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9.svg" ContentType="image/svg+xml"/>
  <Override PartName="/ppt/media/image111.svg" ContentType="image/svg+xml"/>
  <Override PartName="/ppt/media/image114.svg" ContentType="image/svg+xml"/>
  <Override PartName="/ppt/media/image116.svg" ContentType="image/svg+xml"/>
  <Override PartName="/ppt/media/image118.svg" ContentType="image/svg+xml"/>
  <Override PartName="/ppt/media/image12.svg" ContentType="image/svg+xml"/>
  <Override PartName="/ppt/media/image120.svg" ContentType="image/svg+xml"/>
  <Override PartName="/ppt/media/image122.svg" ContentType="image/svg+xml"/>
  <Override PartName="/ppt/media/image124.svg" ContentType="image/svg+xml"/>
  <Override PartName="/ppt/media/image126.svg" ContentType="image/svg+xml"/>
  <Override PartName="/ppt/media/image128.svg" ContentType="image/svg+xml"/>
  <Override PartName="/ppt/media/image130.svg" ContentType="image/svg+xml"/>
  <Override PartName="/ppt/media/image13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4.svg" ContentType="image/svg+xml"/>
  <Override PartName="/ppt/media/image46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7.svg" ContentType="image/svg+xml"/>
  <Override PartName="/ppt/media/image69.svg" ContentType="image/svg+xml"/>
  <Override PartName="/ppt/media/image71.svg" ContentType="image/svg+xml"/>
  <Override PartName="/ppt/media/image74.svg" ContentType="image/svg+xml"/>
  <Override PartName="/ppt/media/image77.svg" ContentType="image/svg+xml"/>
  <Override PartName="/ppt/media/image79.svg" ContentType="image/svg+xml"/>
  <Override PartName="/ppt/media/image8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62" r:id="rId4"/>
    <p:sldMasterId id="2147483664" r:id="rId5"/>
  </p:sldMasterIdLst>
  <p:notesMasterIdLst>
    <p:notesMasterId r:id="rId7"/>
  </p:notesMasterIdLst>
  <p:sldIdLst>
    <p:sldId id="256" r:id="rId6"/>
    <p:sldId id="257" r:id="rId8"/>
    <p:sldId id="258" r:id="rId9"/>
    <p:sldId id="263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72" r:id="rId19"/>
    <p:sldId id="273" r:id="rId20"/>
    <p:sldId id="274" r:id="rId21"/>
    <p:sldId id="275" r:id="rId22"/>
    <p:sldId id="280" r:id="rId23"/>
    <p:sldId id="276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16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欢迎使用《LPG终端运营管理：标准化运营与安全管理培训教材》。本教材旨在帮助您系统学习LPG终端业务的全流程管理知识，掌握标准化操作规范和安全管理要点，提升您的专业技能和业务水平。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供应站作为区域服务中心，其业务管理的效率直接影响用户体验。我们通过信息化手段，对钢瓶、订单、货款、人员和车辆进行精细化管理，力求实现运营效率的最大化和服务质量的最优化。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除了业务管理，供应站的硬件设施同样至关重要。我们严格按照安全标准，配备了监控、消防、报警、防静电、防雷等一系列设施，并设置了清晰的标志标识，为供应站的安全运营提供了坚实的硬件基础。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配送环节是我们与用户直接接触的窗口。我们要求送气工不仅要安全、准时地送达钢瓶，还要主动为用户进行安全检查，并宣传安全用气知识。这“最后一公里”的服务，是我们提升用户满意度和品牌形象的关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客服系统是我们运营管理的“大脑”。它不仅负责处理用户的日常咨询和订单，更重要的是，通过对海量数据的分析，我们能够深入了解用户需求，优化服务流程，识别潜在风险，从而实现从被动服务到主动服务的转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最后，我们强调用户端的安全管理。用户是安全用气的第一道防线，也是最后一道防线。我们通过各种渠道向用户宣传安全用气知识，引导用户养成良好的用气习惯，共同构筑安全用气的防火墙。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总结而言，我们的LPG终端运营管理体系，核心就是通过全流程的精细化管控，将安全放在首位，不断提升运营效率和服务质量，最终构建一个标准化、数据化、可持续发展的运营体系，为用户提供更安全、更高效、更优质的服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总结而言，我们的LPG终端运营管理体系，核心就是通过全流程的精细化管控，将安全放在首位，不断提升运营效率和服务质量，最终构建一个标准化、数据化、可持续发展的运营体系，为用户提供更安全、更高效、更优质的服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我的分享到此结束，感谢大家的聆听。接下来是问答环节，欢迎大家提问交流。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在开始正式学习之前，让我们先了解一下本课程的主要内容和期望达成的学习目标。本课程将带您全面了解LPG终端运营管理，并期望您在课程结束时，能够掌握相关的核心知识和技能。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我们本次培训教材的详细目录。整个教材分为四个模块，从基础的行业认知，到核心的流程解析，再到关键的管控要点，最后进行总结与应用，形成一个完整的学习闭环。您可以通过目录快速定位到您感兴趣的章节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来认识一下LPG。它主要有两个来源：一是炼油厂在提炼原油时产生的副产品，二是直接从油气田中开采出来的。LPG作为一种清洁能源，具有高效、环保且易于储存运输的特点，这也是它能被广泛应用的基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张循环图展示了我们终端业务的全貌。从采购开始，经过充装、运输、供应站管理、最后一公里配送，再到客服和用户服务，形成了一个完整的闭环。每一个环节都至关重要，直接影响到服务的效率和用户的体验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采购环节，我们的管控要点主要集中在六个方面：从合同的规范签订，到价格的有效控制，再到产品质量和重量的严格验收，以及结算、付款和库存的精细化管理，每一步都有明确的标准和流程，确保我们能采购到质优价廉的LPG资源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充装环节是安全管理的重中之重。在存储方面，我们严格监控储罐的安全状态；在工艺方面，我们采用自动化设备，严格执行操作规程，确保每一瓶液化气都能被安全、准确地充装。这些措施共同保障了充装环节的零事故目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除了工艺和设备，充装站的安全还依赖于完善的消防设施和精准的仪表监控。我们配备了齐全的消防器材，并制定了应急预案。同时，通过各类仪表对生产过程进行24小时监控，一旦发现异常，系统会立即报警，确保我们能第一时间响应和处理，防患于未然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LPG的运输过程中，安全是压倒一切的主题。我们通过电子运单实现全程监控，确保每一辆运输车辆和每一位驾驶员都具备合法资质。同时，我们严格管理运输数量和货款，并强调安全驾驶和车辆维护，确保LPG能够从充装站安全、准时地运送到各个供应站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svg"/><Relationship Id="rId8" Type="http://schemas.openxmlformats.org/officeDocument/2006/relationships/image" Target="../media/image48.png"/><Relationship Id="rId7" Type="http://schemas.openxmlformats.org/officeDocument/2006/relationships/image" Target="../media/image86.svg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88.svg"/><Relationship Id="rId10" Type="http://schemas.openxmlformats.org/officeDocument/2006/relationships/image" Target="../media/image87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31" Type="http://schemas.openxmlformats.org/officeDocument/2006/relationships/notesSlide" Target="../notesSlides/notesSlide10.xml"/><Relationship Id="rId30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29" Type="http://schemas.openxmlformats.org/officeDocument/2006/relationships/tags" Target="../tags/tag20.xml"/><Relationship Id="rId28" Type="http://schemas.openxmlformats.org/officeDocument/2006/relationships/tags" Target="../tags/tag19.xml"/><Relationship Id="rId27" Type="http://schemas.openxmlformats.org/officeDocument/2006/relationships/tags" Target="../tags/tag18.xml"/><Relationship Id="rId26" Type="http://schemas.openxmlformats.org/officeDocument/2006/relationships/image" Target="../media/image92.svg"/><Relationship Id="rId25" Type="http://schemas.openxmlformats.org/officeDocument/2006/relationships/image" Target="../media/image91.png"/><Relationship Id="rId24" Type="http://schemas.openxmlformats.org/officeDocument/2006/relationships/tags" Target="../tags/tag17.xml"/><Relationship Id="rId23" Type="http://schemas.openxmlformats.org/officeDocument/2006/relationships/tags" Target="../tags/tag16.xml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tags" Target="../tags/tag1.xml"/><Relationship Id="rId19" Type="http://schemas.openxmlformats.org/officeDocument/2006/relationships/image" Target="../media/image90.svg"/><Relationship Id="rId18" Type="http://schemas.openxmlformats.org/officeDocument/2006/relationships/image" Target="../media/image89.png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image" Target="../media/image88.svg"/><Relationship Id="rId11" Type="http://schemas.openxmlformats.org/officeDocument/2006/relationships/image" Target="../media/image87.png"/><Relationship Id="rId10" Type="http://schemas.openxmlformats.org/officeDocument/2006/relationships/tags" Target="../tags/tag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image" Target="../media/image94.svg"/><Relationship Id="rId41" Type="http://schemas.openxmlformats.org/officeDocument/2006/relationships/notesSlide" Target="../notesSlides/notesSlide11.xml"/><Relationship Id="rId40" Type="http://schemas.openxmlformats.org/officeDocument/2006/relationships/slideLayout" Target="../slideLayouts/slideLayout13.xml"/><Relationship Id="rId4" Type="http://schemas.openxmlformats.org/officeDocument/2006/relationships/image" Target="../media/image93.png"/><Relationship Id="rId39" Type="http://schemas.openxmlformats.org/officeDocument/2006/relationships/image" Target="../media/image104.svg"/><Relationship Id="rId38" Type="http://schemas.openxmlformats.org/officeDocument/2006/relationships/image" Target="../media/image103.png"/><Relationship Id="rId37" Type="http://schemas.openxmlformats.org/officeDocument/2006/relationships/tags" Target="../tags/tag46.xml"/><Relationship Id="rId36" Type="http://schemas.openxmlformats.org/officeDocument/2006/relationships/tags" Target="../tags/tag45.xml"/><Relationship Id="rId35" Type="http://schemas.openxmlformats.org/officeDocument/2006/relationships/tags" Target="../tags/tag44.xml"/><Relationship Id="rId34" Type="http://schemas.openxmlformats.org/officeDocument/2006/relationships/tags" Target="../tags/tag43.xml"/><Relationship Id="rId33" Type="http://schemas.openxmlformats.org/officeDocument/2006/relationships/image" Target="../media/image102.svg"/><Relationship Id="rId32" Type="http://schemas.openxmlformats.org/officeDocument/2006/relationships/image" Target="../media/image101.png"/><Relationship Id="rId31" Type="http://schemas.openxmlformats.org/officeDocument/2006/relationships/tags" Target="../tags/tag42.xml"/><Relationship Id="rId30" Type="http://schemas.openxmlformats.org/officeDocument/2006/relationships/tags" Target="../tags/tag41.xml"/><Relationship Id="rId3" Type="http://schemas.openxmlformats.org/officeDocument/2006/relationships/tags" Target="../tags/tag22.xml"/><Relationship Id="rId29" Type="http://schemas.openxmlformats.org/officeDocument/2006/relationships/tags" Target="../tags/tag40.xml"/><Relationship Id="rId28" Type="http://schemas.openxmlformats.org/officeDocument/2006/relationships/tags" Target="../tags/tag39.xml"/><Relationship Id="rId27" Type="http://schemas.openxmlformats.org/officeDocument/2006/relationships/tags" Target="../tags/tag38.xml"/><Relationship Id="rId26" Type="http://schemas.openxmlformats.org/officeDocument/2006/relationships/image" Target="../media/image100.svg"/><Relationship Id="rId25" Type="http://schemas.openxmlformats.org/officeDocument/2006/relationships/image" Target="../media/image99.png"/><Relationship Id="rId24" Type="http://schemas.openxmlformats.org/officeDocument/2006/relationships/tags" Target="../tags/tag37.xml"/><Relationship Id="rId23" Type="http://schemas.openxmlformats.org/officeDocument/2006/relationships/tags" Target="../tags/tag36.xml"/><Relationship Id="rId22" Type="http://schemas.openxmlformats.org/officeDocument/2006/relationships/tags" Target="../tags/tag35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tags" Target="../tags/tag21.xml"/><Relationship Id="rId19" Type="http://schemas.openxmlformats.org/officeDocument/2006/relationships/image" Target="../media/image98.svg"/><Relationship Id="rId18" Type="http://schemas.openxmlformats.org/officeDocument/2006/relationships/image" Target="../media/image97.png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image" Target="../media/image96.svg"/><Relationship Id="rId11" Type="http://schemas.openxmlformats.org/officeDocument/2006/relationships/image" Target="../media/image95.png"/><Relationship Id="rId10" Type="http://schemas.openxmlformats.org/officeDocument/2006/relationships/tags" Target="../tags/tag2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9.svg"/><Relationship Id="rId8" Type="http://schemas.openxmlformats.org/officeDocument/2006/relationships/image" Target="../media/image108.png"/><Relationship Id="rId7" Type="http://schemas.openxmlformats.org/officeDocument/2006/relationships/image" Target="../media/image12.svg"/><Relationship Id="rId6" Type="http://schemas.openxmlformats.org/officeDocument/2006/relationships/image" Target="../media/image107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Relationship Id="rId3" Type="http://schemas.openxmlformats.org/officeDocument/2006/relationships/image" Target="../media/image106.svg"/><Relationship Id="rId2" Type="http://schemas.openxmlformats.org/officeDocument/2006/relationships/image" Target="../media/image105.png"/><Relationship Id="rId14" Type="http://schemas.openxmlformats.org/officeDocument/2006/relationships/notesSlide" Target="../notesSlides/notesSlide12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12.png"/><Relationship Id="rId11" Type="http://schemas.openxmlformats.org/officeDocument/2006/relationships/image" Target="../media/image111.svg"/><Relationship Id="rId10" Type="http://schemas.openxmlformats.org/officeDocument/2006/relationships/image" Target="../media/image110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svg"/><Relationship Id="rId8" Type="http://schemas.openxmlformats.org/officeDocument/2006/relationships/image" Target="../media/image76.png"/><Relationship Id="rId7" Type="http://schemas.openxmlformats.org/officeDocument/2006/relationships/image" Target="../media/image49.svg"/><Relationship Id="rId6" Type="http://schemas.openxmlformats.org/officeDocument/2006/relationships/image" Target="../media/image48.png"/><Relationship Id="rId5" Type="http://schemas.openxmlformats.org/officeDocument/2006/relationships/image" Target="../media/image116.svg"/><Relationship Id="rId4" Type="http://schemas.openxmlformats.org/officeDocument/2006/relationships/image" Target="../media/image115.png"/><Relationship Id="rId3" Type="http://schemas.openxmlformats.org/officeDocument/2006/relationships/image" Target="../media/image114.svg"/><Relationship Id="rId2" Type="http://schemas.openxmlformats.org/officeDocument/2006/relationships/image" Target="../media/image113.pn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18.svg"/><Relationship Id="rId10" Type="http://schemas.openxmlformats.org/officeDocument/2006/relationships/image" Target="../media/image117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4.svg"/><Relationship Id="rId8" Type="http://schemas.openxmlformats.org/officeDocument/2006/relationships/image" Target="../media/image123.png"/><Relationship Id="rId7" Type="http://schemas.openxmlformats.org/officeDocument/2006/relationships/image" Target="../media/image122.svg"/><Relationship Id="rId6" Type="http://schemas.openxmlformats.org/officeDocument/2006/relationships/image" Target="../media/image121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3" Type="http://schemas.openxmlformats.org/officeDocument/2006/relationships/image" Target="../media/image120.svg"/><Relationship Id="rId2" Type="http://schemas.openxmlformats.org/officeDocument/2006/relationships/image" Target="../media/image119.png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26.svg"/><Relationship Id="rId10" Type="http://schemas.openxmlformats.org/officeDocument/2006/relationships/image" Target="../media/image125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svg"/><Relationship Id="rId8" Type="http://schemas.openxmlformats.org/officeDocument/2006/relationships/image" Target="../media/image76.png"/><Relationship Id="rId7" Type="http://schemas.openxmlformats.org/officeDocument/2006/relationships/image" Target="../media/image132.svg"/><Relationship Id="rId6" Type="http://schemas.openxmlformats.org/officeDocument/2006/relationships/image" Target="../media/image131.png"/><Relationship Id="rId5" Type="http://schemas.openxmlformats.org/officeDocument/2006/relationships/image" Target="../media/image130.svg"/><Relationship Id="rId4" Type="http://schemas.openxmlformats.org/officeDocument/2006/relationships/image" Target="../media/image129.png"/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4.svg"/><Relationship Id="rId12" Type="http://schemas.openxmlformats.org/officeDocument/2006/relationships/image" Target="../media/image13.png"/><Relationship Id="rId11" Type="http://schemas.openxmlformats.org/officeDocument/2006/relationships/image" Target="../media/image12.svg"/><Relationship Id="rId10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svg"/><Relationship Id="rId8" Type="http://schemas.openxmlformats.org/officeDocument/2006/relationships/image" Target="../media/image17.png"/><Relationship Id="rId7" Type="http://schemas.openxmlformats.org/officeDocument/2006/relationships/image" Target="../media/image12.svg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svg"/><Relationship Id="rId8" Type="http://schemas.openxmlformats.org/officeDocument/2006/relationships/image" Target="../media/image25.png"/><Relationship Id="rId7" Type="http://schemas.openxmlformats.org/officeDocument/2006/relationships/image" Target="../media/image24.svg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27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jpeg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wmf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15" Type="http://schemas.openxmlformats.org/officeDocument/2006/relationships/image" Target="../media/image42.jpeg"/><Relationship Id="rId14" Type="http://schemas.openxmlformats.org/officeDocument/2006/relationships/image" Target="../media/image41.jpeg"/><Relationship Id="rId13" Type="http://schemas.openxmlformats.org/officeDocument/2006/relationships/image" Target="../media/image40.jpeg"/><Relationship Id="rId12" Type="http://schemas.openxmlformats.org/officeDocument/2006/relationships/image" Target="../media/image39.jpeg"/><Relationship Id="rId11" Type="http://schemas.openxmlformats.org/officeDocument/2006/relationships/image" Target="../media/image38.jpeg"/><Relationship Id="rId10" Type="http://schemas.openxmlformats.org/officeDocument/2006/relationships/image" Target="../media/image37.jpeg"/><Relationship Id="rId1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svg"/><Relationship Id="rId8" Type="http://schemas.openxmlformats.org/officeDocument/2006/relationships/image" Target="../media/image50.png"/><Relationship Id="rId7" Type="http://schemas.openxmlformats.org/officeDocument/2006/relationships/image" Target="../media/image49.svg"/><Relationship Id="rId6" Type="http://schemas.openxmlformats.org/officeDocument/2006/relationships/image" Target="../media/image48.png"/><Relationship Id="rId5" Type="http://schemas.openxmlformats.org/officeDocument/2006/relationships/image" Target="../media/image14.svg"/><Relationship Id="rId4" Type="http://schemas.openxmlformats.org/officeDocument/2006/relationships/image" Target="../media/image47.png"/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55.svg"/><Relationship Id="rId12" Type="http://schemas.openxmlformats.org/officeDocument/2006/relationships/image" Target="../media/image54.png"/><Relationship Id="rId11" Type="http://schemas.openxmlformats.org/officeDocument/2006/relationships/image" Target="../media/image53.svg"/><Relationship Id="rId10" Type="http://schemas.openxmlformats.org/officeDocument/2006/relationships/image" Target="../media/image52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8" Type="http://schemas.openxmlformats.org/officeDocument/2006/relationships/image" Target="../media/image60.svg"/><Relationship Id="rId7" Type="http://schemas.openxmlformats.org/officeDocument/2006/relationships/image" Target="../media/image59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jpeg"/><Relationship Id="rId3" Type="http://schemas.openxmlformats.org/officeDocument/2006/relationships/image" Target="../media/image49.svg"/><Relationship Id="rId21" Type="http://schemas.openxmlformats.org/officeDocument/2006/relationships/notesSlide" Target="../notesSlides/notesSlide7.xml"/><Relationship Id="rId20" Type="http://schemas.openxmlformats.org/officeDocument/2006/relationships/slideLayout" Target="../slideLayouts/slideLayout12.xml"/><Relationship Id="rId2" Type="http://schemas.openxmlformats.org/officeDocument/2006/relationships/image" Target="../media/image48.png"/><Relationship Id="rId19" Type="http://schemas.openxmlformats.org/officeDocument/2006/relationships/image" Target="../media/image71.svg"/><Relationship Id="rId18" Type="http://schemas.openxmlformats.org/officeDocument/2006/relationships/image" Target="../media/image70.png"/><Relationship Id="rId17" Type="http://schemas.openxmlformats.org/officeDocument/2006/relationships/image" Target="../media/image69.svg"/><Relationship Id="rId16" Type="http://schemas.openxmlformats.org/officeDocument/2006/relationships/image" Target="../media/image68.png"/><Relationship Id="rId15" Type="http://schemas.openxmlformats.org/officeDocument/2006/relationships/image" Target="../media/image67.svg"/><Relationship Id="rId14" Type="http://schemas.openxmlformats.org/officeDocument/2006/relationships/image" Target="../media/image66.png"/><Relationship Id="rId13" Type="http://schemas.openxmlformats.org/officeDocument/2006/relationships/image" Target="../media/image65.jpeg"/><Relationship Id="rId12" Type="http://schemas.openxmlformats.org/officeDocument/2006/relationships/image" Target="../media/image64.svg"/><Relationship Id="rId11" Type="http://schemas.openxmlformats.org/officeDocument/2006/relationships/image" Target="../media/image63.png"/><Relationship Id="rId10" Type="http://schemas.openxmlformats.org/officeDocument/2006/relationships/image" Target="../media/image62.sv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jpeg"/><Relationship Id="rId8" Type="http://schemas.openxmlformats.org/officeDocument/2006/relationships/image" Target="../media/image49.svg"/><Relationship Id="rId7" Type="http://schemas.openxmlformats.org/officeDocument/2006/relationships/image" Target="../media/image48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58.svg"/><Relationship Id="rId3" Type="http://schemas.openxmlformats.org/officeDocument/2006/relationships/image" Target="../media/image57.png"/><Relationship Id="rId2" Type="http://schemas.openxmlformats.org/officeDocument/2006/relationships/image" Target="../media/image72.jpeg"/><Relationship Id="rId18" Type="http://schemas.openxmlformats.org/officeDocument/2006/relationships/notesSlide" Target="../notesSlides/notesSlide8.xml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80.png"/><Relationship Id="rId15" Type="http://schemas.openxmlformats.org/officeDocument/2006/relationships/image" Target="../media/image67.svg"/><Relationship Id="rId14" Type="http://schemas.openxmlformats.org/officeDocument/2006/relationships/image" Target="../media/image66.png"/><Relationship Id="rId13" Type="http://schemas.openxmlformats.org/officeDocument/2006/relationships/image" Target="../media/image79.svg"/><Relationship Id="rId12" Type="http://schemas.openxmlformats.org/officeDocument/2006/relationships/image" Target="../media/image78.png"/><Relationship Id="rId11" Type="http://schemas.openxmlformats.org/officeDocument/2006/relationships/image" Target="../media/image77.svg"/><Relationship Id="rId10" Type="http://schemas.openxmlformats.org/officeDocument/2006/relationships/image" Target="../media/image76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428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413000"/>
            <a:ext cx="1016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LPG终端运营管理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>
            <a:off x="4121386" y="3459013"/>
            <a:ext cx="3954145" cy="3302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FF7D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683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endParaRPr lang="en-US" sz="2000" b="0" i="0" u="none" strike="noStrike">
              <a:solidFill>
                <a:srgbClr val="E5E7EB">
                  <a:alpha val="90196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ctr">
              <a:lnSpc>
                <a:spcPct val="125000"/>
              </a:lnSpc>
              <a:defRPr/>
            </a:pPr>
            <a:endParaRPr lang="en-US" sz="2000" b="0" i="0" u="none" strike="noStrike">
              <a:solidFill>
                <a:srgbClr val="E5E7EB">
                  <a:alpha val="90196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ctr">
              <a:lnSpc>
                <a:spcPct val="125000"/>
              </a:lnSpc>
              <a:defRPr/>
            </a:pPr>
            <a:endParaRPr lang="en-US" sz="2000" b="0" i="0" u="none" strike="noStrike">
              <a:solidFill>
                <a:srgbClr val="E5E7EB">
                  <a:alpha val="90196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E5E7EB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标准化运营与安全管理培训教材</a:t>
            </a:r>
            <a:endParaRPr lang="en-US" sz="2000" b="0" i="0" u="none" strike="noStrike">
              <a:solidFill>
                <a:srgbClr val="E5E7EB">
                  <a:alpha val="90196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ctr">
              <a:lnSpc>
                <a:spcPct val="125000"/>
              </a:lnSpc>
              <a:defRPr/>
            </a:pPr>
            <a:endParaRPr lang="zh-CN" altLang="en-US" sz="240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indent="0" algn="ctr">
              <a:lnSpc>
                <a:spcPct val="125000"/>
              </a:lnSpc>
              <a:defRPr/>
            </a:pPr>
            <a:r>
              <a:rPr lang="zh-CN" altLang="en-US" sz="2000">
                <a:solidFill>
                  <a:schemeClr val="bg1"/>
                </a:solidFill>
                <a:ea typeface="宋体" panose="02010600030101010101" pitchFamily="2" charset="-122"/>
              </a:rPr>
              <a:t>傅明</a:t>
            </a:r>
            <a:r>
              <a:rPr lang="en-US" altLang="zh-CN" sz="2000">
                <a:solidFill>
                  <a:schemeClr val="bg1"/>
                </a:solidFill>
                <a:ea typeface="宋体" panose="02010600030101010101" pitchFamily="2" charset="-122"/>
              </a:rPr>
              <a:t>  2026</a:t>
            </a:r>
            <a:r>
              <a:rPr lang="zh-CN" altLang="en-US" sz="2000">
                <a:solidFill>
                  <a:schemeClr val="bg1"/>
                </a:solidFill>
                <a:ea typeface="宋体" panose="02010600030101010101" pitchFamily="2" charset="-122"/>
              </a:rPr>
              <a:t>年</a:t>
            </a:r>
            <a:r>
              <a:rPr lang="en-US" altLang="zh-CN" sz="2000">
                <a:solidFill>
                  <a:schemeClr val="bg1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chemeClr val="bg1"/>
                </a:solidFill>
                <a:ea typeface="宋体" panose="02010600030101010101" pitchFamily="2" charset="-122"/>
              </a:rPr>
              <a:t>月</a:t>
            </a:r>
            <a:endParaRPr lang="zh-CN" altLang="en-US" sz="20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流程管控 - 运输管理</a:t>
            </a:r>
            <a:endParaRPr 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334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8796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74800" y="1778000"/>
            <a:ext cx="4318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电子运单全程跟踪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采用电子运单系统，实现运输过程的全程监控和数字化管理。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62000" y="2857500"/>
            <a:ext cx="5334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30861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74800" y="2984500"/>
            <a:ext cx="4318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人车资质严格审核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确保运输车辆具备危险品资质，驾驶员和押运员必须持证上岗。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762000" y="4064000"/>
            <a:ext cx="5334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42926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574800" y="4191000"/>
            <a:ext cx="4318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数量与货款规范管理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准确核对运输数量，规范代收货款流程，确保账物相符无差错。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62000" y="5270500"/>
            <a:ext cx="5334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54991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574800" y="5397500"/>
            <a:ext cx="4318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安全驾驶与车辆维护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定期开展安全培训，严格遵守交通法规，落实车辆日常维保。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350000" y="1651000"/>
            <a:ext cx="5080000" cy="4699000"/>
          </a:xfrm>
          <a:prstGeom prst="roundRect">
            <a:avLst>
              <a:gd name="adj" fmla="val 2702"/>
            </a:avLst>
          </a:prstGeom>
          <a:solidFill>
            <a:srgbClr val="F0F5FF">
              <a:alpha val="60000"/>
            </a:srgbClr>
          </a:solidFill>
          <a:ln cap="flat" cmpd="sng">
            <a:solidFill>
              <a:srgbClr val="C1CDE6">
                <a:alpha val="6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12000" y="2286000"/>
            <a:ext cx="1524000" cy="1524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604000" y="3937000"/>
            <a:ext cx="457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LPG 运输安全保障体系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604000" y="4445000"/>
            <a:ext cx="457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>
            <a:scene3d>
              <a:camera prst="orthographicFront"/>
              <a:lightRig rig="threePt" dir="t"/>
            </a:scene3d>
          </a:bodyPr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构建全方位的运输管控机制，</a:t>
            </a:r>
            <a:br>
              <a:rPr lang="en-US" sz="1400" b="0" i="0" u="none" strike="noStrik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400" b="0" i="0" u="none" strike="noStrik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确保从充装到配送的每一个环节</a:t>
            </a:r>
            <a:br>
              <a:rPr lang="en-US" sz="1400" b="0" i="0" u="none" strike="noStrik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400" b="0" i="0" u="none" strike="noStrik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都安全、高效、可控。</a:t>
            </a:r>
            <a:endParaRPr lang="en-US" sz="1400" b="0" i="0" u="none" strike="noStrik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流程管控 - 供应站管理（业务）</a:t>
            </a:r>
            <a:endParaRPr 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" name="AutoShape 3"/>
          <p:cNvSpPr/>
          <p:nvPr>
            <p:custDataLst>
              <p:tags r:id="rId2"/>
            </p:custDataLst>
          </p:nvPr>
        </p:nvSpPr>
        <p:spPr>
          <a:xfrm>
            <a:off x="762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52FF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19558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>
            <p:custDataLst>
              <p:tags r:id="rId6"/>
            </p:custDataLst>
          </p:nvPr>
        </p:nvSpPr>
        <p:spPr>
          <a:xfrm>
            <a:off x="1574800" y="1930400"/>
            <a:ext cx="4064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钢瓶</a:t>
            </a:r>
            <a:r>
              <a:rPr lang="zh-CN" alt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进、销、存</a:t>
            </a: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管理</a:t>
            </a:r>
            <a:endParaRPr lang="en-US" sz="1100"/>
          </a:p>
        </p:txBody>
      </p:sp>
      <p:cxnSp>
        <p:nvCxnSpPr>
          <p:cNvPr id="6" name="Connector 6"/>
          <p:cNvCxnSpPr/>
          <p:nvPr>
            <p:custDataLst>
              <p:tags r:id="rId7"/>
            </p:custDataLst>
          </p:nvPr>
        </p:nvCxnSpPr>
        <p:spPr>
          <a:xfrm rot="-9496">
            <a:off x="1066809" y="24066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>
            <p:custDataLst>
              <p:tags r:id="rId8"/>
            </p:custDataLst>
          </p:nvPr>
        </p:nvSpPr>
        <p:spPr>
          <a:xfrm>
            <a:off x="1066800" y="2540000"/>
            <a:ext cx="4597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</a:t>
            </a:r>
            <a:r>
              <a:rPr lang="zh-CN" alt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钢瓶的入库、出库、</a:t>
            </a:r>
            <a:r>
              <a:rPr lang="zh-CN" alt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在途、库存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全程跟踪，确保</a:t>
            </a:r>
            <a:r>
              <a:rPr lang="zh-CN" alt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流转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清晰可控。</a:t>
            </a:r>
            <a:r>
              <a:rPr lang="zh-CN" alt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进、销、存，开户、退户管理</a:t>
            </a:r>
            <a:endParaRPr lang="zh-CN" alt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>
            <p:custDataLst>
              <p:tags r:id="rId9"/>
            </p:custDataLst>
          </p:nvPr>
        </p:nvSpPr>
        <p:spPr>
          <a:xfrm>
            <a:off x="6223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52FF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27800" y="19558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>
            <p:custDataLst>
              <p:tags r:id="rId13"/>
            </p:custDataLst>
          </p:nvPr>
        </p:nvSpPr>
        <p:spPr>
          <a:xfrm>
            <a:off x="7035800" y="1930400"/>
            <a:ext cx="4064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订单与智能配送调度</a:t>
            </a:r>
            <a:endParaRPr lang="en-US" sz="1100"/>
          </a:p>
        </p:txBody>
      </p:sp>
      <p:cxnSp>
        <p:nvCxnSpPr>
          <p:cNvPr id="11" name="Connector 11"/>
          <p:cNvCxnSpPr/>
          <p:nvPr>
            <p:custDataLst>
              <p:tags r:id="rId14"/>
            </p:custDataLst>
          </p:nvPr>
        </p:nvCxnSpPr>
        <p:spPr>
          <a:xfrm rot="-9496">
            <a:off x="6527809" y="24066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>
            <p:custDataLst>
              <p:tags r:id="rId15"/>
            </p:custDataLst>
          </p:nvPr>
        </p:nvSpPr>
        <p:spPr>
          <a:xfrm>
            <a:off x="6527800" y="2540000"/>
            <a:ext cx="4597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高效处理用户订单，合理调度送气工和车辆，优化配送路径，确保及时、准确送达用户手中</a:t>
            </a:r>
            <a:r>
              <a:rPr lang="zh-CN" alt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，入户安检及宣传教育，隐患整改。</a:t>
            </a:r>
            <a:endParaRPr lang="zh-CN" alt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6"/>
            </p:custDataLst>
          </p:nvPr>
        </p:nvSpPr>
        <p:spPr>
          <a:xfrm>
            <a:off x="762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52FF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66800" y="43688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>
            <p:custDataLst>
              <p:tags r:id="rId20"/>
            </p:custDataLst>
          </p:nvPr>
        </p:nvSpPr>
        <p:spPr>
          <a:xfrm>
            <a:off x="1574800" y="4343400"/>
            <a:ext cx="4064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货款与资金安全管理</a:t>
            </a:r>
            <a:endParaRPr lang="en-US" sz="1100"/>
          </a:p>
        </p:txBody>
      </p:sp>
      <p:cxnSp>
        <p:nvCxnSpPr>
          <p:cNvPr id="16" name="Connector 16"/>
          <p:cNvCxnSpPr/>
          <p:nvPr>
            <p:custDataLst>
              <p:tags r:id="rId21"/>
            </p:custDataLst>
          </p:nvPr>
        </p:nvCxnSpPr>
        <p:spPr>
          <a:xfrm rot="-9496">
            <a:off x="1066809" y="48196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AutoShape 17"/>
          <p:cNvSpPr/>
          <p:nvPr>
            <p:custDataLst>
              <p:tags r:id="rId22"/>
            </p:custDataLst>
          </p:nvPr>
        </p:nvSpPr>
        <p:spPr>
          <a:xfrm>
            <a:off x="1066800" y="4953000"/>
            <a:ext cx="4597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准确记录每一笔交易明细，通过系统实时监控，及时回收货款，确保资金流转安全高效。</a:t>
            </a:r>
            <a:endParaRPr lang="en-US" sz="1100"/>
          </a:p>
        </p:txBody>
      </p:sp>
      <p:sp>
        <p:nvSpPr>
          <p:cNvPr id="18" name="AutoShape 18"/>
          <p:cNvSpPr/>
          <p:nvPr>
            <p:custDataLst>
              <p:tags r:id="rId23"/>
            </p:custDataLst>
          </p:nvPr>
        </p:nvSpPr>
        <p:spPr>
          <a:xfrm>
            <a:off x="6223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52FF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527800" y="43688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>
            <p:custDataLst>
              <p:tags r:id="rId27"/>
            </p:custDataLst>
          </p:nvPr>
        </p:nvSpPr>
        <p:spPr>
          <a:xfrm>
            <a:off x="7035800" y="4343400"/>
            <a:ext cx="4064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人员培训与车辆管理</a:t>
            </a:r>
            <a:endParaRPr lang="en-US" sz="1100"/>
          </a:p>
        </p:txBody>
      </p:sp>
      <p:cxnSp>
        <p:nvCxnSpPr>
          <p:cNvPr id="21" name="Connector 21"/>
          <p:cNvCxnSpPr/>
          <p:nvPr>
            <p:custDataLst>
              <p:tags r:id="rId28"/>
            </p:custDataLst>
          </p:nvPr>
        </p:nvCxnSpPr>
        <p:spPr>
          <a:xfrm rot="-9496">
            <a:off x="6527809" y="48196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>
            <p:custDataLst>
              <p:tags r:id="rId29"/>
            </p:custDataLst>
          </p:nvPr>
        </p:nvSpPr>
        <p:spPr>
          <a:xfrm>
            <a:off x="6527800" y="4953000"/>
            <a:ext cx="4597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加强对送气工的专业培训和绩效考核，严格管理配送车辆的安全与维护，全面提升</a:t>
            </a:r>
            <a:r>
              <a:rPr lang="zh-CN" alt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安检质量并跟进隐患整改情况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  <a:defRPr/>
            </a:pPr>
            <a:r>
              <a:rPr lang="zh-CN" altLang="en-US" b="1">
                <a:ea typeface="宋体" panose="02010600030101010101" pitchFamily="2" charset="-122"/>
              </a:rPr>
              <a:t>各项记录表格登记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流程管控 - 供应站管理（硬件）</a:t>
            </a:r>
            <a:endParaRPr 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762000" y="1651000"/>
            <a:ext cx="3429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b="1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1524000" y="19050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安防设施</a:t>
            </a:r>
            <a:endParaRPr lang="en-US" sz="18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7" name="Connector 7"/>
          <p:cNvCxnSpPr/>
          <p:nvPr>
            <p:custDataLst>
              <p:tags r:id="rId7"/>
            </p:custDataLst>
          </p:nvPr>
        </p:nvCxnSpPr>
        <p:spPr>
          <a:xfrm rot="-14946">
            <a:off x="1016014" y="24066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>
            <p:custDataLst>
              <p:tags r:id="rId8"/>
            </p:custDataLst>
          </p:nvPr>
        </p:nvSpPr>
        <p:spPr>
          <a:xfrm>
            <a:off x="1016000" y="25400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安装高清监控摄像头，确保站内无监控死角，全方位保障站点安全。</a:t>
            </a:r>
            <a:endParaRPr lang="en-US" sz="14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>
            <p:custDataLst>
              <p:tags r:id="rId9"/>
            </p:custDataLst>
          </p:nvPr>
        </p:nvSpPr>
        <p:spPr>
          <a:xfrm>
            <a:off x="4381500" y="1651000"/>
            <a:ext cx="3429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b="1">
              <a:solidFill>
                <a:schemeClr val="tx1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35500" y="1905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>
            <p:custDataLst>
              <p:tags r:id="rId13"/>
            </p:custDataLst>
          </p:nvPr>
        </p:nvSpPr>
        <p:spPr>
          <a:xfrm>
            <a:off x="5143500" y="19050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消防与报警设施</a:t>
            </a:r>
            <a:endParaRPr lang="en-US" sz="18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12" name="Connector 12"/>
          <p:cNvCxnSpPr/>
          <p:nvPr>
            <p:custDataLst>
              <p:tags r:id="rId14"/>
            </p:custDataLst>
          </p:nvPr>
        </p:nvCxnSpPr>
        <p:spPr>
          <a:xfrm rot="-14946">
            <a:off x="4635514" y="24066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>
            <p:custDataLst>
              <p:tags r:id="rId15"/>
            </p:custDataLst>
          </p:nvPr>
        </p:nvSpPr>
        <p:spPr>
          <a:xfrm>
            <a:off x="4635500" y="25400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配备足量灭火器材及可燃气体报警器，并确保其与风机实现自动联动。</a:t>
            </a:r>
            <a:r>
              <a:rPr lang="zh-CN" altLang="en-US" sz="14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配置应急抢险工具。</a:t>
            </a:r>
            <a:endParaRPr lang="zh-CN" altLang="en-US" sz="14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>
            <p:custDataLst>
              <p:tags r:id="rId16"/>
            </p:custDataLst>
          </p:nvPr>
        </p:nvSpPr>
        <p:spPr>
          <a:xfrm>
            <a:off x="8001000" y="1651000"/>
            <a:ext cx="3429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b="1">
              <a:solidFill>
                <a:schemeClr val="tx1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55000" y="19050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>
            <p:custDataLst>
              <p:tags r:id="rId20"/>
            </p:custDataLst>
          </p:nvPr>
        </p:nvSpPr>
        <p:spPr>
          <a:xfrm>
            <a:off x="8763000" y="19050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防静电与防雷设施</a:t>
            </a:r>
            <a:endParaRPr lang="en-US" sz="18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17" name="Connector 17"/>
          <p:cNvCxnSpPr/>
          <p:nvPr>
            <p:custDataLst>
              <p:tags r:id="rId21"/>
            </p:custDataLst>
          </p:nvPr>
        </p:nvCxnSpPr>
        <p:spPr>
          <a:xfrm rot="-14946">
            <a:off x="8255014" y="24066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>
            <p:custDataLst>
              <p:tags r:id="rId22"/>
            </p:custDataLst>
          </p:nvPr>
        </p:nvSpPr>
        <p:spPr>
          <a:xfrm>
            <a:off x="8255000" y="25400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设置静电消除装置、防静电地胶和防雷设施，杜绝静电与雷击隐患。</a:t>
            </a:r>
            <a:endParaRPr lang="en-US" sz="14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>
            <p:custDataLst>
              <p:tags r:id="rId23"/>
            </p:custDataLst>
          </p:nvPr>
        </p:nvSpPr>
        <p:spPr>
          <a:xfrm>
            <a:off x="762000" y="4127500"/>
            <a:ext cx="3429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b="1">
              <a:solidFill>
                <a:schemeClr val="tx1"/>
              </a:solidFill>
            </a:endParaRPr>
          </a:p>
        </p:txBody>
      </p:sp>
      <p:pic>
        <p:nvPicPr>
          <p:cNvPr id="20" name="Picture 20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16000" y="43815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>
            <p:custDataLst>
              <p:tags r:id="rId27"/>
            </p:custDataLst>
          </p:nvPr>
        </p:nvSpPr>
        <p:spPr>
          <a:xfrm>
            <a:off x="1524000" y="4381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标志标识系统</a:t>
            </a:r>
            <a:endParaRPr lang="en-US" sz="18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22" name="Connector 22"/>
          <p:cNvCxnSpPr/>
          <p:nvPr>
            <p:custDataLst>
              <p:tags r:id="rId28"/>
            </p:custDataLst>
          </p:nvPr>
        </p:nvCxnSpPr>
        <p:spPr>
          <a:xfrm rot="-14946">
            <a:off x="1016014" y="48831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AutoShape 23"/>
          <p:cNvSpPr/>
          <p:nvPr>
            <p:custDataLst>
              <p:tags r:id="rId29"/>
            </p:custDataLst>
          </p:nvPr>
        </p:nvSpPr>
        <p:spPr>
          <a:xfrm>
            <a:off x="1016000" y="50165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在显著位置设置清晰的安全警示标志、操作流程标识和功能分区标识</a:t>
            </a:r>
            <a:r>
              <a:rPr lang="zh-CN" altLang="en-US" sz="14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，制度牌</a:t>
            </a:r>
            <a:r>
              <a:rPr lang="en-US" sz="14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4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4" name="AutoShape 24"/>
          <p:cNvSpPr/>
          <p:nvPr>
            <p:custDataLst>
              <p:tags r:id="rId30"/>
            </p:custDataLst>
          </p:nvPr>
        </p:nvSpPr>
        <p:spPr>
          <a:xfrm>
            <a:off x="4381500" y="4127500"/>
            <a:ext cx="3429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b="1">
              <a:solidFill>
                <a:schemeClr val="tx1"/>
              </a:solidFill>
            </a:endParaRPr>
          </a:p>
        </p:txBody>
      </p:sp>
      <p:pic>
        <p:nvPicPr>
          <p:cNvPr id="25" name="Picture 25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635500" y="4381500"/>
            <a:ext cx="406400" cy="406400"/>
          </a:xfrm>
          <a:prstGeom prst="rect">
            <a:avLst/>
          </a:prstGeom>
        </p:spPr>
      </p:pic>
      <p:sp>
        <p:nvSpPr>
          <p:cNvPr id="26" name="AutoShape 26"/>
          <p:cNvSpPr/>
          <p:nvPr>
            <p:custDataLst>
              <p:tags r:id="rId34"/>
            </p:custDataLst>
          </p:nvPr>
        </p:nvSpPr>
        <p:spPr>
          <a:xfrm>
            <a:off x="5143500" y="4381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办公与存储设施</a:t>
            </a:r>
            <a:endParaRPr lang="en-US" sz="18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27" name="Connector 27"/>
          <p:cNvCxnSpPr/>
          <p:nvPr>
            <p:custDataLst>
              <p:tags r:id="rId35"/>
            </p:custDataLst>
          </p:nvPr>
        </p:nvCxnSpPr>
        <p:spPr>
          <a:xfrm rot="-14946">
            <a:off x="4635514" y="48831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AutoShape 28"/>
          <p:cNvSpPr/>
          <p:nvPr>
            <p:custDataLst>
              <p:tags r:id="rId36"/>
            </p:custDataLst>
          </p:nvPr>
        </p:nvSpPr>
        <p:spPr>
          <a:xfrm>
            <a:off x="4635500" y="50165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配备必要的办公设备，并规划符合安全标准的专用钢瓶存储区域。</a:t>
            </a:r>
            <a:endParaRPr lang="en-US" sz="14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30" name="Picture 12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255000" y="4341495"/>
            <a:ext cx="411480" cy="433705"/>
          </a:xfrm>
          <a:prstGeom prst="rect">
            <a:avLst/>
          </a:prstGeom>
        </p:spPr>
      </p:pic>
      <p:sp>
        <p:nvSpPr>
          <p:cNvPr id="31" name="AutoShape 13"/>
          <p:cNvSpPr/>
          <p:nvPr/>
        </p:nvSpPr>
        <p:spPr>
          <a:xfrm>
            <a:off x="8763000" y="4317365"/>
            <a:ext cx="2446020" cy="4699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流程管控 - 配送管理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842000" cy="863600"/>
          </a:xfrm>
          <a:prstGeom prst="roundRect">
            <a:avLst>
              <a:gd name="adj" fmla="val 1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1828800"/>
            <a:ext cx="508000" cy="508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87500" y="1752600"/>
            <a:ext cx="4826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钢瓶扫码确认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配送前对钢瓶进行扫码，</a:t>
            </a:r>
            <a:r>
              <a:rPr lang="zh-CN" alt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回收钢瓶扫码，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确认信息无误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62000" y="2641600"/>
            <a:ext cx="5842000" cy="863600"/>
          </a:xfrm>
          <a:prstGeom prst="roundRect">
            <a:avLst>
              <a:gd name="adj" fmla="val 1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0" y="2819400"/>
            <a:ext cx="508000" cy="50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87500" y="2743200"/>
            <a:ext cx="4826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合规安全装载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按规定标准装载钢瓶，确保运输过程安全稳固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762000" y="3632200"/>
            <a:ext cx="5842000" cy="863600"/>
          </a:xfrm>
          <a:prstGeom prst="roundRect">
            <a:avLst>
              <a:gd name="adj" fmla="val 1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500" y="3810000"/>
            <a:ext cx="508000" cy="508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587500" y="3733800"/>
            <a:ext cx="4826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安全规范配送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严格遵守交通规则，文明驾驶，准时送达</a:t>
            </a:r>
            <a:r>
              <a:rPr lang="zh-CN" alt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，严禁烟火</a:t>
            </a:r>
            <a:endParaRPr lang="zh-CN" alt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62000" y="4622800"/>
            <a:ext cx="5842000" cy="863600"/>
          </a:xfrm>
          <a:prstGeom prst="roundRect">
            <a:avLst>
              <a:gd name="adj" fmla="val 1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00" y="4800600"/>
            <a:ext cx="508000" cy="508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587500" y="4724400"/>
            <a:ext cx="4826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用户安检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送达后</a:t>
            </a:r>
            <a:r>
              <a:rPr lang="zh-CN" alt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必须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检查用气环境和燃气具安全状况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62000" y="5613400"/>
            <a:ext cx="5842000" cy="863600"/>
          </a:xfrm>
          <a:prstGeom prst="roundRect">
            <a:avLst>
              <a:gd name="adj" fmla="val 1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2500" y="5791200"/>
            <a:ext cx="508000" cy="508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587500" y="5715000"/>
            <a:ext cx="4826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优质服务与宣传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提供优质服务体验，并向用户普及安全用气知识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rcRect l="9410" t="14563" r="7847" b="5775"/>
          <a:stretch>
            <a:fillRect/>
          </a:stretch>
        </p:blipFill>
        <p:spPr>
          <a:xfrm>
            <a:off x="6800850" y="2226310"/>
            <a:ext cx="5266690" cy="38119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流程管控 - 客服系统管理</a:t>
            </a:r>
            <a:endParaRPr 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3782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52FF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879600"/>
            <a:ext cx="241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客户档案管理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349500"/>
            <a:ext cx="28702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建立完善的用户信息数据库，详细记录用户基本信息、用气历史及全生命周期的服务记录。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394200" y="1651000"/>
            <a:ext cx="33782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52FF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8200" y="1905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156200" y="1879600"/>
            <a:ext cx="241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订单处理与派单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648200" y="2349500"/>
            <a:ext cx="28702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高效接收用户订单，通过系统算法实现智能派单，确保服务资源的最优配置和响应速度。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026400" y="1651000"/>
            <a:ext cx="33782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52FF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0400" y="19050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788400" y="1879600"/>
            <a:ext cx="241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安检与隐患管理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280400" y="2349500"/>
            <a:ext cx="28702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全程记录用户安检信息，建立隐患跟踪机制，闭环处理用气安全隐患，保障用户安全。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62000" y="4064000"/>
            <a:ext cx="33782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52FF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43180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524000" y="4292600"/>
            <a:ext cx="241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数据统计与分析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016000" y="4762500"/>
            <a:ext cx="28702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多维度统计分析订单、服务及用户数据，为运营决策提供可视化的数据支持和洞察。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394200" y="4064000"/>
            <a:ext cx="33782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52FF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8200" y="43180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5156200" y="4292600"/>
            <a:ext cx="241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能效分析与服务优化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648200" y="4762500"/>
            <a:ext cx="28702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基于用户用气习惯分析，提供个性化的能效建议，推动服务模式从被动响应向主动优化转变。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流程管控 - 用户管理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30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cap="flat" cmpd="sng">
            <a:solidFill>
              <a:srgbClr val="E6CFCF">
                <a:alpha val="95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905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保持通风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4130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用气时和用气后，保持厨房等用气场所通风良好，防止一氧化碳积聚。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445000" y="1651000"/>
            <a:ext cx="330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cap="flat" cmpd="sng">
            <a:solidFill>
              <a:srgbClr val="E6CFCF">
                <a:alpha val="95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1905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207000" y="1905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使用合格产品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699000" y="24130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选用符合国家标准的燃气具和配件，并定期检查更换，杜绝使用“超龄”设备。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128000" y="1651000"/>
            <a:ext cx="330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cap="flat" cmpd="sng">
            <a:solidFill>
              <a:srgbClr val="E6CFCF">
                <a:alpha val="95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19050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890000" y="1905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正确操作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382000" y="24130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严格按照说明书操作燃气具，用气完毕后务必及时关闭阀门，做到“人走火灭”。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62000" y="4064000"/>
            <a:ext cx="330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cap="flat" cmpd="sng">
            <a:solidFill>
              <a:srgbClr val="E6CFCF">
                <a:alpha val="95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43180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524000" y="4318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注意环境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016000" y="48260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不在用气场所堆放易燃易爆物品，保持燃气具周围清洁干燥，确保安全距离。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445000" y="4064000"/>
            <a:ext cx="330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cap="flat" cmpd="sng">
            <a:solidFill>
              <a:srgbClr val="E6CFCF">
                <a:alpha val="95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9000" y="43180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5207000" y="4318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掌握应急方法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699000" y="48260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熟悉燃气泄漏应急处理流程：立即关闭阀门、开窗通风，严禁开关电器和明火。</a:t>
            </a:r>
            <a:r>
              <a:rPr lang="zh-CN" alt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会报警，会处理火灾初始情况。</a:t>
            </a:r>
            <a:endParaRPr lang="zh-CN" alt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总结：构建标准化运营体系</a:t>
            </a:r>
            <a:endParaRPr 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52FF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19558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651000" y="19558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安全第一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9496">
            <a:off x="1066809" y="24828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66800" y="2616200"/>
            <a:ext cx="4597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将安全管理贯穿于运营的每一个环节，确保零安全事故，建立坚实的安全屏障。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223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52FF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7800" y="1955800"/>
            <a:ext cx="457200" cy="4572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112000" y="19558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效率提升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9496">
            <a:off x="6527809" y="24828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/>
        </p:nvSpPr>
        <p:spPr>
          <a:xfrm>
            <a:off x="6527800" y="2616200"/>
            <a:ext cx="4597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通过标准化流程和信息化手段，不断优化资源配置，提升运营效率并有效降低运营成本。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52FF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800" y="4368800"/>
            <a:ext cx="457200" cy="4572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651000" y="43688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服务优化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9496">
            <a:off x="1066809" y="48958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1066800" y="5029200"/>
            <a:ext cx="4597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坚持以用户为中心，持续优化服务流程，致力于提升用户体验和整体满意度。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223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52FF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7800" y="4368800"/>
            <a:ext cx="457200" cy="4572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7112000" y="43688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管理升级</a:t>
            </a:r>
            <a:endParaRPr lang="en-US" sz="1100"/>
          </a:p>
        </p:txBody>
      </p:sp>
      <p:cxnSp>
        <p:nvCxnSpPr>
          <p:cNvPr id="22" name="Connector 22"/>
          <p:cNvCxnSpPr/>
          <p:nvPr/>
        </p:nvCxnSpPr>
        <p:spPr>
          <a:xfrm rot="-9496">
            <a:off x="6527809" y="48958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AutoShape 23"/>
          <p:cNvSpPr/>
          <p:nvPr/>
        </p:nvSpPr>
        <p:spPr>
          <a:xfrm>
            <a:off x="6527800" y="5029200"/>
            <a:ext cx="4597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从经验管理向数据驱动的精细化管理转变，构建可持续发展的标准化运营体系。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安全管理</a:t>
            </a:r>
            <a:r>
              <a:rPr lang="en-US" altLang="zh-CN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12</a:t>
            </a:r>
            <a:r>
              <a:rPr lang="zh-CN" alt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要素</a:t>
            </a:r>
            <a:endParaRPr lang="zh-CN" alt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00125" y="2082800"/>
            <a:ext cx="2914015" cy="4017010"/>
          </a:xfrm>
          <a:prstGeom prst="rect">
            <a:avLst/>
          </a:prstGeom>
        </p:spPr>
        <p:txBody>
          <a:bodyPr>
            <a:noAutofit/>
          </a:bodyPr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>
                <a:solidFill>
                  <a:schemeClr val="bg1"/>
                </a:solidFill>
              </a:rPr>
              <a:t>1.</a:t>
            </a:r>
            <a:r>
              <a:rPr lang="zh-CN" altLang="en-US" sz="1800" b="0">
                <a:solidFill>
                  <a:schemeClr val="bg1"/>
                </a:solidFill>
              </a:rPr>
              <a:t>目标职责</a:t>
            </a:r>
            <a:endParaRPr lang="zh-CN" altLang="en-US" sz="1800" b="0">
              <a:solidFill>
                <a:schemeClr val="bg1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>
                <a:solidFill>
                  <a:schemeClr val="bg1"/>
                </a:solidFill>
              </a:rPr>
              <a:t>2.</a:t>
            </a:r>
            <a:r>
              <a:rPr lang="zh-CN" altLang="en-US" sz="1800" b="0">
                <a:solidFill>
                  <a:schemeClr val="bg1"/>
                </a:solidFill>
              </a:rPr>
              <a:t>制度化管理</a:t>
            </a:r>
            <a:endParaRPr lang="zh-CN" altLang="en-US" sz="1800" b="0">
              <a:solidFill>
                <a:schemeClr val="bg1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>
                <a:solidFill>
                  <a:schemeClr val="bg1"/>
                </a:solidFill>
              </a:rPr>
              <a:t>3.</a:t>
            </a:r>
            <a:r>
              <a:rPr lang="zh-CN" altLang="en-US" sz="1800" b="0">
                <a:solidFill>
                  <a:schemeClr val="bg1"/>
                </a:solidFill>
              </a:rPr>
              <a:t>教育培训</a:t>
            </a:r>
            <a:endParaRPr lang="zh-CN" altLang="en-US" sz="1800" b="0">
              <a:solidFill>
                <a:schemeClr val="bg1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>
                <a:solidFill>
                  <a:schemeClr val="bg1"/>
                </a:solidFill>
              </a:rPr>
              <a:t>4.</a:t>
            </a:r>
            <a:r>
              <a:rPr lang="zh-CN" altLang="en-US" sz="1800" b="0">
                <a:solidFill>
                  <a:schemeClr val="bg1"/>
                </a:solidFill>
              </a:rPr>
              <a:t>现场管理</a:t>
            </a:r>
            <a:endParaRPr lang="zh-CN" altLang="en-US" sz="1800" b="0">
              <a:solidFill>
                <a:schemeClr val="bg1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>
                <a:solidFill>
                  <a:schemeClr val="bg1"/>
                </a:solidFill>
              </a:rPr>
              <a:t>5.</a:t>
            </a:r>
            <a:r>
              <a:rPr lang="zh-CN" altLang="en-US" sz="1800" b="0">
                <a:solidFill>
                  <a:schemeClr val="bg1"/>
                </a:solidFill>
              </a:rPr>
              <a:t>安全风险管控</a:t>
            </a:r>
            <a:endParaRPr lang="zh-CN" altLang="en-US" sz="1800" b="0">
              <a:solidFill>
                <a:schemeClr val="bg1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>
                <a:solidFill>
                  <a:schemeClr val="bg1"/>
                </a:solidFill>
              </a:rPr>
              <a:t>6.</a:t>
            </a:r>
            <a:r>
              <a:rPr lang="zh-CN" altLang="en-US" sz="1800" b="0">
                <a:solidFill>
                  <a:schemeClr val="bg1"/>
                </a:solidFill>
              </a:rPr>
              <a:t>隐患排查治理</a:t>
            </a:r>
            <a:endParaRPr lang="zh-CN" altLang="en-US" sz="1800" b="0">
              <a:solidFill>
                <a:schemeClr val="bg1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00" b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16550" y="2179955"/>
            <a:ext cx="406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chemeClr val="bg1"/>
                </a:solidFill>
                <a:sym typeface="+mn-ea"/>
              </a:rPr>
              <a:t>7.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设备设施安全</a:t>
            </a:r>
            <a:endParaRPr lang="zh-CN" altLang="en-US" sz="1800" b="0">
              <a:solidFill>
                <a:schemeClr val="bg1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chemeClr val="bg1"/>
                </a:solidFill>
                <a:sym typeface="+mn-ea"/>
              </a:rPr>
              <a:t>8.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作业安全</a:t>
            </a:r>
            <a:endParaRPr lang="zh-CN" altLang="en-US" sz="1800" b="0">
              <a:solidFill>
                <a:schemeClr val="bg1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chemeClr val="bg1"/>
                </a:solidFill>
                <a:sym typeface="+mn-ea"/>
              </a:rPr>
              <a:t>9.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安全投入</a:t>
            </a:r>
            <a:endParaRPr lang="zh-CN" altLang="en-US" sz="1800" b="0">
              <a:solidFill>
                <a:schemeClr val="bg1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chemeClr val="bg1"/>
                </a:solidFill>
                <a:sym typeface="+mn-ea"/>
              </a:rPr>
              <a:t>10.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应急管理</a:t>
            </a:r>
            <a:endParaRPr lang="zh-CN" altLang="en-US" sz="1800" b="0">
              <a:solidFill>
                <a:schemeClr val="bg1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chemeClr val="bg1"/>
                </a:solidFill>
                <a:sym typeface="+mn-ea"/>
              </a:rPr>
              <a:t>11.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事故报告与调查处理</a:t>
            </a:r>
            <a:endParaRPr lang="zh-CN" altLang="en-US" sz="1800" b="0">
              <a:solidFill>
                <a:schemeClr val="bg1"/>
              </a:solidFill>
            </a:endParaRPr>
          </a:p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chemeClr val="bg1"/>
                </a:solidFill>
                <a:sym typeface="+mn-ea"/>
              </a:rPr>
              <a:t>12.</a:t>
            </a:r>
            <a:r>
              <a:rPr lang="zh-CN" altLang="en-US" sz="1800">
                <a:solidFill>
                  <a:schemeClr val="bg1"/>
                </a:solidFill>
                <a:sym typeface="+mn-ea"/>
              </a:rPr>
              <a:t>持续改进</a:t>
            </a:r>
            <a:endParaRPr lang="en-US" altLang="zh-CN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感谢聆听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42969">
            <a:off x="5588040" y="34861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50800" cap="flat" cmpd="sng">
            <a:solidFill>
              <a:srgbClr val="FF7D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7465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E2E8F0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 &amp; A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课程介绍与学习目标</a:t>
            </a:r>
            <a:endParaRPr 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18288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803400"/>
            <a:ext cx="381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课程内容概览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496">
            <a:off x="1066809" y="22796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66800" y="2476500"/>
            <a:ext cx="4597400" cy="330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本课程基于LPG终端运营的实际业务流程，从行业概述、核心流程解析到全流程精细化管控，全面、系统地讲解了LPG终端运营管理的关键知识和技能。</a:t>
            </a:r>
            <a:endParaRPr lang="en-US" sz="1100"/>
          </a:p>
          <a:p>
            <a:pPr indent="0" algn="l">
              <a:lnSpc>
                <a:spcPct val="125000"/>
              </a:lnSpc>
            </a:pPr>
          </a:p>
          <a:p>
            <a:pPr indent="0" algn="l">
              <a:lnSpc>
                <a:spcPct val="125000"/>
              </a:lnSpc>
            </a:pP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223000" y="1524000"/>
            <a:ext cx="5207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7800" y="18288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85000" y="1803400"/>
            <a:ext cx="381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核心学习目标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9496">
            <a:off x="6527809" y="22796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7800" y="25400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934200" y="2514600"/>
            <a:ext cx="419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行业认知：</a:t>
            </a: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了解 LPG 行业的基本特性和完整产业链结构。</a:t>
            </a:r>
            <a:endParaRPr lang="en-US" sz="110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7800" y="31750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934200" y="3149600"/>
            <a:ext cx="419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全流程掌握：</a:t>
            </a: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掌握从采购到用户服务的全流程操作规范。</a:t>
            </a:r>
            <a:endParaRPr lang="en-US" sz="110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27800" y="3810000"/>
            <a:ext cx="304800" cy="3048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934200" y="3784600"/>
            <a:ext cx="419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精细管控：</a:t>
            </a: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熟悉各业务环节的精细化管控要点和安全标准。</a:t>
            </a:r>
            <a:endParaRPr lang="en-US" sz="110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27800" y="44450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6934200" y="4419600"/>
            <a:ext cx="419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能力提升：</a:t>
            </a: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提升发现和解决实际运营问题的能力，确保业务高效运行。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教材目录</a:t>
            </a:r>
            <a:endParaRPr 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2413000"/>
          </a:xfrm>
          <a:prstGeom prst="roundRect">
            <a:avLst>
              <a:gd name="adj" fmla="val 526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460500" y="1752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行业认知 Industry Overview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291">
            <a:off x="1016009" y="2216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2FF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2349500"/>
            <a:ext cx="469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1.1 LPG的来源与核心特性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1.2 LPG产业链全景解析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223000" y="1524000"/>
            <a:ext cx="5207000" cy="2413000"/>
          </a:xfrm>
          <a:prstGeom prst="roundRect">
            <a:avLst>
              <a:gd name="adj" fmla="val 526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17780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21500" y="1752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流程解析 Process Analysis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9291">
            <a:off x="6477009" y="2216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2FF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6477000" y="2349500"/>
            <a:ext cx="4699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2.1 终端业务总流程概览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2.2 关键业务环节分解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62000" y="4191000"/>
            <a:ext cx="5207000" cy="2413000"/>
          </a:xfrm>
          <a:prstGeom prst="roundRect">
            <a:avLst>
              <a:gd name="adj" fmla="val 526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4445000"/>
            <a:ext cx="355600" cy="355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460500" y="4419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管控要点 Management Essentials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9291">
            <a:off x="1016009" y="4883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2FF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AutoShape 17"/>
          <p:cNvSpPr/>
          <p:nvPr/>
        </p:nvSpPr>
        <p:spPr>
          <a:xfrm>
            <a:off x="1016000" y="4953000"/>
            <a:ext cx="4699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65100" indent="-1651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3.1 采购/充装/运输/供应站/配送管理</a:t>
            </a:r>
            <a:endParaRPr lang="en-US" sz="1100"/>
          </a:p>
          <a:p>
            <a:pPr marL="165100" indent="-1651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3.2 客服系统管理：信息枢纽与数据驱动</a:t>
            </a:r>
            <a:endParaRPr lang="en-US" sz="13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65100" indent="-1651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3.3 用户管理：安全用气的引导与教育</a:t>
            </a:r>
            <a:endParaRPr lang="en-US" sz="13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223000" y="4191000"/>
            <a:ext cx="5207000" cy="2413000"/>
          </a:xfrm>
          <a:prstGeom prst="roundRect">
            <a:avLst>
              <a:gd name="adj" fmla="val 526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7000" y="4445000"/>
            <a:ext cx="355600" cy="3556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921500" y="4419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总结与应用 Summary &amp; Application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 rot="-9291">
            <a:off x="6477009" y="4883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2FF">
                <a:alpha val="1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/>
        </p:nvSpPr>
        <p:spPr>
          <a:xfrm>
            <a:off x="6477000" y="4953000"/>
            <a:ext cx="4699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4.1 构建标准化运营体系与案例分析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4.2 课程总结与行动计划制定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000" y="3683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LPG的来源与特性</a:t>
            </a:r>
            <a:endParaRPr 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43255" y="671830"/>
            <a:ext cx="5080000" cy="6078855"/>
          </a:xfrm>
          <a:prstGeom prst="roundRect">
            <a:avLst>
              <a:gd name="adj" fmla="val 2777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52FF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897255" y="710565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主要来源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9549">
            <a:off x="897264" y="1148715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7255" y="1345565"/>
            <a:ext cx="762000" cy="76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7" name="AutoShape 7"/>
          <p:cNvSpPr/>
          <p:nvPr/>
        </p:nvSpPr>
        <p:spPr>
          <a:xfrm>
            <a:off x="1786255" y="1345565"/>
            <a:ext cx="368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炼油厂副产品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786255" y="1675765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原油提炼过程中的副产品，约占LPG产量的3%-5%</a:t>
            </a:r>
            <a:r>
              <a:rPr lang="zh-CN" alt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，一吨原油提炼</a:t>
            </a:r>
            <a:r>
              <a:rPr lang="en-US" altLang="zh-CN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30-50kgLPG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7255" y="2488565"/>
            <a:ext cx="762000" cy="76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1786255" y="2488565"/>
            <a:ext cx="368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油气田开采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786255" y="2818765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从天然气或油田伴生气中直接分离提取。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47725" y="33655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核心特性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9549">
            <a:off x="847734" y="38036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725" y="4000500"/>
            <a:ext cx="508000" cy="508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482725" y="40005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清洁环保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482725" y="43307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燃烧充分，污染物排放远低于煤炭和重油。</a:t>
            </a:r>
            <a:endParaRPr lang="en-US" sz="110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725" y="4889500"/>
            <a:ext cx="508000" cy="5080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482725" y="48895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高效能源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482725" y="52197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热值高，能有效提高燃烧效率，降低能源消耗。</a:t>
            </a:r>
            <a:endParaRPr lang="en-US" sz="110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725" y="5778500"/>
            <a:ext cx="508000" cy="5080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1482725" y="57785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易储运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1482725" y="61087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常温常压下为气态，经压缩或冷却后变为液态，便于储存和运输。</a:t>
            </a:r>
            <a:endParaRPr lang="en-US" sz="1100"/>
          </a:p>
        </p:txBody>
      </p:sp>
      <p:pic>
        <p:nvPicPr>
          <p:cNvPr id="24" name="图片 23"/>
          <p:cNvPicPr/>
          <p:nvPr/>
        </p:nvPicPr>
        <p:blipFill>
          <a:blip r:embed="rId10"/>
          <a:stretch>
            <a:fillRect/>
          </a:stretch>
        </p:blipFill>
        <p:spPr>
          <a:xfrm>
            <a:off x="6360795" y="671830"/>
            <a:ext cx="4942205" cy="6041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/>
          <p:nvPr/>
        </p:nvSpPr>
        <p:spPr>
          <a:xfrm>
            <a:off x="601345" y="180975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tx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LPG产业链全景图</a:t>
            </a:r>
            <a:endParaRPr lang="en-US" sz="3200" b="1" i="0" u="none" strike="noStrike">
              <a:solidFill>
                <a:schemeClr val="tx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06687" y="848317"/>
            <a:ext cx="10049927" cy="400305"/>
            <a:chOff x="-1808561" y="2369878"/>
            <a:chExt cx="9348388" cy="383648"/>
          </a:xfrm>
        </p:grpSpPr>
        <p:sp>
          <p:nvSpPr>
            <p:cNvPr id="20" name="Hexagon 116"/>
            <p:cNvSpPr/>
            <p:nvPr/>
          </p:nvSpPr>
          <p:spPr>
            <a:xfrm>
              <a:off x="936605" y="2402986"/>
              <a:ext cx="1404207" cy="350540"/>
            </a:xfrm>
            <a:prstGeom prst="hexagon">
              <a:avLst/>
            </a:prstGeom>
            <a:solidFill>
              <a:srgbClr val="E2832C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lt"/>
                </a:rPr>
                <a:t>灌装站</a:t>
              </a:r>
              <a:endParaRPr kumimoji="0" lang="zh-CN" altLang="en-US" sz="1865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lt"/>
              </a:endParaRPr>
            </a:p>
          </p:txBody>
        </p:sp>
        <p:sp>
          <p:nvSpPr>
            <p:cNvPr id="21" name="Hexagon 118"/>
            <p:cNvSpPr/>
            <p:nvPr/>
          </p:nvSpPr>
          <p:spPr>
            <a:xfrm>
              <a:off x="3537673" y="2369878"/>
              <a:ext cx="1404207" cy="350540"/>
            </a:xfrm>
            <a:prstGeom prst="hexagon">
              <a:avLst/>
            </a:prstGeom>
            <a:solidFill>
              <a:srgbClr val="3B2D32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lt"/>
                </a:rPr>
                <a:t>供应站</a:t>
              </a:r>
              <a:endParaRPr kumimoji="0" lang="zh-CN" altLang="en-US" sz="1865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lt"/>
              </a:endParaRPr>
            </a:p>
          </p:txBody>
        </p:sp>
        <p:sp>
          <p:nvSpPr>
            <p:cNvPr id="22" name="Hexagon 120"/>
            <p:cNvSpPr/>
            <p:nvPr/>
          </p:nvSpPr>
          <p:spPr>
            <a:xfrm>
              <a:off x="6135620" y="2369878"/>
              <a:ext cx="1404207" cy="350540"/>
            </a:xfrm>
            <a:prstGeom prst="hexagon">
              <a:avLst/>
            </a:prstGeom>
            <a:solidFill>
              <a:srgbClr val="E2832C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lt"/>
                </a:rPr>
                <a:t>瓶组站</a:t>
              </a:r>
              <a:endParaRPr kumimoji="0" lang="zh-CN" altLang="en-US" sz="1865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lt"/>
              </a:endParaRPr>
            </a:p>
          </p:txBody>
        </p:sp>
        <p:sp>
          <p:nvSpPr>
            <p:cNvPr id="23" name="Hexagon 123"/>
            <p:cNvSpPr/>
            <p:nvPr/>
          </p:nvSpPr>
          <p:spPr>
            <a:xfrm>
              <a:off x="-1808561" y="2389317"/>
              <a:ext cx="1404207" cy="350540"/>
            </a:xfrm>
            <a:prstGeom prst="hexagon">
              <a:avLst/>
            </a:prstGeom>
            <a:solidFill>
              <a:srgbClr val="3B2D32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lt"/>
                </a:rPr>
                <a:t>槽车运贸</a:t>
              </a:r>
              <a:endParaRPr kumimoji="0" lang="zh-CN" altLang="en-US" sz="1865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lt"/>
              </a:endParaRPr>
            </a:p>
          </p:txBody>
        </p:sp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1" cstate="print"/>
          <a:srcRect l="10747" t="12488"/>
          <a:stretch>
            <a:fillRect/>
          </a:stretch>
        </p:blipFill>
        <p:spPr>
          <a:xfrm>
            <a:off x="9358207" y="1267665"/>
            <a:ext cx="1882987" cy="13953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文本占位符 130050"/>
          <p:cNvPicPr>
            <a:picLocks noChangeAspect="1"/>
          </p:cNvPicPr>
          <p:nvPr/>
        </p:nvPicPr>
        <p:blipFill>
          <a:blip r:embed="rId2" cstate="print"/>
          <a:srcRect r="22836" b="9052"/>
          <a:stretch>
            <a:fillRect/>
          </a:stretch>
        </p:blipFill>
        <p:spPr>
          <a:xfrm>
            <a:off x="3795607" y="1265125"/>
            <a:ext cx="1931247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3"/>
          <p:cNvPicPr>
            <a:picLocks noChangeAspect="1"/>
          </p:cNvPicPr>
          <p:nvPr/>
        </p:nvPicPr>
        <p:blipFill>
          <a:blip r:embed="rId3" cstate="print"/>
          <a:srcRect l="3661" t="6123" r="3661" b="6126"/>
          <a:stretch>
            <a:fillRect/>
          </a:stretch>
        </p:blipFill>
        <p:spPr>
          <a:xfrm>
            <a:off x="855124" y="1280081"/>
            <a:ext cx="1973580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4"/>
          <p:cNvPicPr>
            <a:picLocks noChangeAspect="1"/>
          </p:cNvPicPr>
          <p:nvPr/>
        </p:nvPicPr>
        <p:blipFill>
          <a:blip r:embed="rId4" cstate="print"/>
          <a:srcRect l="4723" r="8011"/>
          <a:stretch>
            <a:fillRect/>
          </a:stretch>
        </p:blipFill>
        <p:spPr>
          <a:xfrm>
            <a:off x="6542193" y="1268512"/>
            <a:ext cx="2000673" cy="13868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" name="组合 17"/>
          <p:cNvGrpSpPr/>
          <p:nvPr/>
        </p:nvGrpSpPr>
        <p:grpSpPr>
          <a:xfrm>
            <a:off x="1597712" y="2837818"/>
            <a:ext cx="9080448" cy="3952213"/>
            <a:chOff x="642310" y="3156238"/>
            <a:chExt cx="7866356" cy="3540844"/>
          </a:xfrm>
        </p:grpSpPr>
        <p:grpSp>
          <p:nvGrpSpPr>
            <p:cNvPr id="29" name="组合 21"/>
            <p:cNvGrpSpPr/>
            <p:nvPr/>
          </p:nvGrpSpPr>
          <p:grpSpPr>
            <a:xfrm>
              <a:off x="642310" y="3156238"/>
              <a:ext cx="7775706" cy="3540844"/>
              <a:chOff x="536" y="2101"/>
              <a:chExt cx="18091" cy="8273"/>
            </a:xfrm>
          </p:grpSpPr>
          <p:cxnSp>
            <p:nvCxnSpPr>
              <p:cNvPr id="30" name="肘形连接符 66"/>
              <p:cNvCxnSpPr/>
              <p:nvPr/>
            </p:nvCxnSpPr>
            <p:spPr>
              <a:xfrm>
                <a:off x="5880" y="5523"/>
                <a:ext cx="1009" cy="3"/>
              </a:xfrm>
              <a:prstGeom prst="bentConnector3">
                <a:avLst>
                  <a:gd name="adj1" fmla="val 50000"/>
                </a:avLst>
              </a:prstGeom>
              <a:ln w="57150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31" name="肘形连接符 67"/>
              <p:cNvCxnSpPr/>
              <p:nvPr/>
            </p:nvCxnSpPr>
            <p:spPr>
              <a:xfrm flipV="1">
                <a:off x="8142" y="5526"/>
                <a:ext cx="1723" cy="0"/>
              </a:xfrm>
              <a:prstGeom prst="bentConnector3">
                <a:avLst>
                  <a:gd name="adj1" fmla="val 50000"/>
                </a:avLst>
              </a:prstGeom>
              <a:ln w="57150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32" name="肘形连接符 68"/>
              <p:cNvCxnSpPr/>
              <p:nvPr/>
            </p:nvCxnSpPr>
            <p:spPr>
              <a:xfrm flipV="1">
                <a:off x="11382" y="5515"/>
                <a:ext cx="3175" cy="0"/>
              </a:xfrm>
              <a:prstGeom prst="bentConnector3">
                <a:avLst>
                  <a:gd name="adj1" fmla="val 50000"/>
                </a:avLst>
              </a:prstGeom>
              <a:ln w="57150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33" name="肘形连接符 69"/>
              <p:cNvCxnSpPr/>
              <p:nvPr/>
            </p:nvCxnSpPr>
            <p:spPr>
              <a:xfrm flipV="1">
                <a:off x="15776" y="5498"/>
                <a:ext cx="1157" cy="0"/>
              </a:xfrm>
              <a:prstGeom prst="bentConnector3">
                <a:avLst>
                  <a:gd name="adj1" fmla="val 50000"/>
                </a:avLst>
              </a:prstGeom>
              <a:ln w="57150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34" name="形状 70"/>
              <p:cNvCxnSpPr/>
              <p:nvPr/>
            </p:nvCxnSpPr>
            <p:spPr>
              <a:xfrm rot="-5400000" flipH="1">
                <a:off x="5744" y="5846"/>
                <a:ext cx="2553" cy="3693"/>
              </a:xfrm>
              <a:prstGeom prst="bentConnector2">
                <a:avLst/>
              </a:prstGeom>
              <a:ln w="28575" cap="flat" cmpd="sng">
                <a:solidFill>
                  <a:srgbClr val="C3C656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35" name="肘形连接符 71"/>
              <p:cNvCxnSpPr/>
              <p:nvPr/>
            </p:nvCxnSpPr>
            <p:spPr>
              <a:xfrm flipV="1">
                <a:off x="10351" y="9132"/>
                <a:ext cx="6415" cy="11"/>
              </a:xfrm>
              <a:prstGeom prst="bentConnector3">
                <a:avLst>
                  <a:gd name="adj1" fmla="val 50000"/>
                </a:avLst>
              </a:prstGeom>
              <a:ln w="28575" cap="flat" cmpd="sng">
                <a:solidFill>
                  <a:srgbClr val="C3C656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36" name="形状 72"/>
              <p:cNvCxnSpPr/>
              <p:nvPr/>
            </p:nvCxnSpPr>
            <p:spPr>
              <a:xfrm rot="-5400000" flipH="1">
                <a:off x="10460" y="1596"/>
                <a:ext cx="1109" cy="11502"/>
              </a:xfrm>
              <a:prstGeom prst="bentConnector2">
                <a:avLst/>
              </a:prstGeom>
              <a:ln w="28575" cap="flat" cmpd="sng">
                <a:solidFill>
                  <a:srgbClr val="C3C656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37" name="形状 74"/>
              <p:cNvCxnSpPr/>
              <p:nvPr/>
            </p:nvCxnSpPr>
            <p:spPr>
              <a:xfrm rot="-5400000" flipH="1">
                <a:off x="11573" y="2246"/>
                <a:ext cx="1173" cy="9212"/>
              </a:xfrm>
              <a:prstGeom prst="bentConnector2">
                <a:avLst/>
              </a:prstGeom>
              <a:ln w="28575" cap="flat" cmpd="sng">
                <a:solidFill>
                  <a:srgbClr val="48D44B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38" name="形状 52"/>
              <p:cNvCxnSpPr/>
              <p:nvPr/>
            </p:nvCxnSpPr>
            <p:spPr>
              <a:xfrm flipV="1">
                <a:off x="11382" y="3635"/>
                <a:ext cx="972" cy="1891"/>
              </a:xfrm>
              <a:prstGeom prst="bentConnector3">
                <a:avLst>
                  <a:gd name="adj1" fmla="val 50000"/>
                </a:avLst>
              </a:prstGeom>
              <a:ln w="38100" cap="flat" cmpd="sng">
                <a:solidFill>
                  <a:srgbClr val="0070C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9" name="形状 81"/>
              <p:cNvCxnSpPr/>
              <p:nvPr/>
            </p:nvCxnSpPr>
            <p:spPr>
              <a:xfrm>
                <a:off x="13536" y="3635"/>
                <a:ext cx="443" cy="1795"/>
              </a:xfrm>
              <a:prstGeom prst="bentConnector2">
                <a:avLst/>
              </a:prstGeom>
              <a:ln w="38100" cap="flat" cmpd="sng">
                <a:solidFill>
                  <a:srgbClr val="0070C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0" name="形状 56"/>
              <p:cNvCxnSpPr/>
              <p:nvPr/>
            </p:nvCxnSpPr>
            <p:spPr>
              <a:xfrm>
                <a:off x="13536" y="3635"/>
                <a:ext cx="2659" cy="1795"/>
              </a:xfrm>
              <a:prstGeom prst="bentConnector3">
                <a:avLst>
                  <a:gd name="adj1" fmla="val 99306"/>
                </a:avLst>
              </a:prstGeom>
              <a:ln w="38100" cap="flat" cmpd="sng">
                <a:solidFill>
                  <a:srgbClr val="0070C0"/>
                </a:solidFill>
                <a:prstDash val="dash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1" name="形状 84"/>
              <p:cNvCxnSpPr/>
              <p:nvPr/>
            </p:nvCxnSpPr>
            <p:spPr>
              <a:xfrm>
                <a:off x="2311" y="3889"/>
                <a:ext cx="8277" cy="879"/>
              </a:xfrm>
              <a:prstGeom prst="bentConnector2">
                <a:avLst/>
              </a:prstGeom>
              <a:ln w="57150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grpSp>
            <p:nvGrpSpPr>
              <p:cNvPr id="42" name="组合 53"/>
              <p:cNvGrpSpPr/>
              <p:nvPr/>
            </p:nvGrpSpPr>
            <p:grpSpPr>
              <a:xfrm>
                <a:off x="575" y="2319"/>
                <a:ext cx="2179" cy="1484"/>
                <a:chOff x="86115" y="818910"/>
                <a:chExt cx="1125177" cy="836348"/>
              </a:xfrm>
            </p:grpSpPr>
            <p:pic>
              <p:nvPicPr>
                <p:cNvPr id="73" name="Picture 2" descr="C:\Documents and Settings\Administrator\Local Settings\Temporary Internet Files\Content.IE5\D3VOWNWV\MC900241597[1].wmf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76805" y="818910"/>
                  <a:ext cx="753226" cy="581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74" name="직사각형 35"/>
                <p:cNvSpPr>
                  <a:spLocks noChangeArrowheads="1"/>
                </p:cNvSpPr>
                <p:nvPr/>
              </p:nvSpPr>
              <p:spPr bwMode="auto">
                <a:xfrm>
                  <a:off x="86115" y="1257418"/>
                  <a:ext cx="1125177" cy="3978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88900" marR="0" lvl="0" indent="-8890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r>
                    <a:rPr kumimoji="1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国际采购</a:t>
                  </a:r>
                  <a:endPara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43" name="组合 55"/>
              <p:cNvGrpSpPr/>
              <p:nvPr/>
            </p:nvGrpSpPr>
            <p:grpSpPr>
              <a:xfrm>
                <a:off x="575" y="3834"/>
                <a:ext cx="2247" cy="1521"/>
                <a:chOff x="94992" y="1675068"/>
                <a:chExt cx="1158670" cy="858164"/>
              </a:xfrm>
            </p:grpSpPr>
            <p:pic>
              <p:nvPicPr>
                <p:cNvPr id="71" name="Picture 1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04594" y="1675068"/>
                  <a:ext cx="705025" cy="458162"/>
                </a:xfrm>
                <a:prstGeom prst="rect">
                  <a:avLst/>
                </a:prstGeom>
                <a:noFill/>
                <a:ln w="1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72" name="직사각형 35"/>
                <p:cNvSpPr>
                  <a:spLocks noChangeArrowheads="1"/>
                </p:cNvSpPr>
                <p:nvPr/>
              </p:nvSpPr>
              <p:spPr bwMode="auto">
                <a:xfrm>
                  <a:off x="94992" y="2134922"/>
                  <a:ext cx="1158670" cy="398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88900" marR="0" lvl="0" indent="-8890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r>
                    <a:rPr kumimoji="1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国内炼厂</a:t>
                  </a:r>
                  <a:endPara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44" name="组合 66"/>
              <p:cNvGrpSpPr/>
              <p:nvPr/>
            </p:nvGrpSpPr>
            <p:grpSpPr>
              <a:xfrm>
                <a:off x="536" y="8644"/>
                <a:ext cx="1924" cy="1730"/>
                <a:chOff x="74644" y="3200606"/>
                <a:chExt cx="992156" cy="975750"/>
              </a:xfrm>
            </p:grpSpPr>
            <p:pic>
              <p:nvPicPr>
                <p:cNvPr id="69" name="Picture 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80628" y="3200606"/>
                  <a:ext cx="609684" cy="430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101600" dist="38100" dir="1020000" sx="98000" sy="98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70" name="직사각형 35"/>
                <p:cNvSpPr>
                  <a:spLocks noChangeArrowheads="1"/>
                </p:cNvSpPr>
                <p:nvPr/>
              </p:nvSpPr>
              <p:spPr bwMode="auto">
                <a:xfrm>
                  <a:off x="74644" y="3610501"/>
                  <a:ext cx="992156" cy="5658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noAutofit/>
                </a:bodyPr>
                <a:lstStyle/>
                <a:p>
                  <a:pPr marL="88900" marR="0" lvl="0" indent="-8890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r>
                    <a:rPr kumimoji="1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深加工</a:t>
                  </a:r>
                  <a:endPara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45" name="组合 68"/>
              <p:cNvGrpSpPr/>
              <p:nvPr/>
            </p:nvGrpSpPr>
            <p:grpSpPr>
              <a:xfrm>
                <a:off x="4376" y="5053"/>
                <a:ext cx="2137" cy="1591"/>
                <a:chOff x="2286499" y="2230111"/>
                <a:chExt cx="1011748" cy="783206"/>
              </a:xfrm>
            </p:grpSpPr>
            <p:pic>
              <p:nvPicPr>
                <p:cNvPr id="67" name="Picture 8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61637" y="2230111"/>
                  <a:ext cx="634310" cy="459544"/>
                </a:xfrm>
                <a:prstGeom prst="rect">
                  <a:avLst/>
                </a:prstGeom>
                <a:noFill/>
                <a:ln w="9525" cmpd="sng">
                  <a:noFill/>
                  <a:miter lim="800000"/>
                  <a:headEnd/>
                  <a:tailEnd/>
                </a:ln>
                <a:effectLst>
                  <a:outerShdw blurRad="101600" dist="38100" dir="1020000" sx="98000" sy="98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8" name="직사각형 35"/>
                <p:cNvSpPr>
                  <a:spLocks noChangeArrowheads="1"/>
                </p:cNvSpPr>
                <p:nvPr/>
              </p:nvSpPr>
              <p:spPr bwMode="auto">
                <a:xfrm>
                  <a:off x="2286499" y="2665948"/>
                  <a:ext cx="1011748" cy="347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marL="88900" marR="0" lvl="0" indent="-8890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r>
                    <a:rPr kumimoji="1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一级码头</a:t>
                  </a:r>
                  <a:endPara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46" name="직사각형 35"/>
              <p:cNvSpPr>
                <a:spLocks noChangeArrowheads="1"/>
              </p:cNvSpPr>
              <p:nvPr/>
            </p:nvSpPr>
            <p:spPr bwMode="auto">
              <a:xfrm>
                <a:off x="6696" y="5880"/>
                <a:ext cx="2375" cy="7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88900" marR="0" lvl="0" indent="-8890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二级码头</a:t>
                </a:r>
                <a:endParaRPr kumimoji="1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" name="직사각형 35"/>
              <p:cNvSpPr>
                <a:spLocks noChangeArrowheads="1"/>
              </p:cNvSpPr>
              <p:nvPr/>
            </p:nvSpPr>
            <p:spPr bwMode="auto">
              <a:xfrm>
                <a:off x="14174" y="5790"/>
                <a:ext cx="1728" cy="7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88900" marR="0" lvl="0" indent="-8890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供应站</a:t>
                </a:r>
                <a:endParaRPr kumimoji="1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" name="직사각형 35"/>
              <p:cNvSpPr>
                <a:spLocks noChangeArrowheads="1"/>
              </p:cNvSpPr>
              <p:nvPr/>
            </p:nvSpPr>
            <p:spPr bwMode="auto">
              <a:xfrm>
                <a:off x="16932" y="5775"/>
                <a:ext cx="1688" cy="7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88900" marR="0" lvl="0" indent="-8890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用户</a:t>
                </a:r>
                <a:endParaRPr kumimoji="1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grpSp>
            <p:nvGrpSpPr>
              <p:cNvPr id="49" name="组合 77"/>
              <p:cNvGrpSpPr/>
              <p:nvPr/>
            </p:nvGrpSpPr>
            <p:grpSpPr>
              <a:xfrm>
                <a:off x="16209" y="7224"/>
                <a:ext cx="2411" cy="1518"/>
                <a:chOff x="7256170" y="3657095"/>
                <a:chExt cx="1243791" cy="855339"/>
              </a:xfrm>
            </p:grpSpPr>
            <p:pic>
              <p:nvPicPr>
                <p:cNvPr id="65" name="Picture 4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543789" y="3657095"/>
                  <a:ext cx="676288" cy="476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101600" dist="38100" dir="1020000" sx="98000" sy="98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6" name="직사각형 35"/>
                <p:cNvSpPr>
                  <a:spLocks noChangeArrowheads="1"/>
                </p:cNvSpPr>
                <p:nvPr/>
              </p:nvSpPr>
              <p:spPr bwMode="auto">
                <a:xfrm>
                  <a:off x="7256170" y="4114694"/>
                  <a:ext cx="1243791" cy="3977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88900" marR="0" lvl="0" indent="-8890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r>
                    <a:rPr kumimoji="1" lang="zh-CN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工业用户</a:t>
                  </a:r>
                  <a:endParaRPr kumimoji="1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50" name="组合 78"/>
              <p:cNvGrpSpPr/>
              <p:nvPr/>
            </p:nvGrpSpPr>
            <p:grpSpPr>
              <a:xfrm>
                <a:off x="16445" y="8741"/>
                <a:ext cx="2182" cy="1484"/>
                <a:chOff x="7374922" y="4513835"/>
                <a:chExt cx="1124958" cy="836963"/>
              </a:xfrm>
            </p:grpSpPr>
            <p:pic>
              <p:nvPicPr>
                <p:cNvPr id="63" name="Picture 2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543550" y="4513835"/>
                  <a:ext cx="685814" cy="439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101600" dist="38100" dir="1020000" sx="98000" sy="98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4" name="직사각형 35"/>
                <p:cNvSpPr>
                  <a:spLocks noChangeArrowheads="1"/>
                </p:cNvSpPr>
                <p:nvPr/>
              </p:nvSpPr>
              <p:spPr bwMode="auto">
                <a:xfrm>
                  <a:off x="7374922" y="4952656"/>
                  <a:ext cx="1124958" cy="3981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88900" marR="0" lvl="0" indent="-8890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r>
                    <a:rPr kumimoji="1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汽车用户</a:t>
                  </a:r>
                  <a:endPara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51" name="组合 81"/>
              <p:cNvGrpSpPr/>
              <p:nvPr/>
            </p:nvGrpSpPr>
            <p:grpSpPr>
              <a:xfrm>
                <a:off x="8632" y="8722"/>
                <a:ext cx="2573" cy="1517"/>
                <a:chOff x="3546092" y="4267570"/>
                <a:chExt cx="1327614" cy="855684"/>
              </a:xfrm>
            </p:grpSpPr>
            <p:pic>
              <p:nvPicPr>
                <p:cNvPr id="61" name="Picture 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810011" y="4267570"/>
                  <a:ext cx="624947" cy="4725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101600" dist="38100" dir="1020000" sx="98000" sy="98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2" name="직사각형 35"/>
                <p:cNvSpPr>
                  <a:spLocks noChangeArrowheads="1"/>
                </p:cNvSpPr>
                <p:nvPr/>
              </p:nvSpPr>
              <p:spPr bwMode="auto">
                <a:xfrm>
                  <a:off x="3546092" y="4725148"/>
                  <a:ext cx="1327614" cy="398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88900" marR="0" lvl="0" indent="-8890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r>
                    <a:rPr kumimoji="1" lang="en-US" altLang="zh-CN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LPG</a:t>
                  </a:r>
                  <a:r>
                    <a:rPr kumimoji="1" lang="zh-CN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加气站</a:t>
                  </a:r>
                  <a:endParaRPr kumimoji="1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52" name="직사각형 35"/>
              <p:cNvSpPr>
                <a:spLocks noChangeArrowheads="1"/>
              </p:cNvSpPr>
              <p:nvPr/>
            </p:nvSpPr>
            <p:spPr bwMode="auto">
              <a:xfrm>
                <a:off x="11784" y="4024"/>
                <a:ext cx="2198" cy="7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88900" marR="0" lvl="0" indent="-8890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1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瓶批商贩</a:t>
                </a:r>
                <a:endParaRPr kumimoji="1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cxnSp>
            <p:nvCxnSpPr>
              <p:cNvPr id="53" name="形状 22"/>
              <p:cNvCxnSpPr/>
              <p:nvPr/>
            </p:nvCxnSpPr>
            <p:spPr>
              <a:xfrm>
                <a:off x="2459" y="2590"/>
                <a:ext cx="2751" cy="2468"/>
              </a:xfrm>
              <a:prstGeom prst="bentConnector2">
                <a:avLst/>
              </a:prstGeom>
              <a:ln w="28575" cap="flat" cmpd="sng">
                <a:solidFill>
                  <a:srgbClr val="C3C656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54" name="形状 54"/>
              <p:cNvCxnSpPr/>
              <p:nvPr/>
            </p:nvCxnSpPr>
            <p:spPr>
              <a:xfrm rot="5400000" flipH="1" flipV="1">
                <a:off x="441" y="6364"/>
                <a:ext cx="4328" cy="295"/>
              </a:xfrm>
              <a:prstGeom prst="bentConnector3">
                <a:avLst>
                  <a:gd name="adj1" fmla="val 0"/>
                </a:avLst>
              </a:prstGeom>
              <a:ln w="57150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grpSp>
            <p:nvGrpSpPr>
              <p:cNvPr id="55" name="组合 77"/>
              <p:cNvGrpSpPr/>
              <p:nvPr/>
            </p:nvGrpSpPr>
            <p:grpSpPr>
              <a:xfrm>
                <a:off x="8516" y="2101"/>
                <a:ext cx="2108" cy="1459"/>
                <a:chOff x="3858281" y="1295400"/>
                <a:chExt cx="920076" cy="737145"/>
              </a:xfrm>
            </p:grpSpPr>
            <p:pic>
              <p:nvPicPr>
                <p:cNvPr id="59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963082" y="1295400"/>
                  <a:ext cx="620750" cy="4122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101600" dist="38100" dir="1020000" sx="98000" sy="98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0" name="직사각형 35"/>
                <p:cNvSpPr>
                  <a:spLocks noChangeArrowheads="1"/>
                </p:cNvSpPr>
                <p:nvPr/>
              </p:nvSpPr>
              <p:spPr bwMode="auto">
                <a:xfrm>
                  <a:off x="3858281" y="1675993"/>
                  <a:ext cx="920076" cy="356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88900" marR="0" lvl="0" indent="-8890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r>
                    <a:rPr kumimoji="1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运贸商</a:t>
                  </a:r>
                  <a:endParaRPr kumimoji="1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cxnSp>
            <p:nvCxnSpPr>
              <p:cNvPr id="56" name="肘形连接符 78"/>
              <p:cNvCxnSpPr/>
              <p:nvPr/>
            </p:nvCxnSpPr>
            <p:spPr>
              <a:xfrm>
                <a:off x="10151" y="2508"/>
                <a:ext cx="474" cy="2617"/>
              </a:xfrm>
              <a:prstGeom prst="bentConnector2">
                <a:avLst/>
              </a:prstGeom>
              <a:ln w="38100" cap="flat" cmpd="sng">
                <a:solidFill>
                  <a:srgbClr val="0070C0"/>
                </a:solidFill>
                <a:prstDash val="sysDot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57" name="直接箭头连接符 131"/>
              <p:cNvCxnSpPr/>
              <p:nvPr/>
            </p:nvCxnSpPr>
            <p:spPr>
              <a:xfrm flipV="1">
                <a:off x="2754" y="2860"/>
                <a:ext cx="5760" cy="1251"/>
              </a:xfrm>
              <a:prstGeom prst="straightConnector1">
                <a:avLst/>
              </a:prstGeom>
              <a:ln w="38100" cap="flat" cmpd="sng">
                <a:solidFill>
                  <a:srgbClr val="0070C0"/>
                </a:solidFill>
                <a:prstDash val="sysDot"/>
                <a:headEnd type="none" w="med" len="med"/>
                <a:tailEnd type="triangle" w="med" len="med"/>
              </a:ln>
            </p:spPr>
          </p:cxnSp>
          <p:cxnSp>
            <p:nvCxnSpPr>
              <p:cNvPr id="58" name="直接箭头连接符 132"/>
              <p:cNvCxnSpPr>
                <a:endCxn id="60" idx="1"/>
              </p:cNvCxnSpPr>
              <p:nvPr/>
            </p:nvCxnSpPr>
            <p:spPr>
              <a:xfrm flipV="1">
                <a:off x="5882" y="3256"/>
                <a:ext cx="2634" cy="2375"/>
              </a:xfrm>
              <a:prstGeom prst="straightConnector1">
                <a:avLst/>
              </a:prstGeom>
              <a:ln w="38100" cap="flat" cmpd="sng">
                <a:solidFill>
                  <a:srgbClr val="0070C0"/>
                </a:solidFill>
                <a:prstDash val="sysDot"/>
                <a:headEnd type="none" w="med" len="med"/>
                <a:tailEnd type="triangle" w="med" len="med"/>
              </a:ln>
            </p:spPr>
          </p:cxnSp>
          <p:cxnSp>
            <p:nvCxnSpPr>
              <p:cNvPr id="75" name="直接箭头连接符 133"/>
              <p:cNvCxnSpPr/>
              <p:nvPr/>
            </p:nvCxnSpPr>
            <p:spPr>
              <a:xfrm flipV="1">
                <a:off x="8142" y="3131"/>
                <a:ext cx="668" cy="2395"/>
              </a:xfrm>
              <a:prstGeom prst="straightConnector1">
                <a:avLst/>
              </a:prstGeom>
              <a:ln w="38100" cap="flat" cmpd="sng">
                <a:solidFill>
                  <a:srgbClr val="0070C0"/>
                </a:solidFill>
                <a:prstDash val="sysDot"/>
                <a:headEnd type="none" w="med" len="med"/>
                <a:tailEnd type="triangle" w="med" len="med"/>
              </a:ln>
            </p:spPr>
          </p:cxnSp>
          <p:cxnSp>
            <p:nvCxnSpPr>
              <p:cNvPr id="76" name="形状 135"/>
              <p:cNvCxnSpPr/>
              <p:nvPr/>
            </p:nvCxnSpPr>
            <p:spPr>
              <a:xfrm>
                <a:off x="2318" y="4348"/>
                <a:ext cx="8277" cy="879"/>
              </a:xfrm>
              <a:prstGeom prst="bentConnector2">
                <a:avLst/>
              </a:prstGeom>
              <a:ln w="57150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77" name="形状 22"/>
              <p:cNvCxnSpPr/>
              <p:nvPr/>
            </p:nvCxnSpPr>
            <p:spPr>
              <a:xfrm>
                <a:off x="2403" y="2860"/>
                <a:ext cx="2566" cy="2223"/>
              </a:xfrm>
              <a:prstGeom prst="bentConnector3">
                <a:avLst>
                  <a:gd name="adj1" fmla="val 99639"/>
                </a:avLst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78" name="形状 73"/>
              <p:cNvCxnSpPr/>
              <p:nvPr/>
            </p:nvCxnSpPr>
            <p:spPr>
              <a:xfrm rot="5400000">
                <a:off x="2164" y="6515"/>
                <a:ext cx="2950" cy="2659"/>
              </a:xfrm>
              <a:prstGeom prst="bentConnector3">
                <a:avLst>
                  <a:gd name="adj1" fmla="val 99870"/>
                </a:avLst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grpSp>
            <p:nvGrpSpPr>
              <p:cNvPr id="79" name="组合 144"/>
              <p:cNvGrpSpPr/>
              <p:nvPr/>
            </p:nvGrpSpPr>
            <p:grpSpPr>
              <a:xfrm>
                <a:off x="1698" y="4649"/>
                <a:ext cx="2976" cy="4261"/>
                <a:chOff x="522052" y="2608986"/>
                <a:chExt cx="1535347" cy="2400385"/>
              </a:xfrm>
            </p:grpSpPr>
            <p:cxnSp>
              <p:nvCxnSpPr>
                <p:cNvPr id="80" name="形状 141"/>
                <p:cNvCxnSpPr>
                  <a:stCxn id="72" idx="0"/>
                  <a:endCxn id="69" idx="0"/>
                </p:cNvCxnSpPr>
                <p:nvPr/>
              </p:nvCxnSpPr>
              <p:spPr>
                <a:xfrm rot="16200000" flipH="1">
                  <a:off x="-597436" y="3728473"/>
                  <a:ext cx="2250200" cy="11225"/>
                </a:xfrm>
                <a:prstGeom prst="bentConnector5">
                  <a:avLst>
                    <a:gd name="adj1" fmla="val 1697"/>
                    <a:gd name="adj2" fmla="val 100000"/>
                    <a:gd name="adj3" fmla="val 58835"/>
                  </a:avLst>
                </a:prstGeom>
                <a:ln w="571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81" name="形状 143"/>
                <p:cNvCxnSpPr/>
                <p:nvPr/>
              </p:nvCxnSpPr>
              <p:spPr>
                <a:xfrm rot="5400000">
                  <a:off x="745277" y="3697249"/>
                  <a:ext cx="1405044" cy="1219200"/>
                </a:xfrm>
                <a:prstGeom prst="bentConnector2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cxnSp>
            <p:nvCxnSpPr>
              <p:cNvPr id="82" name="直接连接符 57"/>
              <p:cNvCxnSpPr/>
              <p:nvPr/>
            </p:nvCxnSpPr>
            <p:spPr>
              <a:xfrm>
                <a:off x="11184" y="5952"/>
                <a:ext cx="0" cy="1344"/>
              </a:xfrm>
              <a:prstGeom prst="line">
                <a:avLst/>
              </a:prstGeom>
              <a:ln w="28575" cap="flat" cmpd="sng">
                <a:solidFill>
                  <a:srgbClr val="00B05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83" name="直接箭头连接符 58"/>
              <p:cNvCxnSpPr/>
              <p:nvPr/>
            </p:nvCxnSpPr>
            <p:spPr>
              <a:xfrm flipH="1">
                <a:off x="9843" y="5832"/>
                <a:ext cx="21" cy="2894"/>
              </a:xfrm>
              <a:prstGeom prst="straightConnector1">
                <a:avLst/>
              </a:prstGeom>
              <a:ln w="28575" cap="flat" cmpd="sng">
                <a:solidFill>
                  <a:srgbClr val="00B050"/>
                </a:solidFill>
                <a:prstDash val="solid"/>
                <a:miter/>
                <a:headEnd type="none" w="med" len="med"/>
                <a:tailEnd type="arrow" w="med" len="med"/>
              </a:ln>
            </p:spPr>
          </p:cxnSp>
          <p:sp>
            <p:nvSpPr>
              <p:cNvPr id="84" name="직사각형 35"/>
              <p:cNvSpPr>
                <a:spLocks noChangeArrowheads="1"/>
              </p:cNvSpPr>
              <p:nvPr/>
            </p:nvSpPr>
            <p:spPr bwMode="auto">
              <a:xfrm>
                <a:off x="9785" y="5857"/>
                <a:ext cx="1939" cy="7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88900" marR="0" lvl="0" indent="-8890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1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三级站</a:t>
                </a:r>
                <a:endParaRPr kumimoji="1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pic>
          <p:nvPicPr>
            <p:cNvPr id="85" name="图片 77" descr="01_看图王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17663" y="4231747"/>
              <a:ext cx="858680" cy="5283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45155" y="3829441"/>
              <a:ext cx="894750" cy="6710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7" name="图片 86" descr="TYZ_5178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27499" y="4232221"/>
              <a:ext cx="822256" cy="546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8" name="Picture 3"/>
            <p:cNvPicPr>
              <a:picLocks noChangeAspect="1"/>
            </p:cNvPicPr>
            <p:nvPr/>
          </p:nvPicPr>
          <p:blipFill>
            <a:blip r:embed="rId16"/>
            <a:srcRect t="10475" b="16032"/>
            <a:stretch>
              <a:fillRect/>
            </a:stretch>
          </p:blipFill>
          <p:spPr>
            <a:xfrm>
              <a:off x="7730062" y="3789629"/>
              <a:ext cx="778604" cy="7629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9" name="Picture 4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52720" y="3158959"/>
              <a:ext cx="601813" cy="802418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90" name="肘形连接符 66"/>
            <p:cNvCxnSpPr/>
            <p:nvPr/>
          </p:nvCxnSpPr>
          <p:spPr>
            <a:xfrm rot="-5400000" flipH="1">
              <a:off x="3619529" y="4084719"/>
              <a:ext cx="312282" cy="11806"/>
            </a:xfrm>
            <a:prstGeom prst="bentConnector3">
              <a:avLst>
                <a:gd name="adj1" fmla="val 50000"/>
              </a:avLst>
            </a:prstGeom>
            <a:ln w="57150" cap="flat" cmpd="sng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3895" y="103505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终端业务总流程</a:t>
            </a:r>
            <a:endParaRPr 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9" name="流程图: 可选过程 28"/>
          <p:cNvSpPr/>
          <p:nvPr/>
        </p:nvSpPr>
        <p:spPr>
          <a:xfrm>
            <a:off x="1792605" y="1158240"/>
            <a:ext cx="1564005" cy="557530"/>
          </a:xfrm>
          <a:prstGeom prst="flowChartAlternateProcess">
            <a:avLst/>
          </a:prstGeom>
          <a:gradFill>
            <a:gsLst>
              <a:gs pos="50000">
                <a:schemeClr val="accent5"/>
              </a:gs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FF00"/>
                </a:solidFill>
              </a:rPr>
              <a:t>采购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30" name="流程图: 可选过程 29"/>
          <p:cNvSpPr/>
          <p:nvPr/>
        </p:nvSpPr>
        <p:spPr>
          <a:xfrm>
            <a:off x="1792605" y="2089150"/>
            <a:ext cx="1564005" cy="55753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FF00"/>
                </a:solidFill>
              </a:rPr>
              <a:t>充装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31" name="流程图: 可选过程 30"/>
          <p:cNvSpPr/>
          <p:nvPr/>
        </p:nvSpPr>
        <p:spPr>
          <a:xfrm>
            <a:off x="1792605" y="2980690"/>
            <a:ext cx="1564005" cy="55753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FF00"/>
                </a:solidFill>
              </a:rPr>
              <a:t>运输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32" name="流程图: 可选过程 31"/>
          <p:cNvSpPr/>
          <p:nvPr/>
        </p:nvSpPr>
        <p:spPr>
          <a:xfrm>
            <a:off x="1792605" y="4781550"/>
            <a:ext cx="1564005" cy="55753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FF00"/>
                </a:solidFill>
              </a:rPr>
              <a:t>供应站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33" name="流程图: 可选过程 32"/>
          <p:cNvSpPr/>
          <p:nvPr/>
        </p:nvSpPr>
        <p:spPr>
          <a:xfrm>
            <a:off x="1792605" y="5692140"/>
            <a:ext cx="1564005" cy="55753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FF00"/>
                </a:solidFill>
              </a:rPr>
              <a:t>配送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34" name="流程图: 可选过程 33"/>
          <p:cNvSpPr/>
          <p:nvPr/>
        </p:nvSpPr>
        <p:spPr>
          <a:xfrm>
            <a:off x="1792605" y="3890645"/>
            <a:ext cx="1564005" cy="55753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FF00"/>
                </a:solidFill>
              </a:rPr>
              <a:t>系统客服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35" name="流程图: 可选过程 34"/>
          <p:cNvSpPr/>
          <p:nvPr/>
        </p:nvSpPr>
        <p:spPr>
          <a:xfrm>
            <a:off x="4973955" y="2965450"/>
            <a:ext cx="1564005" cy="557530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FF00"/>
                </a:solidFill>
              </a:rPr>
              <a:t>用户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36" name="流程图: 可选过程 35"/>
          <p:cNvSpPr/>
          <p:nvPr/>
        </p:nvSpPr>
        <p:spPr>
          <a:xfrm>
            <a:off x="7838440" y="918845"/>
            <a:ext cx="1564005" cy="55753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FF00"/>
                </a:solidFill>
              </a:rPr>
              <a:t>工业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37" name="流程图: 可选过程 36"/>
          <p:cNvSpPr/>
          <p:nvPr/>
        </p:nvSpPr>
        <p:spPr>
          <a:xfrm>
            <a:off x="7838440" y="2447290"/>
            <a:ext cx="1564005" cy="55753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FF00"/>
                </a:solidFill>
              </a:rPr>
              <a:t>商业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38" name="流程图: 可选过程 37"/>
          <p:cNvSpPr/>
          <p:nvPr/>
        </p:nvSpPr>
        <p:spPr>
          <a:xfrm>
            <a:off x="7838440" y="3975735"/>
            <a:ext cx="1564005" cy="55753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FF00"/>
                </a:solidFill>
              </a:rPr>
              <a:t>民用</a:t>
            </a:r>
            <a:endParaRPr lang="zh-CN" altLang="en-US" b="1">
              <a:solidFill>
                <a:srgbClr val="FFFF00"/>
              </a:solidFill>
            </a:endParaRPr>
          </a:p>
        </p:txBody>
      </p:sp>
      <p:cxnSp>
        <p:nvCxnSpPr>
          <p:cNvPr id="39" name="肘形连接符 38"/>
          <p:cNvCxnSpPr>
            <a:stCxn id="29" idx="2"/>
            <a:endCxn id="30" idx="0"/>
          </p:cNvCxnSpPr>
          <p:nvPr/>
        </p:nvCxnSpPr>
        <p:spPr>
          <a:xfrm rot="5400000" flipV="1">
            <a:off x="2388235" y="1902460"/>
            <a:ext cx="373380" cy="3175"/>
          </a:xfrm>
          <a:prstGeom prst="bentConnector2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肘形连接符 39"/>
          <p:cNvCxnSpPr/>
          <p:nvPr/>
        </p:nvCxnSpPr>
        <p:spPr>
          <a:xfrm rot="5400000" flipV="1">
            <a:off x="2385060" y="2821305"/>
            <a:ext cx="373380" cy="3175"/>
          </a:xfrm>
          <a:prstGeom prst="bentConnector2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肘形连接符 40"/>
          <p:cNvCxnSpPr/>
          <p:nvPr/>
        </p:nvCxnSpPr>
        <p:spPr>
          <a:xfrm rot="5400000" flipV="1">
            <a:off x="2381885" y="3693795"/>
            <a:ext cx="373380" cy="3175"/>
          </a:xfrm>
          <a:prstGeom prst="bentConnector2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5400000" flipV="1">
            <a:off x="2378710" y="4603115"/>
            <a:ext cx="373380" cy="3175"/>
          </a:xfrm>
          <a:prstGeom prst="bentConnector2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3" name="肘形连接符 42"/>
          <p:cNvCxnSpPr/>
          <p:nvPr/>
        </p:nvCxnSpPr>
        <p:spPr>
          <a:xfrm rot="5400000" flipV="1">
            <a:off x="2341880" y="5508625"/>
            <a:ext cx="373380" cy="3175"/>
          </a:xfrm>
          <a:prstGeom prst="bentConnector2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肘形连接符 43"/>
          <p:cNvCxnSpPr>
            <a:stCxn id="33" idx="3"/>
            <a:endCxn id="35" idx="1"/>
          </p:cNvCxnSpPr>
          <p:nvPr/>
        </p:nvCxnSpPr>
        <p:spPr>
          <a:xfrm flipV="1">
            <a:off x="3356610" y="3244215"/>
            <a:ext cx="1617345" cy="2726690"/>
          </a:xfrm>
          <a:prstGeom prst="bentConnector3">
            <a:avLst>
              <a:gd name="adj1" fmla="val 5002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肘形连接符 44"/>
          <p:cNvCxnSpPr>
            <a:stCxn id="35" idx="3"/>
            <a:endCxn id="36" idx="1"/>
          </p:cNvCxnSpPr>
          <p:nvPr/>
        </p:nvCxnSpPr>
        <p:spPr>
          <a:xfrm flipV="1">
            <a:off x="6537960" y="1197610"/>
            <a:ext cx="1300480" cy="204660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肘形连接符 45"/>
          <p:cNvCxnSpPr>
            <a:endCxn id="37" idx="1"/>
          </p:cNvCxnSpPr>
          <p:nvPr/>
        </p:nvCxnSpPr>
        <p:spPr>
          <a:xfrm>
            <a:off x="7173595" y="2718435"/>
            <a:ext cx="648000" cy="0"/>
          </a:xfrm>
          <a:prstGeom prst="bentConnector3">
            <a:avLst>
              <a:gd name="adj1" fmla="val 50048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7" name="肘形连接符 46"/>
          <p:cNvCxnSpPr>
            <a:endCxn id="38" idx="1"/>
          </p:cNvCxnSpPr>
          <p:nvPr/>
        </p:nvCxnSpPr>
        <p:spPr>
          <a:xfrm rot="5400000" flipV="1">
            <a:off x="6603365" y="3019425"/>
            <a:ext cx="1820545" cy="64897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8" name="流程图: 可选过程 47"/>
          <p:cNvSpPr/>
          <p:nvPr/>
        </p:nvSpPr>
        <p:spPr>
          <a:xfrm>
            <a:off x="7839075" y="5523230"/>
            <a:ext cx="1564005" cy="55753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FF00"/>
                </a:solidFill>
              </a:rPr>
              <a:t>其他</a:t>
            </a:r>
            <a:endParaRPr lang="zh-CN" altLang="en-US" b="1">
              <a:solidFill>
                <a:srgbClr val="FFFF00"/>
              </a:solidFill>
            </a:endParaRPr>
          </a:p>
        </p:txBody>
      </p:sp>
      <p:cxnSp>
        <p:nvCxnSpPr>
          <p:cNvPr id="49" name="肘形连接符 48"/>
          <p:cNvCxnSpPr>
            <a:endCxn id="48" idx="1"/>
          </p:cNvCxnSpPr>
          <p:nvPr/>
        </p:nvCxnSpPr>
        <p:spPr>
          <a:xfrm rot="5400000" flipV="1">
            <a:off x="6736080" y="4699000"/>
            <a:ext cx="1559560" cy="646430"/>
          </a:xfrm>
          <a:prstGeom prst="bentConnector2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797560" y="784860"/>
            <a:ext cx="5612130" cy="582104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5353050" y="752475"/>
            <a:ext cx="5612130" cy="582104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流程管控 - 采购管理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429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0052FF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9050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采购合同管理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14946">
            <a:off x="1016014" y="23812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24765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明确供需双方的权利、义务、价格、数量、交付方式及违约责任，确保合作规范。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381500" y="1651000"/>
            <a:ext cx="3429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0052FF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500" y="1905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143500" y="19050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产品价格管控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14946">
            <a:off x="4635514" y="23812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4635500" y="24765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建立价格评估体系，实时关注市场动态，通过比价议价机制，实现最优采购成本。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001000" y="1651000"/>
            <a:ext cx="3429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0052FF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5000" y="19050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763000" y="19050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质量验收标准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14946">
            <a:off x="8255014" y="23812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AutoShape 17"/>
          <p:cNvSpPr/>
          <p:nvPr/>
        </p:nvSpPr>
        <p:spPr>
          <a:xfrm>
            <a:off x="8255000" y="24765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严格执行国家和行业标准，对每批次LPG进行严格的质量检验和重量验收，确保合规。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62000" y="4064000"/>
            <a:ext cx="3429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0052FF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43180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524000" y="43180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结算计量管理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 rot="-14946">
            <a:off x="1016014" y="47942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/>
        </p:nvSpPr>
        <p:spPr>
          <a:xfrm>
            <a:off x="1016000" y="48895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明确结算计量方式与误差范围，确保交易数据透明，保障公平交易。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4381500" y="4064000"/>
            <a:ext cx="3429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0052FF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35500" y="4318000"/>
            <a:ext cx="406400" cy="4064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5143500" y="43180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财务付款风控</a:t>
            </a:r>
            <a:endParaRPr lang="en-US" sz="1100"/>
          </a:p>
        </p:txBody>
      </p:sp>
      <p:cxnSp>
        <p:nvCxnSpPr>
          <p:cNvPr id="26" name="Connector 26"/>
          <p:cNvCxnSpPr/>
          <p:nvPr/>
        </p:nvCxnSpPr>
        <p:spPr>
          <a:xfrm rot="-14946">
            <a:off x="4635514" y="47942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AutoShape 27"/>
          <p:cNvSpPr/>
          <p:nvPr/>
        </p:nvSpPr>
        <p:spPr>
          <a:xfrm>
            <a:off x="4635500" y="48895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根据合作关系和市场情况，灵活选择合适的付款方式，有效控制财务风险。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8001000" y="4064000"/>
            <a:ext cx="3429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0052FF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55000" y="4318000"/>
            <a:ext cx="406400" cy="406400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>
            <a:off x="8763000" y="43180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科学库存管理</a:t>
            </a:r>
            <a:endParaRPr lang="en-US" sz="1100"/>
          </a:p>
        </p:txBody>
      </p:sp>
      <p:cxnSp>
        <p:nvCxnSpPr>
          <p:cNvPr id="31" name="Connector 31"/>
          <p:cNvCxnSpPr/>
          <p:nvPr/>
        </p:nvCxnSpPr>
        <p:spPr>
          <a:xfrm rot="-14946">
            <a:off x="8255014" y="47942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AutoShape 32"/>
          <p:cNvSpPr/>
          <p:nvPr/>
        </p:nvSpPr>
        <p:spPr>
          <a:xfrm>
            <a:off x="8255000" y="4889500"/>
            <a:ext cx="2921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基于数据科学预测需求，保持合理的安全库存水位，避免资金积压或业务缺货。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流程管控 - 充装管理（存储与工艺）</a:t>
            </a:r>
            <a:endParaRPr 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4699000"/>
          </a:xfrm>
          <a:prstGeom prst="roundRect">
            <a:avLst>
              <a:gd name="adj" fmla="val 270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97000" y="1752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存储管理要点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291">
            <a:off x="1016009" y="2152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2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29729" b="29729"/>
          <a:stretch>
            <a:fillRect/>
          </a:stretch>
        </p:blipFill>
        <p:spPr>
          <a:xfrm>
            <a:off x="1016000" y="2349500"/>
            <a:ext cx="4699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4445000"/>
            <a:ext cx="228600" cy="228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33500" y="4419600"/>
            <a:ext cx="4381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储罐区安全：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严格遵守防火、防爆规定，定期检查维护储罐及附件。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4953000"/>
            <a:ext cx="228600" cy="228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333500" y="4927600"/>
            <a:ext cx="4381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实时监控：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实时监控液位和压力，确保运行参数在安全范围内。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000" y="5461000"/>
            <a:ext cx="228600" cy="228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333500" y="5435600"/>
            <a:ext cx="4381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分区存放：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不同批次LPG严格分区，避免混装风险。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223000" y="1524000"/>
            <a:ext cx="5207000" cy="4699000"/>
          </a:xfrm>
          <a:prstGeom prst="roundRect">
            <a:avLst>
              <a:gd name="adj" fmla="val 270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7000" y="17780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858000" y="1752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生产工艺流程与设备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9291">
            <a:off x="6477009" y="2152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2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rcRect t="22002" b="22002"/>
          <a:stretch>
            <a:fillRect/>
          </a:stretch>
        </p:blipFill>
        <p:spPr>
          <a:xfrm>
            <a:off x="6477000" y="2349500"/>
            <a:ext cx="4699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77000" y="4445000"/>
            <a:ext cx="228600" cy="2286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794500" y="4291330"/>
            <a:ext cx="4381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充装：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采用</a:t>
            </a:r>
            <a:r>
              <a:rPr lang="zh-CN" alt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电子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充装秤，</a:t>
            </a:r>
            <a:r>
              <a:rPr lang="zh-CN" alt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充装前后检查、充装重量、检漏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77000" y="4953000"/>
            <a:ext cx="228600" cy="2286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6794500" y="4927600"/>
            <a:ext cx="4381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关键设备维护：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储罐、压缩机、烃泵等设备必须定期检测和维护。</a:t>
            </a:r>
            <a:r>
              <a:rPr lang="zh-CN" alt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法定检测、业务关键设备、应急救援物资。</a:t>
            </a:r>
            <a:endParaRPr lang="zh-CN" alt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77000" y="5461000"/>
            <a:ext cx="228600" cy="2286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6794500" y="5435600"/>
            <a:ext cx="4381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严格工艺规范：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严格执行卸车、增压、充装操作规程，确保流程合规。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chemeClr val="bg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流程管控 - 充装管理（安全与仪表）</a:t>
            </a:r>
            <a:endParaRPr lang="en-US" sz="3200" b="1" i="0" u="none" strike="noStrike">
              <a:solidFill>
                <a:schemeClr val="bg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4699000"/>
          </a:xfrm>
          <a:prstGeom prst="roundRect">
            <a:avLst>
              <a:gd name="adj" fmla="val 270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000" y="1778000"/>
            <a:ext cx="508000" cy="50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1651000" y="1803400"/>
            <a:ext cx="4064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消防设备设施管控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291">
            <a:off x="1016009" y="2343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2603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397000" y="25654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消防器材配置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按规定配置灭火器、消防栓、消防</a:t>
            </a:r>
            <a:r>
              <a:rPr lang="zh-CN" alt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泵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等，并定期检查、更换，确保完好有效。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3492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397000" y="34544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消防通道畅通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保持消防通道畅通无阻，严禁堆放杂物，确保应急时车辆和人员能迅速到达。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43815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397000" y="43434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应急预案演练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制定完善的消防应急预案，并定期组织全员演练，提升应急处置能力。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223000" y="1524000"/>
            <a:ext cx="5207000" cy="4699000"/>
          </a:xfrm>
          <a:prstGeom prst="roundRect">
            <a:avLst>
              <a:gd name="adj" fmla="val 2702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52FF">
                <a:alpha val="20000"/>
              </a:srgbClr>
            </a:solidFill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477000" y="1778000"/>
            <a:ext cx="508000" cy="50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5" name="AutoShape 15"/>
          <p:cNvSpPr/>
          <p:nvPr/>
        </p:nvSpPr>
        <p:spPr>
          <a:xfrm>
            <a:off x="7112000" y="1803400"/>
            <a:ext cx="4064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2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仪表监控系统管理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9291">
            <a:off x="6477009" y="2343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7000" y="26035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858000" y="25654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实时运行监测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通过压力表、液位计、温度计等仪表，24小时实时监测生产运行关键参数。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77000" y="34925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858000" y="34544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异常报警装置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设置高液位、高压力、气体泄漏等多级报警装置，确保异常情况能被即时发现。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77000" y="43815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6858000" y="43434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定期校验维护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建立仪表台账，定期进行专业校验和维护保养，确保数据准确性和设备可靠性。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3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5313680"/>
            <a:ext cx="304800" cy="304800"/>
          </a:xfrm>
          <a:prstGeom prst="rect">
            <a:avLst/>
          </a:prstGeom>
        </p:spPr>
      </p:pic>
      <p:sp>
        <p:nvSpPr>
          <p:cNvPr id="24" name="AutoShape 12"/>
          <p:cNvSpPr/>
          <p:nvPr/>
        </p:nvSpPr>
        <p:spPr>
          <a:xfrm>
            <a:off x="6858000" y="527558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应急预案演练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zh-CN" alt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电气设备</a:t>
            </a:r>
            <a:endParaRPr lang="zh-CN" alt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10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11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12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13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14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15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16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17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18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19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2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20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21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22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23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24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25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26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27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28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29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3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30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31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32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33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34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35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36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37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38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39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4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40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41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42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43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44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45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46.xml><?xml version="1.0" encoding="utf-8"?>
<p:tagLst xmlns:p="http://schemas.openxmlformats.org/presentationml/2006/main">
  <p:tag name="KSO_WM_DIAGRAM_VIRTUALLY_FRAME" val="{&quot;height&quot;:375,&quot;left&quot;:60,&quot;top&quot;:130,&quot;width&quot;:840}"/>
</p:tagLst>
</file>

<file path=ppt/tags/tag5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6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7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8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9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3076</Words>
  <Application>WPS 演示</Application>
  <PresentationFormat/>
  <Paragraphs>365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Arial</vt:lpstr>
      <vt:lpstr>Noto Sans SC</vt:lpstr>
      <vt:lpstr>楷体</vt:lpstr>
      <vt:lpstr>微软雅黑</vt:lpstr>
      <vt:lpstr>Arial Unicode MS</vt:lpstr>
      <vt:lpstr>Office 主题​​</vt:lpstr>
      <vt:lpstr>默认主题</vt:lpstr>
      <vt:lpstr>1_默认主题</vt:lpstr>
      <vt:lpstr>2_默认主题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汤汤汤汤汤</cp:lastModifiedBy>
  <cp:revision>15</cp:revision>
  <dcterms:created xsi:type="dcterms:W3CDTF">2026-02-26T02:04:00Z</dcterms:created>
  <dcterms:modified xsi:type="dcterms:W3CDTF">2026-03-04T03:50:42Z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D32B1F59C9D040DEB637933568BA1199_13</vt:lpwstr>
  </property>
</Properties>
</file>