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8" r:id="rId4"/>
    <p:sldId id="259" r:id="rId5"/>
    <p:sldId id="289" r:id="rId6"/>
    <p:sldId id="290" r:id="rId7"/>
    <p:sldId id="291"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314" r:id="rId31"/>
    <p:sldId id="315" r:id="rId32"/>
    <p:sldId id="316" r:id="rId33"/>
    <p:sldId id="317" r:id="rId34"/>
    <p:sldId id="318" r:id="rId35"/>
    <p:sldId id="319" r:id="rId36"/>
    <p:sldId id="320" r:id="rId37"/>
    <p:sldId id="321" r:id="rId38"/>
    <p:sldId id="322" r:id="rId39"/>
    <p:sldId id="323" r:id="rId40"/>
    <p:sldId id="324" r:id="rId41"/>
    <p:sldId id="325" r:id="rId42"/>
    <p:sldId id="326" r:id="rId43"/>
    <p:sldId id="327" r:id="rId44"/>
    <p:sldId id="328" r:id="rId45"/>
    <p:sldId id="329" r:id="rId46"/>
    <p:sldId id="330" r:id="rId47"/>
    <p:sldId id="331" r:id="rId48"/>
    <p:sldId id="332" r:id="rId49"/>
    <p:sldId id="333" r:id="rId50"/>
    <p:sldId id="334" r:id="rId51"/>
    <p:sldId id="335" r:id="rId52"/>
    <p:sldId id="336" r:id="rId53"/>
    <p:sldId id="337" r:id="rId54"/>
    <p:sldId id="338" r:id="rId55"/>
    <p:sldId id="339" r:id="rId56"/>
    <p:sldId id="340" r:id="rId57"/>
    <p:sldId id="341" r:id="rId58"/>
    <p:sldId id="342" r:id="rId59"/>
    <p:sldId id="343" r:id="rId60"/>
    <p:sldId id="344" r:id="rId61"/>
    <p:sldId id="345" r:id="rId62"/>
    <p:sldId id="346" r:id="rId63"/>
    <p:sldId id="347" r:id="rId64"/>
    <p:sldId id="348" r:id="rId65"/>
    <p:sldId id="349" r:id="rId66"/>
    <p:sldId id="350" r:id="rId67"/>
    <p:sldId id="351" r:id="rId68"/>
    <p:sldId id="352" r:id="rId69"/>
    <p:sldId id="353" r:id="rId70"/>
    <p:sldId id="354" r:id="rId71"/>
    <p:sldId id="355" r:id="rId72"/>
    <p:sldId id="356" r:id="rId73"/>
    <p:sldId id="357" r:id="rId74"/>
    <p:sldId id="358" r:id="rId75"/>
    <p:sldId id="359" r:id="rId76"/>
    <p:sldId id="360" r:id="rId77"/>
    <p:sldId id="361" r:id="rId78"/>
    <p:sldId id="362" r:id="rId79"/>
    <p:sldId id="363" r:id="rId80"/>
    <p:sldId id="364" r:id="rId81"/>
    <p:sldId id="365" r:id="rId82"/>
    <p:sldId id="366" r:id="rId83"/>
    <p:sldId id="367" r:id="rId84"/>
    <p:sldId id="368" r:id="rId85"/>
    <p:sldId id="369" r:id="rId86"/>
    <p:sldId id="370" r:id="rId87"/>
    <p:sldId id="371" r:id="rId88"/>
    <p:sldId id="372" r:id="rId89"/>
    <p:sldId id="373" r:id="rId90"/>
    <p:sldId id="374" r:id="rId91"/>
    <p:sldId id="375" r:id="rId92"/>
    <p:sldId id="376" r:id="rId93"/>
    <p:sldId id="377" r:id="rId94"/>
    <p:sldId id="378" r:id="rId95"/>
    <p:sldId id="379" r:id="rId96"/>
    <p:sldId id="380" r:id="rId97"/>
    <p:sldId id="381" r:id="rId98"/>
    <p:sldId id="382" r:id="rId99"/>
    <p:sldId id="383" r:id="rId100"/>
    <p:sldId id="384" r:id="rId101"/>
    <p:sldId id="385" r:id="rId102"/>
    <p:sldId id="386" r:id="rId103"/>
    <p:sldId id="387" r:id="rId104"/>
    <p:sldId id="388" r:id="rId105"/>
    <p:sldId id="389" r:id="rId106"/>
    <p:sldId id="390" r:id="rId107"/>
    <p:sldId id="391" r:id="rId108"/>
    <p:sldId id="392" r:id="rId109"/>
    <p:sldId id="393" r:id="rId110"/>
    <p:sldId id="394" r:id="rId111"/>
    <p:sldId id="395" r:id="rId112"/>
    <p:sldId id="396" r:id="rId113"/>
    <p:sldId id="397" r:id="rId114"/>
    <p:sldId id="398" r:id="rId115"/>
    <p:sldId id="399" r:id="rId116"/>
    <p:sldId id="400" r:id="rId117"/>
    <p:sldId id="401" r:id="rId118"/>
    <p:sldId id="402" r:id="rId119"/>
    <p:sldId id="407" r:id="rId1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3" Type="http://schemas.openxmlformats.org/officeDocument/2006/relationships/tableStyles" Target="tableStyles.xml"/><Relationship Id="rId122" Type="http://schemas.openxmlformats.org/officeDocument/2006/relationships/viewProps" Target="viewProps.xml"/><Relationship Id="rId121" Type="http://schemas.openxmlformats.org/officeDocument/2006/relationships/presProps" Target="presProps.xml"/><Relationship Id="rId120" Type="http://schemas.openxmlformats.org/officeDocument/2006/relationships/slide" Target="slides/slide118.xml"/><Relationship Id="rId12" Type="http://schemas.openxmlformats.org/officeDocument/2006/relationships/slide" Target="slides/slide10.xml"/><Relationship Id="rId119" Type="http://schemas.openxmlformats.org/officeDocument/2006/relationships/slide" Target="slides/slide117.xml"/><Relationship Id="rId118" Type="http://schemas.openxmlformats.org/officeDocument/2006/relationships/slide" Target="slides/slide116.xml"/><Relationship Id="rId117" Type="http://schemas.openxmlformats.org/officeDocument/2006/relationships/slide" Target="slides/slide115.xml"/><Relationship Id="rId116" Type="http://schemas.openxmlformats.org/officeDocument/2006/relationships/slide" Target="slides/slide114.xml"/><Relationship Id="rId115" Type="http://schemas.openxmlformats.org/officeDocument/2006/relationships/slide" Target="slides/slide113.xml"/><Relationship Id="rId114" Type="http://schemas.openxmlformats.org/officeDocument/2006/relationships/slide" Target="slides/slide112.xml"/><Relationship Id="rId113" Type="http://schemas.openxmlformats.org/officeDocument/2006/relationships/slide" Target="slides/slide111.xml"/><Relationship Id="rId112" Type="http://schemas.openxmlformats.org/officeDocument/2006/relationships/slide" Target="slides/slide110.xml"/><Relationship Id="rId111" Type="http://schemas.openxmlformats.org/officeDocument/2006/relationships/slide" Target="slides/slide109.xml"/><Relationship Id="rId110" Type="http://schemas.openxmlformats.org/officeDocument/2006/relationships/slide" Target="slides/slide108.xml"/><Relationship Id="rId11" Type="http://schemas.openxmlformats.org/officeDocument/2006/relationships/slide" Target="slides/slide9.xml"/><Relationship Id="rId109" Type="http://schemas.openxmlformats.org/officeDocument/2006/relationships/slide" Target="slides/slide107.xml"/><Relationship Id="rId108" Type="http://schemas.openxmlformats.org/officeDocument/2006/relationships/slide" Target="slides/slide106.xml"/><Relationship Id="rId107" Type="http://schemas.openxmlformats.org/officeDocument/2006/relationships/slide" Target="slides/slide105.xml"/><Relationship Id="rId106" Type="http://schemas.openxmlformats.org/officeDocument/2006/relationships/slide" Target="slides/slide104.xml"/><Relationship Id="rId105" Type="http://schemas.openxmlformats.org/officeDocument/2006/relationships/slide" Target="slides/slide103.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9.png"/><Relationship Id="rId1" Type="http://schemas.openxmlformats.org/officeDocument/2006/relationships/image" Target="../media/image28.png"/></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63.png"/></Relationships>
</file>

<file path=ppt/slides/_rels/slide10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65.png"/><Relationship Id="rId2" Type="http://schemas.openxmlformats.org/officeDocument/2006/relationships/image" Target="../media/image264.png"/><Relationship Id="rId1" Type="http://schemas.openxmlformats.org/officeDocument/2006/relationships/image" Target="../media/image2.png"/></Relationships>
</file>

<file path=ppt/slides/_rels/slide10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271.png"/><Relationship Id="rId6" Type="http://schemas.openxmlformats.org/officeDocument/2006/relationships/image" Target="../media/image270.png"/><Relationship Id="rId5" Type="http://schemas.openxmlformats.org/officeDocument/2006/relationships/image" Target="../media/image269.png"/><Relationship Id="rId4" Type="http://schemas.openxmlformats.org/officeDocument/2006/relationships/image" Target="../media/image268.png"/><Relationship Id="rId3" Type="http://schemas.openxmlformats.org/officeDocument/2006/relationships/image" Target="../media/image267.png"/><Relationship Id="rId2" Type="http://schemas.openxmlformats.org/officeDocument/2006/relationships/image" Target="../media/image266.png"/><Relationship Id="rId1" Type="http://schemas.openxmlformats.org/officeDocument/2006/relationships/image" Target="../media/image2.png"/></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67.png"/><Relationship Id="rId2" Type="http://schemas.openxmlformats.org/officeDocument/2006/relationships/image" Target="../media/image272.png"/><Relationship Id="rId1" Type="http://schemas.openxmlformats.org/officeDocument/2006/relationships/image" Target="../media/image2.png"/></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72.png"/><Relationship Id="rId3" Type="http://schemas.openxmlformats.org/officeDocument/2006/relationships/image" Target="../media/image267.png"/><Relationship Id="rId2" Type="http://schemas.openxmlformats.org/officeDocument/2006/relationships/image" Target="../media/image273.png"/><Relationship Id="rId1" Type="http://schemas.openxmlformats.org/officeDocument/2006/relationships/image" Target="../media/image2.png"/></Relationships>
</file>

<file path=ppt/slides/_rels/slide10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67.png"/><Relationship Id="rId2" Type="http://schemas.openxmlformats.org/officeDocument/2006/relationships/image" Target="../media/image273.png"/><Relationship Id="rId1" Type="http://schemas.openxmlformats.org/officeDocument/2006/relationships/image" Target="../media/image2.png"/></Relationships>
</file>

<file path=ppt/slides/_rels/slide10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73.png"/><Relationship Id="rId2" Type="http://schemas.openxmlformats.org/officeDocument/2006/relationships/image" Target="../media/image274.png"/><Relationship Id="rId1" Type="http://schemas.openxmlformats.org/officeDocument/2006/relationships/image" Target="../media/image2.png"/></Relationships>
</file>

<file path=ppt/slides/_rels/slide10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image" Target="../media/image275.png"/><Relationship Id="rId2" Type="http://schemas.openxmlformats.org/officeDocument/2006/relationships/image" Target="../media/image267.png"/><Relationship Id="rId1" Type="http://schemas.openxmlformats.org/officeDocument/2006/relationships/image" Target="../media/image273.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png"/></Relationships>
</file>

<file path=ppt/slides/_rels/slide1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67.png"/><Relationship Id="rId2" Type="http://schemas.openxmlformats.org/officeDocument/2006/relationships/image" Target="../media/image273.png"/><Relationship Id="rId1" Type="http://schemas.openxmlformats.org/officeDocument/2006/relationships/image" Target="../media/image2.png"/></Relationships>
</file>

<file path=ppt/slides/_rels/slide11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76.png"/><Relationship Id="rId3" Type="http://schemas.openxmlformats.org/officeDocument/2006/relationships/image" Target="../media/image2.png"/><Relationship Id="rId2" Type="http://schemas.openxmlformats.org/officeDocument/2006/relationships/image" Target="../media/image273.png"/><Relationship Id="rId1" Type="http://schemas.openxmlformats.org/officeDocument/2006/relationships/image" Target="../media/image267.png"/></Relationships>
</file>

<file path=ppt/slides/_rels/slide11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72.png"/><Relationship Id="rId3" Type="http://schemas.openxmlformats.org/officeDocument/2006/relationships/image" Target="../media/image267.png"/><Relationship Id="rId2" Type="http://schemas.openxmlformats.org/officeDocument/2006/relationships/image" Target="../media/image273.png"/><Relationship Id="rId1" Type="http://schemas.openxmlformats.org/officeDocument/2006/relationships/image" Target="../media/image2.png"/></Relationships>
</file>

<file path=ppt/slides/_rels/slide1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77.png"/><Relationship Id="rId1" Type="http://schemas.openxmlformats.org/officeDocument/2006/relationships/image" Target="../media/image2.png"/></Relationships>
</file>

<file path=ppt/slides/_rels/slide11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72.png"/><Relationship Id="rId2" Type="http://schemas.openxmlformats.org/officeDocument/2006/relationships/image" Target="../media/image267.png"/><Relationship Id="rId1" Type="http://schemas.openxmlformats.org/officeDocument/2006/relationships/image" Target="../media/image2.png"/></Relationships>
</file>

<file path=ppt/slides/_rels/slide1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278.png"/></Relationships>
</file>

<file path=ppt/slides/_rels/slide1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80.png"/><Relationship Id="rId1" Type="http://schemas.openxmlformats.org/officeDocument/2006/relationships/image" Target="../media/image279.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2.png"/><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7.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7.png"/><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38.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9" Type="http://schemas.openxmlformats.org/officeDocument/2006/relationships/image" Target="../media/image46.png"/><Relationship Id="rId8" Type="http://schemas.openxmlformats.org/officeDocument/2006/relationships/image" Target="../media/image45.png"/><Relationship Id="rId7" Type="http://schemas.openxmlformats.org/officeDocument/2006/relationships/image" Target="../media/image44.png"/><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3" Type="http://schemas.openxmlformats.org/officeDocument/2006/relationships/image" Target="../media/image40.png"/><Relationship Id="rId2" Type="http://schemas.openxmlformats.org/officeDocument/2006/relationships/image" Target="../media/image39.png"/><Relationship Id="rId16" Type="http://schemas.openxmlformats.org/officeDocument/2006/relationships/slideLayout" Target="../slideLayouts/slideLayout1.xml"/><Relationship Id="rId15" Type="http://schemas.openxmlformats.org/officeDocument/2006/relationships/image" Target="../media/image52.png"/><Relationship Id="rId14" Type="http://schemas.openxmlformats.org/officeDocument/2006/relationships/image" Target="../media/image51.png"/><Relationship Id="rId13" Type="http://schemas.openxmlformats.org/officeDocument/2006/relationships/image" Target="../media/image50.png"/><Relationship Id="rId12" Type="http://schemas.openxmlformats.org/officeDocument/2006/relationships/image" Target="../media/image49.png"/><Relationship Id="rId11" Type="http://schemas.openxmlformats.org/officeDocument/2006/relationships/image" Target="../media/image48.png"/><Relationship Id="rId10" Type="http://schemas.openxmlformats.org/officeDocument/2006/relationships/image" Target="../media/image47.png"/><Relationship Id="rId1" Type="http://schemas.openxmlformats.org/officeDocument/2006/relationships/image" Target="../media/image2.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53.jpe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image" Target="../media/image2.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8.jpeg"/><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image" Target="../media/image2.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9.png"/><Relationship Id="rId1" Type="http://schemas.openxmlformats.org/officeDocument/2006/relationships/image" Target="../media/image2.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0.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1.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2.png"/></Relationships>
</file>

<file path=ppt/slides/_rels/slide4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66.png"/><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image" Target="../media/image63.png"/></Relationships>
</file>

<file path=ppt/slides/_rels/slide47.xml.rels><?xml version="1.0" encoding="UTF-8" standalone="yes"?>
<Relationships xmlns="http://schemas.openxmlformats.org/package/2006/relationships"><Relationship Id="rId9" Type="http://schemas.openxmlformats.org/officeDocument/2006/relationships/image" Target="../media/image75.png"/><Relationship Id="rId8" Type="http://schemas.openxmlformats.org/officeDocument/2006/relationships/image" Target="../media/image74.png"/><Relationship Id="rId7" Type="http://schemas.openxmlformats.org/officeDocument/2006/relationships/image" Target="../media/image73.png"/><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 Id="rId3" Type="http://schemas.openxmlformats.org/officeDocument/2006/relationships/image" Target="../media/image69.png"/><Relationship Id="rId23" Type="http://schemas.openxmlformats.org/officeDocument/2006/relationships/slideLayout" Target="../slideLayouts/slideLayout1.xml"/><Relationship Id="rId22" Type="http://schemas.openxmlformats.org/officeDocument/2006/relationships/image" Target="../media/image88.png"/><Relationship Id="rId21" Type="http://schemas.openxmlformats.org/officeDocument/2006/relationships/image" Target="../media/image87.png"/><Relationship Id="rId20" Type="http://schemas.openxmlformats.org/officeDocument/2006/relationships/image" Target="../media/image86.png"/><Relationship Id="rId2" Type="http://schemas.openxmlformats.org/officeDocument/2006/relationships/image" Target="../media/image68.png"/><Relationship Id="rId19" Type="http://schemas.openxmlformats.org/officeDocument/2006/relationships/image" Target="../media/image85.png"/><Relationship Id="rId18" Type="http://schemas.openxmlformats.org/officeDocument/2006/relationships/image" Target="../media/image84.png"/><Relationship Id="rId17" Type="http://schemas.openxmlformats.org/officeDocument/2006/relationships/image" Target="../media/image83.png"/><Relationship Id="rId16" Type="http://schemas.openxmlformats.org/officeDocument/2006/relationships/image" Target="../media/image82.png"/><Relationship Id="rId15" Type="http://schemas.openxmlformats.org/officeDocument/2006/relationships/image" Target="../media/image81.png"/><Relationship Id="rId14" Type="http://schemas.openxmlformats.org/officeDocument/2006/relationships/image" Target="../media/image80.png"/><Relationship Id="rId13" Type="http://schemas.openxmlformats.org/officeDocument/2006/relationships/image" Target="../media/image79.png"/><Relationship Id="rId12" Type="http://schemas.openxmlformats.org/officeDocument/2006/relationships/image" Target="../media/image78.png"/><Relationship Id="rId11" Type="http://schemas.openxmlformats.org/officeDocument/2006/relationships/image" Target="../media/image77.png"/><Relationship Id="rId10" Type="http://schemas.openxmlformats.org/officeDocument/2006/relationships/image" Target="../media/image76.png"/><Relationship Id="rId1" Type="http://schemas.openxmlformats.org/officeDocument/2006/relationships/image" Target="../media/image67.png"/></Relationships>
</file>

<file path=ppt/slides/_rels/slide48.xml.rels><?xml version="1.0" encoding="UTF-8" standalone="yes"?>
<Relationships xmlns="http://schemas.openxmlformats.org/package/2006/relationships"><Relationship Id="rId9" Type="http://schemas.openxmlformats.org/officeDocument/2006/relationships/image" Target="../media/image97.png"/><Relationship Id="rId8" Type="http://schemas.openxmlformats.org/officeDocument/2006/relationships/image" Target="../media/image96.png"/><Relationship Id="rId7" Type="http://schemas.openxmlformats.org/officeDocument/2006/relationships/image" Target="../media/image95.png"/><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 Id="rId3" Type="http://schemas.openxmlformats.org/officeDocument/2006/relationships/image" Target="../media/image91.png"/><Relationship Id="rId21" Type="http://schemas.openxmlformats.org/officeDocument/2006/relationships/slideLayout" Target="../slideLayouts/slideLayout1.xml"/><Relationship Id="rId20" Type="http://schemas.openxmlformats.org/officeDocument/2006/relationships/image" Target="../media/image108.png"/><Relationship Id="rId2" Type="http://schemas.openxmlformats.org/officeDocument/2006/relationships/image" Target="../media/image90.png"/><Relationship Id="rId19" Type="http://schemas.openxmlformats.org/officeDocument/2006/relationships/image" Target="../media/image107.png"/><Relationship Id="rId18" Type="http://schemas.openxmlformats.org/officeDocument/2006/relationships/image" Target="../media/image106.png"/><Relationship Id="rId17" Type="http://schemas.openxmlformats.org/officeDocument/2006/relationships/image" Target="../media/image105.png"/><Relationship Id="rId16" Type="http://schemas.openxmlformats.org/officeDocument/2006/relationships/image" Target="../media/image104.png"/><Relationship Id="rId15" Type="http://schemas.openxmlformats.org/officeDocument/2006/relationships/image" Target="../media/image103.png"/><Relationship Id="rId14" Type="http://schemas.openxmlformats.org/officeDocument/2006/relationships/image" Target="../media/image102.png"/><Relationship Id="rId13" Type="http://schemas.openxmlformats.org/officeDocument/2006/relationships/image" Target="../media/image101.png"/><Relationship Id="rId12" Type="http://schemas.openxmlformats.org/officeDocument/2006/relationships/image" Target="../media/image100.png"/><Relationship Id="rId11" Type="http://schemas.openxmlformats.org/officeDocument/2006/relationships/image" Target="../media/image99.png"/><Relationship Id="rId10" Type="http://schemas.openxmlformats.org/officeDocument/2006/relationships/image" Target="../media/image98.png"/><Relationship Id="rId1" Type="http://schemas.openxmlformats.org/officeDocument/2006/relationships/image" Target="../media/image89.png"/></Relationships>
</file>

<file path=ppt/slides/_rels/slide4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12.png"/><Relationship Id="rId3" Type="http://schemas.openxmlformats.org/officeDocument/2006/relationships/image" Target="../media/image111.png"/><Relationship Id="rId2" Type="http://schemas.openxmlformats.org/officeDocument/2006/relationships/image" Target="../media/image110.jpeg"/><Relationship Id="rId1" Type="http://schemas.openxmlformats.org/officeDocument/2006/relationships/image" Target="../media/image109.png"/></Relationships>
</file>

<file path=ppt/slides/_rels/slide5.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png"/><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2.png"/><Relationship Id="rId2" Type="http://schemas.openxmlformats.org/officeDocument/2006/relationships/image" Target="../media/image6.png"/><Relationship Id="rId19" Type="http://schemas.openxmlformats.org/officeDocument/2006/relationships/slideLayout" Target="../slideLayouts/slideLayout1.xml"/><Relationship Id="rId18" Type="http://schemas.openxmlformats.org/officeDocument/2006/relationships/image" Target="../media/image21.png"/><Relationship Id="rId17" Type="http://schemas.openxmlformats.org/officeDocument/2006/relationships/image" Target="../media/image20.png"/><Relationship Id="rId16" Type="http://schemas.openxmlformats.org/officeDocument/2006/relationships/image" Target="../media/image19.png"/><Relationship Id="rId15" Type="http://schemas.openxmlformats.org/officeDocument/2006/relationships/image" Target="../media/image18.png"/><Relationship Id="rId14" Type="http://schemas.openxmlformats.org/officeDocument/2006/relationships/image" Target="../media/image17.png"/><Relationship Id="rId13" Type="http://schemas.openxmlformats.org/officeDocument/2006/relationships/image" Target="../media/image16.png"/><Relationship Id="rId12" Type="http://schemas.openxmlformats.org/officeDocument/2006/relationships/image" Target="../media/image15.png"/><Relationship Id="rId11" Type="http://schemas.openxmlformats.org/officeDocument/2006/relationships/image" Target="../media/image14.png"/><Relationship Id="rId10" Type="http://schemas.openxmlformats.org/officeDocument/2006/relationships/image" Target="../media/image13.png"/><Relationship Id="rId1" Type="http://schemas.openxmlformats.org/officeDocument/2006/relationships/image" Target="../media/image5.png"/></Relationships>
</file>

<file path=ppt/slides/_rels/slide50.xml.rels><?xml version="1.0" encoding="UTF-8" standalone="yes"?>
<Relationships xmlns="http://schemas.openxmlformats.org/package/2006/relationships"><Relationship Id="rId9" Type="http://schemas.openxmlformats.org/officeDocument/2006/relationships/image" Target="../media/image121.png"/><Relationship Id="rId8" Type="http://schemas.openxmlformats.org/officeDocument/2006/relationships/image" Target="../media/image120.png"/><Relationship Id="rId7" Type="http://schemas.openxmlformats.org/officeDocument/2006/relationships/image" Target="../media/image119.png"/><Relationship Id="rId6" Type="http://schemas.openxmlformats.org/officeDocument/2006/relationships/image" Target="../media/image118.png"/><Relationship Id="rId5" Type="http://schemas.openxmlformats.org/officeDocument/2006/relationships/image" Target="../media/image117.png"/><Relationship Id="rId41" Type="http://schemas.openxmlformats.org/officeDocument/2006/relationships/slideLayout" Target="../slideLayouts/slideLayout1.xml"/><Relationship Id="rId40" Type="http://schemas.openxmlformats.org/officeDocument/2006/relationships/image" Target="../media/image152.png"/><Relationship Id="rId4" Type="http://schemas.openxmlformats.org/officeDocument/2006/relationships/image" Target="../media/image116.png"/><Relationship Id="rId39" Type="http://schemas.openxmlformats.org/officeDocument/2006/relationships/image" Target="../media/image151.png"/><Relationship Id="rId38" Type="http://schemas.openxmlformats.org/officeDocument/2006/relationships/image" Target="../media/image150.png"/><Relationship Id="rId37" Type="http://schemas.openxmlformats.org/officeDocument/2006/relationships/image" Target="../media/image149.png"/><Relationship Id="rId36" Type="http://schemas.openxmlformats.org/officeDocument/2006/relationships/image" Target="../media/image148.png"/><Relationship Id="rId35" Type="http://schemas.openxmlformats.org/officeDocument/2006/relationships/image" Target="../media/image147.png"/><Relationship Id="rId34" Type="http://schemas.openxmlformats.org/officeDocument/2006/relationships/image" Target="../media/image146.png"/><Relationship Id="rId33" Type="http://schemas.openxmlformats.org/officeDocument/2006/relationships/image" Target="../media/image145.png"/><Relationship Id="rId32" Type="http://schemas.openxmlformats.org/officeDocument/2006/relationships/image" Target="../media/image144.png"/><Relationship Id="rId31" Type="http://schemas.openxmlformats.org/officeDocument/2006/relationships/image" Target="../media/image143.png"/><Relationship Id="rId30" Type="http://schemas.openxmlformats.org/officeDocument/2006/relationships/image" Target="../media/image142.png"/><Relationship Id="rId3" Type="http://schemas.openxmlformats.org/officeDocument/2006/relationships/image" Target="../media/image115.png"/><Relationship Id="rId29" Type="http://schemas.openxmlformats.org/officeDocument/2006/relationships/image" Target="../media/image141.png"/><Relationship Id="rId28" Type="http://schemas.openxmlformats.org/officeDocument/2006/relationships/image" Target="../media/image140.png"/><Relationship Id="rId27" Type="http://schemas.openxmlformats.org/officeDocument/2006/relationships/image" Target="../media/image139.png"/><Relationship Id="rId26" Type="http://schemas.openxmlformats.org/officeDocument/2006/relationships/image" Target="../media/image138.png"/><Relationship Id="rId25" Type="http://schemas.openxmlformats.org/officeDocument/2006/relationships/image" Target="../media/image137.png"/><Relationship Id="rId24" Type="http://schemas.openxmlformats.org/officeDocument/2006/relationships/image" Target="../media/image136.png"/><Relationship Id="rId23" Type="http://schemas.openxmlformats.org/officeDocument/2006/relationships/image" Target="../media/image135.png"/><Relationship Id="rId22" Type="http://schemas.openxmlformats.org/officeDocument/2006/relationships/image" Target="../media/image134.png"/><Relationship Id="rId21" Type="http://schemas.openxmlformats.org/officeDocument/2006/relationships/image" Target="../media/image133.png"/><Relationship Id="rId20" Type="http://schemas.openxmlformats.org/officeDocument/2006/relationships/image" Target="../media/image132.png"/><Relationship Id="rId2" Type="http://schemas.openxmlformats.org/officeDocument/2006/relationships/image" Target="../media/image114.png"/><Relationship Id="rId19" Type="http://schemas.openxmlformats.org/officeDocument/2006/relationships/image" Target="../media/image131.png"/><Relationship Id="rId18" Type="http://schemas.openxmlformats.org/officeDocument/2006/relationships/image" Target="../media/image130.png"/><Relationship Id="rId17" Type="http://schemas.openxmlformats.org/officeDocument/2006/relationships/image" Target="../media/image129.png"/><Relationship Id="rId16" Type="http://schemas.openxmlformats.org/officeDocument/2006/relationships/image" Target="../media/image128.png"/><Relationship Id="rId15" Type="http://schemas.openxmlformats.org/officeDocument/2006/relationships/image" Target="../media/image127.png"/><Relationship Id="rId14" Type="http://schemas.openxmlformats.org/officeDocument/2006/relationships/image" Target="../media/image126.png"/><Relationship Id="rId13" Type="http://schemas.openxmlformats.org/officeDocument/2006/relationships/image" Target="../media/image125.png"/><Relationship Id="rId12" Type="http://schemas.openxmlformats.org/officeDocument/2006/relationships/image" Target="../media/image124.png"/><Relationship Id="rId11" Type="http://schemas.openxmlformats.org/officeDocument/2006/relationships/image" Target="../media/image123.png"/><Relationship Id="rId10" Type="http://schemas.openxmlformats.org/officeDocument/2006/relationships/image" Target="../media/image122.png"/><Relationship Id="rId1" Type="http://schemas.openxmlformats.org/officeDocument/2006/relationships/image" Target="../media/image113.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54.png"/><Relationship Id="rId1" Type="http://schemas.openxmlformats.org/officeDocument/2006/relationships/image" Target="../media/image153.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56.png"/><Relationship Id="rId1" Type="http://schemas.openxmlformats.org/officeDocument/2006/relationships/image" Target="../media/image155.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57.png"/><Relationship Id="rId1"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57.png"/><Relationship Id="rId1"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59.png"/><Relationship Id="rId1" Type="http://schemas.openxmlformats.org/officeDocument/2006/relationships/image" Target="../media/image158.pn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61.png"/><Relationship Id="rId1" Type="http://schemas.openxmlformats.org/officeDocument/2006/relationships/image" Target="../media/image160.pn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57.pn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57.png"/><Relationship Id="rId1" Type="http://schemas.openxmlformats.org/officeDocument/2006/relationships/image" Target="../media/image2.png"/></Relationships>
</file>

<file path=ppt/slides/_rels/slide5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57.png"/><Relationship Id="rId2" Type="http://schemas.openxmlformats.org/officeDocument/2006/relationships/image" Target="../media/image163.jpeg"/><Relationship Id="rId1" Type="http://schemas.openxmlformats.org/officeDocument/2006/relationships/image" Target="../media/image162.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image" Target="../media/image22.png"/></Relationships>
</file>

<file path=ppt/slides/_rels/slide6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65.png"/><Relationship Id="rId3" Type="http://schemas.openxmlformats.org/officeDocument/2006/relationships/image" Target="../media/image164.png"/><Relationship Id="rId2" Type="http://schemas.openxmlformats.org/officeDocument/2006/relationships/image" Target="../media/image157.png"/><Relationship Id="rId1"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67.jpeg"/><Relationship Id="rId1" Type="http://schemas.openxmlformats.org/officeDocument/2006/relationships/image" Target="../media/image166.png"/></Relationships>
</file>

<file path=ppt/slides/_rels/slide62.xml.rels><?xml version="1.0" encoding="UTF-8" standalone="yes"?>
<Relationships xmlns="http://schemas.openxmlformats.org/package/2006/relationships"><Relationship Id="rId9" Type="http://schemas.openxmlformats.org/officeDocument/2006/relationships/image" Target="../media/image175.png"/><Relationship Id="rId8" Type="http://schemas.openxmlformats.org/officeDocument/2006/relationships/image" Target="../media/image174.png"/><Relationship Id="rId7" Type="http://schemas.openxmlformats.org/officeDocument/2006/relationships/image" Target="../media/image173.png"/><Relationship Id="rId6" Type="http://schemas.openxmlformats.org/officeDocument/2006/relationships/image" Target="../media/image172.png"/><Relationship Id="rId5" Type="http://schemas.openxmlformats.org/officeDocument/2006/relationships/image" Target="../media/image171.png"/><Relationship Id="rId4" Type="http://schemas.openxmlformats.org/officeDocument/2006/relationships/image" Target="../media/image2.png"/><Relationship Id="rId3" Type="http://schemas.openxmlformats.org/officeDocument/2006/relationships/image" Target="../media/image170.png"/><Relationship Id="rId26" Type="http://schemas.openxmlformats.org/officeDocument/2006/relationships/slideLayout" Target="../slideLayouts/slideLayout1.xml"/><Relationship Id="rId25" Type="http://schemas.openxmlformats.org/officeDocument/2006/relationships/image" Target="../media/image191.png"/><Relationship Id="rId24" Type="http://schemas.openxmlformats.org/officeDocument/2006/relationships/image" Target="../media/image190.png"/><Relationship Id="rId23" Type="http://schemas.openxmlformats.org/officeDocument/2006/relationships/image" Target="../media/image189.png"/><Relationship Id="rId22" Type="http://schemas.openxmlformats.org/officeDocument/2006/relationships/image" Target="../media/image188.png"/><Relationship Id="rId21" Type="http://schemas.openxmlformats.org/officeDocument/2006/relationships/image" Target="../media/image187.png"/><Relationship Id="rId20" Type="http://schemas.openxmlformats.org/officeDocument/2006/relationships/image" Target="../media/image186.png"/><Relationship Id="rId2" Type="http://schemas.openxmlformats.org/officeDocument/2006/relationships/image" Target="../media/image169.png"/><Relationship Id="rId19" Type="http://schemas.openxmlformats.org/officeDocument/2006/relationships/image" Target="../media/image185.png"/><Relationship Id="rId18" Type="http://schemas.openxmlformats.org/officeDocument/2006/relationships/image" Target="../media/image184.png"/><Relationship Id="rId17" Type="http://schemas.openxmlformats.org/officeDocument/2006/relationships/image" Target="../media/image183.png"/><Relationship Id="rId16" Type="http://schemas.openxmlformats.org/officeDocument/2006/relationships/image" Target="../media/image182.png"/><Relationship Id="rId15" Type="http://schemas.openxmlformats.org/officeDocument/2006/relationships/image" Target="../media/image181.png"/><Relationship Id="rId14" Type="http://schemas.openxmlformats.org/officeDocument/2006/relationships/image" Target="../media/image180.png"/><Relationship Id="rId13" Type="http://schemas.openxmlformats.org/officeDocument/2006/relationships/image" Target="../media/image179.png"/><Relationship Id="rId12" Type="http://schemas.openxmlformats.org/officeDocument/2006/relationships/image" Target="../media/image178.png"/><Relationship Id="rId11" Type="http://schemas.openxmlformats.org/officeDocument/2006/relationships/image" Target="../media/image177.png"/><Relationship Id="rId10" Type="http://schemas.openxmlformats.org/officeDocument/2006/relationships/image" Target="../media/image176.png"/><Relationship Id="rId1" Type="http://schemas.openxmlformats.org/officeDocument/2006/relationships/image" Target="../media/image168.png"/></Relationships>
</file>

<file path=ppt/slides/_rels/slide63.xml.rels><?xml version="1.0" encoding="UTF-8" standalone="yes"?>
<Relationships xmlns="http://schemas.openxmlformats.org/package/2006/relationships"><Relationship Id="rId9" Type="http://schemas.openxmlformats.org/officeDocument/2006/relationships/image" Target="../media/image200.png"/><Relationship Id="rId8" Type="http://schemas.openxmlformats.org/officeDocument/2006/relationships/image" Target="../media/image199.png"/><Relationship Id="rId7" Type="http://schemas.openxmlformats.org/officeDocument/2006/relationships/image" Target="../media/image198.png"/><Relationship Id="rId6" Type="http://schemas.openxmlformats.org/officeDocument/2006/relationships/image" Target="../media/image197.png"/><Relationship Id="rId5" Type="http://schemas.openxmlformats.org/officeDocument/2006/relationships/image" Target="../media/image196.png"/><Relationship Id="rId4" Type="http://schemas.openxmlformats.org/officeDocument/2006/relationships/image" Target="../media/image195.png"/><Relationship Id="rId3" Type="http://schemas.openxmlformats.org/officeDocument/2006/relationships/image" Target="../media/image194.png"/><Relationship Id="rId2" Type="http://schemas.openxmlformats.org/officeDocument/2006/relationships/image" Target="../media/image193.png"/><Relationship Id="rId11" Type="http://schemas.openxmlformats.org/officeDocument/2006/relationships/slideLayout" Target="../slideLayouts/slideLayout1.xml"/><Relationship Id="rId10" Type="http://schemas.openxmlformats.org/officeDocument/2006/relationships/image" Target="../media/image201.png"/><Relationship Id="rId1" Type="http://schemas.openxmlformats.org/officeDocument/2006/relationships/image" Target="../media/image192.pn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02.pn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04.png"/><Relationship Id="rId1" Type="http://schemas.openxmlformats.org/officeDocument/2006/relationships/image" Target="../media/image203.png"/></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06.png"/><Relationship Id="rId1" Type="http://schemas.openxmlformats.org/officeDocument/2006/relationships/image" Target="../media/image205.png"/></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08.png"/><Relationship Id="rId1" Type="http://schemas.openxmlformats.org/officeDocument/2006/relationships/image" Target="../media/image207.png"/></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09.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11.png"/><Relationship Id="rId1" Type="http://schemas.openxmlformats.org/officeDocument/2006/relationships/image" Target="../media/image210.png"/></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13.png"/><Relationship Id="rId1" Type="http://schemas.openxmlformats.org/officeDocument/2006/relationships/image" Target="../media/image212.png"/></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14.png"/></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15.png"/></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17.png"/><Relationship Id="rId1" Type="http://schemas.openxmlformats.org/officeDocument/2006/relationships/image" Target="../media/image216.png"/></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18.png"/></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09.png"/><Relationship Id="rId1" Type="http://schemas.openxmlformats.org/officeDocument/2006/relationships/image" Target="../media/image2.png"/></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5.png"/><Relationship Id="rId1" Type="http://schemas.openxmlformats.org/officeDocument/2006/relationships/image" Target="../media/image2.png"/></Relationships>
</file>

<file path=ppt/slides/_rels/slide8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220.png"/><Relationship Id="rId1" Type="http://schemas.openxmlformats.org/officeDocument/2006/relationships/image" Target="../media/image219.png"/></Relationships>
</file>

<file path=ppt/slides/_rels/slide8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20.png"/><Relationship Id="rId2" Type="http://schemas.openxmlformats.org/officeDocument/2006/relationships/image" Target="../media/image219.png"/><Relationship Id="rId1" Type="http://schemas.openxmlformats.org/officeDocument/2006/relationships/image" Target="../media/image2.png"/></Relationships>
</file>

<file path=ppt/slides/_rels/slide8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20.png"/><Relationship Id="rId2" Type="http://schemas.openxmlformats.org/officeDocument/2006/relationships/image" Target="../media/image219.png"/><Relationship Id="rId1" Type="http://schemas.openxmlformats.org/officeDocument/2006/relationships/image" Target="../media/image2.png"/></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221.jpeg"/></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22.jpeg"/><Relationship Id="rId1" Type="http://schemas.openxmlformats.org/officeDocument/2006/relationships/image" Target="../media/image2.png"/></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23.png"/></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24.png"/></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25.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image" Target="../media/image26.png"/></Relationships>
</file>

<file path=ppt/slides/_rels/slide9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28.jpeg"/><Relationship Id="rId3" Type="http://schemas.openxmlformats.org/officeDocument/2006/relationships/image" Target="../media/image227.jpeg"/><Relationship Id="rId2" Type="http://schemas.openxmlformats.org/officeDocument/2006/relationships/image" Target="../media/image226.jpeg"/><Relationship Id="rId1" Type="http://schemas.openxmlformats.org/officeDocument/2006/relationships/image" Target="../media/image2.png"/></Relationships>
</file>

<file path=ppt/slides/_rels/slide9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31.jpeg"/><Relationship Id="rId2" Type="http://schemas.openxmlformats.org/officeDocument/2006/relationships/image" Target="../media/image230.jpeg"/><Relationship Id="rId1" Type="http://schemas.openxmlformats.org/officeDocument/2006/relationships/image" Target="../media/image229.png"/></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9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33.png"/><Relationship Id="rId2" Type="http://schemas.openxmlformats.org/officeDocument/2006/relationships/image" Target="../media/image232.png"/><Relationship Id="rId1" Type="http://schemas.openxmlformats.org/officeDocument/2006/relationships/image" Target="../media/image2.png"/></Relationships>
</file>

<file path=ppt/slides/_rels/slide94.xml.rels><?xml version="1.0" encoding="UTF-8" standalone="yes"?>
<Relationships xmlns="http://schemas.openxmlformats.org/package/2006/relationships"><Relationship Id="rId9" Type="http://schemas.openxmlformats.org/officeDocument/2006/relationships/image" Target="../media/image241.png"/><Relationship Id="rId8" Type="http://schemas.openxmlformats.org/officeDocument/2006/relationships/image" Target="../media/image240.png"/><Relationship Id="rId7" Type="http://schemas.openxmlformats.org/officeDocument/2006/relationships/image" Target="../media/image239.png"/><Relationship Id="rId6" Type="http://schemas.openxmlformats.org/officeDocument/2006/relationships/image" Target="../media/image238.png"/><Relationship Id="rId5" Type="http://schemas.openxmlformats.org/officeDocument/2006/relationships/image" Target="../media/image237.png"/><Relationship Id="rId4" Type="http://schemas.openxmlformats.org/officeDocument/2006/relationships/image" Target="../media/image236.png"/><Relationship Id="rId3" Type="http://schemas.openxmlformats.org/officeDocument/2006/relationships/image" Target="../media/image235.png"/><Relationship Id="rId2" Type="http://schemas.openxmlformats.org/officeDocument/2006/relationships/image" Target="../media/image234.png"/><Relationship Id="rId13" Type="http://schemas.openxmlformats.org/officeDocument/2006/relationships/slideLayout" Target="../slideLayouts/slideLayout1.xml"/><Relationship Id="rId12" Type="http://schemas.openxmlformats.org/officeDocument/2006/relationships/image" Target="../media/image244.png"/><Relationship Id="rId11" Type="http://schemas.openxmlformats.org/officeDocument/2006/relationships/image" Target="../media/image243.png"/><Relationship Id="rId10" Type="http://schemas.openxmlformats.org/officeDocument/2006/relationships/image" Target="../media/image242.png"/><Relationship Id="rId1" Type="http://schemas.openxmlformats.org/officeDocument/2006/relationships/image" Target="../media/image2.png"/></Relationships>
</file>

<file path=ppt/slides/_rels/slide9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48.png"/><Relationship Id="rId3" Type="http://schemas.openxmlformats.org/officeDocument/2006/relationships/image" Target="../media/image247.png"/><Relationship Id="rId2" Type="http://schemas.openxmlformats.org/officeDocument/2006/relationships/image" Target="../media/image246.jpeg"/><Relationship Id="rId1" Type="http://schemas.openxmlformats.org/officeDocument/2006/relationships/image" Target="../media/image245.png"/></Relationships>
</file>

<file path=ppt/slides/_rels/slide9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53.png"/><Relationship Id="rId5" Type="http://schemas.openxmlformats.org/officeDocument/2006/relationships/image" Target="../media/image252.png"/><Relationship Id="rId4" Type="http://schemas.openxmlformats.org/officeDocument/2006/relationships/image" Target="../media/image233.png"/><Relationship Id="rId3" Type="http://schemas.openxmlformats.org/officeDocument/2006/relationships/image" Target="../media/image251.png"/><Relationship Id="rId2" Type="http://schemas.openxmlformats.org/officeDocument/2006/relationships/image" Target="../media/image250.jpeg"/><Relationship Id="rId1" Type="http://schemas.openxmlformats.org/officeDocument/2006/relationships/image" Target="../media/image249.png"/></Relationships>
</file>

<file path=ppt/slides/_rels/slide9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33.png"/><Relationship Id="rId3" Type="http://schemas.openxmlformats.org/officeDocument/2006/relationships/image" Target="../media/image256.png"/><Relationship Id="rId2" Type="http://schemas.openxmlformats.org/officeDocument/2006/relationships/image" Target="../media/image255.png"/><Relationship Id="rId1" Type="http://schemas.openxmlformats.org/officeDocument/2006/relationships/image" Target="../media/image254.png"/></Relationships>
</file>

<file path=ppt/slides/_rels/slide9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58.png"/><Relationship Id="rId2" Type="http://schemas.openxmlformats.org/officeDocument/2006/relationships/image" Target="../media/image233.png"/><Relationship Id="rId1" Type="http://schemas.openxmlformats.org/officeDocument/2006/relationships/image" Target="../media/image257.png"/></Relationships>
</file>

<file path=ppt/slides/_rels/slide9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62.png"/><Relationship Id="rId5" Type="http://schemas.openxmlformats.org/officeDocument/2006/relationships/image" Target="../media/image233.png"/><Relationship Id="rId4" Type="http://schemas.openxmlformats.org/officeDocument/2006/relationships/image" Target="../media/image261.png"/><Relationship Id="rId3" Type="http://schemas.openxmlformats.org/officeDocument/2006/relationships/image" Target="../media/image260.png"/><Relationship Id="rId2" Type="http://schemas.openxmlformats.org/officeDocument/2006/relationships/image" Target="../media/image2.png"/><Relationship Id="rId1" Type="http://schemas.openxmlformats.org/officeDocument/2006/relationships/image" Target="../media/image25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1600000">
            <a:off x="0" y="4794389"/>
            <a:ext cx="12192000" cy="2063610"/>
            <a:chOff x="0" y="0"/>
            <a:chExt cx="12192000" cy="2063610"/>
          </a:xfrm>
        </p:grpSpPr>
        <p:pic>
          <p:nvPicPr>
            <p:cNvPr id="3" name="picture 2"/>
            <p:cNvPicPr>
              <a:picLocks noChangeAspect="1"/>
            </p:cNvPicPr>
            <p:nvPr/>
          </p:nvPicPr>
          <p:blipFill>
            <a:blip r:embed="rId1"/>
            <a:stretch>
              <a:fillRect/>
            </a:stretch>
          </p:blipFill>
          <p:spPr>
            <a:xfrm rot="21600000">
              <a:off x="0" y="0"/>
              <a:ext cx="12192000" cy="2063610"/>
            </a:xfrm>
            <a:prstGeom prst="rect">
              <a:avLst/>
            </a:prstGeom>
          </p:spPr>
        </p:pic>
        <p:sp>
          <p:nvSpPr>
            <p:cNvPr id="4" name="textbox 4"/>
            <p:cNvSpPr/>
            <p:nvPr/>
          </p:nvSpPr>
          <p:spPr>
            <a:xfrm>
              <a:off x="-12700" y="-12700"/>
              <a:ext cx="12217400" cy="2120264"/>
            </a:xfrm>
            <a:prstGeom prst="rect">
              <a:avLst/>
            </a:prstGeom>
            <a:noFill/>
            <a:ln w="0" cap="flat">
              <a:noFill/>
              <a:prstDash val="solid"/>
              <a:miter lim="0"/>
            </a:ln>
          </p:spPr>
          <p:txBody>
            <a:bodyPr vert="horz" wrap="square" lIns="0" tIns="0" rIns="0" bIns="0"/>
            <a:lstStyle/>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4878705" algn="l" rtl="0" eaLnBrk="0">
                <a:lnSpc>
                  <a:spcPts val="2070"/>
                </a:lnSpc>
              </a:pPr>
              <a:r>
                <a:rPr sz="1700" kern="0" spc="80" dirty="0">
                  <a:solidFill>
                    <a:srgbClr val="000000">
                      <a:alpha val="100000"/>
                    </a:srgbClr>
                  </a:solidFill>
                  <a:latin typeface="黑体" panose="02010609060101010101" charset="-122"/>
                  <a:ea typeface="黑体" panose="02010609060101010101" charset="-122"/>
                  <a:cs typeface="黑体" panose="02010609060101010101" charset="-122"/>
                </a:rPr>
                <a:t>二〇二三年十一月</a:t>
              </a:r>
              <a:endParaRPr sz="1700" dirty="0">
                <a:latin typeface="黑体" panose="02010609060101010101" charset="-122"/>
                <a:ea typeface="黑体" panose="02010609060101010101" charset="-122"/>
                <a:cs typeface="黑体" panose="02010609060101010101" charset="-122"/>
              </a:endParaRPr>
            </a:p>
          </p:txBody>
        </p:sp>
      </p:grpSp>
      <p:sp>
        <p:nvSpPr>
          <p:cNvPr id="6" name="textbox 6"/>
          <p:cNvSpPr/>
          <p:nvPr/>
        </p:nvSpPr>
        <p:spPr>
          <a:xfrm>
            <a:off x="734326" y="1428698"/>
            <a:ext cx="6958330" cy="2454275"/>
          </a:xfrm>
          <a:prstGeom prst="rect">
            <a:avLst/>
          </a:prstGeom>
          <a:noFill/>
          <a:ln w="0" cap="flat">
            <a:noFill/>
            <a:prstDash val="solid"/>
            <a:miter lim="0"/>
          </a:ln>
        </p:spPr>
        <p:txBody>
          <a:bodyPr vert="horz" wrap="square" lIns="0" tIns="0" rIns="0" bIns="0"/>
          <a:lstStyle/>
          <a:p>
            <a:pPr algn="l" rtl="0" eaLnBrk="0">
              <a:lnSpc>
                <a:spcPct val="99000"/>
              </a:lnSpc>
            </a:pPr>
            <a:endParaRPr sz="100" dirty="0">
              <a:latin typeface="Arial" panose="020B0604020202020204"/>
              <a:ea typeface="Arial" panose="020B0604020202020204"/>
              <a:cs typeface="Arial" panose="020B0604020202020204"/>
            </a:endParaRPr>
          </a:p>
          <a:p>
            <a:pPr marL="12700" algn="l" rtl="0" eaLnBrk="0">
              <a:lnSpc>
                <a:spcPct val="92000"/>
              </a:lnSpc>
            </a:pPr>
            <a:r>
              <a:rPr sz="5000" b="1" u="sng" kern="0" spc="90" dirty="0">
                <a:solidFill>
                  <a:srgbClr val="000000">
                    <a:alpha val="100000"/>
                  </a:srgbClr>
                </a:solidFill>
                <a:uFill>
                  <a:solidFill>
                    <a:srgbClr val="D8D8D8"/>
                  </a:solidFill>
                </a:uFill>
                <a:latin typeface="微软雅黑" panose="020B0503020204020204" charset="-122"/>
                <a:ea typeface="微软雅黑" panose="020B0503020204020204" charset="-122"/>
                <a:cs typeface="微软雅黑" panose="020B0503020204020204" charset="-122"/>
              </a:rPr>
              <a:t>燃气行业监管实务交</a:t>
            </a:r>
            <a:r>
              <a:rPr sz="50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流</a:t>
            </a:r>
            <a:endParaRPr sz="5000" dirty="0">
              <a:latin typeface="微软雅黑" panose="020B0503020204020204" charset="-122"/>
              <a:ea typeface="微软雅黑" panose="020B0503020204020204" charset="-122"/>
              <a:cs typeface="微软雅黑" panose="020B0503020204020204" charset="-122"/>
            </a:endParaRPr>
          </a:p>
          <a:p>
            <a:pPr marL="92075" algn="l" rtl="0" eaLnBrk="0">
              <a:lnSpc>
                <a:spcPct val="82000"/>
              </a:lnSpc>
              <a:spcBef>
                <a:spcPts val="1945"/>
              </a:spcBef>
            </a:pPr>
            <a:r>
              <a:rPr sz="3200" b="1" kern="0" spc="-20" dirty="0">
                <a:solidFill>
                  <a:srgbClr val="F0F0F0">
                    <a:alpha val="100000"/>
                  </a:srgbClr>
                </a:solidFill>
                <a:latin typeface="Arial" panose="020B0604020202020204"/>
                <a:ea typeface="Arial" panose="020B0604020202020204"/>
                <a:cs typeface="Arial" panose="020B0604020202020204"/>
              </a:rPr>
              <a:t>City Gas</a:t>
            </a:r>
            <a:r>
              <a:rPr sz="3200" b="1" kern="0" spc="210" dirty="0">
                <a:solidFill>
                  <a:srgbClr val="F0F0F0">
                    <a:alpha val="100000"/>
                  </a:srgbClr>
                </a:solidFill>
                <a:latin typeface="Arial" panose="020B0604020202020204"/>
                <a:ea typeface="Arial" panose="020B0604020202020204"/>
                <a:cs typeface="Arial" panose="020B0604020202020204"/>
              </a:rPr>
              <a:t> </a:t>
            </a:r>
            <a:r>
              <a:rPr sz="3200" b="1" kern="0" spc="-20" dirty="0">
                <a:solidFill>
                  <a:srgbClr val="F0F0F0">
                    <a:alpha val="100000"/>
                  </a:srgbClr>
                </a:solidFill>
                <a:latin typeface="Arial" panose="020B0604020202020204"/>
                <a:ea typeface="Arial" panose="020B0604020202020204"/>
                <a:cs typeface="Arial" panose="020B0604020202020204"/>
              </a:rPr>
              <a:t>Indus</a:t>
            </a:r>
            <a:r>
              <a:rPr sz="3200" b="1" kern="0" spc="-30" dirty="0">
                <a:solidFill>
                  <a:srgbClr val="F0F0F0">
                    <a:alpha val="100000"/>
                  </a:srgbClr>
                </a:solidFill>
                <a:latin typeface="Arial" panose="020B0604020202020204"/>
                <a:ea typeface="Arial" panose="020B0604020202020204"/>
                <a:cs typeface="Arial" panose="020B0604020202020204"/>
              </a:rPr>
              <a:t>try</a:t>
            </a:r>
            <a:endParaRPr sz="3200" dirty="0">
              <a:latin typeface="Arial" panose="020B0604020202020204"/>
              <a:ea typeface="Arial" panose="020B0604020202020204"/>
              <a:cs typeface="Arial" panose="020B0604020202020204"/>
            </a:endParaRPr>
          </a:p>
          <a:p>
            <a:pPr algn="l" rtl="0" eaLnBrk="0">
              <a:lnSpc>
                <a:spcPct val="128000"/>
              </a:lnSpc>
            </a:pPr>
            <a:endParaRPr sz="1000" dirty="0">
              <a:latin typeface="Arial" panose="020B0604020202020204"/>
              <a:ea typeface="Arial" panose="020B0604020202020204"/>
              <a:cs typeface="Arial" panose="020B0604020202020204"/>
            </a:endParaRPr>
          </a:p>
          <a:p>
            <a:pPr algn="l" rtl="0" eaLnBrk="0">
              <a:lnSpc>
                <a:spcPct val="129000"/>
              </a:lnSpc>
            </a:pPr>
            <a:endParaRPr sz="1000" dirty="0">
              <a:latin typeface="Arial" panose="020B0604020202020204"/>
              <a:ea typeface="Arial" panose="020B0604020202020204"/>
              <a:cs typeface="Arial" panose="020B0604020202020204"/>
            </a:endParaRPr>
          </a:p>
          <a:p>
            <a:pPr algn="l" rtl="0" eaLnBrk="0">
              <a:lnSpc>
                <a:spcPct val="129000"/>
              </a:lnSpc>
            </a:pPr>
            <a:endParaRPr sz="1000" dirty="0">
              <a:latin typeface="Arial" panose="020B0604020202020204"/>
              <a:ea typeface="Arial" panose="020B0604020202020204"/>
              <a:cs typeface="Arial" panose="020B0604020202020204"/>
            </a:endParaRPr>
          </a:p>
          <a:p>
            <a:pPr algn="l" rtl="0" eaLnBrk="0">
              <a:lnSpc>
                <a:spcPct val="113000"/>
              </a:lnSpc>
            </a:pPr>
            <a:endParaRPr sz="600" dirty="0">
              <a:latin typeface="Arial" panose="020B0604020202020204"/>
              <a:ea typeface="Arial" panose="020B0604020202020204"/>
              <a:cs typeface="Arial" panose="020B0604020202020204"/>
            </a:endParaRPr>
          </a:p>
          <a:p>
            <a:pPr marL="4377055" algn="l" rtl="0" eaLnBrk="0">
              <a:lnSpc>
                <a:spcPct val="93000"/>
              </a:lnSpc>
              <a:spcBef>
                <a:spcPts val="0"/>
              </a:spcBef>
              <a:tabLst>
                <a:tab pos="4662170" algn="l"/>
              </a:tabLst>
            </a:pPr>
            <a:r>
              <a:rPr sz="23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3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汇报人：</a:t>
            </a:r>
            <a:endParaRPr sz="2700" dirty="0">
              <a:latin typeface="微软雅黑" panose="020B0503020204020204" charset="-122"/>
              <a:ea typeface="微软雅黑" panose="020B0503020204020204" charset="-122"/>
              <a:cs typeface="微软雅黑" panose="020B0503020204020204" charset="-122"/>
            </a:endParaRPr>
          </a:p>
        </p:txBody>
      </p:sp>
      <p:grpSp>
        <p:nvGrpSpPr>
          <p:cNvPr id="5" name="group 4"/>
          <p:cNvGrpSpPr/>
          <p:nvPr/>
        </p:nvGrpSpPr>
        <p:grpSpPr>
          <a:xfrm rot="21600000">
            <a:off x="4486655" y="3429000"/>
            <a:ext cx="624839" cy="402335"/>
            <a:chOff x="0" y="0"/>
            <a:chExt cx="624839" cy="402335"/>
          </a:xfrm>
        </p:grpSpPr>
        <p:sp>
          <p:nvSpPr>
            <p:cNvPr id="8" name="path 8"/>
            <p:cNvSpPr/>
            <p:nvPr/>
          </p:nvSpPr>
          <p:spPr>
            <a:xfrm>
              <a:off x="192023" y="0"/>
              <a:ext cx="432815" cy="402335"/>
            </a:xfrm>
            <a:custGeom>
              <a:avLst/>
              <a:gdLst/>
              <a:ahLst/>
              <a:cxnLst/>
              <a:rect l="0" t="0" r="0" b="0"/>
              <a:pathLst>
                <a:path w="681" h="633">
                  <a:moveTo>
                    <a:pt x="0" y="0"/>
                  </a:moveTo>
                  <a:lnTo>
                    <a:pt x="681" y="0"/>
                  </a:lnTo>
                  <a:lnTo>
                    <a:pt x="681" y="633"/>
                  </a:lnTo>
                  <a:lnTo>
                    <a:pt x="0" y="633"/>
                  </a:lnTo>
                  <a:lnTo>
                    <a:pt x="0" y="0"/>
                  </a:lnTo>
                  <a:close/>
                </a:path>
              </a:pathLst>
            </a:custGeom>
            <a:solidFill>
              <a:srgbClr val="4276AA">
                <a:alpha val="100000"/>
              </a:srgbClr>
            </a:solidFill>
            <a:ln w="0" cap="flat">
              <a:noFill/>
              <a:prstDash val="solid"/>
              <a:miter lim="0"/>
            </a:ln>
          </p:spPr>
          <p:txBody>
            <a:bodyPr rtlCol="0"/>
            <a:lstStyle/>
            <a:p>
              <a:pPr algn="ctr"/>
              <a:endParaRPr lang="zh-CN" altLang="en-US"/>
            </a:p>
          </p:txBody>
        </p:sp>
        <p:sp>
          <p:nvSpPr>
            <p:cNvPr id="10" name="path 10"/>
            <p:cNvSpPr/>
            <p:nvPr/>
          </p:nvSpPr>
          <p:spPr>
            <a:xfrm>
              <a:off x="0" y="0"/>
              <a:ext cx="192023" cy="402335"/>
            </a:xfrm>
            <a:custGeom>
              <a:avLst/>
              <a:gdLst/>
              <a:ahLst/>
              <a:cxnLst/>
              <a:rect l="0" t="0" r="0" b="0"/>
              <a:pathLst>
                <a:path w="302" h="633">
                  <a:moveTo>
                    <a:pt x="0" y="0"/>
                  </a:moveTo>
                  <a:lnTo>
                    <a:pt x="302" y="0"/>
                  </a:lnTo>
                  <a:lnTo>
                    <a:pt x="302" y="633"/>
                  </a:lnTo>
                  <a:lnTo>
                    <a:pt x="0" y="633"/>
                  </a:lnTo>
                  <a:lnTo>
                    <a:pt x="0" y="0"/>
                  </a:lnTo>
                  <a:close/>
                </a:path>
              </a:pathLst>
            </a:custGeom>
            <a:solidFill>
              <a:srgbClr val="178AA1">
                <a:alpha val="100000"/>
              </a:srgbClr>
            </a:solidFill>
            <a:ln w="0" cap="flat">
              <a:noFill/>
              <a:prstDash val="solid"/>
              <a:miter lim="0"/>
            </a:ln>
          </p:spPr>
          <p:txBody>
            <a:bodyPr rtlCol="0"/>
            <a:lstStyle/>
            <a:p>
              <a:pPr algn="ctr"/>
              <a:endParaRPr lang="zh-CN" altLang="en-US"/>
            </a:p>
          </p:txBody>
        </p:sp>
      </p:grpSp>
      <p:grpSp>
        <p:nvGrpSpPr>
          <p:cNvPr id="7" name="group 6"/>
          <p:cNvGrpSpPr/>
          <p:nvPr/>
        </p:nvGrpSpPr>
        <p:grpSpPr>
          <a:xfrm rot="21600000">
            <a:off x="7778077" y="0"/>
            <a:ext cx="4413922" cy="3499497"/>
            <a:chOff x="0" y="0"/>
            <a:chExt cx="4413922" cy="3499497"/>
          </a:xfrm>
        </p:grpSpPr>
        <p:sp>
          <p:nvSpPr>
            <p:cNvPr id="12" name="path 12"/>
            <p:cNvSpPr/>
            <p:nvPr/>
          </p:nvSpPr>
          <p:spPr>
            <a:xfrm>
              <a:off x="0" y="0"/>
              <a:ext cx="4413922" cy="3499497"/>
            </a:xfrm>
            <a:custGeom>
              <a:avLst/>
              <a:gdLst/>
              <a:ahLst/>
              <a:cxnLst/>
              <a:rect l="0" t="0" r="0" b="0"/>
              <a:pathLst>
                <a:path w="6951" h="5511">
                  <a:moveTo>
                    <a:pt x="0" y="0"/>
                  </a:moveTo>
                  <a:lnTo>
                    <a:pt x="6951" y="0"/>
                  </a:lnTo>
                  <a:lnTo>
                    <a:pt x="6951" y="5511"/>
                  </a:lnTo>
                  <a:lnTo>
                    <a:pt x="0" y="0"/>
                  </a:lnTo>
                </a:path>
              </a:pathLst>
            </a:custGeom>
            <a:solidFill>
              <a:srgbClr val="B0C8E0">
                <a:alpha val="34117"/>
              </a:srgbClr>
            </a:solidFill>
            <a:ln w="0" cap="flat">
              <a:noFill/>
              <a:prstDash val="solid"/>
              <a:miter lim="0"/>
            </a:ln>
          </p:spPr>
          <p:txBody>
            <a:bodyPr rtlCol="0"/>
            <a:lstStyle/>
            <a:p>
              <a:pPr algn="ctr"/>
              <a:endParaRPr lang="zh-CN" altLang="en-US"/>
            </a:p>
          </p:txBody>
        </p:sp>
        <p:sp>
          <p:nvSpPr>
            <p:cNvPr id="14" name="path 14"/>
            <p:cNvSpPr/>
            <p:nvPr/>
          </p:nvSpPr>
          <p:spPr>
            <a:xfrm>
              <a:off x="43053" y="0"/>
              <a:ext cx="4370869" cy="2993428"/>
            </a:xfrm>
            <a:custGeom>
              <a:avLst/>
              <a:gdLst/>
              <a:ahLst/>
              <a:cxnLst/>
              <a:rect l="0" t="0" r="0" b="0"/>
              <a:pathLst>
                <a:path w="6883" h="4714">
                  <a:moveTo>
                    <a:pt x="0" y="0"/>
                  </a:moveTo>
                  <a:lnTo>
                    <a:pt x="6883" y="0"/>
                  </a:lnTo>
                  <a:lnTo>
                    <a:pt x="6883" y="4714"/>
                  </a:lnTo>
                  <a:lnTo>
                    <a:pt x="0" y="0"/>
                  </a:lnTo>
                </a:path>
              </a:pathLst>
            </a:custGeom>
            <a:solidFill>
              <a:srgbClr val="B0C8E0">
                <a:alpha val="100000"/>
              </a:srgbClr>
            </a:solidFill>
            <a:ln w="0" cap="flat">
              <a:noFill/>
              <a:prstDash val="solid"/>
              <a:miter lim="0"/>
            </a:ln>
          </p:spPr>
          <p:txBody>
            <a:bodyPr rtlCol="0"/>
            <a:lstStyle/>
            <a:p>
              <a:pPr algn="ctr"/>
              <a:endParaRPr lang="zh-CN" altLang="en-US"/>
            </a:p>
          </p:txBody>
        </p:sp>
        <p:sp>
          <p:nvSpPr>
            <p:cNvPr id="16" name="path 16"/>
            <p:cNvSpPr/>
            <p:nvPr/>
          </p:nvSpPr>
          <p:spPr>
            <a:xfrm>
              <a:off x="111810" y="0"/>
              <a:ext cx="4302112" cy="2419934"/>
            </a:xfrm>
            <a:custGeom>
              <a:avLst/>
              <a:gdLst/>
              <a:ahLst/>
              <a:cxnLst/>
              <a:rect l="0" t="0" r="0" b="0"/>
              <a:pathLst>
                <a:path w="6774" h="3810">
                  <a:moveTo>
                    <a:pt x="0" y="0"/>
                  </a:moveTo>
                  <a:lnTo>
                    <a:pt x="6774" y="0"/>
                  </a:lnTo>
                  <a:lnTo>
                    <a:pt x="6774" y="3810"/>
                  </a:lnTo>
                  <a:lnTo>
                    <a:pt x="0" y="0"/>
                  </a:lnTo>
                </a:path>
              </a:pathLst>
            </a:custGeom>
            <a:solidFill>
              <a:srgbClr val="315980">
                <a:alpha val="100000"/>
              </a:srgbClr>
            </a:solidFill>
            <a:ln w="0" cap="flat">
              <a:noFill/>
              <a:prstDash val="solid"/>
              <a:miter lim="0"/>
            </a:ln>
          </p:spPr>
          <p:txBody>
            <a:bodyPr rtlCol="0"/>
            <a:lstStyle/>
            <a:p>
              <a:pPr algn="ctr"/>
              <a:endParaRPr lang="zh-CN" altLang="en-US"/>
            </a:p>
          </p:txBody>
        </p:sp>
        <p:sp>
          <p:nvSpPr>
            <p:cNvPr id="18" name="path 18"/>
            <p:cNvSpPr/>
            <p:nvPr/>
          </p:nvSpPr>
          <p:spPr>
            <a:xfrm>
              <a:off x="207276" y="0"/>
              <a:ext cx="4206646" cy="1895957"/>
            </a:xfrm>
            <a:custGeom>
              <a:avLst/>
              <a:gdLst/>
              <a:ahLst/>
              <a:cxnLst/>
              <a:rect l="0" t="0" r="0" b="0"/>
              <a:pathLst>
                <a:path w="6624" h="2985">
                  <a:moveTo>
                    <a:pt x="0" y="0"/>
                  </a:moveTo>
                  <a:lnTo>
                    <a:pt x="6624" y="0"/>
                  </a:lnTo>
                  <a:lnTo>
                    <a:pt x="6624" y="2985"/>
                  </a:lnTo>
                  <a:lnTo>
                    <a:pt x="0" y="0"/>
                  </a:lnTo>
                </a:path>
              </a:pathLst>
            </a:custGeom>
            <a:solidFill>
              <a:srgbClr val="4276AA">
                <a:alpha val="70980"/>
              </a:srgbClr>
            </a:solidFill>
            <a:ln w="0" cap="flat">
              <a:noFill/>
              <a:prstDash val="solid"/>
              <a:miter lim="0"/>
            </a:ln>
          </p:spPr>
          <p:txBody>
            <a:bodyPr rtlCol="0"/>
            <a:lstStyle/>
            <a:p>
              <a:pPr algn="ctr"/>
              <a:endParaRPr lang="zh-CN" altLang="en-US"/>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 name="picture 490"/>
          <p:cNvPicPr>
            <a:picLocks noChangeAspect="1"/>
          </p:cNvPicPr>
          <p:nvPr/>
        </p:nvPicPr>
        <p:blipFill>
          <a:blip r:embed="rId1"/>
          <a:stretch>
            <a:fillRect/>
          </a:stretch>
        </p:blipFill>
        <p:spPr>
          <a:xfrm rot="21600000">
            <a:off x="10611028" y="4077766"/>
            <a:ext cx="1580971" cy="2780233"/>
          </a:xfrm>
          <a:prstGeom prst="rect">
            <a:avLst/>
          </a:prstGeom>
        </p:spPr>
      </p:pic>
      <p:pic>
        <p:nvPicPr>
          <p:cNvPr id="492" name="picture 492"/>
          <p:cNvPicPr>
            <a:picLocks noChangeAspect="1"/>
          </p:cNvPicPr>
          <p:nvPr/>
        </p:nvPicPr>
        <p:blipFill>
          <a:blip r:embed="rId2"/>
          <a:stretch>
            <a:fillRect/>
          </a:stretch>
        </p:blipFill>
        <p:spPr>
          <a:xfrm rot="21600000">
            <a:off x="10638154" y="4486312"/>
            <a:ext cx="1553845" cy="2371687"/>
          </a:xfrm>
          <a:prstGeom prst="rect">
            <a:avLst/>
          </a:prstGeom>
        </p:spPr>
      </p:pic>
      <p:sp>
        <p:nvSpPr>
          <p:cNvPr id="494" name="textbox 494"/>
          <p:cNvSpPr/>
          <p:nvPr/>
        </p:nvSpPr>
        <p:spPr>
          <a:xfrm>
            <a:off x="-5079" y="311911"/>
            <a:ext cx="11937365" cy="5666740"/>
          </a:xfrm>
          <a:prstGeom prst="rect">
            <a:avLst/>
          </a:prstGeom>
          <a:noFill/>
          <a:ln w="0" cap="flat">
            <a:noFill/>
            <a:prstDash val="solid"/>
            <a:miter lim="0"/>
          </a:ln>
        </p:spPr>
        <p:txBody>
          <a:bodyPr vert="horz" wrap="square" lIns="0" tIns="0" rIns="0" bIns="0"/>
          <a:lstStyle/>
          <a:p>
            <a:pPr algn="l" rtl="0" eaLnBrk="0">
              <a:lnSpc>
                <a:spcPct val="111000"/>
              </a:lnSpc>
            </a:pPr>
            <a:endParaRPr sz="600" dirty="0">
              <a:latin typeface="Arial" panose="020B0604020202020204"/>
              <a:ea typeface="Arial" panose="020B0604020202020204"/>
              <a:cs typeface="Arial" panose="020B0604020202020204"/>
            </a:endParaRPr>
          </a:p>
          <a:p>
            <a:pPr marL="571500" algn="l" rtl="0" eaLnBrk="0">
              <a:lnSpc>
                <a:spcPct val="83000"/>
              </a:lnSpc>
              <a:spcBef>
                <a:spcPts val="5"/>
              </a:spcBef>
              <a:tabLst>
                <a:tab pos="678815" algn="l"/>
              </a:tabLst>
            </a:pPr>
            <a:r>
              <a:rPr sz="3200" kern="0" spc="0" dirty="0">
                <a:solidFill>
                  <a:srgbClr val="212E84">
                    <a:alpha val="100000"/>
                  </a:srgbClr>
                </a:solidFill>
                <a:latin typeface="微软雅黑" panose="020B0503020204020204" charset="-122"/>
                <a:ea typeface="微软雅黑" panose="020B0503020204020204" charset="-122"/>
                <a:cs typeface="微软雅黑" panose="020B0503020204020204" charset="-122"/>
              </a:rPr>
              <a:t>	</a:t>
            </a:r>
            <a:r>
              <a:rPr sz="3200" b="1" kern="0" spc="-10" dirty="0">
                <a:solidFill>
                  <a:srgbClr val="212E84">
                    <a:alpha val="100000"/>
                  </a:srgbClr>
                </a:solidFill>
                <a:latin typeface="微软雅黑" panose="020B0503020204020204" charset="-122"/>
                <a:ea typeface="微软雅黑" panose="020B0503020204020204" charset="-122"/>
                <a:cs typeface="微软雅黑" panose="020B0503020204020204" charset="-122"/>
              </a:rPr>
              <a:t>一、燃气安全生产法律法规体系介绍</a:t>
            </a:r>
            <a:endParaRPr sz="3200" dirty="0">
              <a:latin typeface="微软雅黑" panose="020B0503020204020204" charset="-122"/>
              <a:ea typeface="微软雅黑" panose="020B0503020204020204" charset="-122"/>
              <a:cs typeface="微软雅黑" panose="020B0503020204020204" charset="-122"/>
            </a:endParaRPr>
          </a:p>
          <a:p>
            <a:pPr algn="l" rtl="0" eaLnBrk="0">
              <a:lnSpc>
                <a:spcPct val="127000"/>
              </a:lnSpc>
            </a:pPr>
            <a:endParaRPr sz="1000" dirty="0">
              <a:latin typeface="Arial" panose="020B0604020202020204"/>
              <a:ea typeface="Arial" panose="020B0604020202020204"/>
              <a:cs typeface="Arial" panose="020B0604020202020204"/>
            </a:endParaRPr>
          </a:p>
          <a:p>
            <a:pPr marL="302260" algn="l" rtl="0" eaLnBrk="0">
              <a:lnSpc>
                <a:spcPts val="2875"/>
              </a:lnSpc>
              <a:spcBef>
                <a:spcPts val="695"/>
              </a:spcBef>
            </a:pPr>
            <a:r>
              <a:rPr sz="2300" kern="0" spc="60" dirty="0">
                <a:solidFill>
                  <a:srgbClr val="000000">
                    <a:alpha val="100000"/>
                  </a:srgbClr>
                </a:solidFill>
                <a:latin typeface="Wingdings" panose="05000000000000000000"/>
                <a:ea typeface="Wingdings" panose="05000000000000000000"/>
                <a:cs typeface="Wingdings" panose="05000000000000000000"/>
              </a:rPr>
              <a:t>n</a:t>
            </a:r>
            <a:r>
              <a:rPr sz="2300" kern="0" spc="-300" dirty="0">
                <a:solidFill>
                  <a:srgbClr val="000000">
                    <a:alpha val="100000"/>
                  </a:srgbClr>
                </a:solidFill>
                <a:latin typeface="Wingdings" panose="05000000000000000000"/>
                <a:ea typeface="Wingdings" panose="05000000000000000000"/>
                <a:cs typeface="Wingdings" panose="05000000000000000000"/>
              </a:rPr>
              <a:t> </a:t>
            </a:r>
            <a:r>
              <a:rPr sz="23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国务院颁布的有关文件</a:t>
            </a:r>
            <a:endParaRPr sz="2300" dirty="0">
              <a:latin typeface="微软雅黑" panose="020B0503020204020204" charset="-122"/>
              <a:ea typeface="微软雅黑" panose="020B0503020204020204" charset="-122"/>
              <a:cs typeface="微软雅黑" panose="020B0503020204020204" charset="-122"/>
            </a:endParaRPr>
          </a:p>
          <a:p>
            <a:pPr marL="457200" indent="529590" algn="l" rtl="0" eaLnBrk="0">
              <a:lnSpc>
                <a:spcPct val="143000"/>
              </a:lnSpc>
              <a:spcBef>
                <a:spcPts val="1420"/>
              </a:spcBef>
            </a:pPr>
            <a:r>
              <a:rPr sz="21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中央和国务院领导对燃气安全十分重视， 对近期出现的重特大燃气</a:t>
            </a:r>
            <a:r>
              <a:rPr sz="21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事故做出了明确批示。</a:t>
            </a:r>
            <a:r>
              <a:rPr sz="21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国务院出台了关于开展燃气安全专项整治、</a:t>
            </a:r>
            <a:r>
              <a:rPr sz="2100" kern="0" spc="-4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隐患排查整治等方面的工作文件， 主要文件如下：</a:t>
            </a:r>
            <a:endParaRPr sz="2100" dirty="0">
              <a:latin typeface="微软雅黑" panose="020B0503020204020204" charset="-122"/>
              <a:ea typeface="微软雅黑" panose="020B0503020204020204" charset="-122"/>
              <a:cs typeface="微软雅黑" panose="020B0503020204020204" charset="-122"/>
            </a:endParaRPr>
          </a:p>
          <a:p>
            <a:pPr marL="295910" algn="l" rtl="0" eaLnBrk="0">
              <a:lnSpc>
                <a:spcPts val="2755"/>
              </a:lnSpc>
              <a:spcBef>
                <a:spcPts val="950"/>
              </a:spcBef>
              <a:tabLst>
                <a:tab pos="488950" algn="l"/>
              </a:tabLst>
            </a:pPr>
            <a:r>
              <a:rPr sz="21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国务院安委会关于印发《全国安全生产专项整治三年行动计划</a:t>
            </a:r>
            <a:r>
              <a:rPr sz="21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》的通知</a:t>
            </a:r>
            <a:r>
              <a:rPr sz="2100" kern="0" spc="5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（2020.4.1）</a:t>
            </a:r>
            <a:endParaRPr sz="2100" dirty="0">
              <a:latin typeface="微软雅黑" panose="020B0503020204020204" charset="-122"/>
              <a:ea typeface="微软雅黑" panose="020B0503020204020204" charset="-122"/>
              <a:cs typeface="微软雅黑" panose="020B0503020204020204" charset="-122"/>
            </a:endParaRPr>
          </a:p>
          <a:p>
            <a:pPr marL="295910" algn="l" rtl="0" eaLnBrk="0">
              <a:lnSpc>
                <a:spcPts val="2755"/>
              </a:lnSpc>
              <a:spcBef>
                <a:spcPts val="1095"/>
              </a:spcBef>
              <a:tabLst>
                <a:tab pos="488950" algn="l"/>
              </a:tabLst>
            </a:pPr>
            <a:r>
              <a:rPr sz="21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国务院安委会关于印发《全国城镇燃气安全</a:t>
            </a:r>
            <a:r>
              <a:rPr sz="21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排查整治工作方案》的通知 （2021.12.2）</a:t>
            </a:r>
            <a:endParaRPr sz="2100" dirty="0">
              <a:latin typeface="微软雅黑" panose="020B0503020204020204" charset="-122"/>
              <a:ea typeface="微软雅黑" panose="020B0503020204020204" charset="-122"/>
              <a:cs typeface="微软雅黑" panose="020B0503020204020204" charset="-122"/>
            </a:endParaRPr>
          </a:p>
          <a:p>
            <a:pPr marL="295910" algn="l" rtl="0" eaLnBrk="0">
              <a:lnSpc>
                <a:spcPts val="2755"/>
              </a:lnSpc>
              <a:spcBef>
                <a:spcPts val="1095"/>
              </a:spcBef>
              <a:tabLst>
                <a:tab pos="488950" algn="l"/>
              </a:tabLst>
            </a:pPr>
            <a:r>
              <a:rPr sz="21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国务院安委会制定部署安全生产</a:t>
            </a:r>
            <a:r>
              <a:rPr sz="21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十五条措施 （2022.3.21）</a:t>
            </a:r>
            <a:endParaRPr sz="2100" dirty="0">
              <a:latin typeface="微软雅黑" panose="020B0503020204020204" charset="-122"/>
              <a:ea typeface="微软雅黑" panose="020B0503020204020204" charset="-122"/>
              <a:cs typeface="微软雅黑" panose="020B0503020204020204" charset="-122"/>
            </a:endParaRPr>
          </a:p>
          <a:p>
            <a:pPr marL="909955" indent="-614045" algn="l" rtl="0" eaLnBrk="0">
              <a:lnSpc>
                <a:spcPct val="134000"/>
              </a:lnSpc>
              <a:spcBef>
                <a:spcPts val="1090"/>
              </a:spcBef>
              <a:tabLst>
                <a:tab pos="488950" algn="l"/>
              </a:tabLst>
            </a:pPr>
            <a:r>
              <a:rPr sz="21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国务院办公厅关于印发</a:t>
            </a:r>
            <a:r>
              <a:rPr sz="21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《城市燃气管道等老化更新改造实施方案 （2022—2025年） 》的通知 </a:t>
            </a:r>
            <a:r>
              <a:rPr sz="21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rPr>
              <a:t>（2022.6.1</a:t>
            </a:r>
            <a:r>
              <a:rPr sz="21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rPr>
              <a:t>0）</a:t>
            </a:r>
            <a:endParaRPr sz="2100" dirty="0">
              <a:latin typeface="微软雅黑" panose="020B0503020204020204" charset="-122"/>
              <a:ea typeface="微软雅黑" panose="020B0503020204020204" charset="-122"/>
              <a:cs typeface="微软雅黑" panose="020B0503020204020204" charset="-122"/>
            </a:endParaRPr>
          </a:p>
          <a:p>
            <a:pPr marL="295910" algn="l" rtl="0" eaLnBrk="0">
              <a:lnSpc>
                <a:spcPts val="2755"/>
              </a:lnSpc>
              <a:spcBef>
                <a:spcPts val="950"/>
              </a:spcBef>
              <a:tabLst>
                <a:tab pos="488950" algn="l"/>
              </a:tabLst>
            </a:pPr>
            <a:r>
              <a:rPr sz="21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国务院安委会关于印发《城镇燃气安全整治“百日行动”</a:t>
            </a:r>
            <a:r>
              <a:rPr sz="21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工作方案》的通知 （2022.7.4）</a:t>
            </a:r>
            <a:endParaRPr sz="2100" dirty="0">
              <a:latin typeface="微软雅黑" panose="020B0503020204020204" charset="-122"/>
              <a:ea typeface="微软雅黑" panose="020B0503020204020204" charset="-122"/>
              <a:cs typeface="微软雅黑" panose="020B0503020204020204" charset="-122"/>
            </a:endParaRPr>
          </a:p>
          <a:p>
            <a:pPr algn="l" rtl="0" eaLnBrk="0">
              <a:lnSpc>
                <a:spcPct val="101000"/>
              </a:lnSpc>
            </a:pPr>
            <a:endParaRPr sz="900" dirty="0">
              <a:latin typeface="Arial" panose="020B0604020202020204"/>
              <a:ea typeface="Arial" panose="020B0604020202020204"/>
              <a:cs typeface="Arial" panose="020B0604020202020204"/>
            </a:endParaRPr>
          </a:p>
          <a:p>
            <a:pPr marL="295910" algn="l" rtl="0" eaLnBrk="0">
              <a:lnSpc>
                <a:spcPts val="2755"/>
              </a:lnSpc>
              <a:spcBef>
                <a:spcPts val="5"/>
              </a:spcBef>
              <a:tabLst>
                <a:tab pos="488950" algn="l"/>
              </a:tabLst>
            </a:pPr>
            <a:r>
              <a:rPr sz="21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国务院安委会关于印发《全国城镇燃气安全</a:t>
            </a:r>
            <a:r>
              <a:rPr sz="21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专项整治工作方案》的通知 （2023.8.9）</a:t>
            </a:r>
            <a:endParaRPr sz="2100" dirty="0">
              <a:latin typeface="微软雅黑" panose="020B0503020204020204" charset="-122"/>
              <a:ea typeface="微软雅黑" panose="020B0503020204020204" charset="-122"/>
              <a:cs typeface="微软雅黑" panose="020B0503020204020204" charset="-122"/>
            </a:endParaRPr>
          </a:p>
        </p:txBody>
      </p:sp>
      <p:pic>
        <p:nvPicPr>
          <p:cNvPr id="496" name="picture 496"/>
          <p:cNvPicPr>
            <a:picLocks noChangeAspect="1"/>
          </p:cNvPicPr>
          <p:nvPr/>
        </p:nvPicPr>
        <p:blipFill>
          <a:blip r:embed="rId3"/>
          <a:stretch>
            <a:fillRect/>
          </a:stretch>
        </p:blipFill>
        <p:spPr>
          <a:xfrm rot="21600000">
            <a:off x="291213" y="5685726"/>
            <a:ext cx="193326" cy="177328"/>
          </a:xfrm>
          <a:prstGeom prst="rect">
            <a:avLst/>
          </a:prstGeom>
        </p:spPr>
      </p:pic>
      <p:pic>
        <p:nvPicPr>
          <p:cNvPr id="498" name="picture 498"/>
          <p:cNvPicPr>
            <a:picLocks noChangeAspect="1"/>
          </p:cNvPicPr>
          <p:nvPr/>
        </p:nvPicPr>
        <p:blipFill>
          <a:blip r:embed="rId3"/>
          <a:stretch>
            <a:fillRect/>
          </a:stretch>
        </p:blipFill>
        <p:spPr>
          <a:xfrm rot="21600000">
            <a:off x="291213" y="5196777"/>
            <a:ext cx="193326" cy="177328"/>
          </a:xfrm>
          <a:prstGeom prst="rect">
            <a:avLst/>
          </a:prstGeom>
        </p:spPr>
      </p:pic>
      <p:pic>
        <p:nvPicPr>
          <p:cNvPr id="500" name="picture 500"/>
          <p:cNvPicPr>
            <a:picLocks noChangeAspect="1"/>
          </p:cNvPicPr>
          <p:nvPr/>
        </p:nvPicPr>
        <p:blipFill>
          <a:blip r:embed="rId3"/>
          <a:stretch>
            <a:fillRect/>
          </a:stretch>
        </p:blipFill>
        <p:spPr>
          <a:xfrm rot="21600000">
            <a:off x="291213" y="4218877"/>
            <a:ext cx="193326" cy="177328"/>
          </a:xfrm>
          <a:prstGeom prst="rect">
            <a:avLst/>
          </a:prstGeom>
        </p:spPr>
      </p:pic>
      <p:pic>
        <p:nvPicPr>
          <p:cNvPr id="502" name="picture 502"/>
          <p:cNvPicPr>
            <a:picLocks noChangeAspect="1"/>
          </p:cNvPicPr>
          <p:nvPr/>
        </p:nvPicPr>
        <p:blipFill>
          <a:blip r:embed="rId3"/>
          <a:stretch>
            <a:fillRect/>
          </a:stretch>
        </p:blipFill>
        <p:spPr>
          <a:xfrm rot="21600000">
            <a:off x="291213" y="3729927"/>
            <a:ext cx="193326" cy="177328"/>
          </a:xfrm>
          <a:prstGeom prst="rect">
            <a:avLst/>
          </a:prstGeom>
        </p:spPr>
      </p:pic>
      <p:pic>
        <p:nvPicPr>
          <p:cNvPr id="504" name="picture 504"/>
          <p:cNvPicPr>
            <a:picLocks noChangeAspect="1"/>
          </p:cNvPicPr>
          <p:nvPr/>
        </p:nvPicPr>
        <p:blipFill>
          <a:blip r:embed="rId4"/>
          <a:stretch>
            <a:fillRect/>
          </a:stretch>
        </p:blipFill>
        <p:spPr>
          <a:xfrm rot="21600000">
            <a:off x="291213" y="3240976"/>
            <a:ext cx="193326" cy="177329"/>
          </a:xfrm>
          <a:prstGeom prst="rect">
            <a:avLst/>
          </a:prstGeom>
        </p:spPr>
      </p:pic>
      <p:pic>
        <p:nvPicPr>
          <p:cNvPr id="506" name="picture 506"/>
          <p:cNvPicPr>
            <a:picLocks noChangeAspect="1"/>
          </p:cNvPicPr>
          <p:nvPr/>
        </p:nvPicPr>
        <p:blipFill>
          <a:blip r:embed="rId3"/>
          <a:stretch>
            <a:fillRect/>
          </a:stretch>
        </p:blipFill>
        <p:spPr>
          <a:xfrm rot="21600000">
            <a:off x="291213" y="2752026"/>
            <a:ext cx="193326" cy="177329"/>
          </a:xfrm>
          <a:prstGeom prst="rect">
            <a:avLst/>
          </a:prstGeom>
        </p:spPr>
      </p:pic>
      <p:sp>
        <p:nvSpPr>
          <p:cNvPr id="508" name="path 508"/>
          <p:cNvSpPr/>
          <p:nvPr/>
        </p:nvSpPr>
        <p:spPr>
          <a:xfrm>
            <a:off x="7620" y="324611"/>
            <a:ext cx="559308" cy="776008"/>
          </a:xfrm>
          <a:custGeom>
            <a:avLst/>
            <a:gdLst/>
            <a:ahLst/>
            <a:cxnLst/>
            <a:rect l="0" t="0" r="0" b="0"/>
            <a:pathLst>
              <a:path w="880" h="1222">
                <a:moveTo>
                  <a:pt x="0" y="0"/>
                </a:moveTo>
                <a:lnTo>
                  <a:pt x="587" y="0"/>
                </a:lnTo>
                <a:lnTo>
                  <a:pt x="587" y="1222"/>
                </a:lnTo>
                <a:lnTo>
                  <a:pt x="0" y="1222"/>
                </a:lnTo>
                <a:lnTo>
                  <a:pt x="0" y="0"/>
                </a:lnTo>
                <a:close/>
              </a:path>
              <a:path w="880" h="1222">
                <a:moveTo>
                  <a:pt x="724" y="0"/>
                </a:moveTo>
                <a:lnTo>
                  <a:pt x="880" y="0"/>
                </a:lnTo>
                <a:lnTo>
                  <a:pt x="880" y="1222"/>
                </a:lnTo>
                <a:lnTo>
                  <a:pt x="724" y="1222"/>
                </a:lnTo>
                <a:lnTo>
                  <a:pt x="724" y="0"/>
                </a:lnTo>
                <a:close/>
              </a:path>
            </a:pathLst>
          </a:custGeom>
          <a:solidFill>
            <a:srgbClr val="4472C4">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 name="group 174"/>
          <p:cNvGrpSpPr/>
          <p:nvPr/>
        </p:nvGrpSpPr>
        <p:grpSpPr>
          <a:xfrm rot="21600000">
            <a:off x="8253610" y="0"/>
            <a:ext cx="3938389" cy="6858000"/>
            <a:chOff x="0" y="0"/>
            <a:chExt cx="3938389" cy="6858000"/>
          </a:xfrm>
        </p:grpSpPr>
        <p:pic>
          <p:nvPicPr>
            <p:cNvPr id="1928" name="picture 1928"/>
            <p:cNvPicPr>
              <a:picLocks noChangeAspect="1"/>
            </p:cNvPicPr>
            <p:nvPr/>
          </p:nvPicPr>
          <p:blipFill>
            <a:blip r:embed="rId1"/>
            <a:stretch>
              <a:fillRect/>
            </a:stretch>
          </p:blipFill>
          <p:spPr>
            <a:xfrm rot="21600000">
              <a:off x="3142" y="0"/>
              <a:ext cx="3935247" cy="6858000"/>
            </a:xfrm>
            <a:prstGeom prst="rect">
              <a:avLst/>
            </a:prstGeom>
          </p:spPr>
        </p:pic>
        <p:sp>
          <p:nvSpPr>
            <p:cNvPr id="1930" name="textbox 1930"/>
            <p:cNvSpPr/>
            <p:nvPr/>
          </p:nvSpPr>
          <p:spPr>
            <a:xfrm>
              <a:off x="-12700" y="-12700"/>
              <a:ext cx="3964304" cy="6924040"/>
            </a:xfrm>
            <a:prstGeom prst="rect">
              <a:avLst/>
            </a:prstGeom>
            <a:noFill/>
            <a:ln w="0" cap="flat">
              <a:noFill/>
              <a:prstDash val="solid"/>
              <a:miter lim="0"/>
            </a:ln>
          </p:spPr>
          <p:txBody>
            <a:bodyPr vert="horz" wrap="square" lIns="0" tIns="0" rIns="0" bIns="0"/>
            <a:lstStyle/>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12700" algn="l" rtl="0" eaLnBrk="0">
                <a:lnSpc>
                  <a:spcPct val="91000"/>
                </a:lnSpc>
              </a:pPr>
              <a:r>
                <a:rPr sz="3200" b="1" kern="0" spc="-30" dirty="0">
                  <a:solidFill>
                    <a:srgbClr val="406196">
                      <a:alpha val="100000"/>
                    </a:srgbClr>
                  </a:solidFill>
                  <a:latin typeface="微软雅黑" panose="020B0503020204020204" charset="-122"/>
                  <a:ea typeface="微软雅黑" panose="020B0503020204020204" charset="-122"/>
                  <a:cs typeface="微软雅黑" panose="020B0503020204020204" charset="-122"/>
                </a:rPr>
                <a:t>解读</a:t>
              </a:r>
              <a:endParaRPr sz="3200" dirty="0">
                <a:latin typeface="微软雅黑" panose="020B0503020204020204" charset="-122"/>
                <a:ea typeface="微软雅黑" panose="020B0503020204020204" charset="-122"/>
                <a:cs typeface="微软雅黑" panose="020B0503020204020204" charset="-122"/>
              </a:endParaRPr>
            </a:p>
          </p:txBody>
        </p:sp>
      </p:grpSp>
      <p:sp>
        <p:nvSpPr>
          <p:cNvPr id="1932" name="textbox 1932"/>
          <p:cNvSpPr/>
          <p:nvPr/>
        </p:nvSpPr>
        <p:spPr>
          <a:xfrm>
            <a:off x="915444" y="2761400"/>
            <a:ext cx="7353300" cy="562609"/>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215900" algn="l" rtl="0" eaLnBrk="0">
              <a:lnSpc>
                <a:spcPts val="4225"/>
              </a:lnSpc>
            </a:pPr>
            <a:r>
              <a:rPr sz="3200" b="1" kern="0" spc="-90" dirty="0">
                <a:solidFill>
                  <a:srgbClr val="406196">
                    <a:alpha val="100000"/>
                  </a:srgbClr>
                </a:solidFill>
                <a:latin typeface="微软雅黑" panose="020B0503020204020204" charset="-122"/>
                <a:ea typeface="微软雅黑" panose="020B0503020204020204" charset="-122"/>
                <a:cs typeface="微软雅黑" panose="020B0503020204020204" charset="-122"/>
              </a:rPr>
              <a:t>《城镇燃气经营安全重大隐患判定标准》</a:t>
            </a:r>
            <a:endParaRPr sz="3200" dirty="0">
              <a:latin typeface="微软雅黑" panose="020B0503020204020204" charset="-122"/>
              <a:ea typeface="微软雅黑" panose="020B0503020204020204" charset="-122"/>
              <a:cs typeface="微软雅黑" panose="020B0503020204020204" charset="-122"/>
            </a:endParaRPr>
          </a:p>
        </p:txBody>
      </p:sp>
      <p:sp>
        <p:nvSpPr>
          <p:cNvPr id="1934" name="rect 1934"/>
          <p:cNvSpPr/>
          <p:nvPr/>
        </p:nvSpPr>
        <p:spPr>
          <a:xfrm>
            <a:off x="7620" y="324611"/>
            <a:ext cx="373379" cy="777240"/>
          </a:xfrm>
          <a:prstGeom prst="rect">
            <a:avLst/>
          </a:prstGeom>
          <a:solidFill>
            <a:srgbClr val="406196">
              <a:alpha val="100000"/>
            </a:srgbClr>
          </a:solidFill>
          <a:ln w="0" cap="flat">
            <a:noFill/>
            <a:prstDash val="solid"/>
            <a:miter lim="0"/>
          </a:ln>
        </p:spPr>
        <p:txBody>
          <a:bodyPr rtlCol="0"/>
          <a:lstStyle/>
          <a:p>
            <a:pPr algn="ctr"/>
            <a:endParaRPr lang="zh-CN" altLang="en-US"/>
          </a:p>
        </p:txBody>
      </p:sp>
      <p:sp>
        <p:nvSpPr>
          <p:cNvPr id="1936" name="rect 1936"/>
          <p:cNvSpPr/>
          <p:nvPr/>
        </p:nvSpPr>
        <p:spPr>
          <a:xfrm>
            <a:off x="467868" y="324611"/>
            <a:ext cx="99059" cy="777240"/>
          </a:xfrm>
          <a:prstGeom prst="rect">
            <a:avLst/>
          </a:prstGeom>
          <a:solidFill>
            <a:srgbClr val="406196">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8" name="rect 1938"/>
          <p:cNvSpPr/>
          <p:nvPr/>
        </p:nvSpPr>
        <p:spPr>
          <a:xfrm>
            <a:off x="0" y="0"/>
            <a:ext cx="12192000" cy="6858000"/>
          </a:xfrm>
          <a:prstGeom prst="rect">
            <a:avLst/>
          </a:prstGeom>
          <a:solidFill>
            <a:srgbClr val="F2F2F2">
              <a:alpha val="100000"/>
            </a:srgbClr>
          </a:solidFill>
          <a:ln w="0" cap="flat">
            <a:noFill/>
            <a:prstDash val="solid"/>
            <a:miter lim="0"/>
          </a:ln>
        </p:spPr>
        <p:txBody>
          <a:bodyPr rtlCol="0"/>
          <a:lstStyle/>
          <a:p>
            <a:pPr algn="ctr"/>
            <a:endParaRPr lang="zh-CN" altLang="en-US"/>
          </a:p>
        </p:txBody>
      </p:sp>
      <p:sp>
        <p:nvSpPr>
          <p:cNvPr id="1940" name="rect 1940"/>
          <p:cNvSpPr/>
          <p:nvPr/>
        </p:nvSpPr>
        <p:spPr>
          <a:xfrm>
            <a:off x="467868" y="324611"/>
            <a:ext cx="99059" cy="777240"/>
          </a:xfrm>
          <a:prstGeom prst="rect">
            <a:avLst/>
          </a:prstGeom>
          <a:solidFill>
            <a:srgbClr val="0070C0">
              <a:alpha val="100000"/>
            </a:srgbClr>
          </a:solidFill>
          <a:ln w="0" cap="flat">
            <a:noFill/>
            <a:prstDash val="solid"/>
            <a:miter lim="0"/>
          </a:ln>
        </p:spPr>
        <p:txBody>
          <a:bodyPr rtlCol="0"/>
          <a:lstStyle/>
          <a:p>
            <a:pPr algn="ctr"/>
            <a:endParaRPr lang="zh-CN" altLang="en-US"/>
          </a:p>
        </p:txBody>
      </p:sp>
      <p:pic>
        <p:nvPicPr>
          <p:cNvPr id="1942" name="picture 1942"/>
          <p:cNvPicPr>
            <a:picLocks noChangeAspect="1"/>
          </p:cNvPicPr>
          <p:nvPr/>
        </p:nvPicPr>
        <p:blipFill>
          <a:blip r:embed="rId1"/>
          <a:stretch>
            <a:fillRect/>
          </a:stretch>
        </p:blipFill>
        <p:spPr>
          <a:xfrm rot="21600000">
            <a:off x="10611028" y="4077766"/>
            <a:ext cx="1580971" cy="2780233"/>
          </a:xfrm>
          <a:prstGeom prst="rect">
            <a:avLst/>
          </a:prstGeom>
        </p:spPr>
      </p:pic>
      <p:sp>
        <p:nvSpPr>
          <p:cNvPr id="1944" name="textbox 1944"/>
          <p:cNvSpPr/>
          <p:nvPr/>
        </p:nvSpPr>
        <p:spPr>
          <a:xfrm>
            <a:off x="535223" y="213129"/>
            <a:ext cx="11369040" cy="6071234"/>
          </a:xfrm>
          <a:prstGeom prst="rect">
            <a:avLst/>
          </a:prstGeom>
          <a:noFill/>
          <a:ln w="0" cap="flat">
            <a:noFill/>
            <a:prstDash val="solid"/>
            <a:miter lim="0"/>
          </a:ln>
        </p:spPr>
        <p:txBody>
          <a:bodyPr vert="horz" wrap="square" lIns="0" tIns="0" rIns="0" bIns="0"/>
          <a:lstStyle/>
          <a:p>
            <a:pPr algn="l" rtl="0" eaLnBrk="0">
              <a:lnSpc>
                <a:spcPct val="92000"/>
              </a:lnSpc>
            </a:pPr>
            <a:endParaRPr sz="100" dirty="0">
              <a:latin typeface="Arial" panose="020B0604020202020204"/>
              <a:ea typeface="Arial" panose="020B0604020202020204"/>
              <a:cs typeface="Arial" panose="020B0604020202020204"/>
            </a:endParaRPr>
          </a:p>
          <a:p>
            <a:pPr marL="91440" algn="l" rtl="0" eaLnBrk="0">
              <a:lnSpc>
                <a:spcPct val="90000"/>
              </a:lnSpc>
            </a:pPr>
            <a:r>
              <a:rPr sz="3200" b="1"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一、背景</a:t>
            </a:r>
            <a:endParaRPr sz="3200" dirty="0">
              <a:latin typeface="微软雅黑" panose="020B0503020204020204" charset="-122"/>
              <a:ea typeface="微软雅黑" panose="020B0503020204020204" charset="-122"/>
              <a:cs typeface="微软雅黑" panose="020B0503020204020204" charset="-122"/>
            </a:endParaRPr>
          </a:p>
          <a:p>
            <a:pPr algn="l" rtl="0" eaLnBrk="0">
              <a:lnSpc>
                <a:spcPct val="143000"/>
              </a:lnSpc>
            </a:pPr>
            <a:endParaRPr sz="1000" dirty="0">
              <a:latin typeface="Arial" panose="020B0604020202020204"/>
              <a:ea typeface="Arial" panose="020B0604020202020204"/>
              <a:cs typeface="Arial" panose="020B0604020202020204"/>
            </a:endParaRPr>
          </a:p>
          <a:p>
            <a:pPr marL="226695" indent="-213995" algn="l" rtl="0" eaLnBrk="0">
              <a:lnSpc>
                <a:spcPct val="134000"/>
              </a:lnSpc>
              <a:spcBef>
                <a:spcPts val="610"/>
              </a:spcBef>
              <a:tabLst>
                <a:tab pos="193675" algn="l"/>
              </a:tabLst>
            </a:pP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b="1"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为方便各地城镇燃气管理部门及燃气经营者更好地学习、理解、掌握住房城乡建设部2</a:t>
            </a:r>
            <a:r>
              <a:rPr sz="20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023年9月</a:t>
            </a:r>
            <a:r>
              <a:rPr sz="20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21日发布的《城镇燃气经营安全重大隐患判定标准》</a:t>
            </a: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建城规〔</a:t>
            </a:r>
            <a:r>
              <a:rPr sz="1500" kern="0" spc="-1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2023〕</a:t>
            </a:r>
            <a:r>
              <a:rPr sz="1500" kern="0" spc="-3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4号 </a:t>
            </a:r>
            <a:r>
              <a:rPr sz="20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（以下简称《标准》</a:t>
            </a:r>
            <a:r>
              <a:rPr sz="2000" b="1"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20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并      </a:t>
            </a:r>
            <a:r>
              <a:rPr sz="20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有针对性地开展重大隐患排查整治， 切实防范燃气安全事故发生， 对《标准》</a:t>
            </a:r>
            <a:r>
              <a:rPr sz="20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进行解读</a:t>
            </a:r>
            <a:endParaRPr sz="2000" dirty="0">
              <a:latin typeface="微软雅黑" panose="020B0503020204020204" charset="-122"/>
              <a:ea typeface="微软雅黑" panose="020B0503020204020204" charset="-122"/>
              <a:cs typeface="微软雅黑" panose="020B0503020204020204" charset="-122"/>
            </a:endParaRPr>
          </a:p>
          <a:p>
            <a:pPr marL="12700" algn="l" rtl="0" eaLnBrk="0">
              <a:lnSpc>
                <a:spcPct val="91000"/>
              </a:lnSpc>
              <a:spcBef>
                <a:spcPts val="1180"/>
              </a:spcBef>
              <a:tabLst>
                <a:tab pos="193675" algn="l"/>
              </a:tabLst>
            </a:pPr>
            <a:r>
              <a:rPr sz="2000"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2000" b="1" kern="0" spc="11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燃气安全涉及人民群众切身</a:t>
            </a:r>
            <a:r>
              <a:rPr sz="2000" b="1" kern="0" spc="-20" dirty="0">
                <a:solidFill>
                  <a:srgbClr val="C00000">
                    <a:alpha val="100000"/>
                  </a:srgbClr>
                </a:solidFill>
                <a:latin typeface="微软雅黑" panose="020B0503020204020204" charset="-122"/>
                <a:ea typeface="微软雅黑" panose="020B0503020204020204" charset="-122"/>
                <a:cs typeface="微软雅黑" panose="020B0503020204020204" charset="-122"/>
              </a:rPr>
              <a:t>利益， 党中央、</a:t>
            </a:r>
            <a:r>
              <a:rPr sz="2000" b="1" kern="0" spc="-48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C00000">
                    <a:alpha val="100000"/>
                  </a:srgbClr>
                </a:solidFill>
                <a:latin typeface="微软雅黑" panose="020B0503020204020204" charset="-122"/>
                <a:ea typeface="微软雅黑" panose="020B0503020204020204" charset="-122"/>
                <a:cs typeface="微软雅黑" panose="020B0503020204020204" charset="-122"/>
              </a:rPr>
              <a:t>国务院高度重视。习近平总书记多次对燃气安全作出</a:t>
            </a:r>
            <a:endParaRPr sz="2000" dirty="0">
              <a:latin typeface="微软雅黑" panose="020B0503020204020204" charset="-122"/>
              <a:ea typeface="微软雅黑" panose="020B0503020204020204" charset="-122"/>
              <a:cs typeface="微软雅黑" panose="020B0503020204020204" charset="-122"/>
            </a:endParaRPr>
          </a:p>
          <a:p>
            <a:pPr marL="226695" algn="l" rtl="0" eaLnBrk="0">
              <a:lnSpc>
                <a:spcPct val="140000"/>
              </a:lnSpc>
              <a:spcBef>
                <a:spcPts val="480"/>
              </a:spcBef>
            </a:pPr>
            <a:r>
              <a:rPr sz="2000" b="1" kern="0" spc="-50" dirty="0">
                <a:solidFill>
                  <a:srgbClr val="C00000">
                    <a:alpha val="100000"/>
                  </a:srgbClr>
                </a:solidFill>
                <a:latin typeface="微软雅黑" panose="020B0503020204020204" charset="-122"/>
                <a:ea typeface="微软雅黑" panose="020B0503020204020204" charset="-122"/>
                <a:cs typeface="微软雅黑" panose="020B0503020204020204" charset="-122"/>
              </a:rPr>
              <a:t>重要指示批示， 要求深刻汲取近年来的事故教训， 全面排查各类安全隐患， 防范重大突发事件发生，</a:t>
            </a:r>
            <a:r>
              <a:rPr sz="20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20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切实保障人民群众生命和</a:t>
            </a:r>
            <a:r>
              <a:rPr sz="20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财产安全</a:t>
            </a:r>
            <a:endParaRPr sz="2000" dirty="0">
              <a:latin typeface="微软雅黑" panose="020B0503020204020204" charset="-122"/>
              <a:ea typeface="微软雅黑" panose="020B0503020204020204" charset="-122"/>
              <a:cs typeface="微软雅黑" panose="020B0503020204020204" charset="-122"/>
            </a:endParaRPr>
          </a:p>
          <a:p>
            <a:pPr marL="12700" algn="l" rtl="0" eaLnBrk="0">
              <a:lnSpc>
                <a:spcPts val="2645"/>
              </a:lnSpc>
              <a:spcBef>
                <a:spcPts val="1000"/>
              </a:spcBef>
              <a:tabLst>
                <a:tab pos="193675" algn="l"/>
              </a:tabLst>
            </a:pP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b="1" kern="0" spc="2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8月9日， 国务院安全生产委员会印发</a:t>
            </a:r>
            <a:r>
              <a:rPr sz="2000" b="1" kern="0" spc="-30" dirty="0">
                <a:solidFill>
                  <a:srgbClr val="C00000">
                    <a:alpha val="100000"/>
                  </a:srgbClr>
                </a:solidFill>
                <a:latin typeface="微软雅黑" panose="020B0503020204020204" charset="-122"/>
                <a:ea typeface="微软雅黑" panose="020B0503020204020204" charset="-122"/>
                <a:cs typeface="微软雅黑" panose="020B0503020204020204" charset="-122"/>
              </a:rPr>
              <a:t>《全国城镇燃气安全专项整治工作方案》 </a:t>
            </a:r>
            <a:r>
              <a:rPr sz="20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（以下简称《方</a:t>
            </a:r>
            <a:endParaRPr sz="2000" dirty="0">
              <a:latin typeface="微软雅黑" panose="020B0503020204020204" charset="-122"/>
              <a:ea typeface="微软雅黑" panose="020B0503020204020204" charset="-122"/>
              <a:cs typeface="微软雅黑" panose="020B0503020204020204" charset="-122"/>
            </a:endParaRPr>
          </a:p>
          <a:p>
            <a:pPr marL="225425" indent="1270" algn="l" rtl="0" eaLnBrk="0">
              <a:lnSpc>
                <a:spcPct val="129000"/>
              </a:lnSpc>
              <a:spcBef>
                <a:spcPts val="965"/>
              </a:spcBef>
            </a:pPr>
            <a:r>
              <a:rPr sz="20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案》） 要求： </a:t>
            </a:r>
            <a:r>
              <a:rPr sz="2000" b="1" kern="0" spc="-50" dirty="0">
                <a:solidFill>
                  <a:srgbClr val="C00000">
                    <a:alpha val="100000"/>
                  </a:srgbClr>
                </a:solidFill>
                <a:latin typeface="微软雅黑" panose="020B0503020204020204" charset="-122"/>
                <a:ea typeface="微软雅黑" panose="020B0503020204020204" charset="-122"/>
                <a:cs typeface="微软雅黑" panose="020B0503020204020204" charset="-122"/>
              </a:rPr>
              <a:t>“</a:t>
            </a:r>
            <a:r>
              <a:rPr sz="2000" b="1" kern="0" spc="-46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2000" b="1" kern="0" spc="-50" dirty="0">
                <a:solidFill>
                  <a:srgbClr val="C00000">
                    <a:alpha val="100000"/>
                  </a:srgbClr>
                </a:solidFill>
                <a:latin typeface="微软雅黑" panose="020B0503020204020204" charset="-122"/>
                <a:ea typeface="微软雅黑" panose="020B0503020204020204" charset="-122"/>
                <a:cs typeface="微软雅黑" panose="020B0503020204020204" charset="-122"/>
              </a:rPr>
              <a:t>尚未出台重大事故隐患判定标准</a:t>
            </a:r>
            <a:r>
              <a:rPr sz="2000" b="1" kern="0" spc="-60" dirty="0">
                <a:solidFill>
                  <a:srgbClr val="C00000">
                    <a:alpha val="100000"/>
                  </a:srgbClr>
                </a:solidFill>
                <a:latin typeface="微软雅黑" panose="020B0503020204020204" charset="-122"/>
                <a:ea typeface="微软雅黑" panose="020B0503020204020204" charset="-122"/>
                <a:cs typeface="微软雅黑" panose="020B0503020204020204" charset="-122"/>
              </a:rPr>
              <a:t>的行业领域， </a:t>
            </a:r>
            <a:r>
              <a:rPr sz="20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要结合事故教训， 首先在方案中明确</a:t>
            </a:r>
            <a:r>
              <a:rPr sz="20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本次整治的重点事项， 同时按照安全生产法的要求</a:t>
            </a:r>
            <a:r>
              <a:rPr sz="20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抓紧</a:t>
            </a:r>
            <a:r>
              <a:rPr sz="20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制定出台重大事故隐患判定标准。</a:t>
            </a:r>
            <a:r>
              <a:rPr sz="2000" b="1" kern="0" spc="-49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20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a:t>
            </a:r>
            <a:endParaRPr sz="2000" dirty="0">
              <a:latin typeface="微软雅黑" panose="020B0503020204020204" charset="-122"/>
              <a:ea typeface="微软雅黑" panose="020B0503020204020204" charset="-122"/>
              <a:cs typeface="微软雅黑" panose="020B0503020204020204" charset="-122"/>
            </a:endParaRPr>
          </a:p>
          <a:p>
            <a:pPr marL="12700" algn="l" rtl="0" eaLnBrk="0">
              <a:lnSpc>
                <a:spcPts val="2645"/>
              </a:lnSpc>
              <a:spcBef>
                <a:spcPts val="1000"/>
              </a:spcBef>
              <a:tabLst>
                <a:tab pos="193675" algn="l"/>
              </a:tabLst>
            </a:pP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b="1"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住房城乡建设部以行政规范性文件印发实施</a:t>
            </a:r>
            <a:r>
              <a:rPr sz="20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《城镇燃</a:t>
            </a:r>
            <a:r>
              <a:rPr sz="2000" b="1" kern="0" spc="-20" dirty="0">
                <a:solidFill>
                  <a:srgbClr val="C00000">
                    <a:alpha val="100000"/>
                  </a:srgbClr>
                </a:solidFill>
                <a:latin typeface="微软雅黑" panose="020B0503020204020204" charset="-122"/>
                <a:ea typeface="微软雅黑" panose="020B0503020204020204" charset="-122"/>
                <a:cs typeface="微软雅黑" panose="020B0503020204020204" charset="-122"/>
              </a:rPr>
              <a:t>气经营安全重大隐患判定标准》</a:t>
            </a:r>
            <a:r>
              <a:rPr sz="20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目的是指</a:t>
            </a:r>
            <a:endParaRPr sz="2000" dirty="0">
              <a:latin typeface="微软雅黑" panose="020B0503020204020204" charset="-122"/>
              <a:ea typeface="微软雅黑" panose="020B0503020204020204" charset="-122"/>
              <a:cs typeface="微软雅黑" panose="020B0503020204020204" charset="-122"/>
            </a:endParaRPr>
          </a:p>
          <a:p>
            <a:pPr algn="r" rtl="0" eaLnBrk="0">
              <a:lnSpc>
                <a:spcPct val="91000"/>
              </a:lnSpc>
              <a:spcBef>
                <a:spcPts val="1370"/>
              </a:spcBef>
            </a:pPr>
            <a:r>
              <a:rPr sz="20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导各地准确识别、认定城镇燃气经营安全重大隐患， 并依</a:t>
            </a:r>
            <a:r>
              <a:rPr sz="20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法依规督促燃气经营者落实隐患整改责任、</a:t>
            </a:r>
            <a:endParaRPr sz="2000" dirty="0">
              <a:latin typeface="微软雅黑" panose="020B0503020204020204" charset="-122"/>
              <a:ea typeface="微软雅黑" panose="020B0503020204020204" charset="-122"/>
              <a:cs typeface="微软雅黑" panose="020B0503020204020204" charset="-122"/>
            </a:endParaRPr>
          </a:p>
          <a:p>
            <a:pPr algn="l" rtl="0" eaLnBrk="0">
              <a:lnSpc>
                <a:spcPct val="107000"/>
              </a:lnSpc>
            </a:pPr>
            <a:endParaRPr sz="1100" dirty="0">
              <a:latin typeface="Arial" panose="020B0604020202020204"/>
              <a:ea typeface="Arial" panose="020B0604020202020204"/>
              <a:cs typeface="Arial" panose="020B0604020202020204"/>
            </a:endParaRPr>
          </a:p>
          <a:p>
            <a:pPr marL="224155" algn="l" rtl="0" eaLnBrk="0">
              <a:lnSpc>
                <a:spcPct val="91000"/>
              </a:lnSpc>
              <a:spcBef>
                <a:spcPts val="5"/>
              </a:spcBef>
            </a:pPr>
            <a:r>
              <a:rPr sz="20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及时消除隐患， 确保人民群众生命财产</a:t>
            </a:r>
            <a:r>
              <a:rPr sz="20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安全</a:t>
            </a:r>
            <a:endParaRPr sz="2000" dirty="0">
              <a:latin typeface="微软雅黑" panose="020B0503020204020204" charset="-122"/>
              <a:ea typeface="微软雅黑" panose="020B0503020204020204" charset="-122"/>
              <a:cs typeface="微软雅黑" panose="020B0503020204020204" charset="-122"/>
            </a:endParaRPr>
          </a:p>
        </p:txBody>
      </p:sp>
      <p:pic>
        <p:nvPicPr>
          <p:cNvPr id="1946" name="picture 1946"/>
          <p:cNvPicPr>
            <a:picLocks noChangeAspect="1"/>
          </p:cNvPicPr>
          <p:nvPr/>
        </p:nvPicPr>
        <p:blipFill>
          <a:blip r:embed="rId2"/>
          <a:stretch>
            <a:fillRect/>
          </a:stretch>
        </p:blipFill>
        <p:spPr>
          <a:xfrm rot="21600000">
            <a:off x="547923" y="5098150"/>
            <a:ext cx="181554" cy="166531"/>
          </a:xfrm>
          <a:prstGeom prst="rect">
            <a:avLst/>
          </a:prstGeom>
        </p:spPr>
      </p:pic>
      <p:pic>
        <p:nvPicPr>
          <p:cNvPr id="1948" name="picture 1948"/>
          <p:cNvPicPr>
            <a:picLocks noChangeAspect="1"/>
          </p:cNvPicPr>
          <p:nvPr/>
        </p:nvPicPr>
        <p:blipFill>
          <a:blip r:embed="rId2"/>
          <a:stretch>
            <a:fillRect/>
          </a:stretch>
        </p:blipFill>
        <p:spPr>
          <a:xfrm rot="21600000">
            <a:off x="547923" y="3726550"/>
            <a:ext cx="181554" cy="166531"/>
          </a:xfrm>
          <a:prstGeom prst="rect">
            <a:avLst/>
          </a:prstGeom>
        </p:spPr>
      </p:pic>
      <p:pic>
        <p:nvPicPr>
          <p:cNvPr id="1950" name="picture 1950"/>
          <p:cNvPicPr>
            <a:picLocks noChangeAspect="1"/>
          </p:cNvPicPr>
          <p:nvPr/>
        </p:nvPicPr>
        <p:blipFill>
          <a:blip r:embed="rId3"/>
          <a:stretch>
            <a:fillRect/>
          </a:stretch>
        </p:blipFill>
        <p:spPr>
          <a:xfrm rot="21600000">
            <a:off x="547923" y="2354950"/>
            <a:ext cx="181554" cy="166531"/>
          </a:xfrm>
          <a:prstGeom prst="rect">
            <a:avLst/>
          </a:prstGeom>
        </p:spPr>
      </p:pic>
      <p:pic>
        <p:nvPicPr>
          <p:cNvPr id="1952" name="picture 1952"/>
          <p:cNvPicPr>
            <a:picLocks noChangeAspect="1"/>
          </p:cNvPicPr>
          <p:nvPr/>
        </p:nvPicPr>
        <p:blipFill>
          <a:blip r:embed="rId2"/>
          <a:stretch>
            <a:fillRect/>
          </a:stretch>
        </p:blipFill>
        <p:spPr>
          <a:xfrm rot="21600000">
            <a:off x="547923" y="983350"/>
            <a:ext cx="181554" cy="166531"/>
          </a:xfrm>
          <a:prstGeom prst="rect">
            <a:avLst/>
          </a:prstGeom>
        </p:spPr>
      </p:pic>
      <p:sp>
        <p:nvSpPr>
          <p:cNvPr id="1954" name="rect 1954"/>
          <p:cNvSpPr/>
          <p:nvPr/>
        </p:nvSpPr>
        <p:spPr>
          <a:xfrm>
            <a:off x="7620" y="324611"/>
            <a:ext cx="373379" cy="777240"/>
          </a:xfrm>
          <a:prstGeom prst="rect">
            <a:avLst/>
          </a:prstGeom>
          <a:solidFill>
            <a:srgbClr val="0070C0">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6" name="rect 1956"/>
          <p:cNvSpPr/>
          <p:nvPr/>
        </p:nvSpPr>
        <p:spPr>
          <a:xfrm>
            <a:off x="0" y="0"/>
            <a:ext cx="12192000" cy="6858000"/>
          </a:xfrm>
          <a:prstGeom prst="rect">
            <a:avLst/>
          </a:prstGeom>
          <a:solidFill>
            <a:srgbClr val="F2F2F2">
              <a:alpha val="100000"/>
            </a:srgbClr>
          </a:solidFill>
          <a:ln w="0" cap="flat">
            <a:noFill/>
            <a:prstDash val="solid"/>
            <a:miter lim="0"/>
          </a:ln>
        </p:spPr>
        <p:txBody>
          <a:bodyPr rtlCol="0"/>
          <a:lstStyle/>
          <a:p>
            <a:pPr algn="ctr"/>
            <a:endParaRPr lang="zh-CN" altLang="en-US"/>
          </a:p>
        </p:txBody>
      </p:sp>
      <p:pic>
        <p:nvPicPr>
          <p:cNvPr id="1958" name="picture 1958"/>
          <p:cNvPicPr>
            <a:picLocks noChangeAspect="1"/>
          </p:cNvPicPr>
          <p:nvPr/>
        </p:nvPicPr>
        <p:blipFill>
          <a:blip r:embed="rId1"/>
          <a:stretch>
            <a:fillRect/>
          </a:stretch>
        </p:blipFill>
        <p:spPr>
          <a:xfrm rot="21600000">
            <a:off x="10611028" y="4077766"/>
            <a:ext cx="1580971" cy="2780233"/>
          </a:xfrm>
          <a:prstGeom prst="rect">
            <a:avLst/>
          </a:prstGeom>
        </p:spPr>
      </p:pic>
      <p:sp>
        <p:nvSpPr>
          <p:cNvPr id="1960" name="textbox 1960"/>
          <p:cNvSpPr/>
          <p:nvPr/>
        </p:nvSpPr>
        <p:spPr>
          <a:xfrm>
            <a:off x="422859" y="311911"/>
            <a:ext cx="11268075" cy="6057265"/>
          </a:xfrm>
          <a:prstGeom prst="rect">
            <a:avLst/>
          </a:prstGeom>
          <a:noFill/>
          <a:ln w="0" cap="flat">
            <a:noFill/>
            <a:prstDash val="solid"/>
            <a:miter lim="0"/>
          </a:ln>
        </p:spPr>
        <p:txBody>
          <a:bodyPr vert="horz" wrap="square" lIns="0" tIns="0" rIns="0" bIns="0"/>
          <a:lstStyle/>
          <a:p>
            <a:pPr algn="l" rtl="0" eaLnBrk="0">
              <a:lnSpc>
                <a:spcPct val="105000"/>
              </a:lnSpc>
            </a:pPr>
            <a:endParaRPr sz="600" dirty="0">
              <a:latin typeface="Arial" panose="020B0604020202020204"/>
              <a:ea typeface="Arial" panose="020B0604020202020204"/>
              <a:cs typeface="Arial" panose="020B0604020202020204"/>
            </a:endParaRPr>
          </a:p>
          <a:p>
            <a:pPr marL="143510" algn="l" rtl="0" eaLnBrk="0">
              <a:lnSpc>
                <a:spcPct val="79000"/>
              </a:lnSpc>
              <a:spcBef>
                <a:spcPts val="5"/>
              </a:spcBef>
              <a:tabLst>
                <a:tab pos="354965" algn="l"/>
              </a:tabLst>
            </a:pPr>
            <a:r>
              <a:rPr sz="32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32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二、编制原则</a:t>
            </a:r>
            <a:endParaRPr sz="3200" dirty="0">
              <a:latin typeface="微软雅黑" panose="020B0503020204020204" charset="-122"/>
              <a:ea typeface="微软雅黑" panose="020B0503020204020204" charset="-122"/>
              <a:cs typeface="微软雅黑" panose="020B0503020204020204" charset="-122"/>
            </a:endParaRPr>
          </a:p>
          <a:p>
            <a:pPr algn="l" rtl="0" eaLnBrk="0">
              <a:lnSpc>
                <a:spcPct val="132000"/>
              </a:lnSpc>
            </a:pPr>
            <a:endParaRPr sz="1000" dirty="0">
              <a:latin typeface="Arial" panose="020B0604020202020204"/>
              <a:ea typeface="Arial" panose="020B0604020202020204"/>
              <a:cs typeface="Arial" panose="020B0604020202020204"/>
            </a:endParaRPr>
          </a:p>
          <a:p>
            <a:pPr marL="17145" algn="l" rtl="0" eaLnBrk="0">
              <a:lnSpc>
                <a:spcPts val="2605"/>
              </a:lnSpc>
              <a:spcBef>
                <a:spcPts val="605"/>
              </a:spcBef>
              <a:tabLst>
                <a:tab pos="198120" algn="l"/>
              </a:tabLst>
            </a:pP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b="1"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《标准》编制原则</a:t>
            </a:r>
            <a:endParaRPr sz="2000" dirty="0">
              <a:latin typeface="微软雅黑" panose="020B0503020204020204" charset="-122"/>
              <a:ea typeface="微软雅黑" panose="020B0503020204020204" charset="-122"/>
              <a:cs typeface="微软雅黑" panose="020B0503020204020204" charset="-122"/>
            </a:endParaRPr>
          </a:p>
          <a:p>
            <a:pPr marL="285750" indent="-273050" algn="l" rtl="0" eaLnBrk="0">
              <a:lnSpc>
                <a:spcPct val="127000"/>
              </a:lnSpc>
              <a:spcBef>
                <a:spcPts val="1065"/>
              </a:spcBef>
              <a:tabLst>
                <a:tab pos="175260" algn="l"/>
              </a:tabLst>
            </a:pP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3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坚持于法有据， 严格对照法律法规及标准规范的</a:t>
            </a:r>
            <a:r>
              <a:rPr sz="17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规定， 将城镇燃气经营环节和燃气经营企业可能引发群死群伤</a:t>
            </a:r>
            <a:r>
              <a:rPr sz="17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安全事故的重大违法违规行为， 列为重大隐患情形</a:t>
            </a:r>
            <a:endParaRPr sz="1700" dirty="0">
              <a:latin typeface="微软雅黑" panose="020B0503020204020204" charset="-122"/>
              <a:ea typeface="微软雅黑" panose="020B0503020204020204" charset="-122"/>
              <a:cs typeface="微软雅黑" panose="020B0503020204020204" charset="-122"/>
            </a:endParaRPr>
          </a:p>
          <a:p>
            <a:pPr marL="12700" algn="l" rtl="0" eaLnBrk="0">
              <a:lnSpc>
                <a:spcPct val="96000"/>
              </a:lnSpc>
              <a:spcBef>
                <a:spcPts val="1280"/>
              </a:spcBef>
              <a:tabLst>
                <a:tab pos="175260" algn="l"/>
              </a:tabLst>
            </a:pP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3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坚持尊重实际， 认真分析近年来典型事故情况， 梳</a:t>
            </a:r>
            <a:r>
              <a:rPr sz="17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理总结导致重大事故的隐患情形</a:t>
            </a:r>
            <a:endParaRPr sz="1700" dirty="0">
              <a:latin typeface="微软雅黑" panose="020B0503020204020204" charset="-122"/>
              <a:ea typeface="微软雅黑" panose="020B0503020204020204" charset="-122"/>
              <a:cs typeface="微软雅黑" panose="020B0503020204020204" charset="-122"/>
            </a:endParaRPr>
          </a:p>
          <a:p>
            <a:pPr marL="287020" indent="-274955" algn="l" rtl="0" eaLnBrk="0">
              <a:lnSpc>
                <a:spcPct val="128000"/>
              </a:lnSpc>
              <a:spcBef>
                <a:spcPts val="1260"/>
              </a:spcBef>
              <a:tabLst>
                <a:tab pos="175260" algn="l"/>
              </a:tabLst>
            </a:pP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3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坚持责任清晰， 列出的重大隐患排查治理的主体</a:t>
            </a:r>
            <a:r>
              <a:rPr sz="17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责任和监管责任是明确的， 燃气经营者和燃气管理部门必须落</a:t>
            </a:r>
            <a:r>
              <a:rPr sz="17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实责任， 同时将工作进行闭</a:t>
            </a:r>
            <a:r>
              <a:rPr sz="17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环管理</a:t>
            </a:r>
            <a:endParaRPr sz="1700" dirty="0">
              <a:latin typeface="微软雅黑" panose="020B0503020204020204" charset="-122"/>
              <a:ea typeface="微软雅黑" panose="020B0503020204020204" charset="-122"/>
              <a:cs typeface="微软雅黑" panose="020B0503020204020204" charset="-122"/>
            </a:endParaRPr>
          </a:p>
          <a:p>
            <a:pPr marL="17145" algn="l" rtl="0" eaLnBrk="0">
              <a:lnSpc>
                <a:spcPts val="2420"/>
              </a:lnSpc>
              <a:spcBef>
                <a:spcPts val="1310"/>
              </a:spcBef>
              <a:tabLst>
                <a:tab pos="198120" algn="l"/>
              </a:tabLst>
            </a:pP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解读</a:t>
            </a:r>
            <a:endParaRPr sz="2000" dirty="0">
              <a:latin typeface="微软雅黑" panose="020B0503020204020204" charset="-122"/>
              <a:ea typeface="微软雅黑" panose="020B0503020204020204" charset="-122"/>
              <a:cs typeface="微软雅黑" panose="020B0503020204020204" charset="-122"/>
            </a:endParaRPr>
          </a:p>
          <a:p>
            <a:pPr marL="282575" indent="-270510" algn="l" rtl="0" eaLnBrk="0">
              <a:lnSpc>
                <a:spcPct val="127000"/>
              </a:lnSpc>
              <a:spcBef>
                <a:spcPts val="1170"/>
              </a:spcBef>
              <a:tabLst>
                <a:tab pos="175260" algn="l"/>
              </a:tabLst>
            </a:pP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3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以人为本生命至上，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以人为本</a:t>
            </a: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就是要把人的因素</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放在首位， 把保障人民群众生命财产安全作为根本出发点和</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落脚点， 安全生产工作必须坚持依靠群众，</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 充分调动包括从业人员在内的广大人民群众的主动性和积极性</a:t>
            </a:r>
            <a:endParaRPr sz="1700" dirty="0">
              <a:latin typeface="微软雅黑" panose="020B0503020204020204" charset="-122"/>
              <a:ea typeface="微软雅黑" panose="020B0503020204020204" charset="-122"/>
              <a:cs typeface="微软雅黑" panose="020B0503020204020204" charset="-122"/>
            </a:endParaRPr>
          </a:p>
          <a:p>
            <a:pPr marL="283845" indent="-271780" algn="l" rtl="0" eaLnBrk="0">
              <a:lnSpc>
                <a:spcPct val="127000"/>
              </a:lnSpc>
              <a:spcBef>
                <a:spcPts val="1300"/>
              </a:spcBef>
              <a:tabLst>
                <a:tab pos="175260" algn="l"/>
              </a:tabLst>
            </a:pPr>
            <a:r>
              <a:rPr sz="17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安全第一是城镇燃气行业自身价值的要求， </a:t>
            </a:r>
            <a:r>
              <a:rPr sz="17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安全是</a:t>
            </a:r>
            <a:r>
              <a:rPr sz="17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人类生存发展最基本的需求和价值目标， 就是要坚持人民群</a:t>
            </a:r>
            <a:r>
              <a:rPr sz="17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众的生命财产安全特别是生命安全高于一切， 在处理</a:t>
            </a:r>
            <a:r>
              <a:rPr sz="17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保证安全与发展生产关系的问题上， 始终把安全放在首位</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08000"/>
              </a:lnSpc>
            </a:pPr>
            <a:endParaRPr sz="1000" dirty="0">
              <a:latin typeface="Arial" panose="020B0604020202020204"/>
              <a:ea typeface="Arial" panose="020B0604020202020204"/>
              <a:cs typeface="Arial" panose="020B0604020202020204"/>
            </a:endParaRPr>
          </a:p>
          <a:p>
            <a:pPr marL="285115" indent="-272415" algn="l" rtl="0" eaLnBrk="0">
              <a:lnSpc>
                <a:spcPct val="127000"/>
              </a:lnSpc>
              <a:spcBef>
                <a:spcPts val="0"/>
              </a:spcBef>
              <a:tabLst>
                <a:tab pos="175260" algn="l"/>
              </a:tabLst>
            </a:pP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3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燃气行业从业人员要强化</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尊重自己和他人生命</a:t>
            </a:r>
            <a:r>
              <a:rPr sz="17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的现代文</a:t>
            </a:r>
            <a:r>
              <a:rPr sz="17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明意识， 摈弃非我责任与我无关的落后思想， 在安全工</a:t>
            </a:r>
            <a:r>
              <a:rPr sz="17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作中体现</a:t>
            </a:r>
            <a:r>
              <a:rPr sz="1700" b="1" kern="0" spc="100" dirty="0">
                <a:solidFill>
                  <a:srgbClr val="FF0000">
                    <a:alpha val="100000"/>
                  </a:srgbClr>
                </a:solidFill>
                <a:latin typeface="微软雅黑" panose="020B0503020204020204" charset="-122"/>
                <a:ea typeface="微软雅黑" panose="020B0503020204020204" charset="-122"/>
                <a:cs typeface="微软雅黑" panose="020B0503020204020204" charset="-122"/>
              </a:rPr>
              <a:t>以人为本生命至上</a:t>
            </a:r>
            <a:r>
              <a:rPr sz="17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的价值观</a:t>
            </a:r>
            <a:endParaRPr sz="1700" dirty="0">
              <a:latin typeface="微软雅黑" panose="020B0503020204020204" charset="-122"/>
              <a:ea typeface="微软雅黑" panose="020B0503020204020204" charset="-122"/>
              <a:cs typeface="微软雅黑" panose="020B0503020204020204" charset="-122"/>
            </a:endParaRPr>
          </a:p>
        </p:txBody>
      </p:sp>
      <p:pic>
        <p:nvPicPr>
          <p:cNvPr id="1962" name="picture 1962"/>
          <p:cNvPicPr>
            <a:picLocks noChangeAspect="1"/>
          </p:cNvPicPr>
          <p:nvPr/>
        </p:nvPicPr>
        <p:blipFill>
          <a:blip r:embed="rId2"/>
          <a:stretch>
            <a:fillRect/>
          </a:stretch>
        </p:blipFill>
        <p:spPr>
          <a:xfrm rot="21600000">
            <a:off x="435559" y="5713869"/>
            <a:ext cx="162991" cy="149504"/>
          </a:xfrm>
          <a:prstGeom prst="rect">
            <a:avLst/>
          </a:prstGeom>
        </p:spPr>
      </p:pic>
      <p:pic>
        <p:nvPicPr>
          <p:cNvPr id="1964" name="picture 1964"/>
          <p:cNvPicPr>
            <a:picLocks noChangeAspect="1"/>
          </p:cNvPicPr>
          <p:nvPr/>
        </p:nvPicPr>
        <p:blipFill>
          <a:blip r:embed="rId3"/>
          <a:stretch>
            <a:fillRect/>
          </a:stretch>
        </p:blipFill>
        <p:spPr>
          <a:xfrm rot="21600000">
            <a:off x="435559" y="4890909"/>
            <a:ext cx="162991" cy="149504"/>
          </a:xfrm>
          <a:prstGeom prst="rect">
            <a:avLst/>
          </a:prstGeom>
        </p:spPr>
      </p:pic>
      <p:pic>
        <p:nvPicPr>
          <p:cNvPr id="1966" name="picture 1966"/>
          <p:cNvPicPr>
            <a:picLocks noChangeAspect="1"/>
          </p:cNvPicPr>
          <p:nvPr/>
        </p:nvPicPr>
        <p:blipFill>
          <a:blip r:embed="rId4"/>
          <a:stretch>
            <a:fillRect/>
          </a:stretch>
        </p:blipFill>
        <p:spPr>
          <a:xfrm rot="21600000">
            <a:off x="435559" y="4067949"/>
            <a:ext cx="162991" cy="149504"/>
          </a:xfrm>
          <a:prstGeom prst="rect">
            <a:avLst/>
          </a:prstGeom>
        </p:spPr>
      </p:pic>
      <p:pic>
        <p:nvPicPr>
          <p:cNvPr id="1968" name="picture 1968"/>
          <p:cNvPicPr>
            <a:picLocks noChangeAspect="1"/>
          </p:cNvPicPr>
          <p:nvPr/>
        </p:nvPicPr>
        <p:blipFill>
          <a:blip r:embed="rId5"/>
          <a:stretch>
            <a:fillRect/>
          </a:stretch>
        </p:blipFill>
        <p:spPr>
          <a:xfrm rot="21600000">
            <a:off x="440489" y="3596539"/>
            <a:ext cx="180790" cy="282135"/>
          </a:xfrm>
          <a:prstGeom prst="rect">
            <a:avLst/>
          </a:prstGeom>
        </p:spPr>
      </p:pic>
      <p:pic>
        <p:nvPicPr>
          <p:cNvPr id="1970" name="picture 1970"/>
          <p:cNvPicPr>
            <a:picLocks noChangeAspect="1"/>
          </p:cNvPicPr>
          <p:nvPr/>
        </p:nvPicPr>
        <p:blipFill>
          <a:blip r:embed="rId6"/>
          <a:stretch>
            <a:fillRect/>
          </a:stretch>
        </p:blipFill>
        <p:spPr>
          <a:xfrm rot="21600000">
            <a:off x="435559" y="2787789"/>
            <a:ext cx="162991" cy="149504"/>
          </a:xfrm>
          <a:prstGeom prst="rect">
            <a:avLst/>
          </a:prstGeom>
        </p:spPr>
      </p:pic>
      <p:pic>
        <p:nvPicPr>
          <p:cNvPr id="1972" name="picture 1972"/>
          <p:cNvPicPr>
            <a:picLocks noChangeAspect="1"/>
          </p:cNvPicPr>
          <p:nvPr/>
        </p:nvPicPr>
        <p:blipFill>
          <a:blip r:embed="rId6"/>
          <a:stretch>
            <a:fillRect/>
          </a:stretch>
        </p:blipFill>
        <p:spPr>
          <a:xfrm rot="21600000">
            <a:off x="435559" y="2376309"/>
            <a:ext cx="162991" cy="149504"/>
          </a:xfrm>
          <a:prstGeom prst="rect">
            <a:avLst/>
          </a:prstGeom>
        </p:spPr>
      </p:pic>
      <p:pic>
        <p:nvPicPr>
          <p:cNvPr id="1974" name="picture 1974"/>
          <p:cNvPicPr>
            <a:picLocks noChangeAspect="1"/>
          </p:cNvPicPr>
          <p:nvPr/>
        </p:nvPicPr>
        <p:blipFill>
          <a:blip r:embed="rId4"/>
          <a:stretch>
            <a:fillRect/>
          </a:stretch>
        </p:blipFill>
        <p:spPr>
          <a:xfrm rot="21600000">
            <a:off x="435559" y="1553349"/>
            <a:ext cx="162991" cy="149504"/>
          </a:xfrm>
          <a:prstGeom prst="rect">
            <a:avLst/>
          </a:prstGeom>
        </p:spPr>
      </p:pic>
      <p:pic>
        <p:nvPicPr>
          <p:cNvPr id="1976" name="picture 1976"/>
          <p:cNvPicPr>
            <a:picLocks noChangeAspect="1"/>
          </p:cNvPicPr>
          <p:nvPr/>
        </p:nvPicPr>
        <p:blipFill>
          <a:blip r:embed="rId7"/>
          <a:stretch>
            <a:fillRect/>
          </a:stretch>
        </p:blipFill>
        <p:spPr>
          <a:xfrm rot="21600000">
            <a:off x="440489" y="1108587"/>
            <a:ext cx="180790" cy="256660"/>
          </a:xfrm>
          <a:prstGeom prst="rect">
            <a:avLst/>
          </a:prstGeom>
        </p:spPr>
      </p:pic>
      <p:sp>
        <p:nvSpPr>
          <p:cNvPr id="1978" name="path 1978"/>
          <p:cNvSpPr/>
          <p:nvPr/>
        </p:nvSpPr>
        <p:spPr>
          <a:xfrm>
            <a:off x="467868" y="324611"/>
            <a:ext cx="99059" cy="746913"/>
          </a:xfrm>
          <a:custGeom>
            <a:avLst/>
            <a:gdLst/>
            <a:ahLst/>
            <a:cxnLst/>
            <a:rect l="0" t="0" r="0" b="0"/>
            <a:pathLst>
              <a:path w="155" h="1176">
                <a:moveTo>
                  <a:pt x="0" y="0"/>
                </a:moveTo>
                <a:lnTo>
                  <a:pt x="155" y="0"/>
                </a:lnTo>
                <a:lnTo>
                  <a:pt x="155" y="1176"/>
                </a:lnTo>
                <a:lnTo>
                  <a:pt x="0" y="1176"/>
                </a:lnTo>
                <a:lnTo>
                  <a:pt x="0" y="0"/>
                </a:lnTo>
                <a:close/>
              </a:path>
            </a:pathLst>
          </a:custGeom>
          <a:solidFill>
            <a:srgbClr val="5B9BD5">
              <a:alpha val="100000"/>
            </a:srgbClr>
          </a:solidFill>
          <a:ln w="0" cap="flat">
            <a:noFill/>
            <a:prstDash val="solid"/>
            <a:miter lim="0"/>
          </a:ln>
        </p:spPr>
        <p:txBody>
          <a:bodyPr rtlCol="0"/>
          <a:lstStyle/>
          <a:p>
            <a:pPr algn="ctr"/>
            <a:endParaRPr lang="zh-CN" altLang="en-US"/>
          </a:p>
        </p:txBody>
      </p:sp>
      <p:sp>
        <p:nvSpPr>
          <p:cNvPr id="1980" name="rect 1980"/>
          <p:cNvSpPr/>
          <p:nvPr/>
        </p:nvSpPr>
        <p:spPr>
          <a:xfrm>
            <a:off x="7620" y="324611"/>
            <a:ext cx="373379" cy="777240"/>
          </a:xfrm>
          <a:prstGeom prst="rect">
            <a:avLst/>
          </a:prstGeom>
          <a:solidFill>
            <a:srgbClr val="5B9BD5">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2" name="rect 1982"/>
          <p:cNvSpPr/>
          <p:nvPr/>
        </p:nvSpPr>
        <p:spPr>
          <a:xfrm>
            <a:off x="0" y="0"/>
            <a:ext cx="12192000" cy="6858000"/>
          </a:xfrm>
          <a:prstGeom prst="rect">
            <a:avLst/>
          </a:prstGeom>
          <a:solidFill>
            <a:srgbClr val="F2F2F2">
              <a:alpha val="100000"/>
            </a:srgbClr>
          </a:solidFill>
          <a:ln w="0" cap="flat">
            <a:noFill/>
            <a:prstDash val="solid"/>
            <a:miter lim="0"/>
          </a:ln>
        </p:spPr>
        <p:txBody>
          <a:bodyPr rtlCol="0"/>
          <a:lstStyle/>
          <a:p>
            <a:pPr algn="ctr"/>
            <a:endParaRPr lang="zh-CN" altLang="en-US"/>
          </a:p>
        </p:txBody>
      </p:sp>
      <p:sp>
        <p:nvSpPr>
          <p:cNvPr id="1984" name="textbox 1984"/>
          <p:cNvSpPr/>
          <p:nvPr/>
        </p:nvSpPr>
        <p:spPr>
          <a:xfrm>
            <a:off x="517197" y="978485"/>
            <a:ext cx="11002644" cy="253365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39700" algn="l" rtl="0" eaLnBrk="0">
              <a:lnSpc>
                <a:spcPts val="2645"/>
              </a:lnSpc>
            </a:pPr>
            <a:r>
              <a:rPr sz="2000" b="1"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《标准》共11条， 列出了燃气经营</a:t>
            </a:r>
            <a:r>
              <a:rPr sz="20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者在建立健全安全生产管理制度、燃气厂站安全管理、燃气管</a:t>
            </a:r>
            <a:endParaRPr sz="2000" dirty="0">
              <a:latin typeface="微软雅黑" panose="020B0503020204020204" charset="-122"/>
              <a:ea typeface="微软雅黑" panose="020B0503020204020204" charset="-122"/>
              <a:cs typeface="微软雅黑" panose="020B0503020204020204" charset="-122"/>
            </a:endParaRPr>
          </a:p>
          <a:p>
            <a:pPr marL="28575" indent="-8890" algn="l" rtl="0" eaLnBrk="0">
              <a:lnSpc>
                <a:spcPct val="149000"/>
              </a:lnSpc>
              <a:spcBef>
                <a:spcPts val="5"/>
              </a:spcBef>
            </a:pP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道和调压设施安全管理、气瓶安全管理、燃气臭味管理、对燃气用户进行安全检查管理</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6个方面      </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21种判定为重大隐患的情形</a:t>
            </a:r>
            <a:endParaRPr sz="2000" dirty="0">
              <a:latin typeface="微软雅黑" panose="020B0503020204020204" charset="-122"/>
              <a:ea typeface="微软雅黑" panose="020B0503020204020204" charset="-122"/>
              <a:cs typeface="微软雅黑" panose="020B0503020204020204" charset="-122"/>
            </a:endParaRPr>
          </a:p>
          <a:p>
            <a:pPr algn="l" rtl="0" eaLnBrk="0">
              <a:lnSpc>
                <a:spcPct val="105000"/>
              </a:lnSpc>
            </a:pPr>
            <a:endParaRPr sz="800" dirty="0">
              <a:latin typeface="Arial" panose="020B0604020202020204"/>
              <a:ea typeface="Arial" panose="020B0604020202020204"/>
              <a:cs typeface="Arial" panose="020B0604020202020204"/>
            </a:endParaRPr>
          </a:p>
          <a:p>
            <a:pPr algn="l" rtl="0" eaLnBrk="0">
              <a:lnSpc>
                <a:spcPct val="6000"/>
              </a:lnSpc>
            </a:pPr>
            <a:endParaRPr sz="100" dirty="0">
              <a:latin typeface="Arial" panose="020B0604020202020204"/>
              <a:ea typeface="Arial" panose="020B0604020202020204"/>
              <a:cs typeface="Arial" panose="020B0604020202020204"/>
            </a:endParaRPr>
          </a:p>
          <a:p>
            <a:pPr marL="18415" indent="-1905" algn="l" rtl="0" eaLnBrk="0">
              <a:lnSpc>
                <a:spcPct val="146000"/>
              </a:lnSpc>
            </a:pPr>
            <a:r>
              <a:rPr sz="17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第一条 为指导各地加强城镇燃气安全风</a:t>
            </a:r>
            <a:r>
              <a:rPr sz="17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险管控和隐患排查治理， 防范重特大事故发生， 切实保护人民群众生</a:t>
            </a:r>
            <a:r>
              <a:rPr sz="17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命财产安全， 根据《中华人民共和国安全生产法》</a:t>
            </a:r>
            <a:r>
              <a:rPr sz="17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《中华人民共和国特种设备安全法》《城镇燃气管理条例》</a:t>
            </a:r>
            <a:r>
              <a:rPr sz="17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等法律法规及《燃气工程项</a:t>
            </a:r>
            <a:r>
              <a:rPr sz="17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目规范》等标准规范， 制定本标准。</a:t>
            </a:r>
            <a:endParaRPr sz="1700" dirty="0">
              <a:latin typeface="微软雅黑" panose="020B0503020204020204" charset="-122"/>
              <a:ea typeface="微软雅黑" panose="020B0503020204020204" charset="-122"/>
              <a:cs typeface="微软雅黑" panose="020B0503020204020204" charset="-122"/>
            </a:endParaRPr>
          </a:p>
        </p:txBody>
      </p:sp>
      <p:sp>
        <p:nvSpPr>
          <p:cNvPr id="1986" name="textbox 1986"/>
          <p:cNvSpPr/>
          <p:nvPr/>
        </p:nvSpPr>
        <p:spPr>
          <a:xfrm>
            <a:off x="523214" y="3623424"/>
            <a:ext cx="5594350" cy="2881629"/>
          </a:xfrm>
          <a:prstGeom prst="rect">
            <a:avLst/>
          </a:prstGeom>
          <a:noFill/>
          <a:ln w="0" cap="flat">
            <a:noFill/>
            <a:prstDash val="solid"/>
            <a:miter lim="0"/>
          </a:ln>
        </p:spPr>
        <p:txBody>
          <a:bodyPr vert="horz" wrap="square" lIns="0" tIns="0" rIns="0" bIns="0"/>
          <a:lstStyle/>
          <a:p>
            <a:pPr algn="l" rtl="0" eaLnBrk="0">
              <a:lnSpc>
                <a:spcPct val="76000"/>
              </a:lnSpc>
            </a:pPr>
            <a:endParaRPr sz="100" dirty="0">
              <a:latin typeface="Arial" panose="020B0604020202020204"/>
              <a:ea typeface="Arial" panose="020B0604020202020204"/>
              <a:cs typeface="Arial" panose="020B0604020202020204"/>
            </a:endParaRPr>
          </a:p>
          <a:p>
            <a:pPr marL="12700" algn="l" rtl="0" eaLnBrk="0">
              <a:lnSpc>
                <a:spcPct val="96000"/>
              </a:lnSpc>
            </a:pP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解读</a:t>
            </a:r>
            <a:endParaRPr sz="1700" dirty="0">
              <a:latin typeface="微软雅黑" panose="020B0503020204020204" charset="-122"/>
              <a:ea typeface="微软雅黑" panose="020B0503020204020204" charset="-122"/>
              <a:cs typeface="微软雅黑" panose="020B0503020204020204" charset="-122"/>
            </a:endParaRPr>
          </a:p>
          <a:p>
            <a:pPr marL="13335" algn="l" rtl="0" eaLnBrk="0">
              <a:lnSpc>
                <a:spcPct val="96000"/>
              </a:lnSpc>
              <a:spcBef>
                <a:spcPts val="1280"/>
              </a:spcBef>
            </a:pPr>
            <a:r>
              <a:rPr sz="1700" b="1" kern="0" spc="100" dirty="0">
                <a:solidFill>
                  <a:srgbClr val="FF0000">
                    <a:alpha val="100000"/>
                  </a:srgbClr>
                </a:solidFill>
                <a:latin typeface="微软雅黑" panose="020B0503020204020204" charset="-122"/>
                <a:ea typeface="微软雅黑" panose="020B0503020204020204" charset="-122"/>
                <a:cs typeface="微软雅黑" panose="020B0503020204020204" charset="-122"/>
              </a:rPr>
              <a:t>说明了制定标准的目</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的和依据</a:t>
            </a:r>
            <a:endParaRPr sz="1700" dirty="0">
              <a:latin typeface="微软雅黑" panose="020B0503020204020204" charset="-122"/>
              <a:ea typeface="微软雅黑" panose="020B0503020204020204" charset="-122"/>
              <a:cs typeface="微软雅黑" panose="020B0503020204020204" charset="-122"/>
            </a:endParaRPr>
          </a:p>
          <a:p>
            <a:pPr marL="31115" algn="l" rtl="0" eaLnBrk="0">
              <a:lnSpc>
                <a:spcPct val="96000"/>
              </a:lnSpc>
              <a:spcBef>
                <a:spcPts val="1165"/>
              </a:spcBef>
            </a:pP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1.中华人民共和国安全生</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产法</a:t>
            </a:r>
            <a:endParaRPr sz="1500" dirty="0">
              <a:latin typeface="微软雅黑" panose="020B0503020204020204" charset="-122"/>
              <a:ea typeface="微软雅黑" panose="020B0503020204020204" charset="-122"/>
              <a:cs typeface="微软雅黑" panose="020B0503020204020204" charset="-122"/>
            </a:endParaRPr>
          </a:p>
          <a:p>
            <a:pPr marL="13335" algn="l" rtl="0" eaLnBrk="0">
              <a:lnSpc>
                <a:spcPct val="96000"/>
              </a:lnSpc>
              <a:spcBef>
                <a:spcPts val="1155"/>
              </a:spcBef>
            </a:pP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制定机关： 全国人民代表大会常务</a:t>
            </a:r>
            <a:r>
              <a:rPr sz="15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委员会</a:t>
            </a:r>
            <a:endParaRPr sz="1500" dirty="0">
              <a:latin typeface="微软雅黑" panose="020B0503020204020204" charset="-122"/>
              <a:ea typeface="微软雅黑" panose="020B0503020204020204" charset="-122"/>
              <a:cs typeface="微软雅黑" panose="020B0503020204020204" charset="-122"/>
            </a:endParaRPr>
          </a:p>
          <a:p>
            <a:pPr marL="21590" indent="-8890" algn="l" rtl="0" eaLnBrk="0">
              <a:lnSpc>
                <a:spcPct val="149000"/>
              </a:lnSpc>
              <a:spcBef>
                <a:spcPts val="395"/>
              </a:spcBef>
            </a:pPr>
            <a:r>
              <a:rPr sz="15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现行版本： 公布日期： 202</a:t>
            </a:r>
            <a:r>
              <a:rPr sz="15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1-06-10； 施行日期： 2021-09-01</a:t>
            </a: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2.中华人民共和国</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特种设备安全法</a:t>
            </a:r>
            <a:endParaRPr sz="1500" dirty="0">
              <a:latin typeface="微软雅黑" panose="020B0503020204020204" charset="-122"/>
              <a:ea typeface="微软雅黑" panose="020B0503020204020204" charset="-122"/>
              <a:cs typeface="微软雅黑" panose="020B0503020204020204" charset="-122"/>
            </a:endParaRPr>
          </a:p>
          <a:p>
            <a:pPr marL="13335" algn="l" rtl="0" eaLnBrk="0">
              <a:lnSpc>
                <a:spcPct val="96000"/>
              </a:lnSpc>
              <a:spcBef>
                <a:spcPts val="1155"/>
              </a:spcBef>
            </a:pP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制定机关： 全国人民代表大会常务</a:t>
            </a:r>
            <a:r>
              <a:rPr sz="15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委员会</a:t>
            </a:r>
            <a:endParaRPr sz="1500" dirty="0">
              <a:latin typeface="微软雅黑" panose="020B0503020204020204" charset="-122"/>
              <a:ea typeface="微软雅黑" panose="020B0503020204020204" charset="-122"/>
              <a:cs typeface="微软雅黑" panose="020B0503020204020204" charset="-122"/>
            </a:endParaRPr>
          </a:p>
          <a:p>
            <a:pPr algn="l" rtl="0" eaLnBrk="0">
              <a:lnSpc>
                <a:spcPct val="106000"/>
              </a:lnSpc>
            </a:pPr>
            <a:endParaRPr sz="900" dirty="0">
              <a:latin typeface="Arial" panose="020B0604020202020204"/>
              <a:ea typeface="Arial" panose="020B0604020202020204"/>
              <a:cs typeface="Arial" panose="020B0604020202020204"/>
            </a:endParaRPr>
          </a:p>
          <a:p>
            <a:pPr algn="l" rtl="0" eaLnBrk="0">
              <a:lnSpc>
                <a:spcPct val="6000"/>
              </a:lnSpc>
            </a:pPr>
            <a:endParaRPr sz="100" dirty="0">
              <a:latin typeface="Arial" panose="020B0604020202020204"/>
              <a:ea typeface="Arial" panose="020B0604020202020204"/>
              <a:cs typeface="Arial" panose="020B0604020202020204"/>
            </a:endParaRPr>
          </a:p>
          <a:p>
            <a:pPr marL="12700" algn="l" rtl="0" eaLnBrk="0">
              <a:lnSpc>
                <a:spcPct val="96000"/>
              </a:lnSpc>
            </a:pPr>
            <a:r>
              <a:rPr sz="15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现行版本： 公布日期： 2013-06-29； 施行日期： 2014-01-01</a:t>
            </a:r>
            <a:endParaRPr sz="1500" dirty="0">
              <a:latin typeface="微软雅黑" panose="020B0503020204020204" charset="-122"/>
              <a:ea typeface="微软雅黑" panose="020B0503020204020204" charset="-122"/>
              <a:cs typeface="微软雅黑" panose="020B0503020204020204" charset="-122"/>
            </a:endParaRPr>
          </a:p>
        </p:txBody>
      </p:sp>
      <p:pic>
        <p:nvPicPr>
          <p:cNvPr id="1988" name="picture 1988"/>
          <p:cNvPicPr>
            <a:picLocks noChangeAspect="1"/>
          </p:cNvPicPr>
          <p:nvPr/>
        </p:nvPicPr>
        <p:blipFill>
          <a:blip r:embed="rId1"/>
          <a:stretch>
            <a:fillRect/>
          </a:stretch>
        </p:blipFill>
        <p:spPr>
          <a:xfrm rot="21600000">
            <a:off x="10611028" y="4077766"/>
            <a:ext cx="1580971" cy="2780233"/>
          </a:xfrm>
          <a:prstGeom prst="rect">
            <a:avLst/>
          </a:prstGeom>
        </p:spPr>
      </p:pic>
      <p:sp>
        <p:nvSpPr>
          <p:cNvPr id="1990" name="textbox 1990"/>
          <p:cNvSpPr/>
          <p:nvPr/>
        </p:nvSpPr>
        <p:spPr>
          <a:xfrm>
            <a:off x="6509240" y="4441969"/>
            <a:ext cx="5535295" cy="2073910"/>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24765" algn="l" rtl="0" eaLnBrk="0">
              <a:lnSpc>
                <a:spcPct val="87000"/>
              </a:lnSpc>
            </a:pP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3.城镇燃气管理条例</a:t>
            </a:r>
            <a:endParaRPr sz="1500" dirty="0">
              <a:latin typeface="微软雅黑" panose="020B0503020204020204" charset="-122"/>
              <a:ea typeface="微软雅黑" panose="020B0503020204020204" charset="-122"/>
              <a:cs typeface="微软雅黑" panose="020B0503020204020204" charset="-122"/>
            </a:endParaRPr>
          </a:p>
          <a:p>
            <a:pPr marL="14605" algn="l" rtl="0" eaLnBrk="0">
              <a:lnSpc>
                <a:spcPts val="2890"/>
              </a:lnSpc>
            </a:pPr>
            <a:r>
              <a:rPr sz="15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制定机关： 国务院</a:t>
            </a:r>
            <a:endParaRPr sz="1500" dirty="0">
              <a:latin typeface="微软雅黑" panose="020B0503020204020204" charset="-122"/>
              <a:ea typeface="微软雅黑" panose="020B0503020204020204" charset="-122"/>
              <a:cs typeface="微软雅黑" panose="020B0503020204020204" charset="-122"/>
            </a:endParaRPr>
          </a:p>
          <a:p>
            <a:pPr marL="13335" algn="l" rtl="0" eaLnBrk="0">
              <a:lnSpc>
                <a:spcPct val="96000"/>
              </a:lnSpc>
              <a:spcBef>
                <a:spcPts val="1300"/>
              </a:spcBef>
            </a:pPr>
            <a:r>
              <a:rPr sz="15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公布日期： 201</a:t>
            </a:r>
            <a:r>
              <a:rPr sz="15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6-02-06</a:t>
            </a:r>
            <a:endParaRPr sz="1500" dirty="0">
              <a:latin typeface="微软雅黑" panose="020B0503020204020204" charset="-122"/>
              <a:ea typeface="微软雅黑" panose="020B0503020204020204" charset="-122"/>
              <a:cs typeface="微软雅黑" panose="020B0503020204020204" charset="-122"/>
            </a:endParaRPr>
          </a:p>
          <a:p>
            <a:pPr marL="12700" algn="l" rtl="0" eaLnBrk="0">
              <a:lnSpc>
                <a:spcPts val="2060"/>
              </a:lnSpc>
              <a:spcBef>
                <a:spcPts val="855"/>
              </a:spcBef>
            </a:pP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4.</a:t>
            </a: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GB</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55009-2021《</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燃气工程项目规范》</a:t>
            </a:r>
            <a:endParaRPr sz="1500" dirty="0">
              <a:latin typeface="微软雅黑" panose="020B0503020204020204" charset="-122"/>
              <a:ea typeface="微软雅黑" panose="020B0503020204020204" charset="-122"/>
              <a:cs typeface="微软雅黑" panose="020B0503020204020204" charset="-122"/>
            </a:endParaRPr>
          </a:p>
          <a:p>
            <a:pPr marL="14605" algn="l" rtl="0" eaLnBrk="0">
              <a:lnSpc>
                <a:spcPts val="2690"/>
              </a:lnSpc>
            </a:pPr>
            <a:r>
              <a:rPr sz="15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制定机关： 住建部和</a:t>
            </a:r>
            <a:r>
              <a:rPr sz="15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市监总局</a:t>
            </a:r>
            <a:endParaRPr sz="1500" dirty="0">
              <a:latin typeface="微软雅黑" panose="020B0503020204020204" charset="-122"/>
              <a:ea typeface="微软雅黑" panose="020B0503020204020204" charset="-122"/>
              <a:cs typeface="微软雅黑" panose="020B0503020204020204" charset="-122"/>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13335" algn="l" rtl="0" eaLnBrk="0">
              <a:lnSpc>
                <a:spcPct val="96000"/>
              </a:lnSpc>
            </a:pPr>
            <a:r>
              <a:rPr sz="15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现行版本： 公布日期： 2021-04-09； 施行日期： 2022-01-01</a:t>
            </a:r>
            <a:endParaRPr sz="1500" dirty="0">
              <a:latin typeface="微软雅黑" panose="020B0503020204020204" charset="-122"/>
              <a:ea typeface="微软雅黑" panose="020B0503020204020204" charset="-122"/>
              <a:cs typeface="微软雅黑" panose="020B0503020204020204" charset="-122"/>
            </a:endParaRPr>
          </a:p>
        </p:txBody>
      </p:sp>
      <p:sp>
        <p:nvSpPr>
          <p:cNvPr id="1992" name="textbox 1992"/>
          <p:cNvSpPr/>
          <p:nvPr/>
        </p:nvSpPr>
        <p:spPr>
          <a:xfrm>
            <a:off x="455168" y="264352"/>
            <a:ext cx="3514725" cy="85026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11125" algn="l" rtl="0" eaLnBrk="0">
              <a:lnSpc>
                <a:spcPts val="4225"/>
              </a:lnSpc>
              <a:tabLst>
                <a:tab pos="260350" algn="l"/>
              </a:tabLst>
            </a:pPr>
            <a:r>
              <a:rPr sz="32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32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三、《标准》内容</a:t>
            </a:r>
            <a:endParaRPr sz="3200" dirty="0">
              <a:latin typeface="微软雅黑" panose="020B0503020204020204" charset="-122"/>
              <a:ea typeface="微软雅黑" panose="020B0503020204020204" charset="-122"/>
              <a:cs typeface="微软雅黑" panose="020B0503020204020204" charset="-122"/>
            </a:endParaRPr>
          </a:p>
        </p:txBody>
      </p:sp>
      <p:sp>
        <p:nvSpPr>
          <p:cNvPr id="1994" name="path 1994"/>
          <p:cNvSpPr/>
          <p:nvPr/>
        </p:nvSpPr>
        <p:spPr>
          <a:xfrm>
            <a:off x="467868" y="324611"/>
            <a:ext cx="99059" cy="777240"/>
          </a:xfrm>
          <a:custGeom>
            <a:avLst/>
            <a:gdLst/>
            <a:ahLst/>
            <a:cxnLst/>
            <a:rect l="0" t="0" r="0" b="0"/>
            <a:pathLst>
              <a:path w="155" h="1224">
                <a:moveTo>
                  <a:pt x="0" y="0"/>
                </a:moveTo>
                <a:lnTo>
                  <a:pt x="155" y="0"/>
                </a:lnTo>
                <a:lnTo>
                  <a:pt x="155" y="1224"/>
                </a:lnTo>
                <a:lnTo>
                  <a:pt x="0" y="1224"/>
                </a:lnTo>
                <a:lnTo>
                  <a:pt x="0" y="0"/>
                </a:lnTo>
                <a:close/>
              </a:path>
            </a:pathLst>
          </a:custGeom>
          <a:solidFill>
            <a:srgbClr val="5B9BD5">
              <a:alpha val="100000"/>
            </a:srgbClr>
          </a:solidFill>
          <a:ln w="0" cap="flat">
            <a:noFill/>
            <a:prstDash val="solid"/>
            <a:miter lim="0"/>
          </a:ln>
        </p:spPr>
        <p:txBody>
          <a:bodyPr rtlCol="0"/>
          <a:lstStyle/>
          <a:p>
            <a:pPr algn="ctr"/>
            <a:endParaRPr lang="zh-CN" altLang="en-US"/>
          </a:p>
        </p:txBody>
      </p:sp>
      <p:sp>
        <p:nvSpPr>
          <p:cNvPr id="1996" name="rect 1996"/>
          <p:cNvSpPr/>
          <p:nvPr/>
        </p:nvSpPr>
        <p:spPr>
          <a:xfrm>
            <a:off x="7620" y="324611"/>
            <a:ext cx="373379" cy="777240"/>
          </a:xfrm>
          <a:prstGeom prst="rect">
            <a:avLst/>
          </a:prstGeom>
          <a:solidFill>
            <a:srgbClr val="5B9BD5">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8" name="rect 1998"/>
          <p:cNvSpPr/>
          <p:nvPr/>
        </p:nvSpPr>
        <p:spPr>
          <a:xfrm>
            <a:off x="0" y="0"/>
            <a:ext cx="12192000" cy="6858000"/>
          </a:xfrm>
          <a:prstGeom prst="rect">
            <a:avLst/>
          </a:prstGeom>
          <a:solidFill>
            <a:srgbClr val="F2F2F2">
              <a:alpha val="100000"/>
            </a:srgbClr>
          </a:solidFill>
          <a:ln w="0" cap="flat">
            <a:noFill/>
            <a:prstDash val="solid"/>
            <a:miter lim="0"/>
          </a:ln>
        </p:spPr>
        <p:txBody>
          <a:bodyPr rtlCol="0"/>
          <a:lstStyle/>
          <a:p>
            <a:pPr algn="ctr"/>
            <a:endParaRPr lang="zh-CN" altLang="en-US"/>
          </a:p>
        </p:txBody>
      </p:sp>
      <p:pic>
        <p:nvPicPr>
          <p:cNvPr id="2000" name="picture 2000"/>
          <p:cNvPicPr>
            <a:picLocks noChangeAspect="1"/>
          </p:cNvPicPr>
          <p:nvPr/>
        </p:nvPicPr>
        <p:blipFill>
          <a:blip r:embed="rId1"/>
          <a:stretch>
            <a:fillRect/>
          </a:stretch>
        </p:blipFill>
        <p:spPr>
          <a:xfrm rot="21600000">
            <a:off x="10611028" y="4077766"/>
            <a:ext cx="1580971" cy="2780233"/>
          </a:xfrm>
          <a:prstGeom prst="rect">
            <a:avLst/>
          </a:prstGeom>
        </p:spPr>
      </p:pic>
      <p:sp>
        <p:nvSpPr>
          <p:cNvPr id="2002" name="textbox 2002"/>
          <p:cNvSpPr/>
          <p:nvPr/>
        </p:nvSpPr>
        <p:spPr>
          <a:xfrm>
            <a:off x="550189" y="1016469"/>
            <a:ext cx="10836909" cy="4822190"/>
          </a:xfrm>
          <a:prstGeom prst="rect">
            <a:avLst/>
          </a:prstGeom>
          <a:noFill/>
          <a:ln w="0" cap="flat">
            <a:noFill/>
            <a:prstDash val="solid"/>
            <a:miter lim="0"/>
          </a:ln>
        </p:spPr>
        <p:txBody>
          <a:bodyPr vert="horz" wrap="square" lIns="0" tIns="0" rIns="0" bIns="0"/>
          <a:lstStyle/>
          <a:p>
            <a:pPr algn="l" rtl="0" eaLnBrk="0">
              <a:lnSpc>
                <a:spcPct val="91000"/>
              </a:lnSpc>
            </a:pPr>
            <a:endParaRPr sz="100" dirty="0">
              <a:latin typeface="Arial" panose="020B0604020202020204"/>
              <a:ea typeface="Arial" panose="020B0604020202020204"/>
              <a:cs typeface="Arial" panose="020B0604020202020204"/>
            </a:endParaRPr>
          </a:p>
          <a:p>
            <a:pPr marL="12700" algn="l" rtl="0" eaLnBrk="0">
              <a:lnSpc>
                <a:spcPct val="87000"/>
              </a:lnSpc>
            </a:pPr>
            <a:r>
              <a:rPr sz="17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第二条 本标准所称重大隐患， 是指燃气经营者在生产经营过程中， 存在的危害程度较大、</a:t>
            </a:r>
            <a:r>
              <a:rPr sz="1700" b="1" kern="0" spc="-3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可能导致群死群伤</a:t>
            </a:r>
            <a:endParaRPr sz="1700" dirty="0">
              <a:latin typeface="微软雅黑" panose="020B0503020204020204" charset="-122"/>
              <a:ea typeface="微软雅黑" panose="020B0503020204020204" charset="-122"/>
              <a:cs typeface="微软雅黑" panose="020B0503020204020204" charset="-122"/>
            </a:endParaRPr>
          </a:p>
          <a:p>
            <a:pPr marL="15240" algn="l" rtl="0" eaLnBrk="0">
              <a:lnSpc>
                <a:spcPts val="3240"/>
              </a:lnSpc>
            </a:pPr>
            <a:r>
              <a:rPr sz="17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或造成重大经济损失的隐患</a:t>
            </a:r>
            <a:r>
              <a:rPr sz="17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1700" dirty="0">
              <a:latin typeface="微软雅黑" panose="020B0503020204020204" charset="-122"/>
              <a:ea typeface="微软雅黑" panose="020B0503020204020204" charset="-122"/>
              <a:cs typeface="微软雅黑" panose="020B0503020204020204" charset="-122"/>
            </a:endParaRPr>
          </a:p>
          <a:p>
            <a:pPr marL="13970" algn="l" rtl="0" eaLnBrk="0">
              <a:lnSpc>
                <a:spcPct val="96000"/>
              </a:lnSpc>
              <a:spcBef>
                <a:spcPts val="1455"/>
              </a:spcBef>
            </a:pP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解读</a:t>
            </a:r>
            <a:endParaRPr sz="1700" dirty="0">
              <a:latin typeface="微软雅黑" panose="020B0503020204020204" charset="-122"/>
              <a:ea typeface="微软雅黑" panose="020B0503020204020204" charset="-122"/>
              <a:cs typeface="微软雅黑" panose="020B0503020204020204" charset="-122"/>
            </a:endParaRPr>
          </a:p>
          <a:p>
            <a:pPr marL="300990" indent="-273050" algn="l" rtl="0" eaLnBrk="0">
              <a:lnSpc>
                <a:spcPct val="142000"/>
              </a:lnSpc>
              <a:spcBef>
                <a:spcPts val="855"/>
              </a:spcBef>
              <a:tabLst>
                <a:tab pos="191135" algn="l"/>
              </a:tabLst>
            </a:pPr>
            <a:r>
              <a:rPr sz="17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对重大隐患进行了解释。</a:t>
            </a:r>
            <a:r>
              <a:rPr sz="1700" b="1" kern="0" spc="-37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与煤矿、</a:t>
            </a:r>
            <a:r>
              <a:rPr sz="1700" b="1" kern="0" spc="-3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非煤矿山、</a:t>
            </a:r>
            <a:r>
              <a:rPr sz="1700" b="1" kern="0" spc="-3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危险化学品</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1700" b="1" kern="0" spc="-3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交通运输 （含道路、</a:t>
            </a:r>
            <a:r>
              <a:rPr sz="1700" b="1" kern="0" spc="-3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铁路、</a:t>
            </a:r>
            <a:r>
              <a:rPr sz="1700" b="1" kern="0" spc="-30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民航、</a:t>
            </a:r>
            <a:r>
              <a:rPr sz="1700" b="1" kern="0" spc="-3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水上交通运</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输） 、建筑施工 （含隧道施工） 、消防</a:t>
            </a:r>
            <a:r>
              <a:rPr sz="17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1700" b="1" kern="0" spc="-40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渔业船舶、</a:t>
            </a:r>
            <a:r>
              <a:rPr sz="1700" b="1" kern="0" spc="-36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工贸等其他重点行业领域重大隐患标准表述一致</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25000"/>
              </a:lnSpc>
            </a:pPr>
            <a:endParaRPr sz="1000" dirty="0">
              <a:latin typeface="Arial" panose="020B0604020202020204"/>
              <a:ea typeface="Arial" panose="020B0604020202020204"/>
              <a:cs typeface="Arial" panose="020B0604020202020204"/>
            </a:endParaRPr>
          </a:p>
          <a:p>
            <a:pPr algn="l" rtl="0" eaLnBrk="0">
              <a:lnSpc>
                <a:spcPct val="125000"/>
              </a:lnSpc>
            </a:pPr>
            <a:endParaRPr sz="1000" dirty="0">
              <a:latin typeface="Arial" panose="020B0604020202020204"/>
              <a:ea typeface="Arial" panose="020B0604020202020204"/>
              <a:cs typeface="Arial" panose="020B0604020202020204"/>
            </a:endParaRPr>
          </a:p>
          <a:p>
            <a:pPr marL="13970" indent="-1905" algn="l" rtl="0" eaLnBrk="0">
              <a:lnSpc>
                <a:spcPct val="148000"/>
              </a:lnSpc>
              <a:spcBef>
                <a:spcPts val="515"/>
              </a:spcBef>
            </a:pPr>
            <a:r>
              <a:rPr sz="17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第三条 县级及以上地方人民</a:t>
            </a:r>
            <a:r>
              <a:rPr sz="17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政府城镇燃气管理部门在开展燃气安全监督管理工作中， 可依照本标准识别、</a:t>
            </a:r>
            <a:r>
              <a:rPr sz="1700" b="1" kern="0" spc="-3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认</a:t>
            </a:r>
            <a:r>
              <a:rPr sz="17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定城镇燃气经营安全重大隐患， 并依法依规督促燃气经营者落实隐患整改责任、</a:t>
            </a:r>
            <a:r>
              <a:rPr sz="1700" b="1" kern="0" spc="-4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及时消除隐患</a:t>
            </a:r>
            <a:r>
              <a:rPr sz="17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1700" dirty="0">
              <a:latin typeface="微软雅黑" panose="020B0503020204020204" charset="-122"/>
              <a:ea typeface="微软雅黑" panose="020B0503020204020204" charset="-122"/>
              <a:cs typeface="微软雅黑" panose="020B0503020204020204" charset="-122"/>
            </a:endParaRPr>
          </a:p>
          <a:p>
            <a:pPr marL="13970" algn="l" rtl="0" eaLnBrk="0">
              <a:lnSpc>
                <a:spcPct val="96000"/>
              </a:lnSpc>
              <a:spcBef>
                <a:spcPts val="1280"/>
              </a:spcBef>
            </a:pP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解读</a:t>
            </a:r>
            <a:endParaRPr sz="1700" dirty="0">
              <a:latin typeface="微软雅黑" panose="020B0503020204020204" charset="-122"/>
              <a:ea typeface="微软雅黑" panose="020B0503020204020204" charset="-122"/>
              <a:cs typeface="微软雅黑" panose="020B0503020204020204" charset="-122"/>
            </a:endParaRPr>
          </a:p>
          <a:p>
            <a:pPr marL="27940" algn="l" rtl="0" eaLnBrk="0">
              <a:lnSpc>
                <a:spcPct val="96000"/>
              </a:lnSpc>
              <a:spcBef>
                <a:spcPts val="1280"/>
              </a:spcBef>
              <a:tabLst>
                <a:tab pos="191135" algn="l"/>
              </a:tabLst>
            </a:pPr>
            <a:r>
              <a:rPr sz="17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3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说明了标准可供使用的部门及工作领域；</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05000"/>
              </a:lnSpc>
            </a:pPr>
            <a:endParaRPr sz="1000" dirty="0">
              <a:latin typeface="Arial" panose="020B0604020202020204"/>
              <a:ea typeface="Arial" panose="020B0604020202020204"/>
              <a:cs typeface="Arial" panose="020B0604020202020204"/>
            </a:endParaRPr>
          </a:p>
          <a:p>
            <a:pPr marL="297815" indent="-269875" algn="l" rtl="0" eaLnBrk="0">
              <a:lnSpc>
                <a:spcPct val="132000"/>
              </a:lnSpc>
              <a:spcBef>
                <a:spcPts val="5"/>
              </a:spcBef>
              <a:tabLst>
                <a:tab pos="191135" algn="l"/>
              </a:tabLst>
            </a:pPr>
            <a:r>
              <a:rPr sz="17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思考： 重大的指导性变革。</a:t>
            </a:r>
            <a:r>
              <a:rPr sz="1700" b="1" kern="0" spc="-3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从以前隐患等级分类原则： “损失+整改难度”双维度， 变成</a:t>
            </a:r>
            <a:r>
              <a:rPr sz="17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以“损失”单维</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度， 更有利于分类分级， 更容易达成行业共识。</a:t>
            </a:r>
            <a:r>
              <a:rPr sz="1700" b="1" kern="0" spc="-3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也为燃气企业制定隐患分</a:t>
            </a:r>
            <a:r>
              <a:rPr sz="17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类清单 （表） 给出了指导方向</a:t>
            </a:r>
            <a:endParaRPr sz="1700" dirty="0">
              <a:latin typeface="微软雅黑" panose="020B0503020204020204" charset="-122"/>
              <a:ea typeface="微软雅黑" panose="020B0503020204020204" charset="-122"/>
              <a:cs typeface="微软雅黑" panose="020B0503020204020204" charset="-122"/>
            </a:endParaRPr>
          </a:p>
        </p:txBody>
      </p:sp>
      <p:pic>
        <p:nvPicPr>
          <p:cNvPr id="2004" name="picture 2004"/>
          <p:cNvPicPr>
            <a:picLocks noChangeAspect="1"/>
          </p:cNvPicPr>
          <p:nvPr/>
        </p:nvPicPr>
        <p:blipFill>
          <a:blip r:embed="rId2"/>
          <a:stretch>
            <a:fillRect/>
          </a:stretch>
        </p:blipFill>
        <p:spPr>
          <a:xfrm rot="21600000">
            <a:off x="578434" y="5161572"/>
            <a:ext cx="162991" cy="149504"/>
          </a:xfrm>
          <a:prstGeom prst="rect">
            <a:avLst/>
          </a:prstGeom>
        </p:spPr>
      </p:pic>
      <p:pic>
        <p:nvPicPr>
          <p:cNvPr id="2006" name="picture 2006"/>
          <p:cNvPicPr>
            <a:picLocks noChangeAspect="1"/>
          </p:cNvPicPr>
          <p:nvPr/>
        </p:nvPicPr>
        <p:blipFill>
          <a:blip r:embed="rId3"/>
          <a:stretch>
            <a:fillRect/>
          </a:stretch>
        </p:blipFill>
        <p:spPr>
          <a:xfrm rot="21600000">
            <a:off x="578434" y="4750092"/>
            <a:ext cx="162991" cy="149504"/>
          </a:xfrm>
          <a:prstGeom prst="rect">
            <a:avLst/>
          </a:prstGeom>
        </p:spPr>
      </p:pic>
      <p:pic>
        <p:nvPicPr>
          <p:cNvPr id="2008" name="picture 2008"/>
          <p:cNvPicPr>
            <a:picLocks noChangeAspect="1"/>
          </p:cNvPicPr>
          <p:nvPr/>
        </p:nvPicPr>
        <p:blipFill>
          <a:blip r:embed="rId3"/>
          <a:stretch>
            <a:fillRect/>
          </a:stretch>
        </p:blipFill>
        <p:spPr>
          <a:xfrm rot="21600000">
            <a:off x="578434" y="2281212"/>
            <a:ext cx="162991" cy="149504"/>
          </a:xfrm>
          <a:prstGeom prst="rect">
            <a:avLst/>
          </a:prstGeom>
        </p:spPr>
      </p:pic>
      <p:sp>
        <p:nvSpPr>
          <p:cNvPr id="2010" name="textbox 2010"/>
          <p:cNvSpPr/>
          <p:nvPr/>
        </p:nvSpPr>
        <p:spPr>
          <a:xfrm>
            <a:off x="455168" y="302452"/>
            <a:ext cx="3543300" cy="81216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11125" algn="l" rtl="0" eaLnBrk="0">
              <a:lnSpc>
                <a:spcPts val="4225"/>
              </a:lnSpc>
              <a:tabLst>
                <a:tab pos="288925" algn="l"/>
              </a:tabLst>
            </a:pPr>
            <a:r>
              <a:rPr sz="32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32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三、《标准》内容</a:t>
            </a:r>
            <a:endParaRPr sz="3200" dirty="0">
              <a:latin typeface="微软雅黑" panose="020B0503020204020204" charset="-122"/>
              <a:ea typeface="微软雅黑" panose="020B0503020204020204" charset="-122"/>
              <a:cs typeface="微软雅黑" panose="020B0503020204020204" charset="-122"/>
            </a:endParaRPr>
          </a:p>
        </p:txBody>
      </p:sp>
      <p:sp>
        <p:nvSpPr>
          <p:cNvPr id="2012" name="path 2012"/>
          <p:cNvSpPr/>
          <p:nvPr/>
        </p:nvSpPr>
        <p:spPr>
          <a:xfrm>
            <a:off x="467868" y="324611"/>
            <a:ext cx="99059" cy="777240"/>
          </a:xfrm>
          <a:custGeom>
            <a:avLst/>
            <a:gdLst/>
            <a:ahLst/>
            <a:cxnLst/>
            <a:rect l="0" t="0" r="0" b="0"/>
            <a:pathLst>
              <a:path w="155" h="1224">
                <a:moveTo>
                  <a:pt x="0" y="0"/>
                </a:moveTo>
                <a:lnTo>
                  <a:pt x="155" y="0"/>
                </a:lnTo>
                <a:lnTo>
                  <a:pt x="155" y="1224"/>
                </a:lnTo>
                <a:lnTo>
                  <a:pt x="0" y="1224"/>
                </a:lnTo>
                <a:lnTo>
                  <a:pt x="0" y="0"/>
                </a:lnTo>
                <a:close/>
              </a:path>
            </a:pathLst>
          </a:custGeom>
          <a:solidFill>
            <a:srgbClr val="5B9BD5">
              <a:alpha val="100000"/>
            </a:srgbClr>
          </a:solidFill>
          <a:ln w="0" cap="flat">
            <a:noFill/>
            <a:prstDash val="solid"/>
            <a:miter lim="0"/>
          </a:ln>
        </p:spPr>
        <p:txBody>
          <a:bodyPr rtlCol="0"/>
          <a:lstStyle/>
          <a:p>
            <a:pPr algn="ctr"/>
            <a:endParaRPr lang="zh-CN" altLang="en-US"/>
          </a:p>
        </p:txBody>
      </p:sp>
      <p:sp>
        <p:nvSpPr>
          <p:cNvPr id="2014" name="rect 2014"/>
          <p:cNvSpPr/>
          <p:nvPr/>
        </p:nvSpPr>
        <p:spPr>
          <a:xfrm>
            <a:off x="7620" y="324611"/>
            <a:ext cx="373379" cy="777240"/>
          </a:xfrm>
          <a:prstGeom prst="rect">
            <a:avLst/>
          </a:prstGeom>
          <a:solidFill>
            <a:srgbClr val="5B9BD5">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6" name="rect 2016"/>
          <p:cNvSpPr/>
          <p:nvPr/>
        </p:nvSpPr>
        <p:spPr>
          <a:xfrm>
            <a:off x="0" y="0"/>
            <a:ext cx="12192000" cy="6858000"/>
          </a:xfrm>
          <a:prstGeom prst="rect">
            <a:avLst/>
          </a:prstGeom>
          <a:solidFill>
            <a:srgbClr val="F2F2F2">
              <a:alpha val="100000"/>
            </a:srgbClr>
          </a:solidFill>
          <a:ln w="0" cap="flat">
            <a:noFill/>
            <a:prstDash val="solid"/>
            <a:miter lim="0"/>
          </a:ln>
        </p:spPr>
        <p:txBody>
          <a:bodyPr rtlCol="0"/>
          <a:lstStyle/>
          <a:p>
            <a:pPr algn="ctr"/>
            <a:endParaRPr lang="zh-CN" altLang="en-US"/>
          </a:p>
        </p:txBody>
      </p:sp>
      <p:pic>
        <p:nvPicPr>
          <p:cNvPr id="2018" name="picture 2018"/>
          <p:cNvPicPr>
            <a:picLocks noChangeAspect="1"/>
          </p:cNvPicPr>
          <p:nvPr/>
        </p:nvPicPr>
        <p:blipFill>
          <a:blip r:embed="rId1"/>
          <a:stretch>
            <a:fillRect/>
          </a:stretch>
        </p:blipFill>
        <p:spPr>
          <a:xfrm rot="21600000">
            <a:off x="10611028" y="4077766"/>
            <a:ext cx="1580971" cy="2780233"/>
          </a:xfrm>
          <a:prstGeom prst="rect">
            <a:avLst/>
          </a:prstGeom>
        </p:spPr>
      </p:pic>
      <p:sp>
        <p:nvSpPr>
          <p:cNvPr id="2020" name="textbox 2020"/>
          <p:cNvSpPr/>
          <p:nvPr/>
        </p:nvSpPr>
        <p:spPr>
          <a:xfrm>
            <a:off x="569239" y="92902"/>
            <a:ext cx="10997565" cy="644652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75895" algn="l" rtl="0" eaLnBrk="0">
              <a:lnSpc>
                <a:spcPts val="4225"/>
              </a:lnSpc>
            </a:pPr>
            <a:r>
              <a:rPr sz="32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三、《标准》内容</a:t>
            </a:r>
            <a:endParaRPr sz="3200" dirty="0">
              <a:latin typeface="微软雅黑" panose="020B0503020204020204" charset="-122"/>
              <a:ea typeface="微软雅黑" panose="020B0503020204020204" charset="-122"/>
              <a:cs typeface="微软雅黑" panose="020B0503020204020204" charset="-122"/>
            </a:endParaRPr>
          </a:p>
          <a:p>
            <a:pPr marL="12700" algn="l" rtl="0" eaLnBrk="0">
              <a:lnSpc>
                <a:spcPct val="96000"/>
              </a:lnSpc>
              <a:spcBef>
                <a:spcPts val="975"/>
              </a:spcBef>
            </a:pPr>
            <a:r>
              <a:rPr sz="17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第四条 燃气经营者在建立健全安全生产管理制度中， 有下列情形之一的， 判定为</a:t>
            </a:r>
            <a:r>
              <a:rPr sz="17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重大事故隐患：</a:t>
            </a:r>
            <a:endParaRPr sz="1700" dirty="0">
              <a:latin typeface="微软雅黑" panose="020B0503020204020204" charset="-122"/>
              <a:ea typeface="微软雅黑" panose="020B0503020204020204" charset="-122"/>
              <a:cs typeface="微软雅黑" panose="020B0503020204020204" charset="-122"/>
            </a:endParaRPr>
          </a:p>
          <a:p>
            <a:pPr marL="156210" algn="l" rtl="0" eaLnBrk="0">
              <a:lnSpc>
                <a:spcPts val="2375"/>
              </a:lnSpc>
              <a:spcBef>
                <a:spcPts val="775"/>
              </a:spcBef>
            </a:pPr>
            <a:r>
              <a:rPr sz="17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（一） 未取得燃气经营许可证从事燃气经营</a:t>
            </a:r>
            <a:r>
              <a:rPr sz="17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活动；</a:t>
            </a:r>
            <a:endParaRPr sz="1700" dirty="0">
              <a:latin typeface="微软雅黑" panose="020B0503020204020204" charset="-122"/>
              <a:ea typeface="微软雅黑" panose="020B0503020204020204" charset="-122"/>
              <a:cs typeface="微软雅黑" panose="020B0503020204020204" charset="-122"/>
            </a:endParaRPr>
          </a:p>
          <a:p>
            <a:pPr marL="13970" algn="l" rtl="0" eaLnBrk="0">
              <a:lnSpc>
                <a:spcPts val="2375"/>
              </a:lnSpc>
              <a:spcBef>
                <a:spcPts val="725"/>
              </a:spcBef>
            </a:pP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解读： 【依据】《城镇燃气管理条例》第十五条 国家对燃气经营实行</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许可证制度。</a:t>
            </a:r>
            <a:endParaRPr sz="1700" dirty="0">
              <a:latin typeface="微软雅黑" panose="020B0503020204020204" charset="-122"/>
              <a:ea typeface="微软雅黑" panose="020B0503020204020204" charset="-122"/>
              <a:cs typeface="微软雅黑" panose="020B0503020204020204" charset="-122"/>
            </a:endParaRPr>
          </a:p>
          <a:p>
            <a:pPr marL="156210" algn="l" rtl="0" eaLnBrk="0">
              <a:lnSpc>
                <a:spcPts val="2375"/>
              </a:lnSpc>
              <a:spcBef>
                <a:spcPts val="725"/>
              </a:spcBef>
            </a:pPr>
            <a:r>
              <a:rPr sz="17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（二） 未建立安全风险</a:t>
            </a:r>
            <a:r>
              <a:rPr sz="17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分级管控制度；</a:t>
            </a:r>
            <a:endParaRPr sz="1700" dirty="0">
              <a:latin typeface="微软雅黑" panose="020B0503020204020204" charset="-122"/>
              <a:ea typeface="微软雅黑" panose="020B0503020204020204" charset="-122"/>
              <a:cs typeface="微软雅黑" panose="020B0503020204020204" charset="-122"/>
            </a:endParaRPr>
          </a:p>
          <a:p>
            <a:pPr marL="13970" algn="l" rtl="0" eaLnBrk="0">
              <a:lnSpc>
                <a:spcPct val="140000"/>
              </a:lnSpc>
              <a:spcBef>
                <a:spcPts val="440"/>
              </a:spcBef>
            </a:pP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解读： 【依据】《中华人民共和国安全生产法》第四十一条   生产经营单</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位应当建立安全风险分级管控制度，</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按照安全风险分级采取相应的管控措施。</a:t>
            </a:r>
            <a:endParaRPr sz="1700" dirty="0">
              <a:latin typeface="微软雅黑" panose="020B0503020204020204" charset="-122"/>
              <a:ea typeface="微软雅黑" panose="020B0503020204020204" charset="-122"/>
              <a:cs typeface="微软雅黑" panose="020B0503020204020204" charset="-122"/>
            </a:endParaRPr>
          </a:p>
          <a:p>
            <a:pPr marL="156210" algn="l" rtl="0" eaLnBrk="0">
              <a:lnSpc>
                <a:spcPts val="2375"/>
              </a:lnSpc>
              <a:spcBef>
                <a:spcPts val="775"/>
              </a:spcBef>
            </a:pPr>
            <a:r>
              <a:rPr sz="17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（三） 未建立事故隐患</a:t>
            </a:r>
            <a:r>
              <a:rPr sz="17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排查治理制度；</a:t>
            </a:r>
            <a:endParaRPr sz="1700" dirty="0">
              <a:latin typeface="微软雅黑" panose="020B0503020204020204" charset="-122"/>
              <a:ea typeface="微软雅黑" panose="020B0503020204020204" charset="-122"/>
              <a:cs typeface="微软雅黑" panose="020B0503020204020204" charset="-122"/>
            </a:endParaRPr>
          </a:p>
          <a:p>
            <a:pPr marL="15240" indent="-1270" algn="l" rtl="0" eaLnBrk="0">
              <a:lnSpc>
                <a:spcPct val="140000"/>
              </a:lnSpc>
              <a:spcBef>
                <a:spcPts val="440"/>
              </a:spcBef>
            </a:pP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解读： 【依据】《中华人民共和国安全生产法》第四十一条   ……生</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产经营单位应当建立健全并落实生产安全</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事故隐患排查治理制度， 采取技术、</a:t>
            </a:r>
            <a:r>
              <a:rPr sz="1700" b="1" kern="0" spc="-3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管理措施， 及</a:t>
            </a:r>
            <a:r>
              <a:rPr sz="17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时发现并消除事故隐患。</a:t>
            </a:r>
            <a:endParaRPr sz="1700" dirty="0">
              <a:latin typeface="微软雅黑" panose="020B0503020204020204" charset="-122"/>
              <a:ea typeface="微软雅黑" panose="020B0503020204020204" charset="-122"/>
              <a:cs typeface="微软雅黑" panose="020B0503020204020204" charset="-122"/>
            </a:endParaRPr>
          </a:p>
          <a:p>
            <a:pPr marL="156210" algn="l" rtl="0" eaLnBrk="0">
              <a:lnSpc>
                <a:spcPts val="2375"/>
              </a:lnSpc>
              <a:spcBef>
                <a:spcPts val="775"/>
              </a:spcBef>
            </a:pPr>
            <a:r>
              <a:rPr sz="17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（四） 未制定生产安全事故</a:t>
            </a:r>
            <a:r>
              <a:rPr sz="17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应急救援预案；</a:t>
            </a:r>
            <a:endParaRPr sz="1700" dirty="0">
              <a:latin typeface="微软雅黑" panose="020B0503020204020204" charset="-122"/>
              <a:ea typeface="微软雅黑" panose="020B0503020204020204" charset="-122"/>
              <a:cs typeface="微软雅黑" panose="020B0503020204020204" charset="-122"/>
            </a:endParaRPr>
          </a:p>
          <a:p>
            <a:pPr marL="13970" algn="l" rtl="0" eaLnBrk="0">
              <a:lnSpc>
                <a:spcPct val="140000"/>
              </a:lnSpc>
              <a:spcBef>
                <a:spcPts val="440"/>
              </a:spcBef>
            </a:pP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解读： 【依据】《中华人民共和国安全生产法》第八十一条   生产经营</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单位应当制定本单位生产安全事故应急</a:t>
            </a:r>
            <a:r>
              <a:rPr sz="17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救援预案， 与所在地县级以上</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地方人民政府组织制定的生产安全事故应急救援预案相衔接， 并定期组织演练。</a:t>
            </a:r>
            <a:endParaRPr sz="1700" dirty="0">
              <a:latin typeface="微软雅黑" panose="020B0503020204020204" charset="-122"/>
              <a:ea typeface="微软雅黑" panose="020B0503020204020204" charset="-122"/>
              <a:cs typeface="微软雅黑" panose="020B0503020204020204" charset="-122"/>
            </a:endParaRPr>
          </a:p>
          <a:p>
            <a:pPr marL="156210" algn="l" rtl="0" eaLnBrk="0">
              <a:lnSpc>
                <a:spcPts val="2375"/>
              </a:lnSpc>
              <a:spcBef>
                <a:spcPts val="775"/>
              </a:spcBef>
            </a:pPr>
            <a:r>
              <a:rPr sz="17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（五） 未建立对燃气用户燃气设施的定期安全</a:t>
            </a:r>
            <a:r>
              <a:rPr sz="17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检查制度。</a:t>
            </a:r>
            <a:endParaRPr sz="1700" dirty="0">
              <a:latin typeface="微软雅黑" panose="020B0503020204020204" charset="-122"/>
              <a:ea typeface="微软雅黑" panose="020B0503020204020204" charset="-122"/>
              <a:cs typeface="微软雅黑" panose="020B0503020204020204" charset="-122"/>
            </a:endParaRPr>
          </a:p>
          <a:p>
            <a:pPr marL="15240" indent="-1270" algn="l" rtl="0" eaLnBrk="0">
              <a:lnSpc>
                <a:spcPct val="140000"/>
              </a:lnSpc>
              <a:spcBef>
                <a:spcPts val="440"/>
              </a:spcBef>
            </a:pP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解读： 【依据】《城镇燃气管理条例》第十七条燃气经营者应当向燃气用户持续、</a:t>
            </a:r>
            <a:r>
              <a:rPr sz="1700" b="1" kern="0" spc="-32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稳定、</a:t>
            </a:r>
            <a:r>
              <a:rPr sz="1700" b="1" kern="0" spc="-3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安全供应符合国家质</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量标准的燃气， 指</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导燃气用户安全用气、</a:t>
            </a:r>
            <a:r>
              <a:rPr sz="1700" b="1" kern="0" spc="-3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节约用气， 并对燃气设施定期进行安全检查。</a:t>
            </a:r>
            <a:endParaRPr sz="1700" dirty="0">
              <a:latin typeface="微软雅黑" panose="020B0503020204020204" charset="-122"/>
              <a:ea typeface="微软雅黑" panose="020B0503020204020204" charset="-122"/>
              <a:cs typeface="微软雅黑" panose="020B0503020204020204" charset="-122"/>
            </a:endParaRPr>
          </a:p>
        </p:txBody>
      </p:sp>
      <p:sp>
        <p:nvSpPr>
          <p:cNvPr id="2022" name="rect 2022"/>
          <p:cNvSpPr/>
          <p:nvPr/>
        </p:nvSpPr>
        <p:spPr>
          <a:xfrm>
            <a:off x="7620" y="324611"/>
            <a:ext cx="373379" cy="777240"/>
          </a:xfrm>
          <a:prstGeom prst="rect">
            <a:avLst/>
          </a:prstGeom>
          <a:solidFill>
            <a:srgbClr val="5B9BD5">
              <a:alpha val="100000"/>
            </a:srgbClr>
          </a:solidFill>
          <a:ln w="0" cap="flat">
            <a:noFill/>
            <a:prstDash val="solid"/>
            <a:miter lim="0"/>
          </a:ln>
        </p:spPr>
        <p:txBody>
          <a:bodyPr rtlCol="0"/>
          <a:lstStyle/>
          <a:p>
            <a:pPr algn="ctr"/>
            <a:endParaRPr lang="zh-CN" altLang="en-US"/>
          </a:p>
        </p:txBody>
      </p:sp>
      <p:sp>
        <p:nvSpPr>
          <p:cNvPr id="2024" name="rect 2024"/>
          <p:cNvSpPr/>
          <p:nvPr/>
        </p:nvSpPr>
        <p:spPr>
          <a:xfrm>
            <a:off x="467868" y="324611"/>
            <a:ext cx="99059" cy="777240"/>
          </a:xfrm>
          <a:prstGeom prst="rect">
            <a:avLst/>
          </a:prstGeom>
          <a:solidFill>
            <a:srgbClr val="5B9BD5">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6" name="rect 2026"/>
          <p:cNvSpPr/>
          <p:nvPr/>
        </p:nvSpPr>
        <p:spPr>
          <a:xfrm>
            <a:off x="0" y="0"/>
            <a:ext cx="12192000" cy="6858000"/>
          </a:xfrm>
          <a:prstGeom prst="rect">
            <a:avLst/>
          </a:prstGeom>
          <a:solidFill>
            <a:srgbClr val="F2F2F2">
              <a:alpha val="100000"/>
            </a:srgbClr>
          </a:solidFill>
          <a:ln w="0" cap="flat">
            <a:noFill/>
            <a:prstDash val="solid"/>
            <a:miter lim="0"/>
          </a:ln>
        </p:spPr>
        <p:txBody>
          <a:bodyPr rtlCol="0"/>
          <a:lstStyle/>
          <a:p>
            <a:pPr algn="ctr"/>
            <a:endParaRPr lang="zh-CN" altLang="en-US"/>
          </a:p>
        </p:txBody>
      </p:sp>
      <p:pic>
        <p:nvPicPr>
          <p:cNvPr id="2028" name="picture 2028"/>
          <p:cNvPicPr>
            <a:picLocks noChangeAspect="1"/>
          </p:cNvPicPr>
          <p:nvPr/>
        </p:nvPicPr>
        <p:blipFill>
          <a:blip r:embed="rId1"/>
          <a:stretch>
            <a:fillRect/>
          </a:stretch>
        </p:blipFill>
        <p:spPr>
          <a:xfrm rot="21600000">
            <a:off x="10611028" y="4077766"/>
            <a:ext cx="1580971" cy="2780233"/>
          </a:xfrm>
          <a:prstGeom prst="rect">
            <a:avLst/>
          </a:prstGeom>
        </p:spPr>
      </p:pic>
      <p:sp>
        <p:nvSpPr>
          <p:cNvPr id="2030" name="textbox 2030"/>
          <p:cNvSpPr/>
          <p:nvPr/>
        </p:nvSpPr>
        <p:spPr>
          <a:xfrm>
            <a:off x="588289" y="159577"/>
            <a:ext cx="11468100" cy="603059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18745" algn="l" rtl="0" eaLnBrk="0">
              <a:lnSpc>
                <a:spcPts val="4225"/>
              </a:lnSpc>
            </a:pPr>
            <a:r>
              <a:rPr sz="32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三、《标准》内容</a:t>
            </a:r>
            <a:endParaRPr sz="3200" dirty="0">
              <a:latin typeface="微软雅黑" panose="020B0503020204020204" charset="-122"/>
              <a:ea typeface="微软雅黑" panose="020B0503020204020204" charset="-122"/>
              <a:cs typeface="微软雅黑" panose="020B0503020204020204" charset="-122"/>
            </a:endParaRPr>
          </a:p>
          <a:p>
            <a:pPr algn="l" rtl="0" eaLnBrk="0">
              <a:lnSpc>
                <a:spcPct val="142000"/>
              </a:lnSpc>
            </a:pPr>
            <a:endParaRPr sz="1000" dirty="0">
              <a:latin typeface="Arial" panose="020B0604020202020204"/>
              <a:ea typeface="Arial" panose="020B0604020202020204"/>
              <a:cs typeface="Arial" panose="020B0604020202020204"/>
            </a:endParaRPr>
          </a:p>
          <a:p>
            <a:pPr marL="12700" algn="l" rtl="0" eaLnBrk="0">
              <a:lnSpc>
                <a:spcPct val="96000"/>
              </a:lnSpc>
              <a:spcBef>
                <a:spcPts val="515"/>
              </a:spcBef>
            </a:pPr>
            <a:r>
              <a:rPr sz="17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第五条 燃气经营者在燃气厂站</a:t>
            </a:r>
            <a:r>
              <a:rPr sz="17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安全管理中， 有下列情形之一的， 判定为重大隐患：</a:t>
            </a:r>
            <a:endParaRPr sz="1700" dirty="0">
              <a:latin typeface="微软雅黑" panose="020B0503020204020204" charset="-122"/>
              <a:ea typeface="微软雅黑" panose="020B0503020204020204" charset="-122"/>
              <a:cs typeface="微软雅黑" panose="020B0503020204020204" charset="-122"/>
            </a:endParaRPr>
          </a:p>
          <a:p>
            <a:pPr marL="156210" algn="l" rtl="0" eaLnBrk="0">
              <a:lnSpc>
                <a:spcPts val="2375"/>
              </a:lnSpc>
              <a:spcBef>
                <a:spcPts val="915"/>
              </a:spcBef>
            </a:pPr>
            <a:r>
              <a:rPr sz="17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（一） 燃气储罐未设置压力、</a:t>
            </a:r>
            <a:r>
              <a:rPr sz="1700" b="1" kern="0" spc="-4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罐容或液位显示等监测装置， 或不具有超限报警功能；</a:t>
            </a:r>
            <a:endParaRPr sz="1700" dirty="0">
              <a:latin typeface="微软雅黑" panose="020B0503020204020204" charset="-122"/>
              <a:ea typeface="微软雅黑" panose="020B0503020204020204" charset="-122"/>
              <a:cs typeface="微软雅黑" panose="020B0503020204020204" charset="-122"/>
            </a:endParaRPr>
          </a:p>
          <a:p>
            <a:pPr marL="13970" algn="l" rtl="0" eaLnBrk="0">
              <a:lnSpc>
                <a:spcPct val="96000"/>
              </a:lnSpc>
              <a:spcBef>
                <a:spcPts val="1230"/>
              </a:spcBef>
            </a:pP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解读</a:t>
            </a:r>
            <a:endParaRPr sz="1700" dirty="0">
              <a:latin typeface="微软雅黑" panose="020B0503020204020204" charset="-122"/>
              <a:ea typeface="微软雅黑" panose="020B0503020204020204" charset="-122"/>
              <a:cs typeface="微软雅黑" panose="020B0503020204020204" charset="-122"/>
            </a:endParaRPr>
          </a:p>
          <a:p>
            <a:pPr marL="300355" indent="-272415" algn="l" rtl="0" eaLnBrk="0">
              <a:lnSpc>
                <a:spcPct val="136000"/>
              </a:lnSpc>
              <a:spcBef>
                <a:spcPts val="930"/>
              </a:spcBef>
              <a:tabLst>
                <a:tab pos="191135" algn="l"/>
              </a:tabLst>
            </a:pPr>
            <a:r>
              <a:rPr sz="17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3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【依据】《燃气工程项目规范》第4.3.2条 燃气储罐应设置压</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力、</a:t>
            </a:r>
            <a:r>
              <a:rPr sz="1700" b="1" kern="0" spc="-3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温度、</a:t>
            </a:r>
            <a:r>
              <a:rPr sz="1700" b="1" kern="0" spc="-40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罐容或液位显示等监测装置， 并应具</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有超限报警功能。</a:t>
            </a:r>
            <a:r>
              <a:rPr sz="1700" b="1" kern="0" spc="-37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液化天然气常压储罐应设置密度监测装置。</a:t>
            </a:r>
            <a:r>
              <a:rPr sz="1700" b="1" kern="0" spc="-3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燃气储罐应设置安全泄放装置。</a:t>
            </a:r>
            <a:endParaRPr sz="1700" dirty="0">
              <a:latin typeface="微软雅黑" panose="020B0503020204020204" charset="-122"/>
              <a:ea typeface="微软雅黑" panose="020B0503020204020204" charset="-122"/>
              <a:cs typeface="微软雅黑" panose="020B0503020204020204" charset="-122"/>
            </a:endParaRPr>
          </a:p>
          <a:p>
            <a:pPr marL="300355" indent="-272415" algn="l" rtl="0" eaLnBrk="0">
              <a:lnSpc>
                <a:spcPct val="127000"/>
              </a:lnSpc>
              <a:spcBef>
                <a:spcPts val="1300"/>
              </a:spcBef>
              <a:tabLst>
                <a:tab pos="191135" algn="l"/>
              </a:tabLst>
            </a:pPr>
            <a:r>
              <a:rPr sz="17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介质、</a:t>
            </a:r>
            <a:r>
              <a:rPr sz="1700" b="1" kern="0" spc="-3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设计压力、</a:t>
            </a:r>
            <a:r>
              <a:rPr sz="1700" b="1" kern="0" spc="-3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设计温度是燃气储罐设计的基础， 罐容或液位是保证储罐正常运行的基本参数， 为保证</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储罐</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在正常工况下安全运行， 故要求设置压力、</a:t>
            </a:r>
            <a:r>
              <a:rPr sz="1700" b="1" kern="0" spc="-3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温度、</a:t>
            </a:r>
            <a:r>
              <a:rPr sz="1700" b="1" kern="0" spc="-40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罐</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容或液位显示及报警和安全泄放装置。</a:t>
            </a:r>
            <a:endParaRPr sz="1700" dirty="0">
              <a:latin typeface="微软雅黑" panose="020B0503020204020204" charset="-122"/>
              <a:ea typeface="微软雅黑" panose="020B0503020204020204" charset="-122"/>
              <a:cs typeface="微软雅黑" panose="020B0503020204020204" charset="-122"/>
            </a:endParaRPr>
          </a:p>
          <a:p>
            <a:pPr marL="156210" algn="l" rtl="0" eaLnBrk="0">
              <a:lnSpc>
                <a:spcPts val="2375"/>
              </a:lnSpc>
              <a:spcBef>
                <a:spcPts val="915"/>
              </a:spcBef>
            </a:pPr>
            <a:r>
              <a:rPr sz="17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（二） 燃气厂站内设备和管</a:t>
            </a:r>
            <a:r>
              <a:rPr sz="17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道未设置防止系统压力参数超过限值的自动切断和放散装置；</a:t>
            </a:r>
            <a:endParaRPr sz="1700" dirty="0">
              <a:latin typeface="微软雅黑" panose="020B0503020204020204" charset="-122"/>
              <a:ea typeface="微软雅黑" panose="020B0503020204020204" charset="-122"/>
              <a:cs typeface="微软雅黑" panose="020B0503020204020204" charset="-122"/>
            </a:endParaRPr>
          </a:p>
          <a:p>
            <a:pPr marL="13970" algn="l" rtl="0" eaLnBrk="0">
              <a:lnSpc>
                <a:spcPct val="96000"/>
              </a:lnSpc>
              <a:spcBef>
                <a:spcPts val="1230"/>
              </a:spcBef>
            </a:pP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解读</a:t>
            </a:r>
            <a:endParaRPr sz="1700" dirty="0">
              <a:latin typeface="微软雅黑" panose="020B0503020204020204" charset="-122"/>
              <a:ea typeface="微软雅黑" panose="020B0503020204020204" charset="-122"/>
              <a:cs typeface="微软雅黑" panose="020B0503020204020204" charset="-122"/>
            </a:endParaRPr>
          </a:p>
          <a:p>
            <a:pPr marL="320675" indent="-292735" algn="l" rtl="0" eaLnBrk="0">
              <a:lnSpc>
                <a:spcPct val="136000"/>
              </a:lnSpc>
              <a:spcBef>
                <a:spcPts val="930"/>
              </a:spcBef>
              <a:tabLst>
                <a:tab pos="191135" algn="l"/>
              </a:tabLst>
            </a:pPr>
            <a:r>
              <a:rPr sz="17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37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100" dirty="0">
                <a:solidFill>
                  <a:srgbClr val="FF0000">
                    <a:alpha val="100000"/>
                  </a:srgbClr>
                </a:solidFill>
                <a:latin typeface="微软雅黑" panose="020B0503020204020204" charset="-122"/>
                <a:ea typeface="微软雅黑" panose="020B0503020204020204" charset="-122"/>
                <a:cs typeface="微软雅黑" panose="020B0503020204020204" charset="-122"/>
              </a:rPr>
              <a:t>【依据】《燃气工程项</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目规范》第4.2.5条 燃气厂站内设备和管道应按防止系统压力参数超过限值的要求设置</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自动切断和放散装置。</a:t>
            </a:r>
            <a:r>
              <a:rPr sz="1700" b="1" kern="0" spc="-40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放散装置的设置应保证放散时的安全和卫生， 不得在建</a:t>
            </a:r>
            <a:r>
              <a:rPr sz="17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筑物内放散燃气和其他有害气体。</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08000"/>
              </a:lnSpc>
            </a:pPr>
            <a:endParaRPr sz="1000" dirty="0">
              <a:latin typeface="Arial" panose="020B0604020202020204"/>
              <a:ea typeface="Arial" panose="020B0604020202020204"/>
              <a:cs typeface="Arial" panose="020B0604020202020204"/>
            </a:endParaRPr>
          </a:p>
          <a:p>
            <a:pPr marL="300355" indent="-272415" algn="l" rtl="0" eaLnBrk="0">
              <a:lnSpc>
                <a:spcPct val="127000"/>
              </a:lnSpc>
              <a:spcBef>
                <a:spcPts val="5"/>
              </a:spcBef>
              <a:tabLst>
                <a:tab pos="191135" algn="l"/>
              </a:tabLst>
            </a:pPr>
            <a:r>
              <a:rPr sz="17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42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当某种原因使控制点的压力超过设定值时，</a:t>
            </a:r>
            <a:r>
              <a:rPr sz="1700" b="1" kern="0" spc="17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自动将燃气气源切断或将超压燃气排放至大气， 以</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保护设备、</a:t>
            </a:r>
            <a:r>
              <a:rPr sz="1700" b="1" kern="0" spc="-3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管线</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和用户的安全。</a:t>
            </a:r>
            <a:r>
              <a:rPr sz="1700" b="1" kern="0" spc="-3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为保</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障放散时的安全和卫生， 需要在设计时合理确定放散管的高度及其与建筑物之间的距离。</a:t>
            </a:r>
            <a:endParaRPr sz="1700" dirty="0">
              <a:latin typeface="微软雅黑" panose="020B0503020204020204" charset="-122"/>
              <a:ea typeface="微软雅黑" panose="020B0503020204020204" charset="-122"/>
              <a:cs typeface="微软雅黑" panose="020B0503020204020204" charset="-122"/>
            </a:endParaRPr>
          </a:p>
        </p:txBody>
      </p:sp>
      <p:pic>
        <p:nvPicPr>
          <p:cNvPr id="2032" name="picture 2032"/>
          <p:cNvPicPr>
            <a:picLocks noChangeAspect="1"/>
          </p:cNvPicPr>
          <p:nvPr/>
        </p:nvPicPr>
        <p:blipFill>
          <a:blip r:embed="rId2"/>
          <a:stretch>
            <a:fillRect/>
          </a:stretch>
        </p:blipFill>
        <p:spPr>
          <a:xfrm rot="21600000">
            <a:off x="616534" y="5534952"/>
            <a:ext cx="162991" cy="149504"/>
          </a:xfrm>
          <a:prstGeom prst="rect">
            <a:avLst/>
          </a:prstGeom>
        </p:spPr>
      </p:pic>
      <p:pic>
        <p:nvPicPr>
          <p:cNvPr id="2034" name="picture 2034"/>
          <p:cNvPicPr>
            <a:picLocks noChangeAspect="1"/>
          </p:cNvPicPr>
          <p:nvPr/>
        </p:nvPicPr>
        <p:blipFill>
          <a:blip r:embed="rId3"/>
          <a:stretch>
            <a:fillRect/>
          </a:stretch>
        </p:blipFill>
        <p:spPr>
          <a:xfrm rot="21600000">
            <a:off x="616534" y="4711992"/>
            <a:ext cx="162991" cy="149504"/>
          </a:xfrm>
          <a:prstGeom prst="rect">
            <a:avLst/>
          </a:prstGeom>
        </p:spPr>
      </p:pic>
      <p:pic>
        <p:nvPicPr>
          <p:cNvPr id="2036" name="picture 2036"/>
          <p:cNvPicPr>
            <a:picLocks noChangeAspect="1"/>
          </p:cNvPicPr>
          <p:nvPr/>
        </p:nvPicPr>
        <p:blipFill>
          <a:blip r:embed="rId4"/>
          <a:stretch>
            <a:fillRect/>
          </a:stretch>
        </p:blipFill>
        <p:spPr>
          <a:xfrm rot="21600000">
            <a:off x="616534" y="3066072"/>
            <a:ext cx="162991" cy="149504"/>
          </a:xfrm>
          <a:prstGeom prst="rect">
            <a:avLst/>
          </a:prstGeom>
        </p:spPr>
      </p:pic>
      <p:pic>
        <p:nvPicPr>
          <p:cNvPr id="2038" name="picture 2038"/>
          <p:cNvPicPr>
            <a:picLocks noChangeAspect="1"/>
          </p:cNvPicPr>
          <p:nvPr/>
        </p:nvPicPr>
        <p:blipFill>
          <a:blip r:embed="rId3"/>
          <a:stretch>
            <a:fillRect/>
          </a:stretch>
        </p:blipFill>
        <p:spPr>
          <a:xfrm rot="21600000">
            <a:off x="616534" y="2243112"/>
            <a:ext cx="162991" cy="149504"/>
          </a:xfrm>
          <a:prstGeom prst="rect">
            <a:avLst/>
          </a:prstGeom>
        </p:spPr>
      </p:pic>
      <p:sp>
        <p:nvSpPr>
          <p:cNvPr id="2040" name="rect 2040"/>
          <p:cNvSpPr/>
          <p:nvPr/>
        </p:nvSpPr>
        <p:spPr>
          <a:xfrm>
            <a:off x="7620" y="324611"/>
            <a:ext cx="373379" cy="777240"/>
          </a:xfrm>
          <a:prstGeom prst="rect">
            <a:avLst/>
          </a:prstGeom>
          <a:solidFill>
            <a:srgbClr val="5B9BD5">
              <a:alpha val="100000"/>
            </a:srgbClr>
          </a:solidFill>
          <a:ln w="0" cap="flat">
            <a:noFill/>
            <a:prstDash val="solid"/>
            <a:miter lim="0"/>
          </a:ln>
        </p:spPr>
        <p:txBody>
          <a:bodyPr rtlCol="0"/>
          <a:lstStyle/>
          <a:p>
            <a:pPr algn="ctr"/>
            <a:endParaRPr lang="zh-CN" altLang="en-US"/>
          </a:p>
        </p:txBody>
      </p:sp>
      <p:sp>
        <p:nvSpPr>
          <p:cNvPr id="2042" name="rect 2042"/>
          <p:cNvSpPr/>
          <p:nvPr/>
        </p:nvSpPr>
        <p:spPr>
          <a:xfrm>
            <a:off x="467868" y="324611"/>
            <a:ext cx="99059" cy="777240"/>
          </a:xfrm>
          <a:prstGeom prst="rect">
            <a:avLst/>
          </a:prstGeom>
          <a:solidFill>
            <a:srgbClr val="5B9BD5">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4" name="rect 2044"/>
          <p:cNvSpPr/>
          <p:nvPr/>
        </p:nvSpPr>
        <p:spPr>
          <a:xfrm>
            <a:off x="0" y="0"/>
            <a:ext cx="12192000" cy="6858000"/>
          </a:xfrm>
          <a:prstGeom prst="rect">
            <a:avLst/>
          </a:prstGeom>
          <a:solidFill>
            <a:srgbClr val="F2F2F2">
              <a:alpha val="100000"/>
            </a:srgbClr>
          </a:solidFill>
          <a:ln w="0" cap="flat">
            <a:noFill/>
            <a:prstDash val="solid"/>
            <a:miter lim="0"/>
          </a:ln>
        </p:spPr>
        <p:txBody>
          <a:bodyPr rtlCol="0"/>
          <a:lstStyle/>
          <a:p>
            <a:pPr algn="ctr"/>
            <a:endParaRPr lang="zh-CN" altLang="en-US"/>
          </a:p>
        </p:txBody>
      </p:sp>
      <p:pic>
        <p:nvPicPr>
          <p:cNvPr id="2046" name="picture 2046"/>
          <p:cNvPicPr>
            <a:picLocks noChangeAspect="1"/>
          </p:cNvPicPr>
          <p:nvPr/>
        </p:nvPicPr>
        <p:blipFill>
          <a:blip r:embed="rId1"/>
          <a:stretch>
            <a:fillRect/>
          </a:stretch>
        </p:blipFill>
        <p:spPr>
          <a:xfrm rot="21600000">
            <a:off x="10611028" y="4077766"/>
            <a:ext cx="1580971" cy="2780233"/>
          </a:xfrm>
          <a:prstGeom prst="rect">
            <a:avLst/>
          </a:prstGeom>
        </p:spPr>
      </p:pic>
      <p:sp>
        <p:nvSpPr>
          <p:cNvPr id="2048" name="textbox 2048"/>
          <p:cNvSpPr/>
          <p:nvPr/>
        </p:nvSpPr>
        <p:spPr>
          <a:xfrm>
            <a:off x="654964" y="302452"/>
            <a:ext cx="10533380" cy="5255259"/>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71120" algn="l" rtl="0" eaLnBrk="0">
              <a:lnSpc>
                <a:spcPts val="4225"/>
              </a:lnSpc>
            </a:pPr>
            <a:r>
              <a:rPr sz="32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三、《标准》内容</a:t>
            </a:r>
            <a:endParaRPr sz="3200" dirty="0">
              <a:latin typeface="微软雅黑" panose="020B0503020204020204" charset="-122"/>
              <a:ea typeface="微软雅黑" panose="020B0503020204020204" charset="-122"/>
              <a:cs typeface="微软雅黑" panose="020B0503020204020204" charset="-122"/>
            </a:endParaRPr>
          </a:p>
          <a:p>
            <a:pPr algn="l" rtl="0" eaLnBrk="0">
              <a:lnSpc>
                <a:spcPct val="173000"/>
              </a:lnSpc>
            </a:pPr>
            <a:endParaRPr sz="1000" dirty="0">
              <a:latin typeface="Arial" panose="020B0604020202020204"/>
              <a:ea typeface="Arial" panose="020B0604020202020204"/>
              <a:cs typeface="Arial" panose="020B0604020202020204"/>
            </a:endParaRPr>
          </a:p>
          <a:p>
            <a:pPr marL="12700" algn="l" rtl="0" eaLnBrk="0">
              <a:lnSpc>
                <a:spcPct val="96000"/>
              </a:lnSpc>
              <a:spcBef>
                <a:spcPts val="520"/>
              </a:spcBef>
            </a:pPr>
            <a:r>
              <a:rPr sz="17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第五条 燃气经营者在燃气厂站</a:t>
            </a:r>
            <a:r>
              <a:rPr sz="17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安全管理中， 有下列情形之一的， 判定为重大隐患：</a:t>
            </a:r>
            <a:endParaRPr sz="1700" dirty="0">
              <a:latin typeface="微软雅黑" panose="020B0503020204020204" charset="-122"/>
              <a:ea typeface="微软雅黑" panose="020B0503020204020204" charset="-122"/>
              <a:cs typeface="微软雅黑" panose="020B0503020204020204" charset="-122"/>
            </a:endParaRPr>
          </a:p>
          <a:p>
            <a:pPr marL="156210" algn="l" rtl="0" eaLnBrk="0">
              <a:lnSpc>
                <a:spcPts val="2375"/>
              </a:lnSpc>
              <a:spcBef>
                <a:spcPts val="915"/>
              </a:spcBef>
            </a:pPr>
            <a:r>
              <a:rPr sz="17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（三） 压缩天然气、</a:t>
            </a:r>
            <a:r>
              <a:rPr sz="1700" b="1" kern="0" spc="-4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液化天然气和液化石油气</a:t>
            </a:r>
            <a:r>
              <a:rPr sz="17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装卸系统未设置防止装卸用管拉脱的联锁保护装置；</a:t>
            </a:r>
            <a:endParaRPr sz="1700" dirty="0">
              <a:latin typeface="微软雅黑" panose="020B0503020204020204" charset="-122"/>
              <a:ea typeface="微软雅黑" panose="020B0503020204020204" charset="-122"/>
              <a:cs typeface="微软雅黑" panose="020B0503020204020204" charset="-122"/>
            </a:endParaRPr>
          </a:p>
          <a:p>
            <a:pPr marL="13970" algn="l" rtl="0" eaLnBrk="0">
              <a:lnSpc>
                <a:spcPct val="96000"/>
              </a:lnSpc>
              <a:spcBef>
                <a:spcPts val="1230"/>
              </a:spcBef>
            </a:pP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解读</a:t>
            </a:r>
            <a:endParaRPr sz="1700" dirty="0">
              <a:latin typeface="微软雅黑" panose="020B0503020204020204" charset="-122"/>
              <a:ea typeface="微软雅黑" panose="020B0503020204020204" charset="-122"/>
              <a:cs typeface="微软雅黑" panose="020B0503020204020204" charset="-122"/>
            </a:endParaRPr>
          </a:p>
          <a:p>
            <a:pPr marL="300355" indent="-272415" algn="l" rtl="0" eaLnBrk="0">
              <a:lnSpc>
                <a:spcPct val="144000"/>
              </a:lnSpc>
              <a:spcBef>
                <a:spcPts val="910"/>
              </a:spcBef>
              <a:tabLst>
                <a:tab pos="191135" algn="l"/>
              </a:tabLst>
            </a:pPr>
            <a:r>
              <a:rPr sz="17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3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【依据】《燃气工程项目规范》第4.2.8条 压缩天然气、</a:t>
            </a:r>
            <a:r>
              <a:rPr sz="1700" b="1" kern="0" spc="-3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液化天然气和液化石油气运输车</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在充装或卸车</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作业时， 应停靠在设有</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固定防撞装置的固定车位处， 并应采取防止车辆移动的措施装卸系统应设置防</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止装卸用管拉脱的联锁保护装置。</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09000"/>
              </a:lnSpc>
            </a:pPr>
            <a:endParaRPr sz="1000" dirty="0">
              <a:latin typeface="Arial" panose="020B0604020202020204"/>
              <a:ea typeface="Arial" panose="020B0604020202020204"/>
              <a:cs typeface="Arial" panose="020B0604020202020204"/>
            </a:endParaRPr>
          </a:p>
          <a:p>
            <a:pPr marL="299720" indent="-271780" algn="l" rtl="0" eaLnBrk="0">
              <a:lnSpc>
                <a:spcPct val="146000"/>
              </a:lnSpc>
              <a:spcBef>
                <a:spcPts val="0"/>
              </a:spcBef>
              <a:tabLst>
                <a:tab pos="191135" algn="l"/>
              </a:tabLst>
            </a:pPr>
            <a:r>
              <a:rPr sz="17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3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压缩天然气、</a:t>
            </a:r>
            <a:r>
              <a:rPr sz="1700" b="1" kern="0" spc="-3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液化石油气及液</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化天然气气瓶车或运输车在固定车位停靠对中后， 可采用车带固定支柱</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等设施进行固定， 固定设施必须牢固可靠， 在充装作业中严禁移动以确保充装安全。</a:t>
            </a:r>
            <a:r>
              <a:rPr sz="1700" b="1" kern="0" spc="-3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卸气装置是与</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瓶</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车或移动式储气瓶组相连进行</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压缩天然气、</a:t>
            </a:r>
            <a:r>
              <a:rPr sz="1700" b="1" kern="0" spc="-40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液化石油气及液化天然气装卸的重要工艺设备， 且为事故</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多发环节， 装卸管上设置保</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护装置是防止万一发生误操作将其管道拉断而引起大量压缩天然气、</a:t>
            </a:r>
            <a:r>
              <a:rPr sz="1700" b="1" kern="0" spc="-40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液化</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石油气或液化天然气泄</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漏。</a:t>
            </a:r>
            <a:endParaRPr sz="1700" dirty="0">
              <a:latin typeface="微软雅黑" panose="020B0503020204020204" charset="-122"/>
              <a:ea typeface="微软雅黑" panose="020B0503020204020204" charset="-122"/>
              <a:cs typeface="微软雅黑" panose="020B0503020204020204" charset="-122"/>
            </a:endParaRPr>
          </a:p>
        </p:txBody>
      </p:sp>
      <p:pic>
        <p:nvPicPr>
          <p:cNvPr id="2050" name="picture 2050"/>
          <p:cNvPicPr>
            <a:picLocks noChangeAspect="1"/>
          </p:cNvPicPr>
          <p:nvPr/>
        </p:nvPicPr>
        <p:blipFill>
          <a:blip r:embed="rId2"/>
          <a:stretch>
            <a:fillRect/>
          </a:stretch>
        </p:blipFill>
        <p:spPr>
          <a:xfrm rot="21600000">
            <a:off x="683209" y="3668052"/>
            <a:ext cx="162991" cy="149504"/>
          </a:xfrm>
          <a:prstGeom prst="rect">
            <a:avLst/>
          </a:prstGeom>
        </p:spPr>
      </p:pic>
      <p:pic>
        <p:nvPicPr>
          <p:cNvPr id="2052" name="picture 2052"/>
          <p:cNvPicPr>
            <a:picLocks noChangeAspect="1"/>
          </p:cNvPicPr>
          <p:nvPr/>
        </p:nvPicPr>
        <p:blipFill>
          <a:blip r:embed="rId3"/>
          <a:stretch>
            <a:fillRect/>
          </a:stretch>
        </p:blipFill>
        <p:spPr>
          <a:xfrm rot="21600000">
            <a:off x="683209" y="2433612"/>
            <a:ext cx="162991" cy="149504"/>
          </a:xfrm>
          <a:prstGeom prst="rect">
            <a:avLst/>
          </a:prstGeom>
        </p:spPr>
      </p:pic>
      <p:sp>
        <p:nvSpPr>
          <p:cNvPr id="2054" name="rect 2054"/>
          <p:cNvSpPr/>
          <p:nvPr/>
        </p:nvSpPr>
        <p:spPr>
          <a:xfrm>
            <a:off x="7620" y="324611"/>
            <a:ext cx="373379" cy="777240"/>
          </a:xfrm>
          <a:prstGeom prst="rect">
            <a:avLst/>
          </a:prstGeom>
          <a:solidFill>
            <a:srgbClr val="5B9BD5">
              <a:alpha val="100000"/>
            </a:srgbClr>
          </a:solidFill>
          <a:ln w="0" cap="flat">
            <a:noFill/>
            <a:prstDash val="solid"/>
            <a:miter lim="0"/>
          </a:ln>
        </p:spPr>
        <p:txBody>
          <a:bodyPr rtlCol="0"/>
          <a:lstStyle/>
          <a:p>
            <a:pPr algn="ctr"/>
            <a:endParaRPr lang="zh-CN" altLang="en-US"/>
          </a:p>
        </p:txBody>
      </p:sp>
      <p:sp>
        <p:nvSpPr>
          <p:cNvPr id="2056" name="rect 2056"/>
          <p:cNvSpPr/>
          <p:nvPr/>
        </p:nvSpPr>
        <p:spPr>
          <a:xfrm>
            <a:off x="467868" y="324611"/>
            <a:ext cx="99059" cy="777240"/>
          </a:xfrm>
          <a:prstGeom prst="rect">
            <a:avLst/>
          </a:prstGeom>
          <a:solidFill>
            <a:srgbClr val="5B9BD5">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rect 2058"/>
          <p:cNvSpPr/>
          <p:nvPr/>
        </p:nvSpPr>
        <p:spPr>
          <a:xfrm>
            <a:off x="0" y="0"/>
            <a:ext cx="12192000" cy="6858000"/>
          </a:xfrm>
          <a:prstGeom prst="rect">
            <a:avLst/>
          </a:prstGeom>
          <a:solidFill>
            <a:srgbClr val="F2F2F2">
              <a:alpha val="100000"/>
            </a:srgbClr>
          </a:solidFill>
          <a:ln w="0" cap="flat">
            <a:noFill/>
            <a:prstDash val="solid"/>
            <a:miter lim="0"/>
          </a:ln>
        </p:spPr>
        <p:txBody>
          <a:bodyPr rtlCol="0"/>
          <a:lstStyle/>
          <a:p>
            <a:pPr algn="ctr"/>
            <a:endParaRPr lang="zh-CN" altLang="en-US"/>
          </a:p>
        </p:txBody>
      </p:sp>
      <p:pic>
        <p:nvPicPr>
          <p:cNvPr id="2060" name="picture 2060"/>
          <p:cNvPicPr>
            <a:picLocks noChangeAspect="1"/>
          </p:cNvPicPr>
          <p:nvPr/>
        </p:nvPicPr>
        <p:blipFill>
          <a:blip r:embed="rId1"/>
          <a:stretch>
            <a:fillRect/>
          </a:stretch>
        </p:blipFill>
        <p:spPr>
          <a:xfrm rot="21600000">
            <a:off x="10611028" y="4077766"/>
            <a:ext cx="1580971" cy="2780233"/>
          </a:xfrm>
          <a:prstGeom prst="rect">
            <a:avLst/>
          </a:prstGeom>
        </p:spPr>
      </p:pic>
      <p:sp>
        <p:nvSpPr>
          <p:cNvPr id="2062" name="textbox 2062"/>
          <p:cNvSpPr/>
          <p:nvPr/>
        </p:nvSpPr>
        <p:spPr>
          <a:xfrm>
            <a:off x="5396196" y="2408427"/>
            <a:ext cx="6684009" cy="3573779"/>
          </a:xfrm>
          <a:prstGeom prst="rect">
            <a:avLst/>
          </a:prstGeom>
          <a:noFill/>
          <a:ln w="0" cap="flat">
            <a:noFill/>
            <a:prstDash val="solid"/>
            <a:miter lim="0"/>
          </a:ln>
        </p:spPr>
        <p:txBody>
          <a:bodyPr vert="horz" wrap="square" lIns="0" tIns="0" rIns="0" bIns="0"/>
          <a:lstStyle/>
          <a:p>
            <a:pPr algn="l" rtl="0" eaLnBrk="0">
              <a:lnSpc>
                <a:spcPct val="82000"/>
              </a:lnSpc>
            </a:pPr>
            <a:endParaRPr sz="100" dirty="0">
              <a:latin typeface="Arial" panose="020B0604020202020204"/>
              <a:ea typeface="Arial" panose="020B0604020202020204"/>
              <a:cs typeface="Arial" panose="020B0604020202020204"/>
            </a:endParaRPr>
          </a:p>
          <a:p>
            <a:pPr marL="18415" algn="l" rtl="0" eaLnBrk="0">
              <a:lnSpc>
                <a:spcPct val="96000"/>
              </a:lnSpc>
              <a:tabLst>
                <a:tab pos="180975" algn="l"/>
              </a:tabLst>
            </a:pPr>
            <a:r>
              <a:rPr sz="17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37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其他相关标准</a:t>
            </a:r>
            <a:endParaRPr sz="1700" dirty="0">
              <a:latin typeface="微软雅黑" panose="020B0503020204020204" charset="-122"/>
              <a:ea typeface="微软雅黑" panose="020B0503020204020204" charset="-122"/>
              <a:cs typeface="微软雅黑" panose="020B0503020204020204" charset="-122"/>
            </a:endParaRPr>
          </a:p>
          <a:p>
            <a:pPr marL="12700" algn="l" rtl="0" eaLnBrk="0">
              <a:lnSpc>
                <a:spcPts val="2105"/>
              </a:lnSpc>
              <a:spcBef>
                <a:spcPts val="840"/>
              </a:spcBef>
            </a:pPr>
            <a:r>
              <a:rPr sz="1500" kern="0" spc="60" dirty="0">
                <a:solidFill>
                  <a:srgbClr val="FF0000">
                    <a:alpha val="100000"/>
                  </a:srgbClr>
                </a:solidFill>
                <a:latin typeface="Arial" panose="020B0604020202020204"/>
                <a:ea typeface="Arial" panose="020B0604020202020204"/>
                <a:cs typeface="Arial" panose="020B0604020202020204"/>
              </a:rPr>
              <a:t>•    </a:t>
            </a:r>
            <a:r>
              <a:rPr sz="15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GB</a:t>
            </a:r>
            <a:r>
              <a:rPr sz="15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/T</a:t>
            </a:r>
            <a:r>
              <a:rPr sz="1500" b="1" kern="0" spc="1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5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3836.2《爆炸性环境 第2部分： 由隔爆外壳</a:t>
            </a:r>
            <a:r>
              <a:rPr sz="15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“d”保护的设备》</a:t>
            </a:r>
            <a:endParaRPr sz="1500" dirty="0">
              <a:latin typeface="微软雅黑" panose="020B0503020204020204" charset="-122"/>
              <a:ea typeface="微软雅黑" panose="020B0503020204020204" charset="-122"/>
              <a:cs typeface="微软雅黑" panose="020B0503020204020204" charset="-122"/>
            </a:endParaRPr>
          </a:p>
          <a:p>
            <a:pPr marL="12700" algn="l" rtl="0" eaLnBrk="0">
              <a:lnSpc>
                <a:spcPts val="2105"/>
              </a:lnSpc>
              <a:spcBef>
                <a:spcPts val="775"/>
              </a:spcBef>
            </a:pPr>
            <a:r>
              <a:rPr sz="1500" kern="0" spc="60" dirty="0">
                <a:solidFill>
                  <a:srgbClr val="FF0000">
                    <a:alpha val="100000"/>
                  </a:srgbClr>
                </a:solidFill>
                <a:latin typeface="Arial" panose="020B0604020202020204"/>
                <a:ea typeface="Arial" panose="020B0604020202020204"/>
                <a:cs typeface="Arial" panose="020B0604020202020204"/>
              </a:rPr>
              <a:t>•    </a:t>
            </a:r>
            <a:r>
              <a:rPr sz="15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GB</a:t>
            </a:r>
            <a:r>
              <a:rPr sz="15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/T</a:t>
            </a:r>
            <a:r>
              <a:rPr sz="1500" b="1" kern="0" spc="1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5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3836.3《爆炸性环境 第3部分：</a:t>
            </a:r>
            <a:r>
              <a:rPr sz="15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 由增安型“e”保护的设备》</a:t>
            </a:r>
            <a:endParaRPr sz="1500" dirty="0">
              <a:latin typeface="微软雅黑" panose="020B0503020204020204" charset="-122"/>
              <a:ea typeface="微软雅黑" panose="020B0503020204020204" charset="-122"/>
              <a:cs typeface="微软雅黑" panose="020B0503020204020204" charset="-122"/>
            </a:endParaRPr>
          </a:p>
          <a:p>
            <a:pPr marL="12700" algn="l" rtl="0" eaLnBrk="0">
              <a:lnSpc>
                <a:spcPts val="2105"/>
              </a:lnSpc>
              <a:spcBef>
                <a:spcPts val="775"/>
              </a:spcBef>
            </a:pPr>
            <a:r>
              <a:rPr sz="1500" kern="0" spc="60" dirty="0">
                <a:solidFill>
                  <a:srgbClr val="FF0000">
                    <a:alpha val="100000"/>
                  </a:srgbClr>
                </a:solidFill>
                <a:latin typeface="Arial" panose="020B0604020202020204"/>
                <a:ea typeface="Arial" panose="020B0604020202020204"/>
                <a:cs typeface="Arial" panose="020B0604020202020204"/>
              </a:rPr>
              <a:t>•    </a:t>
            </a:r>
            <a:r>
              <a:rPr sz="15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GB</a:t>
            </a:r>
            <a:r>
              <a:rPr sz="15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/T</a:t>
            </a:r>
            <a:r>
              <a:rPr sz="1500" b="1" kern="0" spc="1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5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3836.4《爆炸性环境 第4部分： 由本质安全型</a:t>
            </a:r>
            <a:r>
              <a:rPr sz="15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“i”保护的设备》</a:t>
            </a:r>
            <a:endParaRPr sz="1500" dirty="0">
              <a:latin typeface="微软雅黑" panose="020B0503020204020204" charset="-122"/>
              <a:ea typeface="微软雅黑" panose="020B0503020204020204" charset="-122"/>
              <a:cs typeface="微软雅黑" panose="020B0503020204020204" charset="-122"/>
            </a:endParaRPr>
          </a:p>
          <a:p>
            <a:pPr marL="12700" algn="l" rtl="0" eaLnBrk="0">
              <a:lnSpc>
                <a:spcPts val="2105"/>
              </a:lnSpc>
              <a:spcBef>
                <a:spcPts val="775"/>
              </a:spcBef>
            </a:pPr>
            <a:r>
              <a:rPr sz="1500" kern="0" spc="50" dirty="0">
                <a:solidFill>
                  <a:srgbClr val="FF0000">
                    <a:alpha val="100000"/>
                  </a:srgbClr>
                </a:solidFill>
                <a:latin typeface="Arial" panose="020B0604020202020204"/>
                <a:ea typeface="Arial" panose="020B0604020202020204"/>
                <a:cs typeface="Arial" panose="020B0604020202020204"/>
              </a:rPr>
              <a:t>•    </a:t>
            </a:r>
            <a:r>
              <a:rPr sz="15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GB</a:t>
            </a:r>
            <a:r>
              <a:rPr sz="15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/T</a:t>
            </a:r>
            <a:r>
              <a:rPr sz="1500" b="1" kern="0" spc="20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5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3836.5《爆炸性环境 第5部分： 由正压外壳“</a:t>
            </a:r>
            <a:r>
              <a:rPr sz="1500" b="1" kern="0" spc="-33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5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p”保护的设备》</a:t>
            </a:r>
            <a:endParaRPr sz="1500" dirty="0">
              <a:latin typeface="微软雅黑" panose="020B0503020204020204" charset="-122"/>
              <a:ea typeface="微软雅黑" panose="020B0503020204020204" charset="-122"/>
              <a:cs typeface="微软雅黑" panose="020B0503020204020204" charset="-122"/>
            </a:endParaRPr>
          </a:p>
          <a:p>
            <a:pPr marL="12700" algn="l" rtl="0" eaLnBrk="0">
              <a:lnSpc>
                <a:spcPts val="2105"/>
              </a:lnSpc>
              <a:spcBef>
                <a:spcPts val="775"/>
              </a:spcBef>
            </a:pPr>
            <a:r>
              <a:rPr sz="1500" kern="0" spc="60" dirty="0">
                <a:solidFill>
                  <a:srgbClr val="FF0000">
                    <a:alpha val="100000"/>
                  </a:srgbClr>
                </a:solidFill>
                <a:latin typeface="Arial" panose="020B0604020202020204"/>
                <a:ea typeface="Arial" panose="020B0604020202020204"/>
                <a:cs typeface="Arial" panose="020B0604020202020204"/>
              </a:rPr>
              <a:t>•    </a:t>
            </a:r>
            <a:r>
              <a:rPr sz="15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GB</a:t>
            </a:r>
            <a:r>
              <a:rPr sz="15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/T</a:t>
            </a:r>
            <a:r>
              <a:rPr sz="1500" b="1" kern="0" spc="1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5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3836.6《</a:t>
            </a:r>
            <a:r>
              <a:rPr sz="15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爆炸性环境第6部分： 由液浸型“o”保护的设备》</a:t>
            </a:r>
            <a:endParaRPr sz="1500" dirty="0">
              <a:latin typeface="微软雅黑" panose="020B0503020204020204" charset="-122"/>
              <a:ea typeface="微软雅黑" panose="020B0503020204020204" charset="-122"/>
              <a:cs typeface="微软雅黑" panose="020B0503020204020204" charset="-122"/>
            </a:endParaRPr>
          </a:p>
          <a:p>
            <a:pPr marL="12700" algn="l" rtl="0" eaLnBrk="0">
              <a:lnSpc>
                <a:spcPts val="2105"/>
              </a:lnSpc>
              <a:spcBef>
                <a:spcPts val="775"/>
              </a:spcBef>
            </a:pPr>
            <a:r>
              <a:rPr sz="1500" kern="0" spc="60" dirty="0">
                <a:solidFill>
                  <a:srgbClr val="FF0000">
                    <a:alpha val="100000"/>
                  </a:srgbClr>
                </a:solidFill>
                <a:latin typeface="Arial" panose="020B0604020202020204"/>
                <a:ea typeface="Arial" panose="020B0604020202020204"/>
                <a:cs typeface="Arial" panose="020B0604020202020204"/>
              </a:rPr>
              <a:t>•    </a:t>
            </a:r>
            <a:r>
              <a:rPr sz="15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GB</a:t>
            </a:r>
            <a:r>
              <a:rPr sz="15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/T</a:t>
            </a:r>
            <a:r>
              <a:rPr sz="1500" b="1" kern="0" spc="1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5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3836.7《爆炸性环境 第7部分： </a:t>
            </a:r>
            <a:r>
              <a:rPr sz="15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由充砂型“q”保护的设备》</a:t>
            </a:r>
            <a:endParaRPr sz="1500" dirty="0">
              <a:latin typeface="微软雅黑" panose="020B0503020204020204" charset="-122"/>
              <a:ea typeface="微软雅黑" panose="020B0503020204020204" charset="-122"/>
              <a:cs typeface="微软雅黑" panose="020B0503020204020204" charset="-122"/>
            </a:endParaRPr>
          </a:p>
          <a:p>
            <a:pPr marL="12700" algn="l" rtl="0" eaLnBrk="0">
              <a:lnSpc>
                <a:spcPts val="2105"/>
              </a:lnSpc>
              <a:spcBef>
                <a:spcPts val="775"/>
              </a:spcBef>
            </a:pPr>
            <a:r>
              <a:rPr sz="1500" kern="0" spc="50" dirty="0">
                <a:solidFill>
                  <a:srgbClr val="FF0000">
                    <a:alpha val="100000"/>
                  </a:srgbClr>
                </a:solidFill>
                <a:latin typeface="Arial" panose="020B0604020202020204"/>
                <a:ea typeface="Arial" panose="020B0604020202020204"/>
                <a:cs typeface="Arial" panose="020B0604020202020204"/>
              </a:rPr>
              <a:t>•    </a:t>
            </a:r>
            <a:r>
              <a:rPr sz="15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GB</a:t>
            </a:r>
            <a:r>
              <a:rPr sz="15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/T</a:t>
            </a:r>
            <a:r>
              <a:rPr sz="1500" b="1" kern="0" spc="1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5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3836.8《爆炸性环境 第8部分： 由“</a:t>
            </a:r>
            <a:r>
              <a:rPr sz="1500" b="1" kern="0" spc="-33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5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n”型保护的设备》</a:t>
            </a:r>
            <a:endParaRPr sz="1500" dirty="0">
              <a:latin typeface="微软雅黑" panose="020B0503020204020204" charset="-122"/>
              <a:ea typeface="微软雅黑" panose="020B0503020204020204" charset="-122"/>
              <a:cs typeface="微软雅黑" panose="020B0503020204020204" charset="-122"/>
            </a:endParaRPr>
          </a:p>
          <a:p>
            <a:pPr marL="12700" algn="l" rtl="0" eaLnBrk="0">
              <a:lnSpc>
                <a:spcPts val="2105"/>
              </a:lnSpc>
              <a:spcBef>
                <a:spcPts val="775"/>
              </a:spcBef>
            </a:pPr>
            <a:r>
              <a:rPr sz="1500" kern="0" spc="60" dirty="0">
                <a:solidFill>
                  <a:srgbClr val="FF0000">
                    <a:alpha val="100000"/>
                  </a:srgbClr>
                </a:solidFill>
                <a:latin typeface="Arial" panose="020B0604020202020204"/>
                <a:ea typeface="Arial" panose="020B0604020202020204"/>
                <a:cs typeface="Arial" panose="020B0604020202020204"/>
              </a:rPr>
              <a:t>•    </a:t>
            </a:r>
            <a:r>
              <a:rPr sz="15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GB</a:t>
            </a:r>
            <a:r>
              <a:rPr sz="15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/T</a:t>
            </a:r>
            <a:r>
              <a:rPr sz="1500" b="1" kern="0" spc="1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5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3836.9《爆炸性</a:t>
            </a:r>
            <a:r>
              <a:rPr sz="15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环境 第9部分： 由浇封型“</a:t>
            </a:r>
            <a:r>
              <a:rPr sz="1500" b="1" kern="0" spc="-33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5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m”保护的设备》</a:t>
            </a:r>
            <a:endParaRPr sz="1500" dirty="0">
              <a:latin typeface="微软雅黑" panose="020B0503020204020204" charset="-122"/>
              <a:ea typeface="微软雅黑" panose="020B0503020204020204" charset="-122"/>
              <a:cs typeface="微软雅黑" panose="020B0503020204020204" charset="-122"/>
            </a:endParaRPr>
          </a:p>
          <a:p>
            <a:pPr algn="l" rtl="0" eaLnBrk="0">
              <a:lnSpc>
                <a:spcPct val="107000"/>
              </a:lnSpc>
            </a:pPr>
            <a:endParaRPr sz="600" dirty="0">
              <a:latin typeface="Arial" panose="020B0604020202020204"/>
              <a:ea typeface="Arial" panose="020B0604020202020204"/>
              <a:cs typeface="Arial" panose="020B0604020202020204"/>
            </a:endParaRPr>
          </a:p>
          <a:p>
            <a:pPr marL="12700" algn="l" rtl="0" eaLnBrk="0">
              <a:lnSpc>
                <a:spcPts val="2105"/>
              </a:lnSpc>
              <a:spcBef>
                <a:spcPts val="5"/>
              </a:spcBef>
            </a:pPr>
            <a:r>
              <a:rPr sz="1500" kern="0" spc="60" dirty="0">
                <a:solidFill>
                  <a:srgbClr val="FF0000">
                    <a:alpha val="100000"/>
                  </a:srgbClr>
                </a:solidFill>
                <a:latin typeface="Arial" panose="020B0604020202020204"/>
                <a:ea typeface="Arial" panose="020B0604020202020204"/>
                <a:cs typeface="Arial" panose="020B0604020202020204"/>
              </a:rPr>
              <a:t>•    </a:t>
            </a:r>
            <a:r>
              <a:rPr sz="15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GB</a:t>
            </a:r>
            <a:r>
              <a:rPr sz="1500" b="1" kern="0" spc="1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5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3836.14《爆炸性环境 第14部</a:t>
            </a:r>
            <a:r>
              <a:rPr sz="15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分： 场所分类 爆炸性气体环境》</a:t>
            </a:r>
            <a:endParaRPr sz="1500" dirty="0">
              <a:latin typeface="微软雅黑" panose="020B0503020204020204" charset="-122"/>
              <a:ea typeface="微软雅黑" panose="020B0503020204020204" charset="-122"/>
              <a:cs typeface="微软雅黑" panose="020B0503020204020204" charset="-122"/>
            </a:endParaRPr>
          </a:p>
        </p:txBody>
      </p:sp>
      <p:pic>
        <p:nvPicPr>
          <p:cNvPr id="2064" name="picture 2064"/>
          <p:cNvPicPr>
            <a:picLocks noChangeAspect="1"/>
          </p:cNvPicPr>
          <p:nvPr/>
        </p:nvPicPr>
        <p:blipFill>
          <a:blip r:embed="rId2"/>
          <a:stretch>
            <a:fillRect/>
          </a:stretch>
        </p:blipFill>
        <p:spPr>
          <a:xfrm rot="21600000">
            <a:off x="5414619" y="2438730"/>
            <a:ext cx="162991" cy="149504"/>
          </a:xfrm>
          <a:prstGeom prst="rect">
            <a:avLst/>
          </a:prstGeom>
        </p:spPr>
      </p:pic>
      <p:sp>
        <p:nvSpPr>
          <p:cNvPr id="2066" name="textbox 2066"/>
          <p:cNvSpPr/>
          <p:nvPr/>
        </p:nvSpPr>
        <p:spPr>
          <a:xfrm>
            <a:off x="455168" y="302452"/>
            <a:ext cx="11253469" cy="1405889"/>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11125" algn="l" rtl="0" eaLnBrk="0">
              <a:lnSpc>
                <a:spcPts val="4225"/>
              </a:lnSpc>
              <a:tabLst>
                <a:tab pos="222250" algn="l"/>
              </a:tabLst>
            </a:pPr>
            <a:r>
              <a:rPr sz="3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32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三、《标准》内容</a:t>
            </a:r>
            <a:endParaRPr sz="3200" dirty="0">
              <a:latin typeface="微软雅黑" panose="020B0503020204020204" charset="-122"/>
              <a:ea typeface="微软雅黑" panose="020B0503020204020204" charset="-122"/>
              <a:cs typeface="微软雅黑" panose="020B0503020204020204" charset="-122"/>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6000"/>
              </a:lnSpc>
            </a:pPr>
            <a:endParaRPr sz="400" dirty="0">
              <a:latin typeface="Arial" panose="020B0604020202020204"/>
              <a:ea typeface="Arial" panose="020B0604020202020204"/>
              <a:cs typeface="Arial" panose="020B0604020202020204"/>
            </a:endParaRPr>
          </a:p>
          <a:p>
            <a:pPr algn="r" rtl="0" eaLnBrk="0">
              <a:lnSpc>
                <a:spcPts val="2375"/>
              </a:lnSpc>
              <a:spcBef>
                <a:spcPts val="5"/>
              </a:spcBef>
            </a:pPr>
            <a:r>
              <a:rPr sz="17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（四） 燃气厂站内设置在有爆炸危险环境的电气、</a:t>
            </a:r>
            <a:r>
              <a:rPr sz="1700" b="1" kern="0" spc="-3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仪表装置， 不具有与该区域爆炸危</a:t>
            </a:r>
            <a:r>
              <a:rPr sz="17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险等级相对应的防爆性能；</a:t>
            </a:r>
            <a:endParaRPr sz="1700" dirty="0">
              <a:latin typeface="微软雅黑" panose="020B0503020204020204" charset="-122"/>
              <a:ea typeface="微软雅黑" panose="020B0503020204020204" charset="-122"/>
              <a:cs typeface="微软雅黑" panose="020B0503020204020204" charset="-122"/>
            </a:endParaRPr>
          </a:p>
        </p:txBody>
      </p:sp>
      <p:sp>
        <p:nvSpPr>
          <p:cNvPr id="2068" name="path 2068"/>
          <p:cNvSpPr/>
          <p:nvPr/>
        </p:nvSpPr>
        <p:spPr>
          <a:xfrm>
            <a:off x="467868" y="324611"/>
            <a:ext cx="99059" cy="777240"/>
          </a:xfrm>
          <a:custGeom>
            <a:avLst/>
            <a:gdLst/>
            <a:ahLst/>
            <a:cxnLst/>
            <a:rect l="0" t="0" r="0" b="0"/>
            <a:pathLst>
              <a:path w="155" h="1224">
                <a:moveTo>
                  <a:pt x="0" y="0"/>
                </a:moveTo>
                <a:lnTo>
                  <a:pt x="155" y="0"/>
                </a:lnTo>
                <a:lnTo>
                  <a:pt x="155" y="1224"/>
                </a:lnTo>
                <a:lnTo>
                  <a:pt x="0" y="1224"/>
                </a:lnTo>
                <a:lnTo>
                  <a:pt x="0" y="0"/>
                </a:lnTo>
                <a:close/>
              </a:path>
            </a:pathLst>
          </a:custGeom>
          <a:solidFill>
            <a:srgbClr val="5B9BD5">
              <a:alpha val="100000"/>
            </a:srgbClr>
          </a:solidFill>
          <a:ln w="0" cap="flat">
            <a:noFill/>
            <a:prstDash val="solid"/>
            <a:miter lim="0"/>
          </a:ln>
        </p:spPr>
        <p:txBody>
          <a:bodyPr rtlCol="0"/>
          <a:lstStyle/>
          <a:p>
            <a:pPr algn="ctr"/>
            <a:endParaRPr lang="zh-CN" altLang="en-US"/>
          </a:p>
        </p:txBody>
      </p:sp>
      <p:sp>
        <p:nvSpPr>
          <p:cNvPr id="2070" name="textbox 2070"/>
          <p:cNvSpPr/>
          <p:nvPr/>
        </p:nvSpPr>
        <p:spPr>
          <a:xfrm>
            <a:off x="523214" y="2000250"/>
            <a:ext cx="4661534" cy="3181985"/>
          </a:xfrm>
          <a:prstGeom prst="rect">
            <a:avLst/>
          </a:prstGeom>
          <a:noFill/>
          <a:ln w="0" cap="flat">
            <a:noFill/>
            <a:prstDash val="solid"/>
            <a:miter lim="0"/>
          </a:ln>
        </p:spPr>
        <p:txBody>
          <a:bodyPr vert="horz" wrap="square" lIns="0" tIns="0" rIns="0" bIns="0"/>
          <a:lstStyle/>
          <a:p>
            <a:pPr algn="l" rtl="0" eaLnBrk="0">
              <a:lnSpc>
                <a:spcPct val="76000"/>
              </a:lnSpc>
            </a:pPr>
            <a:endParaRPr sz="100" dirty="0">
              <a:latin typeface="Arial" panose="020B0604020202020204"/>
              <a:ea typeface="Arial" panose="020B0604020202020204"/>
              <a:cs typeface="Arial" panose="020B0604020202020204"/>
            </a:endParaRPr>
          </a:p>
          <a:p>
            <a:pPr marL="12700" algn="l" rtl="0" eaLnBrk="0">
              <a:lnSpc>
                <a:spcPct val="96000"/>
              </a:lnSpc>
            </a:pP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解读</a:t>
            </a:r>
            <a:endParaRPr sz="1700" dirty="0">
              <a:latin typeface="微软雅黑" panose="020B0503020204020204" charset="-122"/>
              <a:ea typeface="微软雅黑" panose="020B0503020204020204" charset="-122"/>
              <a:cs typeface="微软雅黑" panose="020B0503020204020204" charset="-122"/>
            </a:endParaRPr>
          </a:p>
          <a:p>
            <a:pPr marL="297815" indent="-271780" algn="l" rtl="0" eaLnBrk="0">
              <a:lnSpc>
                <a:spcPct val="148000"/>
              </a:lnSpc>
              <a:spcBef>
                <a:spcPts val="885"/>
              </a:spcBef>
              <a:tabLst>
                <a:tab pos="188595" algn="l"/>
              </a:tabLst>
            </a:pPr>
            <a:r>
              <a:rPr sz="17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4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【依据】《燃气工程项目规范》第4.2.18条</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燃气厂站内设置在有爆炸危险环境的电气、</a:t>
            </a:r>
            <a:r>
              <a:rPr sz="17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仪表装置， 应具有与该区域爆炸</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危险等级相</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对应的防爆性能。</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09000"/>
              </a:lnSpc>
            </a:pPr>
            <a:endParaRPr sz="1000" dirty="0">
              <a:latin typeface="Arial" panose="020B0604020202020204"/>
              <a:ea typeface="Arial" panose="020B0604020202020204"/>
              <a:cs typeface="Arial" panose="020B0604020202020204"/>
            </a:endParaRPr>
          </a:p>
          <a:p>
            <a:pPr algn="l" rtl="0" eaLnBrk="0">
              <a:lnSpc>
                <a:spcPct val="6000"/>
              </a:lnSpc>
            </a:pPr>
            <a:endParaRPr sz="100" dirty="0">
              <a:latin typeface="Arial" panose="020B0604020202020204"/>
              <a:ea typeface="Arial" panose="020B0604020202020204"/>
              <a:cs typeface="Arial" panose="020B0604020202020204"/>
            </a:endParaRPr>
          </a:p>
          <a:p>
            <a:pPr marL="295910" indent="-269875" algn="l" rtl="0" eaLnBrk="0">
              <a:lnSpc>
                <a:spcPct val="141000"/>
              </a:lnSpc>
              <a:tabLst>
                <a:tab pos="188595" algn="l"/>
              </a:tabLst>
            </a:pPr>
            <a:r>
              <a:rPr sz="17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3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100" dirty="0">
                <a:solidFill>
                  <a:srgbClr val="FF0000">
                    <a:alpha val="100000"/>
                  </a:srgbClr>
                </a:solidFill>
                <a:latin typeface="微软雅黑" panose="020B0503020204020204" charset="-122"/>
                <a:ea typeface="微软雅黑" panose="020B0503020204020204" charset="-122"/>
                <a:cs typeface="微软雅黑" panose="020B0503020204020204" charset="-122"/>
              </a:rPr>
              <a:t>爆炸性环境内设置的防爆电气设备应</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符合现</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行国家标准</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GB</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 3836.1-2021《爆炸性环境</a:t>
            </a:r>
            <a:r>
              <a:rPr sz="17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第1部分： 设备 通用要求》的</a:t>
            </a:r>
            <a:r>
              <a:rPr sz="17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有关规定。</a:t>
            </a:r>
            <a:endParaRPr sz="1700" dirty="0">
              <a:latin typeface="微软雅黑" panose="020B0503020204020204" charset="-122"/>
              <a:ea typeface="微软雅黑" panose="020B0503020204020204" charset="-122"/>
              <a:cs typeface="微软雅黑" panose="020B0503020204020204" charset="-122"/>
            </a:endParaRPr>
          </a:p>
        </p:txBody>
      </p:sp>
      <p:pic>
        <p:nvPicPr>
          <p:cNvPr id="2072" name="picture 2072"/>
          <p:cNvPicPr>
            <a:picLocks noChangeAspect="1"/>
          </p:cNvPicPr>
          <p:nvPr/>
        </p:nvPicPr>
        <p:blipFill>
          <a:blip r:embed="rId3"/>
          <a:stretch>
            <a:fillRect/>
          </a:stretch>
        </p:blipFill>
        <p:spPr>
          <a:xfrm rot="21600000">
            <a:off x="549859" y="4087037"/>
            <a:ext cx="162991" cy="149504"/>
          </a:xfrm>
          <a:prstGeom prst="rect">
            <a:avLst/>
          </a:prstGeom>
        </p:spPr>
      </p:pic>
      <p:pic>
        <p:nvPicPr>
          <p:cNvPr id="2074" name="picture 2074"/>
          <p:cNvPicPr>
            <a:picLocks noChangeAspect="1"/>
          </p:cNvPicPr>
          <p:nvPr/>
        </p:nvPicPr>
        <p:blipFill>
          <a:blip r:embed="rId3"/>
          <a:stretch>
            <a:fillRect/>
          </a:stretch>
        </p:blipFill>
        <p:spPr>
          <a:xfrm rot="21600000">
            <a:off x="549859" y="2441118"/>
            <a:ext cx="162991" cy="149504"/>
          </a:xfrm>
          <a:prstGeom prst="rect">
            <a:avLst/>
          </a:prstGeom>
        </p:spPr>
      </p:pic>
      <p:sp>
        <p:nvSpPr>
          <p:cNvPr id="2076" name="textbox 2076"/>
          <p:cNvSpPr/>
          <p:nvPr/>
        </p:nvSpPr>
        <p:spPr>
          <a:xfrm>
            <a:off x="521614" y="1017155"/>
            <a:ext cx="8282305" cy="273684"/>
          </a:xfrm>
          <a:prstGeom prst="rect">
            <a:avLst/>
          </a:prstGeom>
          <a:noFill/>
          <a:ln w="0" cap="flat">
            <a:noFill/>
            <a:prstDash val="solid"/>
            <a:miter lim="0"/>
          </a:ln>
        </p:spPr>
        <p:txBody>
          <a:bodyPr vert="horz" wrap="square" lIns="0" tIns="0" rIns="0" bIns="0"/>
          <a:lstStyle/>
          <a:p>
            <a:pPr algn="l" rtl="0" eaLnBrk="0">
              <a:lnSpc>
                <a:spcPct val="78000"/>
              </a:lnSpc>
            </a:pPr>
            <a:endParaRPr sz="100" dirty="0">
              <a:latin typeface="Arial" panose="020B0604020202020204"/>
              <a:ea typeface="Arial" panose="020B0604020202020204"/>
              <a:cs typeface="Arial" panose="020B0604020202020204"/>
            </a:endParaRPr>
          </a:p>
          <a:p>
            <a:pPr algn="r" rtl="0" eaLnBrk="0">
              <a:lnSpc>
                <a:spcPct val="96000"/>
              </a:lnSpc>
            </a:pPr>
            <a:r>
              <a:rPr sz="17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第五条 燃气经营者在燃气厂站安全管理中， 有</a:t>
            </a:r>
            <a:r>
              <a:rPr sz="17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下列情形之一的， 判定为重大隐患：</a:t>
            </a:r>
            <a:endParaRPr sz="1700" dirty="0">
              <a:latin typeface="微软雅黑" panose="020B0503020204020204" charset="-122"/>
              <a:ea typeface="微软雅黑" panose="020B0503020204020204" charset="-122"/>
              <a:cs typeface="微软雅黑" panose="020B0503020204020204" charset="-122"/>
            </a:endParaRPr>
          </a:p>
        </p:txBody>
      </p:sp>
      <p:sp>
        <p:nvSpPr>
          <p:cNvPr id="2078" name="rect 2078"/>
          <p:cNvSpPr/>
          <p:nvPr/>
        </p:nvSpPr>
        <p:spPr>
          <a:xfrm>
            <a:off x="7620" y="324611"/>
            <a:ext cx="373379" cy="777240"/>
          </a:xfrm>
          <a:prstGeom prst="rect">
            <a:avLst/>
          </a:prstGeom>
          <a:solidFill>
            <a:srgbClr val="5B9BD5">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0" name="rect 2080"/>
          <p:cNvSpPr/>
          <p:nvPr/>
        </p:nvSpPr>
        <p:spPr>
          <a:xfrm>
            <a:off x="0" y="0"/>
            <a:ext cx="12192000" cy="6858000"/>
          </a:xfrm>
          <a:prstGeom prst="rect">
            <a:avLst/>
          </a:prstGeom>
          <a:solidFill>
            <a:srgbClr val="F2F2F2">
              <a:alpha val="100000"/>
            </a:srgbClr>
          </a:solidFill>
          <a:ln w="0" cap="flat">
            <a:noFill/>
            <a:prstDash val="solid"/>
            <a:miter lim="0"/>
          </a:ln>
        </p:spPr>
        <p:txBody>
          <a:bodyPr rtlCol="0"/>
          <a:lstStyle/>
          <a:p>
            <a:pPr algn="ctr"/>
            <a:endParaRPr lang="zh-CN" altLang="en-US"/>
          </a:p>
        </p:txBody>
      </p:sp>
      <p:sp>
        <p:nvSpPr>
          <p:cNvPr id="2082" name="textbox 2082"/>
          <p:cNvSpPr/>
          <p:nvPr/>
        </p:nvSpPr>
        <p:spPr>
          <a:xfrm>
            <a:off x="455168" y="226252"/>
            <a:ext cx="10620375" cy="353377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11125" algn="l" rtl="0" eaLnBrk="0">
              <a:lnSpc>
                <a:spcPts val="4225"/>
              </a:lnSpc>
              <a:tabLst>
                <a:tab pos="317500" algn="l"/>
              </a:tabLst>
            </a:pPr>
            <a:r>
              <a:rPr sz="32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32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三、《标准》内容</a:t>
            </a:r>
            <a:endParaRPr sz="3200" dirty="0">
              <a:latin typeface="微软雅黑" panose="020B0503020204020204" charset="-122"/>
              <a:ea typeface="微软雅黑" panose="020B0503020204020204" charset="-122"/>
              <a:cs typeface="微软雅黑" panose="020B0503020204020204" charset="-122"/>
            </a:endParaRPr>
          </a:p>
          <a:p>
            <a:pPr algn="l" rtl="0" eaLnBrk="0">
              <a:lnSpc>
                <a:spcPct val="110000"/>
              </a:lnSpc>
            </a:pPr>
            <a:endParaRPr sz="1000" dirty="0">
              <a:latin typeface="Arial" panose="020B0604020202020204"/>
              <a:ea typeface="Arial" panose="020B0604020202020204"/>
              <a:cs typeface="Arial" panose="020B0604020202020204"/>
            </a:endParaRPr>
          </a:p>
          <a:p>
            <a:pPr algn="l" rtl="0" eaLnBrk="0">
              <a:lnSpc>
                <a:spcPct val="110000"/>
              </a:lnSpc>
            </a:pPr>
            <a:endParaRPr sz="1000" dirty="0">
              <a:latin typeface="Arial" panose="020B0604020202020204"/>
              <a:ea typeface="Arial" panose="020B0604020202020204"/>
              <a:cs typeface="Arial" panose="020B0604020202020204"/>
            </a:endParaRPr>
          </a:p>
          <a:p>
            <a:pPr algn="l" rtl="0" eaLnBrk="0">
              <a:lnSpc>
                <a:spcPct val="110000"/>
              </a:lnSpc>
            </a:pPr>
            <a:endParaRPr sz="1000" dirty="0">
              <a:latin typeface="Arial" panose="020B0604020202020204"/>
              <a:ea typeface="Arial" panose="020B0604020202020204"/>
              <a:cs typeface="Arial" panose="020B0604020202020204"/>
            </a:endParaRPr>
          </a:p>
          <a:p>
            <a:pPr marL="80645" indent="141605" algn="l" rtl="0" eaLnBrk="0">
              <a:lnSpc>
                <a:spcPct val="146000"/>
              </a:lnSpc>
              <a:spcBef>
                <a:spcPts val="515"/>
              </a:spcBef>
            </a:pPr>
            <a:r>
              <a:rPr sz="17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（五） 燃气厂站内可燃气体泄漏浓度可能达到爆炸下限20%的燃</a:t>
            </a:r>
            <a:r>
              <a:rPr sz="17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气设施区域内或建 （构） 筑物内， 未设</a:t>
            </a:r>
            <a:r>
              <a:rPr sz="17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置固定式可燃气体浓度报警装置。</a:t>
            </a:r>
            <a:endParaRPr sz="1700" dirty="0">
              <a:latin typeface="微软雅黑" panose="020B0503020204020204" charset="-122"/>
              <a:ea typeface="微软雅黑" panose="020B0503020204020204" charset="-122"/>
              <a:cs typeface="微软雅黑" panose="020B0503020204020204" charset="-122"/>
            </a:endParaRPr>
          </a:p>
          <a:p>
            <a:pPr marL="80645" algn="l" rtl="0" eaLnBrk="0">
              <a:lnSpc>
                <a:spcPct val="96000"/>
              </a:lnSpc>
              <a:spcBef>
                <a:spcPts val="1280"/>
              </a:spcBef>
            </a:pP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解读</a:t>
            </a:r>
            <a:endParaRPr sz="1700" dirty="0">
              <a:latin typeface="微软雅黑" panose="020B0503020204020204" charset="-122"/>
              <a:ea typeface="微软雅黑" panose="020B0503020204020204" charset="-122"/>
              <a:cs typeface="微软雅黑" panose="020B0503020204020204" charset="-122"/>
            </a:endParaRPr>
          </a:p>
          <a:p>
            <a:pPr marL="366395" indent="-271780" algn="l" rtl="0" eaLnBrk="0">
              <a:lnSpc>
                <a:spcPct val="140000"/>
              </a:lnSpc>
              <a:spcBef>
                <a:spcPts val="935"/>
              </a:spcBef>
              <a:tabLst>
                <a:tab pos="257175" algn="l"/>
              </a:tabLst>
            </a:pPr>
            <a:r>
              <a:rPr sz="17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3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【依据】《燃气工程项目规范》第4.2.17条 燃气厂站内可燃气体泄漏浓度可能达到爆炸下</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限20%的燃</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气设施区域内或建(构)</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筑物内， 应设置固定式可燃气体浓度报警装置。</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03000"/>
              </a:lnSpc>
            </a:pPr>
            <a:endParaRPr sz="900" dirty="0">
              <a:latin typeface="Arial" panose="020B0604020202020204"/>
              <a:ea typeface="Arial" panose="020B0604020202020204"/>
              <a:cs typeface="Arial" panose="020B0604020202020204"/>
            </a:endParaRPr>
          </a:p>
          <a:p>
            <a:pPr marL="94615" algn="l" rtl="0" eaLnBrk="0">
              <a:lnSpc>
                <a:spcPct val="96000"/>
              </a:lnSpc>
              <a:spcBef>
                <a:spcPts val="5"/>
              </a:spcBef>
              <a:tabLst>
                <a:tab pos="257175" algn="l"/>
              </a:tabLst>
            </a:pPr>
            <a:r>
              <a:rPr sz="17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36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厂站内燃气设施区域或建筑内， 当可燃气体泄漏且在空间形成聚积， 遇</a:t>
            </a:r>
            <a:r>
              <a:rPr sz="17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点火源易发生火灾或爆炸事故，</a:t>
            </a:r>
            <a:endParaRPr sz="1700" dirty="0">
              <a:latin typeface="微软雅黑" panose="020B0503020204020204" charset="-122"/>
              <a:ea typeface="微软雅黑" panose="020B0503020204020204" charset="-122"/>
              <a:cs typeface="微软雅黑" panose="020B0503020204020204" charset="-122"/>
            </a:endParaRPr>
          </a:p>
        </p:txBody>
      </p:sp>
      <p:pic>
        <p:nvPicPr>
          <p:cNvPr id="2084" name="picture 2084"/>
          <p:cNvPicPr>
            <a:picLocks noChangeAspect="1"/>
          </p:cNvPicPr>
          <p:nvPr/>
        </p:nvPicPr>
        <p:blipFill>
          <a:blip r:embed="rId1"/>
          <a:stretch>
            <a:fillRect/>
          </a:stretch>
        </p:blipFill>
        <p:spPr>
          <a:xfrm rot="21600000">
            <a:off x="549859" y="3515652"/>
            <a:ext cx="162991" cy="149504"/>
          </a:xfrm>
          <a:prstGeom prst="rect">
            <a:avLst/>
          </a:prstGeom>
        </p:spPr>
      </p:pic>
      <p:pic>
        <p:nvPicPr>
          <p:cNvPr id="2086" name="picture 2086"/>
          <p:cNvPicPr>
            <a:picLocks noChangeAspect="1"/>
          </p:cNvPicPr>
          <p:nvPr/>
        </p:nvPicPr>
        <p:blipFill>
          <a:blip r:embed="rId2"/>
          <a:stretch>
            <a:fillRect/>
          </a:stretch>
        </p:blipFill>
        <p:spPr>
          <a:xfrm rot="21600000">
            <a:off x="549859" y="2692692"/>
            <a:ext cx="162991" cy="149504"/>
          </a:xfrm>
          <a:prstGeom prst="rect">
            <a:avLst/>
          </a:prstGeom>
        </p:spPr>
      </p:pic>
      <p:sp>
        <p:nvSpPr>
          <p:cNvPr id="2088" name="path 2088"/>
          <p:cNvSpPr/>
          <p:nvPr/>
        </p:nvSpPr>
        <p:spPr>
          <a:xfrm>
            <a:off x="467868" y="324611"/>
            <a:ext cx="99059" cy="777240"/>
          </a:xfrm>
          <a:custGeom>
            <a:avLst/>
            <a:gdLst/>
            <a:ahLst/>
            <a:cxnLst/>
            <a:rect l="0" t="0" r="0" b="0"/>
            <a:pathLst>
              <a:path w="155" h="1224">
                <a:moveTo>
                  <a:pt x="0" y="0"/>
                </a:moveTo>
                <a:lnTo>
                  <a:pt x="155" y="0"/>
                </a:lnTo>
                <a:lnTo>
                  <a:pt x="155" y="1224"/>
                </a:lnTo>
                <a:lnTo>
                  <a:pt x="0" y="1224"/>
                </a:lnTo>
                <a:lnTo>
                  <a:pt x="0" y="0"/>
                </a:lnTo>
                <a:close/>
              </a:path>
            </a:pathLst>
          </a:custGeom>
          <a:solidFill>
            <a:srgbClr val="5B9BD5">
              <a:alpha val="100000"/>
            </a:srgbClr>
          </a:solidFill>
          <a:ln w="0" cap="flat">
            <a:noFill/>
            <a:prstDash val="solid"/>
            <a:miter lim="0"/>
          </a:ln>
        </p:spPr>
        <p:txBody>
          <a:bodyPr rtlCol="0"/>
          <a:lstStyle/>
          <a:p>
            <a:pPr algn="ctr"/>
            <a:endParaRPr lang="zh-CN" altLang="en-US"/>
          </a:p>
        </p:txBody>
      </p:sp>
      <p:grpSp>
        <p:nvGrpSpPr>
          <p:cNvPr id="176" name="group 176"/>
          <p:cNvGrpSpPr/>
          <p:nvPr/>
        </p:nvGrpSpPr>
        <p:grpSpPr>
          <a:xfrm rot="21600000">
            <a:off x="1495920" y="5069116"/>
            <a:ext cx="8509342" cy="1376921"/>
            <a:chOff x="0" y="0"/>
            <a:chExt cx="8509342" cy="1376921"/>
          </a:xfrm>
        </p:grpSpPr>
        <p:pic>
          <p:nvPicPr>
            <p:cNvPr id="2090" name="picture 2090"/>
            <p:cNvPicPr>
              <a:picLocks noChangeAspect="1"/>
            </p:cNvPicPr>
            <p:nvPr/>
          </p:nvPicPr>
          <p:blipFill>
            <a:blip r:embed="rId3"/>
            <a:stretch>
              <a:fillRect/>
            </a:stretch>
          </p:blipFill>
          <p:spPr>
            <a:xfrm rot="21600000">
              <a:off x="0" y="0"/>
              <a:ext cx="8509342" cy="1376921"/>
            </a:xfrm>
            <a:prstGeom prst="rect">
              <a:avLst/>
            </a:prstGeom>
          </p:spPr>
        </p:pic>
        <p:sp>
          <p:nvSpPr>
            <p:cNvPr id="2092" name="textbox 2092"/>
            <p:cNvSpPr/>
            <p:nvPr/>
          </p:nvSpPr>
          <p:spPr>
            <a:xfrm>
              <a:off x="-12700" y="-12700"/>
              <a:ext cx="8535034" cy="1423035"/>
            </a:xfrm>
            <a:prstGeom prst="rect">
              <a:avLst/>
            </a:prstGeom>
            <a:noFill/>
            <a:ln w="0" cap="flat">
              <a:noFill/>
              <a:prstDash val="solid"/>
              <a:miter lim="0"/>
            </a:ln>
          </p:spPr>
          <p:txBody>
            <a:bodyPr vert="horz" wrap="square" lIns="0" tIns="0" rIns="0" bIns="0"/>
            <a:lstStyle/>
            <a:p>
              <a:pPr algn="l" rtl="0" eaLnBrk="0">
                <a:lnSpc>
                  <a:spcPct val="106000"/>
                </a:lnSpc>
              </a:pPr>
              <a:endParaRPr sz="700" dirty="0">
                <a:latin typeface="Arial" panose="020B0604020202020204"/>
                <a:ea typeface="Arial" panose="020B0604020202020204"/>
                <a:cs typeface="Arial" panose="020B0604020202020204"/>
              </a:endParaRPr>
            </a:p>
            <a:p>
              <a:pPr marL="125730" indent="-1905" algn="l" rtl="0" eaLnBrk="0">
                <a:lnSpc>
                  <a:spcPct val="155000"/>
                </a:lnSpc>
                <a:spcBef>
                  <a:spcPts val="5"/>
                </a:spcBef>
              </a:pPr>
              <a:r>
                <a:rPr sz="1700" b="1" kern="0" spc="60" dirty="0">
                  <a:solidFill>
                    <a:srgbClr val="0070C0">
                      <a:alpha val="100000"/>
                    </a:srgbClr>
                  </a:solidFill>
                  <a:latin typeface="微软雅黑" panose="020B0503020204020204" charset="-122"/>
                  <a:ea typeface="微软雅黑" panose="020B0503020204020204" charset="-122"/>
                  <a:cs typeface="微软雅黑" panose="020B0503020204020204" charset="-122"/>
                </a:rPr>
                <a:t>第五条， 列出了燃气经营者在燃气厂</a:t>
              </a:r>
              <a:r>
                <a:rPr sz="1700" b="1" kern="0" spc="50" dirty="0">
                  <a:solidFill>
                    <a:srgbClr val="0070C0">
                      <a:alpha val="100000"/>
                    </a:srgbClr>
                  </a:solidFill>
                  <a:latin typeface="微软雅黑" panose="020B0503020204020204" charset="-122"/>
                  <a:ea typeface="微软雅黑" panose="020B0503020204020204" charset="-122"/>
                  <a:cs typeface="微软雅黑" panose="020B0503020204020204" charset="-122"/>
                </a:rPr>
                <a:t>站安全管理中， 判定为重大隐患的共5种情形；</a:t>
              </a:r>
              <a:r>
                <a:rPr sz="1700" b="1" kern="0" spc="0" dirty="0">
                  <a:solidFill>
                    <a:srgbClr val="0070C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70C0">
                      <a:alpha val="100000"/>
                    </a:srgbClr>
                  </a:solidFill>
                  <a:latin typeface="微软雅黑" panose="020B0503020204020204" charset="-122"/>
                  <a:ea typeface="微软雅黑" panose="020B0503020204020204" charset="-122"/>
                  <a:cs typeface="微软雅黑" panose="020B0503020204020204" charset="-122"/>
                </a:rPr>
                <a:t>思考： 以前燃气企业制定的重大</a:t>
              </a:r>
              <a:r>
                <a:rPr sz="1700" b="1" kern="0" spc="60" dirty="0">
                  <a:solidFill>
                    <a:srgbClr val="0070C0">
                      <a:alpha val="100000"/>
                    </a:srgbClr>
                  </a:solidFill>
                  <a:latin typeface="微软雅黑" panose="020B0503020204020204" charset="-122"/>
                  <a:ea typeface="微软雅黑" panose="020B0503020204020204" charset="-122"/>
                  <a:cs typeface="微软雅黑" panose="020B0503020204020204" charset="-122"/>
                </a:rPr>
                <a:t>隐患中还包括安全设备失效， 安全监控系统失效、</a:t>
              </a:r>
              <a:r>
                <a:rPr sz="1700" b="1" kern="0" spc="0" dirty="0">
                  <a:solidFill>
                    <a:srgbClr val="0070C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70C0">
                      <a:alpha val="100000"/>
                    </a:srgbClr>
                  </a:solidFill>
                  <a:latin typeface="微软雅黑" panose="020B0503020204020204" charset="-122"/>
                  <a:ea typeface="微软雅黑" panose="020B0503020204020204" charset="-122"/>
                  <a:cs typeface="微软雅黑" panose="020B0503020204020204" charset="-122"/>
                </a:rPr>
                <a:t>泄漏风险未控制等内容，</a:t>
              </a:r>
              <a:r>
                <a:rPr sz="1700" b="1" kern="0" spc="60" dirty="0">
                  <a:solidFill>
                    <a:srgbClr val="0070C0">
                      <a:alpha val="100000"/>
                    </a:srgbClr>
                  </a:solidFill>
                  <a:latin typeface="微软雅黑" panose="020B0503020204020204" charset="-122"/>
                  <a:ea typeface="微软雅黑" panose="020B0503020204020204" charset="-122"/>
                  <a:cs typeface="微软雅黑" panose="020B0503020204020204" charset="-122"/>
                </a:rPr>
                <a:t> 但难以量化或准确描述， 本次未没有纳入《标准》</a:t>
              </a:r>
              <a:endParaRPr sz="1700" dirty="0">
                <a:latin typeface="微软雅黑" panose="020B0503020204020204" charset="-122"/>
                <a:ea typeface="微软雅黑" panose="020B0503020204020204" charset="-122"/>
                <a:cs typeface="微软雅黑" panose="020B0503020204020204" charset="-122"/>
              </a:endParaRPr>
            </a:p>
          </p:txBody>
        </p:sp>
      </p:grpSp>
      <p:pic>
        <p:nvPicPr>
          <p:cNvPr id="2094" name="picture 2094"/>
          <p:cNvPicPr>
            <a:picLocks noChangeAspect="1"/>
          </p:cNvPicPr>
          <p:nvPr/>
        </p:nvPicPr>
        <p:blipFill>
          <a:blip r:embed="rId4"/>
          <a:stretch>
            <a:fillRect/>
          </a:stretch>
        </p:blipFill>
        <p:spPr>
          <a:xfrm rot="21600000">
            <a:off x="10611028" y="4077766"/>
            <a:ext cx="1580971" cy="2780233"/>
          </a:xfrm>
          <a:prstGeom prst="rect">
            <a:avLst/>
          </a:prstGeom>
        </p:spPr>
      </p:pic>
      <p:sp>
        <p:nvSpPr>
          <p:cNvPr id="2096" name="textbox 2096"/>
          <p:cNvSpPr/>
          <p:nvPr/>
        </p:nvSpPr>
        <p:spPr>
          <a:xfrm>
            <a:off x="810107" y="3850195"/>
            <a:ext cx="10118090" cy="73215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5240" algn="l" rtl="0" eaLnBrk="0">
              <a:lnSpc>
                <a:spcPts val="2375"/>
              </a:lnSpc>
            </a:pP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故提出当燃气设施区域或建筑内可</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燃气体浓度可能达到爆炸下限的20%时， 需设固定式可燃气体浓度</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12700" algn="l" rtl="0" eaLnBrk="0">
              <a:lnSpc>
                <a:spcPct val="96000"/>
              </a:lnSpc>
            </a:pP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报警装置， 以达到早报警、</a:t>
            </a:r>
            <a:r>
              <a:rPr sz="1700" b="1" kern="0" spc="-37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早预</a:t>
            </a:r>
            <a:r>
              <a:rPr sz="17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防、</a:t>
            </a:r>
            <a:r>
              <a:rPr sz="1700" b="1" kern="0" spc="-37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早处置的目的。</a:t>
            </a:r>
            <a:endParaRPr sz="1700" dirty="0">
              <a:latin typeface="微软雅黑" panose="020B0503020204020204" charset="-122"/>
              <a:ea typeface="微软雅黑" panose="020B0503020204020204" charset="-122"/>
              <a:cs typeface="微软雅黑" panose="020B0503020204020204" charset="-122"/>
            </a:endParaRPr>
          </a:p>
        </p:txBody>
      </p:sp>
      <p:sp>
        <p:nvSpPr>
          <p:cNvPr id="2098" name="textbox 2098"/>
          <p:cNvSpPr/>
          <p:nvPr/>
        </p:nvSpPr>
        <p:spPr>
          <a:xfrm>
            <a:off x="521614" y="1017155"/>
            <a:ext cx="8282305" cy="273684"/>
          </a:xfrm>
          <a:prstGeom prst="rect">
            <a:avLst/>
          </a:prstGeom>
          <a:noFill/>
          <a:ln w="0" cap="flat">
            <a:noFill/>
            <a:prstDash val="solid"/>
            <a:miter lim="0"/>
          </a:ln>
        </p:spPr>
        <p:txBody>
          <a:bodyPr vert="horz" wrap="square" lIns="0" tIns="0" rIns="0" bIns="0"/>
          <a:lstStyle/>
          <a:p>
            <a:pPr algn="l" rtl="0" eaLnBrk="0">
              <a:lnSpc>
                <a:spcPct val="78000"/>
              </a:lnSpc>
            </a:pPr>
            <a:endParaRPr sz="100" dirty="0">
              <a:latin typeface="Arial" panose="020B0604020202020204"/>
              <a:ea typeface="Arial" panose="020B0604020202020204"/>
              <a:cs typeface="Arial" panose="020B0604020202020204"/>
            </a:endParaRPr>
          </a:p>
          <a:p>
            <a:pPr algn="r" rtl="0" eaLnBrk="0">
              <a:lnSpc>
                <a:spcPct val="96000"/>
              </a:lnSpc>
            </a:pPr>
            <a:r>
              <a:rPr sz="17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第五条 燃气经营者在燃气厂站安全管理中， 有</a:t>
            </a:r>
            <a:r>
              <a:rPr sz="17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下列情形之一的， 判定为重大隐患：</a:t>
            </a:r>
            <a:endParaRPr sz="1700" dirty="0">
              <a:latin typeface="微软雅黑" panose="020B0503020204020204" charset="-122"/>
              <a:ea typeface="微软雅黑" panose="020B0503020204020204" charset="-122"/>
              <a:cs typeface="微软雅黑" panose="020B0503020204020204" charset="-122"/>
            </a:endParaRPr>
          </a:p>
        </p:txBody>
      </p:sp>
      <p:sp>
        <p:nvSpPr>
          <p:cNvPr id="2100" name="rect 2100"/>
          <p:cNvSpPr/>
          <p:nvPr/>
        </p:nvSpPr>
        <p:spPr>
          <a:xfrm>
            <a:off x="7620" y="324611"/>
            <a:ext cx="373379" cy="777240"/>
          </a:xfrm>
          <a:prstGeom prst="rect">
            <a:avLst/>
          </a:prstGeom>
          <a:solidFill>
            <a:srgbClr val="5B9BD5">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0" name="picture 510"/>
          <p:cNvPicPr>
            <a:picLocks noChangeAspect="1"/>
          </p:cNvPicPr>
          <p:nvPr/>
        </p:nvPicPr>
        <p:blipFill>
          <a:blip r:embed="rId1"/>
          <a:stretch>
            <a:fillRect/>
          </a:stretch>
        </p:blipFill>
        <p:spPr>
          <a:xfrm rot="21600000">
            <a:off x="10611028" y="4077766"/>
            <a:ext cx="1580971" cy="2780233"/>
          </a:xfrm>
          <a:prstGeom prst="rect">
            <a:avLst/>
          </a:prstGeom>
        </p:spPr>
      </p:pic>
      <p:sp>
        <p:nvSpPr>
          <p:cNvPr id="512" name="textbox 512"/>
          <p:cNvSpPr/>
          <p:nvPr/>
        </p:nvSpPr>
        <p:spPr>
          <a:xfrm>
            <a:off x="-5079" y="277183"/>
            <a:ext cx="11938000" cy="5576570"/>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marL="571500" algn="l" rtl="0" eaLnBrk="0">
              <a:lnSpc>
                <a:spcPct val="79000"/>
              </a:lnSpc>
              <a:tabLst>
                <a:tab pos="777875" algn="l"/>
              </a:tabLst>
            </a:pPr>
            <a:r>
              <a:rPr sz="3200" kern="0" spc="0" dirty="0">
                <a:solidFill>
                  <a:srgbClr val="212E84">
                    <a:alpha val="100000"/>
                  </a:srgbClr>
                </a:solidFill>
                <a:latin typeface="微软雅黑" panose="020B0503020204020204" charset="-122"/>
                <a:ea typeface="微软雅黑" panose="020B0503020204020204" charset="-122"/>
                <a:cs typeface="微软雅黑" panose="020B0503020204020204" charset="-122"/>
              </a:rPr>
              <a:t>	</a:t>
            </a:r>
            <a:r>
              <a:rPr sz="3200" b="1" kern="0" spc="-10" dirty="0">
                <a:solidFill>
                  <a:srgbClr val="212E84">
                    <a:alpha val="100000"/>
                  </a:srgbClr>
                </a:solidFill>
                <a:latin typeface="微软雅黑" panose="020B0503020204020204" charset="-122"/>
                <a:ea typeface="微软雅黑" panose="020B0503020204020204" charset="-122"/>
                <a:cs typeface="微软雅黑" panose="020B0503020204020204" charset="-122"/>
              </a:rPr>
              <a:t>一、燃气安全生产法律法规体系介绍</a:t>
            </a:r>
            <a:endParaRPr sz="3200" dirty="0">
              <a:latin typeface="微软雅黑" panose="020B0503020204020204" charset="-122"/>
              <a:ea typeface="微软雅黑" panose="020B0503020204020204" charset="-122"/>
              <a:cs typeface="微软雅黑" panose="020B0503020204020204" charset="-122"/>
            </a:endParaRPr>
          </a:p>
          <a:p>
            <a:pPr algn="l" rtl="0" eaLnBrk="0">
              <a:lnSpc>
                <a:spcPct val="198000"/>
              </a:lnSpc>
            </a:pPr>
            <a:endParaRPr sz="1000" dirty="0">
              <a:latin typeface="Arial" panose="020B0604020202020204"/>
              <a:ea typeface="Arial" panose="020B0604020202020204"/>
              <a:cs typeface="Arial" panose="020B0604020202020204"/>
            </a:endParaRPr>
          </a:p>
          <a:p>
            <a:pPr marL="645160" algn="l" rtl="0" eaLnBrk="0">
              <a:lnSpc>
                <a:spcPct val="94000"/>
              </a:lnSpc>
              <a:spcBef>
                <a:spcPts val="690"/>
              </a:spcBef>
            </a:pPr>
            <a:r>
              <a:rPr sz="2300" kern="0" spc="90" dirty="0">
                <a:solidFill>
                  <a:srgbClr val="000000">
                    <a:alpha val="100000"/>
                  </a:srgbClr>
                </a:solidFill>
                <a:latin typeface="Wingdings" panose="05000000000000000000"/>
                <a:ea typeface="Wingdings" panose="05000000000000000000"/>
                <a:cs typeface="Wingdings" panose="05000000000000000000"/>
              </a:rPr>
              <a:t>n</a:t>
            </a:r>
            <a:r>
              <a:rPr sz="2300" kern="0" spc="-470" dirty="0">
                <a:solidFill>
                  <a:srgbClr val="000000">
                    <a:alpha val="100000"/>
                  </a:srgbClr>
                </a:solidFill>
                <a:latin typeface="Wingdings" panose="05000000000000000000"/>
                <a:ea typeface="Wingdings" panose="05000000000000000000"/>
                <a:cs typeface="Wingdings" panose="05000000000000000000"/>
              </a:rPr>
              <a:t> </a:t>
            </a:r>
            <a:r>
              <a:rPr sz="23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住房城乡建设部等</a:t>
            </a:r>
            <a:r>
              <a:rPr sz="23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部门颁布的有关文件</a:t>
            </a:r>
            <a:endParaRPr sz="2300" dirty="0">
              <a:latin typeface="微软雅黑" panose="020B0503020204020204" charset="-122"/>
              <a:ea typeface="微软雅黑" panose="020B0503020204020204" charset="-122"/>
              <a:cs typeface="微软雅黑" panose="020B0503020204020204" charset="-122"/>
            </a:endParaRPr>
          </a:p>
          <a:p>
            <a:pPr marL="974090" algn="l" rtl="0" eaLnBrk="0">
              <a:lnSpc>
                <a:spcPct val="85000"/>
              </a:lnSpc>
              <a:spcBef>
                <a:spcPts val="965"/>
              </a:spcBef>
            </a:pPr>
            <a:r>
              <a:rPr sz="21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为落实国务院颁布的关于开展燃气安全专项整治、</a:t>
            </a:r>
            <a:r>
              <a:rPr sz="2100" kern="0" spc="-4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隐患排查</a:t>
            </a:r>
            <a:r>
              <a:rPr sz="21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整治等文件精神， 住房和城乡</a:t>
            </a:r>
            <a:endParaRPr sz="2100" dirty="0">
              <a:latin typeface="微软雅黑" panose="020B0503020204020204" charset="-122"/>
              <a:ea typeface="微软雅黑" panose="020B0503020204020204" charset="-122"/>
              <a:cs typeface="微软雅黑" panose="020B0503020204020204" charset="-122"/>
            </a:endParaRPr>
          </a:p>
          <a:p>
            <a:pPr marL="441325" algn="l" rtl="0" eaLnBrk="0">
              <a:lnSpc>
                <a:spcPts val="3840"/>
              </a:lnSpc>
            </a:pPr>
            <a:r>
              <a:rPr sz="21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建设部等部门根据部门职责分工， 提出了具体措施</a:t>
            </a:r>
            <a:r>
              <a:rPr sz="21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印发了相关文件：</a:t>
            </a:r>
            <a:endParaRPr sz="2100" dirty="0">
              <a:latin typeface="微软雅黑" panose="020B0503020204020204" charset="-122"/>
              <a:ea typeface="微软雅黑" panose="020B0503020204020204" charset="-122"/>
              <a:cs typeface="微软雅黑" panose="020B0503020204020204" charset="-122"/>
            </a:endParaRPr>
          </a:p>
          <a:p>
            <a:pPr algn="l" rtl="0" eaLnBrk="0">
              <a:lnSpc>
                <a:spcPct val="119000"/>
              </a:lnSpc>
            </a:pPr>
            <a:endParaRPr sz="1000" dirty="0">
              <a:latin typeface="Arial" panose="020B0604020202020204"/>
              <a:ea typeface="Arial" panose="020B0604020202020204"/>
              <a:cs typeface="Arial" panose="020B0604020202020204"/>
            </a:endParaRPr>
          </a:p>
          <a:p>
            <a:pPr marL="295910" algn="l" rtl="0" eaLnBrk="0">
              <a:lnSpc>
                <a:spcPts val="2755"/>
              </a:lnSpc>
              <a:spcBef>
                <a:spcPts val="635"/>
              </a:spcBef>
              <a:tabLst>
                <a:tab pos="488950" algn="l"/>
              </a:tabLst>
            </a:pPr>
            <a:r>
              <a:rPr sz="21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《城镇燃气经营安全</a:t>
            </a:r>
            <a:r>
              <a:rPr sz="21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重大隐患判定标准》 （建城规〔</a:t>
            </a:r>
            <a:r>
              <a:rPr sz="2100" kern="0" spc="-2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2023〕4号）</a:t>
            </a:r>
            <a:endParaRPr sz="2100" dirty="0">
              <a:latin typeface="微软雅黑" panose="020B0503020204020204" charset="-122"/>
              <a:ea typeface="微软雅黑" panose="020B0503020204020204" charset="-122"/>
              <a:cs typeface="微软雅黑" panose="020B0503020204020204" charset="-122"/>
            </a:endParaRPr>
          </a:p>
          <a:p>
            <a:pPr marL="735965" indent="-440055" algn="l" rtl="0" eaLnBrk="0">
              <a:lnSpc>
                <a:spcPct val="126000"/>
              </a:lnSpc>
              <a:spcBef>
                <a:spcPts val="1495"/>
              </a:spcBef>
              <a:tabLst>
                <a:tab pos="488950" algn="l"/>
              </a:tabLst>
            </a:pPr>
            <a:r>
              <a:rPr sz="21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住房城乡建设部办公厅</a:t>
            </a:r>
            <a:r>
              <a:rPr sz="21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国家发展改革委办公厅关于扎实推进城市燃气管道等老化更新改造</a:t>
            </a:r>
            <a:r>
              <a:rPr sz="21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工</a:t>
            </a:r>
            <a:r>
              <a:rPr sz="21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作的通知 （建办城函〔</a:t>
            </a:r>
            <a:r>
              <a:rPr sz="2100" kern="0" spc="-2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2023〕</a:t>
            </a:r>
            <a:r>
              <a:rPr sz="2100" kern="0" spc="-4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245号）</a:t>
            </a:r>
            <a:endParaRPr sz="2100" dirty="0">
              <a:latin typeface="微软雅黑" panose="020B0503020204020204" charset="-122"/>
              <a:ea typeface="微软雅黑" panose="020B0503020204020204" charset="-122"/>
              <a:cs typeface="微软雅黑" panose="020B0503020204020204" charset="-122"/>
            </a:endParaRPr>
          </a:p>
          <a:p>
            <a:pPr marL="734695" indent="-438785" algn="l" rtl="0" eaLnBrk="0">
              <a:lnSpc>
                <a:spcPct val="126000"/>
              </a:lnSpc>
              <a:spcBef>
                <a:spcPts val="1350"/>
              </a:spcBef>
              <a:tabLst>
                <a:tab pos="488950" algn="l"/>
              </a:tabLst>
            </a:pPr>
            <a:r>
              <a:rPr sz="21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住房和城乡建设部办公厅国家发展改革委办公厅关于印发城市燃气管道老化</a:t>
            </a:r>
            <a:r>
              <a:rPr sz="21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评估工作指南的通</a:t>
            </a:r>
            <a:r>
              <a:rPr sz="21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知 （建办城函〔</a:t>
            </a:r>
            <a:r>
              <a:rPr sz="2100" kern="0" spc="-3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2022〕</a:t>
            </a:r>
            <a:r>
              <a:rPr sz="2100" kern="0" spc="-4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2</a:t>
            </a:r>
            <a:r>
              <a:rPr sz="21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25号）</a:t>
            </a:r>
            <a:endParaRPr sz="2100" dirty="0">
              <a:latin typeface="微软雅黑" panose="020B0503020204020204" charset="-122"/>
              <a:ea typeface="微软雅黑" panose="020B0503020204020204" charset="-122"/>
              <a:cs typeface="微软雅黑" panose="020B0503020204020204" charset="-122"/>
            </a:endParaRPr>
          </a:p>
          <a:p>
            <a:pPr algn="l" rtl="0" eaLnBrk="0">
              <a:lnSpc>
                <a:spcPct val="112000"/>
              </a:lnSpc>
            </a:pPr>
            <a:endParaRPr sz="700" dirty="0">
              <a:latin typeface="Arial" panose="020B0604020202020204"/>
              <a:ea typeface="Arial" panose="020B0604020202020204"/>
              <a:cs typeface="Arial" panose="020B0604020202020204"/>
            </a:endParaRPr>
          </a:p>
          <a:p>
            <a:pPr marL="737870" indent="-441960" algn="l" rtl="0" eaLnBrk="0">
              <a:lnSpc>
                <a:spcPct val="134000"/>
              </a:lnSpc>
              <a:spcBef>
                <a:spcPts val="5"/>
              </a:spcBef>
              <a:tabLst>
                <a:tab pos="488950" algn="l"/>
              </a:tabLst>
            </a:pPr>
            <a:r>
              <a:rPr sz="21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住房和城乡建设部等六部门关于加强瓶装液化石油气安全管理的指导意见 （建城〔</a:t>
            </a:r>
            <a:r>
              <a:rPr sz="2100" kern="0" spc="-2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20</a:t>
            </a:r>
            <a:r>
              <a:rPr sz="21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21〕</a:t>
            </a:r>
            <a:r>
              <a:rPr sz="2100" kern="0" spc="-3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23</a:t>
            </a:r>
            <a:r>
              <a:rPr sz="21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号）</a:t>
            </a:r>
            <a:endParaRPr sz="2100" dirty="0">
              <a:latin typeface="微软雅黑" panose="020B0503020204020204" charset="-122"/>
              <a:ea typeface="微软雅黑" panose="020B0503020204020204" charset="-122"/>
              <a:cs typeface="微软雅黑" panose="020B0503020204020204" charset="-122"/>
            </a:endParaRPr>
          </a:p>
        </p:txBody>
      </p:sp>
      <p:pic>
        <p:nvPicPr>
          <p:cNvPr id="514" name="picture 514"/>
          <p:cNvPicPr>
            <a:picLocks noChangeAspect="1"/>
          </p:cNvPicPr>
          <p:nvPr/>
        </p:nvPicPr>
        <p:blipFill>
          <a:blip r:embed="rId2"/>
          <a:stretch>
            <a:fillRect/>
          </a:stretch>
        </p:blipFill>
        <p:spPr>
          <a:xfrm rot="21600000">
            <a:off x="291213" y="5053902"/>
            <a:ext cx="193326" cy="177328"/>
          </a:xfrm>
          <a:prstGeom prst="rect">
            <a:avLst/>
          </a:prstGeom>
        </p:spPr>
      </p:pic>
      <p:pic>
        <p:nvPicPr>
          <p:cNvPr id="516" name="picture 516"/>
          <p:cNvPicPr>
            <a:picLocks noChangeAspect="1"/>
          </p:cNvPicPr>
          <p:nvPr/>
        </p:nvPicPr>
        <p:blipFill>
          <a:blip r:embed="rId2"/>
          <a:stretch>
            <a:fillRect/>
          </a:stretch>
        </p:blipFill>
        <p:spPr>
          <a:xfrm rot="21600000">
            <a:off x="291213" y="4076002"/>
            <a:ext cx="193326" cy="177328"/>
          </a:xfrm>
          <a:prstGeom prst="rect">
            <a:avLst/>
          </a:prstGeom>
        </p:spPr>
      </p:pic>
      <p:pic>
        <p:nvPicPr>
          <p:cNvPr id="518" name="picture 518"/>
          <p:cNvPicPr>
            <a:picLocks noChangeAspect="1"/>
          </p:cNvPicPr>
          <p:nvPr/>
        </p:nvPicPr>
        <p:blipFill>
          <a:blip r:embed="rId3"/>
          <a:stretch>
            <a:fillRect/>
          </a:stretch>
        </p:blipFill>
        <p:spPr>
          <a:xfrm rot="21600000">
            <a:off x="291213" y="3098101"/>
            <a:ext cx="193326" cy="177329"/>
          </a:xfrm>
          <a:prstGeom prst="rect">
            <a:avLst/>
          </a:prstGeom>
        </p:spPr>
      </p:pic>
      <p:pic>
        <p:nvPicPr>
          <p:cNvPr id="520" name="picture 520"/>
          <p:cNvPicPr>
            <a:picLocks noChangeAspect="1"/>
          </p:cNvPicPr>
          <p:nvPr/>
        </p:nvPicPr>
        <p:blipFill>
          <a:blip r:embed="rId2"/>
          <a:stretch>
            <a:fillRect/>
          </a:stretch>
        </p:blipFill>
        <p:spPr>
          <a:xfrm rot="21600000">
            <a:off x="291213" y="2609151"/>
            <a:ext cx="193326" cy="177329"/>
          </a:xfrm>
          <a:prstGeom prst="rect">
            <a:avLst/>
          </a:prstGeom>
        </p:spPr>
      </p:pic>
      <p:sp>
        <p:nvSpPr>
          <p:cNvPr id="522" name="path 522"/>
          <p:cNvSpPr/>
          <p:nvPr/>
        </p:nvSpPr>
        <p:spPr>
          <a:xfrm>
            <a:off x="7620" y="323066"/>
            <a:ext cx="559308" cy="742641"/>
          </a:xfrm>
          <a:custGeom>
            <a:avLst/>
            <a:gdLst/>
            <a:ahLst/>
            <a:cxnLst/>
            <a:rect l="0" t="0" r="0" b="0"/>
            <a:pathLst>
              <a:path w="880" h="1169">
                <a:moveTo>
                  <a:pt x="0" y="0"/>
                </a:moveTo>
                <a:lnTo>
                  <a:pt x="587" y="0"/>
                </a:lnTo>
                <a:lnTo>
                  <a:pt x="587" y="1169"/>
                </a:lnTo>
                <a:lnTo>
                  <a:pt x="0" y="1169"/>
                </a:lnTo>
                <a:lnTo>
                  <a:pt x="0" y="0"/>
                </a:lnTo>
                <a:close/>
              </a:path>
              <a:path w="880" h="1169">
                <a:moveTo>
                  <a:pt x="724" y="0"/>
                </a:moveTo>
                <a:lnTo>
                  <a:pt x="880" y="0"/>
                </a:lnTo>
                <a:lnTo>
                  <a:pt x="880" y="1169"/>
                </a:lnTo>
                <a:lnTo>
                  <a:pt x="724" y="1169"/>
                </a:lnTo>
                <a:lnTo>
                  <a:pt x="724" y="0"/>
                </a:lnTo>
                <a:close/>
              </a:path>
            </a:pathLst>
          </a:custGeom>
          <a:solidFill>
            <a:srgbClr val="4472C4">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2" name="rect 2102"/>
          <p:cNvSpPr/>
          <p:nvPr/>
        </p:nvSpPr>
        <p:spPr>
          <a:xfrm>
            <a:off x="0" y="0"/>
            <a:ext cx="12192000" cy="6858000"/>
          </a:xfrm>
          <a:prstGeom prst="rect">
            <a:avLst/>
          </a:prstGeom>
          <a:solidFill>
            <a:srgbClr val="F2F2F2">
              <a:alpha val="100000"/>
            </a:srgbClr>
          </a:solidFill>
          <a:ln w="0" cap="flat">
            <a:noFill/>
            <a:prstDash val="solid"/>
            <a:miter lim="0"/>
          </a:ln>
        </p:spPr>
        <p:txBody>
          <a:bodyPr rtlCol="0"/>
          <a:lstStyle/>
          <a:p>
            <a:pPr algn="ctr"/>
            <a:endParaRPr lang="zh-CN" altLang="en-US"/>
          </a:p>
        </p:txBody>
      </p:sp>
      <p:sp>
        <p:nvSpPr>
          <p:cNvPr id="2104" name="rect 2104"/>
          <p:cNvSpPr/>
          <p:nvPr/>
        </p:nvSpPr>
        <p:spPr>
          <a:xfrm>
            <a:off x="467868" y="324611"/>
            <a:ext cx="99059" cy="777240"/>
          </a:xfrm>
          <a:prstGeom prst="rect">
            <a:avLst/>
          </a:prstGeom>
          <a:solidFill>
            <a:srgbClr val="5B9BD5">
              <a:alpha val="100000"/>
            </a:srgbClr>
          </a:solidFill>
          <a:ln w="0" cap="flat">
            <a:noFill/>
            <a:prstDash val="solid"/>
            <a:miter lim="0"/>
          </a:ln>
        </p:spPr>
        <p:txBody>
          <a:bodyPr rtlCol="0"/>
          <a:lstStyle/>
          <a:p>
            <a:pPr algn="ctr"/>
            <a:endParaRPr lang="zh-CN" altLang="en-US"/>
          </a:p>
        </p:txBody>
      </p:sp>
      <p:pic>
        <p:nvPicPr>
          <p:cNvPr id="2106" name="picture 2106"/>
          <p:cNvPicPr>
            <a:picLocks noChangeAspect="1"/>
          </p:cNvPicPr>
          <p:nvPr/>
        </p:nvPicPr>
        <p:blipFill>
          <a:blip r:embed="rId1"/>
          <a:stretch>
            <a:fillRect/>
          </a:stretch>
        </p:blipFill>
        <p:spPr>
          <a:xfrm rot="21600000">
            <a:off x="10611028" y="4077766"/>
            <a:ext cx="1580971" cy="2780233"/>
          </a:xfrm>
          <a:prstGeom prst="rect">
            <a:avLst/>
          </a:prstGeom>
        </p:spPr>
      </p:pic>
      <p:sp>
        <p:nvSpPr>
          <p:cNvPr id="2108" name="textbox 2108"/>
          <p:cNvSpPr/>
          <p:nvPr/>
        </p:nvSpPr>
        <p:spPr>
          <a:xfrm>
            <a:off x="521614" y="283402"/>
            <a:ext cx="10497819" cy="637794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66370" algn="l" rtl="0" eaLnBrk="0">
              <a:lnSpc>
                <a:spcPts val="4225"/>
              </a:lnSpc>
            </a:pPr>
            <a:r>
              <a:rPr sz="32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三、《标准》内容</a:t>
            </a:r>
            <a:endParaRPr sz="3200" dirty="0">
              <a:latin typeface="微软雅黑" panose="020B0503020204020204" charset="-122"/>
              <a:ea typeface="微软雅黑" panose="020B0503020204020204" charset="-122"/>
              <a:cs typeface="微软雅黑" panose="020B0503020204020204" charset="-122"/>
            </a:endParaRPr>
          </a:p>
          <a:p>
            <a:pPr marL="12700" algn="l" rtl="0" eaLnBrk="0">
              <a:lnSpc>
                <a:spcPct val="96000"/>
              </a:lnSpc>
              <a:spcBef>
                <a:spcPts val="1545"/>
              </a:spcBef>
            </a:pPr>
            <a:r>
              <a:rPr sz="17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第六条 燃气经营者在燃气管道和调压设施安全管理中， 有下列情形之一的</a:t>
            </a:r>
            <a:r>
              <a:rPr sz="17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 判定为重大隐患：</a:t>
            </a:r>
            <a:endParaRPr sz="1700" dirty="0">
              <a:latin typeface="微软雅黑" panose="020B0503020204020204" charset="-122"/>
              <a:ea typeface="微软雅黑" panose="020B0503020204020204" charset="-122"/>
              <a:cs typeface="微软雅黑" panose="020B0503020204020204" charset="-122"/>
            </a:endParaRPr>
          </a:p>
          <a:p>
            <a:pPr marL="156210" algn="l" rtl="0" eaLnBrk="0">
              <a:lnSpc>
                <a:spcPts val="2375"/>
              </a:lnSpc>
              <a:spcBef>
                <a:spcPts val="915"/>
              </a:spcBef>
            </a:pPr>
            <a:r>
              <a:rPr sz="17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（一） 在中压及以上地下燃气管线保护范围内， 建有占压管线的建筑物、</a:t>
            </a:r>
            <a:r>
              <a:rPr sz="1700" b="1" kern="0" spc="-3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构筑物或者其他设施；</a:t>
            </a:r>
            <a:endParaRPr sz="1700" dirty="0">
              <a:latin typeface="微软雅黑" panose="020B0503020204020204" charset="-122"/>
              <a:ea typeface="微软雅黑" panose="020B0503020204020204" charset="-122"/>
              <a:cs typeface="微软雅黑" panose="020B0503020204020204" charset="-122"/>
            </a:endParaRPr>
          </a:p>
          <a:p>
            <a:pPr marL="13970" algn="l" rtl="0" eaLnBrk="0">
              <a:lnSpc>
                <a:spcPts val="2375"/>
              </a:lnSpc>
              <a:spcBef>
                <a:spcPts val="865"/>
              </a:spcBef>
            </a:pP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解读： 【依据】《城</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镇燃气管理条例》第三十三条 在燃气设施保护范围内， 禁止从事下列危及燃气设施</a:t>
            </a:r>
            <a:endParaRPr sz="1700" dirty="0">
              <a:latin typeface="微软雅黑" panose="020B0503020204020204" charset="-122"/>
              <a:ea typeface="微软雅黑" panose="020B0503020204020204" charset="-122"/>
              <a:cs typeface="微软雅黑" panose="020B0503020204020204" charset="-122"/>
            </a:endParaRPr>
          </a:p>
          <a:p>
            <a:pPr marL="22860" indent="-7620" algn="l" rtl="0" eaLnBrk="0">
              <a:lnSpc>
                <a:spcPct val="146000"/>
              </a:lnSpc>
              <a:spcBef>
                <a:spcPts val="475"/>
              </a:spcBef>
            </a:pP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安全的活动</a:t>
            </a:r>
            <a:r>
              <a:rPr sz="1700" b="1" kern="0" spc="-45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1700" b="1" kern="0" spc="4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45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一） 建设占压地下燃气管线的建筑物、</a:t>
            </a:r>
            <a:r>
              <a:rPr sz="1700" b="1" kern="0" spc="-3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构筑物或者其他设</a:t>
            </a:r>
            <a:r>
              <a:rPr sz="17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施； 《标准》</a:t>
            </a:r>
            <a:r>
              <a:rPr sz="1700" b="1" kern="0" spc="-31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中范围有所减小，</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限定在中压及以上。</a:t>
            </a:r>
            <a:endParaRPr sz="1700" dirty="0">
              <a:latin typeface="微软雅黑" panose="020B0503020204020204" charset="-122"/>
              <a:ea typeface="微软雅黑" panose="020B0503020204020204" charset="-122"/>
              <a:cs typeface="微软雅黑" panose="020B0503020204020204" charset="-122"/>
            </a:endParaRPr>
          </a:p>
          <a:p>
            <a:pPr algn="r" rtl="0" eaLnBrk="0">
              <a:lnSpc>
                <a:spcPts val="2375"/>
              </a:lnSpc>
              <a:spcBef>
                <a:spcPts val="915"/>
              </a:spcBef>
            </a:pPr>
            <a:r>
              <a:rPr sz="17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（二） 除确需穿过且已采取有效防护措施外， 输配管道在排水管 （沟） </a:t>
            </a:r>
            <a:r>
              <a:rPr sz="17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、供水管渠、</a:t>
            </a:r>
            <a:r>
              <a:rPr sz="1700" b="1" kern="0" spc="-3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热力管沟、</a:t>
            </a:r>
            <a:r>
              <a:rPr sz="1700" b="1" kern="0" spc="-3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电缆沟、</a:t>
            </a:r>
            <a:endParaRPr sz="1700" dirty="0">
              <a:latin typeface="微软雅黑" panose="020B0503020204020204" charset="-122"/>
              <a:ea typeface="微软雅黑" panose="020B0503020204020204" charset="-122"/>
              <a:cs typeface="微软雅黑" panose="020B0503020204020204" charset="-122"/>
            </a:endParaRPr>
          </a:p>
          <a:p>
            <a:pPr marL="13970" algn="l" rtl="0" eaLnBrk="0">
              <a:lnSpc>
                <a:spcPct val="88000"/>
              </a:lnSpc>
              <a:spcBef>
                <a:spcPts val="1235"/>
              </a:spcBef>
            </a:pPr>
            <a:r>
              <a:rPr sz="17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城市交通隧道、</a:t>
            </a:r>
            <a:r>
              <a:rPr sz="1700" b="1" kern="0" spc="-3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城市轨道交通隧道和地下人行通道等地下构筑物内敷设；</a:t>
            </a:r>
            <a:endParaRPr sz="1700" dirty="0">
              <a:latin typeface="微软雅黑" panose="020B0503020204020204" charset="-122"/>
              <a:ea typeface="微软雅黑" panose="020B0503020204020204" charset="-122"/>
              <a:cs typeface="微软雅黑" panose="020B0503020204020204" charset="-122"/>
            </a:endParaRPr>
          </a:p>
          <a:p>
            <a:pPr marL="13970" algn="l" rtl="0" eaLnBrk="0">
              <a:lnSpc>
                <a:spcPts val="3230"/>
              </a:lnSpc>
            </a:pPr>
            <a:r>
              <a:rPr sz="17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解读</a:t>
            </a:r>
            <a:endParaRPr sz="1700" dirty="0">
              <a:latin typeface="微软雅黑" panose="020B0503020204020204" charset="-122"/>
              <a:ea typeface="微软雅黑" panose="020B0503020204020204" charset="-122"/>
              <a:cs typeface="微软雅黑" panose="020B0503020204020204" charset="-122"/>
            </a:endParaRPr>
          </a:p>
          <a:p>
            <a:pPr marL="300355" indent="-272415" algn="l" rtl="0" eaLnBrk="0">
              <a:lnSpc>
                <a:spcPct val="144000"/>
              </a:lnSpc>
              <a:spcBef>
                <a:spcPts val="1075"/>
              </a:spcBef>
              <a:tabLst>
                <a:tab pos="191135" algn="l"/>
              </a:tabLst>
            </a:pPr>
            <a:r>
              <a:rPr sz="17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3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【依据】《燃气工程项目规范》第5.1.16条 输配管道不应在排水管 （沟） 、供水管渠、</a:t>
            </a:r>
            <a:r>
              <a:rPr sz="1700" b="1" kern="0" spc="-3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热力管沟</a:t>
            </a:r>
            <a:r>
              <a:rPr sz="17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1700" b="1" kern="0" spc="-31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电</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缆沟、</a:t>
            </a:r>
            <a:r>
              <a:rPr sz="1700" b="1" kern="0" spc="-40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城市交通隧道、</a:t>
            </a:r>
            <a:r>
              <a:rPr sz="1700" b="1" kern="0" spc="-3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城市轨道交通隧道和地下人行通道等</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地下构筑物内敷设。</a:t>
            </a:r>
            <a:r>
              <a:rPr sz="1700" b="1" kern="0" spc="-32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当确需穿过时， 应采</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取有效的防护措施。</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05000"/>
              </a:lnSpc>
            </a:pPr>
            <a:endParaRPr sz="1000" dirty="0">
              <a:latin typeface="Arial" panose="020B0604020202020204"/>
              <a:ea typeface="Arial" panose="020B0604020202020204"/>
              <a:cs typeface="Arial" panose="020B0604020202020204"/>
            </a:endParaRPr>
          </a:p>
          <a:p>
            <a:pPr marL="300355" indent="-272415" algn="l" rtl="0" eaLnBrk="0">
              <a:lnSpc>
                <a:spcPct val="141000"/>
              </a:lnSpc>
              <a:spcBef>
                <a:spcPts val="0"/>
              </a:spcBef>
              <a:tabLst>
                <a:tab pos="191135" algn="l"/>
              </a:tabLst>
            </a:pPr>
            <a:r>
              <a:rPr sz="17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地下空间资源紧张， 特别是一些老旧城区。</a:t>
            </a:r>
            <a:r>
              <a:rPr sz="1700" b="1" kern="0" spc="-31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随着燃气管道老化或遭遇第三方破坏，</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 泄漏的燃气窜入其</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他地下空间或窜入沿线的生活、</a:t>
            </a:r>
            <a:r>
              <a:rPr sz="1700" b="1" kern="0" spc="-3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生产、</a:t>
            </a:r>
            <a:r>
              <a:rPr sz="1700" b="1" kern="0" spc="-3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服务等区域， 达到爆炸极限被</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引爆， 带来的人员伤亡和社会影</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响极为严重。</a:t>
            </a:r>
            <a:r>
              <a:rPr sz="1700" b="1" kern="0" spc="-30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因此应避免燃气管道从排水管 （沟） 、热力管沟、</a:t>
            </a:r>
            <a:r>
              <a:rPr sz="1700" b="1" kern="0" spc="-31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电缆沟</a:t>
            </a:r>
            <a:r>
              <a:rPr sz="17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1700" b="1" kern="0" spc="-3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通行隧道内敷设的情况。</a:t>
            </a:r>
            <a:endParaRPr sz="1700" dirty="0">
              <a:latin typeface="微软雅黑" panose="020B0503020204020204" charset="-122"/>
              <a:ea typeface="微软雅黑" panose="020B0503020204020204" charset="-122"/>
              <a:cs typeface="微软雅黑" panose="020B0503020204020204" charset="-122"/>
            </a:endParaRPr>
          </a:p>
        </p:txBody>
      </p:sp>
      <p:pic>
        <p:nvPicPr>
          <p:cNvPr id="2110" name="picture 2110"/>
          <p:cNvPicPr>
            <a:picLocks noChangeAspect="1"/>
          </p:cNvPicPr>
          <p:nvPr/>
        </p:nvPicPr>
        <p:blipFill>
          <a:blip r:embed="rId2"/>
          <a:stretch>
            <a:fillRect/>
          </a:stretch>
        </p:blipFill>
        <p:spPr>
          <a:xfrm rot="21600000">
            <a:off x="549859" y="5573052"/>
            <a:ext cx="162991" cy="149504"/>
          </a:xfrm>
          <a:prstGeom prst="rect">
            <a:avLst/>
          </a:prstGeom>
        </p:spPr>
      </p:pic>
      <p:pic>
        <p:nvPicPr>
          <p:cNvPr id="2112" name="picture 2112"/>
          <p:cNvPicPr>
            <a:picLocks noChangeAspect="1"/>
          </p:cNvPicPr>
          <p:nvPr/>
        </p:nvPicPr>
        <p:blipFill>
          <a:blip r:embed="rId3"/>
          <a:stretch>
            <a:fillRect/>
          </a:stretch>
        </p:blipFill>
        <p:spPr>
          <a:xfrm rot="21600000">
            <a:off x="549859" y="4338612"/>
            <a:ext cx="162991" cy="149504"/>
          </a:xfrm>
          <a:prstGeom prst="rect">
            <a:avLst/>
          </a:prstGeom>
        </p:spPr>
      </p:pic>
      <p:sp>
        <p:nvSpPr>
          <p:cNvPr id="2114" name="rect 2114"/>
          <p:cNvSpPr/>
          <p:nvPr/>
        </p:nvSpPr>
        <p:spPr>
          <a:xfrm>
            <a:off x="7620" y="324611"/>
            <a:ext cx="373379" cy="777240"/>
          </a:xfrm>
          <a:prstGeom prst="rect">
            <a:avLst/>
          </a:prstGeom>
          <a:solidFill>
            <a:srgbClr val="5B9BD5">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6" name="rect 2116"/>
          <p:cNvSpPr/>
          <p:nvPr/>
        </p:nvSpPr>
        <p:spPr>
          <a:xfrm>
            <a:off x="0" y="0"/>
            <a:ext cx="12192000" cy="6858000"/>
          </a:xfrm>
          <a:prstGeom prst="rect">
            <a:avLst/>
          </a:prstGeom>
          <a:solidFill>
            <a:srgbClr val="F2F2F2">
              <a:alpha val="100000"/>
            </a:srgbClr>
          </a:solidFill>
          <a:ln w="0" cap="flat">
            <a:noFill/>
            <a:prstDash val="solid"/>
            <a:miter lim="0"/>
          </a:ln>
        </p:spPr>
        <p:txBody>
          <a:bodyPr rtlCol="0"/>
          <a:lstStyle/>
          <a:p>
            <a:pPr algn="ctr"/>
            <a:endParaRPr lang="zh-CN" altLang="en-US"/>
          </a:p>
        </p:txBody>
      </p:sp>
      <p:sp>
        <p:nvSpPr>
          <p:cNvPr id="2118" name="textbox 2118"/>
          <p:cNvSpPr/>
          <p:nvPr/>
        </p:nvSpPr>
        <p:spPr>
          <a:xfrm>
            <a:off x="455168" y="240094"/>
            <a:ext cx="10620375" cy="351980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11125" algn="l" rtl="0" eaLnBrk="0">
              <a:lnSpc>
                <a:spcPts val="4225"/>
              </a:lnSpc>
              <a:tabLst>
                <a:tab pos="245745" algn="l"/>
              </a:tabLst>
            </a:pPr>
            <a:r>
              <a:rPr sz="32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32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三、《标准》内容</a:t>
            </a:r>
            <a:endParaRPr sz="3200" dirty="0">
              <a:latin typeface="微软雅黑" panose="020B0503020204020204" charset="-122"/>
              <a:ea typeface="微软雅黑" panose="020B0503020204020204" charset="-122"/>
              <a:cs typeface="微软雅黑" panose="020B0503020204020204" charset="-122"/>
            </a:endParaRPr>
          </a:p>
          <a:p>
            <a:pPr algn="l" rtl="0" eaLnBrk="0">
              <a:lnSpc>
                <a:spcPct val="128000"/>
              </a:lnSpc>
            </a:pPr>
            <a:endParaRPr sz="1000" dirty="0">
              <a:latin typeface="Arial" panose="020B0604020202020204"/>
              <a:ea typeface="Arial" panose="020B0604020202020204"/>
              <a:cs typeface="Arial" panose="020B0604020202020204"/>
            </a:endParaRPr>
          </a:p>
          <a:p>
            <a:pPr algn="l" rtl="0" eaLnBrk="0">
              <a:lnSpc>
                <a:spcPct val="128000"/>
              </a:lnSpc>
            </a:pPr>
            <a:endParaRPr sz="1000" dirty="0">
              <a:latin typeface="Arial" panose="020B0604020202020204"/>
              <a:ea typeface="Arial" panose="020B0604020202020204"/>
              <a:cs typeface="Arial" panose="020B0604020202020204"/>
            </a:endParaRPr>
          </a:p>
          <a:p>
            <a:pPr algn="l" rtl="0" eaLnBrk="0">
              <a:lnSpc>
                <a:spcPct val="128000"/>
              </a:lnSpc>
            </a:pPr>
            <a:endParaRPr sz="1000" dirty="0">
              <a:latin typeface="Arial" panose="020B0604020202020204"/>
              <a:ea typeface="Arial" panose="020B0604020202020204"/>
              <a:cs typeface="Arial" panose="020B0604020202020204"/>
            </a:endParaRPr>
          </a:p>
          <a:p>
            <a:pPr marL="80645" algn="l" rtl="0" eaLnBrk="0">
              <a:lnSpc>
                <a:spcPct val="96000"/>
              </a:lnSpc>
              <a:spcBef>
                <a:spcPts val="515"/>
              </a:spcBef>
            </a:pP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解读</a:t>
            </a:r>
            <a:endParaRPr sz="1700" dirty="0">
              <a:latin typeface="微软雅黑" panose="020B0503020204020204" charset="-122"/>
              <a:ea typeface="微软雅黑" panose="020B0503020204020204" charset="-122"/>
              <a:cs typeface="微软雅黑" panose="020B0503020204020204" charset="-122"/>
            </a:endParaRPr>
          </a:p>
          <a:p>
            <a:pPr marL="375920" indent="-281305" algn="l" rtl="0" eaLnBrk="0">
              <a:lnSpc>
                <a:spcPct val="136000"/>
              </a:lnSpc>
              <a:spcBef>
                <a:spcPts val="930"/>
              </a:spcBef>
              <a:tabLst>
                <a:tab pos="257175" algn="l"/>
              </a:tabLst>
            </a:pPr>
            <a:r>
              <a:rPr sz="17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41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【依据】《燃气工程项目规范》第5.2.18条 调压系统出口压力设定值应保持下游管道压力在系统允许</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的范围内。</a:t>
            </a:r>
            <a:r>
              <a:rPr sz="1700" b="1" kern="0" spc="-36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调压装置应设置防止燃气出口压力超过下游压力允许值的安全保护装置。</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06000"/>
              </a:lnSpc>
            </a:pPr>
            <a:endParaRPr sz="1000" dirty="0">
              <a:latin typeface="Arial" panose="020B0604020202020204"/>
              <a:ea typeface="Arial" panose="020B0604020202020204"/>
              <a:cs typeface="Arial" panose="020B0604020202020204"/>
            </a:endParaRPr>
          </a:p>
          <a:p>
            <a:pPr marL="366395" indent="-271780" algn="l" rtl="0" eaLnBrk="0">
              <a:lnSpc>
                <a:spcPct val="138000"/>
              </a:lnSpc>
              <a:spcBef>
                <a:spcPts val="0"/>
              </a:spcBef>
              <a:tabLst>
                <a:tab pos="257175" algn="l"/>
              </a:tabLst>
            </a:pPr>
            <a:r>
              <a:rPr sz="17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36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管道系统中其管道设计压力、</a:t>
            </a:r>
            <a:r>
              <a:rPr sz="1700" b="1" kern="0" spc="-3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设备选型压力、</a:t>
            </a:r>
            <a:r>
              <a:rPr sz="1700" b="1" kern="0" spc="-3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系统运行压力都应在系统允许的压力范围内， 不得</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超压，</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调压系统出口压力设定值必须符合这一要求。</a:t>
            </a:r>
            <a:r>
              <a:rPr sz="1700" b="1" kern="0" spc="-30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因此， 调压装置应设置超压安全保</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护装置， 以确保系统</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压力在允许范围内正常运行， 在调压系统失效时超压安全保护装置应能自动运行</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endParaRPr sz="1700" dirty="0">
              <a:latin typeface="微软雅黑" panose="020B0503020204020204" charset="-122"/>
              <a:ea typeface="微软雅黑" panose="020B0503020204020204" charset="-122"/>
              <a:cs typeface="微软雅黑" panose="020B0503020204020204" charset="-122"/>
            </a:endParaRPr>
          </a:p>
        </p:txBody>
      </p:sp>
      <p:pic>
        <p:nvPicPr>
          <p:cNvPr id="2120" name="picture 2120"/>
          <p:cNvPicPr>
            <a:picLocks noChangeAspect="1"/>
          </p:cNvPicPr>
          <p:nvPr/>
        </p:nvPicPr>
        <p:blipFill>
          <a:blip r:embed="rId1"/>
          <a:stretch>
            <a:fillRect/>
          </a:stretch>
        </p:blipFill>
        <p:spPr>
          <a:xfrm rot="21600000">
            <a:off x="549859" y="2692692"/>
            <a:ext cx="162991" cy="149504"/>
          </a:xfrm>
          <a:prstGeom prst="rect">
            <a:avLst/>
          </a:prstGeom>
        </p:spPr>
      </p:pic>
      <p:pic>
        <p:nvPicPr>
          <p:cNvPr id="2122" name="picture 2122"/>
          <p:cNvPicPr>
            <a:picLocks noChangeAspect="1"/>
          </p:cNvPicPr>
          <p:nvPr/>
        </p:nvPicPr>
        <p:blipFill>
          <a:blip r:embed="rId2"/>
          <a:stretch>
            <a:fillRect/>
          </a:stretch>
        </p:blipFill>
        <p:spPr>
          <a:xfrm rot="21600000">
            <a:off x="549859" y="1869731"/>
            <a:ext cx="162991" cy="149504"/>
          </a:xfrm>
          <a:prstGeom prst="rect">
            <a:avLst/>
          </a:prstGeom>
        </p:spPr>
      </p:pic>
      <p:sp>
        <p:nvSpPr>
          <p:cNvPr id="2124" name="path 2124"/>
          <p:cNvSpPr/>
          <p:nvPr/>
        </p:nvSpPr>
        <p:spPr>
          <a:xfrm>
            <a:off x="467868" y="324611"/>
            <a:ext cx="99059" cy="777240"/>
          </a:xfrm>
          <a:custGeom>
            <a:avLst/>
            <a:gdLst/>
            <a:ahLst/>
            <a:cxnLst/>
            <a:rect l="0" t="0" r="0" b="0"/>
            <a:pathLst>
              <a:path w="155" h="1224">
                <a:moveTo>
                  <a:pt x="0" y="0"/>
                </a:moveTo>
                <a:lnTo>
                  <a:pt x="155" y="0"/>
                </a:lnTo>
                <a:lnTo>
                  <a:pt x="155" y="1224"/>
                </a:lnTo>
                <a:lnTo>
                  <a:pt x="0" y="1224"/>
                </a:lnTo>
                <a:lnTo>
                  <a:pt x="0" y="0"/>
                </a:lnTo>
                <a:close/>
              </a:path>
            </a:pathLst>
          </a:custGeom>
          <a:solidFill>
            <a:srgbClr val="5B9BD5">
              <a:alpha val="100000"/>
            </a:srgbClr>
          </a:solidFill>
          <a:ln w="0" cap="flat">
            <a:noFill/>
            <a:prstDash val="solid"/>
            <a:miter lim="0"/>
          </a:ln>
        </p:spPr>
        <p:txBody>
          <a:bodyPr rtlCol="0"/>
          <a:lstStyle/>
          <a:p>
            <a:pPr algn="ctr"/>
            <a:endParaRPr lang="zh-CN" altLang="en-US"/>
          </a:p>
        </p:txBody>
      </p:sp>
      <p:pic>
        <p:nvPicPr>
          <p:cNvPr id="2126" name="picture 2126"/>
          <p:cNvPicPr>
            <a:picLocks noChangeAspect="1"/>
          </p:cNvPicPr>
          <p:nvPr/>
        </p:nvPicPr>
        <p:blipFill>
          <a:blip r:embed="rId3"/>
          <a:stretch>
            <a:fillRect/>
          </a:stretch>
        </p:blipFill>
        <p:spPr>
          <a:xfrm rot="21600000">
            <a:off x="10611028" y="4077766"/>
            <a:ext cx="1580971" cy="2780233"/>
          </a:xfrm>
          <a:prstGeom prst="rect">
            <a:avLst/>
          </a:prstGeom>
        </p:spPr>
      </p:pic>
      <p:grpSp>
        <p:nvGrpSpPr>
          <p:cNvPr id="178" name="group 178"/>
          <p:cNvGrpSpPr/>
          <p:nvPr/>
        </p:nvGrpSpPr>
        <p:grpSpPr>
          <a:xfrm rot="21600000">
            <a:off x="578891" y="4975199"/>
            <a:ext cx="10961191" cy="912507"/>
            <a:chOff x="0" y="0"/>
            <a:chExt cx="10961191" cy="912507"/>
          </a:xfrm>
        </p:grpSpPr>
        <p:pic>
          <p:nvPicPr>
            <p:cNvPr id="2128" name="picture 2128"/>
            <p:cNvPicPr>
              <a:picLocks noChangeAspect="1"/>
            </p:cNvPicPr>
            <p:nvPr/>
          </p:nvPicPr>
          <p:blipFill>
            <a:blip r:embed="rId4"/>
            <a:stretch>
              <a:fillRect/>
            </a:stretch>
          </p:blipFill>
          <p:spPr>
            <a:xfrm rot="21600000">
              <a:off x="0" y="0"/>
              <a:ext cx="10961191" cy="912507"/>
            </a:xfrm>
            <a:prstGeom prst="rect">
              <a:avLst/>
            </a:prstGeom>
          </p:spPr>
        </p:pic>
        <p:sp>
          <p:nvSpPr>
            <p:cNvPr id="2130" name="textbox 2130"/>
            <p:cNvSpPr/>
            <p:nvPr/>
          </p:nvSpPr>
          <p:spPr>
            <a:xfrm>
              <a:off x="-12700" y="-12700"/>
              <a:ext cx="10986769" cy="958850"/>
            </a:xfrm>
            <a:prstGeom prst="rect">
              <a:avLst/>
            </a:prstGeom>
            <a:noFill/>
            <a:ln w="0" cap="flat">
              <a:noFill/>
              <a:prstDash val="solid"/>
              <a:miter lim="0"/>
            </a:ln>
          </p:spPr>
          <p:txBody>
            <a:bodyPr vert="horz" wrap="square" lIns="0" tIns="0" rIns="0" bIns="0"/>
            <a:lstStyle/>
            <a:p>
              <a:pPr algn="l" rtl="0" eaLnBrk="0">
                <a:lnSpc>
                  <a:spcPct val="144000"/>
                </a:lnSpc>
              </a:pPr>
              <a:endParaRPr sz="1000" dirty="0">
                <a:latin typeface="Arial" panose="020B0604020202020204"/>
                <a:ea typeface="Arial" panose="020B0604020202020204"/>
                <a:cs typeface="Arial" panose="020B0604020202020204"/>
              </a:endParaRPr>
            </a:p>
            <a:p>
              <a:pPr marL="736600" algn="l" rtl="0" eaLnBrk="0">
                <a:lnSpc>
                  <a:spcPct val="96000"/>
                </a:lnSpc>
                <a:spcBef>
                  <a:spcPts val="5"/>
                </a:spcBef>
              </a:pPr>
              <a:r>
                <a:rPr sz="1700" b="1" kern="0" spc="70" dirty="0">
                  <a:solidFill>
                    <a:srgbClr val="0070C0">
                      <a:alpha val="100000"/>
                    </a:srgbClr>
                  </a:solidFill>
                  <a:latin typeface="微软雅黑" panose="020B0503020204020204" charset="-122"/>
                  <a:ea typeface="微软雅黑" panose="020B0503020204020204" charset="-122"/>
                  <a:cs typeface="微软雅黑" panose="020B0503020204020204" charset="-122"/>
                </a:rPr>
                <a:t>第六条， 列出了燃气经营者在燃气管道和调压设施安全管理中， 判定为重大隐患</a:t>
              </a:r>
              <a:r>
                <a:rPr sz="1700" b="1" kern="0" spc="60" dirty="0">
                  <a:solidFill>
                    <a:srgbClr val="0070C0">
                      <a:alpha val="100000"/>
                    </a:srgbClr>
                  </a:solidFill>
                  <a:latin typeface="微软雅黑" panose="020B0503020204020204" charset="-122"/>
                  <a:ea typeface="微软雅黑" panose="020B0503020204020204" charset="-122"/>
                  <a:cs typeface="微软雅黑" panose="020B0503020204020204" charset="-122"/>
                </a:rPr>
                <a:t>的共3种情形；</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123825" algn="l" rtl="0" eaLnBrk="0">
                <a:lnSpc>
                  <a:spcPct val="96000"/>
                </a:lnSpc>
              </a:pPr>
              <a:r>
                <a:rPr sz="1700" b="1" kern="0" spc="60" dirty="0">
                  <a:solidFill>
                    <a:srgbClr val="0070C0">
                      <a:alpha val="100000"/>
                    </a:srgbClr>
                  </a:solidFill>
                  <a:latin typeface="微软雅黑" panose="020B0503020204020204" charset="-122"/>
                  <a:ea typeface="微软雅黑" panose="020B0503020204020204" charset="-122"/>
                  <a:cs typeface="微软雅黑" panose="020B0503020204020204" charset="-122"/>
                </a:rPr>
                <a:t>思考： 明确占压问题； 其他管沟、</a:t>
              </a:r>
              <a:r>
                <a:rPr sz="1700" b="1" kern="0" spc="-320" dirty="0">
                  <a:solidFill>
                    <a:srgbClr val="0070C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0070C0">
                      <a:alpha val="100000"/>
                    </a:srgbClr>
                  </a:solidFill>
                  <a:latin typeface="微软雅黑" panose="020B0503020204020204" charset="-122"/>
                  <a:ea typeface="微软雅黑" panose="020B0503020204020204" charset="-122"/>
                  <a:cs typeface="微软雅黑" panose="020B0503020204020204" charset="-122"/>
                </a:rPr>
                <a:t>隧道内敷设的说法， 可以看做特</a:t>
              </a:r>
              <a:r>
                <a:rPr sz="1700" b="1" kern="0" spc="50" dirty="0">
                  <a:solidFill>
                    <a:srgbClr val="0070C0">
                      <a:alpha val="100000"/>
                    </a:srgbClr>
                  </a:solidFill>
                  <a:latin typeface="微软雅黑" panose="020B0503020204020204" charset="-122"/>
                  <a:ea typeface="微软雅黑" panose="020B0503020204020204" charset="-122"/>
                  <a:cs typeface="微软雅黑" panose="020B0503020204020204" charset="-122"/>
                </a:rPr>
                <a:t>殊间距不足以及交叉穿越的综合性表述；</a:t>
              </a:r>
              <a:endParaRPr sz="1700" dirty="0">
                <a:latin typeface="微软雅黑" panose="020B0503020204020204" charset="-122"/>
                <a:ea typeface="微软雅黑" panose="020B0503020204020204" charset="-122"/>
                <a:cs typeface="微软雅黑" panose="020B0503020204020204" charset="-122"/>
              </a:endParaRPr>
            </a:p>
          </p:txBody>
        </p:sp>
      </p:grpSp>
      <p:sp>
        <p:nvSpPr>
          <p:cNvPr id="2132" name="textbox 2132"/>
          <p:cNvSpPr/>
          <p:nvPr/>
        </p:nvSpPr>
        <p:spPr>
          <a:xfrm>
            <a:off x="554507" y="969835"/>
            <a:ext cx="7949565" cy="32702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algn="r" rtl="0" eaLnBrk="0">
              <a:lnSpc>
                <a:spcPts val="2375"/>
              </a:lnSpc>
            </a:pPr>
            <a:r>
              <a:rPr sz="17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（三） 调压装置未设置防止燃气出口压力超过下游压力</a:t>
            </a:r>
            <a:r>
              <a:rPr sz="17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允许值的安全保护措施。</a:t>
            </a:r>
            <a:endParaRPr sz="1700" dirty="0">
              <a:latin typeface="微软雅黑" panose="020B0503020204020204" charset="-122"/>
              <a:ea typeface="微软雅黑" panose="020B0503020204020204" charset="-122"/>
              <a:cs typeface="微软雅黑" panose="020B0503020204020204" charset="-122"/>
            </a:endParaRPr>
          </a:p>
        </p:txBody>
      </p:sp>
      <p:sp>
        <p:nvSpPr>
          <p:cNvPr id="2134" name="rect 2134"/>
          <p:cNvSpPr/>
          <p:nvPr/>
        </p:nvSpPr>
        <p:spPr>
          <a:xfrm>
            <a:off x="7620" y="324611"/>
            <a:ext cx="373379" cy="777240"/>
          </a:xfrm>
          <a:prstGeom prst="rect">
            <a:avLst/>
          </a:prstGeom>
          <a:solidFill>
            <a:srgbClr val="5B9BD5">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6" name="rect 2136"/>
          <p:cNvSpPr/>
          <p:nvPr/>
        </p:nvSpPr>
        <p:spPr>
          <a:xfrm>
            <a:off x="0" y="0"/>
            <a:ext cx="12192000" cy="6858000"/>
          </a:xfrm>
          <a:prstGeom prst="rect">
            <a:avLst/>
          </a:prstGeom>
          <a:solidFill>
            <a:srgbClr val="F2F2F2">
              <a:alpha val="100000"/>
            </a:srgbClr>
          </a:solidFill>
          <a:ln w="0" cap="flat">
            <a:noFill/>
            <a:prstDash val="solid"/>
            <a:miter lim="0"/>
          </a:ln>
        </p:spPr>
        <p:txBody>
          <a:bodyPr rtlCol="0"/>
          <a:lstStyle/>
          <a:p>
            <a:pPr algn="ctr"/>
            <a:endParaRPr lang="zh-CN" altLang="en-US"/>
          </a:p>
        </p:txBody>
      </p:sp>
      <p:pic>
        <p:nvPicPr>
          <p:cNvPr id="2138" name="picture 2138"/>
          <p:cNvPicPr>
            <a:picLocks noChangeAspect="1"/>
          </p:cNvPicPr>
          <p:nvPr/>
        </p:nvPicPr>
        <p:blipFill>
          <a:blip r:embed="rId1"/>
          <a:stretch>
            <a:fillRect/>
          </a:stretch>
        </p:blipFill>
        <p:spPr>
          <a:xfrm rot="21600000">
            <a:off x="10611028" y="4077766"/>
            <a:ext cx="1580971" cy="2780233"/>
          </a:xfrm>
          <a:prstGeom prst="rect">
            <a:avLst/>
          </a:prstGeom>
        </p:spPr>
      </p:pic>
      <p:sp>
        <p:nvSpPr>
          <p:cNvPr id="2140" name="rect 2140"/>
          <p:cNvSpPr/>
          <p:nvPr/>
        </p:nvSpPr>
        <p:spPr>
          <a:xfrm>
            <a:off x="467868" y="324611"/>
            <a:ext cx="99059" cy="777240"/>
          </a:xfrm>
          <a:prstGeom prst="rect">
            <a:avLst/>
          </a:prstGeom>
          <a:solidFill>
            <a:srgbClr val="5B9BD5">
              <a:alpha val="100000"/>
            </a:srgbClr>
          </a:solidFill>
          <a:ln w="0" cap="flat">
            <a:noFill/>
            <a:prstDash val="solid"/>
            <a:miter lim="0"/>
          </a:ln>
        </p:spPr>
        <p:txBody>
          <a:bodyPr rtlCol="0"/>
          <a:lstStyle/>
          <a:p>
            <a:pPr algn="ctr"/>
            <a:endParaRPr lang="zh-CN" altLang="en-US"/>
          </a:p>
        </p:txBody>
      </p:sp>
      <p:sp>
        <p:nvSpPr>
          <p:cNvPr id="2142" name="textbox 2142"/>
          <p:cNvSpPr/>
          <p:nvPr/>
        </p:nvSpPr>
        <p:spPr>
          <a:xfrm>
            <a:off x="521614" y="302452"/>
            <a:ext cx="10420350" cy="592582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56845" algn="l" rtl="0" eaLnBrk="0">
              <a:lnSpc>
                <a:spcPts val="4225"/>
              </a:lnSpc>
            </a:pPr>
            <a:r>
              <a:rPr sz="32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三、 《标准》内容</a:t>
            </a:r>
            <a:endParaRPr sz="3200" dirty="0">
              <a:latin typeface="微软雅黑" panose="020B0503020204020204" charset="-122"/>
              <a:ea typeface="微软雅黑" panose="020B0503020204020204" charset="-122"/>
              <a:cs typeface="微软雅黑" panose="020B0503020204020204" charset="-122"/>
            </a:endParaRPr>
          </a:p>
          <a:p>
            <a:pPr marL="12700" algn="l" rtl="0" eaLnBrk="0">
              <a:lnSpc>
                <a:spcPct val="96000"/>
              </a:lnSpc>
              <a:spcBef>
                <a:spcPts val="1395"/>
              </a:spcBef>
            </a:pPr>
            <a:r>
              <a:rPr sz="17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第七条 燃气经营者在气瓶安全管理中， 有下列情形之一的， 判定为重大隐患：</a:t>
            </a:r>
            <a:endParaRPr sz="1700" dirty="0">
              <a:latin typeface="微软雅黑" panose="020B0503020204020204" charset="-122"/>
              <a:ea typeface="微软雅黑" panose="020B0503020204020204" charset="-122"/>
              <a:cs typeface="微软雅黑" panose="020B0503020204020204" charset="-122"/>
            </a:endParaRPr>
          </a:p>
          <a:p>
            <a:pPr marL="156210" algn="l" rtl="0" eaLnBrk="0">
              <a:lnSpc>
                <a:spcPts val="2375"/>
              </a:lnSpc>
              <a:spcBef>
                <a:spcPts val="915"/>
              </a:spcBef>
            </a:pPr>
            <a:r>
              <a:rPr sz="17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（一） 擅自为非自有气瓶充装燃气；</a:t>
            </a:r>
            <a:endParaRPr sz="1700" dirty="0">
              <a:latin typeface="微软雅黑" panose="020B0503020204020204" charset="-122"/>
              <a:ea typeface="微软雅黑" panose="020B0503020204020204" charset="-122"/>
              <a:cs typeface="微软雅黑" panose="020B0503020204020204" charset="-122"/>
            </a:endParaRPr>
          </a:p>
          <a:p>
            <a:pPr marL="156210" algn="l" rtl="0" eaLnBrk="0">
              <a:lnSpc>
                <a:spcPts val="2375"/>
              </a:lnSpc>
              <a:spcBef>
                <a:spcPts val="865"/>
              </a:spcBef>
            </a:pPr>
            <a:r>
              <a:rPr sz="17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（二） 销售未经许可的充装单位充装的瓶装</a:t>
            </a:r>
            <a:r>
              <a:rPr sz="17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燃气；</a:t>
            </a:r>
            <a:endParaRPr sz="1700" dirty="0">
              <a:latin typeface="微软雅黑" panose="020B0503020204020204" charset="-122"/>
              <a:ea typeface="微软雅黑" panose="020B0503020204020204" charset="-122"/>
              <a:cs typeface="微软雅黑" panose="020B0503020204020204" charset="-122"/>
            </a:endParaRPr>
          </a:p>
          <a:p>
            <a:pPr marL="156210" algn="l" rtl="0" eaLnBrk="0">
              <a:lnSpc>
                <a:spcPts val="2375"/>
              </a:lnSpc>
              <a:spcBef>
                <a:spcPts val="865"/>
              </a:spcBef>
            </a:pPr>
            <a:r>
              <a:rPr sz="17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（三） 销售充装单位擅自为非自有气瓶充装的</a:t>
            </a:r>
            <a:r>
              <a:rPr sz="17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瓶装燃气。</a:t>
            </a:r>
            <a:endParaRPr sz="1700" dirty="0">
              <a:latin typeface="微软雅黑" panose="020B0503020204020204" charset="-122"/>
              <a:ea typeface="微软雅黑" panose="020B0503020204020204" charset="-122"/>
              <a:cs typeface="微软雅黑" panose="020B0503020204020204" charset="-122"/>
            </a:endParaRPr>
          </a:p>
          <a:p>
            <a:pPr marL="13970" algn="l" rtl="0" eaLnBrk="0">
              <a:lnSpc>
                <a:spcPct val="96000"/>
              </a:lnSpc>
              <a:spcBef>
                <a:spcPts val="1230"/>
              </a:spcBef>
            </a:pP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解读</a:t>
            </a:r>
            <a:endParaRPr sz="1700" dirty="0">
              <a:latin typeface="微软雅黑" panose="020B0503020204020204" charset="-122"/>
              <a:ea typeface="微软雅黑" panose="020B0503020204020204" charset="-122"/>
              <a:cs typeface="微软雅黑" panose="020B0503020204020204" charset="-122"/>
            </a:endParaRPr>
          </a:p>
          <a:p>
            <a:pPr marL="27940" algn="l" rtl="0" eaLnBrk="0">
              <a:lnSpc>
                <a:spcPts val="2375"/>
              </a:lnSpc>
              <a:spcBef>
                <a:spcPts val="915"/>
              </a:spcBef>
              <a:tabLst>
                <a:tab pos="191135" algn="l"/>
              </a:tabLst>
            </a:pPr>
            <a:r>
              <a:rPr sz="17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4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【依据】《城镇燃气管理条例》第十八条 燃气经营者不得有下列行为：</a:t>
            </a:r>
            <a:endParaRPr sz="1700" dirty="0">
              <a:latin typeface="微软雅黑" panose="020B0503020204020204" charset="-122"/>
              <a:ea typeface="微软雅黑" panose="020B0503020204020204" charset="-122"/>
              <a:cs typeface="微软雅黑" panose="020B0503020204020204" charset="-122"/>
            </a:endParaRPr>
          </a:p>
          <a:p>
            <a:pPr marL="27940" algn="l" rtl="0" eaLnBrk="0">
              <a:lnSpc>
                <a:spcPts val="2375"/>
              </a:lnSpc>
              <a:spcBef>
                <a:spcPts val="865"/>
              </a:spcBef>
              <a:tabLst>
                <a:tab pos="191135" algn="l"/>
              </a:tabLst>
            </a:pPr>
            <a:r>
              <a:rPr sz="17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2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(四)向未取得燃气经营许可证的单位或者个人提供</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用于经营的燃气；</a:t>
            </a:r>
            <a:endParaRPr sz="1700" dirty="0">
              <a:latin typeface="微软雅黑" panose="020B0503020204020204" charset="-122"/>
              <a:ea typeface="微软雅黑" panose="020B0503020204020204" charset="-122"/>
              <a:cs typeface="微软雅黑" panose="020B0503020204020204" charset="-122"/>
            </a:endParaRPr>
          </a:p>
          <a:p>
            <a:pPr marL="27940" algn="l" rtl="0" eaLnBrk="0">
              <a:lnSpc>
                <a:spcPts val="2375"/>
              </a:lnSpc>
              <a:spcBef>
                <a:spcPts val="865"/>
              </a:spcBef>
              <a:tabLst>
                <a:tab pos="191135" algn="l"/>
              </a:tabLst>
            </a:pPr>
            <a:r>
              <a:rPr sz="17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2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(七)擅自为非自有</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气瓶充装燃气；</a:t>
            </a:r>
            <a:endParaRPr sz="1700" dirty="0">
              <a:latin typeface="微软雅黑" panose="020B0503020204020204" charset="-122"/>
              <a:ea typeface="微软雅黑" panose="020B0503020204020204" charset="-122"/>
              <a:cs typeface="微软雅黑" panose="020B0503020204020204" charset="-122"/>
            </a:endParaRPr>
          </a:p>
          <a:p>
            <a:pPr marL="27940" algn="l" rtl="0" eaLnBrk="0">
              <a:lnSpc>
                <a:spcPts val="2375"/>
              </a:lnSpc>
              <a:spcBef>
                <a:spcPts val="865"/>
              </a:spcBef>
              <a:tabLst>
                <a:tab pos="191135" algn="l"/>
              </a:tabLst>
            </a:pPr>
            <a:r>
              <a:rPr sz="17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53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(八)销售未经许可的充装单位充装的瓶装燃气或者销售充装单位擅自为非自有气瓶充装的瓶装燃气；</a:t>
            </a:r>
            <a:endParaRPr sz="1700" dirty="0">
              <a:latin typeface="微软雅黑" panose="020B0503020204020204" charset="-122"/>
              <a:ea typeface="微软雅黑" panose="020B0503020204020204" charset="-122"/>
              <a:cs typeface="微软雅黑" panose="020B0503020204020204" charset="-122"/>
            </a:endParaRPr>
          </a:p>
          <a:p>
            <a:pPr marL="300355" indent="-272415" algn="l" rtl="0" eaLnBrk="0">
              <a:lnSpc>
                <a:spcPct val="136000"/>
              </a:lnSpc>
              <a:spcBef>
                <a:spcPts val="880"/>
              </a:spcBef>
              <a:tabLst>
                <a:tab pos="191135" algn="l"/>
              </a:tabLst>
            </a:pPr>
            <a:r>
              <a:rPr sz="17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3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【依据】《特种设备安全法》第四十九条 ……充装单位应当建立充装前后的检查、</a:t>
            </a:r>
            <a:r>
              <a:rPr sz="1700" b="1" kern="0" spc="-37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记录制度， 禁止对</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100" dirty="0">
                <a:solidFill>
                  <a:srgbClr val="FF0000">
                    <a:alpha val="100000"/>
                  </a:srgbClr>
                </a:solidFill>
                <a:latin typeface="微软雅黑" panose="020B0503020204020204" charset="-122"/>
                <a:ea typeface="微软雅黑" panose="020B0503020204020204" charset="-122"/>
                <a:cs typeface="微软雅黑" panose="020B0503020204020204" charset="-122"/>
              </a:rPr>
              <a:t>不符合安全技术规范要求的移</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动式压力容器和气瓶进行充装。</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08000"/>
              </a:lnSpc>
            </a:pPr>
            <a:endParaRPr sz="1000" dirty="0">
              <a:latin typeface="Arial" panose="020B0604020202020204"/>
              <a:ea typeface="Arial" panose="020B0604020202020204"/>
              <a:cs typeface="Arial" panose="020B0604020202020204"/>
            </a:endParaRPr>
          </a:p>
          <a:p>
            <a:pPr marL="300355" indent="-272415" algn="l" rtl="0" eaLnBrk="0">
              <a:lnSpc>
                <a:spcPct val="127000"/>
              </a:lnSpc>
              <a:spcBef>
                <a:spcPts val="5"/>
              </a:spcBef>
              <a:tabLst>
                <a:tab pos="191135" algn="l"/>
              </a:tabLst>
            </a:pPr>
            <a:r>
              <a:rPr sz="17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3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气瓶充装单位应当向气体使用者提供符合安全技术规范要</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求的气瓶， 对气体使用者进行气瓶安全使用</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指导， 并按照安全技术规范的要求办理气瓶使用登记， 及时申报定期检验。</a:t>
            </a:r>
            <a:endParaRPr sz="1700" dirty="0">
              <a:latin typeface="微软雅黑" panose="020B0503020204020204" charset="-122"/>
              <a:ea typeface="微软雅黑" panose="020B0503020204020204" charset="-122"/>
              <a:cs typeface="微软雅黑" panose="020B0503020204020204" charset="-122"/>
            </a:endParaRPr>
          </a:p>
        </p:txBody>
      </p:sp>
      <p:pic>
        <p:nvPicPr>
          <p:cNvPr id="2144" name="picture 2144"/>
          <p:cNvPicPr>
            <a:picLocks noChangeAspect="1"/>
          </p:cNvPicPr>
          <p:nvPr/>
        </p:nvPicPr>
        <p:blipFill>
          <a:blip r:embed="rId2"/>
          <a:stretch>
            <a:fillRect/>
          </a:stretch>
        </p:blipFill>
        <p:spPr>
          <a:xfrm rot="21600000">
            <a:off x="549859" y="5573052"/>
            <a:ext cx="162991" cy="149504"/>
          </a:xfrm>
          <a:prstGeom prst="rect">
            <a:avLst/>
          </a:prstGeom>
        </p:spPr>
      </p:pic>
      <p:pic>
        <p:nvPicPr>
          <p:cNvPr id="2146" name="picture 2146"/>
          <p:cNvPicPr>
            <a:picLocks noChangeAspect="1"/>
          </p:cNvPicPr>
          <p:nvPr/>
        </p:nvPicPr>
        <p:blipFill>
          <a:blip r:embed="rId3"/>
          <a:stretch>
            <a:fillRect/>
          </a:stretch>
        </p:blipFill>
        <p:spPr>
          <a:xfrm rot="21600000">
            <a:off x="549859" y="4750092"/>
            <a:ext cx="162991" cy="149504"/>
          </a:xfrm>
          <a:prstGeom prst="rect">
            <a:avLst/>
          </a:prstGeom>
        </p:spPr>
      </p:pic>
      <p:pic>
        <p:nvPicPr>
          <p:cNvPr id="2148" name="picture 2148"/>
          <p:cNvPicPr>
            <a:picLocks noChangeAspect="1"/>
          </p:cNvPicPr>
          <p:nvPr/>
        </p:nvPicPr>
        <p:blipFill>
          <a:blip r:embed="rId3"/>
          <a:stretch>
            <a:fillRect/>
          </a:stretch>
        </p:blipFill>
        <p:spPr>
          <a:xfrm rot="21600000">
            <a:off x="549859" y="4338612"/>
            <a:ext cx="162991" cy="149504"/>
          </a:xfrm>
          <a:prstGeom prst="rect">
            <a:avLst/>
          </a:prstGeom>
        </p:spPr>
      </p:pic>
      <p:pic>
        <p:nvPicPr>
          <p:cNvPr id="2150" name="picture 2150"/>
          <p:cNvPicPr>
            <a:picLocks noChangeAspect="1"/>
          </p:cNvPicPr>
          <p:nvPr/>
        </p:nvPicPr>
        <p:blipFill>
          <a:blip r:embed="rId2"/>
          <a:stretch>
            <a:fillRect/>
          </a:stretch>
        </p:blipFill>
        <p:spPr>
          <a:xfrm rot="21600000">
            <a:off x="549859" y="3927132"/>
            <a:ext cx="162991" cy="149504"/>
          </a:xfrm>
          <a:prstGeom prst="rect">
            <a:avLst/>
          </a:prstGeom>
        </p:spPr>
      </p:pic>
      <p:pic>
        <p:nvPicPr>
          <p:cNvPr id="2152" name="picture 2152"/>
          <p:cNvPicPr>
            <a:picLocks noChangeAspect="1"/>
          </p:cNvPicPr>
          <p:nvPr/>
        </p:nvPicPr>
        <p:blipFill>
          <a:blip r:embed="rId2"/>
          <a:stretch>
            <a:fillRect/>
          </a:stretch>
        </p:blipFill>
        <p:spPr>
          <a:xfrm rot="21600000">
            <a:off x="549859" y="3515652"/>
            <a:ext cx="162991" cy="149504"/>
          </a:xfrm>
          <a:prstGeom prst="rect">
            <a:avLst/>
          </a:prstGeom>
        </p:spPr>
      </p:pic>
      <p:pic>
        <p:nvPicPr>
          <p:cNvPr id="2154" name="picture 2154"/>
          <p:cNvPicPr>
            <a:picLocks noChangeAspect="1"/>
          </p:cNvPicPr>
          <p:nvPr/>
        </p:nvPicPr>
        <p:blipFill>
          <a:blip r:embed="rId4"/>
          <a:stretch>
            <a:fillRect/>
          </a:stretch>
        </p:blipFill>
        <p:spPr>
          <a:xfrm rot="21600000">
            <a:off x="549859" y="3104172"/>
            <a:ext cx="162991" cy="149504"/>
          </a:xfrm>
          <a:prstGeom prst="rect">
            <a:avLst/>
          </a:prstGeom>
        </p:spPr>
      </p:pic>
      <p:sp>
        <p:nvSpPr>
          <p:cNvPr id="2156" name="rect 2156"/>
          <p:cNvSpPr/>
          <p:nvPr/>
        </p:nvSpPr>
        <p:spPr>
          <a:xfrm>
            <a:off x="7620" y="324611"/>
            <a:ext cx="373379" cy="777240"/>
          </a:xfrm>
          <a:prstGeom prst="rect">
            <a:avLst/>
          </a:prstGeom>
          <a:solidFill>
            <a:srgbClr val="5B9BD5">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8" name="rect 2158"/>
          <p:cNvSpPr/>
          <p:nvPr/>
        </p:nvSpPr>
        <p:spPr>
          <a:xfrm>
            <a:off x="0" y="0"/>
            <a:ext cx="12192000" cy="6858000"/>
          </a:xfrm>
          <a:prstGeom prst="rect">
            <a:avLst/>
          </a:prstGeom>
          <a:solidFill>
            <a:srgbClr val="F2F2F2">
              <a:alpha val="100000"/>
            </a:srgbClr>
          </a:solidFill>
          <a:ln w="0" cap="flat">
            <a:noFill/>
            <a:prstDash val="solid"/>
            <a:miter lim="0"/>
          </a:ln>
        </p:spPr>
        <p:txBody>
          <a:bodyPr rtlCol="0"/>
          <a:lstStyle/>
          <a:p>
            <a:pPr algn="ctr"/>
            <a:endParaRPr lang="zh-CN" altLang="en-US"/>
          </a:p>
        </p:txBody>
      </p:sp>
      <p:sp>
        <p:nvSpPr>
          <p:cNvPr id="2160" name="textbox 2160"/>
          <p:cNvSpPr/>
          <p:nvPr/>
        </p:nvSpPr>
        <p:spPr>
          <a:xfrm>
            <a:off x="455168" y="311911"/>
            <a:ext cx="10542905" cy="2212975"/>
          </a:xfrm>
          <a:prstGeom prst="rect">
            <a:avLst/>
          </a:prstGeom>
          <a:noFill/>
          <a:ln w="0" cap="flat">
            <a:noFill/>
            <a:prstDash val="solid"/>
            <a:miter lim="0"/>
          </a:ln>
        </p:spPr>
        <p:txBody>
          <a:bodyPr vert="horz" wrap="square" lIns="0" tIns="0" rIns="0" bIns="0"/>
          <a:lstStyle/>
          <a:p>
            <a:pPr algn="l" rtl="0" eaLnBrk="0">
              <a:lnSpc>
                <a:spcPct val="92000"/>
              </a:lnSpc>
            </a:pPr>
            <a:endParaRPr sz="100" dirty="0">
              <a:latin typeface="Arial" panose="020B0604020202020204"/>
              <a:ea typeface="Arial" panose="020B0604020202020204"/>
              <a:cs typeface="Arial" panose="020B0604020202020204"/>
            </a:endParaRPr>
          </a:p>
          <a:p>
            <a:pPr marL="111125" algn="l" rtl="0" eaLnBrk="0">
              <a:lnSpc>
                <a:spcPts val="4225"/>
              </a:lnSpc>
              <a:tabLst>
                <a:tab pos="269875" algn="l"/>
              </a:tabLst>
            </a:pPr>
            <a:r>
              <a:rPr sz="32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32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三、《标准》内容</a:t>
            </a:r>
            <a:endParaRPr sz="3200" dirty="0">
              <a:latin typeface="微软雅黑" panose="020B0503020204020204" charset="-122"/>
              <a:ea typeface="微软雅黑" panose="020B0503020204020204" charset="-122"/>
              <a:cs typeface="微软雅黑" panose="020B0503020204020204" charset="-122"/>
            </a:endParaRPr>
          </a:p>
          <a:p>
            <a:pPr algn="l" rtl="0" eaLnBrk="0">
              <a:lnSpc>
                <a:spcPct val="112000"/>
              </a:lnSpc>
            </a:pPr>
            <a:endParaRPr sz="1000" dirty="0">
              <a:latin typeface="Arial" panose="020B0604020202020204"/>
              <a:ea typeface="Arial" panose="020B0604020202020204"/>
              <a:cs typeface="Arial" panose="020B0604020202020204"/>
            </a:endParaRPr>
          </a:p>
          <a:p>
            <a:pPr algn="l" rtl="0" eaLnBrk="0">
              <a:lnSpc>
                <a:spcPct val="112000"/>
              </a:lnSpc>
            </a:pPr>
            <a:endParaRPr sz="1000" dirty="0">
              <a:latin typeface="Arial" panose="020B0604020202020204"/>
              <a:ea typeface="Arial" panose="020B0604020202020204"/>
              <a:cs typeface="Arial" panose="020B0604020202020204"/>
            </a:endParaRPr>
          </a:p>
          <a:p>
            <a:pPr algn="l" rtl="0" eaLnBrk="0">
              <a:lnSpc>
                <a:spcPct val="112000"/>
              </a:lnSpc>
            </a:pPr>
            <a:endParaRPr sz="1000" dirty="0">
              <a:latin typeface="Arial" panose="020B0604020202020204"/>
              <a:ea typeface="Arial" panose="020B0604020202020204"/>
              <a:cs typeface="Arial" panose="020B0604020202020204"/>
            </a:endParaRPr>
          </a:p>
          <a:p>
            <a:pPr marL="80645" algn="l" rtl="0" eaLnBrk="0">
              <a:lnSpc>
                <a:spcPct val="96000"/>
              </a:lnSpc>
              <a:spcBef>
                <a:spcPts val="515"/>
              </a:spcBef>
            </a:pP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解读</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09000"/>
              </a:lnSpc>
            </a:pPr>
            <a:endParaRPr sz="400" dirty="0">
              <a:latin typeface="Arial" panose="020B0604020202020204"/>
              <a:ea typeface="Arial" panose="020B0604020202020204"/>
              <a:cs typeface="Arial" panose="020B0604020202020204"/>
            </a:endParaRPr>
          </a:p>
          <a:p>
            <a:pPr marL="81280" indent="127635" algn="l" rtl="0" eaLnBrk="0">
              <a:lnSpc>
                <a:spcPct val="146000"/>
              </a:lnSpc>
              <a:spcBef>
                <a:spcPts val="0"/>
              </a:spcBef>
            </a:pP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【依据】《燃气工程项目规范》第3.0.7条 燃气应具有当其泄漏到空气中并在发生危险之前， 嗅觉正常的</a:t>
            </a:r>
            <a:r>
              <a:rPr sz="17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人可以感知的警示性臭味。</a:t>
            </a:r>
            <a:r>
              <a:rPr sz="17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第3.0.8条 当供应的燃气不符合本规范第3.0.7条的规定时， 应进行加臭。</a:t>
            </a:r>
            <a:endParaRPr sz="1700" dirty="0">
              <a:latin typeface="微软雅黑" panose="020B0503020204020204" charset="-122"/>
              <a:ea typeface="微软雅黑" panose="020B0503020204020204" charset="-122"/>
              <a:cs typeface="微软雅黑" panose="020B0503020204020204" charset="-122"/>
            </a:endParaRPr>
          </a:p>
        </p:txBody>
      </p:sp>
      <p:sp>
        <p:nvSpPr>
          <p:cNvPr id="2162" name="path 2162"/>
          <p:cNvSpPr/>
          <p:nvPr/>
        </p:nvSpPr>
        <p:spPr>
          <a:xfrm>
            <a:off x="467868" y="324611"/>
            <a:ext cx="99059" cy="777240"/>
          </a:xfrm>
          <a:custGeom>
            <a:avLst/>
            <a:gdLst/>
            <a:ahLst/>
            <a:cxnLst/>
            <a:rect l="0" t="0" r="0" b="0"/>
            <a:pathLst>
              <a:path w="155" h="1224">
                <a:moveTo>
                  <a:pt x="0" y="0"/>
                </a:moveTo>
                <a:lnTo>
                  <a:pt x="155" y="0"/>
                </a:lnTo>
                <a:lnTo>
                  <a:pt x="155" y="1224"/>
                </a:lnTo>
                <a:lnTo>
                  <a:pt x="0" y="1224"/>
                </a:lnTo>
                <a:lnTo>
                  <a:pt x="0" y="0"/>
                </a:lnTo>
                <a:close/>
              </a:path>
            </a:pathLst>
          </a:custGeom>
          <a:solidFill>
            <a:srgbClr val="5B9BD5">
              <a:alpha val="100000"/>
            </a:srgbClr>
          </a:solidFill>
          <a:ln w="0" cap="flat">
            <a:noFill/>
            <a:prstDash val="solid"/>
            <a:miter lim="0"/>
          </a:ln>
        </p:spPr>
        <p:txBody>
          <a:bodyPr rtlCol="0"/>
          <a:lstStyle/>
          <a:p>
            <a:pPr algn="ctr"/>
            <a:endParaRPr lang="zh-CN" altLang="en-US"/>
          </a:p>
        </p:txBody>
      </p:sp>
      <p:pic>
        <p:nvPicPr>
          <p:cNvPr id="2164" name="picture 2164"/>
          <p:cNvPicPr>
            <a:picLocks noChangeAspect="1"/>
          </p:cNvPicPr>
          <p:nvPr/>
        </p:nvPicPr>
        <p:blipFill>
          <a:blip r:embed="rId1"/>
          <a:stretch>
            <a:fillRect/>
          </a:stretch>
        </p:blipFill>
        <p:spPr>
          <a:xfrm rot="21600000">
            <a:off x="10611028" y="4077766"/>
            <a:ext cx="1580971" cy="2780233"/>
          </a:xfrm>
          <a:prstGeom prst="rect">
            <a:avLst/>
          </a:prstGeom>
        </p:spPr>
      </p:pic>
      <p:grpSp>
        <p:nvGrpSpPr>
          <p:cNvPr id="180" name="group 180"/>
          <p:cNvGrpSpPr/>
          <p:nvPr/>
        </p:nvGrpSpPr>
        <p:grpSpPr>
          <a:xfrm rot="21600000">
            <a:off x="767092" y="3286975"/>
            <a:ext cx="10718138" cy="961428"/>
            <a:chOff x="0" y="0"/>
            <a:chExt cx="10718138" cy="961428"/>
          </a:xfrm>
        </p:grpSpPr>
        <p:pic>
          <p:nvPicPr>
            <p:cNvPr id="2166" name="picture 2166"/>
            <p:cNvPicPr>
              <a:picLocks noChangeAspect="1"/>
            </p:cNvPicPr>
            <p:nvPr/>
          </p:nvPicPr>
          <p:blipFill>
            <a:blip r:embed="rId2"/>
            <a:stretch>
              <a:fillRect/>
            </a:stretch>
          </p:blipFill>
          <p:spPr>
            <a:xfrm rot="21600000">
              <a:off x="0" y="0"/>
              <a:ext cx="10718138" cy="961428"/>
            </a:xfrm>
            <a:prstGeom prst="rect">
              <a:avLst/>
            </a:prstGeom>
          </p:spPr>
        </p:pic>
        <p:sp>
          <p:nvSpPr>
            <p:cNvPr id="2168" name="textbox 2168"/>
            <p:cNvSpPr/>
            <p:nvPr/>
          </p:nvSpPr>
          <p:spPr>
            <a:xfrm>
              <a:off x="-12700" y="-12700"/>
              <a:ext cx="10743565" cy="1008380"/>
            </a:xfrm>
            <a:prstGeom prst="rect">
              <a:avLst/>
            </a:prstGeom>
            <a:noFill/>
            <a:ln w="0" cap="flat">
              <a:noFill/>
              <a:prstDash val="solid"/>
              <a:miter lim="0"/>
            </a:ln>
          </p:spPr>
          <p:txBody>
            <a:bodyPr vert="horz" wrap="square" lIns="0" tIns="0" rIns="0" bIns="0"/>
            <a:lstStyle/>
            <a:p>
              <a:pPr algn="l" rtl="0" eaLnBrk="0">
                <a:lnSpc>
                  <a:spcPct val="144000"/>
                </a:lnSpc>
              </a:pPr>
              <a:endParaRPr sz="1000" dirty="0">
                <a:latin typeface="Arial" panose="020B0604020202020204"/>
                <a:ea typeface="Arial" panose="020B0604020202020204"/>
                <a:cs typeface="Arial" panose="020B0604020202020204"/>
              </a:endParaRPr>
            </a:p>
            <a:p>
              <a:pPr marL="1714500" algn="l" rtl="0" eaLnBrk="0">
                <a:lnSpc>
                  <a:spcPct val="96000"/>
                </a:lnSpc>
                <a:spcBef>
                  <a:spcPts val="5"/>
                </a:spcBef>
              </a:pPr>
              <a:r>
                <a:rPr sz="1700" b="1" kern="0" spc="60" dirty="0">
                  <a:solidFill>
                    <a:srgbClr val="0070C0">
                      <a:alpha val="100000"/>
                    </a:srgbClr>
                  </a:solidFill>
                  <a:latin typeface="微软雅黑" panose="020B0503020204020204" charset="-122"/>
                  <a:ea typeface="微软雅黑" panose="020B0503020204020204" charset="-122"/>
                  <a:cs typeface="微软雅黑" panose="020B0503020204020204" charset="-122"/>
                </a:rPr>
                <a:t>第八条， 列出了燃气经营者在燃气臭味管理中， 判定为重大隐患的情形；</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1602740" algn="l" rtl="0" eaLnBrk="0">
                <a:lnSpc>
                  <a:spcPct val="96000"/>
                </a:lnSpc>
              </a:pPr>
              <a:r>
                <a:rPr sz="1700" b="1" kern="0" spc="60" dirty="0">
                  <a:solidFill>
                    <a:srgbClr val="0070C0">
                      <a:alpha val="100000"/>
                    </a:srgbClr>
                  </a:solidFill>
                  <a:latin typeface="微软雅黑" panose="020B0503020204020204" charset="-122"/>
                  <a:ea typeface="微软雅黑" panose="020B0503020204020204" charset="-122"/>
                  <a:cs typeface="微软雅黑" panose="020B0503020204020204" charset="-122"/>
                </a:rPr>
                <a:t>思考： 检测的结果达不到标准要求就判定为重大隐患。</a:t>
              </a:r>
              <a:r>
                <a:rPr sz="1700" b="1" kern="0" spc="-380" dirty="0">
                  <a:solidFill>
                    <a:srgbClr val="0070C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0070C0">
                      <a:alpha val="100000"/>
                    </a:srgbClr>
                  </a:solidFill>
                  <a:latin typeface="微软雅黑" panose="020B0503020204020204" charset="-122"/>
                  <a:ea typeface="微软雅黑" panose="020B0503020204020204" charset="-122"/>
                  <a:cs typeface="微软雅黑" panose="020B0503020204020204" charset="-122"/>
                </a:rPr>
                <a:t>较为笼统， 期待量化</a:t>
              </a:r>
              <a:endParaRPr sz="1700" dirty="0">
                <a:latin typeface="微软雅黑" panose="020B0503020204020204" charset="-122"/>
                <a:ea typeface="微软雅黑" panose="020B0503020204020204" charset="-122"/>
                <a:cs typeface="微软雅黑" panose="020B0503020204020204" charset="-122"/>
              </a:endParaRPr>
            </a:p>
          </p:txBody>
        </p:sp>
      </p:grpSp>
      <p:sp>
        <p:nvSpPr>
          <p:cNvPr id="2170" name="textbox 2170"/>
          <p:cNvSpPr/>
          <p:nvPr/>
        </p:nvSpPr>
        <p:spPr>
          <a:xfrm>
            <a:off x="521614" y="1016469"/>
            <a:ext cx="7981950" cy="27432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algn="r" rtl="0" eaLnBrk="0">
              <a:lnSpc>
                <a:spcPct val="96000"/>
              </a:lnSpc>
            </a:pPr>
            <a:r>
              <a:rPr sz="17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第八条   燃气经营者供应不具有标准要求警示性臭味燃气的， 判定为重大隐患。</a:t>
            </a:r>
            <a:endParaRPr sz="1700" dirty="0">
              <a:latin typeface="微软雅黑" panose="020B0503020204020204" charset="-122"/>
              <a:ea typeface="微软雅黑" panose="020B0503020204020204" charset="-122"/>
              <a:cs typeface="微软雅黑" panose="020B0503020204020204" charset="-122"/>
            </a:endParaRPr>
          </a:p>
        </p:txBody>
      </p:sp>
      <p:sp>
        <p:nvSpPr>
          <p:cNvPr id="2172" name="rect 2172"/>
          <p:cNvSpPr/>
          <p:nvPr/>
        </p:nvSpPr>
        <p:spPr>
          <a:xfrm>
            <a:off x="7620" y="324611"/>
            <a:ext cx="373379" cy="777240"/>
          </a:xfrm>
          <a:prstGeom prst="rect">
            <a:avLst/>
          </a:prstGeom>
          <a:solidFill>
            <a:srgbClr val="5B9BD5">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4" name="rect 2174"/>
          <p:cNvSpPr/>
          <p:nvPr/>
        </p:nvSpPr>
        <p:spPr>
          <a:xfrm>
            <a:off x="0" y="0"/>
            <a:ext cx="12192000" cy="6858000"/>
          </a:xfrm>
          <a:prstGeom prst="rect">
            <a:avLst/>
          </a:prstGeom>
          <a:solidFill>
            <a:srgbClr val="F2F2F2">
              <a:alpha val="100000"/>
            </a:srgbClr>
          </a:solidFill>
          <a:ln w="0" cap="flat">
            <a:noFill/>
            <a:prstDash val="solid"/>
            <a:miter lim="0"/>
          </a:ln>
        </p:spPr>
        <p:txBody>
          <a:bodyPr rtlCol="0"/>
          <a:lstStyle/>
          <a:p>
            <a:pPr algn="ctr"/>
            <a:endParaRPr lang="zh-CN" altLang="en-US"/>
          </a:p>
        </p:txBody>
      </p:sp>
      <p:sp>
        <p:nvSpPr>
          <p:cNvPr id="2176" name="rect 2176"/>
          <p:cNvSpPr/>
          <p:nvPr/>
        </p:nvSpPr>
        <p:spPr>
          <a:xfrm>
            <a:off x="467868" y="324611"/>
            <a:ext cx="99059" cy="777240"/>
          </a:xfrm>
          <a:prstGeom prst="rect">
            <a:avLst/>
          </a:prstGeom>
          <a:solidFill>
            <a:srgbClr val="5B9BD5">
              <a:alpha val="100000"/>
            </a:srgbClr>
          </a:solidFill>
          <a:ln w="0" cap="flat">
            <a:noFill/>
            <a:prstDash val="solid"/>
            <a:miter lim="0"/>
          </a:ln>
        </p:spPr>
        <p:txBody>
          <a:bodyPr rtlCol="0"/>
          <a:lstStyle/>
          <a:p>
            <a:pPr algn="ctr"/>
            <a:endParaRPr lang="zh-CN" altLang="en-US"/>
          </a:p>
        </p:txBody>
      </p:sp>
      <p:pic>
        <p:nvPicPr>
          <p:cNvPr id="2178" name="picture 2178"/>
          <p:cNvPicPr>
            <a:picLocks noChangeAspect="1"/>
          </p:cNvPicPr>
          <p:nvPr/>
        </p:nvPicPr>
        <p:blipFill>
          <a:blip r:embed="rId1"/>
          <a:stretch>
            <a:fillRect/>
          </a:stretch>
        </p:blipFill>
        <p:spPr>
          <a:xfrm rot="21600000">
            <a:off x="10611028" y="4077766"/>
            <a:ext cx="1580971" cy="2780233"/>
          </a:xfrm>
          <a:prstGeom prst="rect">
            <a:avLst/>
          </a:prstGeom>
        </p:spPr>
      </p:pic>
      <p:sp>
        <p:nvSpPr>
          <p:cNvPr id="2180" name="textbox 2180"/>
          <p:cNvSpPr/>
          <p:nvPr/>
        </p:nvSpPr>
        <p:spPr>
          <a:xfrm>
            <a:off x="521614" y="226252"/>
            <a:ext cx="11054715" cy="517969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242570" algn="l" rtl="0" eaLnBrk="0">
              <a:lnSpc>
                <a:spcPts val="4225"/>
              </a:lnSpc>
            </a:pPr>
            <a:r>
              <a:rPr sz="32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三、《标准》内容</a:t>
            </a:r>
            <a:endParaRPr sz="3200" dirty="0">
              <a:latin typeface="微软雅黑" panose="020B0503020204020204" charset="-122"/>
              <a:ea typeface="微软雅黑" panose="020B0503020204020204" charset="-122"/>
              <a:cs typeface="微软雅黑" panose="020B0503020204020204" charset="-122"/>
            </a:endParaRPr>
          </a:p>
          <a:p>
            <a:pPr marL="13970" indent="-1905" algn="l" rtl="0" eaLnBrk="0">
              <a:lnSpc>
                <a:spcPct val="148000"/>
              </a:lnSpc>
              <a:spcBef>
                <a:spcPts val="1155"/>
              </a:spcBef>
            </a:pPr>
            <a:r>
              <a:rPr sz="17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第九条   燃气经营者在对燃气用户进行安全检查时， 发现</a:t>
            </a:r>
            <a:r>
              <a:rPr sz="17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有下列情形之一， 不按规定采取书面告知用户整改等</a:t>
            </a:r>
            <a:r>
              <a:rPr sz="17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措施的， 判定为重大隐患：</a:t>
            </a:r>
            <a:endParaRPr sz="1700" dirty="0">
              <a:latin typeface="微软雅黑" panose="020B0503020204020204" charset="-122"/>
              <a:ea typeface="微软雅黑" panose="020B0503020204020204" charset="-122"/>
              <a:cs typeface="微软雅黑" panose="020B0503020204020204" charset="-122"/>
            </a:endParaRPr>
          </a:p>
          <a:p>
            <a:pPr marL="15875" indent="140335" algn="l" rtl="0" eaLnBrk="0">
              <a:lnSpc>
                <a:spcPct val="146000"/>
              </a:lnSpc>
              <a:spcBef>
                <a:spcPts val="525"/>
              </a:spcBef>
            </a:pPr>
            <a:r>
              <a:rPr sz="17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（一） 燃气相对密度大于等于0.75的燃</a:t>
            </a:r>
            <a:r>
              <a:rPr sz="17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气管道、</a:t>
            </a:r>
            <a:r>
              <a:rPr sz="1700" b="1" kern="0" spc="-3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调压装置和燃具等设置在地下室、</a:t>
            </a:r>
            <a:r>
              <a:rPr sz="1700" b="1" kern="0" spc="-3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半地下室、</a:t>
            </a:r>
            <a:r>
              <a:rPr sz="1700" b="1" kern="0" spc="-3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地下箱体及其他</a:t>
            </a:r>
            <a:r>
              <a:rPr sz="17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密闭地下空间内；</a:t>
            </a:r>
            <a:endParaRPr sz="1700" dirty="0">
              <a:latin typeface="微软雅黑" panose="020B0503020204020204" charset="-122"/>
              <a:ea typeface="微软雅黑" panose="020B0503020204020204" charset="-122"/>
              <a:cs typeface="微软雅黑" panose="020B0503020204020204" charset="-122"/>
            </a:endParaRPr>
          </a:p>
          <a:p>
            <a:pPr marL="13970" algn="l" rtl="0" eaLnBrk="0">
              <a:lnSpc>
                <a:spcPct val="96000"/>
              </a:lnSpc>
              <a:spcBef>
                <a:spcPts val="1280"/>
              </a:spcBef>
            </a:pP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解读</a:t>
            </a:r>
            <a:endParaRPr sz="1700" dirty="0">
              <a:latin typeface="微软雅黑" panose="020B0503020204020204" charset="-122"/>
              <a:ea typeface="微软雅黑" panose="020B0503020204020204" charset="-122"/>
              <a:cs typeface="微软雅黑" panose="020B0503020204020204" charset="-122"/>
            </a:endParaRPr>
          </a:p>
          <a:p>
            <a:pPr marL="300355" indent="-272415" algn="l" rtl="0" eaLnBrk="0">
              <a:lnSpc>
                <a:spcPct val="146000"/>
              </a:lnSpc>
              <a:spcBef>
                <a:spcPts val="525"/>
              </a:spcBef>
              <a:tabLst>
                <a:tab pos="191135" algn="l"/>
              </a:tabLst>
            </a:pPr>
            <a:r>
              <a:rPr sz="17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3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【依据】《燃气工程项目规范》第2.2.7条 设置燃气设备、</a:t>
            </a:r>
            <a:r>
              <a:rPr sz="1700" b="1" kern="0" spc="-3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管道和燃具的场所不应存在燃气泄漏</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后聚集的条</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件。燃气相对密度大于等于0.75的燃气管道、</a:t>
            </a:r>
            <a:r>
              <a:rPr sz="1700" b="1" kern="0" spc="-3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调</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压装置和燃具不得设置在地下室、</a:t>
            </a:r>
            <a:r>
              <a:rPr sz="1700" b="1" kern="0" spc="-37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半地下室、</a:t>
            </a:r>
            <a:r>
              <a:rPr sz="1700" b="1" kern="0" spc="-3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地下箱体、</a:t>
            </a:r>
            <a:endParaRPr sz="1700" dirty="0">
              <a:latin typeface="微软雅黑" panose="020B0503020204020204" charset="-122"/>
              <a:ea typeface="微软雅黑" panose="020B0503020204020204" charset="-122"/>
              <a:cs typeface="微软雅黑" panose="020B0503020204020204" charset="-122"/>
            </a:endParaRPr>
          </a:p>
          <a:p>
            <a:pPr marL="300355" algn="l" rtl="0" eaLnBrk="0">
              <a:lnSpc>
                <a:spcPct val="96000"/>
              </a:lnSpc>
              <a:spcBef>
                <a:spcPts val="1285"/>
              </a:spcBef>
            </a:pPr>
            <a:r>
              <a:rPr sz="17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地下综合管廊及其他地下空间内。</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08000"/>
              </a:lnSpc>
            </a:pPr>
            <a:endParaRPr sz="700" dirty="0">
              <a:latin typeface="Arial" panose="020B0604020202020204"/>
              <a:ea typeface="Arial" panose="020B0604020202020204"/>
              <a:cs typeface="Arial" panose="020B0604020202020204"/>
            </a:endParaRPr>
          </a:p>
          <a:p>
            <a:pPr marL="299720" indent="-271780" algn="l" rtl="0" eaLnBrk="0">
              <a:lnSpc>
                <a:spcPct val="144000"/>
              </a:lnSpc>
              <a:spcBef>
                <a:spcPts val="0"/>
              </a:spcBef>
              <a:tabLst>
                <a:tab pos="191135" algn="l"/>
              </a:tabLst>
            </a:pPr>
            <a:r>
              <a:rPr sz="17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3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一方面， 地下室、</a:t>
            </a:r>
            <a:r>
              <a:rPr sz="1700" b="1" kern="0" spc="-3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半地下室和地下箱体内属通风不良场所， 比空气重</a:t>
            </a:r>
            <a:r>
              <a:rPr sz="17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的燃气泄漏不易扩散， 且具有隐蔽性</a:t>
            </a:r>
            <a:r>
              <a:rPr sz="1700" b="1" kern="0" spc="-2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极容易引发燃气事故。</a:t>
            </a:r>
            <a:r>
              <a:rPr sz="1700" b="1" kern="0" spc="-40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另一方面， </a:t>
            </a:r>
            <a:r>
              <a:rPr sz="1700" b="1"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地下、</a:t>
            </a:r>
            <a:r>
              <a:rPr sz="1700" b="1" kern="0" spc="-37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半地下建筑 （室） 发生火灾后， 热量不易散失， 造成温度高、</a:t>
            </a:r>
            <a:r>
              <a:rPr sz="1700" b="1" kern="0" spc="-3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烟雾</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大， 疏散和扑救难度大。</a:t>
            </a:r>
            <a:r>
              <a:rPr sz="1700" b="1" kern="0" spc="-2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因此规定大密度燃气的调压装置不得设于地下室</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1700" b="1" kern="0" spc="-3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半地下室和地下单独的箱体内。</a:t>
            </a:r>
            <a:endParaRPr sz="1700" dirty="0">
              <a:latin typeface="微软雅黑" panose="020B0503020204020204" charset="-122"/>
              <a:ea typeface="微软雅黑" panose="020B0503020204020204" charset="-122"/>
              <a:cs typeface="微软雅黑" panose="020B0503020204020204" charset="-122"/>
            </a:endParaRPr>
          </a:p>
        </p:txBody>
      </p:sp>
      <p:pic>
        <p:nvPicPr>
          <p:cNvPr id="2182" name="picture 2182"/>
          <p:cNvPicPr>
            <a:picLocks noChangeAspect="1"/>
          </p:cNvPicPr>
          <p:nvPr/>
        </p:nvPicPr>
        <p:blipFill>
          <a:blip r:embed="rId2"/>
          <a:stretch>
            <a:fillRect/>
          </a:stretch>
        </p:blipFill>
        <p:spPr>
          <a:xfrm rot="21600000">
            <a:off x="549859" y="4338612"/>
            <a:ext cx="162991" cy="149504"/>
          </a:xfrm>
          <a:prstGeom prst="rect">
            <a:avLst/>
          </a:prstGeom>
        </p:spPr>
      </p:pic>
      <p:pic>
        <p:nvPicPr>
          <p:cNvPr id="2184" name="picture 2184"/>
          <p:cNvPicPr>
            <a:picLocks noChangeAspect="1"/>
          </p:cNvPicPr>
          <p:nvPr/>
        </p:nvPicPr>
        <p:blipFill>
          <a:blip r:embed="rId3"/>
          <a:stretch>
            <a:fillRect/>
          </a:stretch>
        </p:blipFill>
        <p:spPr>
          <a:xfrm rot="21600000">
            <a:off x="549859" y="3104172"/>
            <a:ext cx="162991" cy="149504"/>
          </a:xfrm>
          <a:prstGeom prst="rect">
            <a:avLst/>
          </a:prstGeom>
        </p:spPr>
      </p:pic>
      <p:sp>
        <p:nvSpPr>
          <p:cNvPr id="2186" name="rect 2186"/>
          <p:cNvSpPr/>
          <p:nvPr/>
        </p:nvSpPr>
        <p:spPr>
          <a:xfrm>
            <a:off x="7620" y="324611"/>
            <a:ext cx="373379" cy="777240"/>
          </a:xfrm>
          <a:prstGeom prst="rect">
            <a:avLst/>
          </a:prstGeom>
          <a:solidFill>
            <a:srgbClr val="5B9BD5">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8" name="rect 2188"/>
          <p:cNvSpPr/>
          <p:nvPr/>
        </p:nvSpPr>
        <p:spPr>
          <a:xfrm>
            <a:off x="0" y="0"/>
            <a:ext cx="12192000" cy="6858000"/>
          </a:xfrm>
          <a:prstGeom prst="rect">
            <a:avLst/>
          </a:prstGeom>
          <a:solidFill>
            <a:srgbClr val="F2F2F2">
              <a:alpha val="100000"/>
            </a:srgbClr>
          </a:solidFill>
          <a:ln w="0" cap="flat">
            <a:noFill/>
            <a:prstDash val="solid"/>
            <a:miter lim="0"/>
          </a:ln>
        </p:spPr>
        <p:txBody>
          <a:bodyPr rtlCol="0"/>
          <a:lstStyle/>
          <a:p>
            <a:pPr algn="ctr"/>
            <a:endParaRPr lang="zh-CN" altLang="en-US"/>
          </a:p>
        </p:txBody>
      </p:sp>
      <p:pic>
        <p:nvPicPr>
          <p:cNvPr id="2190" name="picture 2190"/>
          <p:cNvPicPr>
            <a:picLocks noChangeAspect="1"/>
          </p:cNvPicPr>
          <p:nvPr/>
        </p:nvPicPr>
        <p:blipFill>
          <a:blip r:embed="rId1"/>
          <a:stretch>
            <a:fillRect/>
          </a:stretch>
        </p:blipFill>
        <p:spPr>
          <a:xfrm rot="21600000">
            <a:off x="10611028" y="4077766"/>
            <a:ext cx="1580971" cy="2780233"/>
          </a:xfrm>
          <a:prstGeom prst="rect">
            <a:avLst/>
          </a:prstGeom>
        </p:spPr>
      </p:pic>
      <p:sp>
        <p:nvSpPr>
          <p:cNvPr id="2192" name="textbox 2192"/>
          <p:cNvSpPr/>
          <p:nvPr/>
        </p:nvSpPr>
        <p:spPr>
          <a:xfrm>
            <a:off x="455168" y="245302"/>
            <a:ext cx="11249025" cy="6541769"/>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11125" algn="l" rtl="0" eaLnBrk="0">
              <a:lnSpc>
                <a:spcPts val="4225"/>
              </a:lnSpc>
              <a:tabLst>
                <a:tab pos="403225" algn="l"/>
              </a:tabLst>
            </a:pPr>
            <a:r>
              <a:rPr sz="32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32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三、《标准》内容</a:t>
            </a:r>
            <a:endParaRPr sz="3200" dirty="0">
              <a:latin typeface="微软雅黑" panose="020B0503020204020204" charset="-122"/>
              <a:ea typeface="微软雅黑" panose="020B0503020204020204" charset="-122"/>
              <a:cs typeface="微软雅黑" panose="020B0503020204020204" charset="-122"/>
            </a:endParaRPr>
          </a:p>
          <a:p>
            <a:pPr algn="l" rtl="0" eaLnBrk="0">
              <a:lnSpc>
                <a:spcPct val="117000"/>
              </a:lnSpc>
            </a:pPr>
            <a:endParaRPr sz="1000" dirty="0">
              <a:latin typeface="Arial" panose="020B0604020202020204"/>
              <a:ea typeface="Arial" panose="020B0604020202020204"/>
              <a:cs typeface="Arial" panose="020B0604020202020204"/>
            </a:endParaRPr>
          </a:p>
          <a:p>
            <a:pPr algn="l" rtl="0" eaLnBrk="0">
              <a:lnSpc>
                <a:spcPct val="117000"/>
              </a:lnSpc>
            </a:pPr>
            <a:endParaRPr sz="1000" dirty="0">
              <a:latin typeface="Arial" panose="020B0604020202020204"/>
              <a:ea typeface="Arial" panose="020B0604020202020204"/>
              <a:cs typeface="Arial" panose="020B0604020202020204"/>
            </a:endParaRPr>
          </a:p>
          <a:p>
            <a:pPr algn="l" rtl="0" eaLnBrk="0">
              <a:lnSpc>
                <a:spcPct val="117000"/>
              </a:lnSpc>
            </a:pPr>
            <a:endParaRPr sz="1000" dirty="0">
              <a:latin typeface="Arial" panose="020B0604020202020204"/>
              <a:ea typeface="Arial" panose="020B0604020202020204"/>
              <a:cs typeface="Arial" panose="020B0604020202020204"/>
            </a:endParaRPr>
          </a:p>
          <a:p>
            <a:pPr algn="l" rtl="0" eaLnBrk="0">
              <a:lnSpc>
                <a:spcPct val="118000"/>
              </a:lnSpc>
            </a:pPr>
            <a:endParaRPr sz="1000" dirty="0">
              <a:latin typeface="Arial" panose="020B0604020202020204"/>
              <a:ea typeface="Arial" panose="020B0604020202020204"/>
              <a:cs typeface="Arial" panose="020B0604020202020204"/>
            </a:endParaRPr>
          </a:p>
          <a:p>
            <a:pPr algn="l" rtl="0" eaLnBrk="0">
              <a:lnSpc>
                <a:spcPct val="118000"/>
              </a:lnSpc>
            </a:pPr>
            <a:endParaRPr sz="1000" dirty="0">
              <a:latin typeface="Arial" panose="020B0604020202020204"/>
              <a:ea typeface="Arial" panose="020B0604020202020204"/>
              <a:cs typeface="Arial" panose="020B0604020202020204"/>
            </a:endParaRPr>
          </a:p>
          <a:p>
            <a:pPr marL="222885" algn="l" rtl="0" eaLnBrk="0">
              <a:lnSpc>
                <a:spcPts val="2375"/>
              </a:lnSpc>
              <a:spcBef>
                <a:spcPts val="515"/>
              </a:spcBef>
            </a:pPr>
            <a:r>
              <a:rPr sz="17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（二） 燃气引入管、</a:t>
            </a:r>
            <a:r>
              <a:rPr sz="1700" b="1" kern="0" spc="-3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立管、</a:t>
            </a:r>
            <a:r>
              <a:rPr sz="1700" b="1" kern="0" spc="-4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水平干管设置在卫生间内；</a:t>
            </a:r>
            <a:endParaRPr sz="1700" dirty="0">
              <a:latin typeface="微软雅黑" panose="020B0503020204020204" charset="-122"/>
              <a:ea typeface="微软雅黑" panose="020B0503020204020204" charset="-122"/>
              <a:cs typeface="微软雅黑" panose="020B0503020204020204" charset="-122"/>
            </a:endParaRPr>
          </a:p>
          <a:p>
            <a:pPr marL="80645" algn="l" rtl="0" eaLnBrk="0">
              <a:lnSpc>
                <a:spcPts val="2375"/>
              </a:lnSpc>
              <a:spcBef>
                <a:spcPts val="725"/>
              </a:spcBef>
            </a:pP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解读： 【依据】《燃气工</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程项目规范》第5.3.4条 燃气引入管、</a:t>
            </a:r>
            <a:r>
              <a:rPr sz="1700" b="1" kern="0" spc="-3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立管、</a:t>
            </a:r>
            <a:r>
              <a:rPr sz="1700" b="1" kern="0" spc="-3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水平干管不应设置在卫生间内。</a:t>
            </a:r>
            <a:endParaRPr sz="1700" dirty="0">
              <a:latin typeface="微软雅黑" panose="020B0503020204020204" charset="-122"/>
              <a:ea typeface="微软雅黑" panose="020B0503020204020204" charset="-122"/>
              <a:cs typeface="微软雅黑" panose="020B0503020204020204" charset="-122"/>
            </a:endParaRPr>
          </a:p>
          <a:p>
            <a:pPr marL="83185" indent="6985" algn="l" rtl="0" eaLnBrk="0">
              <a:lnSpc>
                <a:spcPct val="136000"/>
              </a:lnSpc>
              <a:spcBef>
                <a:spcPts val="770"/>
              </a:spcBef>
            </a:pP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引入管、</a:t>
            </a:r>
            <a:r>
              <a:rPr sz="1700" b="1" kern="0" spc="-3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立管和水平干管为多个燃气用户的连接管道， 相对用户支管</a:t>
            </a:r>
            <a:r>
              <a:rPr sz="17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来说， 管径较大， 重要程度较高。</a:t>
            </a:r>
            <a:r>
              <a:rPr sz="1700" b="1" kern="0" spc="-36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而大多</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卫生间环境潮湿， 燃气钢质管道在此环境下容易被腐蚀， 且卫生间通风不良 （无外窗） 、环境私密， 隐蔽性</a:t>
            </a:r>
            <a:r>
              <a:rPr sz="17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高。</a:t>
            </a:r>
            <a:endParaRPr sz="1700" dirty="0">
              <a:latin typeface="微软雅黑" panose="020B0503020204020204" charset="-122"/>
              <a:ea typeface="微软雅黑" panose="020B0503020204020204" charset="-122"/>
              <a:cs typeface="微软雅黑" panose="020B0503020204020204" charset="-122"/>
            </a:endParaRPr>
          </a:p>
          <a:p>
            <a:pPr marL="222885" algn="l" rtl="0" eaLnBrk="0">
              <a:lnSpc>
                <a:spcPts val="2375"/>
              </a:lnSpc>
              <a:spcBef>
                <a:spcPts val="605"/>
              </a:spcBef>
            </a:pPr>
            <a:r>
              <a:rPr sz="17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（三） 燃气管道及附件、</a:t>
            </a:r>
            <a:r>
              <a:rPr sz="1700" b="1" kern="0" spc="-4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燃具设置在卧室、</a:t>
            </a:r>
            <a:r>
              <a:rPr sz="1700" b="1" kern="0" spc="-3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旅馆建</a:t>
            </a:r>
            <a:r>
              <a:rPr sz="17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筑客房等人员居住和休息的房间内；</a:t>
            </a:r>
            <a:endParaRPr sz="1700" dirty="0">
              <a:latin typeface="微软雅黑" panose="020B0503020204020204" charset="-122"/>
              <a:ea typeface="微软雅黑" panose="020B0503020204020204" charset="-122"/>
              <a:cs typeface="微软雅黑" panose="020B0503020204020204" charset="-122"/>
            </a:endParaRPr>
          </a:p>
          <a:p>
            <a:pPr marL="80645" algn="l" rtl="0" eaLnBrk="0">
              <a:lnSpc>
                <a:spcPct val="96000"/>
              </a:lnSpc>
              <a:spcBef>
                <a:spcPts val="1090"/>
              </a:spcBef>
            </a:pP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解读</a:t>
            </a:r>
            <a:endParaRPr sz="1700" dirty="0">
              <a:latin typeface="微软雅黑" panose="020B0503020204020204" charset="-122"/>
              <a:ea typeface="微软雅黑" panose="020B0503020204020204" charset="-122"/>
              <a:cs typeface="微软雅黑" panose="020B0503020204020204" charset="-122"/>
            </a:endParaRPr>
          </a:p>
          <a:p>
            <a:pPr marL="208915" algn="l" rtl="0" eaLnBrk="0">
              <a:lnSpc>
                <a:spcPts val="2375"/>
              </a:lnSpc>
              <a:spcBef>
                <a:spcPts val="775"/>
              </a:spcBef>
            </a:pP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【依据】《燃气工程项目规范》第5.3.3 条 用户燃气管道及附件应结合建筑物的结构合理布置， 并应设置在</a:t>
            </a:r>
            <a:endParaRPr sz="1700" dirty="0">
              <a:latin typeface="微软雅黑" panose="020B0503020204020204" charset="-122"/>
              <a:ea typeface="微软雅黑" panose="020B0503020204020204" charset="-122"/>
              <a:cs typeface="微软雅黑" panose="020B0503020204020204" charset="-122"/>
            </a:endParaRPr>
          </a:p>
          <a:p>
            <a:pPr marL="81915" algn="l" rtl="0" eaLnBrk="0">
              <a:lnSpc>
                <a:spcPct val="96000"/>
              </a:lnSpc>
              <a:spcBef>
                <a:spcPts val="1090"/>
              </a:spcBef>
            </a:pP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便于安装、</a:t>
            </a:r>
            <a:r>
              <a:rPr sz="1700" b="1" kern="0" spc="-37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检修的位置， 不得设置在下列场所:</a:t>
            </a:r>
            <a:endParaRPr sz="1700" dirty="0">
              <a:latin typeface="微软雅黑" panose="020B0503020204020204" charset="-122"/>
              <a:ea typeface="微软雅黑" panose="020B0503020204020204" charset="-122"/>
              <a:cs typeface="微软雅黑" panose="020B0503020204020204" charset="-122"/>
            </a:endParaRPr>
          </a:p>
          <a:p>
            <a:pPr marL="99060" algn="l" rtl="0" eaLnBrk="0">
              <a:lnSpc>
                <a:spcPct val="96000"/>
              </a:lnSpc>
              <a:spcBef>
                <a:spcPts val="1140"/>
              </a:spcBef>
            </a:pP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1 卧室、</a:t>
            </a:r>
            <a:r>
              <a:rPr sz="1700" b="1"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客房等人员居住和休息的房间；</a:t>
            </a:r>
            <a:endParaRPr sz="1700" dirty="0">
              <a:latin typeface="微软雅黑" panose="020B0503020204020204" charset="-122"/>
              <a:ea typeface="微软雅黑" panose="020B0503020204020204" charset="-122"/>
              <a:cs typeface="微软雅黑" panose="020B0503020204020204" charset="-122"/>
            </a:endParaRPr>
          </a:p>
          <a:p>
            <a:pPr marL="89535" algn="l" rtl="0" eaLnBrk="0">
              <a:lnSpc>
                <a:spcPct val="96000"/>
              </a:lnSpc>
              <a:spcBef>
                <a:spcPts val="1140"/>
              </a:spcBef>
            </a:pP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2 建筑内的避难场所、</a:t>
            </a:r>
            <a:r>
              <a:rPr sz="1700" b="1" kern="0" spc="-31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电梯井和电梯前室、</a:t>
            </a:r>
            <a:r>
              <a:rPr sz="1700" b="1" kern="0" spc="-3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封闭楼</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梯间、</a:t>
            </a:r>
            <a:r>
              <a:rPr sz="1700" b="1" kern="0" spc="-32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防烟楼梯间及其前室；</a:t>
            </a:r>
            <a:endParaRPr sz="1700" dirty="0">
              <a:latin typeface="微软雅黑" panose="020B0503020204020204" charset="-122"/>
              <a:ea typeface="微软雅黑" panose="020B0503020204020204" charset="-122"/>
              <a:cs typeface="微软雅黑" panose="020B0503020204020204" charset="-122"/>
            </a:endParaRPr>
          </a:p>
          <a:p>
            <a:pPr marL="89535" indent="-8890" algn="l" rtl="0" eaLnBrk="0">
              <a:lnSpc>
                <a:spcPct val="137000"/>
              </a:lnSpc>
              <a:spcBef>
                <a:spcPts val="780"/>
              </a:spcBef>
            </a:pP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燃气管道及附件不得设置在下列场所的理由</a:t>
            </a:r>
            <a:r>
              <a:rPr sz="1700" b="1" kern="0" spc="-31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1700" b="1" kern="0" spc="47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31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1） 卧室、</a:t>
            </a:r>
            <a:r>
              <a:rPr sz="1700" b="1" kern="0" spc="-3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客房等是人员睡眠</a:t>
            </a:r>
            <a:r>
              <a:rPr sz="17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和休息场所， 燃气泄漏会直接影</a:t>
            </a:r>
            <a:r>
              <a:rPr sz="17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响人身健康和安全。 （2） 避难场所用于避难人员疏散和临时避难， 为特殊时期提供人员基本生活保</a:t>
            </a:r>
            <a:r>
              <a:rPr sz="1700" b="1"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障的场所；</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01000"/>
              </a:lnSpc>
            </a:pPr>
            <a:endParaRPr sz="800" dirty="0">
              <a:latin typeface="Arial" panose="020B0604020202020204"/>
              <a:ea typeface="Arial" panose="020B0604020202020204"/>
              <a:cs typeface="Arial" panose="020B0604020202020204"/>
            </a:endParaRPr>
          </a:p>
          <a:p>
            <a:pPr marL="84455" algn="l" rtl="0" eaLnBrk="0">
              <a:lnSpc>
                <a:spcPct val="96000"/>
              </a:lnSpc>
              <a:spcBef>
                <a:spcPts val="5"/>
              </a:spcBef>
            </a:pP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一般情况下， 防御</a:t>
            </a: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等级高于民用建筑的卧室及商业建筑的客房。</a:t>
            </a:r>
            <a:endParaRPr sz="1700" dirty="0">
              <a:latin typeface="微软雅黑" panose="020B0503020204020204" charset="-122"/>
              <a:ea typeface="微软雅黑" panose="020B0503020204020204" charset="-122"/>
              <a:cs typeface="微软雅黑" panose="020B0503020204020204" charset="-122"/>
            </a:endParaRPr>
          </a:p>
        </p:txBody>
      </p:sp>
      <p:sp>
        <p:nvSpPr>
          <p:cNvPr id="2194" name="path 2194"/>
          <p:cNvSpPr/>
          <p:nvPr/>
        </p:nvSpPr>
        <p:spPr>
          <a:xfrm>
            <a:off x="467868" y="324611"/>
            <a:ext cx="99059" cy="777240"/>
          </a:xfrm>
          <a:custGeom>
            <a:avLst/>
            <a:gdLst/>
            <a:ahLst/>
            <a:cxnLst/>
            <a:rect l="0" t="0" r="0" b="0"/>
            <a:pathLst>
              <a:path w="155" h="1224">
                <a:moveTo>
                  <a:pt x="0" y="0"/>
                </a:moveTo>
                <a:lnTo>
                  <a:pt x="155" y="0"/>
                </a:lnTo>
                <a:lnTo>
                  <a:pt x="155" y="1224"/>
                </a:lnTo>
                <a:lnTo>
                  <a:pt x="0" y="1224"/>
                </a:lnTo>
                <a:lnTo>
                  <a:pt x="0" y="0"/>
                </a:lnTo>
                <a:close/>
              </a:path>
            </a:pathLst>
          </a:custGeom>
          <a:solidFill>
            <a:srgbClr val="5B9BD5">
              <a:alpha val="100000"/>
            </a:srgbClr>
          </a:solidFill>
          <a:ln w="0" cap="flat">
            <a:noFill/>
            <a:prstDash val="solid"/>
            <a:miter lim="0"/>
          </a:ln>
        </p:spPr>
        <p:txBody>
          <a:bodyPr rtlCol="0"/>
          <a:lstStyle/>
          <a:p>
            <a:pPr algn="ctr"/>
            <a:endParaRPr lang="zh-CN" altLang="en-US"/>
          </a:p>
        </p:txBody>
      </p:sp>
      <p:sp>
        <p:nvSpPr>
          <p:cNvPr id="2196" name="textbox 2196"/>
          <p:cNvSpPr/>
          <p:nvPr/>
        </p:nvSpPr>
        <p:spPr>
          <a:xfrm>
            <a:off x="521614" y="1001915"/>
            <a:ext cx="10997565" cy="645159"/>
          </a:xfrm>
          <a:prstGeom prst="rect">
            <a:avLst/>
          </a:prstGeom>
          <a:noFill/>
          <a:ln w="0" cap="flat">
            <a:noFill/>
            <a:prstDash val="solid"/>
            <a:miter lim="0"/>
          </a:ln>
        </p:spPr>
        <p:txBody>
          <a:bodyPr vert="horz" wrap="square" lIns="0" tIns="0" rIns="0" bIns="0"/>
          <a:lstStyle/>
          <a:p>
            <a:pPr algn="l" rtl="0" eaLnBrk="0">
              <a:lnSpc>
                <a:spcPct val="88000"/>
              </a:lnSpc>
            </a:pPr>
            <a:endParaRPr sz="100" dirty="0">
              <a:latin typeface="Arial" panose="020B0604020202020204"/>
              <a:ea typeface="Arial" panose="020B0604020202020204"/>
              <a:cs typeface="Arial" panose="020B0604020202020204"/>
            </a:endParaRPr>
          </a:p>
          <a:p>
            <a:pPr marL="12700" algn="l" rtl="0" eaLnBrk="0">
              <a:lnSpc>
                <a:spcPct val="87000"/>
              </a:lnSpc>
            </a:pPr>
            <a:r>
              <a:rPr sz="17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第九条   燃气经营者在对燃气用户进行安全检查时， 发现</a:t>
            </a:r>
            <a:r>
              <a:rPr sz="17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有下列情形之一， 不按规定采取书面告知用户整改等</a:t>
            </a:r>
            <a:endParaRPr sz="1700" dirty="0">
              <a:latin typeface="微软雅黑" panose="020B0503020204020204" charset="-122"/>
              <a:ea typeface="微软雅黑" panose="020B0503020204020204" charset="-122"/>
              <a:cs typeface="微软雅黑" panose="020B0503020204020204" charset="-122"/>
            </a:endParaRPr>
          </a:p>
          <a:p>
            <a:pPr marL="14605" algn="l" rtl="0" eaLnBrk="0">
              <a:lnSpc>
                <a:spcPts val="3095"/>
              </a:lnSpc>
            </a:pPr>
            <a:r>
              <a:rPr sz="17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措施的， 判定为重大隐患：</a:t>
            </a:r>
            <a:endParaRPr sz="1700" dirty="0">
              <a:latin typeface="微软雅黑" panose="020B0503020204020204" charset="-122"/>
              <a:ea typeface="微软雅黑" panose="020B0503020204020204" charset="-122"/>
              <a:cs typeface="微软雅黑" panose="020B0503020204020204" charset="-122"/>
            </a:endParaRPr>
          </a:p>
        </p:txBody>
      </p:sp>
      <p:sp>
        <p:nvSpPr>
          <p:cNvPr id="2198" name="rect 2198"/>
          <p:cNvSpPr/>
          <p:nvPr/>
        </p:nvSpPr>
        <p:spPr>
          <a:xfrm>
            <a:off x="7620" y="324611"/>
            <a:ext cx="373379" cy="777240"/>
          </a:xfrm>
          <a:prstGeom prst="rect">
            <a:avLst/>
          </a:prstGeom>
          <a:solidFill>
            <a:srgbClr val="5B9BD5">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0" name="rect 2200"/>
          <p:cNvSpPr/>
          <p:nvPr/>
        </p:nvSpPr>
        <p:spPr>
          <a:xfrm>
            <a:off x="0" y="0"/>
            <a:ext cx="12192000" cy="6858000"/>
          </a:xfrm>
          <a:prstGeom prst="rect">
            <a:avLst/>
          </a:prstGeom>
          <a:solidFill>
            <a:srgbClr val="F2F2F2">
              <a:alpha val="100000"/>
            </a:srgbClr>
          </a:solidFill>
          <a:ln w="0" cap="flat">
            <a:noFill/>
            <a:prstDash val="solid"/>
            <a:miter lim="0"/>
          </a:ln>
        </p:spPr>
        <p:txBody>
          <a:bodyPr rtlCol="0"/>
          <a:lstStyle/>
          <a:p>
            <a:pPr algn="ctr"/>
            <a:endParaRPr lang="zh-CN" altLang="en-US"/>
          </a:p>
        </p:txBody>
      </p:sp>
      <p:sp>
        <p:nvSpPr>
          <p:cNvPr id="2202" name="textbox 2202"/>
          <p:cNvSpPr/>
          <p:nvPr/>
        </p:nvSpPr>
        <p:spPr>
          <a:xfrm>
            <a:off x="-5079" y="169102"/>
            <a:ext cx="11464925" cy="365188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571500" algn="l" rtl="0" eaLnBrk="0">
              <a:lnSpc>
                <a:spcPts val="4225"/>
              </a:lnSpc>
              <a:tabLst>
                <a:tab pos="730250" algn="l"/>
              </a:tabLst>
            </a:pPr>
            <a:r>
              <a:rPr sz="32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32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三、《标准》内容</a:t>
            </a:r>
            <a:endParaRPr sz="3200" dirty="0">
              <a:latin typeface="微软雅黑" panose="020B0503020204020204" charset="-122"/>
              <a:ea typeface="微软雅黑" panose="020B0503020204020204" charset="-122"/>
              <a:cs typeface="微软雅黑" panose="020B0503020204020204" charset="-122"/>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9000"/>
              </a:lnSpc>
            </a:pPr>
            <a:endParaRPr sz="1000" dirty="0">
              <a:latin typeface="Arial" panose="020B0604020202020204"/>
              <a:ea typeface="Arial" panose="020B0604020202020204"/>
              <a:cs typeface="Arial" panose="020B0604020202020204"/>
            </a:endParaRPr>
          </a:p>
          <a:p>
            <a:pPr marL="535305" indent="-5715" algn="l" rtl="0" eaLnBrk="0">
              <a:lnSpc>
                <a:spcPct val="140000"/>
              </a:lnSpc>
              <a:spcBef>
                <a:spcPts val="600"/>
              </a:spcBef>
            </a:pPr>
            <a:r>
              <a:rPr sz="20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第九条   燃气经营者在对燃气用户进行安全检查时， 发现有下列情形之一， 不按</a:t>
            </a:r>
            <a:r>
              <a:rPr sz="20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规定采取书面告知</a:t>
            </a:r>
            <a:r>
              <a:rPr sz="20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用户整改等措施的， 判定为重大隐患：</a:t>
            </a:r>
            <a:endParaRPr sz="2000" dirty="0">
              <a:latin typeface="微软雅黑" panose="020B0503020204020204" charset="-122"/>
              <a:ea typeface="微软雅黑" panose="020B0503020204020204" charset="-122"/>
              <a:cs typeface="微软雅黑" panose="020B0503020204020204" charset="-122"/>
            </a:endParaRPr>
          </a:p>
          <a:p>
            <a:pPr marL="690245" algn="l" rtl="0" eaLnBrk="0">
              <a:lnSpc>
                <a:spcPts val="2645"/>
              </a:lnSpc>
              <a:spcBef>
                <a:spcPts val="1000"/>
              </a:spcBef>
            </a:pPr>
            <a:r>
              <a:rPr sz="20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（四） 使用国家明令淘汰的燃气燃烧器具、连接管。</a:t>
            </a:r>
            <a:endParaRPr sz="2000" dirty="0">
              <a:latin typeface="微软雅黑" panose="020B0503020204020204" charset="-122"/>
              <a:ea typeface="微软雅黑" panose="020B0503020204020204" charset="-122"/>
              <a:cs typeface="微软雅黑" panose="020B0503020204020204" charset="-122"/>
            </a:endParaRPr>
          </a:p>
          <a:p>
            <a:pPr marL="531495" algn="l" rtl="0" eaLnBrk="0">
              <a:lnSpc>
                <a:spcPct val="146000"/>
              </a:lnSpc>
              <a:spcBef>
                <a:spcPts val="245"/>
              </a:spcBef>
            </a:pPr>
            <a:r>
              <a:rPr sz="20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解读： 【依据】《城镇燃气管理条例》第二十七条： 燃气用户应当遵守安全用气规则， 使用合格的</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燃气燃烧器具和气瓶， 及</a:t>
            </a:r>
            <a:r>
              <a:rPr sz="2000" b="1"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时更换国家明令淘汰或者使用年限已届满的燃气燃烧器具、连接管等， 并</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按照约定期限支付燃气</a:t>
            </a:r>
            <a:r>
              <a:rPr sz="20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费用。</a:t>
            </a:r>
            <a:endParaRPr sz="2000" dirty="0">
              <a:latin typeface="微软雅黑" panose="020B0503020204020204" charset="-122"/>
              <a:ea typeface="微软雅黑" panose="020B0503020204020204" charset="-122"/>
              <a:cs typeface="微软雅黑" panose="020B0503020204020204" charset="-122"/>
            </a:endParaRPr>
          </a:p>
        </p:txBody>
      </p:sp>
      <p:sp>
        <p:nvSpPr>
          <p:cNvPr id="2204" name="path 2204"/>
          <p:cNvSpPr/>
          <p:nvPr/>
        </p:nvSpPr>
        <p:spPr>
          <a:xfrm>
            <a:off x="7620" y="324611"/>
            <a:ext cx="559308" cy="777240"/>
          </a:xfrm>
          <a:custGeom>
            <a:avLst/>
            <a:gdLst/>
            <a:ahLst/>
            <a:cxnLst/>
            <a:rect l="0" t="0" r="0" b="0"/>
            <a:pathLst>
              <a:path w="880" h="1224">
                <a:moveTo>
                  <a:pt x="0" y="0"/>
                </a:moveTo>
                <a:lnTo>
                  <a:pt x="587" y="0"/>
                </a:lnTo>
                <a:lnTo>
                  <a:pt x="587" y="1224"/>
                </a:lnTo>
                <a:lnTo>
                  <a:pt x="0" y="1224"/>
                </a:lnTo>
                <a:lnTo>
                  <a:pt x="0" y="0"/>
                </a:lnTo>
                <a:close/>
              </a:path>
              <a:path w="880" h="1224">
                <a:moveTo>
                  <a:pt x="724" y="0"/>
                </a:moveTo>
                <a:lnTo>
                  <a:pt x="880" y="0"/>
                </a:lnTo>
                <a:lnTo>
                  <a:pt x="880" y="1224"/>
                </a:lnTo>
                <a:lnTo>
                  <a:pt x="724" y="1224"/>
                </a:lnTo>
                <a:lnTo>
                  <a:pt x="724" y="0"/>
                </a:lnTo>
                <a:close/>
              </a:path>
            </a:pathLst>
          </a:custGeom>
          <a:solidFill>
            <a:srgbClr val="5B9BD5">
              <a:alpha val="100000"/>
            </a:srgbClr>
          </a:solidFill>
          <a:ln w="0" cap="flat">
            <a:noFill/>
            <a:prstDash val="solid"/>
            <a:miter lim="0"/>
          </a:ln>
        </p:spPr>
        <p:txBody>
          <a:bodyPr rtlCol="0"/>
          <a:lstStyle/>
          <a:p>
            <a:pPr algn="ctr"/>
            <a:endParaRPr lang="zh-CN" altLang="en-US"/>
          </a:p>
        </p:txBody>
      </p:sp>
      <p:grpSp>
        <p:nvGrpSpPr>
          <p:cNvPr id="182" name="group 182"/>
          <p:cNvGrpSpPr/>
          <p:nvPr/>
        </p:nvGrpSpPr>
        <p:grpSpPr>
          <a:xfrm rot="21600000">
            <a:off x="1544358" y="4289920"/>
            <a:ext cx="8992793" cy="1376934"/>
            <a:chOff x="0" y="0"/>
            <a:chExt cx="8992793" cy="1376934"/>
          </a:xfrm>
        </p:grpSpPr>
        <p:pic>
          <p:nvPicPr>
            <p:cNvPr id="2206" name="picture 2206"/>
            <p:cNvPicPr>
              <a:picLocks noChangeAspect="1"/>
            </p:cNvPicPr>
            <p:nvPr/>
          </p:nvPicPr>
          <p:blipFill>
            <a:blip r:embed="rId1"/>
            <a:stretch>
              <a:fillRect/>
            </a:stretch>
          </p:blipFill>
          <p:spPr>
            <a:xfrm rot="21600000">
              <a:off x="0" y="0"/>
              <a:ext cx="8992793" cy="1376934"/>
            </a:xfrm>
            <a:prstGeom prst="rect">
              <a:avLst/>
            </a:prstGeom>
          </p:spPr>
        </p:pic>
        <p:sp>
          <p:nvSpPr>
            <p:cNvPr id="2208" name="textbox 2208"/>
            <p:cNvSpPr/>
            <p:nvPr/>
          </p:nvSpPr>
          <p:spPr>
            <a:xfrm>
              <a:off x="-12700" y="-12700"/>
              <a:ext cx="9018269" cy="1424939"/>
            </a:xfrm>
            <a:prstGeom prst="rect">
              <a:avLst/>
            </a:prstGeom>
            <a:noFill/>
            <a:ln w="0" cap="flat">
              <a:noFill/>
              <a:prstDash val="solid"/>
              <a:miter lim="0"/>
            </a:ln>
          </p:spPr>
          <p:txBody>
            <a:bodyPr vert="horz" wrap="square" lIns="0" tIns="0" rIns="0" bIns="0"/>
            <a:lstStyle/>
            <a:p>
              <a:pPr algn="l" rtl="0" eaLnBrk="0">
                <a:lnSpc>
                  <a:spcPct val="103000"/>
                </a:lnSpc>
              </a:pPr>
              <a:endParaRPr sz="700" dirty="0">
                <a:latin typeface="Arial" panose="020B0604020202020204"/>
                <a:ea typeface="Arial" panose="020B0604020202020204"/>
                <a:cs typeface="Arial" panose="020B0604020202020204"/>
              </a:endParaRPr>
            </a:p>
            <a:p>
              <a:pPr marL="125730" indent="-1905" algn="l" rtl="0" eaLnBrk="0">
                <a:lnSpc>
                  <a:spcPct val="152000"/>
                </a:lnSpc>
                <a:spcBef>
                  <a:spcPts val="5"/>
                </a:spcBef>
              </a:pPr>
              <a:r>
                <a:rPr sz="1700" b="1" kern="0" spc="60" dirty="0">
                  <a:solidFill>
                    <a:srgbClr val="0070C0">
                      <a:alpha val="100000"/>
                    </a:srgbClr>
                  </a:solidFill>
                  <a:latin typeface="微软雅黑" panose="020B0503020204020204" charset="-122"/>
                  <a:ea typeface="微软雅黑" panose="020B0503020204020204" charset="-122"/>
                  <a:cs typeface="微软雅黑" panose="020B0503020204020204" charset="-122"/>
                </a:rPr>
                <a:t>第九条， 列出了燃气用户端4种隐患， 强调了燃气企业采取书面告知用户整</a:t>
              </a:r>
              <a:r>
                <a:rPr sz="1700" b="1" kern="0" spc="50" dirty="0">
                  <a:solidFill>
                    <a:srgbClr val="0070C0">
                      <a:alpha val="100000"/>
                    </a:srgbClr>
                  </a:solidFill>
                  <a:latin typeface="微软雅黑" panose="020B0503020204020204" charset="-122"/>
                  <a:ea typeface="微软雅黑" panose="020B0503020204020204" charset="-122"/>
                  <a:cs typeface="微软雅黑" panose="020B0503020204020204" charset="-122"/>
                </a:rPr>
                <a:t>改的必要性；</a:t>
              </a:r>
              <a:r>
                <a:rPr sz="1700" b="1" kern="0" spc="-10" dirty="0">
                  <a:solidFill>
                    <a:srgbClr val="0070C0">
                      <a:alpha val="100000"/>
                    </a:srgbClr>
                  </a:solidFill>
                  <a:latin typeface="微软雅黑" panose="020B0503020204020204" charset="-122"/>
                  <a:ea typeface="微软雅黑" panose="020B0503020204020204" charset="-122"/>
                  <a:cs typeface="微软雅黑" panose="020B0503020204020204" charset="-122"/>
                </a:rPr>
                <a:t>   </a:t>
              </a:r>
              <a:r>
                <a:rPr sz="1700" b="1" kern="0" spc="50" dirty="0">
                  <a:solidFill>
                    <a:srgbClr val="0070C0">
                      <a:alpha val="100000"/>
                    </a:srgbClr>
                  </a:solidFill>
                  <a:latin typeface="微软雅黑" panose="020B0503020204020204" charset="-122"/>
                  <a:ea typeface="微软雅黑" panose="020B0503020204020204" charset="-122"/>
                  <a:cs typeface="微软雅黑" panose="020B0503020204020204" charset="-122"/>
                </a:rPr>
                <a:t>思考： 说明对用户端重视， 也符合现阶段燃气事故安全趋势。</a:t>
              </a:r>
              <a:r>
                <a:rPr sz="1700" b="1" kern="0" spc="-340" dirty="0">
                  <a:solidFill>
                    <a:srgbClr val="0070C0">
                      <a:alpha val="100000"/>
                    </a:srgbClr>
                  </a:solidFill>
                  <a:latin typeface="微软雅黑" panose="020B0503020204020204" charset="-122"/>
                  <a:ea typeface="微软雅黑" panose="020B0503020204020204" charset="-122"/>
                  <a:cs typeface="微软雅黑" panose="020B0503020204020204" charset="-122"/>
                </a:rPr>
                <a:t> </a:t>
              </a:r>
              <a:r>
                <a:rPr sz="1700" b="1" kern="0" spc="50" dirty="0">
                  <a:solidFill>
                    <a:srgbClr val="0070C0">
                      <a:alpha val="100000"/>
                    </a:srgbClr>
                  </a:solidFill>
                  <a:latin typeface="微软雅黑" panose="020B0503020204020204" charset="-122"/>
                  <a:ea typeface="微软雅黑" panose="020B0503020204020204" charset="-122"/>
                  <a:cs typeface="微软雅黑" panose="020B0503020204020204" charset="-122"/>
                </a:rPr>
                <a:t>但内容相对较少， 提升燃</a:t>
              </a:r>
              <a:r>
                <a:rPr sz="1700" b="1" kern="0" spc="0" dirty="0">
                  <a:solidFill>
                    <a:srgbClr val="0070C0">
                      <a:alpha val="100000"/>
                    </a:srgbClr>
                  </a:solidFill>
                  <a:latin typeface="微软雅黑" panose="020B0503020204020204" charset="-122"/>
                  <a:ea typeface="微软雅黑" panose="020B0503020204020204" charset="-122"/>
                  <a:cs typeface="微软雅黑" panose="020B0503020204020204" charset="-122"/>
                </a:rPr>
                <a:t>    </a:t>
              </a:r>
              <a:r>
                <a:rPr sz="1700" b="1" kern="0" spc="100" dirty="0">
                  <a:solidFill>
                    <a:srgbClr val="0070C0">
                      <a:alpha val="100000"/>
                    </a:srgbClr>
                  </a:solidFill>
                  <a:latin typeface="微软雅黑" panose="020B0503020204020204" charset="-122"/>
                  <a:ea typeface="微软雅黑" panose="020B0503020204020204" charset="-122"/>
                  <a:cs typeface="微软雅黑" panose="020B0503020204020204" charset="-122"/>
                </a:rPr>
                <a:t>气用户端本质安全仍是</a:t>
              </a:r>
              <a:r>
                <a:rPr sz="1700" b="1" kern="0" spc="90" dirty="0">
                  <a:solidFill>
                    <a:srgbClr val="0070C0">
                      <a:alpha val="100000"/>
                    </a:srgbClr>
                  </a:solidFill>
                  <a:latin typeface="微软雅黑" panose="020B0503020204020204" charset="-122"/>
                  <a:ea typeface="微软雅黑" panose="020B0503020204020204" charset="-122"/>
                  <a:cs typeface="微软雅黑" panose="020B0503020204020204" charset="-122"/>
                </a:rPr>
                <a:t>当务之急</a:t>
              </a:r>
              <a:endParaRPr sz="1700" dirty="0">
                <a:latin typeface="微软雅黑" panose="020B0503020204020204" charset="-122"/>
                <a:ea typeface="微软雅黑" panose="020B0503020204020204" charset="-122"/>
                <a:cs typeface="微软雅黑" panose="020B0503020204020204" charset="-122"/>
              </a:endParaRPr>
            </a:p>
          </p:txBody>
        </p:sp>
      </p:grpSp>
      <p:pic>
        <p:nvPicPr>
          <p:cNvPr id="2210" name="picture 2210"/>
          <p:cNvPicPr>
            <a:picLocks noChangeAspect="1"/>
          </p:cNvPicPr>
          <p:nvPr/>
        </p:nvPicPr>
        <p:blipFill>
          <a:blip r:embed="rId2"/>
          <a:stretch>
            <a:fillRect/>
          </a:stretch>
        </p:blipFill>
        <p:spPr>
          <a:xfrm rot="21600000">
            <a:off x="10611028" y="4077766"/>
            <a:ext cx="1580971" cy="2780233"/>
          </a:xfrm>
          <a:prstGeom prst="rect">
            <a:avLst/>
          </a:prstGeom>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2" name="rect 2212"/>
          <p:cNvSpPr/>
          <p:nvPr/>
        </p:nvSpPr>
        <p:spPr>
          <a:xfrm>
            <a:off x="0" y="0"/>
            <a:ext cx="12192000" cy="6858000"/>
          </a:xfrm>
          <a:prstGeom prst="rect">
            <a:avLst/>
          </a:prstGeom>
          <a:solidFill>
            <a:srgbClr val="F2F2F2">
              <a:alpha val="100000"/>
            </a:srgbClr>
          </a:solidFill>
          <a:ln w="0" cap="flat">
            <a:noFill/>
            <a:prstDash val="solid"/>
            <a:miter lim="0"/>
          </a:ln>
        </p:spPr>
        <p:txBody>
          <a:bodyPr rtlCol="0"/>
          <a:lstStyle/>
          <a:p>
            <a:pPr algn="ctr"/>
            <a:endParaRPr lang="zh-CN" altLang="en-US"/>
          </a:p>
        </p:txBody>
      </p:sp>
      <p:sp>
        <p:nvSpPr>
          <p:cNvPr id="2214" name="textbox 2214"/>
          <p:cNvSpPr/>
          <p:nvPr/>
        </p:nvSpPr>
        <p:spPr>
          <a:xfrm>
            <a:off x="-5079" y="253975"/>
            <a:ext cx="11473815" cy="3319779"/>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Arial" panose="020B0604020202020204"/>
              <a:ea typeface="Arial" panose="020B0604020202020204"/>
              <a:cs typeface="Arial" panose="020B0604020202020204"/>
            </a:endParaRPr>
          </a:p>
          <a:p>
            <a:pPr marL="12700" algn="l" rtl="0" eaLnBrk="0">
              <a:lnSpc>
                <a:spcPct val="100000"/>
              </a:lnSpc>
            </a:pPr>
            <a:r>
              <a:rPr sz="6400" kern="0" spc="0" dirty="0">
                <a:solidFill>
                  <a:srgbClr val="5B9BD5">
                    <a:alpha val="100000"/>
                  </a:srgbClr>
                </a:solidFill>
                <a:latin typeface="Arial" panose="020B0604020202020204"/>
                <a:ea typeface="Arial" panose="020B0604020202020204"/>
                <a:cs typeface="Arial" panose="020B0604020202020204"/>
              </a:rPr>
              <a:t>lI</a:t>
            </a:r>
            <a:r>
              <a:rPr sz="6400" kern="0" spc="-760" dirty="0">
                <a:solidFill>
                  <a:srgbClr val="5B9BD5">
                    <a:alpha val="100000"/>
                  </a:srgbClr>
                </a:solidFill>
                <a:latin typeface="Arial" panose="020B0604020202020204"/>
                <a:ea typeface="Arial" panose="020B0604020202020204"/>
                <a:cs typeface="Arial" panose="020B0604020202020204"/>
              </a:rPr>
              <a:t> </a:t>
            </a:r>
            <a:r>
              <a:rPr sz="4900" b="1" kern="0" spc="150" baseline="19000" dirty="0">
                <a:solidFill>
                  <a:srgbClr val="FF0000">
                    <a:alpha val="100000"/>
                  </a:srgbClr>
                </a:solidFill>
                <a:latin typeface="微软雅黑" panose="020B0503020204020204" charset="-122"/>
                <a:ea typeface="微软雅黑" panose="020B0503020204020204" charset="-122"/>
                <a:cs typeface="微软雅黑" panose="020B0503020204020204" charset="-122"/>
              </a:rPr>
              <a:t>三、《标准》内容</a:t>
            </a:r>
            <a:endParaRPr sz="4900" baseline="19000" dirty="0">
              <a:latin typeface="微软雅黑" panose="020B0503020204020204" charset="-122"/>
              <a:ea typeface="微软雅黑" panose="020B0503020204020204" charset="-122"/>
              <a:cs typeface="微软雅黑" panose="020B0503020204020204" charset="-122"/>
            </a:endParaRPr>
          </a:p>
          <a:p>
            <a:pPr marL="541655" indent="-2540" algn="l" rtl="0" eaLnBrk="0">
              <a:lnSpc>
                <a:spcPct val="119000"/>
              </a:lnSpc>
              <a:spcBef>
                <a:spcPts val="145"/>
              </a:spcBef>
            </a:pPr>
            <a:r>
              <a:rPr sz="20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第十条 其他严重违反城镇燃气经营法律法规及标准规范，</a:t>
            </a:r>
            <a:r>
              <a:rPr sz="20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且存在危害程度较大、可能导致群死群</a:t>
            </a:r>
            <a:r>
              <a:rPr sz="20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伤或造成重大经济损失的</a:t>
            </a:r>
            <a:r>
              <a:rPr sz="20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现实危险， 判定为重大隐患。</a:t>
            </a:r>
            <a:endParaRPr sz="2000" dirty="0">
              <a:latin typeface="微软雅黑" panose="020B0503020204020204" charset="-122"/>
              <a:ea typeface="微软雅黑" panose="020B0503020204020204" charset="-122"/>
              <a:cs typeface="微软雅黑" panose="020B0503020204020204" charset="-122"/>
            </a:endParaRPr>
          </a:p>
          <a:p>
            <a:pPr marL="541655" indent="-635" algn="l" rtl="0" eaLnBrk="0">
              <a:lnSpc>
                <a:spcPct val="119000"/>
              </a:lnSpc>
              <a:spcBef>
                <a:spcPts val="490"/>
              </a:spcBef>
            </a:pPr>
            <a:r>
              <a:rPr sz="20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解读： 第十条， 说明了其他严重违反法律法规及标准规范， 且存在危害程度较大、可能导致群死群</a:t>
            </a:r>
            <a:r>
              <a:rPr sz="20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伤或造成重大</a:t>
            </a:r>
            <a:r>
              <a:rPr sz="20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经济损失的</a:t>
            </a:r>
            <a:r>
              <a:rPr sz="20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现实危险， 判定为重大隐患；</a:t>
            </a:r>
            <a:endParaRPr sz="2000" dirty="0">
              <a:latin typeface="微软雅黑" panose="020B0503020204020204" charset="-122"/>
              <a:ea typeface="微软雅黑" panose="020B0503020204020204" charset="-122"/>
              <a:cs typeface="微软雅黑" panose="020B0503020204020204" charset="-122"/>
            </a:endParaRPr>
          </a:p>
          <a:p>
            <a:pPr marL="539115" algn="l" rtl="0" eaLnBrk="0">
              <a:lnSpc>
                <a:spcPct val="91000"/>
              </a:lnSpc>
              <a:spcBef>
                <a:spcPts val="915"/>
              </a:spcBef>
            </a:pPr>
            <a:r>
              <a:rPr sz="20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第十一条， 本标准自</a:t>
            </a:r>
            <a:r>
              <a:rPr sz="20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发布之日起执行。</a:t>
            </a:r>
            <a:endParaRPr sz="2000" dirty="0">
              <a:latin typeface="微软雅黑" panose="020B0503020204020204" charset="-122"/>
              <a:ea typeface="微软雅黑" panose="020B0503020204020204" charset="-122"/>
              <a:cs typeface="微软雅黑" panose="020B0503020204020204" charset="-122"/>
            </a:endParaRPr>
          </a:p>
          <a:p>
            <a:pPr algn="l" rtl="0" eaLnBrk="0">
              <a:lnSpc>
                <a:spcPct val="109000"/>
              </a:lnSpc>
            </a:pPr>
            <a:endParaRPr sz="700" dirty="0">
              <a:latin typeface="Arial" panose="020B0604020202020204"/>
              <a:ea typeface="Arial" panose="020B0604020202020204"/>
              <a:cs typeface="Arial" panose="020B0604020202020204"/>
            </a:endParaRPr>
          </a:p>
          <a:p>
            <a:pPr marL="541020" algn="l" rtl="0" eaLnBrk="0">
              <a:lnSpc>
                <a:spcPct val="91000"/>
              </a:lnSpc>
              <a:spcBef>
                <a:spcPts val="0"/>
              </a:spcBef>
            </a:pPr>
            <a:r>
              <a:rPr sz="20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解读： 说明了标准开始执行时间。</a:t>
            </a:r>
            <a:endParaRPr sz="2000" dirty="0">
              <a:latin typeface="微软雅黑" panose="020B0503020204020204" charset="-122"/>
              <a:ea typeface="微软雅黑" panose="020B0503020204020204" charset="-122"/>
              <a:cs typeface="微软雅黑" panose="020B0503020204020204" charset="-122"/>
            </a:endParaRPr>
          </a:p>
        </p:txBody>
      </p:sp>
      <p:pic>
        <p:nvPicPr>
          <p:cNvPr id="2216" name="picture 2216"/>
          <p:cNvPicPr>
            <a:picLocks noChangeAspect="1"/>
          </p:cNvPicPr>
          <p:nvPr/>
        </p:nvPicPr>
        <p:blipFill>
          <a:blip r:embed="rId1"/>
          <a:stretch>
            <a:fillRect/>
          </a:stretch>
        </p:blipFill>
        <p:spPr>
          <a:xfrm rot="21600000">
            <a:off x="10611028" y="4077766"/>
            <a:ext cx="1580971" cy="2780233"/>
          </a:xfrm>
          <a:prstGeom prst="rect">
            <a:avLst/>
          </a:prstGeom>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 name="group 184"/>
          <p:cNvGrpSpPr/>
          <p:nvPr/>
        </p:nvGrpSpPr>
        <p:grpSpPr>
          <a:xfrm rot="21600000">
            <a:off x="0" y="4794389"/>
            <a:ext cx="12192000" cy="2063610"/>
            <a:chOff x="0" y="0"/>
            <a:chExt cx="12192000" cy="2063610"/>
          </a:xfrm>
        </p:grpSpPr>
        <p:pic>
          <p:nvPicPr>
            <p:cNvPr id="2270" name="picture 2270"/>
            <p:cNvPicPr>
              <a:picLocks noChangeAspect="1"/>
            </p:cNvPicPr>
            <p:nvPr/>
          </p:nvPicPr>
          <p:blipFill>
            <a:blip r:embed="rId1"/>
            <a:stretch>
              <a:fillRect/>
            </a:stretch>
          </p:blipFill>
          <p:spPr>
            <a:xfrm rot="21600000">
              <a:off x="0" y="0"/>
              <a:ext cx="12192000" cy="2063610"/>
            </a:xfrm>
            <a:prstGeom prst="rect">
              <a:avLst/>
            </a:prstGeom>
          </p:spPr>
        </p:pic>
        <p:sp>
          <p:nvSpPr>
            <p:cNvPr id="2272" name="textbox 2272"/>
            <p:cNvSpPr/>
            <p:nvPr/>
          </p:nvSpPr>
          <p:spPr>
            <a:xfrm>
              <a:off x="-12700" y="-12700"/>
              <a:ext cx="12217400" cy="2118360"/>
            </a:xfrm>
            <a:prstGeom prst="rect">
              <a:avLst/>
            </a:prstGeom>
            <a:noFill/>
            <a:ln w="0" cap="flat">
              <a:noFill/>
              <a:prstDash val="solid"/>
              <a:miter lim="0"/>
            </a:ln>
          </p:spPr>
          <p:txBody>
            <a:bodyPr vert="horz" wrap="square" lIns="0" tIns="0" rIns="0" bIns="0"/>
            <a:lstStyle/>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2962275" algn="l" rtl="0" eaLnBrk="0">
                <a:lnSpc>
                  <a:spcPct val="99000"/>
                </a:lnSpc>
              </a:pPr>
              <a:endParaRPr sz="2300" dirty="0">
                <a:latin typeface="楷体" panose="02010609060101010101" charset="-122"/>
                <a:ea typeface="楷体" panose="02010609060101010101" charset="-122"/>
                <a:cs typeface="楷体" panose="02010609060101010101" charset="-122"/>
              </a:endParaRPr>
            </a:p>
          </p:txBody>
        </p:sp>
      </p:grpSp>
      <p:grpSp>
        <p:nvGrpSpPr>
          <p:cNvPr id="186" name="group 186"/>
          <p:cNvGrpSpPr/>
          <p:nvPr/>
        </p:nvGrpSpPr>
        <p:grpSpPr>
          <a:xfrm rot="21600000">
            <a:off x="7778077" y="0"/>
            <a:ext cx="4413922" cy="3499497"/>
            <a:chOff x="0" y="0"/>
            <a:chExt cx="4413922" cy="3499497"/>
          </a:xfrm>
        </p:grpSpPr>
        <p:grpSp>
          <p:nvGrpSpPr>
            <p:cNvPr id="188" name="group 188"/>
            <p:cNvGrpSpPr/>
            <p:nvPr/>
          </p:nvGrpSpPr>
          <p:grpSpPr>
            <a:xfrm rot="21600000">
              <a:off x="0" y="0"/>
              <a:ext cx="4413922" cy="3499497"/>
              <a:chOff x="0" y="0"/>
              <a:chExt cx="4413922" cy="3499497"/>
            </a:xfrm>
          </p:grpSpPr>
          <p:sp>
            <p:nvSpPr>
              <p:cNvPr id="2274" name="path 2274"/>
              <p:cNvSpPr/>
              <p:nvPr/>
            </p:nvSpPr>
            <p:spPr>
              <a:xfrm>
                <a:off x="0" y="0"/>
                <a:ext cx="4413922" cy="3499497"/>
              </a:xfrm>
              <a:custGeom>
                <a:avLst/>
                <a:gdLst/>
                <a:ahLst/>
                <a:cxnLst/>
                <a:rect l="0" t="0" r="0" b="0"/>
                <a:pathLst>
                  <a:path w="6951" h="5511">
                    <a:moveTo>
                      <a:pt x="0" y="0"/>
                    </a:moveTo>
                    <a:lnTo>
                      <a:pt x="6951" y="0"/>
                    </a:lnTo>
                    <a:lnTo>
                      <a:pt x="6951" y="5511"/>
                    </a:lnTo>
                    <a:lnTo>
                      <a:pt x="0" y="0"/>
                    </a:lnTo>
                  </a:path>
                </a:pathLst>
              </a:custGeom>
              <a:solidFill>
                <a:srgbClr val="ACBEDC">
                  <a:alpha val="34117"/>
                </a:srgbClr>
              </a:solidFill>
              <a:ln w="0" cap="flat">
                <a:noFill/>
                <a:prstDash val="solid"/>
                <a:miter lim="0"/>
              </a:ln>
            </p:spPr>
            <p:txBody>
              <a:bodyPr rtlCol="0"/>
              <a:lstStyle/>
              <a:p>
                <a:pPr algn="ctr"/>
                <a:endParaRPr lang="zh-CN" altLang="en-US"/>
              </a:p>
            </p:txBody>
          </p:sp>
          <p:sp>
            <p:nvSpPr>
              <p:cNvPr id="2276" name="path 2276"/>
              <p:cNvSpPr/>
              <p:nvPr/>
            </p:nvSpPr>
            <p:spPr>
              <a:xfrm>
                <a:off x="43053" y="0"/>
                <a:ext cx="4370869" cy="2993428"/>
              </a:xfrm>
              <a:custGeom>
                <a:avLst/>
                <a:gdLst/>
                <a:ahLst/>
                <a:cxnLst/>
                <a:rect l="0" t="0" r="0" b="0"/>
                <a:pathLst>
                  <a:path w="6883" h="4714">
                    <a:moveTo>
                      <a:pt x="0" y="0"/>
                    </a:moveTo>
                    <a:lnTo>
                      <a:pt x="6883" y="0"/>
                    </a:lnTo>
                    <a:lnTo>
                      <a:pt x="6883" y="4714"/>
                    </a:lnTo>
                    <a:lnTo>
                      <a:pt x="0" y="0"/>
                    </a:lnTo>
                  </a:path>
                </a:pathLst>
              </a:custGeom>
              <a:solidFill>
                <a:srgbClr val="ACBEDC">
                  <a:alpha val="100000"/>
                </a:srgbClr>
              </a:solidFill>
              <a:ln w="0" cap="flat">
                <a:noFill/>
                <a:prstDash val="solid"/>
                <a:miter lim="0"/>
              </a:ln>
            </p:spPr>
            <p:txBody>
              <a:bodyPr rtlCol="0"/>
              <a:lstStyle/>
              <a:p>
                <a:pPr algn="ctr"/>
                <a:endParaRPr lang="zh-CN" altLang="en-US"/>
              </a:p>
            </p:txBody>
          </p:sp>
          <p:sp>
            <p:nvSpPr>
              <p:cNvPr id="2278" name="path 2278"/>
              <p:cNvSpPr/>
              <p:nvPr/>
            </p:nvSpPr>
            <p:spPr>
              <a:xfrm>
                <a:off x="111810" y="0"/>
                <a:ext cx="4302112" cy="2419934"/>
              </a:xfrm>
              <a:custGeom>
                <a:avLst/>
                <a:gdLst/>
                <a:ahLst/>
                <a:cxnLst/>
                <a:rect l="0" t="0" r="0" b="0"/>
                <a:pathLst>
                  <a:path w="6774" h="3810">
                    <a:moveTo>
                      <a:pt x="0" y="0"/>
                    </a:moveTo>
                    <a:lnTo>
                      <a:pt x="6774" y="0"/>
                    </a:lnTo>
                    <a:lnTo>
                      <a:pt x="6774" y="3810"/>
                    </a:lnTo>
                    <a:lnTo>
                      <a:pt x="0" y="0"/>
                    </a:lnTo>
                  </a:path>
                </a:pathLst>
              </a:custGeom>
              <a:solidFill>
                <a:srgbClr val="304971">
                  <a:alpha val="100000"/>
                </a:srgbClr>
              </a:solidFill>
              <a:ln w="0" cap="flat">
                <a:noFill/>
                <a:prstDash val="solid"/>
                <a:miter lim="0"/>
              </a:ln>
            </p:spPr>
            <p:txBody>
              <a:bodyPr rtlCol="0"/>
              <a:lstStyle/>
              <a:p>
                <a:pPr algn="ctr"/>
                <a:endParaRPr lang="zh-CN" altLang="en-US"/>
              </a:p>
            </p:txBody>
          </p:sp>
          <p:sp>
            <p:nvSpPr>
              <p:cNvPr id="2280" name="path 2280"/>
              <p:cNvSpPr/>
              <p:nvPr/>
            </p:nvSpPr>
            <p:spPr>
              <a:xfrm>
                <a:off x="207276" y="0"/>
                <a:ext cx="4206646" cy="1895957"/>
              </a:xfrm>
              <a:custGeom>
                <a:avLst/>
                <a:gdLst/>
                <a:ahLst/>
                <a:cxnLst/>
                <a:rect l="0" t="0" r="0" b="0"/>
                <a:pathLst>
                  <a:path w="6624" h="2985">
                    <a:moveTo>
                      <a:pt x="0" y="0"/>
                    </a:moveTo>
                    <a:lnTo>
                      <a:pt x="6624" y="0"/>
                    </a:lnTo>
                    <a:lnTo>
                      <a:pt x="6624" y="2985"/>
                    </a:lnTo>
                    <a:lnTo>
                      <a:pt x="0" y="0"/>
                    </a:lnTo>
                  </a:path>
                </a:pathLst>
              </a:custGeom>
              <a:solidFill>
                <a:srgbClr val="406196">
                  <a:alpha val="70980"/>
                </a:srgbClr>
              </a:solidFill>
              <a:ln w="0" cap="flat">
                <a:noFill/>
                <a:prstDash val="solid"/>
                <a:miter lim="0"/>
              </a:ln>
            </p:spPr>
            <p:txBody>
              <a:bodyPr rtlCol="0"/>
              <a:lstStyle/>
              <a:p>
                <a:pPr algn="ctr"/>
                <a:endParaRPr lang="zh-CN" altLang="en-US"/>
              </a:p>
            </p:txBody>
          </p:sp>
        </p:grpSp>
        <p:sp>
          <p:nvSpPr>
            <p:cNvPr id="2282" name="textbox 2282"/>
            <p:cNvSpPr/>
            <p:nvPr/>
          </p:nvSpPr>
          <p:spPr>
            <a:xfrm>
              <a:off x="-88672" y="-12700"/>
              <a:ext cx="4515484" cy="3525520"/>
            </a:xfrm>
            <a:prstGeom prst="rect">
              <a:avLst/>
            </a:prstGeom>
            <a:noFill/>
            <a:ln w="0" cap="flat">
              <a:noFill/>
              <a:prstDash val="solid"/>
              <a:miter lim="0"/>
            </a:ln>
          </p:spPr>
          <p:txBody>
            <a:bodyPr vert="eaVert" wrap="square" lIns="0" tIns="0" rIns="0" bIns="0"/>
            <a:lstStyle/>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marL="1656715" algn="l" rtl="0" eaLnBrk="0">
                <a:lnSpc>
                  <a:spcPct val="91000"/>
                </a:lnSpc>
                <a:spcBef>
                  <a:spcPts val="0"/>
                </a:spcBef>
              </a:pPr>
              <a:r>
                <a:rPr sz="53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束</a:t>
              </a:r>
              <a:r>
                <a:rPr sz="5300" b="1"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endParaRPr sz="5300" dirty="0">
                <a:latin typeface="微软雅黑" panose="020B0503020204020204" charset="-122"/>
                <a:ea typeface="微软雅黑" panose="020B0503020204020204" charset="-122"/>
                <a:cs typeface="微软雅黑" panose="020B0503020204020204" charset="-122"/>
              </a:endParaRPr>
            </a:p>
          </p:txBody>
        </p:sp>
      </p:grpSp>
      <p:sp>
        <p:nvSpPr>
          <p:cNvPr id="2284" name="textbox 2284"/>
          <p:cNvSpPr/>
          <p:nvPr/>
        </p:nvSpPr>
        <p:spPr>
          <a:xfrm>
            <a:off x="6323480" y="1629168"/>
            <a:ext cx="781050" cy="1767204"/>
          </a:xfrm>
          <a:prstGeom prst="rect">
            <a:avLst/>
          </a:prstGeom>
          <a:noFill/>
          <a:ln w="0" cap="flat">
            <a:noFill/>
            <a:prstDash val="solid"/>
            <a:miter lim="0"/>
          </a:ln>
        </p:spPr>
        <p:txBody>
          <a:bodyPr vert="eaVert" wrap="square" lIns="0" tIns="0" rIns="0" bIns="0"/>
          <a:lstStyle/>
          <a:p>
            <a:pPr algn="l" rtl="0" eaLnBrk="0">
              <a:lnSpc>
                <a:spcPct val="78000"/>
              </a:lnSpc>
            </a:pPr>
            <a:endParaRPr sz="100" dirty="0">
              <a:latin typeface="Arial" panose="020B0604020202020204"/>
              <a:ea typeface="Arial" panose="020B0604020202020204"/>
              <a:cs typeface="Arial" panose="020B0604020202020204"/>
            </a:endParaRPr>
          </a:p>
          <a:p>
            <a:pPr marL="12700" algn="l" rtl="0" eaLnBrk="0">
              <a:lnSpc>
                <a:spcPct val="92000"/>
              </a:lnSpc>
            </a:pPr>
            <a:r>
              <a:rPr sz="53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结  </a:t>
            </a:r>
            <a:endParaRPr sz="5300" dirty="0">
              <a:latin typeface="微软雅黑" panose="020B0503020204020204" charset="-122"/>
              <a:ea typeface="微软雅黑" panose="020B0503020204020204" charset="-122"/>
              <a:cs typeface="微软雅黑" panose="020B0503020204020204" charset="-122"/>
            </a:endParaRPr>
          </a:p>
        </p:txBody>
      </p:sp>
      <p:sp>
        <p:nvSpPr>
          <p:cNvPr id="2286" name="textbox 2286"/>
          <p:cNvSpPr/>
          <p:nvPr/>
        </p:nvSpPr>
        <p:spPr>
          <a:xfrm>
            <a:off x="4791715" y="1633283"/>
            <a:ext cx="772794" cy="1767839"/>
          </a:xfrm>
          <a:prstGeom prst="rect">
            <a:avLst/>
          </a:prstGeom>
          <a:noFill/>
          <a:ln w="0" cap="flat">
            <a:noFill/>
            <a:prstDash val="solid"/>
            <a:miter lim="0"/>
          </a:ln>
        </p:spPr>
        <p:txBody>
          <a:bodyPr vert="eaVert" wrap="square" lIns="0" tIns="0" rIns="0" bIns="0"/>
          <a:lstStyle/>
          <a:p>
            <a:pPr algn="l" rtl="0" eaLnBrk="0">
              <a:lnSpc>
                <a:spcPct val="75000"/>
              </a:lnSpc>
            </a:pPr>
            <a:endParaRPr sz="100" dirty="0">
              <a:latin typeface="Arial" panose="020B0604020202020204"/>
              <a:ea typeface="Arial" panose="020B0604020202020204"/>
              <a:cs typeface="Arial" panose="020B0604020202020204"/>
            </a:endParaRPr>
          </a:p>
          <a:p>
            <a:pPr marL="12700" algn="l" rtl="0" eaLnBrk="0">
              <a:lnSpc>
                <a:spcPct val="91000"/>
              </a:lnSpc>
            </a:pPr>
            <a:r>
              <a:rPr sz="5300" b="1" kern="0" spc="15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endParaRPr sz="5300" dirty="0">
              <a:latin typeface="微软雅黑" panose="020B0503020204020204" charset="-122"/>
              <a:ea typeface="微软雅黑" panose="020B0503020204020204" charset="-122"/>
              <a:cs typeface="微软雅黑" panose="020B0503020204020204" charset="-122"/>
            </a:endParaRPr>
          </a:p>
        </p:txBody>
      </p:sp>
      <p:sp>
        <p:nvSpPr>
          <p:cNvPr id="2288" name="textbox 2288"/>
          <p:cNvSpPr/>
          <p:nvPr/>
        </p:nvSpPr>
        <p:spPr>
          <a:xfrm>
            <a:off x="3251119" y="1642198"/>
            <a:ext cx="772794" cy="1760854"/>
          </a:xfrm>
          <a:prstGeom prst="rect">
            <a:avLst/>
          </a:prstGeom>
          <a:noFill/>
          <a:ln w="0" cap="flat">
            <a:noFill/>
            <a:prstDash val="solid"/>
            <a:miter lim="0"/>
          </a:ln>
        </p:spPr>
        <p:txBody>
          <a:bodyPr vert="eaVert" wrap="square" lIns="0" tIns="0" rIns="0" bIns="0"/>
          <a:lstStyle/>
          <a:p>
            <a:pPr algn="l" rtl="0" eaLnBrk="0">
              <a:lnSpc>
                <a:spcPct val="75000"/>
              </a:lnSpc>
            </a:pPr>
            <a:endParaRPr sz="100" dirty="0">
              <a:latin typeface="Arial" panose="020B0604020202020204"/>
              <a:ea typeface="Arial" panose="020B0604020202020204"/>
              <a:cs typeface="Arial" panose="020B0604020202020204"/>
            </a:endParaRPr>
          </a:p>
          <a:p>
            <a:pPr marL="12700" algn="l" rtl="0" eaLnBrk="0">
              <a:lnSpc>
                <a:spcPct val="91000"/>
              </a:lnSpc>
            </a:pPr>
            <a:endParaRPr sz="5300" dirty="0">
              <a:latin typeface="微软雅黑" panose="020B0503020204020204" charset="-122"/>
              <a:ea typeface="微软雅黑" panose="020B0503020204020204" charset="-122"/>
              <a:cs typeface="微软雅黑" panose="020B0503020204020204" charset="-122"/>
            </a:endParaRPr>
          </a:p>
        </p:txBody>
      </p:sp>
      <p:pic>
        <p:nvPicPr>
          <p:cNvPr id="2290" name="picture 2290"/>
          <p:cNvPicPr>
            <a:picLocks noChangeAspect="1"/>
          </p:cNvPicPr>
          <p:nvPr/>
        </p:nvPicPr>
        <p:blipFill>
          <a:blip r:embed="rId2"/>
          <a:stretch>
            <a:fillRect/>
          </a:stretch>
        </p:blipFill>
        <p:spPr>
          <a:xfrm rot="21600000">
            <a:off x="3018764" y="3517023"/>
            <a:ext cx="6154483" cy="762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textbox 524"/>
          <p:cNvSpPr/>
          <p:nvPr/>
        </p:nvSpPr>
        <p:spPr>
          <a:xfrm>
            <a:off x="95839" y="1409583"/>
            <a:ext cx="7188200" cy="4587875"/>
          </a:xfrm>
          <a:prstGeom prst="rect">
            <a:avLst/>
          </a:prstGeom>
          <a:noFill/>
          <a:ln w="0" cap="flat">
            <a:noFill/>
            <a:prstDash val="solid"/>
            <a:miter lim="0"/>
          </a:ln>
        </p:spPr>
        <p:txBody>
          <a:bodyPr vert="horz" wrap="square" lIns="0" tIns="0" rIns="0" bIns="0"/>
          <a:lstStyle/>
          <a:p>
            <a:pPr algn="l" rtl="0" eaLnBrk="0">
              <a:lnSpc>
                <a:spcPct val="52000"/>
              </a:lnSpc>
            </a:pPr>
            <a:endParaRPr sz="100" dirty="0">
              <a:latin typeface="Arial" panose="020B0604020202020204"/>
              <a:ea typeface="Arial" panose="020B0604020202020204"/>
              <a:cs typeface="Arial" panose="020B0604020202020204"/>
            </a:endParaRPr>
          </a:p>
          <a:p>
            <a:pPr marL="338455" indent="528320" algn="l" rtl="0" eaLnBrk="0">
              <a:lnSpc>
                <a:spcPct val="122000"/>
              </a:lnSpc>
            </a:pPr>
            <a:r>
              <a:rPr sz="1800"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rPr>
              <a:t>新修订的《安全生产法》</a:t>
            </a:r>
            <a:r>
              <a:rPr sz="1800" kern="0" spc="-3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rPr>
              <a:t>落实了习近平总书记关于安全生</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产的新思想、</a:t>
            </a:r>
            <a:r>
              <a:rPr sz="1800" kern="0" spc="-4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新理念， 进一步明确责任， </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管控新问题新风险， 进</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一步加大违法成本等。包含总则、生产经营单位的安全生产保</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障、</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从业人员的安全生产权利义务、</a:t>
            </a:r>
            <a:r>
              <a:rPr sz="1800" kern="0" spc="-4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安全</a:t>
            </a:r>
            <a:r>
              <a:rPr sz="18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生产的监督管理、生产安全</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事故的应急救援与调查处理、法律责任</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800" kern="0" spc="-3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附则七章。</a:t>
            </a:r>
            <a:endParaRPr sz="1800" dirty="0">
              <a:latin typeface="微软雅黑" panose="020B0503020204020204" charset="-122"/>
              <a:ea typeface="微软雅黑" panose="020B0503020204020204" charset="-122"/>
              <a:cs typeface="微软雅黑" panose="020B0503020204020204" charset="-122"/>
            </a:endParaRPr>
          </a:p>
          <a:p>
            <a:pPr marL="12700" algn="l" rtl="0" eaLnBrk="0">
              <a:lnSpc>
                <a:spcPct val="94000"/>
              </a:lnSpc>
              <a:spcBef>
                <a:spcPts val="1035"/>
              </a:spcBef>
              <a:tabLst>
                <a:tab pos="181610" algn="l"/>
              </a:tabLst>
            </a:pPr>
            <a:r>
              <a:rPr sz="1800"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800" b="1" kern="0" spc="25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800" b="1" kern="0" spc="140" dirty="0">
                <a:solidFill>
                  <a:srgbClr val="C00000">
                    <a:alpha val="100000"/>
                  </a:srgbClr>
                </a:solidFill>
                <a:latin typeface="微软雅黑" panose="020B0503020204020204" charset="-122"/>
                <a:ea typeface="微软雅黑" panose="020B0503020204020204" charset="-122"/>
                <a:cs typeface="微软雅黑" panose="020B0503020204020204" charset="-122"/>
              </a:rPr>
              <a:t>落实新思想新理念： </a:t>
            </a:r>
            <a:r>
              <a:rPr sz="1800"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rPr>
              <a:t>总书记安全生产重要论述法律化制度化</a:t>
            </a:r>
            <a:endParaRPr sz="1800" dirty="0">
              <a:latin typeface="微软雅黑" panose="020B0503020204020204" charset="-122"/>
              <a:ea typeface="微软雅黑" panose="020B0503020204020204" charset="-122"/>
              <a:cs typeface="微软雅黑" panose="020B0503020204020204" charset="-122"/>
            </a:endParaRPr>
          </a:p>
          <a:p>
            <a:pPr marL="380365" indent="-367665" algn="l" rtl="0" eaLnBrk="0">
              <a:lnSpc>
                <a:spcPct val="115000"/>
              </a:lnSpc>
              <a:spcBef>
                <a:spcPts val="105"/>
              </a:spcBef>
              <a:tabLst>
                <a:tab pos="181610" algn="l"/>
              </a:tabLst>
            </a:pPr>
            <a:r>
              <a:rPr sz="1800"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800" b="1" kern="0" spc="25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8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进一步明确责任： </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党委领导责任 </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（坚持党的领导， 党管安全</a:t>
            </a:r>
            <a:r>
              <a:rPr sz="1800" kern="0" spc="-2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800" kern="0" spc="2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2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部门监管责任 （三个必须， 新</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业态</a:t>
            </a:r>
            <a:r>
              <a:rPr sz="18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企业主体责任 （第一责任   </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人、一岗双责、全员责任制）</a:t>
            </a:r>
            <a:endParaRPr sz="1800" dirty="0">
              <a:latin typeface="微软雅黑" panose="020B0503020204020204" charset="-122"/>
              <a:ea typeface="微软雅黑" panose="020B0503020204020204" charset="-122"/>
              <a:cs typeface="微软雅黑" panose="020B0503020204020204" charset="-122"/>
            </a:endParaRPr>
          </a:p>
          <a:p>
            <a:pPr marL="12700" algn="l" rtl="0" eaLnBrk="0">
              <a:lnSpc>
                <a:spcPct val="94000"/>
              </a:lnSpc>
              <a:spcBef>
                <a:spcPts val="275"/>
              </a:spcBef>
              <a:tabLst>
                <a:tab pos="181610" algn="l"/>
              </a:tabLst>
            </a:pPr>
            <a:r>
              <a:rPr sz="1800"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800" b="1" kern="0" spc="24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800" b="1"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管控新问题新风险： </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平台经济， 承包发包风险， 评价机构乱作</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为</a:t>
            </a:r>
            <a:endParaRPr sz="1800" dirty="0">
              <a:latin typeface="微软雅黑" panose="020B0503020204020204" charset="-122"/>
              <a:ea typeface="微软雅黑" panose="020B0503020204020204" charset="-122"/>
              <a:cs typeface="微软雅黑" panose="020B0503020204020204" charset="-122"/>
            </a:endParaRPr>
          </a:p>
          <a:p>
            <a:pPr marL="377190" indent="-364490" algn="l" rtl="0" eaLnBrk="0">
              <a:lnSpc>
                <a:spcPct val="109000"/>
              </a:lnSpc>
              <a:spcBef>
                <a:spcPts val="445"/>
              </a:spcBef>
              <a:tabLst>
                <a:tab pos="181610" algn="l"/>
              </a:tabLst>
            </a:pPr>
            <a:r>
              <a:rPr sz="1800"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800" b="1" kern="0" spc="24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800" b="1" kern="0" spc="60" dirty="0">
                <a:solidFill>
                  <a:srgbClr val="C00000">
                    <a:alpha val="100000"/>
                  </a:srgbClr>
                </a:solidFill>
                <a:latin typeface="微软雅黑" panose="020B0503020204020204" charset="-122"/>
                <a:ea typeface="微软雅黑" panose="020B0503020204020204" charset="-122"/>
                <a:cs typeface="微软雅黑" panose="020B0503020204020204" charset="-122"/>
              </a:rPr>
              <a:t>进一步加大违法成本： </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一是加大处罚力度， 事故处罚2002年20</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万， 2007年200万</a:t>
            </a:r>
            <a:r>
              <a:rPr sz="18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 （事故调查处理条例</a:t>
            </a:r>
            <a:r>
              <a:rPr sz="18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800" kern="0" spc="-4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800"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2014年2000万</a:t>
            </a:r>
            <a:r>
              <a:rPr sz="18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2021年1个亿。</a:t>
            </a:r>
            <a:r>
              <a:rPr sz="1800" kern="0" spc="-3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二是屡禁不止， 按日连续计罚。</a:t>
            </a:r>
            <a:r>
              <a:rPr sz="1800" kern="0" spc="-4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三是重大隐患不</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整改， 直接关闭四是联合惩戒</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处罚直接责任人</a:t>
            </a:r>
            <a:endParaRPr sz="1800" dirty="0">
              <a:latin typeface="微软雅黑" panose="020B0503020204020204" charset="-122"/>
              <a:ea typeface="微软雅黑" panose="020B0503020204020204" charset="-122"/>
              <a:cs typeface="微软雅黑" panose="020B0503020204020204" charset="-122"/>
            </a:endParaRPr>
          </a:p>
        </p:txBody>
      </p:sp>
      <p:pic>
        <p:nvPicPr>
          <p:cNvPr id="526" name="picture 526"/>
          <p:cNvPicPr>
            <a:picLocks noChangeAspect="1"/>
          </p:cNvPicPr>
          <p:nvPr/>
        </p:nvPicPr>
        <p:blipFill>
          <a:blip r:embed="rId1"/>
          <a:stretch>
            <a:fillRect/>
          </a:stretch>
        </p:blipFill>
        <p:spPr>
          <a:xfrm rot="21600000">
            <a:off x="108539" y="4804855"/>
            <a:ext cx="169330" cy="155318"/>
          </a:xfrm>
          <a:prstGeom prst="rect">
            <a:avLst/>
          </a:prstGeom>
        </p:spPr>
      </p:pic>
      <p:pic>
        <p:nvPicPr>
          <p:cNvPr id="528" name="picture 528"/>
          <p:cNvPicPr>
            <a:picLocks noChangeAspect="1"/>
          </p:cNvPicPr>
          <p:nvPr/>
        </p:nvPicPr>
        <p:blipFill>
          <a:blip r:embed="rId1"/>
          <a:stretch>
            <a:fillRect/>
          </a:stretch>
        </p:blipFill>
        <p:spPr>
          <a:xfrm rot="21600000">
            <a:off x="108539" y="4491801"/>
            <a:ext cx="169330" cy="155318"/>
          </a:xfrm>
          <a:prstGeom prst="rect">
            <a:avLst/>
          </a:prstGeom>
        </p:spPr>
      </p:pic>
      <p:pic>
        <p:nvPicPr>
          <p:cNvPr id="530" name="picture 530"/>
          <p:cNvPicPr>
            <a:picLocks noChangeAspect="1"/>
          </p:cNvPicPr>
          <p:nvPr/>
        </p:nvPicPr>
        <p:blipFill>
          <a:blip r:embed="rId2"/>
          <a:stretch>
            <a:fillRect/>
          </a:stretch>
        </p:blipFill>
        <p:spPr>
          <a:xfrm rot="21600000">
            <a:off x="108539" y="3552635"/>
            <a:ext cx="169330" cy="155318"/>
          </a:xfrm>
          <a:prstGeom prst="rect">
            <a:avLst/>
          </a:prstGeom>
        </p:spPr>
      </p:pic>
      <p:pic>
        <p:nvPicPr>
          <p:cNvPr id="532" name="picture 532"/>
          <p:cNvPicPr>
            <a:picLocks noChangeAspect="1"/>
          </p:cNvPicPr>
          <p:nvPr/>
        </p:nvPicPr>
        <p:blipFill>
          <a:blip r:embed="rId3"/>
          <a:stretch>
            <a:fillRect/>
          </a:stretch>
        </p:blipFill>
        <p:spPr>
          <a:xfrm rot="21600000">
            <a:off x="108539" y="3239580"/>
            <a:ext cx="169330" cy="155318"/>
          </a:xfrm>
          <a:prstGeom prst="rect">
            <a:avLst/>
          </a:prstGeom>
        </p:spPr>
      </p:pic>
      <p:pic>
        <p:nvPicPr>
          <p:cNvPr id="534" name="picture 534"/>
          <p:cNvPicPr>
            <a:picLocks noChangeAspect="1"/>
          </p:cNvPicPr>
          <p:nvPr/>
        </p:nvPicPr>
        <p:blipFill>
          <a:blip r:embed="rId4"/>
          <a:stretch>
            <a:fillRect/>
          </a:stretch>
        </p:blipFill>
        <p:spPr>
          <a:xfrm rot="21600000">
            <a:off x="10611028" y="4077766"/>
            <a:ext cx="1580971" cy="2780233"/>
          </a:xfrm>
          <a:prstGeom prst="rect">
            <a:avLst/>
          </a:prstGeom>
        </p:spPr>
      </p:pic>
      <p:pic>
        <p:nvPicPr>
          <p:cNvPr id="536" name="picture 536"/>
          <p:cNvPicPr>
            <a:picLocks noChangeAspect="1"/>
          </p:cNvPicPr>
          <p:nvPr/>
        </p:nvPicPr>
        <p:blipFill>
          <a:blip r:embed="rId5"/>
          <a:stretch>
            <a:fillRect/>
          </a:stretch>
        </p:blipFill>
        <p:spPr>
          <a:xfrm rot="21600000">
            <a:off x="7214616" y="1386839"/>
            <a:ext cx="4814316" cy="4873752"/>
          </a:xfrm>
          <a:prstGeom prst="rect">
            <a:avLst/>
          </a:prstGeom>
        </p:spPr>
      </p:pic>
      <p:sp>
        <p:nvSpPr>
          <p:cNvPr id="538" name="textbox 538"/>
          <p:cNvSpPr/>
          <p:nvPr/>
        </p:nvSpPr>
        <p:spPr>
          <a:xfrm>
            <a:off x="709759" y="173749"/>
            <a:ext cx="6109970" cy="562609"/>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2700" algn="l" rtl="0" eaLnBrk="0">
              <a:lnSpc>
                <a:spcPts val="4225"/>
              </a:lnSpc>
            </a:pPr>
            <a:r>
              <a:rPr sz="3200" b="1" kern="0" spc="-10" dirty="0">
                <a:solidFill>
                  <a:srgbClr val="212E84">
                    <a:alpha val="100000"/>
                  </a:srgbClr>
                </a:solidFill>
                <a:latin typeface="微软雅黑" panose="020B0503020204020204" charset="-122"/>
                <a:ea typeface="微软雅黑" panose="020B0503020204020204" charset="-122"/>
                <a:cs typeface="微软雅黑" panose="020B0503020204020204" charset="-122"/>
              </a:rPr>
              <a:t>二、《安全生产法》相关条款要求</a:t>
            </a:r>
            <a:endParaRPr sz="3200" dirty="0">
              <a:latin typeface="微软雅黑" panose="020B0503020204020204" charset="-122"/>
              <a:ea typeface="微软雅黑" panose="020B0503020204020204" charset="-122"/>
              <a:cs typeface="微软雅黑" panose="020B0503020204020204" charset="-122"/>
            </a:endParaRPr>
          </a:p>
        </p:txBody>
      </p:sp>
      <p:sp>
        <p:nvSpPr>
          <p:cNvPr id="540" name="textbox 540"/>
          <p:cNvSpPr/>
          <p:nvPr/>
        </p:nvSpPr>
        <p:spPr>
          <a:xfrm>
            <a:off x="7305617" y="801921"/>
            <a:ext cx="4632325" cy="321945"/>
          </a:xfrm>
          <a:prstGeom prst="rect">
            <a:avLst/>
          </a:prstGeom>
          <a:noFill/>
          <a:ln w="0" cap="flat">
            <a:noFill/>
            <a:prstDash val="solid"/>
            <a:miter lim="0"/>
          </a:ln>
        </p:spPr>
        <p:txBody>
          <a:bodyPr vert="horz" wrap="square" lIns="0" tIns="0" rIns="0" bIns="0"/>
          <a:lstStyle/>
          <a:p>
            <a:pPr algn="l" rtl="0" eaLnBrk="0">
              <a:lnSpc>
                <a:spcPct val="76000"/>
              </a:lnSpc>
            </a:pPr>
            <a:endParaRPr sz="100" dirty="0">
              <a:latin typeface="Arial" panose="020B0604020202020204"/>
              <a:ea typeface="Arial" panose="020B0604020202020204"/>
              <a:cs typeface="Arial" panose="020B0604020202020204"/>
            </a:endParaRPr>
          </a:p>
          <a:p>
            <a:pPr marL="12700" algn="l" rtl="0" eaLnBrk="0">
              <a:lnSpc>
                <a:spcPct val="93000"/>
              </a:lnSpc>
            </a:pPr>
            <a:r>
              <a:rPr sz="2100" b="1" kern="0" spc="30" dirty="0">
                <a:solidFill>
                  <a:srgbClr val="C00000">
                    <a:alpha val="100000"/>
                  </a:srgbClr>
                </a:solidFill>
                <a:latin typeface="微软雅黑" panose="020B0503020204020204" charset="-122"/>
                <a:ea typeface="微软雅黑" panose="020B0503020204020204" charset="-122"/>
                <a:cs typeface="微软雅黑" panose="020B0503020204020204" charset="-122"/>
              </a:rPr>
              <a:t>习近平总书记关于安全生产的六大要点</a:t>
            </a:r>
            <a:endParaRPr sz="2100" dirty="0">
              <a:latin typeface="微软雅黑" panose="020B0503020204020204" charset="-122"/>
              <a:ea typeface="微软雅黑" panose="020B0503020204020204" charset="-122"/>
              <a:cs typeface="微软雅黑" panose="020B0503020204020204" charset="-122"/>
            </a:endParaRPr>
          </a:p>
        </p:txBody>
      </p:sp>
      <p:sp>
        <p:nvSpPr>
          <p:cNvPr id="542" name="rect 542"/>
          <p:cNvSpPr/>
          <p:nvPr/>
        </p:nvSpPr>
        <p:spPr>
          <a:xfrm>
            <a:off x="7620" y="324611"/>
            <a:ext cx="37337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
        <p:nvSpPr>
          <p:cNvPr id="544" name="textbox 544"/>
          <p:cNvSpPr/>
          <p:nvPr/>
        </p:nvSpPr>
        <p:spPr>
          <a:xfrm>
            <a:off x="281767" y="1052254"/>
            <a:ext cx="1546860" cy="353059"/>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2700" algn="l" rtl="0" eaLnBrk="0">
              <a:lnSpc>
                <a:spcPts val="2580"/>
              </a:lnSpc>
            </a:pPr>
            <a:r>
              <a:rPr sz="2100" kern="0" spc="-20" dirty="0">
                <a:solidFill>
                  <a:srgbClr val="000000">
                    <a:alpha val="100000"/>
                  </a:srgbClr>
                </a:solidFill>
                <a:latin typeface="Wingdings" panose="05000000000000000000"/>
                <a:ea typeface="Wingdings" panose="05000000000000000000"/>
                <a:cs typeface="Wingdings" panose="05000000000000000000"/>
              </a:rPr>
              <a:t>n </a:t>
            </a:r>
            <a:r>
              <a:rPr sz="21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修订思路</a:t>
            </a:r>
            <a:endParaRPr sz="2100" dirty="0">
              <a:latin typeface="微软雅黑" panose="020B0503020204020204" charset="-122"/>
              <a:ea typeface="微软雅黑" panose="020B0503020204020204" charset="-122"/>
              <a:cs typeface="微软雅黑" panose="020B0503020204020204" charset="-122"/>
            </a:endParaRPr>
          </a:p>
        </p:txBody>
      </p:sp>
      <p:sp>
        <p:nvSpPr>
          <p:cNvPr id="546" name="rect 546"/>
          <p:cNvSpPr/>
          <p:nvPr/>
        </p:nvSpPr>
        <p:spPr>
          <a:xfrm>
            <a:off x="467868" y="324611"/>
            <a:ext cx="9905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4"/>
          <p:cNvGrpSpPr/>
          <p:nvPr/>
        </p:nvGrpSpPr>
        <p:grpSpPr>
          <a:xfrm rot="21600000">
            <a:off x="6368795" y="1403603"/>
            <a:ext cx="5823204" cy="5454396"/>
            <a:chOff x="0" y="0"/>
            <a:chExt cx="5823204" cy="5454396"/>
          </a:xfrm>
        </p:grpSpPr>
        <p:pic>
          <p:nvPicPr>
            <p:cNvPr id="548" name="picture 548"/>
            <p:cNvPicPr>
              <a:picLocks noChangeAspect="1"/>
            </p:cNvPicPr>
            <p:nvPr/>
          </p:nvPicPr>
          <p:blipFill>
            <a:blip r:embed="rId1"/>
            <a:stretch>
              <a:fillRect/>
            </a:stretch>
          </p:blipFill>
          <p:spPr>
            <a:xfrm rot="21600000">
              <a:off x="0" y="0"/>
              <a:ext cx="5823204" cy="5454396"/>
            </a:xfrm>
            <a:prstGeom prst="rect">
              <a:avLst/>
            </a:prstGeom>
          </p:spPr>
        </p:pic>
        <p:sp>
          <p:nvSpPr>
            <p:cNvPr id="550" name="textbox 550"/>
            <p:cNvSpPr/>
            <p:nvPr/>
          </p:nvSpPr>
          <p:spPr>
            <a:xfrm>
              <a:off x="-12700" y="-12700"/>
              <a:ext cx="5848984" cy="5502275"/>
            </a:xfrm>
            <a:prstGeom prst="rect">
              <a:avLst/>
            </a:prstGeom>
            <a:noFill/>
            <a:ln w="0" cap="flat">
              <a:noFill/>
              <a:prstDash val="solid"/>
              <a:miter lim="0"/>
            </a:ln>
          </p:spPr>
          <p:txBody>
            <a:bodyPr vert="horz" wrap="square" lIns="0" tIns="0" rIns="0" bIns="0"/>
            <a:lstStyle/>
            <a:p>
              <a:pPr algn="l" rtl="0" eaLnBrk="0">
                <a:lnSpc>
                  <a:spcPct val="137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595630" indent="-436245" algn="l" rtl="0" eaLnBrk="0">
                <a:lnSpc>
                  <a:spcPct val="104000"/>
                </a:lnSpc>
              </a:pPr>
              <a:r>
                <a:rPr sz="1800" kern="0" spc="30" dirty="0">
                  <a:solidFill>
                    <a:srgbClr val="002060">
                      <a:alpha val="100000"/>
                    </a:srgbClr>
                  </a:solidFill>
                  <a:latin typeface="微软雅黑" panose="020B0503020204020204" charset="-122"/>
                  <a:ea typeface="微软雅黑" panose="020B0503020204020204" charset="-122"/>
                  <a:cs typeface="微软雅黑" panose="020B0503020204020204" charset="-122"/>
                </a:rPr>
                <a:t>12.生产经营场所和员工宿舍设置， 禁止锁</a:t>
              </a:r>
              <a:r>
                <a:rPr sz="1800" kern="0" spc="20" dirty="0">
                  <a:solidFill>
                    <a:srgbClr val="002060">
                      <a:alpha val="100000"/>
                    </a:srgbClr>
                  </a:solidFill>
                  <a:latin typeface="微软雅黑" panose="020B0503020204020204" charset="-122"/>
                  <a:ea typeface="微软雅黑" panose="020B0503020204020204" charset="-122"/>
                  <a:cs typeface="微软雅黑" panose="020B0503020204020204" charset="-122"/>
                </a:rPr>
                <a:t>闭、</a:t>
              </a:r>
              <a:r>
                <a:rPr sz="1800" kern="0" spc="-440" dirty="0">
                  <a:solidFill>
                    <a:srgbClr val="002060">
                      <a:alpha val="100000"/>
                    </a:srgbClr>
                  </a:solidFill>
                  <a:latin typeface="微软雅黑" panose="020B0503020204020204" charset="-122"/>
                  <a:ea typeface="微软雅黑" panose="020B0503020204020204" charset="-122"/>
                  <a:cs typeface="微软雅黑" panose="020B0503020204020204" charset="-122"/>
                </a:rPr>
                <a:t> </a:t>
              </a:r>
              <a:r>
                <a:rPr sz="1800" kern="0" spc="20" dirty="0">
                  <a:solidFill>
                    <a:srgbClr val="002060">
                      <a:alpha val="100000"/>
                    </a:srgbClr>
                  </a:solidFill>
                  <a:latin typeface="微软雅黑" panose="020B0503020204020204" charset="-122"/>
                  <a:ea typeface="微软雅黑" panose="020B0503020204020204" charset="-122"/>
                  <a:cs typeface="微软雅黑" panose="020B0503020204020204" charset="-122"/>
                </a:rPr>
                <a:t>封堵</a:t>
              </a:r>
              <a:r>
                <a:rPr sz="1800" kern="0" spc="0" dirty="0">
                  <a:solidFill>
                    <a:srgbClr val="002060">
                      <a:alpha val="100000"/>
                    </a:srgbClr>
                  </a:solidFill>
                  <a:latin typeface="微软雅黑" panose="020B0503020204020204" charset="-122"/>
                  <a:ea typeface="微软雅黑" panose="020B0503020204020204" charset="-122"/>
                  <a:cs typeface="微软雅黑" panose="020B0503020204020204" charset="-122"/>
                </a:rPr>
                <a:t>      </a:t>
              </a:r>
              <a:r>
                <a:rPr sz="1800" kern="0" spc="50" dirty="0">
                  <a:solidFill>
                    <a:srgbClr val="002060">
                      <a:alpha val="100000"/>
                    </a:srgbClr>
                  </a:solidFill>
                  <a:latin typeface="微软雅黑" panose="020B0503020204020204" charset="-122"/>
                  <a:ea typeface="微软雅黑" panose="020B0503020204020204" charset="-122"/>
                  <a:cs typeface="微软雅黑" panose="020B0503020204020204" charset="-122"/>
                </a:rPr>
                <a:t>安全出口</a:t>
              </a:r>
              <a:r>
                <a:rPr sz="1800"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—第42条</a:t>
              </a:r>
              <a:endParaRPr sz="1800" dirty="0">
                <a:latin typeface="微软雅黑" panose="020B0503020204020204" charset="-122"/>
                <a:ea typeface="微软雅黑" panose="020B0503020204020204" charset="-122"/>
                <a:cs typeface="微软雅黑" panose="020B0503020204020204" charset="-122"/>
              </a:endParaRPr>
            </a:p>
            <a:p>
              <a:pPr marL="137795" indent="20955" algn="l" rtl="0" eaLnBrk="0">
                <a:lnSpc>
                  <a:spcPct val="104000"/>
                </a:lnSpc>
                <a:spcBef>
                  <a:spcPts val="885"/>
                </a:spcBef>
              </a:pPr>
              <a:r>
                <a:rPr sz="1800" kern="0" spc="40" dirty="0">
                  <a:solidFill>
                    <a:srgbClr val="002060">
                      <a:alpha val="100000"/>
                    </a:srgbClr>
                  </a:solidFill>
                  <a:latin typeface="微软雅黑" panose="020B0503020204020204" charset="-122"/>
                  <a:ea typeface="微软雅黑" panose="020B0503020204020204" charset="-122"/>
                  <a:cs typeface="微软雅黑" panose="020B0503020204020204" charset="-122"/>
                </a:rPr>
                <a:t>13.爆破、</a:t>
              </a:r>
              <a:r>
                <a:rPr sz="1800" kern="0" spc="-320" dirty="0">
                  <a:solidFill>
                    <a:srgbClr val="002060">
                      <a:alpha val="100000"/>
                    </a:srgbClr>
                  </a:solidFill>
                  <a:latin typeface="微软雅黑" panose="020B0503020204020204" charset="-122"/>
                  <a:ea typeface="微软雅黑" panose="020B0503020204020204" charset="-122"/>
                  <a:cs typeface="微软雅黑" panose="020B0503020204020204" charset="-122"/>
                </a:rPr>
                <a:t> </a:t>
              </a:r>
              <a:r>
                <a:rPr sz="1800" kern="0" spc="40" dirty="0">
                  <a:solidFill>
                    <a:srgbClr val="002060">
                      <a:alpha val="100000"/>
                    </a:srgbClr>
                  </a:solidFill>
                  <a:latin typeface="微软雅黑" panose="020B0503020204020204" charset="-122"/>
                  <a:ea typeface="微软雅黑" panose="020B0503020204020204" charset="-122"/>
                  <a:cs typeface="微软雅黑" panose="020B0503020204020204" charset="-122"/>
                </a:rPr>
                <a:t>吊装、</a:t>
              </a:r>
              <a:r>
                <a:rPr sz="1800" kern="0" spc="-430" dirty="0">
                  <a:solidFill>
                    <a:srgbClr val="002060">
                      <a:alpha val="100000"/>
                    </a:srgbClr>
                  </a:solidFill>
                  <a:latin typeface="微软雅黑" panose="020B0503020204020204" charset="-122"/>
                  <a:ea typeface="微软雅黑" panose="020B0503020204020204" charset="-122"/>
                  <a:cs typeface="微软雅黑" panose="020B0503020204020204" charset="-122"/>
                </a:rPr>
                <a:t> </a:t>
              </a:r>
              <a:r>
                <a:rPr sz="1800" kern="0" spc="40" dirty="0">
                  <a:solidFill>
                    <a:srgbClr val="002060">
                      <a:alpha val="100000"/>
                    </a:srgbClr>
                  </a:solidFill>
                  <a:latin typeface="微软雅黑" panose="020B0503020204020204" charset="-122"/>
                  <a:ea typeface="微软雅黑" panose="020B0503020204020204" charset="-122"/>
                  <a:cs typeface="微软雅黑" panose="020B0503020204020204" charset="-122"/>
                </a:rPr>
                <a:t>动火、</a:t>
              </a:r>
              <a:r>
                <a:rPr sz="1800" kern="0" spc="-350" dirty="0">
                  <a:solidFill>
                    <a:srgbClr val="002060">
                      <a:alpha val="100000"/>
                    </a:srgbClr>
                  </a:solidFill>
                  <a:latin typeface="微软雅黑" panose="020B0503020204020204" charset="-122"/>
                  <a:ea typeface="微软雅黑" panose="020B0503020204020204" charset="-122"/>
                  <a:cs typeface="微软雅黑" panose="020B0503020204020204" charset="-122"/>
                </a:rPr>
                <a:t> </a:t>
              </a:r>
              <a:r>
                <a:rPr sz="1800" kern="0" spc="30" dirty="0">
                  <a:solidFill>
                    <a:srgbClr val="002060">
                      <a:alpha val="100000"/>
                    </a:srgbClr>
                  </a:solidFill>
                  <a:latin typeface="微软雅黑" panose="020B0503020204020204" charset="-122"/>
                  <a:ea typeface="微软雅黑" panose="020B0503020204020204" charset="-122"/>
                  <a:cs typeface="微软雅黑" panose="020B0503020204020204" charset="-122"/>
                </a:rPr>
                <a:t>临时用电等危险作业风险管</a:t>
              </a:r>
              <a:r>
                <a:rPr sz="1800" kern="0" spc="0" dirty="0">
                  <a:solidFill>
                    <a:srgbClr val="002060">
                      <a:alpha val="100000"/>
                    </a:srgbClr>
                  </a:solidFill>
                  <a:latin typeface="微软雅黑" panose="020B0503020204020204" charset="-122"/>
                  <a:ea typeface="微软雅黑" panose="020B0503020204020204" charset="-122"/>
                  <a:cs typeface="微软雅黑" panose="020B0503020204020204" charset="-122"/>
                </a:rPr>
                <a:t>      </a:t>
              </a:r>
              <a:r>
                <a:rPr sz="1800" kern="0" spc="60" dirty="0">
                  <a:solidFill>
                    <a:srgbClr val="002060">
                      <a:alpha val="100000"/>
                    </a:srgbClr>
                  </a:solidFill>
                  <a:latin typeface="微软雅黑" panose="020B0503020204020204" charset="-122"/>
                  <a:ea typeface="微软雅黑" panose="020B0503020204020204" charset="-122"/>
                  <a:cs typeface="微软雅黑" panose="020B0503020204020204" charset="-122"/>
                </a:rPr>
                <a:t>控和现场专人安全管理 </a:t>
              </a:r>
              <a:r>
                <a:rPr sz="1800"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—第43条</a:t>
              </a:r>
              <a:endParaRPr sz="1800" dirty="0">
                <a:latin typeface="微软雅黑" panose="020B0503020204020204" charset="-122"/>
                <a:ea typeface="微软雅黑" panose="020B0503020204020204" charset="-122"/>
                <a:cs typeface="微软雅黑" panose="020B0503020204020204" charset="-122"/>
              </a:endParaRPr>
            </a:p>
            <a:p>
              <a:pPr marL="159385" algn="l" rtl="0" eaLnBrk="0">
                <a:lnSpc>
                  <a:spcPct val="86000"/>
                </a:lnSpc>
                <a:spcBef>
                  <a:spcPts val="865"/>
                </a:spcBef>
              </a:pPr>
              <a:r>
                <a:rPr sz="1800" kern="0" spc="50" dirty="0">
                  <a:solidFill>
                    <a:srgbClr val="002060">
                      <a:alpha val="100000"/>
                    </a:srgbClr>
                  </a:solidFill>
                  <a:latin typeface="微软雅黑" panose="020B0503020204020204" charset="-122"/>
                  <a:ea typeface="微软雅黑" panose="020B0503020204020204" charset="-122"/>
                  <a:cs typeface="微软雅黑" panose="020B0503020204020204" charset="-122"/>
                </a:rPr>
                <a:t>14.危险危害因素告知和心里疏导</a:t>
              </a:r>
              <a:r>
                <a:rPr sz="1800"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—第44条</a:t>
              </a:r>
              <a:endParaRPr sz="1800" dirty="0">
                <a:latin typeface="微软雅黑" panose="020B0503020204020204" charset="-122"/>
                <a:ea typeface="微软雅黑" panose="020B0503020204020204" charset="-122"/>
                <a:cs typeface="微软雅黑" panose="020B0503020204020204" charset="-122"/>
              </a:endParaRPr>
            </a:p>
            <a:p>
              <a:pPr marL="159385" algn="l" rtl="0" eaLnBrk="0">
                <a:lnSpc>
                  <a:spcPts val="2915"/>
                </a:lnSpc>
              </a:pPr>
              <a:r>
                <a:rPr sz="1800" kern="0" spc="50" dirty="0">
                  <a:solidFill>
                    <a:srgbClr val="002060">
                      <a:alpha val="100000"/>
                    </a:srgbClr>
                  </a:solidFill>
                  <a:latin typeface="微软雅黑" panose="020B0503020204020204" charset="-122"/>
                  <a:ea typeface="微软雅黑" panose="020B0503020204020204" charset="-122"/>
                  <a:cs typeface="微软雅黑" panose="020B0503020204020204" charset="-122"/>
                </a:rPr>
                <a:t>15.防护用品配备并监督使用</a:t>
              </a:r>
              <a:r>
                <a:rPr sz="1800"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—第45</a:t>
              </a:r>
              <a:r>
                <a:rPr sz="1800"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条</a:t>
              </a:r>
              <a:endParaRPr sz="1800" dirty="0">
                <a:latin typeface="微软雅黑" panose="020B0503020204020204" charset="-122"/>
                <a:ea typeface="微软雅黑" panose="020B0503020204020204" charset="-122"/>
                <a:cs typeface="微软雅黑" panose="020B0503020204020204" charset="-122"/>
              </a:endParaRPr>
            </a:p>
            <a:p>
              <a:pPr marL="159385" algn="l" rtl="0" eaLnBrk="0">
                <a:lnSpc>
                  <a:spcPct val="125000"/>
                </a:lnSpc>
                <a:spcBef>
                  <a:spcPts val="600"/>
                </a:spcBef>
              </a:pPr>
              <a:r>
                <a:rPr sz="1800" kern="0" spc="50" dirty="0">
                  <a:solidFill>
                    <a:srgbClr val="002060">
                      <a:alpha val="100000"/>
                    </a:srgbClr>
                  </a:solidFill>
                  <a:latin typeface="微软雅黑" panose="020B0503020204020204" charset="-122"/>
                  <a:ea typeface="微软雅黑" panose="020B0503020204020204" charset="-122"/>
                  <a:cs typeface="微软雅黑" panose="020B0503020204020204" charset="-122"/>
                </a:rPr>
                <a:t>16.安排安全培训和劳动防护用品经费</a:t>
              </a:r>
              <a:r>
                <a:rPr sz="1800"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—第47条</a:t>
              </a:r>
              <a:r>
                <a:rPr sz="18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800" kern="0" spc="40" dirty="0">
                  <a:solidFill>
                    <a:srgbClr val="002060">
                      <a:alpha val="100000"/>
                    </a:srgbClr>
                  </a:solidFill>
                  <a:latin typeface="微软雅黑" panose="020B0503020204020204" charset="-122"/>
                  <a:ea typeface="微软雅黑" panose="020B0503020204020204" charset="-122"/>
                  <a:cs typeface="微软雅黑" panose="020B0503020204020204" charset="-122"/>
                </a:rPr>
                <a:t>17.交叉作业管理</a:t>
              </a:r>
              <a:r>
                <a:rPr sz="1800"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—第48条</a:t>
              </a:r>
              <a:endParaRPr sz="1800" dirty="0">
                <a:latin typeface="微软雅黑" panose="020B0503020204020204" charset="-122"/>
                <a:ea typeface="微软雅黑" panose="020B0503020204020204" charset="-122"/>
                <a:cs typeface="微软雅黑" panose="020B0503020204020204" charset="-122"/>
              </a:endParaRPr>
            </a:p>
            <a:p>
              <a:pPr marL="148590" indent="10795" algn="l" rtl="0" eaLnBrk="0">
                <a:lnSpc>
                  <a:spcPct val="128000"/>
                </a:lnSpc>
                <a:spcBef>
                  <a:spcPts val="435"/>
                </a:spcBef>
              </a:pPr>
              <a:r>
                <a:rPr sz="1800" kern="0" spc="50" dirty="0">
                  <a:solidFill>
                    <a:srgbClr val="002060">
                      <a:alpha val="100000"/>
                    </a:srgbClr>
                  </a:solidFill>
                  <a:latin typeface="微软雅黑" panose="020B0503020204020204" charset="-122"/>
                  <a:ea typeface="微软雅黑" panose="020B0503020204020204" charset="-122"/>
                  <a:cs typeface="微软雅黑" panose="020B0503020204020204" charset="-122"/>
                </a:rPr>
                <a:t>18.发包、承包、租赁统一协调、管理</a:t>
              </a:r>
              <a:r>
                <a:rPr sz="1800"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—第49条</a:t>
              </a:r>
              <a:r>
                <a:rPr sz="18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800" kern="0" spc="30" dirty="0">
                  <a:solidFill>
                    <a:srgbClr val="002060">
                      <a:alpha val="100000"/>
                    </a:srgbClr>
                  </a:solidFill>
                  <a:latin typeface="微软雅黑" panose="020B0503020204020204" charset="-122"/>
                  <a:ea typeface="微软雅黑" panose="020B0503020204020204" charset="-122"/>
                  <a:cs typeface="微软雅黑" panose="020B0503020204020204" charset="-122"/>
                </a:rPr>
                <a:t>19.应急准备和事故救援</a:t>
              </a:r>
              <a:r>
                <a:rPr sz="1800"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—第50、</a:t>
              </a:r>
              <a:r>
                <a:rPr sz="1800" kern="0" spc="-30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800"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81、</a:t>
              </a:r>
              <a:r>
                <a:rPr sz="1800" kern="0" spc="-3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800"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82、</a:t>
              </a:r>
              <a:r>
                <a:rPr sz="1800" kern="0" spc="-3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800"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83条</a:t>
              </a:r>
              <a:r>
                <a:rPr sz="18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800" kern="0" spc="50" dirty="0">
                  <a:solidFill>
                    <a:srgbClr val="002060">
                      <a:alpha val="100000"/>
                    </a:srgbClr>
                  </a:solidFill>
                  <a:latin typeface="微软雅黑" panose="020B0503020204020204" charset="-122"/>
                  <a:ea typeface="微软雅黑" panose="020B0503020204020204" charset="-122"/>
                  <a:cs typeface="微软雅黑" panose="020B0503020204020204" charset="-122"/>
                </a:rPr>
                <a:t>20. 工伤保险和安全责任险</a:t>
              </a:r>
              <a:r>
                <a:rPr sz="1800"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—第51条</a:t>
              </a:r>
              <a:endParaRPr sz="1800" dirty="0">
                <a:latin typeface="微软雅黑" panose="020B0503020204020204" charset="-122"/>
                <a:ea typeface="微软雅黑" panose="020B0503020204020204" charset="-122"/>
                <a:cs typeface="微软雅黑" panose="020B0503020204020204" charset="-122"/>
              </a:endParaRPr>
            </a:p>
            <a:p>
              <a:pPr marL="148590" algn="l" rtl="0" eaLnBrk="0">
                <a:lnSpc>
                  <a:spcPct val="94000"/>
                </a:lnSpc>
                <a:spcBef>
                  <a:spcPts val="880"/>
                </a:spcBef>
              </a:pPr>
              <a:r>
                <a:rPr sz="1800" kern="0" spc="50" dirty="0">
                  <a:solidFill>
                    <a:srgbClr val="002060">
                      <a:alpha val="100000"/>
                    </a:srgbClr>
                  </a:solidFill>
                  <a:latin typeface="微软雅黑" panose="020B0503020204020204" charset="-122"/>
                  <a:ea typeface="微软雅黑" panose="020B0503020204020204" charset="-122"/>
                  <a:cs typeface="微软雅黑" panose="020B0503020204020204" charset="-122"/>
                </a:rPr>
                <a:t>21.被派遣劳动者</a:t>
              </a:r>
              <a:r>
                <a:rPr sz="1800" kern="0" spc="40" dirty="0">
                  <a:solidFill>
                    <a:srgbClr val="002060">
                      <a:alpha val="100000"/>
                    </a:srgbClr>
                  </a:solidFill>
                  <a:latin typeface="微软雅黑" panose="020B0503020204020204" charset="-122"/>
                  <a:ea typeface="微软雅黑" panose="020B0503020204020204" charset="-122"/>
                  <a:cs typeface="微软雅黑" panose="020B0503020204020204" charset="-122"/>
                </a:rPr>
                <a:t>统一管理</a:t>
              </a:r>
              <a:r>
                <a:rPr sz="1800"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—第51、</a:t>
              </a:r>
              <a:r>
                <a:rPr sz="1800" kern="0" spc="-36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800"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61条</a:t>
              </a:r>
              <a:endParaRPr sz="1800" dirty="0">
                <a:latin typeface="微软雅黑" panose="020B0503020204020204" charset="-122"/>
                <a:ea typeface="微软雅黑" panose="020B0503020204020204" charset="-122"/>
                <a:cs typeface="微软雅黑" panose="020B0503020204020204" charset="-122"/>
              </a:endParaRPr>
            </a:p>
            <a:p>
              <a:pPr algn="l" rtl="0" eaLnBrk="0">
                <a:lnSpc>
                  <a:spcPct val="104000"/>
                </a:lnSpc>
              </a:pPr>
              <a:endParaRPr sz="700" dirty="0">
                <a:latin typeface="Arial" panose="020B0604020202020204"/>
                <a:ea typeface="Arial" panose="020B0604020202020204"/>
                <a:cs typeface="Arial" panose="020B0604020202020204"/>
              </a:endParaRPr>
            </a:p>
            <a:p>
              <a:pPr marL="148590" algn="l" rtl="0" eaLnBrk="0">
                <a:lnSpc>
                  <a:spcPct val="94000"/>
                </a:lnSpc>
                <a:spcBef>
                  <a:spcPts val="5"/>
                </a:spcBef>
              </a:pPr>
              <a:r>
                <a:rPr sz="1800" kern="0" spc="50" dirty="0">
                  <a:solidFill>
                    <a:srgbClr val="002060">
                      <a:alpha val="100000"/>
                    </a:srgbClr>
                  </a:solidFill>
                  <a:latin typeface="微软雅黑" panose="020B0503020204020204" charset="-122"/>
                  <a:ea typeface="微软雅黑" panose="020B0503020204020204" charset="-122"/>
                  <a:cs typeface="微软雅黑" panose="020B0503020204020204" charset="-122"/>
                </a:rPr>
                <a:t>22.合同载明安全事项、保障安全权利</a:t>
              </a:r>
              <a:r>
                <a:rPr sz="1800"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1800"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第52、</a:t>
              </a:r>
              <a:r>
                <a:rPr sz="1800" kern="0" spc="-31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800"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53条</a:t>
              </a:r>
              <a:endParaRPr sz="1800" dirty="0">
                <a:latin typeface="微软雅黑" panose="020B0503020204020204" charset="-122"/>
                <a:ea typeface="微软雅黑" panose="020B0503020204020204" charset="-122"/>
                <a:cs typeface="微软雅黑" panose="020B0503020204020204" charset="-122"/>
              </a:endParaRPr>
            </a:p>
          </p:txBody>
        </p:sp>
      </p:grpSp>
      <p:sp>
        <p:nvSpPr>
          <p:cNvPr id="552" name="textbox 552"/>
          <p:cNvSpPr/>
          <p:nvPr/>
        </p:nvSpPr>
        <p:spPr>
          <a:xfrm>
            <a:off x="260891" y="1545834"/>
            <a:ext cx="5934709" cy="4836795"/>
          </a:xfrm>
          <a:prstGeom prst="rect">
            <a:avLst/>
          </a:prstGeom>
          <a:noFill/>
          <a:ln w="0" cap="flat">
            <a:noFill/>
            <a:prstDash val="solid"/>
            <a:miter lim="0"/>
          </a:ln>
        </p:spPr>
        <p:txBody>
          <a:bodyPr vert="horz" wrap="square" lIns="0" tIns="0" rIns="0" bIns="0"/>
          <a:lstStyle/>
          <a:p>
            <a:pPr algn="l" rtl="0" eaLnBrk="0">
              <a:lnSpc>
                <a:spcPct val="91000"/>
              </a:lnSpc>
            </a:pPr>
            <a:endParaRPr sz="100" dirty="0">
              <a:latin typeface="Arial" panose="020B0604020202020204"/>
              <a:ea typeface="Arial" panose="020B0604020202020204"/>
              <a:cs typeface="Arial" panose="020B0604020202020204"/>
            </a:endParaRPr>
          </a:p>
          <a:p>
            <a:pPr marL="13335" indent="21590" algn="l" rtl="0" eaLnBrk="0">
              <a:lnSpc>
                <a:spcPct val="104000"/>
              </a:lnSpc>
            </a:pPr>
            <a:r>
              <a:rPr sz="1800" kern="0" spc="60" dirty="0">
                <a:solidFill>
                  <a:srgbClr val="002060">
                    <a:alpha val="100000"/>
                  </a:srgbClr>
                </a:solidFill>
                <a:latin typeface="微软雅黑" panose="020B0503020204020204" charset="-122"/>
                <a:ea typeface="微软雅黑" panose="020B0503020204020204" charset="-122"/>
                <a:cs typeface="微软雅黑" panose="020B0503020204020204" charset="-122"/>
              </a:rPr>
              <a:t>1.安全生产条件符合法律、行政法规和国标</a:t>
            </a:r>
            <a:r>
              <a:rPr sz="1800" kern="0" spc="50" dirty="0">
                <a:solidFill>
                  <a:srgbClr val="002060">
                    <a:alpha val="100000"/>
                  </a:srgbClr>
                </a:solidFill>
                <a:latin typeface="微软雅黑" panose="020B0503020204020204" charset="-122"/>
                <a:ea typeface="微软雅黑" panose="020B0503020204020204" charset="-122"/>
                <a:cs typeface="微软雅黑" panose="020B0503020204020204" charset="-122"/>
              </a:rPr>
              <a:t>、行标的规</a:t>
            </a:r>
            <a:r>
              <a:rPr sz="1800" kern="0" spc="0" dirty="0">
                <a:solidFill>
                  <a:srgbClr val="002060">
                    <a:alpha val="100000"/>
                  </a:srgbClr>
                </a:solidFill>
                <a:latin typeface="微软雅黑" panose="020B0503020204020204" charset="-122"/>
                <a:ea typeface="微软雅黑" panose="020B0503020204020204" charset="-122"/>
                <a:cs typeface="微软雅黑" panose="020B0503020204020204" charset="-122"/>
              </a:rPr>
              <a:t>     </a:t>
            </a:r>
            <a:r>
              <a:rPr sz="1800" kern="0" spc="50" dirty="0">
                <a:solidFill>
                  <a:srgbClr val="002060">
                    <a:alpha val="100000"/>
                  </a:srgbClr>
                </a:solidFill>
                <a:latin typeface="微软雅黑" panose="020B0503020204020204" charset="-122"/>
                <a:ea typeface="微软雅黑" panose="020B0503020204020204" charset="-122"/>
                <a:cs typeface="微软雅黑" panose="020B0503020204020204" charset="-122"/>
              </a:rPr>
              <a:t>定</a:t>
            </a:r>
            <a:r>
              <a:rPr sz="1800"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—第20条</a:t>
            </a:r>
            <a:endParaRPr sz="1800" dirty="0">
              <a:latin typeface="微软雅黑" panose="020B0503020204020204" charset="-122"/>
              <a:ea typeface="微软雅黑" panose="020B0503020204020204" charset="-122"/>
              <a:cs typeface="微软雅黑" panose="020B0503020204020204" charset="-122"/>
            </a:endParaRPr>
          </a:p>
          <a:p>
            <a:pPr marL="24130" algn="l" rtl="0" eaLnBrk="0">
              <a:lnSpc>
                <a:spcPct val="86000"/>
              </a:lnSpc>
              <a:spcBef>
                <a:spcPts val="430"/>
              </a:spcBef>
            </a:pPr>
            <a:r>
              <a:rPr sz="1800" kern="0" spc="60" dirty="0">
                <a:solidFill>
                  <a:srgbClr val="002060">
                    <a:alpha val="100000"/>
                  </a:srgbClr>
                </a:solidFill>
                <a:latin typeface="微软雅黑" panose="020B0503020204020204" charset="-122"/>
                <a:ea typeface="微软雅黑" panose="020B0503020204020204" charset="-122"/>
                <a:cs typeface="微软雅黑" panose="020B0503020204020204" charset="-122"/>
              </a:rPr>
              <a:t>2.建立落实全员安全生产责</a:t>
            </a:r>
            <a:r>
              <a:rPr sz="1800" kern="0" spc="50" dirty="0">
                <a:solidFill>
                  <a:srgbClr val="002060">
                    <a:alpha val="100000"/>
                  </a:srgbClr>
                </a:solidFill>
                <a:latin typeface="微软雅黑" panose="020B0503020204020204" charset="-122"/>
                <a:ea typeface="微软雅黑" panose="020B0503020204020204" charset="-122"/>
                <a:cs typeface="微软雅黑" panose="020B0503020204020204" charset="-122"/>
              </a:rPr>
              <a:t>任制</a:t>
            </a:r>
            <a:r>
              <a:rPr sz="1800"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—第22条</a:t>
            </a:r>
            <a:endParaRPr sz="1800" dirty="0">
              <a:latin typeface="微软雅黑" panose="020B0503020204020204" charset="-122"/>
              <a:ea typeface="微软雅黑" panose="020B0503020204020204" charset="-122"/>
              <a:cs typeface="微软雅黑" panose="020B0503020204020204" charset="-122"/>
            </a:endParaRPr>
          </a:p>
          <a:p>
            <a:pPr marL="27305" algn="l" rtl="0" eaLnBrk="0">
              <a:lnSpc>
                <a:spcPts val="2465"/>
              </a:lnSpc>
            </a:pPr>
            <a:r>
              <a:rPr sz="1800" kern="0" spc="60" dirty="0">
                <a:solidFill>
                  <a:srgbClr val="002060">
                    <a:alpha val="100000"/>
                  </a:srgbClr>
                </a:solidFill>
                <a:latin typeface="微软雅黑" panose="020B0503020204020204" charset="-122"/>
                <a:ea typeface="微软雅黑" panose="020B0503020204020204" charset="-122"/>
                <a:cs typeface="微软雅黑" panose="020B0503020204020204" charset="-122"/>
              </a:rPr>
              <a:t>3.保障资金投入、提取</a:t>
            </a:r>
            <a:r>
              <a:rPr sz="1800" kern="0" spc="50" dirty="0">
                <a:solidFill>
                  <a:srgbClr val="002060">
                    <a:alpha val="100000"/>
                  </a:srgbClr>
                </a:solidFill>
                <a:latin typeface="微软雅黑" panose="020B0503020204020204" charset="-122"/>
                <a:ea typeface="微软雅黑" panose="020B0503020204020204" charset="-122"/>
                <a:cs typeface="微软雅黑" panose="020B0503020204020204" charset="-122"/>
              </a:rPr>
              <a:t>安全费用</a:t>
            </a:r>
            <a:r>
              <a:rPr sz="1800"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—第23条</a:t>
            </a:r>
            <a:endParaRPr sz="1800" dirty="0">
              <a:latin typeface="微软雅黑" panose="020B0503020204020204" charset="-122"/>
              <a:ea typeface="微软雅黑" panose="020B0503020204020204" charset="-122"/>
              <a:cs typeface="微软雅黑" panose="020B0503020204020204" charset="-122"/>
            </a:endParaRPr>
          </a:p>
          <a:p>
            <a:pPr marL="12700" indent="-635" algn="l" rtl="0" eaLnBrk="0">
              <a:lnSpc>
                <a:spcPct val="105000"/>
              </a:lnSpc>
              <a:spcBef>
                <a:spcPts val="570"/>
              </a:spcBef>
            </a:pPr>
            <a:r>
              <a:rPr sz="1800" kern="0" spc="30" dirty="0">
                <a:solidFill>
                  <a:srgbClr val="002060">
                    <a:alpha val="100000"/>
                  </a:srgbClr>
                </a:solidFill>
                <a:latin typeface="微软雅黑" panose="020B0503020204020204" charset="-122"/>
                <a:ea typeface="微软雅黑" panose="020B0503020204020204" charset="-122"/>
                <a:cs typeface="微软雅黑" panose="020B0503020204020204" charset="-122"/>
              </a:rPr>
              <a:t>4.配备机构和人员、注安师， 支持履职</a:t>
            </a:r>
            <a:r>
              <a:rPr sz="1800"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—第24、</a:t>
            </a:r>
            <a:r>
              <a:rPr sz="1800" kern="0" spc="-36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800"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26、</a:t>
            </a:r>
            <a:r>
              <a:rPr sz="1800" kern="0" spc="-36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800"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27</a:t>
            </a:r>
            <a:r>
              <a:rPr sz="18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800"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条</a:t>
            </a:r>
            <a:endParaRPr sz="1800" dirty="0">
              <a:latin typeface="微软雅黑" panose="020B0503020204020204" charset="-122"/>
              <a:ea typeface="微软雅黑" panose="020B0503020204020204" charset="-122"/>
              <a:cs typeface="微软雅黑" panose="020B0503020204020204" charset="-122"/>
            </a:endParaRPr>
          </a:p>
          <a:p>
            <a:pPr marL="30480" algn="l" rtl="0" eaLnBrk="0">
              <a:lnSpc>
                <a:spcPct val="94000"/>
              </a:lnSpc>
              <a:spcBef>
                <a:spcPts val="435"/>
              </a:spcBef>
            </a:pPr>
            <a:r>
              <a:rPr sz="1800" kern="0" spc="40" dirty="0">
                <a:solidFill>
                  <a:srgbClr val="002060">
                    <a:alpha val="100000"/>
                  </a:srgbClr>
                </a:solidFill>
                <a:latin typeface="微软雅黑" panose="020B0503020204020204" charset="-122"/>
                <a:ea typeface="微软雅黑" panose="020B0503020204020204" charset="-122"/>
                <a:cs typeface="微软雅黑" panose="020B0503020204020204" charset="-122"/>
              </a:rPr>
              <a:t>5.人员培训考核合格后上岗</a:t>
            </a:r>
            <a:r>
              <a:rPr sz="1800"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1800"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第28、</a:t>
            </a:r>
            <a:r>
              <a:rPr sz="1800" kern="0" spc="-36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800"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29、</a:t>
            </a:r>
            <a:r>
              <a:rPr sz="1800" kern="0" spc="-3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800"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30条</a:t>
            </a:r>
            <a:endParaRPr sz="1800" dirty="0">
              <a:latin typeface="微软雅黑" panose="020B0503020204020204" charset="-122"/>
              <a:ea typeface="微软雅黑" panose="020B0503020204020204" charset="-122"/>
              <a:cs typeface="微软雅黑" panose="020B0503020204020204" charset="-122"/>
            </a:endParaRPr>
          </a:p>
          <a:p>
            <a:pPr marL="13335" indent="10160" algn="l" rtl="0" eaLnBrk="0">
              <a:lnSpc>
                <a:spcPct val="104000"/>
              </a:lnSpc>
              <a:spcBef>
                <a:spcPts val="435"/>
              </a:spcBef>
            </a:pPr>
            <a:r>
              <a:rPr sz="1800" kern="0" spc="40" dirty="0">
                <a:solidFill>
                  <a:srgbClr val="002060">
                    <a:alpha val="100000"/>
                  </a:srgbClr>
                </a:solidFill>
                <a:latin typeface="微软雅黑" panose="020B0503020204020204" charset="-122"/>
                <a:ea typeface="微软雅黑" panose="020B0503020204020204" charset="-122"/>
                <a:cs typeface="微软雅黑" panose="020B0503020204020204" charset="-122"/>
              </a:rPr>
              <a:t>6.安全评价、建设项</a:t>
            </a:r>
            <a:r>
              <a:rPr sz="1800" kern="0" spc="30" dirty="0">
                <a:solidFill>
                  <a:srgbClr val="002060">
                    <a:alpha val="100000"/>
                  </a:srgbClr>
                </a:solidFill>
                <a:latin typeface="微软雅黑" panose="020B0503020204020204" charset="-122"/>
                <a:ea typeface="微软雅黑" panose="020B0503020204020204" charset="-122"/>
                <a:cs typeface="微软雅黑" panose="020B0503020204020204" charset="-122"/>
              </a:rPr>
              <a:t>目 “三同时”</a:t>
            </a:r>
            <a:r>
              <a:rPr sz="1800"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—第31、</a:t>
            </a:r>
            <a:r>
              <a:rPr sz="1800"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800"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32、</a:t>
            </a:r>
            <a:r>
              <a:rPr sz="1800" kern="0" spc="-33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800"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33、</a:t>
            </a:r>
            <a:r>
              <a:rPr sz="1800" kern="0" spc="-3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800"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34</a:t>
            </a:r>
            <a:r>
              <a:rPr sz="18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800"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条</a:t>
            </a:r>
            <a:endParaRPr sz="1800" dirty="0">
              <a:latin typeface="微软雅黑" panose="020B0503020204020204" charset="-122"/>
              <a:ea typeface="微软雅黑" panose="020B0503020204020204" charset="-122"/>
              <a:cs typeface="微软雅黑" panose="020B0503020204020204" charset="-122"/>
            </a:endParaRPr>
          </a:p>
          <a:p>
            <a:pPr marL="23495" algn="l" rtl="0" eaLnBrk="0">
              <a:lnSpc>
                <a:spcPct val="95000"/>
              </a:lnSpc>
              <a:spcBef>
                <a:spcPts val="415"/>
              </a:spcBef>
            </a:pPr>
            <a:r>
              <a:rPr sz="1800" kern="0" spc="60" dirty="0">
                <a:solidFill>
                  <a:srgbClr val="002060">
                    <a:alpha val="100000"/>
                  </a:srgbClr>
                </a:solidFill>
                <a:latin typeface="微软雅黑" panose="020B0503020204020204" charset="-122"/>
                <a:ea typeface="微软雅黑" panose="020B0503020204020204" charset="-122"/>
                <a:cs typeface="微软雅黑" panose="020B0503020204020204" charset="-122"/>
              </a:rPr>
              <a:t>7.危险性较大设施设备警示标志、维护保养、定期检测和</a:t>
            </a:r>
            <a:endParaRPr sz="1800" dirty="0">
              <a:latin typeface="微软雅黑" panose="020B0503020204020204" charset="-122"/>
              <a:ea typeface="微软雅黑" panose="020B0503020204020204" charset="-122"/>
              <a:cs typeface="微软雅黑" panose="020B0503020204020204" charset="-122"/>
            </a:endParaRPr>
          </a:p>
          <a:p>
            <a:pPr marL="13970" algn="l" rtl="0" eaLnBrk="0">
              <a:lnSpc>
                <a:spcPct val="94000"/>
              </a:lnSpc>
              <a:spcBef>
                <a:spcPts val="435"/>
              </a:spcBef>
            </a:pPr>
            <a:r>
              <a:rPr sz="1800" kern="0" spc="30" dirty="0">
                <a:solidFill>
                  <a:srgbClr val="002060">
                    <a:alpha val="100000"/>
                  </a:srgbClr>
                </a:solidFill>
                <a:latin typeface="微软雅黑" panose="020B0503020204020204" charset="-122"/>
                <a:ea typeface="微软雅黑" panose="020B0503020204020204" charset="-122"/>
                <a:cs typeface="微软雅黑" panose="020B0503020204020204" charset="-122"/>
              </a:rPr>
              <a:t>报警管理</a:t>
            </a:r>
            <a:r>
              <a:rPr sz="1800"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—第35、</a:t>
            </a:r>
            <a:r>
              <a:rPr sz="1800" kern="0" spc="-3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800"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36、</a:t>
            </a:r>
            <a:r>
              <a:rPr sz="1800" kern="0" spc="-33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800"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3</a:t>
            </a:r>
            <a:r>
              <a:rPr sz="1800"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7条</a:t>
            </a:r>
            <a:endParaRPr sz="1800" dirty="0">
              <a:latin typeface="微软雅黑" panose="020B0503020204020204" charset="-122"/>
              <a:ea typeface="微软雅黑" panose="020B0503020204020204" charset="-122"/>
              <a:cs typeface="微软雅黑" panose="020B0503020204020204" charset="-122"/>
            </a:endParaRPr>
          </a:p>
          <a:p>
            <a:pPr marL="21590" algn="l" rtl="0" eaLnBrk="0">
              <a:lnSpc>
                <a:spcPct val="95000"/>
              </a:lnSpc>
              <a:spcBef>
                <a:spcPts val="415"/>
              </a:spcBef>
            </a:pPr>
            <a:r>
              <a:rPr sz="1800" kern="0" spc="50" dirty="0">
                <a:solidFill>
                  <a:srgbClr val="002060">
                    <a:alpha val="100000"/>
                  </a:srgbClr>
                </a:solidFill>
                <a:latin typeface="微软雅黑" panose="020B0503020204020204" charset="-122"/>
                <a:ea typeface="微软雅黑" panose="020B0503020204020204" charset="-122"/>
                <a:cs typeface="微软雅黑" panose="020B0503020204020204" charset="-122"/>
              </a:rPr>
              <a:t>8.落后工艺、</a:t>
            </a:r>
            <a:r>
              <a:rPr sz="1800" kern="0" spc="-430" dirty="0">
                <a:solidFill>
                  <a:srgbClr val="002060">
                    <a:alpha val="100000"/>
                  </a:srgbClr>
                </a:solidFill>
                <a:latin typeface="微软雅黑" panose="020B0503020204020204" charset="-122"/>
                <a:ea typeface="微软雅黑" panose="020B0503020204020204" charset="-122"/>
                <a:cs typeface="微软雅黑" panose="020B0503020204020204" charset="-122"/>
              </a:rPr>
              <a:t> </a:t>
            </a:r>
            <a:r>
              <a:rPr sz="1800" kern="0" spc="50" dirty="0">
                <a:solidFill>
                  <a:srgbClr val="002060">
                    <a:alpha val="100000"/>
                  </a:srgbClr>
                </a:solidFill>
                <a:latin typeface="微软雅黑" panose="020B0503020204020204" charset="-122"/>
                <a:ea typeface="微软雅黑" panose="020B0503020204020204" charset="-122"/>
                <a:cs typeface="微软雅黑" panose="020B0503020204020204" charset="-122"/>
              </a:rPr>
              <a:t>设备淘汰—</a:t>
            </a:r>
            <a:r>
              <a:rPr sz="1800"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第38条</a:t>
            </a:r>
            <a:endParaRPr sz="1800" dirty="0">
              <a:latin typeface="微软雅黑" panose="020B0503020204020204" charset="-122"/>
              <a:ea typeface="微软雅黑" panose="020B0503020204020204" charset="-122"/>
              <a:cs typeface="微软雅黑" panose="020B0503020204020204" charset="-122"/>
            </a:endParaRPr>
          </a:p>
          <a:p>
            <a:pPr marL="22225" algn="l" rtl="0" eaLnBrk="0">
              <a:lnSpc>
                <a:spcPct val="86000"/>
              </a:lnSpc>
              <a:spcBef>
                <a:spcPts val="875"/>
              </a:spcBef>
            </a:pPr>
            <a:r>
              <a:rPr sz="1800" kern="0" spc="60" dirty="0">
                <a:solidFill>
                  <a:srgbClr val="002060">
                    <a:alpha val="100000"/>
                  </a:srgbClr>
                </a:solidFill>
                <a:latin typeface="微软雅黑" panose="020B0503020204020204" charset="-122"/>
                <a:ea typeface="微软雅黑" panose="020B0503020204020204" charset="-122"/>
                <a:cs typeface="微软雅黑" panose="020B0503020204020204" charset="-122"/>
              </a:rPr>
              <a:t>9.妥善管理、处置危险</a:t>
            </a:r>
            <a:r>
              <a:rPr sz="1800" kern="0" spc="50" dirty="0">
                <a:solidFill>
                  <a:srgbClr val="002060">
                    <a:alpha val="100000"/>
                  </a:srgbClr>
                </a:solidFill>
                <a:latin typeface="微软雅黑" panose="020B0503020204020204" charset="-122"/>
                <a:ea typeface="微软雅黑" panose="020B0503020204020204" charset="-122"/>
                <a:cs typeface="微软雅黑" panose="020B0503020204020204" charset="-122"/>
              </a:rPr>
              <a:t>物品</a:t>
            </a:r>
            <a:r>
              <a:rPr sz="1800"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—第39条</a:t>
            </a:r>
            <a:endParaRPr sz="1800" dirty="0">
              <a:latin typeface="微软雅黑" panose="020B0503020204020204" charset="-122"/>
              <a:ea typeface="微软雅黑" panose="020B0503020204020204" charset="-122"/>
              <a:cs typeface="微软雅黑" panose="020B0503020204020204" charset="-122"/>
            </a:endParaRPr>
          </a:p>
          <a:p>
            <a:pPr marL="34925" algn="l" rtl="0" eaLnBrk="0">
              <a:lnSpc>
                <a:spcPts val="2900"/>
              </a:lnSpc>
            </a:pPr>
            <a:r>
              <a:rPr sz="1800" kern="0" spc="50" dirty="0">
                <a:solidFill>
                  <a:srgbClr val="002060">
                    <a:alpha val="100000"/>
                  </a:srgbClr>
                </a:solidFill>
                <a:latin typeface="微软雅黑" panose="020B0503020204020204" charset="-122"/>
                <a:ea typeface="微软雅黑" panose="020B0503020204020204" charset="-122"/>
                <a:cs typeface="微软雅黑" panose="020B0503020204020204" charset="-122"/>
              </a:rPr>
              <a:t>10.重大危险源安全管理</a:t>
            </a:r>
            <a:r>
              <a:rPr sz="1800"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—第40条</a:t>
            </a:r>
            <a:endParaRPr sz="1800" dirty="0">
              <a:latin typeface="微软雅黑" panose="020B0503020204020204" charset="-122"/>
              <a:ea typeface="微软雅黑" panose="020B0503020204020204" charset="-122"/>
              <a:cs typeface="微软雅黑" panose="020B0503020204020204" charset="-122"/>
            </a:endParaRPr>
          </a:p>
          <a:p>
            <a:pPr algn="l" rtl="0" eaLnBrk="0">
              <a:lnSpc>
                <a:spcPct val="110000"/>
              </a:lnSpc>
            </a:pPr>
            <a:endParaRPr sz="8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34925" algn="l" rtl="0" eaLnBrk="0">
              <a:lnSpc>
                <a:spcPct val="94000"/>
              </a:lnSpc>
            </a:pPr>
            <a:r>
              <a:rPr sz="1800" kern="0" spc="50" dirty="0">
                <a:solidFill>
                  <a:srgbClr val="002060">
                    <a:alpha val="100000"/>
                  </a:srgbClr>
                </a:solidFill>
                <a:latin typeface="微软雅黑" panose="020B0503020204020204" charset="-122"/>
                <a:ea typeface="微软雅黑" panose="020B0503020204020204" charset="-122"/>
                <a:cs typeface="微软雅黑" panose="020B0503020204020204" charset="-122"/>
              </a:rPr>
              <a:t>11.标准化、风险管控和隐</a:t>
            </a:r>
            <a:r>
              <a:rPr sz="1800" kern="0" spc="40" dirty="0">
                <a:solidFill>
                  <a:srgbClr val="002060">
                    <a:alpha val="100000"/>
                  </a:srgbClr>
                </a:solidFill>
                <a:latin typeface="微软雅黑" panose="020B0503020204020204" charset="-122"/>
                <a:ea typeface="微软雅黑" panose="020B0503020204020204" charset="-122"/>
                <a:cs typeface="微软雅黑" panose="020B0503020204020204" charset="-122"/>
              </a:rPr>
              <a:t>患排治</a:t>
            </a:r>
            <a:r>
              <a:rPr sz="1800"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—第41、46、</a:t>
            </a:r>
            <a:r>
              <a:rPr sz="1800" kern="0" spc="-37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800"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70条</a:t>
            </a:r>
            <a:endParaRPr sz="1800" dirty="0">
              <a:latin typeface="微软雅黑" panose="020B0503020204020204" charset="-122"/>
              <a:ea typeface="微软雅黑" panose="020B0503020204020204" charset="-122"/>
              <a:cs typeface="微软雅黑" panose="020B0503020204020204" charset="-122"/>
            </a:endParaRPr>
          </a:p>
        </p:txBody>
      </p:sp>
      <p:sp>
        <p:nvSpPr>
          <p:cNvPr id="554" name="textbox 554"/>
          <p:cNvSpPr/>
          <p:nvPr/>
        </p:nvSpPr>
        <p:spPr>
          <a:xfrm>
            <a:off x="720800" y="281102"/>
            <a:ext cx="6136640" cy="111442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39370" algn="l" rtl="0" eaLnBrk="0">
              <a:lnSpc>
                <a:spcPts val="4225"/>
              </a:lnSpc>
            </a:pPr>
            <a:r>
              <a:rPr sz="3200" b="1" kern="0" spc="-10" dirty="0">
                <a:solidFill>
                  <a:srgbClr val="212E84">
                    <a:alpha val="100000"/>
                  </a:srgbClr>
                </a:solidFill>
                <a:latin typeface="微软雅黑" panose="020B0503020204020204" charset="-122"/>
                <a:ea typeface="微软雅黑" panose="020B0503020204020204" charset="-122"/>
                <a:cs typeface="微软雅黑" panose="020B0503020204020204" charset="-122"/>
              </a:rPr>
              <a:t>二、《安全生产法》相关条款要求</a:t>
            </a:r>
            <a:endParaRPr sz="3200" dirty="0">
              <a:latin typeface="微软雅黑" panose="020B0503020204020204" charset="-122"/>
              <a:ea typeface="微软雅黑" panose="020B0503020204020204" charset="-122"/>
              <a:cs typeface="微软雅黑" panose="020B0503020204020204" charset="-122"/>
            </a:endParaRPr>
          </a:p>
          <a:p>
            <a:pPr algn="l" rtl="0" eaLnBrk="0">
              <a:lnSpc>
                <a:spcPct val="116000"/>
              </a:lnSpc>
            </a:pPr>
            <a:endParaRPr sz="1000" dirty="0">
              <a:latin typeface="Arial" panose="020B0604020202020204"/>
              <a:ea typeface="Arial" panose="020B0604020202020204"/>
              <a:cs typeface="Arial" panose="020B0604020202020204"/>
            </a:endParaRPr>
          </a:p>
          <a:p>
            <a:pPr algn="l" rtl="0" eaLnBrk="0">
              <a:lnSpc>
                <a:spcPct val="106000"/>
              </a:lnSpc>
            </a:pPr>
            <a:endParaRPr sz="500" dirty="0">
              <a:latin typeface="Arial" panose="020B0604020202020204"/>
              <a:ea typeface="Arial" panose="020B0604020202020204"/>
              <a:cs typeface="Arial" panose="020B0604020202020204"/>
            </a:endParaRPr>
          </a:p>
          <a:p>
            <a:pPr marL="12700" algn="l" rtl="0" eaLnBrk="0">
              <a:lnSpc>
                <a:spcPct val="92000"/>
              </a:lnSpc>
              <a:spcBef>
                <a:spcPts val="0"/>
              </a:spcBef>
            </a:pPr>
            <a:r>
              <a:rPr sz="21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安全生产法明确的企业22项责任</a:t>
            </a:r>
            <a:endParaRPr sz="2100" dirty="0">
              <a:latin typeface="微软雅黑" panose="020B0503020204020204" charset="-122"/>
              <a:ea typeface="微软雅黑" panose="020B0503020204020204" charset="-122"/>
              <a:cs typeface="微软雅黑" panose="020B0503020204020204" charset="-122"/>
            </a:endParaRPr>
          </a:p>
        </p:txBody>
      </p:sp>
      <p:sp>
        <p:nvSpPr>
          <p:cNvPr id="556" name="rect 556"/>
          <p:cNvSpPr/>
          <p:nvPr/>
        </p:nvSpPr>
        <p:spPr>
          <a:xfrm>
            <a:off x="7620" y="324611"/>
            <a:ext cx="37337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
        <p:nvSpPr>
          <p:cNvPr id="558" name="rect 558"/>
          <p:cNvSpPr/>
          <p:nvPr/>
        </p:nvSpPr>
        <p:spPr>
          <a:xfrm>
            <a:off x="467868" y="324611"/>
            <a:ext cx="9905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
        <p:nvSpPr>
          <p:cNvPr id="560" name="textbox 560"/>
          <p:cNvSpPr/>
          <p:nvPr/>
        </p:nvSpPr>
        <p:spPr>
          <a:xfrm>
            <a:off x="281767" y="1062198"/>
            <a:ext cx="205104" cy="40576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algn="r" rtl="0" eaLnBrk="0">
              <a:lnSpc>
                <a:spcPts val="2990"/>
              </a:lnSpc>
            </a:pPr>
            <a:r>
              <a:rPr sz="2000" kern="0" spc="-100" dirty="0">
                <a:solidFill>
                  <a:srgbClr val="000000">
                    <a:alpha val="100000"/>
                  </a:srgbClr>
                </a:solidFill>
                <a:latin typeface="Wingdings" panose="05000000000000000000"/>
                <a:ea typeface="Wingdings" panose="05000000000000000000"/>
                <a:cs typeface="Wingdings" panose="05000000000000000000"/>
              </a:rPr>
              <a:t>n</a:t>
            </a:r>
            <a:endParaRPr sz="2000" dirty="0">
              <a:latin typeface="Wingdings" panose="05000000000000000000"/>
              <a:ea typeface="Wingdings" panose="05000000000000000000"/>
              <a:cs typeface="Wingdings" panose="0500000000000000000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2" name="table 562"/>
          <p:cNvGraphicFramePr>
            <a:graphicFrameLocks noGrp="1"/>
          </p:cNvGraphicFramePr>
          <p:nvPr/>
        </p:nvGraphicFramePr>
        <p:xfrm>
          <a:off x="304291" y="1387665"/>
          <a:ext cx="3721100" cy="4841875"/>
        </p:xfrm>
        <a:graphic>
          <a:graphicData uri="http://schemas.openxmlformats.org/drawingml/2006/table">
            <a:tbl>
              <a:tblPr/>
              <a:tblGrid>
                <a:gridCol w="3721100"/>
              </a:tblGrid>
              <a:tr h="397509">
                <a:tc>
                  <a:txBody>
                    <a:bodyPr/>
                    <a:lstStyle/>
                    <a:p>
                      <a:pPr algn="l" rtl="0" eaLnBrk="0">
                        <a:lnSpc>
                          <a:spcPct val="108000"/>
                        </a:lnSpc>
                      </a:pPr>
                      <a:endParaRPr sz="400" dirty="0">
                        <a:latin typeface="Arial" panose="020B0604020202020204"/>
                        <a:ea typeface="Arial" panose="020B0604020202020204"/>
                        <a:cs typeface="Arial" panose="020B0604020202020204"/>
                      </a:endParaRPr>
                    </a:p>
                    <a:p>
                      <a:pPr marL="1038225" algn="l" rtl="0" eaLnBrk="0">
                        <a:lnSpc>
                          <a:spcPct val="92000"/>
                        </a:lnSpc>
                      </a:pPr>
                      <a:r>
                        <a:rPr sz="2100" b="1"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11项组织保障</a:t>
                      </a:r>
                      <a:endParaRPr sz="2100" dirty="0">
                        <a:latin typeface="微软雅黑" panose="020B0503020204020204" charset="-122"/>
                        <a:ea typeface="微软雅黑" panose="020B0503020204020204" charset="-122"/>
                        <a:cs typeface="微软雅黑" panose="020B0503020204020204" charset="-122"/>
                      </a:endParaRPr>
                    </a:p>
                  </a:txBody>
                  <a:tcPr marL="0" marR="0" marT="0" marB="0" vert="horz">
                    <a:lnL w="3175" cap="flat" cmpd="sng" algn="ctr">
                      <a:solidFill>
                        <a:srgbClr val="4F81BD"/>
                      </a:solidFill>
                      <a:prstDash val="solid"/>
                      <a:round/>
                      <a:headEnd type="none" w="med" len="med"/>
                      <a:tailEnd type="none" w="med" len="med"/>
                    </a:lnL>
                    <a:lnR w="3175" cap="flat" cmpd="sng" algn="ctr">
                      <a:solidFill>
                        <a:srgbClr val="4F81BD"/>
                      </a:solidFill>
                      <a:prstDash val="solid"/>
                      <a:round/>
                      <a:headEnd type="none" w="med" len="med"/>
                      <a:tailEnd type="none" w="med" len="med"/>
                    </a:lnR>
                    <a:lnT w="25400" cap="flat" cmpd="sng" algn="ctr">
                      <a:solidFill>
                        <a:srgbClr val="4F81BD"/>
                      </a:solidFill>
                      <a:prstDash val="solid"/>
                      <a:round/>
                      <a:headEnd type="none" w="med" len="med"/>
                      <a:tailEnd type="none" w="med" len="med"/>
                    </a:lnT>
                    <a:lnB w="3175" cap="flat" cmpd="sng" algn="ctr">
                      <a:solidFill>
                        <a:srgbClr val="4F81BD"/>
                      </a:solidFill>
                      <a:prstDash val="solid"/>
                      <a:round/>
                      <a:headEnd type="none" w="med" len="med"/>
                      <a:tailEnd type="none" w="med" len="med"/>
                    </a:lnB>
                    <a:solidFill>
                      <a:srgbClr val="4F81BD"/>
                    </a:solidFill>
                  </a:tcPr>
                </a:tc>
              </a:tr>
              <a:tr h="4444365">
                <a:tc>
                  <a:txBody>
                    <a:bodyPr/>
                    <a:lstStyle/>
                    <a:p>
                      <a:pPr algn="l" rtl="0" eaLnBrk="0">
                        <a:lnSpc>
                          <a:spcPct val="121000"/>
                        </a:lnSpc>
                      </a:pPr>
                      <a:endParaRPr sz="1000" dirty="0">
                        <a:latin typeface="Arial" panose="020B0604020202020204"/>
                        <a:ea typeface="Arial" panose="020B0604020202020204"/>
                        <a:cs typeface="Arial" panose="020B0604020202020204"/>
                      </a:endParaRPr>
                    </a:p>
                    <a:p>
                      <a:pPr algn="l" rtl="0" eaLnBrk="0">
                        <a:lnSpc>
                          <a:spcPct val="6000"/>
                        </a:lnSpc>
                      </a:pPr>
                      <a:endParaRPr sz="100" dirty="0">
                        <a:latin typeface="Arial" panose="020B0604020202020204"/>
                        <a:ea typeface="Arial" panose="020B0604020202020204"/>
                        <a:cs typeface="Arial" panose="020B0604020202020204"/>
                      </a:endParaRPr>
                    </a:p>
                    <a:p>
                      <a:pPr marL="122555" algn="l" rtl="0" eaLnBrk="0">
                        <a:lnSpc>
                          <a:spcPct val="93000"/>
                        </a:lnSpc>
                      </a:pP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全员安全生产责任制</a:t>
                      </a:r>
                      <a:endParaRPr sz="1700" dirty="0">
                        <a:latin typeface="微软雅黑" panose="020B0503020204020204" charset="-122"/>
                        <a:ea typeface="微软雅黑" panose="020B0503020204020204" charset="-122"/>
                        <a:cs typeface="微软雅黑" panose="020B0503020204020204" charset="-122"/>
                      </a:endParaRPr>
                    </a:p>
                    <a:p>
                      <a:pPr marL="122555" algn="l" rtl="0" eaLnBrk="0">
                        <a:lnSpc>
                          <a:spcPct val="93000"/>
                        </a:lnSpc>
                        <a:spcBef>
                          <a:spcPts val="1035"/>
                        </a:spcBef>
                      </a:pP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主要负责人职责</a:t>
                      </a:r>
                      <a:endParaRPr sz="1700" dirty="0">
                        <a:latin typeface="微软雅黑" panose="020B0503020204020204" charset="-122"/>
                        <a:ea typeface="微软雅黑" panose="020B0503020204020204" charset="-122"/>
                        <a:cs typeface="微软雅黑" panose="020B0503020204020204" charset="-122"/>
                      </a:endParaRPr>
                    </a:p>
                    <a:p>
                      <a:pPr marL="122555" algn="l" rtl="0" eaLnBrk="0">
                        <a:lnSpc>
                          <a:spcPct val="93000"/>
                        </a:lnSpc>
                        <a:spcBef>
                          <a:spcPts val="1035"/>
                        </a:spcBef>
                      </a:pP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安全理机构和人员设置</a:t>
                      </a:r>
                      <a:endParaRPr sz="1700" dirty="0">
                        <a:latin typeface="微软雅黑" panose="020B0503020204020204" charset="-122"/>
                        <a:ea typeface="微软雅黑" panose="020B0503020204020204" charset="-122"/>
                        <a:cs typeface="微软雅黑" panose="020B0503020204020204" charset="-122"/>
                      </a:endParaRPr>
                    </a:p>
                    <a:p>
                      <a:pPr marL="122555" algn="l" rtl="0" eaLnBrk="0">
                        <a:lnSpc>
                          <a:spcPct val="93000"/>
                        </a:lnSpc>
                        <a:spcBef>
                          <a:spcPts val="1035"/>
                        </a:spcBef>
                      </a:pP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安全管理机构和人</a:t>
                      </a: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员职责</a:t>
                      </a:r>
                      <a:endParaRPr sz="1700" dirty="0">
                        <a:latin typeface="微软雅黑" panose="020B0503020204020204" charset="-122"/>
                        <a:ea typeface="微软雅黑" panose="020B0503020204020204" charset="-122"/>
                        <a:cs typeface="微软雅黑" panose="020B0503020204020204" charset="-122"/>
                      </a:endParaRPr>
                    </a:p>
                    <a:p>
                      <a:pPr marL="260350" indent="-137795" algn="l" rtl="0" eaLnBrk="0">
                        <a:lnSpc>
                          <a:spcPct val="108000"/>
                        </a:lnSpc>
                        <a:spcBef>
                          <a:spcPts val="1030"/>
                        </a:spcBef>
                      </a:pP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高危安全管理人员向政府告知、参</a:t>
                      </a: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与决策、不得报复</a:t>
                      </a:r>
                      <a:endParaRPr sz="1700" dirty="0">
                        <a:latin typeface="微软雅黑" panose="020B0503020204020204" charset="-122"/>
                        <a:ea typeface="微软雅黑" panose="020B0503020204020204" charset="-122"/>
                        <a:cs typeface="微软雅黑" panose="020B0503020204020204" charset="-122"/>
                      </a:endParaRPr>
                    </a:p>
                    <a:p>
                      <a:pPr marL="122555" algn="l" rtl="0" eaLnBrk="0">
                        <a:lnSpc>
                          <a:spcPct val="93000"/>
                        </a:lnSpc>
                        <a:spcBef>
                          <a:spcPts val="1035"/>
                        </a:spcBef>
                      </a:pP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主要负责和安全管理人员考核合格</a:t>
                      </a:r>
                      <a:endParaRPr sz="1700" dirty="0">
                        <a:latin typeface="微软雅黑" panose="020B0503020204020204" charset="-122"/>
                        <a:ea typeface="微软雅黑" panose="020B0503020204020204" charset="-122"/>
                        <a:cs typeface="微软雅黑" panose="020B0503020204020204" charset="-122"/>
                      </a:endParaRPr>
                    </a:p>
                    <a:p>
                      <a:pPr marL="122555" algn="l" rtl="0" eaLnBrk="0">
                        <a:lnSpc>
                          <a:spcPct val="93000"/>
                        </a:lnSpc>
                        <a:spcBef>
                          <a:spcPts val="1035"/>
                        </a:spcBef>
                      </a:pP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从业人员安全生产培训</a:t>
                      </a:r>
                      <a:endParaRPr sz="1700" dirty="0">
                        <a:latin typeface="微软雅黑" panose="020B0503020204020204" charset="-122"/>
                        <a:ea typeface="微软雅黑" panose="020B0503020204020204" charset="-122"/>
                        <a:cs typeface="微软雅黑" panose="020B0503020204020204" charset="-122"/>
                      </a:endParaRPr>
                    </a:p>
                    <a:p>
                      <a:pPr marL="122555" algn="l" rtl="0" eaLnBrk="0">
                        <a:lnSpc>
                          <a:spcPct val="93000"/>
                        </a:lnSpc>
                        <a:spcBef>
                          <a:spcPts val="1035"/>
                        </a:spcBef>
                      </a:pP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特种作业人员资质</a:t>
                      </a:r>
                      <a:endParaRPr sz="1700" dirty="0">
                        <a:latin typeface="微软雅黑" panose="020B0503020204020204" charset="-122"/>
                        <a:ea typeface="微软雅黑" panose="020B0503020204020204" charset="-122"/>
                        <a:cs typeface="微软雅黑" panose="020B0503020204020204" charset="-122"/>
                      </a:endParaRPr>
                    </a:p>
                    <a:p>
                      <a:pPr marL="122555" algn="l" rtl="0" eaLnBrk="0">
                        <a:lnSpc>
                          <a:spcPct val="93000"/>
                        </a:lnSpc>
                        <a:spcBef>
                          <a:spcPts val="1030"/>
                        </a:spcBef>
                      </a:pP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注册安全工程师要求</a:t>
                      </a:r>
                      <a:endParaRPr sz="1700" dirty="0">
                        <a:latin typeface="微软雅黑" panose="020B0503020204020204" charset="-122"/>
                        <a:ea typeface="微软雅黑" panose="020B0503020204020204" charset="-122"/>
                        <a:cs typeface="微软雅黑" panose="020B0503020204020204" charset="-122"/>
                      </a:endParaRPr>
                    </a:p>
                    <a:p>
                      <a:pPr marL="122555" algn="l" rtl="0" eaLnBrk="0">
                        <a:lnSpc>
                          <a:spcPct val="93000"/>
                        </a:lnSpc>
                        <a:spcBef>
                          <a:spcPts val="1035"/>
                        </a:spcBef>
                      </a:pP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劳务派遣人员培训</a:t>
                      </a: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和管理</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06000"/>
                        </a:lnSpc>
                      </a:pPr>
                      <a:endParaRPr sz="800" dirty="0">
                        <a:latin typeface="Arial" panose="020B0604020202020204"/>
                        <a:ea typeface="Arial" panose="020B0604020202020204"/>
                        <a:cs typeface="Arial" panose="020B0604020202020204"/>
                      </a:endParaRPr>
                    </a:p>
                    <a:p>
                      <a:pPr marL="122555" algn="l" rtl="0" eaLnBrk="0">
                        <a:lnSpc>
                          <a:spcPct val="83000"/>
                        </a:lnSpc>
                        <a:spcBef>
                          <a:spcPts val="5"/>
                        </a:spcBef>
                      </a:pP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职工安全生产5项权利和4项义务</a:t>
                      </a:r>
                      <a:endParaRPr sz="1700" dirty="0">
                        <a:latin typeface="微软雅黑" panose="020B0503020204020204" charset="-122"/>
                        <a:ea typeface="微软雅黑" panose="020B0503020204020204" charset="-122"/>
                        <a:cs typeface="微软雅黑" panose="020B0503020204020204" charset="-122"/>
                      </a:endParaRPr>
                    </a:p>
                  </a:txBody>
                  <a:tcPr marL="0" marR="0" marT="0" marB="0" vert="horz">
                    <a:lnL w="3175" cap="flat" cmpd="sng" algn="ctr">
                      <a:solidFill>
                        <a:srgbClr val="D0D8E8"/>
                      </a:solidFill>
                      <a:prstDash val="solid"/>
                      <a:round/>
                      <a:headEnd type="none" w="med" len="med"/>
                      <a:tailEnd type="none" w="med" len="med"/>
                    </a:lnL>
                    <a:lnR w="3175" cap="flat" cmpd="sng" algn="ctr">
                      <a:solidFill>
                        <a:srgbClr val="D0D8E8"/>
                      </a:solidFill>
                      <a:prstDash val="solid"/>
                      <a:round/>
                      <a:headEnd type="none" w="med" len="med"/>
                      <a:tailEnd type="none" w="med" len="med"/>
                    </a:lnR>
                    <a:lnT w="3175" cap="flat" cmpd="sng" algn="ctr">
                      <a:solidFill>
                        <a:srgbClr val="D0D8E8"/>
                      </a:solidFill>
                      <a:prstDash val="solid"/>
                      <a:round/>
                      <a:headEnd type="none" w="med" len="med"/>
                      <a:tailEnd type="none" w="med" len="med"/>
                    </a:lnT>
                    <a:lnB w="6350" cap="flat" cmpd="sng" algn="ctr">
                      <a:solidFill>
                        <a:srgbClr val="D0D8E8"/>
                      </a:solidFill>
                      <a:prstDash val="solid"/>
                      <a:round/>
                      <a:headEnd type="none" w="med" len="med"/>
                      <a:tailEnd type="none" w="med" len="med"/>
                    </a:lnB>
                    <a:solidFill>
                      <a:srgbClr val="D4DBEA"/>
                    </a:solidFill>
                  </a:tcPr>
                </a:tc>
              </a:tr>
            </a:tbl>
          </a:graphicData>
        </a:graphic>
      </p:graphicFrame>
      <p:graphicFrame>
        <p:nvGraphicFramePr>
          <p:cNvPr id="564" name="table 564"/>
          <p:cNvGraphicFramePr>
            <a:graphicFrameLocks noGrp="1"/>
          </p:cNvGraphicFramePr>
          <p:nvPr/>
        </p:nvGraphicFramePr>
        <p:xfrm>
          <a:off x="4212539" y="1387665"/>
          <a:ext cx="3721100" cy="4799964"/>
        </p:xfrm>
        <a:graphic>
          <a:graphicData uri="http://schemas.openxmlformats.org/drawingml/2006/table">
            <a:tbl>
              <a:tblPr/>
              <a:tblGrid>
                <a:gridCol w="3721100"/>
              </a:tblGrid>
              <a:tr h="397509">
                <a:tc>
                  <a:txBody>
                    <a:bodyPr/>
                    <a:lstStyle/>
                    <a:p>
                      <a:pPr algn="l" rtl="0" eaLnBrk="0">
                        <a:lnSpc>
                          <a:spcPct val="107000"/>
                        </a:lnSpc>
                      </a:pPr>
                      <a:endParaRPr sz="400" dirty="0">
                        <a:latin typeface="Arial" panose="020B0604020202020204"/>
                        <a:ea typeface="Arial" panose="020B0604020202020204"/>
                        <a:cs typeface="Arial" panose="020B0604020202020204"/>
                      </a:endParaRPr>
                    </a:p>
                    <a:p>
                      <a:pPr marL="1108075" algn="l" rtl="0" eaLnBrk="0">
                        <a:lnSpc>
                          <a:spcPct val="92000"/>
                        </a:lnSpc>
                        <a:spcBef>
                          <a:spcPts val="5"/>
                        </a:spcBef>
                      </a:pPr>
                      <a:r>
                        <a:rPr sz="21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8项基础保障</a:t>
                      </a:r>
                      <a:endParaRPr sz="2100" dirty="0">
                        <a:latin typeface="微软雅黑" panose="020B0503020204020204" charset="-122"/>
                        <a:ea typeface="微软雅黑" panose="020B0503020204020204" charset="-122"/>
                        <a:cs typeface="微软雅黑" panose="020B0503020204020204" charset="-122"/>
                      </a:endParaRPr>
                    </a:p>
                  </a:txBody>
                  <a:tcPr marL="0" marR="0" marT="0" marB="0" vert="horz">
                    <a:lnL w="3175" cap="flat" cmpd="sng" algn="ctr">
                      <a:solidFill>
                        <a:srgbClr val="4F81BD"/>
                      </a:solidFill>
                      <a:prstDash val="solid"/>
                      <a:round/>
                      <a:headEnd type="none" w="med" len="med"/>
                      <a:tailEnd type="none" w="med" len="med"/>
                    </a:lnL>
                    <a:lnR w="3175" cap="flat" cmpd="sng" algn="ctr">
                      <a:solidFill>
                        <a:srgbClr val="4F81BD"/>
                      </a:solidFill>
                      <a:prstDash val="solid"/>
                      <a:round/>
                      <a:headEnd type="none" w="med" len="med"/>
                      <a:tailEnd type="none" w="med" len="med"/>
                    </a:lnR>
                    <a:lnT w="25400" cap="flat" cmpd="sng" algn="ctr">
                      <a:solidFill>
                        <a:srgbClr val="4F81BD"/>
                      </a:solidFill>
                      <a:prstDash val="solid"/>
                      <a:round/>
                      <a:headEnd type="none" w="med" len="med"/>
                      <a:tailEnd type="none" w="med" len="med"/>
                    </a:lnT>
                    <a:lnB w="3175" cap="flat" cmpd="sng" algn="ctr">
                      <a:solidFill>
                        <a:srgbClr val="4F81BD"/>
                      </a:solidFill>
                      <a:prstDash val="solid"/>
                      <a:round/>
                      <a:headEnd type="none" w="med" len="med"/>
                      <a:tailEnd type="none" w="med" len="med"/>
                    </a:lnB>
                    <a:solidFill>
                      <a:srgbClr val="4F81BD"/>
                    </a:solidFill>
                  </a:tcPr>
                </a:tc>
              </a:tr>
              <a:tr h="4402454">
                <a:tc>
                  <a:txBody>
                    <a:bodyPr/>
                    <a:lstStyle/>
                    <a:p>
                      <a:pPr algn="l" rtl="0" eaLnBrk="0">
                        <a:lnSpc>
                          <a:spcPct val="121000"/>
                        </a:lnSpc>
                      </a:pPr>
                      <a:endParaRPr sz="1000" dirty="0">
                        <a:latin typeface="Arial" panose="020B0604020202020204"/>
                        <a:ea typeface="Arial" panose="020B0604020202020204"/>
                        <a:cs typeface="Arial" panose="020B0604020202020204"/>
                      </a:endParaRPr>
                    </a:p>
                    <a:p>
                      <a:pPr marL="122555" algn="l" rtl="0" eaLnBrk="0">
                        <a:lnSpc>
                          <a:spcPct val="93000"/>
                        </a:lnSpc>
                        <a:spcBef>
                          <a:spcPts val="5"/>
                        </a:spcBef>
                      </a:pP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具备规定的安全条件</a:t>
                      </a:r>
                      <a:endParaRPr sz="1700" dirty="0">
                        <a:latin typeface="微软雅黑" panose="020B0503020204020204" charset="-122"/>
                        <a:ea typeface="微软雅黑" panose="020B0503020204020204" charset="-122"/>
                        <a:cs typeface="微软雅黑" panose="020B0503020204020204" charset="-122"/>
                      </a:endParaRPr>
                    </a:p>
                    <a:p>
                      <a:pPr marL="122555" algn="l" rtl="0" eaLnBrk="0">
                        <a:lnSpc>
                          <a:spcPct val="93000"/>
                        </a:lnSpc>
                        <a:spcBef>
                          <a:spcPts val="1035"/>
                        </a:spcBef>
                      </a:pP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安全生产标准化</a:t>
                      </a:r>
                      <a:endParaRPr sz="1700" dirty="0">
                        <a:latin typeface="微软雅黑" panose="020B0503020204020204" charset="-122"/>
                        <a:ea typeface="微软雅黑" panose="020B0503020204020204" charset="-122"/>
                        <a:cs typeface="微软雅黑" panose="020B0503020204020204" charset="-122"/>
                      </a:endParaRPr>
                    </a:p>
                    <a:p>
                      <a:pPr marL="122555" algn="l" rtl="0" eaLnBrk="0">
                        <a:lnSpc>
                          <a:spcPct val="93000"/>
                        </a:lnSpc>
                        <a:spcBef>
                          <a:spcPts val="1035"/>
                        </a:spcBef>
                      </a:pP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保障安全生产投入</a:t>
                      </a:r>
                      <a:endParaRPr sz="1700" dirty="0">
                        <a:latin typeface="微软雅黑" panose="020B0503020204020204" charset="-122"/>
                        <a:ea typeface="微软雅黑" panose="020B0503020204020204" charset="-122"/>
                        <a:cs typeface="微软雅黑" panose="020B0503020204020204" charset="-122"/>
                      </a:endParaRPr>
                    </a:p>
                    <a:p>
                      <a:pPr marL="122555" algn="l" rtl="0" eaLnBrk="0">
                        <a:lnSpc>
                          <a:spcPct val="92000"/>
                        </a:lnSpc>
                        <a:spcBef>
                          <a:spcPts val="1055"/>
                        </a:spcBef>
                      </a:pP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建设项目“三同时”</a:t>
                      </a:r>
                      <a:endParaRPr sz="1700" dirty="0">
                        <a:latin typeface="微软雅黑" panose="020B0503020204020204" charset="-122"/>
                        <a:ea typeface="微软雅黑" panose="020B0503020204020204" charset="-122"/>
                        <a:cs typeface="微软雅黑" panose="020B0503020204020204" charset="-122"/>
                      </a:endParaRPr>
                    </a:p>
                    <a:p>
                      <a:pPr marL="122555" algn="l" rtl="0" eaLnBrk="0">
                        <a:lnSpc>
                          <a:spcPct val="93000"/>
                        </a:lnSpc>
                        <a:spcBef>
                          <a:spcPts val="1030"/>
                        </a:spcBef>
                      </a:pP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安全设备完好性</a:t>
                      </a:r>
                      <a:endParaRPr sz="1700" dirty="0">
                        <a:latin typeface="微软雅黑" panose="020B0503020204020204" charset="-122"/>
                        <a:ea typeface="微软雅黑" panose="020B0503020204020204" charset="-122"/>
                        <a:cs typeface="微软雅黑" panose="020B0503020204020204" charset="-122"/>
                      </a:endParaRPr>
                    </a:p>
                    <a:p>
                      <a:pPr marL="122555" algn="l" rtl="0" eaLnBrk="0">
                        <a:lnSpc>
                          <a:spcPct val="93000"/>
                        </a:lnSpc>
                        <a:spcBef>
                          <a:spcPts val="1035"/>
                        </a:spcBef>
                      </a:pP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员工宿舍与安全出</a:t>
                      </a: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口设置</a:t>
                      </a:r>
                      <a:endParaRPr sz="1700" dirty="0">
                        <a:latin typeface="微软雅黑" panose="020B0503020204020204" charset="-122"/>
                        <a:ea typeface="微软雅黑" panose="020B0503020204020204" charset="-122"/>
                        <a:cs typeface="微软雅黑" panose="020B0503020204020204" charset="-122"/>
                      </a:endParaRPr>
                    </a:p>
                    <a:p>
                      <a:pPr marL="122555" algn="l" rtl="0" eaLnBrk="0">
                        <a:lnSpc>
                          <a:spcPct val="93000"/>
                        </a:lnSpc>
                        <a:spcBef>
                          <a:spcPts val="1035"/>
                        </a:spcBef>
                      </a:pP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劳动防护用品配备</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07000"/>
                        </a:lnSpc>
                      </a:pPr>
                      <a:endParaRPr sz="800" dirty="0">
                        <a:latin typeface="Arial" panose="020B0604020202020204"/>
                        <a:ea typeface="Arial" panose="020B0604020202020204"/>
                        <a:cs typeface="Arial" panose="020B0604020202020204"/>
                      </a:endParaRPr>
                    </a:p>
                    <a:p>
                      <a:pPr marL="122555" algn="l" rtl="0" eaLnBrk="0">
                        <a:lnSpc>
                          <a:spcPct val="93000"/>
                        </a:lnSpc>
                        <a:spcBef>
                          <a:spcPts val="5"/>
                        </a:spcBef>
                      </a:pP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工伤社会保险和民</a:t>
                      </a: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事赔偿</a:t>
                      </a:r>
                      <a:endParaRPr sz="1700" dirty="0">
                        <a:latin typeface="微软雅黑" panose="020B0503020204020204" charset="-122"/>
                        <a:ea typeface="微软雅黑" panose="020B0503020204020204" charset="-122"/>
                        <a:cs typeface="微软雅黑" panose="020B0503020204020204" charset="-122"/>
                      </a:endParaRPr>
                    </a:p>
                  </a:txBody>
                  <a:tcPr marL="0" marR="0" marT="0" marB="0" vert="horz">
                    <a:lnL w="3175" cap="flat" cmpd="sng" algn="ctr">
                      <a:solidFill>
                        <a:srgbClr val="D0D8E8"/>
                      </a:solidFill>
                      <a:prstDash val="solid"/>
                      <a:round/>
                      <a:headEnd type="none" w="med" len="med"/>
                      <a:tailEnd type="none" w="med" len="med"/>
                    </a:lnL>
                    <a:lnR w="3175" cap="flat" cmpd="sng" algn="ctr">
                      <a:solidFill>
                        <a:srgbClr val="D0D8E8"/>
                      </a:solidFill>
                      <a:prstDash val="solid"/>
                      <a:round/>
                      <a:headEnd type="none" w="med" len="med"/>
                      <a:tailEnd type="none" w="med" len="med"/>
                    </a:lnR>
                    <a:lnT w="3175" cap="flat" cmpd="sng" algn="ctr">
                      <a:solidFill>
                        <a:srgbClr val="D0D8E8"/>
                      </a:solidFill>
                      <a:prstDash val="solid"/>
                      <a:round/>
                      <a:headEnd type="none" w="med" len="med"/>
                      <a:tailEnd type="none" w="med" len="med"/>
                    </a:lnT>
                    <a:lnB w="6350" cap="flat" cmpd="sng" algn="ctr">
                      <a:solidFill>
                        <a:srgbClr val="D0D8E8"/>
                      </a:solidFill>
                      <a:prstDash val="solid"/>
                      <a:round/>
                      <a:headEnd type="none" w="med" len="med"/>
                      <a:tailEnd type="none" w="med" len="med"/>
                    </a:lnB>
                    <a:solidFill>
                      <a:srgbClr val="D4DBEA"/>
                    </a:solidFill>
                  </a:tcPr>
                </a:tc>
              </a:tr>
            </a:tbl>
          </a:graphicData>
        </a:graphic>
      </p:graphicFrame>
      <p:pic>
        <p:nvPicPr>
          <p:cNvPr id="566" name="picture 566"/>
          <p:cNvPicPr>
            <a:picLocks noChangeAspect="1"/>
          </p:cNvPicPr>
          <p:nvPr/>
        </p:nvPicPr>
        <p:blipFill>
          <a:blip r:embed="rId1"/>
          <a:stretch>
            <a:fillRect/>
          </a:stretch>
        </p:blipFill>
        <p:spPr>
          <a:xfrm rot="21600000">
            <a:off x="10611028" y="4077766"/>
            <a:ext cx="1580971" cy="2780233"/>
          </a:xfrm>
          <a:prstGeom prst="rect">
            <a:avLst/>
          </a:prstGeom>
        </p:spPr>
      </p:pic>
      <p:grpSp>
        <p:nvGrpSpPr>
          <p:cNvPr id="16" name="group 16"/>
          <p:cNvGrpSpPr/>
          <p:nvPr/>
        </p:nvGrpSpPr>
        <p:grpSpPr>
          <a:xfrm rot="21600000">
            <a:off x="8120774" y="1794624"/>
            <a:ext cx="3721404" cy="4432893"/>
            <a:chOff x="0" y="0"/>
            <a:chExt cx="3721404" cy="4432893"/>
          </a:xfrm>
        </p:grpSpPr>
        <p:sp>
          <p:nvSpPr>
            <p:cNvPr id="568" name="rect 568"/>
            <p:cNvSpPr/>
            <p:nvPr/>
          </p:nvSpPr>
          <p:spPr>
            <a:xfrm>
              <a:off x="0" y="0"/>
              <a:ext cx="3721404" cy="4374172"/>
            </a:xfrm>
            <a:prstGeom prst="rect">
              <a:avLst/>
            </a:prstGeom>
            <a:solidFill>
              <a:srgbClr val="D0D8E8">
                <a:alpha val="91764"/>
              </a:srgbClr>
            </a:solidFill>
            <a:ln w="0" cap="flat">
              <a:noFill/>
              <a:prstDash val="solid"/>
              <a:miter lim="0"/>
            </a:ln>
          </p:spPr>
          <p:txBody>
            <a:bodyPr rtlCol="0"/>
            <a:lstStyle/>
            <a:p>
              <a:pPr algn="ctr"/>
              <a:endParaRPr lang="zh-CN" altLang="en-US"/>
            </a:p>
          </p:txBody>
        </p:sp>
        <p:sp>
          <p:nvSpPr>
            <p:cNvPr id="570" name="textbox 570"/>
            <p:cNvSpPr/>
            <p:nvPr/>
          </p:nvSpPr>
          <p:spPr>
            <a:xfrm>
              <a:off x="-12700" y="-12700"/>
              <a:ext cx="3747134" cy="4481829"/>
            </a:xfrm>
            <a:prstGeom prst="rect">
              <a:avLst/>
            </a:prstGeom>
            <a:noFill/>
            <a:ln w="0" cap="flat">
              <a:noFill/>
              <a:prstDash val="solid"/>
              <a:miter lim="0"/>
            </a:ln>
          </p:spPr>
          <p:txBody>
            <a:bodyPr vert="horz" wrap="square" lIns="0" tIns="0" rIns="0" bIns="0"/>
            <a:lstStyle/>
            <a:p>
              <a:pPr algn="l" rtl="0" eaLnBrk="0">
                <a:lnSpc>
                  <a:spcPct val="123000"/>
                </a:lnSpc>
              </a:pPr>
              <a:endParaRPr sz="10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135255" algn="l" rtl="0" eaLnBrk="0">
                <a:lnSpc>
                  <a:spcPct val="93000"/>
                </a:lnSpc>
              </a:pP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安全警示标志</a:t>
              </a:r>
              <a:endParaRPr sz="1700" dirty="0">
                <a:latin typeface="微软雅黑" panose="020B0503020204020204" charset="-122"/>
                <a:ea typeface="微软雅黑" panose="020B0503020204020204" charset="-122"/>
                <a:cs typeface="微软雅黑" panose="020B0503020204020204" charset="-122"/>
              </a:endParaRPr>
            </a:p>
            <a:p>
              <a:pPr marL="135255" algn="l" rtl="0" eaLnBrk="0">
                <a:lnSpc>
                  <a:spcPct val="93000"/>
                </a:lnSpc>
                <a:spcBef>
                  <a:spcPts val="1035"/>
                </a:spcBef>
              </a:pP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工艺设备管理</a:t>
              </a:r>
              <a:endParaRPr sz="1700" dirty="0">
                <a:latin typeface="微软雅黑" panose="020B0503020204020204" charset="-122"/>
                <a:ea typeface="微软雅黑" panose="020B0503020204020204" charset="-122"/>
                <a:cs typeface="微软雅黑" panose="020B0503020204020204" charset="-122"/>
              </a:endParaRPr>
            </a:p>
            <a:p>
              <a:pPr marL="135255" algn="l" rtl="0" eaLnBrk="0">
                <a:lnSpc>
                  <a:spcPct val="93000"/>
                </a:lnSpc>
                <a:spcBef>
                  <a:spcPts val="1035"/>
                </a:spcBef>
              </a:pP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重大危险源管理</a:t>
              </a:r>
              <a:endParaRPr sz="1700" dirty="0">
                <a:latin typeface="微软雅黑" panose="020B0503020204020204" charset="-122"/>
                <a:ea typeface="微软雅黑" panose="020B0503020204020204" charset="-122"/>
                <a:cs typeface="微软雅黑" panose="020B0503020204020204" charset="-122"/>
              </a:endParaRPr>
            </a:p>
            <a:p>
              <a:pPr marL="135255" algn="l" rtl="0" eaLnBrk="0">
                <a:lnSpc>
                  <a:spcPct val="93000"/>
                </a:lnSpc>
                <a:spcBef>
                  <a:spcPts val="1035"/>
                </a:spcBef>
              </a:pP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危险物品管理</a:t>
              </a:r>
              <a:endParaRPr sz="1700" dirty="0">
                <a:latin typeface="微软雅黑" panose="020B0503020204020204" charset="-122"/>
                <a:ea typeface="微软雅黑" panose="020B0503020204020204" charset="-122"/>
                <a:cs typeface="微软雅黑" panose="020B0503020204020204" charset="-122"/>
              </a:endParaRPr>
            </a:p>
            <a:p>
              <a:pPr marL="135255" algn="l" rtl="0" eaLnBrk="0">
                <a:lnSpc>
                  <a:spcPct val="93000"/>
                </a:lnSpc>
                <a:spcBef>
                  <a:spcPts val="1035"/>
                </a:spcBef>
              </a:pP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事故隐患排查治理</a:t>
              </a:r>
              <a:endParaRPr sz="1700" dirty="0">
                <a:latin typeface="微软雅黑" panose="020B0503020204020204" charset="-122"/>
                <a:ea typeface="微软雅黑" panose="020B0503020204020204" charset="-122"/>
                <a:cs typeface="微软雅黑" panose="020B0503020204020204" charset="-122"/>
              </a:endParaRPr>
            </a:p>
            <a:p>
              <a:pPr marL="135255" algn="l" rtl="0" eaLnBrk="0">
                <a:lnSpc>
                  <a:spcPct val="93000"/>
                </a:lnSpc>
                <a:spcBef>
                  <a:spcPts val="1035"/>
                </a:spcBef>
              </a:pP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生产经营场所和员工宿舍设置</a:t>
              </a:r>
              <a:endParaRPr sz="1700" dirty="0">
                <a:latin typeface="微软雅黑" panose="020B0503020204020204" charset="-122"/>
                <a:ea typeface="微软雅黑" panose="020B0503020204020204" charset="-122"/>
                <a:cs typeface="微软雅黑" panose="020B0503020204020204" charset="-122"/>
              </a:endParaRPr>
            </a:p>
            <a:p>
              <a:pPr marL="135255" algn="l" rtl="0" eaLnBrk="0">
                <a:lnSpc>
                  <a:spcPct val="93000"/>
                </a:lnSpc>
                <a:spcBef>
                  <a:spcPts val="1035"/>
                </a:spcBef>
              </a:pP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危险作业安全管理</a:t>
              </a:r>
              <a:endParaRPr sz="1700" dirty="0">
                <a:latin typeface="微软雅黑" panose="020B0503020204020204" charset="-122"/>
                <a:ea typeface="微软雅黑" panose="020B0503020204020204" charset="-122"/>
                <a:cs typeface="微软雅黑" panose="020B0503020204020204" charset="-122"/>
              </a:endParaRPr>
            </a:p>
            <a:p>
              <a:pPr marL="135255" algn="l" rtl="0" eaLnBrk="0">
                <a:lnSpc>
                  <a:spcPct val="93000"/>
                </a:lnSpc>
                <a:spcBef>
                  <a:spcPts val="1035"/>
                </a:spcBef>
              </a:pP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交叉生产经营的安</a:t>
              </a: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全管理</a:t>
              </a:r>
              <a:endParaRPr sz="1700" dirty="0">
                <a:latin typeface="微软雅黑" panose="020B0503020204020204" charset="-122"/>
                <a:ea typeface="微软雅黑" panose="020B0503020204020204" charset="-122"/>
                <a:cs typeface="微软雅黑" panose="020B0503020204020204" charset="-122"/>
              </a:endParaRPr>
            </a:p>
            <a:p>
              <a:pPr marL="273050" indent="-137795" algn="l" rtl="0" eaLnBrk="0">
                <a:lnSpc>
                  <a:spcPct val="108000"/>
                </a:lnSpc>
                <a:spcBef>
                  <a:spcPts val="1030"/>
                </a:spcBef>
              </a:pP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生产经营项目、场所承包、租赁的</a:t>
              </a: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安全管理</a:t>
              </a:r>
              <a:endParaRPr sz="1700" dirty="0">
                <a:latin typeface="微软雅黑" panose="020B0503020204020204" charset="-122"/>
                <a:ea typeface="微软雅黑" panose="020B0503020204020204" charset="-122"/>
                <a:cs typeface="微软雅黑" panose="020B0503020204020204" charset="-122"/>
              </a:endParaRPr>
            </a:p>
            <a:p>
              <a:pPr marL="135255" algn="l" rtl="0" eaLnBrk="0">
                <a:lnSpc>
                  <a:spcPct val="93000"/>
                </a:lnSpc>
                <a:spcBef>
                  <a:spcPts val="1035"/>
                </a:spcBef>
              </a:pP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作业现场的安全管理</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07000"/>
                </a:lnSpc>
              </a:pPr>
              <a:endParaRPr sz="800" dirty="0">
                <a:latin typeface="Arial" panose="020B0604020202020204"/>
                <a:ea typeface="Arial" panose="020B0604020202020204"/>
                <a:cs typeface="Arial" panose="020B0604020202020204"/>
              </a:endParaRPr>
            </a:p>
            <a:p>
              <a:pPr marL="135255" algn="l" rtl="0" eaLnBrk="0">
                <a:lnSpc>
                  <a:spcPct val="93000"/>
                </a:lnSpc>
                <a:spcBef>
                  <a:spcPts val="5"/>
                </a:spcBef>
              </a:pP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应急管理</a:t>
              </a:r>
              <a:endParaRPr sz="1700" dirty="0">
                <a:latin typeface="微软雅黑" panose="020B0503020204020204" charset="-122"/>
                <a:ea typeface="微软雅黑" panose="020B0503020204020204" charset="-122"/>
                <a:cs typeface="微软雅黑" panose="020B0503020204020204" charset="-122"/>
              </a:endParaRPr>
            </a:p>
          </p:txBody>
        </p:sp>
      </p:grpSp>
      <p:sp>
        <p:nvSpPr>
          <p:cNvPr id="572" name="rect 572"/>
          <p:cNvSpPr/>
          <p:nvPr/>
        </p:nvSpPr>
        <p:spPr>
          <a:xfrm>
            <a:off x="7620" y="324611"/>
            <a:ext cx="37337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
        <p:nvSpPr>
          <p:cNvPr id="574" name="textbox 574"/>
          <p:cNvSpPr/>
          <p:nvPr/>
        </p:nvSpPr>
        <p:spPr>
          <a:xfrm>
            <a:off x="281767" y="192926"/>
            <a:ext cx="6567169" cy="107886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algn="r" rtl="0" eaLnBrk="0">
              <a:lnSpc>
                <a:spcPts val="4225"/>
              </a:lnSpc>
            </a:pPr>
            <a:r>
              <a:rPr sz="3200" b="1" kern="0" spc="-10" dirty="0">
                <a:solidFill>
                  <a:srgbClr val="212E84">
                    <a:alpha val="100000"/>
                  </a:srgbClr>
                </a:solidFill>
                <a:latin typeface="微软雅黑" panose="020B0503020204020204" charset="-122"/>
                <a:ea typeface="微软雅黑" panose="020B0503020204020204" charset="-122"/>
                <a:cs typeface="微软雅黑" panose="020B0503020204020204" charset="-122"/>
              </a:rPr>
              <a:t>二、《安全生产法》相关条款要求</a:t>
            </a:r>
            <a:endParaRPr sz="3200" dirty="0">
              <a:latin typeface="微软雅黑" panose="020B0503020204020204" charset="-122"/>
              <a:ea typeface="微软雅黑" panose="020B0503020204020204" charset="-122"/>
              <a:cs typeface="微软雅黑" panose="020B0503020204020204" charset="-122"/>
            </a:endParaRPr>
          </a:p>
          <a:p>
            <a:pPr algn="l" rtl="0" eaLnBrk="0">
              <a:lnSpc>
                <a:spcPct val="103000"/>
              </a:lnSpc>
            </a:pPr>
            <a:endParaRPr sz="12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12700" algn="l" rtl="0" eaLnBrk="0">
              <a:lnSpc>
                <a:spcPts val="2575"/>
              </a:lnSpc>
            </a:pPr>
            <a:r>
              <a:rPr sz="2100" kern="0" spc="20" dirty="0">
                <a:solidFill>
                  <a:srgbClr val="000000">
                    <a:alpha val="100000"/>
                  </a:srgbClr>
                </a:solidFill>
                <a:latin typeface="Wingdings" panose="05000000000000000000"/>
                <a:ea typeface="Wingdings" panose="05000000000000000000"/>
                <a:cs typeface="Wingdings" panose="05000000000000000000"/>
              </a:rPr>
              <a:t>n </a:t>
            </a:r>
            <a:r>
              <a:rPr sz="21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企业法定安全生产30</a:t>
            </a:r>
            <a:r>
              <a:rPr sz="21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项保障条件</a:t>
            </a:r>
            <a:endParaRPr sz="2100" dirty="0">
              <a:latin typeface="微软雅黑" panose="020B0503020204020204" charset="-122"/>
              <a:ea typeface="微软雅黑" panose="020B0503020204020204" charset="-122"/>
              <a:cs typeface="微软雅黑" panose="020B0503020204020204" charset="-122"/>
            </a:endParaRPr>
          </a:p>
        </p:txBody>
      </p:sp>
      <p:graphicFrame>
        <p:nvGraphicFramePr>
          <p:cNvPr id="576" name="table 576"/>
          <p:cNvGraphicFramePr>
            <a:graphicFrameLocks noGrp="1"/>
          </p:cNvGraphicFramePr>
          <p:nvPr/>
        </p:nvGraphicFramePr>
        <p:xfrm>
          <a:off x="8120774" y="1387665"/>
          <a:ext cx="3721100" cy="408940"/>
        </p:xfrm>
        <a:graphic>
          <a:graphicData uri="http://schemas.openxmlformats.org/drawingml/2006/table">
            <a:tbl>
              <a:tblPr>
                <a:solidFill>
                  <a:srgbClr val="4F81BD"/>
                </a:solidFill>
              </a:tblPr>
              <a:tblGrid>
                <a:gridCol w="3721100"/>
              </a:tblGrid>
              <a:tr h="383540">
                <a:tc>
                  <a:txBody>
                    <a:bodyPr/>
                    <a:lstStyle/>
                    <a:p>
                      <a:pPr algn="l" rtl="0" eaLnBrk="0">
                        <a:lnSpc>
                          <a:spcPct val="107000"/>
                        </a:lnSpc>
                      </a:pPr>
                      <a:endParaRPr sz="400" dirty="0">
                        <a:latin typeface="Arial" panose="020B0604020202020204"/>
                        <a:ea typeface="Arial" panose="020B0604020202020204"/>
                        <a:cs typeface="Arial" panose="020B0604020202020204"/>
                      </a:endParaRPr>
                    </a:p>
                    <a:p>
                      <a:pPr marL="1038225" algn="l" rtl="0" eaLnBrk="0">
                        <a:lnSpc>
                          <a:spcPct val="92000"/>
                        </a:lnSpc>
                        <a:spcBef>
                          <a:spcPts val="5"/>
                        </a:spcBef>
                      </a:pPr>
                      <a:r>
                        <a:rPr sz="2100" b="1"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11项管理保障</a:t>
                      </a:r>
                      <a:endParaRPr sz="2100" dirty="0">
                        <a:latin typeface="微软雅黑" panose="020B0503020204020204" charset="-122"/>
                        <a:ea typeface="微软雅黑" panose="020B0503020204020204" charset="-122"/>
                        <a:cs typeface="微软雅黑" panose="020B0503020204020204" charset="-122"/>
                      </a:endParaRPr>
                    </a:p>
                  </a:txBody>
                  <a:tcPr marL="0" marR="0" marT="0" marB="0" vert="horz">
                    <a:lnL w="25400" cap="flat" cmpd="sng" algn="ctr">
                      <a:solidFill>
                        <a:srgbClr val="4F81BD"/>
                      </a:solidFill>
                      <a:prstDash val="solid"/>
                      <a:round/>
                      <a:headEnd type="none" w="med" len="med"/>
                      <a:tailEnd type="none" w="med" len="med"/>
                    </a:lnL>
                    <a:lnR w="25400" cap="flat" cmpd="sng" algn="ctr">
                      <a:solidFill>
                        <a:srgbClr val="4F81BD"/>
                      </a:solidFill>
                      <a:prstDash val="solid"/>
                      <a:round/>
                      <a:headEnd type="none" w="med" len="med"/>
                      <a:tailEnd type="none" w="med" len="med"/>
                    </a:lnR>
                    <a:lnT w="25400" cap="flat" cmpd="sng" algn="ctr">
                      <a:solidFill>
                        <a:srgbClr val="4F81BD"/>
                      </a:solidFill>
                      <a:prstDash val="solid"/>
                      <a:round/>
                      <a:headEnd type="none" w="med" len="med"/>
                      <a:tailEnd type="none" w="med" len="med"/>
                    </a:lnT>
                    <a:lnB w="25400" cap="flat" cmpd="sng" algn="ctr">
                      <a:solidFill>
                        <a:srgbClr val="4F81BD"/>
                      </a:solidFill>
                      <a:prstDash val="solid"/>
                      <a:round/>
                      <a:headEnd type="none" w="med" len="med"/>
                      <a:tailEnd type="none" w="med" len="med"/>
                    </a:lnB>
                    <a:solidFill>
                      <a:srgbClr val="4F81BD"/>
                    </a:solidFill>
                  </a:tcPr>
                </a:tc>
              </a:tr>
            </a:tbl>
          </a:graphicData>
        </a:graphic>
      </p:graphicFrame>
      <p:sp>
        <p:nvSpPr>
          <p:cNvPr id="578" name="rect 578"/>
          <p:cNvSpPr/>
          <p:nvPr/>
        </p:nvSpPr>
        <p:spPr>
          <a:xfrm>
            <a:off x="467868" y="324611"/>
            <a:ext cx="9905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0" name="picture 580"/>
          <p:cNvPicPr>
            <a:picLocks noChangeAspect="1"/>
          </p:cNvPicPr>
          <p:nvPr/>
        </p:nvPicPr>
        <p:blipFill>
          <a:blip r:embed="rId1"/>
          <a:stretch>
            <a:fillRect/>
          </a:stretch>
        </p:blipFill>
        <p:spPr>
          <a:xfrm rot="21600000">
            <a:off x="10611028" y="4077766"/>
            <a:ext cx="1580971" cy="2780233"/>
          </a:xfrm>
          <a:prstGeom prst="rect">
            <a:avLst/>
          </a:prstGeom>
        </p:spPr>
      </p:pic>
      <p:sp>
        <p:nvSpPr>
          <p:cNvPr id="582" name="textbox 582"/>
          <p:cNvSpPr/>
          <p:nvPr/>
        </p:nvSpPr>
        <p:spPr>
          <a:xfrm>
            <a:off x="359335" y="1519548"/>
            <a:ext cx="11423015" cy="3255009"/>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algn="r" rtl="0" eaLnBrk="0">
              <a:lnSpc>
                <a:spcPct val="84000"/>
              </a:lnSpc>
            </a:pPr>
            <a:r>
              <a:rPr sz="2100" b="1" kern="0" spc="60" dirty="0">
                <a:solidFill>
                  <a:srgbClr val="002060">
                    <a:alpha val="100000"/>
                  </a:srgbClr>
                </a:solidFill>
                <a:latin typeface="微软雅黑" panose="020B0503020204020204" charset="-122"/>
                <a:ea typeface="微软雅黑" panose="020B0503020204020204" charset="-122"/>
                <a:cs typeface="微软雅黑" panose="020B0503020204020204" charset="-122"/>
              </a:rPr>
              <a:t>安全生产法第五条   </a:t>
            </a:r>
            <a:r>
              <a:rPr sz="2100" b="1" kern="0" spc="60" dirty="0">
                <a:solidFill>
                  <a:srgbClr val="C00000">
                    <a:alpha val="100000"/>
                  </a:srgbClr>
                </a:solidFill>
                <a:latin typeface="微软雅黑" panose="020B0503020204020204" charset="-122"/>
                <a:ea typeface="微软雅黑" panose="020B0503020204020204" charset="-122"/>
                <a:cs typeface="微软雅黑" panose="020B0503020204020204" charset="-122"/>
              </a:rPr>
              <a:t>生产经营单位的主要负责人是本单位安全生产第一责任人， 对本单位</a:t>
            </a:r>
            <a:endParaRPr sz="2100" dirty="0">
              <a:latin typeface="微软雅黑" panose="020B0503020204020204" charset="-122"/>
              <a:ea typeface="微软雅黑" panose="020B0503020204020204" charset="-122"/>
              <a:cs typeface="微软雅黑" panose="020B0503020204020204" charset="-122"/>
            </a:endParaRPr>
          </a:p>
          <a:p>
            <a:pPr marL="12700" indent="12065" algn="l" rtl="0" eaLnBrk="0">
              <a:lnSpc>
                <a:spcPct val="156000"/>
              </a:lnSpc>
              <a:spcBef>
                <a:spcPts val="50"/>
              </a:spcBef>
            </a:pPr>
            <a:r>
              <a:rPr sz="2100" b="1" kern="0" spc="80" dirty="0">
                <a:solidFill>
                  <a:srgbClr val="C00000">
                    <a:alpha val="100000"/>
                  </a:srgbClr>
                </a:solidFill>
                <a:latin typeface="微软雅黑" panose="020B0503020204020204" charset="-122"/>
                <a:ea typeface="微软雅黑" panose="020B0503020204020204" charset="-122"/>
                <a:cs typeface="微软雅黑" panose="020B0503020204020204" charset="-122"/>
              </a:rPr>
              <a:t>的安全生产工作全面负责</a:t>
            </a:r>
            <a:r>
              <a:rPr sz="21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2100" kern="0" spc="-5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其他负责人对职责范围内的安全生产工作负责。</a:t>
            </a:r>
            <a:r>
              <a:rPr sz="2100" kern="0" spc="-5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履行第一责任人应</a:t>
            </a:r>
            <a:r>
              <a:rPr sz="21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尽职责不仅是对本单位的责任， 也是对社会应负的责任</a:t>
            </a:r>
            <a:endParaRPr sz="2100" dirty="0">
              <a:latin typeface="微软雅黑" panose="020B0503020204020204" charset="-122"/>
              <a:ea typeface="微软雅黑" panose="020B0503020204020204" charset="-122"/>
              <a:cs typeface="微软雅黑" panose="020B0503020204020204" charset="-122"/>
            </a:endParaRPr>
          </a:p>
          <a:p>
            <a:pPr marL="15240" indent="608330" algn="l" rtl="0" eaLnBrk="0">
              <a:lnSpc>
                <a:spcPct val="143000"/>
              </a:lnSpc>
              <a:spcBef>
                <a:spcPts val="495"/>
              </a:spcBef>
            </a:pPr>
            <a:r>
              <a:rPr sz="21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生产经营单位的主要负责人</a:t>
            </a:r>
            <a:r>
              <a:rPr sz="2100" kern="0" spc="60" dirty="0">
                <a:solidFill>
                  <a:srgbClr val="C00000">
                    <a:alpha val="100000"/>
                  </a:srgbClr>
                </a:solidFill>
                <a:latin typeface="微软雅黑" panose="020B0503020204020204" charset="-122"/>
                <a:ea typeface="微软雅黑" panose="020B0503020204020204" charset="-122"/>
                <a:cs typeface="微软雅黑" panose="020B0503020204020204" charset="-122"/>
              </a:rPr>
              <a:t>有责任、有义务</a:t>
            </a:r>
            <a:r>
              <a:rPr sz="21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在搞好单位生产经营活动的同时， 搞好单位</a:t>
            </a:r>
            <a:r>
              <a:rPr sz="21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的</a:t>
            </a:r>
            <a:r>
              <a:rPr sz="21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安全生产工作， 坚持以人为本的原则， 坚</a:t>
            </a:r>
            <a:r>
              <a:rPr sz="21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持安全发展， 认真贯彻落实“安全第一、</a:t>
            </a:r>
            <a:r>
              <a:rPr sz="2100" kern="0" spc="-5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预防为主、</a:t>
            </a:r>
            <a:endParaRPr sz="2100" dirty="0">
              <a:latin typeface="微软雅黑" panose="020B0503020204020204" charset="-122"/>
              <a:ea typeface="微软雅黑" panose="020B0503020204020204" charset="-122"/>
              <a:cs typeface="微软雅黑" panose="020B0503020204020204" charset="-122"/>
            </a:endParaRPr>
          </a:p>
          <a:p>
            <a:pPr marL="15875" algn="l" rtl="0" eaLnBrk="0">
              <a:lnSpc>
                <a:spcPct val="93000"/>
              </a:lnSpc>
              <a:spcBef>
                <a:spcPts val="1505"/>
              </a:spcBef>
            </a:pPr>
            <a:r>
              <a:rPr sz="21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综合治理</a:t>
            </a:r>
            <a:r>
              <a:rPr sz="2100" kern="0" spc="-4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”的方针， 正确处理好安全与发展、</a:t>
            </a:r>
            <a:r>
              <a:rPr sz="2100" kern="0" spc="-5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安全与效益的关系， 做到生</a:t>
            </a:r>
            <a:r>
              <a:rPr sz="21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产必须安全、不安全</a:t>
            </a:r>
            <a:endParaRPr sz="2100" dirty="0">
              <a:latin typeface="微软雅黑" panose="020B0503020204020204" charset="-122"/>
              <a:ea typeface="微软雅黑" panose="020B0503020204020204" charset="-122"/>
              <a:cs typeface="微软雅黑" panose="020B0503020204020204" charset="-122"/>
            </a:endParaRPr>
          </a:p>
          <a:p>
            <a:pPr algn="l" rtl="0" eaLnBrk="0">
              <a:lnSpc>
                <a:spcPct val="106000"/>
              </a:lnSpc>
            </a:pPr>
            <a:endParaRPr sz="1200" dirty="0">
              <a:latin typeface="Arial" panose="020B0604020202020204"/>
              <a:ea typeface="Arial" panose="020B0604020202020204"/>
              <a:cs typeface="Arial" panose="020B0604020202020204"/>
            </a:endParaRPr>
          </a:p>
          <a:p>
            <a:pPr marL="12700" algn="l" rtl="0" eaLnBrk="0">
              <a:lnSpc>
                <a:spcPct val="92000"/>
              </a:lnSpc>
              <a:spcBef>
                <a:spcPts val="5"/>
              </a:spcBef>
            </a:pPr>
            <a:r>
              <a:rPr sz="21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不生产</a:t>
            </a:r>
            <a:endParaRPr sz="2100" dirty="0">
              <a:latin typeface="微软雅黑" panose="020B0503020204020204" charset="-122"/>
              <a:ea typeface="微软雅黑" panose="020B0503020204020204" charset="-122"/>
              <a:cs typeface="微软雅黑" panose="020B0503020204020204" charset="-122"/>
            </a:endParaRPr>
          </a:p>
        </p:txBody>
      </p:sp>
      <p:sp>
        <p:nvSpPr>
          <p:cNvPr id="584" name="textbox 584"/>
          <p:cNvSpPr/>
          <p:nvPr/>
        </p:nvSpPr>
        <p:spPr>
          <a:xfrm>
            <a:off x="719987" y="197029"/>
            <a:ext cx="6125845" cy="117030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28575" algn="l" rtl="0" eaLnBrk="0">
              <a:lnSpc>
                <a:spcPts val="4225"/>
              </a:lnSpc>
            </a:pPr>
            <a:r>
              <a:rPr sz="3200" b="1" kern="0" spc="-10" dirty="0">
                <a:solidFill>
                  <a:srgbClr val="212E84">
                    <a:alpha val="100000"/>
                  </a:srgbClr>
                </a:solidFill>
                <a:latin typeface="微软雅黑" panose="020B0503020204020204" charset="-122"/>
                <a:ea typeface="微软雅黑" panose="020B0503020204020204" charset="-122"/>
                <a:cs typeface="微软雅黑" panose="020B0503020204020204" charset="-122"/>
              </a:rPr>
              <a:t>二、《安全生产法》相关条款要求</a:t>
            </a:r>
            <a:endParaRPr sz="3200" dirty="0">
              <a:latin typeface="微软雅黑" panose="020B0503020204020204" charset="-122"/>
              <a:ea typeface="微软雅黑" panose="020B0503020204020204" charset="-122"/>
              <a:cs typeface="微软雅黑" panose="020B0503020204020204" charset="-122"/>
            </a:endParaRPr>
          </a:p>
          <a:p>
            <a:pPr algn="l" rtl="0" eaLnBrk="0">
              <a:lnSpc>
                <a:spcPct val="152000"/>
              </a:lnSpc>
            </a:pPr>
            <a:endParaRPr sz="1000" dirty="0">
              <a:latin typeface="Arial" panose="020B0604020202020204"/>
              <a:ea typeface="Arial" panose="020B0604020202020204"/>
              <a:cs typeface="Arial" panose="020B0604020202020204"/>
            </a:endParaRPr>
          </a:p>
          <a:p>
            <a:pPr algn="l" rtl="0" eaLnBrk="0">
              <a:lnSpc>
                <a:spcPct val="106000"/>
              </a:lnSpc>
            </a:pPr>
            <a:endParaRPr sz="500" dirty="0">
              <a:latin typeface="Arial" panose="020B0604020202020204"/>
              <a:ea typeface="Arial" panose="020B0604020202020204"/>
              <a:cs typeface="Arial" panose="020B0604020202020204"/>
            </a:endParaRPr>
          </a:p>
          <a:p>
            <a:pPr marL="12700" algn="l" rtl="0" eaLnBrk="0">
              <a:lnSpc>
                <a:spcPct val="92000"/>
              </a:lnSpc>
              <a:spcBef>
                <a:spcPts val="5"/>
              </a:spcBef>
            </a:pPr>
            <a:r>
              <a:rPr sz="21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对企业负责人要求</a:t>
            </a:r>
            <a:endParaRPr sz="2100" dirty="0">
              <a:latin typeface="微软雅黑" panose="020B0503020204020204" charset="-122"/>
              <a:ea typeface="微软雅黑" panose="020B0503020204020204" charset="-122"/>
              <a:cs typeface="微软雅黑" panose="020B0503020204020204" charset="-122"/>
            </a:endParaRPr>
          </a:p>
        </p:txBody>
      </p:sp>
      <p:sp>
        <p:nvSpPr>
          <p:cNvPr id="586" name="rect 586"/>
          <p:cNvSpPr/>
          <p:nvPr/>
        </p:nvSpPr>
        <p:spPr>
          <a:xfrm>
            <a:off x="7620" y="324611"/>
            <a:ext cx="37337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
        <p:nvSpPr>
          <p:cNvPr id="588" name="rect 588"/>
          <p:cNvSpPr/>
          <p:nvPr/>
        </p:nvSpPr>
        <p:spPr>
          <a:xfrm>
            <a:off x="467868" y="324611"/>
            <a:ext cx="9905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
        <p:nvSpPr>
          <p:cNvPr id="590" name="textbox 590"/>
          <p:cNvSpPr/>
          <p:nvPr/>
        </p:nvSpPr>
        <p:spPr>
          <a:xfrm>
            <a:off x="281767" y="1033623"/>
            <a:ext cx="205104" cy="40576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algn="r" rtl="0" eaLnBrk="0">
              <a:lnSpc>
                <a:spcPts val="2990"/>
              </a:lnSpc>
            </a:pPr>
            <a:r>
              <a:rPr sz="2000" kern="0" spc="-100" dirty="0">
                <a:solidFill>
                  <a:srgbClr val="000000">
                    <a:alpha val="100000"/>
                  </a:srgbClr>
                </a:solidFill>
                <a:latin typeface="Wingdings" panose="05000000000000000000"/>
                <a:ea typeface="Wingdings" panose="05000000000000000000"/>
                <a:cs typeface="Wingdings" panose="05000000000000000000"/>
              </a:rPr>
              <a:t>n</a:t>
            </a:r>
            <a:endParaRPr sz="2000" dirty="0">
              <a:latin typeface="Wingdings" panose="05000000000000000000"/>
              <a:ea typeface="Wingdings" panose="05000000000000000000"/>
              <a:cs typeface="Wingdings" panose="0500000000000000000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2" name="picture 592"/>
          <p:cNvPicPr>
            <a:picLocks noChangeAspect="1"/>
          </p:cNvPicPr>
          <p:nvPr/>
        </p:nvPicPr>
        <p:blipFill>
          <a:blip r:embed="rId1"/>
          <a:stretch>
            <a:fillRect/>
          </a:stretch>
        </p:blipFill>
        <p:spPr>
          <a:xfrm rot="21600000">
            <a:off x="10611028" y="4077766"/>
            <a:ext cx="1580971" cy="2780233"/>
          </a:xfrm>
          <a:prstGeom prst="rect">
            <a:avLst/>
          </a:prstGeom>
        </p:spPr>
      </p:pic>
      <p:sp>
        <p:nvSpPr>
          <p:cNvPr id="594" name="textbox 594"/>
          <p:cNvSpPr/>
          <p:nvPr/>
        </p:nvSpPr>
        <p:spPr>
          <a:xfrm>
            <a:off x="-5079" y="192926"/>
            <a:ext cx="11777980" cy="563816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571500" algn="l" rtl="0" eaLnBrk="0">
              <a:lnSpc>
                <a:spcPts val="4075"/>
              </a:lnSpc>
              <a:tabLst>
                <a:tab pos="758825" algn="l"/>
              </a:tabLst>
            </a:pPr>
            <a:r>
              <a:rPr sz="3200" kern="0" spc="0" dirty="0">
                <a:solidFill>
                  <a:srgbClr val="212E84">
                    <a:alpha val="100000"/>
                  </a:srgbClr>
                </a:solidFill>
                <a:latin typeface="微软雅黑" panose="020B0503020204020204" charset="-122"/>
                <a:ea typeface="微软雅黑" panose="020B0503020204020204" charset="-122"/>
                <a:cs typeface="微软雅黑" panose="020B0503020204020204" charset="-122"/>
              </a:rPr>
              <a:t>	</a:t>
            </a:r>
            <a:r>
              <a:rPr sz="3200" b="1" kern="0" spc="-10" dirty="0">
                <a:solidFill>
                  <a:srgbClr val="212E84">
                    <a:alpha val="100000"/>
                  </a:srgbClr>
                </a:solidFill>
                <a:latin typeface="微软雅黑" panose="020B0503020204020204" charset="-122"/>
                <a:ea typeface="微软雅黑" panose="020B0503020204020204" charset="-122"/>
                <a:cs typeface="微软雅黑" panose="020B0503020204020204" charset="-122"/>
              </a:rPr>
              <a:t>二、《安全生产法》相关条款要求</a:t>
            </a:r>
            <a:endParaRPr sz="3200" dirty="0">
              <a:latin typeface="微软雅黑" panose="020B0503020204020204" charset="-122"/>
              <a:ea typeface="微软雅黑" panose="020B0503020204020204" charset="-122"/>
              <a:cs typeface="微软雅黑" panose="020B0503020204020204" charset="-122"/>
            </a:endParaRPr>
          </a:p>
          <a:p>
            <a:pPr algn="l" rtl="0" eaLnBrk="0">
              <a:lnSpc>
                <a:spcPct val="175000"/>
              </a:lnSpc>
            </a:pPr>
            <a:endParaRPr sz="1000" dirty="0">
              <a:latin typeface="Arial" panose="020B0604020202020204"/>
              <a:ea typeface="Arial" panose="020B0604020202020204"/>
              <a:cs typeface="Arial" panose="020B0604020202020204"/>
            </a:endParaRPr>
          </a:p>
          <a:p>
            <a:pPr marL="299085" algn="l" rtl="0" eaLnBrk="0">
              <a:lnSpc>
                <a:spcPct val="92000"/>
              </a:lnSpc>
              <a:spcBef>
                <a:spcPts val="635"/>
              </a:spcBef>
            </a:pPr>
            <a:r>
              <a:rPr sz="2100" kern="0" spc="0" dirty="0">
                <a:solidFill>
                  <a:srgbClr val="000000">
                    <a:alpha val="100000"/>
                  </a:srgbClr>
                </a:solidFill>
                <a:latin typeface="Wingdings" panose="05000000000000000000"/>
                <a:ea typeface="Wingdings" panose="05000000000000000000"/>
                <a:cs typeface="Wingdings" panose="05000000000000000000"/>
              </a:rPr>
              <a:t>n </a:t>
            </a:r>
            <a:r>
              <a:rPr sz="21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对企业负责人要求</a:t>
            </a:r>
            <a:endParaRPr sz="2100" dirty="0">
              <a:latin typeface="微软雅黑" panose="020B0503020204020204" charset="-122"/>
              <a:ea typeface="微软雅黑" panose="020B0503020204020204" charset="-122"/>
              <a:cs typeface="微软雅黑" panose="020B0503020204020204" charset="-122"/>
            </a:endParaRPr>
          </a:p>
          <a:p>
            <a:pPr algn="l" rtl="0" eaLnBrk="0">
              <a:lnSpc>
                <a:spcPct val="109000"/>
              </a:lnSpc>
            </a:pPr>
            <a:endParaRPr sz="1000" dirty="0">
              <a:latin typeface="Arial" panose="020B0604020202020204"/>
              <a:ea typeface="Arial" panose="020B0604020202020204"/>
              <a:cs typeface="Arial" panose="020B0604020202020204"/>
            </a:endParaRPr>
          </a:p>
          <a:p>
            <a:pPr marL="1006475" algn="l" rtl="0" eaLnBrk="0">
              <a:lnSpc>
                <a:spcPct val="92000"/>
              </a:lnSpc>
              <a:spcBef>
                <a:spcPts val="635"/>
              </a:spcBef>
            </a:pPr>
            <a:r>
              <a:rPr sz="2100" b="1" kern="0" spc="50" dirty="0">
                <a:solidFill>
                  <a:srgbClr val="002060">
                    <a:alpha val="100000"/>
                  </a:srgbClr>
                </a:solidFill>
                <a:latin typeface="微软雅黑" panose="020B0503020204020204" charset="-122"/>
                <a:ea typeface="微软雅黑" panose="020B0503020204020204" charset="-122"/>
                <a:cs typeface="微软雅黑" panose="020B0503020204020204" charset="-122"/>
              </a:rPr>
              <a:t>第二十一条   </a:t>
            </a:r>
            <a:r>
              <a:rPr sz="2100" b="1" kern="0" spc="50" dirty="0">
                <a:solidFill>
                  <a:srgbClr val="C00000">
                    <a:alpha val="100000"/>
                  </a:srgbClr>
                </a:solidFill>
                <a:latin typeface="微软雅黑" panose="020B0503020204020204" charset="-122"/>
                <a:ea typeface="微软雅黑" panose="020B0503020204020204" charset="-122"/>
                <a:cs typeface="微软雅黑" panose="020B0503020204020204" charset="-122"/>
              </a:rPr>
              <a:t>生</a:t>
            </a:r>
            <a:r>
              <a:rPr sz="2100" b="1" kern="0" spc="40" dirty="0">
                <a:solidFill>
                  <a:srgbClr val="C00000">
                    <a:alpha val="100000"/>
                  </a:srgbClr>
                </a:solidFill>
                <a:latin typeface="微软雅黑" panose="020B0503020204020204" charset="-122"/>
                <a:ea typeface="微软雅黑" panose="020B0503020204020204" charset="-122"/>
                <a:cs typeface="微软雅黑" panose="020B0503020204020204" charset="-122"/>
              </a:rPr>
              <a:t>产经营单位的主要负责人对本单位安全生产工作负有下列职责:</a:t>
            </a:r>
            <a:endParaRPr sz="2100" dirty="0">
              <a:latin typeface="微软雅黑" panose="020B0503020204020204" charset="-122"/>
              <a:ea typeface="微软雅黑" panose="020B0503020204020204" charset="-122"/>
              <a:cs typeface="微软雅黑" panose="020B0503020204020204" charset="-122"/>
            </a:endParaRPr>
          </a:p>
          <a:p>
            <a:pPr marL="406400" algn="l" rtl="0" eaLnBrk="0">
              <a:lnSpc>
                <a:spcPct val="93000"/>
              </a:lnSpc>
              <a:spcBef>
                <a:spcPts val="1510"/>
              </a:spcBef>
            </a:pPr>
            <a:r>
              <a:rPr sz="21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①    建立健全并落实本单位全员安全生产责任制， 加强安全生产标准</a:t>
            </a:r>
            <a:r>
              <a:rPr sz="21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化建设</a:t>
            </a:r>
            <a:endParaRPr sz="2100" dirty="0">
              <a:latin typeface="微软雅黑" panose="020B0503020204020204" charset="-122"/>
              <a:ea typeface="微软雅黑" panose="020B0503020204020204" charset="-122"/>
              <a:cs typeface="微软雅黑" panose="020B0503020204020204" charset="-122"/>
            </a:endParaRPr>
          </a:p>
          <a:p>
            <a:pPr marL="406400" algn="l" rtl="0" eaLnBrk="0">
              <a:lnSpc>
                <a:spcPct val="93000"/>
              </a:lnSpc>
              <a:spcBef>
                <a:spcPts val="1505"/>
              </a:spcBef>
            </a:pPr>
            <a:r>
              <a:rPr sz="21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②    组织制定并实施本单位安全生</a:t>
            </a:r>
            <a:r>
              <a:rPr sz="21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产规章制度和操作规程</a:t>
            </a:r>
            <a:endParaRPr sz="2100" dirty="0">
              <a:latin typeface="微软雅黑" panose="020B0503020204020204" charset="-122"/>
              <a:ea typeface="微软雅黑" panose="020B0503020204020204" charset="-122"/>
              <a:cs typeface="微软雅黑" panose="020B0503020204020204" charset="-122"/>
            </a:endParaRPr>
          </a:p>
          <a:p>
            <a:pPr marL="406400" algn="l" rtl="0" eaLnBrk="0">
              <a:lnSpc>
                <a:spcPct val="93000"/>
              </a:lnSpc>
              <a:spcBef>
                <a:spcPts val="1505"/>
              </a:spcBef>
            </a:pPr>
            <a:r>
              <a:rPr sz="21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③    组织制定并实施本单位安</a:t>
            </a:r>
            <a:r>
              <a:rPr sz="21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全生产教育和培训计划</a:t>
            </a:r>
            <a:endParaRPr sz="2100" dirty="0">
              <a:latin typeface="微软雅黑" panose="020B0503020204020204" charset="-122"/>
              <a:ea typeface="微软雅黑" panose="020B0503020204020204" charset="-122"/>
              <a:cs typeface="微软雅黑" panose="020B0503020204020204" charset="-122"/>
            </a:endParaRPr>
          </a:p>
          <a:p>
            <a:pPr marL="406400" algn="l" rtl="0" eaLnBrk="0">
              <a:lnSpc>
                <a:spcPct val="93000"/>
              </a:lnSpc>
              <a:spcBef>
                <a:spcPts val="1505"/>
              </a:spcBef>
            </a:pPr>
            <a:r>
              <a:rPr sz="21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④    保证本单位安</a:t>
            </a:r>
            <a:r>
              <a:rPr sz="21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全生产投入的有效实施</a:t>
            </a:r>
            <a:endParaRPr sz="2100" dirty="0">
              <a:latin typeface="微软雅黑" panose="020B0503020204020204" charset="-122"/>
              <a:ea typeface="微软雅黑" panose="020B0503020204020204" charset="-122"/>
              <a:cs typeface="微软雅黑" panose="020B0503020204020204" charset="-122"/>
            </a:endParaRPr>
          </a:p>
          <a:p>
            <a:pPr marL="1020445" indent="-614045" algn="l" rtl="0" eaLnBrk="0">
              <a:lnSpc>
                <a:spcPct val="123000"/>
              </a:lnSpc>
              <a:spcBef>
                <a:spcPts val="1500"/>
              </a:spcBef>
            </a:pPr>
            <a:r>
              <a:rPr sz="21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⑤    组织建立并落实安全风险分级管控和隐患排查治理双重预防工作机制， 督促、检查本单位</a:t>
            </a:r>
            <a:r>
              <a:rPr sz="21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的安全生产工作， 及时消除生产安全事故隐患</a:t>
            </a:r>
            <a:endParaRPr sz="2100" dirty="0">
              <a:latin typeface="微软雅黑" panose="020B0503020204020204" charset="-122"/>
              <a:ea typeface="微软雅黑" panose="020B0503020204020204" charset="-122"/>
              <a:cs typeface="微软雅黑" panose="020B0503020204020204" charset="-122"/>
            </a:endParaRPr>
          </a:p>
          <a:p>
            <a:pPr marL="406400" algn="l" rtl="0" eaLnBrk="0">
              <a:lnSpc>
                <a:spcPct val="93000"/>
              </a:lnSpc>
              <a:spcBef>
                <a:spcPts val="1510"/>
              </a:spcBef>
            </a:pPr>
            <a:r>
              <a:rPr sz="21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⑥    组织制定并实施本单位的生产</a:t>
            </a:r>
            <a:r>
              <a:rPr sz="21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安全事故应急救援预案</a:t>
            </a:r>
            <a:endParaRPr sz="2100" dirty="0">
              <a:latin typeface="微软雅黑" panose="020B0503020204020204" charset="-122"/>
              <a:ea typeface="微软雅黑" panose="020B0503020204020204" charset="-122"/>
              <a:cs typeface="微软雅黑" panose="020B0503020204020204" charset="-122"/>
            </a:endParaRPr>
          </a:p>
          <a:p>
            <a:pPr algn="l" rtl="0" eaLnBrk="0">
              <a:lnSpc>
                <a:spcPct val="104000"/>
              </a:lnSpc>
            </a:pPr>
            <a:endParaRPr sz="12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406400" algn="l" rtl="0" eaLnBrk="0">
              <a:lnSpc>
                <a:spcPct val="93000"/>
              </a:lnSpc>
            </a:pPr>
            <a:r>
              <a:rPr sz="21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⑦    及时、如实报告生产安全事故</a:t>
            </a:r>
            <a:endParaRPr sz="2100" dirty="0">
              <a:latin typeface="微软雅黑" panose="020B0503020204020204" charset="-122"/>
              <a:ea typeface="微软雅黑" panose="020B0503020204020204" charset="-122"/>
              <a:cs typeface="微软雅黑" panose="020B0503020204020204" charset="-122"/>
            </a:endParaRPr>
          </a:p>
        </p:txBody>
      </p:sp>
      <p:sp>
        <p:nvSpPr>
          <p:cNvPr id="596" name="path 596"/>
          <p:cNvSpPr/>
          <p:nvPr/>
        </p:nvSpPr>
        <p:spPr>
          <a:xfrm>
            <a:off x="7620" y="320293"/>
            <a:ext cx="559308" cy="749031"/>
          </a:xfrm>
          <a:custGeom>
            <a:avLst/>
            <a:gdLst/>
            <a:ahLst/>
            <a:cxnLst/>
            <a:rect l="0" t="0" r="0" b="0"/>
            <a:pathLst>
              <a:path w="880" h="1179">
                <a:moveTo>
                  <a:pt x="0" y="0"/>
                </a:moveTo>
                <a:lnTo>
                  <a:pt x="587" y="0"/>
                </a:lnTo>
                <a:lnTo>
                  <a:pt x="587" y="1179"/>
                </a:lnTo>
                <a:lnTo>
                  <a:pt x="0" y="1179"/>
                </a:lnTo>
                <a:lnTo>
                  <a:pt x="0" y="0"/>
                </a:lnTo>
                <a:close/>
              </a:path>
              <a:path w="880" h="1179">
                <a:moveTo>
                  <a:pt x="724" y="0"/>
                </a:moveTo>
                <a:lnTo>
                  <a:pt x="880" y="0"/>
                </a:lnTo>
                <a:lnTo>
                  <a:pt x="880" y="1179"/>
                </a:lnTo>
                <a:lnTo>
                  <a:pt x="724" y="1179"/>
                </a:lnTo>
                <a:lnTo>
                  <a:pt x="724" y="0"/>
                </a:lnTo>
                <a:close/>
              </a:path>
            </a:pathLst>
          </a:custGeom>
          <a:solidFill>
            <a:srgbClr val="4472C4">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8" name="picture 598"/>
          <p:cNvPicPr>
            <a:picLocks noChangeAspect="1"/>
          </p:cNvPicPr>
          <p:nvPr/>
        </p:nvPicPr>
        <p:blipFill>
          <a:blip r:embed="rId1"/>
          <a:stretch>
            <a:fillRect/>
          </a:stretch>
        </p:blipFill>
        <p:spPr>
          <a:xfrm rot="21600000">
            <a:off x="10611028" y="4077766"/>
            <a:ext cx="1580971" cy="2780233"/>
          </a:xfrm>
          <a:prstGeom prst="rect">
            <a:avLst/>
          </a:prstGeom>
        </p:spPr>
      </p:pic>
      <p:sp>
        <p:nvSpPr>
          <p:cNvPr id="600" name="textbox 600"/>
          <p:cNvSpPr/>
          <p:nvPr/>
        </p:nvSpPr>
        <p:spPr>
          <a:xfrm>
            <a:off x="436633" y="1466613"/>
            <a:ext cx="11095355" cy="379349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749935" algn="l" rtl="0" eaLnBrk="0">
              <a:lnSpc>
                <a:spcPts val="2755"/>
              </a:lnSpc>
            </a:pPr>
            <a:r>
              <a:rPr sz="21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《安全生产法》对企业违法行</a:t>
            </a:r>
            <a:r>
              <a:rPr sz="21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为进行处罚的条款， 都设立了对生产经营单位及其主要负</a:t>
            </a:r>
            <a:endParaRPr sz="2100" dirty="0">
              <a:latin typeface="微软雅黑" panose="020B0503020204020204" charset="-122"/>
              <a:ea typeface="微软雅黑" panose="020B0503020204020204" charset="-122"/>
              <a:cs typeface="微软雅黑" panose="020B0503020204020204" charset="-122"/>
            </a:endParaRPr>
          </a:p>
          <a:p>
            <a:pPr marL="12700" algn="l" rtl="0" eaLnBrk="0">
              <a:lnSpc>
                <a:spcPts val="3605"/>
              </a:lnSpc>
            </a:pPr>
            <a:r>
              <a:rPr sz="21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责人、直接负责人员相对应的处罚， 其中11个条款是新增的</a:t>
            </a:r>
            <a:endParaRPr sz="2100" dirty="0">
              <a:latin typeface="微软雅黑" panose="020B0503020204020204" charset="-122"/>
              <a:ea typeface="微软雅黑" panose="020B0503020204020204" charset="-122"/>
              <a:cs typeface="微软雅黑" panose="020B0503020204020204" charset="-122"/>
            </a:endParaRPr>
          </a:p>
          <a:p>
            <a:pPr marL="27305" algn="l" rtl="0" eaLnBrk="0">
              <a:lnSpc>
                <a:spcPts val="2755"/>
              </a:lnSpc>
              <a:spcBef>
                <a:spcPts val="1335"/>
              </a:spcBef>
              <a:tabLst>
                <a:tab pos="220345" algn="l"/>
              </a:tabLst>
            </a:pPr>
            <a:r>
              <a:rPr sz="2100"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2100"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严惩事故单位主要责任人</a:t>
            </a:r>
            <a:r>
              <a:rPr sz="21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增加经济</a:t>
            </a:r>
            <a:r>
              <a:rPr sz="21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处罚， 40%-100%年收入扣除</a:t>
            </a:r>
            <a:endParaRPr sz="2100" dirty="0">
              <a:latin typeface="微软雅黑" panose="020B0503020204020204" charset="-122"/>
              <a:ea typeface="微软雅黑" panose="020B0503020204020204" charset="-122"/>
              <a:cs typeface="微软雅黑" panose="020B0503020204020204" charset="-122"/>
            </a:endParaRPr>
          </a:p>
          <a:p>
            <a:pPr marL="622935" indent="-595630" algn="l" rtl="0" eaLnBrk="0">
              <a:lnSpc>
                <a:spcPct val="123000"/>
              </a:lnSpc>
              <a:spcBef>
                <a:spcPts val="1465"/>
              </a:spcBef>
              <a:tabLst>
                <a:tab pos="220345" algn="l"/>
              </a:tabLst>
            </a:pPr>
            <a:r>
              <a:rPr sz="2100"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2100"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2100" kern="0" spc="60" dirty="0">
                <a:solidFill>
                  <a:srgbClr val="C00000">
                    <a:alpha val="100000"/>
                  </a:srgbClr>
                </a:solidFill>
                <a:latin typeface="微软雅黑" panose="020B0503020204020204" charset="-122"/>
                <a:ea typeface="微软雅黑" panose="020B0503020204020204" charset="-122"/>
                <a:cs typeface="微软雅黑" panose="020B0503020204020204" charset="-122"/>
              </a:rPr>
              <a:t>受到刑事处罚或撤职后5年内</a:t>
            </a:r>
            <a:r>
              <a:rPr sz="21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不得担</a:t>
            </a:r>
            <a:r>
              <a:rPr sz="21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任任何企业负责人； </a:t>
            </a:r>
            <a:r>
              <a:rPr sz="2100" kern="0" spc="50" dirty="0">
                <a:solidFill>
                  <a:srgbClr val="C00000">
                    <a:alpha val="100000"/>
                  </a:srgbClr>
                </a:solidFill>
                <a:latin typeface="微软雅黑" panose="020B0503020204020204" charset="-122"/>
                <a:ea typeface="微软雅黑" panose="020B0503020204020204" charset="-122"/>
                <a:cs typeface="微软雅黑" panose="020B0503020204020204" charset="-122"/>
              </a:rPr>
              <a:t>对重特大事故负有责任</a:t>
            </a:r>
            <a:r>
              <a:rPr sz="21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的， 终</a:t>
            </a:r>
            <a:r>
              <a:rPr sz="21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身不得担任本行业生产经营单位</a:t>
            </a:r>
            <a:r>
              <a:rPr sz="21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的主要负责人</a:t>
            </a:r>
            <a:endParaRPr sz="2100" dirty="0">
              <a:latin typeface="微软雅黑" panose="020B0503020204020204" charset="-122"/>
              <a:ea typeface="微软雅黑" panose="020B0503020204020204" charset="-122"/>
              <a:cs typeface="微软雅黑" panose="020B0503020204020204" charset="-122"/>
            </a:endParaRPr>
          </a:p>
          <a:p>
            <a:pPr algn="l" rtl="0" eaLnBrk="0">
              <a:lnSpc>
                <a:spcPct val="103000"/>
              </a:lnSpc>
            </a:pPr>
            <a:endParaRPr sz="1200" dirty="0">
              <a:latin typeface="Arial" panose="020B0604020202020204"/>
              <a:ea typeface="Arial" panose="020B0604020202020204"/>
              <a:cs typeface="Arial" panose="020B0604020202020204"/>
            </a:endParaRPr>
          </a:p>
          <a:p>
            <a:pPr algn="l" rtl="0" eaLnBrk="0">
              <a:lnSpc>
                <a:spcPct val="11000"/>
              </a:lnSpc>
            </a:pPr>
            <a:endParaRPr sz="100" dirty="0">
              <a:latin typeface="Arial" panose="020B0604020202020204"/>
              <a:ea typeface="Arial" panose="020B0604020202020204"/>
              <a:cs typeface="Arial" panose="020B0604020202020204"/>
            </a:endParaRPr>
          </a:p>
          <a:p>
            <a:pPr marL="619760" indent="-592455" algn="l" rtl="0" eaLnBrk="0">
              <a:lnSpc>
                <a:spcPct val="133000"/>
              </a:lnSpc>
              <a:tabLst>
                <a:tab pos="220345" algn="l"/>
              </a:tabLst>
            </a:pPr>
            <a:r>
              <a:rPr sz="2100"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2100"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2100" kern="0" spc="40" dirty="0">
                <a:solidFill>
                  <a:srgbClr val="C00000">
                    <a:alpha val="100000"/>
                  </a:srgbClr>
                </a:solidFill>
                <a:latin typeface="微软雅黑" panose="020B0503020204020204" charset="-122"/>
                <a:ea typeface="微软雅黑" panose="020B0503020204020204" charset="-122"/>
                <a:cs typeface="微软雅黑" panose="020B0503020204020204" charset="-122"/>
              </a:rPr>
              <a:t>提高企业罚款数额， </a:t>
            </a:r>
            <a:r>
              <a:rPr sz="21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一是维持罚款下限基本不变、将</a:t>
            </a:r>
            <a:r>
              <a:rPr sz="21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罚款上限提高了2至5倍。</a:t>
            </a:r>
            <a:r>
              <a:rPr sz="2100" kern="0" spc="-4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二是大多</a:t>
            </a:r>
            <a:r>
              <a:rPr sz="21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数罚则不再将限期整改作为前置条件。</a:t>
            </a:r>
            <a:r>
              <a:rPr sz="2100" kern="0" spc="-5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三是大幅提高事故罚款。</a:t>
            </a:r>
            <a:r>
              <a:rPr sz="2100" kern="0" spc="-3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四</a:t>
            </a:r>
            <a:r>
              <a:rPr sz="21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是加大了整顿关闭处</a:t>
            </a:r>
            <a:r>
              <a:rPr sz="21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罚的力度</a:t>
            </a:r>
            <a:endParaRPr sz="2100" dirty="0">
              <a:latin typeface="微软雅黑" panose="020B0503020204020204" charset="-122"/>
              <a:ea typeface="微软雅黑" panose="020B0503020204020204" charset="-122"/>
              <a:cs typeface="微软雅黑" panose="020B0503020204020204" charset="-122"/>
            </a:endParaRPr>
          </a:p>
        </p:txBody>
      </p:sp>
      <p:pic>
        <p:nvPicPr>
          <p:cNvPr id="602" name="picture 602"/>
          <p:cNvPicPr>
            <a:picLocks noChangeAspect="1"/>
          </p:cNvPicPr>
          <p:nvPr/>
        </p:nvPicPr>
        <p:blipFill>
          <a:blip r:embed="rId2"/>
          <a:stretch>
            <a:fillRect/>
          </a:stretch>
        </p:blipFill>
        <p:spPr>
          <a:xfrm rot="21600000">
            <a:off x="464517" y="3994290"/>
            <a:ext cx="193326" cy="177328"/>
          </a:xfrm>
          <a:prstGeom prst="rect">
            <a:avLst/>
          </a:prstGeom>
        </p:spPr>
      </p:pic>
      <p:pic>
        <p:nvPicPr>
          <p:cNvPr id="604" name="picture 604"/>
          <p:cNvPicPr>
            <a:picLocks noChangeAspect="1"/>
          </p:cNvPicPr>
          <p:nvPr/>
        </p:nvPicPr>
        <p:blipFill>
          <a:blip r:embed="rId3"/>
          <a:stretch>
            <a:fillRect/>
          </a:stretch>
        </p:blipFill>
        <p:spPr>
          <a:xfrm rot="21600000">
            <a:off x="464517" y="3016390"/>
            <a:ext cx="193326" cy="177329"/>
          </a:xfrm>
          <a:prstGeom prst="rect">
            <a:avLst/>
          </a:prstGeom>
        </p:spPr>
      </p:pic>
      <p:pic>
        <p:nvPicPr>
          <p:cNvPr id="606" name="picture 606"/>
          <p:cNvPicPr>
            <a:picLocks noChangeAspect="1"/>
          </p:cNvPicPr>
          <p:nvPr/>
        </p:nvPicPr>
        <p:blipFill>
          <a:blip r:embed="rId2"/>
          <a:stretch>
            <a:fillRect/>
          </a:stretch>
        </p:blipFill>
        <p:spPr>
          <a:xfrm rot="21600000">
            <a:off x="464517" y="2527440"/>
            <a:ext cx="193326" cy="177329"/>
          </a:xfrm>
          <a:prstGeom prst="rect">
            <a:avLst/>
          </a:prstGeom>
        </p:spPr>
      </p:pic>
      <p:sp>
        <p:nvSpPr>
          <p:cNvPr id="608" name="textbox 608"/>
          <p:cNvSpPr/>
          <p:nvPr/>
        </p:nvSpPr>
        <p:spPr>
          <a:xfrm>
            <a:off x="719987" y="192926"/>
            <a:ext cx="6128384" cy="105981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30480" algn="l" rtl="0" eaLnBrk="0">
              <a:lnSpc>
                <a:spcPts val="4225"/>
              </a:lnSpc>
            </a:pPr>
            <a:r>
              <a:rPr sz="3200" b="1" kern="0" spc="-10" dirty="0">
                <a:solidFill>
                  <a:srgbClr val="212E84">
                    <a:alpha val="100000"/>
                  </a:srgbClr>
                </a:solidFill>
                <a:latin typeface="微软雅黑" panose="020B0503020204020204" charset="-122"/>
                <a:ea typeface="微软雅黑" panose="020B0503020204020204" charset="-122"/>
                <a:cs typeface="微软雅黑" panose="020B0503020204020204" charset="-122"/>
              </a:rPr>
              <a:t>二、《安全生产法》相关条款要求</a:t>
            </a:r>
            <a:endParaRPr sz="3200" dirty="0">
              <a:latin typeface="微软雅黑" panose="020B0503020204020204" charset="-122"/>
              <a:ea typeface="微软雅黑" panose="020B0503020204020204" charset="-122"/>
              <a:cs typeface="微软雅黑" panose="020B0503020204020204" charset="-122"/>
            </a:endParaRPr>
          </a:p>
          <a:p>
            <a:pPr algn="l" rtl="0" eaLnBrk="0">
              <a:lnSpc>
                <a:spcPct val="102000"/>
              </a:lnSpc>
            </a:pPr>
            <a:endParaRPr sz="1300" dirty="0">
              <a:latin typeface="Arial" panose="020B0604020202020204"/>
              <a:ea typeface="Arial" panose="020B0604020202020204"/>
              <a:cs typeface="Arial" panose="020B0604020202020204"/>
            </a:endParaRPr>
          </a:p>
          <a:p>
            <a:pPr marL="12700" algn="l" rtl="0" eaLnBrk="0">
              <a:lnSpc>
                <a:spcPct val="92000"/>
              </a:lnSpc>
              <a:spcBef>
                <a:spcPts val="5"/>
              </a:spcBef>
            </a:pPr>
            <a:r>
              <a:rPr sz="21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法律责任处罚</a:t>
            </a:r>
            <a:endParaRPr sz="2100" dirty="0">
              <a:latin typeface="微软雅黑" panose="020B0503020204020204" charset="-122"/>
              <a:ea typeface="微软雅黑" panose="020B0503020204020204" charset="-122"/>
              <a:cs typeface="微软雅黑" panose="020B0503020204020204" charset="-122"/>
            </a:endParaRPr>
          </a:p>
        </p:txBody>
      </p:sp>
      <p:sp>
        <p:nvSpPr>
          <p:cNvPr id="610" name="rect 610"/>
          <p:cNvSpPr/>
          <p:nvPr/>
        </p:nvSpPr>
        <p:spPr>
          <a:xfrm>
            <a:off x="7620" y="324611"/>
            <a:ext cx="37337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
        <p:nvSpPr>
          <p:cNvPr id="612" name="rect 612"/>
          <p:cNvSpPr/>
          <p:nvPr/>
        </p:nvSpPr>
        <p:spPr>
          <a:xfrm>
            <a:off x="467868" y="324611"/>
            <a:ext cx="9905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
        <p:nvSpPr>
          <p:cNvPr id="614" name="textbox 614"/>
          <p:cNvSpPr/>
          <p:nvPr/>
        </p:nvSpPr>
        <p:spPr>
          <a:xfrm>
            <a:off x="281767" y="919323"/>
            <a:ext cx="205104" cy="40576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algn="r" rtl="0" eaLnBrk="0">
              <a:lnSpc>
                <a:spcPts val="2990"/>
              </a:lnSpc>
            </a:pPr>
            <a:r>
              <a:rPr sz="2000" kern="0" spc="-100" dirty="0">
                <a:solidFill>
                  <a:srgbClr val="000000">
                    <a:alpha val="100000"/>
                  </a:srgbClr>
                </a:solidFill>
                <a:latin typeface="Wingdings" panose="05000000000000000000"/>
                <a:ea typeface="Wingdings" panose="05000000000000000000"/>
                <a:cs typeface="Wingdings" panose="05000000000000000000"/>
              </a:rPr>
              <a:t>n</a:t>
            </a:r>
            <a:endParaRPr sz="2000" dirty="0">
              <a:latin typeface="Wingdings" panose="05000000000000000000"/>
              <a:ea typeface="Wingdings" panose="05000000000000000000"/>
              <a:cs typeface="Wingdings" panose="0500000000000000000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 name="textbox 616"/>
          <p:cNvSpPr/>
          <p:nvPr/>
        </p:nvSpPr>
        <p:spPr>
          <a:xfrm>
            <a:off x="-5079" y="206998"/>
            <a:ext cx="11708765" cy="376745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571500" algn="l" rtl="0" eaLnBrk="0">
              <a:lnSpc>
                <a:spcPts val="4100"/>
              </a:lnSpc>
              <a:tabLst>
                <a:tab pos="758825" algn="l"/>
              </a:tabLst>
            </a:pPr>
            <a:r>
              <a:rPr sz="3200" kern="0" spc="0" dirty="0">
                <a:solidFill>
                  <a:srgbClr val="212E84">
                    <a:alpha val="100000"/>
                  </a:srgbClr>
                </a:solidFill>
                <a:latin typeface="微软雅黑" panose="020B0503020204020204" charset="-122"/>
                <a:ea typeface="微软雅黑" panose="020B0503020204020204" charset="-122"/>
                <a:cs typeface="微软雅黑" panose="020B0503020204020204" charset="-122"/>
              </a:rPr>
              <a:t>	</a:t>
            </a:r>
            <a:r>
              <a:rPr sz="3200" b="1" kern="0" spc="-10" dirty="0">
                <a:solidFill>
                  <a:srgbClr val="212E84">
                    <a:alpha val="100000"/>
                  </a:srgbClr>
                </a:solidFill>
                <a:latin typeface="微软雅黑" panose="020B0503020204020204" charset="-122"/>
                <a:ea typeface="微软雅黑" panose="020B0503020204020204" charset="-122"/>
                <a:cs typeface="微软雅黑" panose="020B0503020204020204" charset="-122"/>
              </a:rPr>
              <a:t>三、《消防法》相关条款要求</a:t>
            </a:r>
            <a:endParaRPr sz="3200" dirty="0">
              <a:latin typeface="微软雅黑" panose="020B0503020204020204" charset="-122"/>
              <a:ea typeface="微软雅黑" panose="020B0503020204020204" charset="-122"/>
              <a:cs typeface="微软雅黑" panose="020B0503020204020204" charset="-122"/>
            </a:endParaRPr>
          </a:p>
          <a:p>
            <a:pPr algn="l" rtl="0" eaLnBrk="0">
              <a:lnSpc>
                <a:spcPct val="167000"/>
              </a:lnSpc>
            </a:pPr>
            <a:endParaRPr sz="1000" dirty="0">
              <a:latin typeface="Arial" panose="020B0604020202020204"/>
              <a:ea typeface="Arial" panose="020B0604020202020204"/>
              <a:cs typeface="Arial" panose="020B0604020202020204"/>
            </a:endParaRPr>
          </a:p>
          <a:p>
            <a:pPr marL="893445" algn="l" rtl="0" eaLnBrk="0">
              <a:lnSpc>
                <a:spcPts val="2610"/>
              </a:lnSpc>
              <a:spcBef>
                <a:spcPts val="635"/>
              </a:spcBef>
            </a:pPr>
            <a:r>
              <a:rPr sz="21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（一） 《中华人民共和国消防法》明确了生命至上的原则</a:t>
            </a:r>
            <a:endParaRPr sz="2100" dirty="0">
              <a:latin typeface="微软雅黑" panose="020B0503020204020204" charset="-122"/>
              <a:ea typeface="微软雅黑" panose="020B0503020204020204" charset="-122"/>
              <a:cs typeface="微软雅黑" panose="020B0503020204020204" charset="-122"/>
            </a:endParaRPr>
          </a:p>
          <a:p>
            <a:pPr marL="414020" indent="13970" algn="l" rtl="0" eaLnBrk="0">
              <a:lnSpc>
                <a:spcPct val="135000"/>
              </a:lnSpc>
              <a:spcBef>
                <a:spcPts val="1265"/>
              </a:spcBef>
              <a:tabLst>
                <a:tab pos="596900" algn="l"/>
              </a:tabLst>
            </a:pP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2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其中第一条就开宗明义地指出：</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 “为了预防火灾和减少火灾危害， 加强应急救援工作， 保护人身、</a:t>
            </a:r>
            <a:r>
              <a:rPr sz="1800" kern="0" spc="-4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财产安</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全， 维护公共安全， 制定本法。</a:t>
            </a:r>
            <a:r>
              <a:rPr sz="1800" kern="0" spc="-3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”该条款的设置顺序就表明了， 在</a:t>
            </a:r>
            <a:r>
              <a:rPr sz="1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任何时候， 人的生命安全永远要高于财产</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安全， 即生命至上</a:t>
            </a:r>
            <a:endParaRPr sz="1800" dirty="0">
              <a:latin typeface="微软雅黑" panose="020B0503020204020204" charset="-122"/>
              <a:ea typeface="微软雅黑" panose="020B0503020204020204" charset="-122"/>
              <a:cs typeface="微软雅黑" panose="020B0503020204020204" charset="-122"/>
            </a:endParaRPr>
          </a:p>
          <a:p>
            <a:pPr algn="l" rtl="0" eaLnBrk="0">
              <a:lnSpc>
                <a:spcPct val="102000"/>
              </a:lnSpc>
            </a:pPr>
            <a:endParaRPr sz="1100" dirty="0">
              <a:latin typeface="Arial" panose="020B0604020202020204"/>
              <a:ea typeface="Arial" panose="020B0604020202020204"/>
              <a:cs typeface="Arial" panose="020B0604020202020204"/>
            </a:endParaRPr>
          </a:p>
          <a:p>
            <a:pPr marL="414020" indent="13970" algn="l" rtl="0" eaLnBrk="0">
              <a:lnSpc>
                <a:spcPct val="135000"/>
              </a:lnSpc>
              <a:spcBef>
                <a:spcPts val="0"/>
              </a:spcBef>
              <a:tabLst>
                <a:tab pos="596900" algn="l"/>
              </a:tabLst>
            </a:pP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2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第四十五条第一款也明确规定： “消防救援机构统一组织和指挥火灾现场扑救， </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应当优先保障遇险人员的</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生命安全。</a:t>
            </a:r>
            <a:r>
              <a:rPr sz="1800" kern="0" spc="-3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”需要指出的是， 这里的生命至上不仅包括受到火灾危害的人， 同样也包括施救、灭火人员</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的生</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命安全</a:t>
            </a:r>
            <a:endParaRPr sz="1800" dirty="0">
              <a:latin typeface="微软雅黑" panose="020B0503020204020204" charset="-122"/>
              <a:ea typeface="微软雅黑" panose="020B0503020204020204" charset="-122"/>
              <a:cs typeface="微软雅黑" panose="020B0503020204020204" charset="-122"/>
            </a:endParaRPr>
          </a:p>
        </p:txBody>
      </p:sp>
      <p:pic>
        <p:nvPicPr>
          <p:cNvPr id="618" name="picture 618"/>
          <p:cNvPicPr>
            <a:picLocks noChangeAspect="1"/>
          </p:cNvPicPr>
          <p:nvPr/>
        </p:nvPicPr>
        <p:blipFill>
          <a:blip r:embed="rId1"/>
          <a:stretch>
            <a:fillRect/>
          </a:stretch>
        </p:blipFill>
        <p:spPr>
          <a:xfrm rot="21600000">
            <a:off x="423029" y="2866099"/>
            <a:ext cx="169330" cy="155318"/>
          </a:xfrm>
          <a:prstGeom prst="rect">
            <a:avLst/>
          </a:prstGeom>
        </p:spPr>
      </p:pic>
      <p:pic>
        <p:nvPicPr>
          <p:cNvPr id="620" name="picture 620"/>
          <p:cNvPicPr>
            <a:picLocks noChangeAspect="1"/>
          </p:cNvPicPr>
          <p:nvPr/>
        </p:nvPicPr>
        <p:blipFill>
          <a:blip r:embed="rId2"/>
          <a:stretch>
            <a:fillRect/>
          </a:stretch>
        </p:blipFill>
        <p:spPr>
          <a:xfrm rot="21600000">
            <a:off x="423029" y="1584034"/>
            <a:ext cx="169330" cy="155318"/>
          </a:xfrm>
          <a:prstGeom prst="rect">
            <a:avLst/>
          </a:prstGeom>
        </p:spPr>
      </p:pic>
      <p:sp>
        <p:nvSpPr>
          <p:cNvPr id="622" name="path 622"/>
          <p:cNvSpPr/>
          <p:nvPr/>
        </p:nvSpPr>
        <p:spPr>
          <a:xfrm>
            <a:off x="7620" y="321523"/>
            <a:ext cx="559308" cy="754361"/>
          </a:xfrm>
          <a:custGeom>
            <a:avLst/>
            <a:gdLst/>
            <a:ahLst/>
            <a:cxnLst/>
            <a:rect l="0" t="0" r="0" b="0"/>
            <a:pathLst>
              <a:path w="880" h="1187">
                <a:moveTo>
                  <a:pt x="0" y="0"/>
                </a:moveTo>
                <a:lnTo>
                  <a:pt x="587" y="0"/>
                </a:lnTo>
                <a:lnTo>
                  <a:pt x="587" y="1187"/>
                </a:lnTo>
                <a:lnTo>
                  <a:pt x="0" y="1187"/>
                </a:lnTo>
                <a:lnTo>
                  <a:pt x="0" y="0"/>
                </a:lnTo>
                <a:close/>
              </a:path>
              <a:path w="880" h="1187">
                <a:moveTo>
                  <a:pt x="724" y="0"/>
                </a:moveTo>
                <a:lnTo>
                  <a:pt x="880" y="0"/>
                </a:lnTo>
                <a:lnTo>
                  <a:pt x="880" y="1187"/>
                </a:lnTo>
                <a:lnTo>
                  <a:pt x="724" y="1187"/>
                </a:lnTo>
                <a:lnTo>
                  <a:pt x="724" y="0"/>
                </a:lnTo>
                <a:close/>
              </a:path>
            </a:pathLst>
          </a:custGeom>
          <a:solidFill>
            <a:srgbClr val="4472C4">
              <a:alpha val="100000"/>
            </a:srgbClr>
          </a:solidFill>
          <a:ln w="0" cap="flat">
            <a:noFill/>
            <a:prstDash val="solid"/>
            <a:miter lim="0"/>
          </a:ln>
        </p:spPr>
        <p:txBody>
          <a:bodyPr rtlCol="0"/>
          <a:lstStyle/>
          <a:p>
            <a:pPr algn="ctr"/>
            <a:endParaRPr lang="zh-CN" altLang="en-US"/>
          </a:p>
        </p:txBody>
      </p:sp>
      <p:pic>
        <p:nvPicPr>
          <p:cNvPr id="624" name="picture 624"/>
          <p:cNvPicPr>
            <a:picLocks noChangeAspect="1"/>
          </p:cNvPicPr>
          <p:nvPr/>
        </p:nvPicPr>
        <p:blipFill>
          <a:blip r:embed="rId3"/>
          <a:stretch>
            <a:fillRect/>
          </a:stretch>
        </p:blipFill>
        <p:spPr>
          <a:xfrm rot="21600000">
            <a:off x="10611028" y="4077766"/>
            <a:ext cx="1580971" cy="2780233"/>
          </a:xfrm>
          <a:prstGeom prst="rect">
            <a:avLst/>
          </a:prstGeom>
        </p:spPr>
      </p:pic>
      <p:sp>
        <p:nvSpPr>
          <p:cNvPr id="626" name="textbox 626"/>
          <p:cNvSpPr/>
          <p:nvPr/>
        </p:nvSpPr>
        <p:spPr>
          <a:xfrm>
            <a:off x="391650" y="4073954"/>
            <a:ext cx="11356975" cy="204152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31115" algn="l" rtl="0" eaLnBrk="0">
              <a:lnSpc>
                <a:spcPts val="2415"/>
              </a:lnSpc>
              <a:tabLst>
                <a:tab pos="200660" algn="l"/>
              </a:tabLst>
            </a:pP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《中华人民共和国消防法》第五条规定： “任何单位和个体都有维护消防</a:t>
            </a:r>
            <a:r>
              <a:rPr sz="1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安全、保护消防设施、</a:t>
            </a:r>
            <a:r>
              <a:rPr sz="1800" kern="0" spc="-4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预防火灾、</a:t>
            </a:r>
            <a:endParaRPr sz="1800" dirty="0">
              <a:latin typeface="微软雅黑" panose="020B0503020204020204" charset="-122"/>
              <a:ea typeface="微软雅黑" panose="020B0503020204020204" charset="-122"/>
              <a:cs typeface="微软雅黑" panose="020B0503020204020204" charset="-122"/>
            </a:endParaRPr>
          </a:p>
          <a:p>
            <a:pPr marL="17145" algn="l" rtl="0" eaLnBrk="0">
              <a:lnSpc>
                <a:spcPct val="155000"/>
              </a:lnSpc>
              <a:spcBef>
                <a:spcPts val="15"/>
              </a:spcBef>
            </a:pPr>
            <a:r>
              <a:rPr sz="18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报告火警的义务。</a:t>
            </a:r>
            <a:r>
              <a:rPr sz="1800" kern="0" spc="-4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任何</a:t>
            </a:r>
            <a:r>
              <a:rPr sz="18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单位和成年人都有参加有组织灭火工作的义务。</a:t>
            </a:r>
            <a:r>
              <a:rPr sz="1800" kern="0" spc="-3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”该条规定体现了《中华人民共和国</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消防法》</a:t>
            </a:r>
            <a:r>
              <a:rPr sz="1800" kern="0" spc="-3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的另一个重要规定， 即维护消防安全、保护消防设施、</a:t>
            </a:r>
            <a:r>
              <a:rPr sz="1800" kern="0" spc="-4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预防火灾和报告火情是每一个单位和个人的</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法定义务， 但参与有</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组织灭火工作的义务仅限于成年人， 不得组织未成年人参与火灾救援工作， 这也是遵守</a:t>
            </a:r>
            <a:endParaRPr sz="1800" dirty="0">
              <a:latin typeface="微软雅黑" panose="020B0503020204020204" charset="-122"/>
              <a:ea typeface="微软雅黑" panose="020B0503020204020204" charset="-122"/>
              <a:cs typeface="微软雅黑" panose="020B0503020204020204" charset="-122"/>
            </a:endParaRPr>
          </a:p>
          <a:p>
            <a:pPr algn="l" rtl="0" eaLnBrk="0">
              <a:lnSpc>
                <a:spcPct val="102000"/>
              </a:lnSpc>
            </a:pPr>
            <a:endParaRPr sz="8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130175" algn="l" rtl="0" eaLnBrk="0">
              <a:lnSpc>
                <a:spcPts val="2415"/>
              </a:lnSpc>
            </a:pPr>
            <a:r>
              <a:rPr sz="1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《中华人民共和国未成年人</a:t>
            </a:r>
            <a:r>
              <a:rPr sz="1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保护法》的相关规定</a:t>
            </a:r>
            <a:endParaRPr sz="1800" dirty="0">
              <a:latin typeface="微软雅黑" panose="020B0503020204020204" charset="-122"/>
              <a:ea typeface="微软雅黑" panose="020B0503020204020204" charset="-122"/>
              <a:cs typeface="微软雅黑" panose="020B0503020204020204" charset="-122"/>
            </a:endParaRPr>
          </a:p>
        </p:txBody>
      </p:sp>
      <p:pic>
        <p:nvPicPr>
          <p:cNvPr id="628" name="picture 628"/>
          <p:cNvPicPr>
            <a:picLocks noChangeAspect="1"/>
          </p:cNvPicPr>
          <p:nvPr/>
        </p:nvPicPr>
        <p:blipFill>
          <a:blip r:embed="rId2"/>
          <a:stretch>
            <a:fillRect/>
          </a:stretch>
        </p:blipFill>
        <p:spPr>
          <a:xfrm rot="21600000">
            <a:off x="423029" y="4148163"/>
            <a:ext cx="169330" cy="15531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0" name="picture 630"/>
          <p:cNvPicPr>
            <a:picLocks noChangeAspect="1"/>
          </p:cNvPicPr>
          <p:nvPr/>
        </p:nvPicPr>
        <p:blipFill>
          <a:blip r:embed="rId1"/>
          <a:stretch>
            <a:fillRect/>
          </a:stretch>
        </p:blipFill>
        <p:spPr>
          <a:xfrm rot="21600000">
            <a:off x="10611028" y="4077766"/>
            <a:ext cx="1580971" cy="2780233"/>
          </a:xfrm>
          <a:prstGeom prst="rect">
            <a:avLst/>
          </a:prstGeom>
        </p:spPr>
      </p:pic>
      <p:sp>
        <p:nvSpPr>
          <p:cNvPr id="632" name="textbox 632"/>
          <p:cNvSpPr/>
          <p:nvPr/>
        </p:nvSpPr>
        <p:spPr>
          <a:xfrm>
            <a:off x="682938" y="192926"/>
            <a:ext cx="10599419" cy="5167629"/>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85420" algn="l" rtl="0" eaLnBrk="0">
              <a:lnSpc>
                <a:spcPts val="4225"/>
              </a:lnSpc>
            </a:pPr>
            <a:r>
              <a:rPr sz="3200" b="1" kern="0" spc="-10" dirty="0">
                <a:solidFill>
                  <a:srgbClr val="212E84">
                    <a:alpha val="100000"/>
                  </a:srgbClr>
                </a:solidFill>
                <a:latin typeface="微软雅黑" panose="020B0503020204020204" charset="-122"/>
                <a:ea typeface="微软雅黑" panose="020B0503020204020204" charset="-122"/>
                <a:cs typeface="微软雅黑" panose="020B0503020204020204" charset="-122"/>
              </a:rPr>
              <a:t>三、《消防法》相关条款要求</a:t>
            </a:r>
            <a:endParaRPr sz="3200" dirty="0">
              <a:latin typeface="微软雅黑" panose="020B0503020204020204" charset="-122"/>
              <a:ea typeface="微软雅黑" panose="020B0503020204020204" charset="-122"/>
              <a:cs typeface="微软雅黑" panose="020B0503020204020204" charset="-122"/>
            </a:endParaRPr>
          </a:p>
          <a:p>
            <a:pPr algn="l" rtl="0" eaLnBrk="0">
              <a:lnSpc>
                <a:spcPct val="150000"/>
              </a:lnSpc>
            </a:pPr>
            <a:endParaRPr sz="1000" dirty="0">
              <a:latin typeface="Arial" panose="020B0604020202020204"/>
              <a:ea typeface="Arial" panose="020B0604020202020204"/>
              <a:cs typeface="Arial" panose="020B0604020202020204"/>
            </a:endParaRPr>
          </a:p>
          <a:p>
            <a:pPr marL="172085" algn="l" rtl="0" eaLnBrk="0">
              <a:lnSpc>
                <a:spcPts val="2815"/>
              </a:lnSpc>
              <a:spcBef>
                <a:spcPts val="635"/>
              </a:spcBef>
            </a:pPr>
            <a:r>
              <a:rPr sz="21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（二） 明确参与、领导、指挥、监管消防安</a:t>
            </a:r>
            <a:r>
              <a:rPr sz="21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全和火灾扑救责任</a:t>
            </a:r>
            <a:endParaRPr sz="2100" dirty="0">
              <a:latin typeface="微软雅黑" panose="020B0503020204020204" charset="-122"/>
              <a:ea typeface="微软雅黑" panose="020B0503020204020204" charset="-122"/>
              <a:cs typeface="微软雅黑" panose="020B0503020204020204" charset="-122"/>
            </a:endParaRPr>
          </a:p>
          <a:p>
            <a:pPr marL="12700" algn="l" rtl="0" eaLnBrk="0">
              <a:lnSpc>
                <a:spcPct val="152000"/>
              </a:lnSpc>
              <a:spcBef>
                <a:spcPts val="1135"/>
              </a:spcBef>
            </a:pP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总则中规定： “</a:t>
            </a:r>
            <a:r>
              <a:rPr sz="1800" kern="0" spc="40" dirty="0">
                <a:solidFill>
                  <a:srgbClr val="C00000">
                    <a:alpha val="100000"/>
                  </a:srgbClr>
                </a:solidFill>
                <a:latin typeface="微软雅黑" panose="020B0503020204020204" charset="-122"/>
                <a:ea typeface="微软雅黑" panose="020B0503020204020204" charset="-122"/>
                <a:cs typeface="微软雅黑" panose="020B0503020204020204" charset="-122"/>
              </a:rPr>
              <a:t>消防工作贯彻预防为主</a:t>
            </a:r>
            <a:r>
              <a:rPr sz="1800" kern="0" spc="30" dirty="0">
                <a:solidFill>
                  <a:srgbClr val="C00000">
                    <a:alpha val="100000"/>
                  </a:srgbClr>
                </a:solidFill>
                <a:latin typeface="微软雅黑" panose="020B0503020204020204" charset="-122"/>
                <a:ea typeface="微软雅黑" panose="020B0503020204020204" charset="-122"/>
                <a:cs typeface="微软雅黑" panose="020B0503020204020204" charset="-122"/>
              </a:rPr>
              <a:t>、</a:t>
            </a:r>
            <a:r>
              <a:rPr sz="1800" kern="0" spc="-35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800" kern="0" spc="30" dirty="0">
                <a:solidFill>
                  <a:srgbClr val="C00000">
                    <a:alpha val="100000"/>
                  </a:srgbClr>
                </a:solidFill>
                <a:latin typeface="微软雅黑" panose="020B0503020204020204" charset="-122"/>
                <a:ea typeface="微软雅黑" panose="020B0503020204020204" charset="-122"/>
                <a:cs typeface="微软雅黑" panose="020B0503020204020204" charset="-122"/>
              </a:rPr>
              <a:t>防消结合的方针， 按照政府统一领导、</a:t>
            </a:r>
            <a:r>
              <a:rPr sz="1800" kern="0" spc="-43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800" kern="0" spc="30" dirty="0">
                <a:solidFill>
                  <a:srgbClr val="C00000">
                    <a:alpha val="100000"/>
                  </a:srgbClr>
                </a:solidFill>
                <a:latin typeface="微软雅黑" panose="020B0503020204020204" charset="-122"/>
                <a:ea typeface="微软雅黑" panose="020B0503020204020204" charset="-122"/>
                <a:cs typeface="微软雅黑" panose="020B0503020204020204" charset="-122"/>
              </a:rPr>
              <a:t>部门依法监管、</a:t>
            </a:r>
            <a:r>
              <a:rPr sz="1800" kern="0" spc="-43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800" kern="0" spc="30" dirty="0">
                <a:solidFill>
                  <a:srgbClr val="C00000">
                    <a:alpha val="100000"/>
                  </a:srgbClr>
                </a:solidFill>
                <a:latin typeface="微软雅黑" panose="020B0503020204020204" charset="-122"/>
                <a:ea typeface="微软雅黑" panose="020B0503020204020204" charset="-122"/>
                <a:cs typeface="微软雅黑" panose="020B0503020204020204" charset="-122"/>
              </a:rPr>
              <a:t>单位</a:t>
            </a:r>
            <a:r>
              <a:rPr sz="1800"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800" kern="0" spc="40" dirty="0">
                <a:solidFill>
                  <a:srgbClr val="C00000">
                    <a:alpha val="100000"/>
                  </a:srgbClr>
                </a:solidFill>
                <a:latin typeface="微软雅黑" panose="020B0503020204020204" charset="-122"/>
                <a:ea typeface="微软雅黑" panose="020B0503020204020204" charset="-122"/>
                <a:cs typeface="微软雅黑" panose="020B0503020204020204" charset="-122"/>
              </a:rPr>
              <a:t>全面负责、公民积极参与的原则， 实行消防安全责任制</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40" dirty="0">
                <a:solidFill>
                  <a:srgbClr val="C00000">
                    <a:alpha val="100000"/>
                  </a:srgbClr>
                </a:solidFill>
                <a:latin typeface="微软雅黑" panose="020B0503020204020204" charset="-122"/>
                <a:ea typeface="微软雅黑" panose="020B0503020204020204" charset="-122"/>
                <a:cs typeface="微软雅黑" panose="020B0503020204020204" charset="-122"/>
              </a:rPr>
              <a:t>建立健全社会化的消防工作网络</a:t>
            </a:r>
            <a:r>
              <a:rPr sz="1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800" kern="0" spc="-3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”确立了</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消防工作的方针、原则和责任制。</a:t>
            </a:r>
            <a:r>
              <a:rPr sz="1800" kern="0" spc="-4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“政府”“部门”“单位”“公民”</a:t>
            </a:r>
            <a:r>
              <a:rPr sz="1800" kern="0" spc="-3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四者都是消防工作的</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主体， 政</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府统一领导、</a:t>
            </a:r>
            <a:r>
              <a:rPr sz="1800" kern="0" spc="-4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部门依法监管、</a:t>
            </a:r>
            <a:r>
              <a:rPr sz="1800" kern="0" spc="-4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单位全面负责、公民积极参与， 共同构筑消防安全工</a:t>
            </a:r>
            <a:r>
              <a:rPr sz="1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作格局， 任何一方</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都非常重要， 不可偏废</a:t>
            </a:r>
            <a:endParaRPr sz="1800" dirty="0">
              <a:latin typeface="微软雅黑" panose="020B0503020204020204" charset="-122"/>
              <a:ea typeface="微软雅黑" panose="020B0503020204020204" charset="-122"/>
              <a:cs typeface="微软雅黑" panose="020B0503020204020204" charset="-122"/>
            </a:endParaRPr>
          </a:p>
          <a:p>
            <a:pPr marL="34290" algn="l" rtl="0" eaLnBrk="0">
              <a:lnSpc>
                <a:spcPct val="94000"/>
              </a:lnSpc>
              <a:spcBef>
                <a:spcPts val="1335"/>
              </a:spcBef>
            </a:pP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1.  政府消防工作职责</a:t>
            </a:r>
            <a:endParaRPr sz="1800" dirty="0">
              <a:latin typeface="微软雅黑" panose="020B0503020204020204" charset="-122"/>
              <a:ea typeface="微软雅黑" panose="020B0503020204020204" charset="-122"/>
              <a:cs typeface="微软雅黑" panose="020B0503020204020204" charset="-122"/>
            </a:endParaRPr>
          </a:p>
          <a:p>
            <a:pPr algn="l" rtl="0" eaLnBrk="0">
              <a:lnSpc>
                <a:spcPct val="102000"/>
              </a:lnSpc>
            </a:pPr>
            <a:endParaRPr sz="1100" dirty="0">
              <a:latin typeface="Arial" panose="020B0604020202020204"/>
              <a:ea typeface="Arial" panose="020B0604020202020204"/>
              <a:cs typeface="Arial" panose="020B0604020202020204"/>
            </a:endParaRPr>
          </a:p>
          <a:p>
            <a:pPr marL="139065" indent="-112395" algn="l" rtl="0" eaLnBrk="0">
              <a:lnSpc>
                <a:spcPct val="135000"/>
              </a:lnSpc>
              <a:spcBef>
                <a:spcPts val="0"/>
              </a:spcBef>
              <a:tabLst>
                <a:tab pos="195580" algn="l"/>
              </a:tabLst>
            </a:pP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第三条第一款规定： “</a:t>
            </a:r>
            <a:r>
              <a:rPr sz="1800" kern="0" spc="-4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国务院领导全国的消防工作。地方各级人民政府负责本行政区域内的消防工</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作。</a:t>
            </a:r>
            <a:r>
              <a:rPr sz="1800" kern="0" spc="-3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”这是关于各级人民政府消防工作责任的原则规定。</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《消防法》在宏观规划、火灾预防、农村消</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防工作、消防组织建设、灭火救援、执法监督等方面， 对</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政府具体消防工作责任都作出了明确的规定</a:t>
            </a:r>
            <a:endParaRPr sz="1800" dirty="0">
              <a:latin typeface="微软雅黑" panose="020B0503020204020204" charset="-122"/>
              <a:ea typeface="微软雅黑" panose="020B0503020204020204" charset="-122"/>
              <a:cs typeface="微软雅黑" panose="020B0503020204020204" charset="-122"/>
            </a:endParaRPr>
          </a:p>
        </p:txBody>
      </p:sp>
      <p:pic>
        <p:nvPicPr>
          <p:cNvPr id="634" name="picture 634"/>
          <p:cNvPicPr>
            <a:picLocks noChangeAspect="1"/>
          </p:cNvPicPr>
          <p:nvPr/>
        </p:nvPicPr>
        <p:blipFill>
          <a:blip r:embed="rId2"/>
          <a:stretch>
            <a:fillRect/>
          </a:stretch>
        </p:blipFill>
        <p:spPr>
          <a:xfrm rot="21600000">
            <a:off x="710125" y="4252608"/>
            <a:ext cx="169330" cy="155318"/>
          </a:xfrm>
          <a:prstGeom prst="rect">
            <a:avLst/>
          </a:prstGeom>
        </p:spPr>
      </p:pic>
      <p:sp>
        <p:nvSpPr>
          <p:cNvPr id="636" name="rect 636"/>
          <p:cNvSpPr/>
          <p:nvPr/>
        </p:nvSpPr>
        <p:spPr>
          <a:xfrm>
            <a:off x="7620" y="324611"/>
            <a:ext cx="37337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
        <p:nvSpPr>
          <p:cNvPr id="638" name="rect 638"/>
          <p:cNvSpPr/>
          <p:nvPr/>
        </p:nvSpPr>
        <p:spPr>
          <a:xfrm>
            <a:off x="467868" y="324611"/>
            <a:ext cx="9905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4"/>
          <p:cNvPicPr>
            <a:picLocks noChangeAspect="1"/>
          </p:cNvPicPr>
          <p:nvPr/>
        </p:nvPicPr>
        <p:blipFill>
          <a:blip r:embed="rId1"/>
          <a:stretch>
            <a:fillRect/>
          </a:stretch>
        </p:blipFill>
        <p:spPr>
          <a:xfrm rot="21600000">
            <a:off x="10611028" y="4077766"/>
            <a:ext cx="1580971" cy="2780233"/>
          </a:xfrm>
          <a:prstGeom prst="rect">
            <a:avLst/>
          </a:prstGeom>
        </p:spPr>
      </p:pic>
      <p:sp>
        <p:nvSpPr>
          <p:cNvPr id="36" name="textbox 36"/>
          <p:cNvSpPr/>
          <p:nvPr/>
        </p:nvSpPr>
        <p:spPr>
          <a:xfrm>
            <a:off x="749452" y="1508455"/>
            <a:ext cx="10697209" cy="4204970"/>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553720" algn="l" rtl="0" eaLnBrk="0">
              <a:lnSpc>
                <a:spcPct val="95000"/>
              </a:lnSpc>
            </a:pPr>
            <a:r>
              <a:rPr sz="23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城市燃气是新型能源体系的重要成部分。</a:t>
            </a:r>
            <a:endParaRPr sz="2300" dirty="0">
              <a:latin typeface="微软雅黑" panose="020B0503020204020204" charset="-122"/>
              <a:ea typeface="微软雅黑" panose="020B0503020204020204" charset="-122"/>
              <a:cs typeface="微软雅黑" panose="020B0503020204020204" charset="-122"/>
            </a:endParaRPr>
          </a:p>
          <a:p>
            <a:pPr marL="553720" algn="l" rtl="0" eaLnBrk="0">
              <a:lnSpc>
                <a:spcPct val="86000"/>
              </a:lnSpc>
              <a:spcBef>
                <a:spcPts val="1715"/>
              </a:spcBef>
            </a:pPr>
            <a:r>
              <a:rPr sz="23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城市燃气是安全工程、</a:t>
            </a:r>
            <a:r>
              <a:rPr sz="2300" kern="0" spc="-3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3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民生工程、</a:t>
            </a:r>
            <a:r>
              <a:rPr sz="2300" kern="0" spc="-5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3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绿色工程、</a:t>
            </a:r>
            <a:r>
              <a:rPr sz="2300" kern="0" spc="-5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3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温暖工程。</a:t>
            </a:r>
            <a:endParaRPr sz="2300" dirty="0">
              <a:latin typeface="微软雅黑" panose="020B0503020204020204" charset="-122"/>
              <a:ea typeface="微软雅黑" panose="020B0503020204020204" charset="-122"/>
              <a:cs typeface="微软雅黑" panose="020B0503020204020204" charset="-122"/>
            </a:endParaRPr>
          </a:p>
          <a:p>
            <a:pPr marL="553720" algn="l" rtl="0" eaLnBrk="0">
              <a:lnSpc>
                <a:spcPts val="4315"/>
              </a:lnSpc>
            </a:pPr>
            <a:r>
              <a:rPr sz="23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城市燃气安全属于公共安全。</a:t>
            </a:r>
            <a:endParaRPr sz="2300" dirty="0">
              <a:latin typeface="微软雅黑" panose="020B0503020204020204" charset="-122"/>
              <a:ea typeface="微软雅黑" panose="020B0503020204020204" charset="-122"/>
              <a:cs typeface="微软雅黑" panose="020B0503020204020204" charset="-122"/>
            </a:endParaRPr>
          </a:p>
          <a:p>
            <a:pPr marL="12700" indent="541020" algn="l" rtl="0" eaLnBrk="0">
              <a:lnSpc>
                <a:spcPct val="141000"/>
              </a:lnSpc>
              <a:spcBef>
                <a:spcPts val="1300"/>
              </a:spcBef>
            </a:pPr>
            <a:r>
              <a:rPr sz="23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城市燃气企业承担着</a:t>
            </a:r>
            <a:r>
              <a:rPr sz="2300" kern="0" spc="-5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3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“两个文明建设” （物质文明和精神文明</a:t>
            </a:r>
            <a:r>
              <a:rPr sz="23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2300" kern="0" spc="-5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3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23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3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以及</a:t>
            </a:r>
            <a:r>
              <a:rPr sz="2300" kern="0" spc="-5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3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“三</a:t>
            </a:r>
            <a:r>
              <a:rPr sz="23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3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个责任” （政治责</a:t>
            </a:r>
            <a:r>
              <a:rPr sz="23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任、</a:t>
            </a:r>
            <a:r>
              <a:rPr sz="2300" kern="0" spc="-5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3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社会责任、</a:t>
            </a:r>
            <a:r>
              <a:rPr sz="2300" kern="0" spc="-5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3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经济责任） 。</a:t>
            </a:r>
            <a:endParaRPr sz="2300" dirty="0">
              <a:latin typeface="微软雅黑" panose="020B0503020204020204" charset="-122"/>
              <a:ea typeface="微软雅黑" panose="020B0503020204020204" charset="-122"/>
              <a:cs typeface="微软雅黑" panose="020B0503020204020204" charset="-122"/>
            </a:endParaRPr>
          </a:p>
          <a:p>
            <a:pPr marL="12700" indent="563245" algn="l" rtl="0" eaLnBrk="0">
              <a:lnSpc>
                <a:spcPct val="141000"/>
              </a:lnSpc>
              <a:spcBef>
                <a:spcPts val="860"/>
              </a:spcBef>
            </a:pPr>
            <a:r>
              <a:rPr sz="23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因此， 需要</a:t>
            </a:r>
            <a:r>
              <a:rPr sz="2300" b="1"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“五界联动”</a:t>
            </a:r>
            <a:r>
              <a:rPr sz="23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协力【党政界 （党委、</a:t>
            </a:r>
            <a:r>
              <a:rPr sz="2300" kern="0" spc="-4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3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政府、</a:t>
            </a:r>
            <a:r>
              <a:rPr sz="2300" kern="0" spc="-5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3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人大、</a:t>
            </a:r>
            <a:r>
              <a:rPr sz="2300" kern="0" spc="-5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3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政协） 、</a:t>
            </a:r>
            <a:r>
              <a:rPr sz="2300" kern="0" spc="-5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3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企业</a:t>
            </a:r>
            <a:r>
              <a:rPr sz="23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3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界、</a:t>
            </a:r>
            <a:r>
              <a:rPr sz="2300" kern="0" spc="-5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3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学术 （文化） 界、媒体界、</a:t>
            </a:r>
            <a:r>
              <a:rPr sz="2300" kern="0" spc="-5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3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市民 （用户） 界】， </a:t>
            </a:r>
            <a:r>
              <a:rPr sz="23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共同认识燃气、</a:t>
            </a:r>
            <a:r>
              <a:rPr sz="2300" kern="0" spc="-4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3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了解燃气、</a:t>
            </a:r>
            <a:endParaRPr sz="2300" dirty="0">
              <a:latin typeface="微软雅黑" panose="020B0503020204020204" charset="-122"/>
              <a:ea typeface="微软雅黑" panose="020B0503020204020204" charset="-122"/>
              <a:cs typeface="微软雅黑" panose="020B0503020204020204" charset="-122"/>
            </a:endParaRPr>
          </a:p>
          <a:p>
            <a:pPr algn="l" rtl="0" eaLnBrk="0">
              <a:lnSpc>
                <a:spcPct val="110000"/>
              </a:lnSpc>
            </a:pPr>
            <a:endParaRPr sz="8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14605" algn="l" rtl="0" eaLnBrk="0">
              <a:lnSpc>
                <a:spcPts val="3100"/>
              </a:lnSpc>
            </a:pPr>
            <a:r>
              <a:rPr sz="23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关心燃气、</a:t>
            </a:r>
            <a:r>
              <a:rPr sz="2300" kern="0" spc="-4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3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支持燃气！</a:t>
            </a:r>
            <a:endParaRPr sz="2300" dirty="0">
              <a:latin typeface="微软雅黑" panose="020B0503020204020204" charset="-122"/>
              <a:ea typeface="微软雅黑" panose="020B0503020204020204" charset="-122"/>
              <a:cs typeface="微软雅黑" panose="020B0503020204020204" charset="-122"/>
            </a:endParaRPr>
          </a:p>
        </p:txBody>
      </p:sp>
      <p:sp>
        <p:nvSpPr>
          <p:cNvPr id="38" name="rect 38"/>
          <p:cNvSpPr/>
          <p:nvPr/>
        </p:nvSpPr>
        <p:spPr>
          <a:xfrm>
            <a:off x="7620" y="324611"/>
            <a:ext cx="373379" cy="777240"/>
          </a:xfrm>
          <a:prstGeom prst="rect">
            <a:avLst/>
          </a:prstGeom>
          <a:solidFill>
            <a:srgbClr val="406196">
              <a:alpha val="100000"/>
            </a:srgbClr>
          </a:solidFill>
          <a:ln w="0" cap="flat">
            <a:noFill/>
            <a:prstDash val="solid"/>
            <a:miter lim="0"/>
          </a:ln>
        </p:spPr>
        <p:txBody>
          <a:bodyPr rtlCol="0"/>
          <a:lstStyle/>
          <a:p>
            <a:pPr algn="ctr"/>
            <a:endParaRPr lang="zh-CN" altLang="en-US"/>
          </a:p>
        </p:txBody>
      </p:sp>
      <p:sp>
        <p:nvSpPr>
          <p:cNvPr id="40" name="rect 40"/>
          <p:cNvSpPr/>
          <p:nvPr/>
        </p:nvSpPr>
        <p:spPr>
          <a:xfrm>
            <a:off x="467868" y="324611"/>
            <a:ext cx="99059" cy="777240"/>
          </a:xfrm>
          <a:prstGeom prst="rect">
            <a:avLst/>
          </a:prstGeom>
          <a:solidFill>
            <a:srgbClr val="406196">
              <a:alpha val="100000"/>
            </a:srgbClr>
          </a:solidFill>
          <a:ln w="0" cap="flat">
            <a:noFill/>
            <a:prstDash val="solid"/>
            <a:miter lim="0"/>
          </a:ln>
        </p:spPr>
        <p:txBody>
          <a:bodyPr rtlCol="0"/>
          <a:lstStyle/>
          <a:p>
            <a:pPr algn="ctr"/>
            <a:endParaRPr lang="zh-CN" altLang="en-US"/>
          </a:p>
        </p:txBody>
      </p:sp>
      <p:sp>
        <p:nvSpPr>
          <p:cNvPr id="42" name="textbox 42"/>
          <p:cNvSpPr/>
          <p:nvPr/>
        </p:nvSpPr>
        <p:spPr>
          <a:xfrm>
            <a:off x="11171605" y="6467982"/>
            <a:ext cx="104139" cy="173354"/>
          </a:xfrm>
          <a:prstGeom prst="rect">
            <a:avLst/>
          </a:prstGeom>
          <a:noFill/>
          <a:ln w="0" cap="flat">
            <a:noFill/>
            <a:prstDash val="solid"/>
            <a:miter lim="0"/>
          </a:ln>
        </p:spPr>
        <p:txBody>
          <a:bodyPr vert="horz" wrap="square" lIns="0" tIns="0" rIns="0" bIns="0"/>
          <a:lstStyle/>
          <a:p>
            <a:pPr algn="l" rtl="0" eaLnBrk="0">
              <a:lnSpc>
                <a:spcPct val="81000"/>
              </a:lnSpc>
            </a:pPr>
            <a:endParaRPr sz="100" dirty="0">
              <a:latin typeface="Arial" panose="020B0604020202020204"/>
              <a:ea typeface="Arial" panose="020B0604020202020204"/>
              <a:cs typeface="Arial" panose="020B0604020202020204"/>
            </a:endParaRPr>
          </a:p>
          <a:p>
            <a:pPr marL="12700" algn="l" rtl="0" eaLnBrk="0">
              <a:lnSpc>
                <a:spcPct val="81000"/>
              </a:lnSpc>
            </a:pPr>
            <a:r>
              <a:rPr sz="1200" kern="0" spc="-10" dirty="0">
                <a:solidFill>
                  <a:srgbClr val="898989">
                    <a:alpha val="100000"/>
                  </a:srgbClr>
                </a:solidFill>
                <a:latin typeface="Arial" panose="020B0604020202020204"/>
                <a:ea typeface="Arial" panose="020B0604020202020204"/>
                <a:cs typeface="Arial" panose="020B0604020202020204"/>
              </a:rPr>
              <a:t>3</a:t>
            </a:r>
            <a:endParaRPr sz="1200" dirty="0">
              <a:latin typeface="Arial" panose="020B0604020202020204"/>
              <a:ea typeface="Arial" panose="020B0604020202020204"/>
              <a:cs typeface="Arial" panose="020B0604020202020204"/>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textbox 640"/>
          <p:cNvSpPr/>
          <p:nvPr/>
        </p:nvSpPr>
        <p:spPr>
          <a:xfrm>
            <a:off x="684575" y="206008"/>
            <a:ext cx="10779125" cy="332168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78740" algn="l" rtl="0" eaLnBrk="0">
              <a:lnSpc>
                <a:spcPts val="4225"/>
              </a:lnSpc>
            </a:pPr>
            <a:r>
              <a:rPr sz="3200" b="1" kern="0" spc="-10" dirty="0">
                <a:solidFill>
                  <a:srgbClr val="212E84">
                    <a:alpha val="100000"/>
                  </a:srgbClr>
                </a:solidFill>
                <a:latin typeface="微软雅黑" panose="020B0503020204020204" charset="-122"/>
                <a:ea typeface="微软雅黑" panose="020B0503020204020204" charset="-122"/>
                <a:cs typeface="微软雅黑" panose="020B0503020204020204" charset="-122"/>
              </a:rPr>
              <a:t>三、《消防法》相关条款要求</a:t>
            </a:r>
            <a:endParaRPr sz="3200" dirty="0">
              <a:latin typeface="微软雅黑" panose="020B0503020204020204" charset="-122"/>
              <a:ea typeface="微软雅黑" panose="020B0503020204020204" charset="-122"/>
              <a:cs typeface="微软雅黑" panose="020B0503020204020204" charset="-122"/>
            </a:endParaRPr>
          </a:p>
          <a:p>
            <a:pPr algn="l" rtl="0" eaLnBrk="0">
              <a:lnSpc>
                <a:spcPct val="116000"/>
              </a:lnSpc>
            </a:pPr>
            <a:endParaRPr sz="1000" dirty="0">
              <a:latin typeface="Arial" panose="020B0604020202020204"/>
              <a:ea typeface="Arial" panose="020B0604020202020204"/>
              <a:cs typeface="Arial" panose="020B0604020202020204"/>
            </a:endParaRPr>
          </a:p>
          <a:p>
            <a:pPr marL="170815" algn="l" rtl="0" eaLnBrk="0">
              <a:lnSpc>
                <a:spcPts val="2815"/>
              </a:lnSpc>
              <a:spcBef>
                <a:spcPts val="640"/>
              </a:spcBef>
            </a:pPr>
            <a:r>
              <a:rPr sz="21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（二） 明确参与、领导、指挥、监管消防安</a:t>
            </a:r>
            <a:r>
              <a:rPr sz="21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全和火灾扑救责任</a:t>
            </a:r>
            <a:endParaRPr sz="2100" dirty="0">
              <a:latin typeface="微软雅黑" panose="020B0503020204020204" charset="-122"/>
              <a:ea typeface="微软雅黑" panose="020B0503020204020204" charset="-122"/>
              <a:cs typeface="微软雅黑" panose="020B0503020204020204" charset="-122"/>
            </a:endParaRPr>
          </a:p>
          <a:p>
            <a:pPr marL="12700" algn="l" rtl="0" eaLnBrk="0">
              <a:lnSpc>
                <a:spcPct val="94000"/>
              </a:lnSpc>
              <a:spcBef>
                <a:spcPts val="1385"/>
              </a:spcBef>
            </a:pP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2. 政府应急管理部门职责</a:t>
            </a:r>
            <a:endParaRPr sz="1800" dirty="0">
              <a:latin typeface="微软雅黑" panose="020B0503020204020204" charset="-122"/>
              <a:ea typeface="微软雅黑" panose="020B0503020204020204" charset="-122"/>
              <a:cs typeface="微软雅黑" panose="020B0503020204020204" charset="-122"/>
            </a:endParaRPr>
          </a:p>
          <a:p>
            <a:pPr algn="l" rtl="0" eaLnBrk="0">
              <a:lnSpc>
                <a:spcPct val="103000"/>
              </a:lnSpc>
            </a:pPr>
            <a:endParaRPr sz="1100" dirty="0">
              <a:latin typeface="Arial" panose="020B0604020202020204"/>
              <a:ea typeface="Arial" panose="020B0604020202020204"/>
              <a:cs typeface="Arial" panose="020B0604020202020204"/>
            </a:endParaRPr>
          </a:p>
          <a:p>
            <a:pPr marL="128270" indent="-112395" algn="l" rtl="0" eaLnBrk="0">
              <a:lnSpc>
                <a:spcPct val="140000"/>
              </a:lnSpc>
              <a:spcBef>
                <a:spcPts val="5"/>
              </a:spcBef>
              <a:tabLst>
                <a:tab pos="184785" algn="l"/>
              </a:tabLst>
            </a:pP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第四条第一款规定： “</a:t>
            </a:r>
            <a:r>
              <a:rPr sz="1800" kern="0" spc="-3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国务院应急管理部门对全国的消防工作实施监督管理。</a:t>
            </a:r>
            <a:r>
              <a:rPr sz="1800" kern="0" spc="-4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县级以上地方人民政</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府应急管理部门对本行政区域内的消防工作实施监督管理， 并由本级人民政府消防救援机构负责实施。</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军事设施的消防工作，</a:t>
            </a:r>
            <a:r>
              <a:rPr sz="1800" kern="0" spc="1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由其主管单位监督管理， 消防救援机构协助； 矿井地下</a:t>
            </a:r>
            <a:r>
              <a:rPr sz="1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部分、核电厂、海上石</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油天然气设施的消防工作， 由其主管单位监督管理。</a:t>
            </a:r>
            <a:r>
              <a:rPr sz="1800" kern="0" spc="-2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1800" dirty="0">
              <a:latin typeface="微软雅黑" panose="020B0503020204020204" charset="-122"/>
              <a:ea typeface="微软雅黑" panose="020B0503020204020204" charset="-122"/>
              <a:cs typeface="微软雅黑" panose="020B0503020204020204" charset="-122"/>
            </a:endParaRPr>
          </a:p>
        </p:txBody>
      </p:sp>
      <p:pic>
        <p:nvPicPr>
          <p:cNvPr id="642" name="picture 642"/>
          <p:cNvPicPr>
            <a:picLocks noChangeAspect="1"/>
          </p:cNvPicPr>
          <p:nvPr/>
        </p:nvPicPr>
        <p:blipFill>
          <a:blip r:embed="rId1"/>
          <a:stretch>
            <a:fillRect/>
          </a:stretch>
        </p:blipFill>
        <p:spPr>
          <a:xfrm rot="21600000">
            <a:off x="700600" y="1991996"/>
            <a:ext cx="169330" cy="155318"/>
          </a:xfrm>
          <a:prstGeom prst="rect">
            <a:avLst/>
          </a:prstGeom>
        </p:spPr>
      </p:pic>
      <p:pic>
        <p:nvPicPr>
          <p:cNvPr id="644" name="picture 644"/>
          <p:cNvPicPr>
            <a:picLocks noChangeAspect="1"/>
          </p:cNvPicPr>
          <p:nvPr/>
        </p:nvPicPr>
        <p:blipFill>
          <a:blip r:embed="rId2"/>
          <a:stretch>
            <a:fillRect/>
          </a:stretch>
        </p:blipFill>
        <p:spPr>
          <a:xfrm rot="21600000">
            <a:off x="10611028" y="4077766"/>
            <a:ext cx="1580971" cy="2780233"/>
          </a:xfrm>
          <a:prstGeom prst="rect">
            <a:avLst/>
          </a:prstGeom>
        </p:spPr>
      </p:pic>
      <p:sp>
        <p:nvSpPr>
          <p:cNvPr id="646" name="rect 646"/>
          <p:cNvSpPr/>
          <p:nvPr/>
        </p:nvSpPr>
        <p:spPr>
          <a:xfrm>
            <a:off x="7620" y="324611"/>
            <a:ext cx="37337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
        <p:nvSpPr>
          <p:cNvPr id="648" name="rect 648"/>
          <p:cNvSpPr/>
          <p:nvPr/>
        </p:nvSpPr>
        <p:spPr>
          <a:xfrm>
            <a:off x="467868" y="324611"/>
            <a:ext cx="9905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0" name="picture 650"/>
          <p:cNvPicPr>
            <a:picLocks noChangeAspect="1"/>
          </p:cNvPicPr>
          <p:nvPr/>
        </p:nvPicPr>
        <p:blipFill>
          <a:blip r:embed="rId1"/>
          <a:stretch>
            <a:fillRect/>
          </a:stretch>
        </p:blipFill>
        <p:spPr>
          <a:xfrm rot="21600000">
            <a:off x="10611028" y="4077766"/>
            <a:ext cx="1580971" cy="2780233"/>
          </a:xfrm>
          <a:prstGeom prst="rect">
            <a:avLst/>
          </a:prstGeom>
        </p:spPr>
      </p:pic>
      <p:sp>
        <p:nvSpPr>
          <p:cNvPr id="652" name="textbox 652"/>
          <p:cNvSpPr/>
          <p:nvPr/>
        </p:nvSpPr>
        <p:spPr>
          <a:xfrm>
            <a:off x="687900" y="211964"/>
            <a:ext cx="10774680" cy="473964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85090" algn="l" rtl="0" eaLnBrk="0">
              <a:lnSpc>
                <a:spcPts val="4225"/>
              </a:lnSpc>
            </a:pPr>
            <a:r>
              <a:rPr sz="3200" b="1" kern="0" spc="-10" dirty="0">
                <a:solidFill>
                  <a:srgbClr val="212E84">
                    <a:alpha val="100000"/>
                  </a:srgbClr>
                </a:solidFill>
                <a:latin typeface="微软雅黑" panose="020B0503020204020204" charset="-122"/>
                <a:ea typeface="微软雅黑" panose="020B0503020204020204" charset="-122"/>
                <a:cs typeface="微软雅黑" panose="020B0503020204020204" charset="-122"/>
              </a:rPr>
              <a:t>三、《消防法》相关条款要求</a:t>
            </a:r>
            <a:endParaRPr sz="3200" dirty="0">
              <a:latin typeface="微软雅黑" panose="020B0503020204020204" charset="-122"/>
              <a:ea typeface="微软雅黑" panose="020B0503020204020204" charset="-122"/>
              <a:cs typeface="微软雅黑" panose="020B0503020204020204" charset="-122"/>
            </a:endParaRPr>
          </a:p>
          <a:p>
            <a:pPr algn="l" rtl="0" eaLnBrk="0">
              <a:lnSpc>
                <a:spcPct val="163000"/>
              </a:lnSpc>
            </a:pPr>
            <a:endParaRPr sz="1000" dirty="0">
              <a:latin typeface="Arial" panose="020B0604020202020204"/>
              <a:ea typeface="Arial" panose="020B0604020202020204"/>
              <a:cs typeface="Arial" panose="020B0604020202020204"/>
            </a:endParaRPr>
          </a:p>
          <a:p>
            <a:pPr marL="167005" algn="l" rtl="0" eaLnBrk="0">
              <a:lnSpc>
                <a:spcPts val="2815"/>
              </a:lnSpc>
              <a:spcBef>
                <a:spcPts val="635"/>
              </a:spcBef>
            </a:pPr>
            <a:r>
              <a:rPr sz="21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（二） 明确参与、领导、指挥、监管消防安</a:t>
            </a:r>
            <a:r>
              <a:rPr sz="21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全和火灾扑救责任</a:t>
            </a:r>
            <a:endParaRPr sz="2100" dirty="0">
              <a:latin typeface="微软雅黑" panose="020B0503020204020204" charset="-122"/>
              <a:ea typeface="微软雅黑" panose="020B0503020204020204" charset="-122"/>
              <a:cs typeface="微软雅黑" panose="020B0503020204020204" charset="-122"/>
            </a:endParaRPr>
          </a:p>
          <a:p>
            <a:pPr marL="13970" algn="l" rtl="0" eaLnBrk="0">
              <a:lnSpc>
                <a:spcPct val="92000"/>
              </a:lnSpc>
              <a:spcBef>
                <a:spcPts val="1375"/>
              </a:spcBef>
            </a:pPr>
            <a:r>
              <a:rPr sz="21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3. 行政主管部门消防职责</a:t>
            </a:r>
            <a:endParaRPr sz="2100" dirty="0">
              <a:latin typeface="微软雅黑" panose="020B0503020204020204" charset="-122"/>
              <a:ea typeface="微软雅黑" panose="020B0503020204020204" charset="-122"/>
              <a:cs typeface="微软雅黑" panose="020B0503020204020204" charset="-122"/>
            </a:endParaRPr>
          </a:p>
          <a:p>
            <a:pPr algn="l" rtl="0" eaLnBrk="0">
              <a:lnSpc>
                <a:spcPct val="107000"/>
              </a:lnSpc>
            </a:pPr>
            <a:endParaRPr sz="1100" dirty="0">
              <a:latin typeface="Arial" panose="020B0604020202020204"/>
              <a:ea typeface="Arial" panose="020B0604020202020204"/>
              <a:cs typeface="Arial" panose="020B0604020202020204"/>
            </a:endParaRPr>
          </a:p>
          <a:p>
            <a:pPr marL="124460" indent="-111760" algn="l" rtl="0" eaLnBrk="0">
              <a:lnSpc>
                <a:spcPct val="148000"/>
              </a:lnSpc>
              <a:spcBef>
                <a:spcPts val="0"/>
              </a:spcBef>
              <a:tabLst>
                <a:tab pos="181610" algn="l"/>
              </a:tabLst>
            </a:pP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第四条第二款规定： “</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县级以上人民政府其他有关部门在各自的职责范围内， 依照本法和其他相关</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法律、法规的规定做好消防工作。</a:t>
            </a:r>
            <a:r>
              <a:rPr sz="1800" kern="0" spc="-3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”教育、人力资源</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行政主管部门和学校、有关职业培训机构应当将</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消防知识纳入教育、教学、培训的内容。特殊建设工程未经</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消防设计审查或者审查不合格的， 建设单</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位、施工单位不得施工； 其</a:t>
            </a:r>
            <a:r>
              <a:rPr sz="1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他建设工程， 建设单位未提供满足施工需要的消防设计图纸及技术资料的，</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有关部门不得发放施工许可证或者批准开工报告。产品质量监督</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部门、</a:t>
            </a:r>
            <a:r>
              <a:rPr sz="1800" kern="0" spc="-4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工商行政管理部门应当按照职</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责加强对消防产品质量的监督检查； 对生产、销售不</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合格的消防产品或者国家明令淘汰的消防产品的，</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由产品质量监督部门或者工商行政管理部门依照《中华人民共和国产品质量法》的规定从</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重处罚</a:t>
            </a:r>
            <a:endParaRPr sz="1800" dirty="0">
              <a:latin typeface="微软雅黑" panose="020B0503020204020204" charset="-122"/>
              <a:ea typeface="微软雅黑" panose="020B0503020204020204" charset="-122"/>
              <a:cs typeface="微软雅黑" panose="020B0503020204020204" charset="-122"/>
            </a:endParaRPr>
          </a:p>
        </p:txBody>
      </p:sp>
      <p:pic>
        <p:nvPicPr>
          <p:cNvPr id="654" name="picture 654"/>
          <p:cNvPicPr>
            <a:picLocks noChangeAspect="1"/>
          </p:cNvPicPr>
          <p:nvPr/>
        </p:nvPicPr>
        <p:blipFill>
          <a:blip r:embed="rId2"/>
          <a:stretch>
            <a:fillRect/>
          </a:stretch>
        </p:blipFill>
        <p:spPr>
          <a:xfrm rot="21600000">
            <a:off x="700600" y="2106956"/>
            <a:ext cx="169330" cy="155318"/>
          </a:xfrm>
          <a:prstGeom prst="rect">
            <a:avLst/>
          </a:prstGeom>
        </p:spPr>
      </p:pic>
      <p:sp>
        <p:nvSpPr>
          <p:cNvPr id="656" name="rect 656"/>
          <p:cNvSpPr/>
          <p:nvPr/>
        </p:nvSpPr>
        <p:spPr>
          <a:xfrm>
            <a:off x="7620" y="324611"/>
            <a:ext cx="37337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
        <p:nvSpPr>
          <p:cNvPr id="658" name="rect 658"/>
          <p:cNvSpPr/>
          <p:nvPr/>
        </p:nvSpPr>
        <p:spPr>
          <a:xfrm>
            <a:off x="467868" y="324611"/>
            <a:ext cx="9905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 name="textbox 660"/>
          <p:cNvSpPr/>
          <p:nvPr/>
        </p:nvSpPr>
        <p:spPr>
          <a:xfrm>
            <a:off x="687900" y="1929737"/>
            <a:ext cx="10822940" cy="2053589"/>
          </a:xfrm>
          <a:prstGeom prst="rect">
            <a:avLst/>
          </a:prstGeom>
          <a:noFill/>
          <a:ln w="0" cap="flat">
            <a:noFill/>
            <a:prstDash val="solid"/>
            <a:miter lim="0"/>
          </a:ln>
        </p:spPr>
        <p:txBody>
          <a:bodyPr vert="horz" wrap="square" lIns="0" tIns="0" rIns="0" bIns="0"/>
          <a:lstStyle/>
          <a:p>
            <a:pPr algn="l" rtl="0" eaLnBrk="0">
              <a:lnSpc>
                <a:spcPct val="117000"/>
              </a:lnSpc>
            </a:pPr>
            <a:endParaRPr sz="100" dirty="0">
              <a:latin typeface="Arial" panose="020B0604020202020204"/>
              <a:ea typeface="Arial" panose="020B0604020202020204"/>
              <a:cs typeface="Arial" panose="020B0604020202020204"/>
            </a:endParaRPr>
          </a:p>
          <a:p>
            <a:pPr marL="125095" indent="-112395" algn="l" rtl="0" eaLnBrk="0">
              <a:lnSpc>
                <a:spcPct val="140000"/>
              </a:lnSpc>
              <a:tabLst>
                <a:tab pos="181610" algn="l"/>
              </a:tabLst>
            </a:pP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对机关、</a:t>
            </a:r>
            <a:r>
              <a:rPr sz="1800" kern="0" spc="-3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团体、企业、</a:t>
            </a:r>
            <a:r>
              <a:rPr sz="1800" kern="0" spc="-4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事业等单位在保障消防安全方面的职责作出了明确规定， 指出单</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位的主要负责</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人是本单位的消防安</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全责任人。任何单位都应当无偿为报警提供便利， 不得阻拦报警， 严禁谎报火警；</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发生火灾的单位， 必须立即组织力量扑救火灾， 邻近单位应当给予支援； 火灾扑灭后， 发生火灾的</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单位</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和相关人员应当按照消防救援机构的要求保护现场， 接受事故调查， 如实提供与火灾有关的情况</a:t>
            </a:r>
            <a:endParaRPr sz="1800" dirty="0">
              <a:latin typeface="微软雅黑" panose="020B0503020204020204" charset="-122"/>
              <a:ea typeface="微软雅黑" panose="020B0503020204020204" charset="-122"/>
              <a:cs typeface="微软雅黑" panose="020B0503020204020204" charset="-122"/>
            </a:endParaRPr>
          </a:p>
          <a:p>
            <a:pPr algn="l" rtl="0" eaLnBrk="0">
              <a:lnSpc>
                <a:spcPct val="103000"/>
              </a:lnSpc>
            </a:pPr>
            <a:endParaRPr sz="1200" dirty="0">
              <a:latin typeface="Arial" panose="020B0604020202020204"/>
              <a:ea typeface="Arial" panose="020B0604020202020204"/>
              <a:cs typeface="Arial" panose="020B0604020202020204"/>
            </a:endParaRPr>
          </a:p>
          <a:p>
            <a:pPr marL="18415" algn="l" rtl="0" eaLnBrk="0">
              <a:lnSpc>
                <a:spcPct val="93000"/>
              </a:lnSpc>
              <a:spcBef>
                <a:spcPts val="5"/>
              </a:spcBef>
            </a:pPr>
            <a:r>
              <a:rPr sz="21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5. 公民的权利和义务公民是消防工作重要的参与者和监督者</a:t>
            </a:r>
            <a:endParaRPr sz="2100" dirty="0">
              <a:latin typeface="微软雅黑" panose="020B0503020204020204" charset="-122"/>
              <a:ea typeface="微软雅黑" panose="020B0503020204020204" charset="-122"/>
              <a:cs typeface="微软雅黑" panose="020B0503020204020204" charset="-122"/>
            </a:endParaRPr>
          </a:p>
        </p:txBody>
      </p:sp>
      <p:pic>
        <p:nvPicPr>
          <p:cNvPr id="662" name="picture 662"/>
          <p:cNvPicPr>
            <a:picLocks noChangeAspect="1"/>
          </p:cNvPicPr>
          <p:nvPr/>
        </p:nvPicPr>
        <p:blipFill>
          <a:blip r:embed="rId1"/>
          <a:stretch>
            <a:fillRect/>
          </a:stretch>
        </p:blipFill>
        <p:spPr>
          <a:xfrm rot="21600000">
            <a:off x="700600" y="1961198"/>
            <a:ext cx="169330" cy="155318"/>
          </a:xfrm>
          <a:prstGeom prst="rect">
            <a:avLst/>
          </a:prstGeom>
        </p:spPr>
      </p:pic>
      <p:pic>
        <p:nvPicPr>
          <p:cNvPr id="664" name="picture 664"/>
          <p:cNvPicPr>
            <a:picLocks noChangeAspect="1"/>
          </p:cNvPicPr>
          <p:nvPr/>
        </p:nvPicPr>
        <p:blipFill>
          <a:blip r:embed="rId2"/>
          <a:stretch>
            <a:fillRect/>
          </a:stretch>
        </p:blipFill>
        <p:spPr>
          <a:xfrm rot="21600000">
            <a:off x="10611028" y="4077766"/>
            <a:ext cx="1580971" cy="2780233"/>
          </a:xfrm>
          <a:prstGeom prst="rect">
            <a:avLst/>
          </a:prstGeom>
        </p:spPr>
      </p:pic>
      <p:sp>
        <p:nvSpPr>
          <p:cNvPr id="666" name="textbox 666"/>
          <p:cNvSpPr/>
          <p:nvPr/>
        </p:nvSpPr>
        <p:spPr>
          <a:xfrm>
            <a:off x="687900" y="4128344"/>
            <a:ext cx="10822940" cy="1993900"/>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86000"/>
              </a:lnSpc>
              <a:tabLst>
                <a:tab pos="181610" algn="l"/>
              </a:tabLst>
            </a:pP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关于公民在消防工作中权利和</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义务的规定主要有： 任何人都有维护消防安全、保护消防设施、</a:t>
            </a:r>
            <a:r>
              <a:rPr sz="1800" kern="0" spc="-4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预防火</a:t>
            </a:r>
            <a:endParaRPr sz="1800" dirty="0">
              <a:latin typeface="微软雅黑" panose="020B0503020204020204" charset="-122"/>
              <a:ea typeface="微软雅黑" panose="020B0503020204020204" charset="-122"/>
              <a:cs typeface="微软雅黑" panose="020B0503020204020204" charset="-122"/>
            </a:endParaRPr>
          </a:p>
          <a:p>
            <a:pPr marL="125095" indent="1270" algn="l" rtl="0" eaLnBrk="0">
              <a:lnSpc>
                <a:spcPct val="158000"/>
              </a:lnSpc>
              <a:spcBef>
                <a:spcPts val="35"/>
              </a:spcBef>
            </a:pPr>
            <a:r>
              <a:rPr sz="18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灾、报告火警的义务。任何成年人都有参加有组织的灭火工作的义务。任何人不得损坏、挪</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用或者擅自</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拆除、停用消防设施、器材， 不得埋压、</a:t>
            </a:r>
            <a:r>
              <a:rPr sz="1800" kern="0" spc="-3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圈占、遮挡消火栓或者占用防火</a:t>
            </a:r>
            <a:r>
              <a:rPr sz="1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间距， 不得占用、堵塞、</a:t>
            </a:r>
            <a:r>
              <a:rPr sz="1800" kern="0" spc="-4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封闭</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疏散通道、</a:t>
            </a:r>
            <a:r>
              <a:rPr sz="1800" kern="0" spc="-4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安全出口、消防车通道。任何人发现火灾都应当立即报警。</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任何人都应当无偿为报警提供便</a:t>
            </a:r>
            <a:endParaRPr sz="1800" dirty="0">
              <a:latin typeface="微软雅黑" panose="020B0503020204020204" charset="-122"/>
              <a:ea typeface="微软雅黑" panose="020B0503020204020204" charset="-122"/>
              <a:cs typeface="微软雅黑" panose="020B0503020204020204" charset="-122"/>
            </a:endParaRPr>
          </a:p>
          <a:p>
            <a:pPr algn="l" rtl="0" eaLnBrk="0">
              <a:lnSpc>
                <a:spcPct val="101000"/>
              </a:lnSpc>
            </a:pPr>
            <a:endParaRPr sz="1100" dirty="0">
              <a:latin typeface="Arial" panose="020B0604020202020204"/>
              <a:ea typeface="Arial" panose="020B0604020202020204"/>
              <a:cs typeface="Arial" panose="020B0604020202020204"/>
            </a:endParaRPr>
          </a:p>
          <a:p>
            <a:pPr marL="125095" algn="l" rtl="0" eaLnBrk="0">
              <a:lnSpc>
                <a:spcPct val="94000"/>
              </a:lnSpc>
              <a:spcBef>
                <a:spcPts val="0"/>
              </a:spcBef>
            </a:pP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利， 不得阻拦报警， </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严禁谎报火警</a:t>
            </a:r>
            <a:endParaRPr sz="1800" dirty="0">
              <a:latin typeface="微软雅黑" panose="020B0503020204020204" charset="-122"/>
              <a:ea typeface="微软雅黑" panose="020B0503020204020204" charset="-122"/>
              <a:cs typeface="微软雅黑" panose="020B0503020204020204" charset="-122"/>
            </a:endParaRPr>
          </a:p>
        </p:txBody>
      </p:sp>
      <p:pic>
        <p:nvPicPr>
          <p:cNvPr id="668" name="picture 668"/>
          <p:cNvPicPr>
            <a:picLocks noChangeAspect="1"/>
          </p:cNvPicPr>
          <p:nvPr/>
        </p:nvPicPr>
        <p:blipFill>
          <a:blip r:embed="rId1"/>
          <a:stretch>
            <a:fillRect/>
          </a:stretch>
        </p:blipFill>
        <p:spPr>
          <a:xfrm rot="21600000">
            <a:off x="700600" y="4159568"/>
            <a:ext cx="169330" cy="155318"/>
          </a:xfrm>
          <a:prstGeom prst="rect">
            <a:avLst/>
          </a:prstGeom>
        </p:spPr>
      </p:pic>
      <p:sp>
        <p:nvSpPr>
          <p:cNvPr id="670" name="textbox 670"/>
          <p:cNvSpPr/>
          <p:nvPr/>
        </p:nvSpPr>
        <p:spPr>
          <a:xfrm>
            <a:off x="672970" y="206490"/>
            <a:ext cx="7360919" cy="157861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99695" algn="l" rtl="0" eaLnBrk="0">
              <a:lnSpc>
                <a:spcPts val="4225"/>
              </a:lnSpc>
            </a:pPr>
            <a:r>
              <a:rPr sz="3200" b="1" kern="0" spc="-10" dirty="0">
                <a:solidFill>
                  <a:srgbClr val="212E84">
                    <a:alpha val="100000"/>
                  </a:srgbClr>
                </a:solidFill>
                <a:latin typeface="微软雅黑" panose="020B0503020204020204" charset="-122"/>
                <a:ea typeface="微软雅黑" panose="020B0503020204020204" charset="-122"/>
                <a:cs typeface="微软雅黑" panose="020B0503020204020204" charset="-122"/>
              </a:rPr>
              <a:t>三、《消防法》相关条款要求</a:t>
            </a:r>
            <a:endParaRPr sz="3200" dirty="0">
              <a:latin typeface="微软雅黑" panose="020B0503020204020204" charset="-122"/>
              <a:ea typeface="微软雅黑" panose="020B0503020204020204" charset="-122"/>
              <a:cs typeface="微软雅黑" panose="020B0503020204020204" charset="-122"/>
            </a:endParaRPr>
          </a:p>
          <a:p>
            <a:pPr algn="r" rtl="0" eaLnBrk="0">
              <a:lnSpc>
                <a:spcPts val="2815"/>
              </a:lnSpc>
              <a:spcBef>
                <a:spcPts val="1780"/>
              </a:spcBef>
            </a:pPr>
            <a:r>
              <a:rPr sz="21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（二） 明确参与、领导、指挥、监管消防安</a:t>
            </a:r>
            <a:r>
              <a:rPr sz="21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全和火灾扑救责任</a:t>
            </a:r>
            <a:endParaRPr sz="2100" dirty="0">
              <a:latin typeface="微软雅黑" panose="020B0503020204020204" charset="-122"/>
              <a:ea typeface="微软雅黑" panose="020B0503020204020204" charset="-122"/>
              <a:cs typeface="微软雅黑" panose="020B0503020204020204" charset="-122"/>
            </a:endParaRPr>
          </a:p>
          <a:p>
            <a:pPr algn="l" rtl="0" eaLnBrk="0">
              <a:lnSpc>
                <a:spcPct val="100000"/>
              </a:lnSpc>
            </a:pPr>
            <a:endParaRPr sz="900" dirty="0">
              <a:latin typeface="Arial" panose="020B0604020202020204"/>
              <a:ea typeface="Arial" panose="020B0604020202020204"/>
              <a:cs typeface="Arial" panose="020B0604020202020204"/>
            </a:endParaRPr>
          </a:p>
          <a:p>
            <a:pPr marL="12700" algn="l" rtl="0" eaLnBrk="0">
              <a:lnSpc>
                <a:spcPct val="92000"/>
              </a:lnSpc>
              <a:spcBef>
                <a:spcPts val="5"/>
              </a:spcBef>
            </a:pPr>
            <a:r>
              <a:rPr sz="21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4. 单位消防安全责</a:t>
            </a:r>
            <a:r>
              <a:rPr sz="21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任</a:t>
            </a:r>
            <a:endParaRPr sz="2100" dirty="0">
              <a:latin typeface="微软雅黑" panose="020B0503020204020204" charset="-122"/>
              <a:ea typeface="微软雅黑" panose="020B0503020204020204" charset="-122"/>
              <a:cs typeface="微软雅黑" panose="020B0503020204020204" charset="-122"/>
            </a:endParaRPr>
          </a:p>
        </p:txBody>
      </p:sp>
      <p:sp>
        <p:nvSpPr>
          <p:cNvPr id="672" name="rect 672"/>
          <p:cNvSpPr/>
          <p:nvPr/>
        </p:nvSpPr>
        <p:spPr>
          <a:xfrm>
            <a:off x="7620" y="324611"/>
            <a:ext cx="37337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
        <p:nvSpPr>
          <p:cNvPr id="674" name="rect 674"/>
          <p:cNvSpPr/>
          <p:nvPr/>
        </p:nvSpPr>
        <p:spPr>
          <a:xfrm>
            <a:off x="467868" y="324611"/>
            <a:ext cx="9905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 name="textbox 676"/>
          <p:cNvSpPr/>
          <p:nvPr/>
        </p:nvSpPr>
        <p:spPr>
          <a:xfrm>
            <a:off x="-5079" y="204192"/>
            <a:ext cx="6479540" cy="3788409"/>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571500" algn="l" rtl="0" eaLnBrk="0">
              <a:lnSpc>
                <a:spcPts val="4225"/>
              </a:lnSpc>
              <a:tabLst>
                <a:tab pos="777875" algn="l"/>
              </a:tabLst>
            </a:pPr>
            <a:r>
              <a:rPr sz="3200" kern="0" spc="0" dirty="0">
                <a:solidFill>
                  <a:srgbClr val="212E84">
                    <a:alpha val="100000"/>
                  </a:srgbClr>
                </a:solidFill>
                <a:latin typeface="微软雅黑" panose="020B0503020204020204" charset="-122"/>
                <a:ea typeface="微软雅黑" panose="020B0503020204020204" charset="-122"/>
                <a:cs typeface="微软雅黑" panose="020B0503020204020204" charset="-122"/>
              </a:rPr>
              <a:t>	</a:t>
            </a:r>
            <a:r>
              <a:rPr sz="3200" b="1" kern="0" spc="-10" dirty="0">
                <a:solidFill>
                  <a:srgbClr val="212E84">
                    <a:alpha val="100000"/>
                  </a:srgbClr>
                </a:solidFill>
                <a:latin typeface="微软雅黑" panose="020B0503020204020204" charset="-122"/>
                <a:ea typeface="微软雅黑" panose="020B0503020204020204" charset="-122"/>
                <a:cs typeface="微软雅黑" panose="020B0503020204020204" charset="-122"/>
              </a:rPr>
              <a:t>三、《消防法》相关条款要求</a:t>
            </a:r>
            <a:endParaRPr sz="3200" dirty="0">
              <a:latin typeface="微软雅黑" panose="020B0503020204020204" charset="-122"/>
              <a:ea typeface="微软雅黑" panose="020B0503020204020204" charset="-122"/>
              <a:cs typeface="微软雅黑" panose="020B0503020204020204" charset="-122"/>
            </a:endParaRPr>
          </a:p>
          <a:p>
            <a:pPr algn="l" rtl="0" eaLnBrk="0">
              <a:lnSpc>
                <a:spcPct val="114000"/>
              </a:lnSpc>
            </a:pPr>
            <a:endParaRPr sz="1000" dirty="0">
              <a:latin typeface="Arial" panose="020B0604020202020204"/>
              <a:ea typeface="Arial" panose="020B0604020202020204"/>
              <a:cs typeface="Arial" panose="020B0604020202020204"/>
            </a:endParaRPr>
          </a:p>
          <a:p>
            <a:pPr algn="l" rtl="0" eaLnBrk="0">
              <a:lnSpc>
                <a:spcPct val="115000"/>
              </a:lnSpc>
            </a:pPr>
            <a:endParaRPr sz="1000" dirty="0">
              <a:latin typeface="Arial" panose="020B0604020202020204"/>
              <a:ea typeface="Arial" panose="020B0604020202020204"/>
              <a:cs typeface="Arial" panose="020B0604020202020204"/>
            </a:endParaRPr>
          </a:p>
          <a:p>
            <a:pPr marL="860425" algn="l" rtl="0" eaLnBrk="0">
              <a:lnSpc>
                <a:spcPts val="2815"/>
              </a:lnSpc>
              <a:spcBef>
                <a:spcPts val="635"/>
              </a:spcBef>
            </a:pPr>
            <a:r>
              <a:rPr sz="2100" b="1"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rPr>
              <a:t>（三） 消防安全管理制度</a:t>
            </a:r>
            <a:endParaRPr sz="2100" dirty="0">
              <a:latin typeface="微软雅黑" panose="020B0503020204020204" charset="-122"/>
              <a:ea typeface="微软雅黑" panose="020B0503020204020204" charset="-122"/>
              <a:cs typeface="微软雅黑" panose="020B0503020204020204" charset="-122"/>
            </a:endParaRPr>
          </a:p>
          <a:p>
            <a:pPr algn="r" rtl="0" eaLnBrk="0">
              <a:lnSpc>
                <a:spcPct val="93000"/>
              </a:lnSpc>
              <a:spcBef>
                <a:spcPts val="1455"/>
              </a:spcBef>
            </a:pPr>
            <a:r>
              <a:rPr sz="21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1.</a:t>
            </a:r>
            <a:r>
              <a:rPr sz="2100" kern="0" spc="3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实行消防设计审查</a:t>
            </a:r>
            <a:r>
              <a:rPr sz="21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、消防验收和备案抽查制度</a:t>
            </a:r>
            <a:endParaRPr sz="2100" dirty="0">
              <a:latin typeface="微软雅黑" panose="020B0503020204020204" charset="-122"/>
              <a:ea typeface="微软雅黑" panose="020B0503020204020204" charset="-122"/>
              <a:cs typeface="微软雅黑" panose="020B0503020204020204" charset="-122"/>
            </a:endParaRPr>
          </a:p>
          <a:p>
            <a:pPr marL="704215" algn="l" rtl="0" eaLnBrk="0">
              <a:lnSpc>
                <a:spcPct val="93000"/>
              </a:lnSpc>
              <a:spcBef>
                <a:spcPts val="1505"/>
              </a:spcBef>
            </a:pPr>
            <a:r>
              <a:rPr sz="21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2.</a:t>
            </a:r>
            <a:r>
              <a:rPr sz="2100" kern="0" spc="3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公众聚集场所消防</a:t>
            </a:r>
            <a:r>
              <a:rPr sz="21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安全检查制度</a:t>
            </a:r>
            <a:endParaRPr sz="2100" dirty="0">
              <a:latin typeface="微软雅黑" panose="020B0503020204020204" charset="-122"/>
              <a:ea typeface="微软雅黑" panose="020B0503020204020204" charset="-122"/>
              <a:cs typeface="微软雅黑" panose="020B0503020204020204" charset="-122"/>
            </a:endParaRPr>
          </a:p>
          <a:p>
            <a:pPr marL="707390" algn="l" rtl="0" eaLnBrk="0">
              <a:lnSpc>
                <a:spcPct val="93000"/>
              </a:lnSpc>
              <a:spcBef>
                <a:spcPts val="1505"/>
              </a:spcBef>
            </a:pPr>
            <a:r>
              <a:rPr sz="21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3.</a:t>
            </a:r>
            <a:r>
              <a:rPr sz="2100" kern="0" spc="3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大型群众性活动消防安全制度</a:t>
            </a:r>
            <a:endParaRPr sz="2100" dirty="0">
              <a:latin typeface="微软雅黑" panose="020B0503020204020204" charset="-122"/>
              <a:ea typeface="微软雅黑" panose="020B0503020204020204" charset="-122"/>
              <a:cs typeface="微软雅黑" panose="020B0503020204020204" charset="-122"/>
            </a:endParaRPr>
          </a:p>
          <a:p>
            <a:pPr marL="690245" algn="l" rtl="0" eaLnBrk="0">
              <a:lnSpc>
                <a:spcPct val="93000"/>
              </a:lnSpc>
              <a:spcBef>
                <a:spcPts val="1505"/>
              </a:spcBef>
            </a:pPr>
            <a:r>
              <a:rPr sz="21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4.</a:t>
            </a:r>
            <a:r>
              <a:rPr sz="21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消防产品监督管理制度</a:t>
            </a:r>
            <a:endParaRPr sz="2100" dirty="0">
              <a:latin typeface="微软雅黑" panose="020B0503020204020204" charset="-122"/>
              <a:ea typeface="微软雅黑" panose="020B0503020204020204" charset="-122"/>
              <a:cs typeface="微软雅黑" panose="020B0503020204020204" charset="-122"/>
            </a:endParaRPr>
          </a:p>
          <a:p>
            <a:pPr algn="l" rtl="0" eaLnBrk="0">
              <a:lnSpc>
                <a:spcPct val="104000"/>
              </a:lnSpc>
            </a:pPr>
            <a:endParaRPr sz="12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711200" algn="l" rtl="0" eaLnBrk="0">
              <a:lnSpc>
                <a:spcPct val="93000"/>
              </a:lnSpc>
            </a:pPr>
            <a:r>
              <a:rPr sz="21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5.</a:t>
            </a:r>
            <a:r>
              <a:rPr sz="21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农村地域消防规</a:t>
            </a:r>
            <a:r>
              <a:rPr sz="21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划制度</a:t>
            </a:r>
            <a:endParaRPr sz="2100" dirty="0">
              <a:latin typeface="微软雅黑" panose="020B0503020204020204" charset="-122"/>
              <a:ea typeface="微软雅黑" panose="020B0503020204020204" charset="-122"/>
              <a:cs typeface="微软雅黑" panose="020B0503020204020204" charset="-122"/>
            </a:endParaRPr>
          </a:p>
        </p:txBody>
      </p:sp>
      <p:sp>
        <p:nvSpPr>
          <p:cNvPr id="678" name="path 678"/>
          <p:cNvSpPr/>
          <p:nvPr/>
        </p:nvSpPr>
        <p:spPr>
          <a:xfrm>
            <a:off x="7620" y="324611"/>
            <a:ext cx="559308" cy="777240"/>
          </a:xfrm>
          <a:custGeom>
            <a:avLst/>
            <a:gdLst/>
            <a:ahLst/>
            <a:cxnLst/>
            <a:rect l="0" t="0" r="0" b="0"/>
            <a:pathLst>
              <a:path w="880" h="1224">
                <a:moveTo>
                  <a:pt x="0" y="0"/>
                </a:moveTo>
                <a:lnTo>
                  <a:pt x="587" y="0"/>
                </a:lnTo>
                <a:lnTo>
                  <a:pt x="587" y="1224"/>
                </a:lnTo>
                <a:lnTo>
                  <a:pt x="0" y="1224"/>
                </a:lnTo>
                <a:lnTo>
                  <a:pt x="0" y="0"/>
                </a:lnTo>
                <a:close/>
              </a:path>
              <a:path w="880" h="1224">
                <a:moveTo>
                  <a:pt x="724" y="0"/>
                </a:moveTo>
                <a:lnTo>
                  <a:pt x="880" y="0"/>
                </a:lnTo>
                <a:lnTo>
                  <a:pt x="880" y="1224"/>
                </a:lnTo>
                <a:lnTo>
                  <a:pt x="724" y="1224"/>
                </a:lnTo>
                <a:lnTo>
                  <a:pt x="724" y="0"/>
                </a:lnTo>
                <a:close/>
              </a:path>
            </a:pathLst>
          </a:custGeom>
          <a:solidFill>
            <a:srgbClr val="4472C4">
              <a:alpha val="100000"/>
            </a:srgbClr>
          </a:solidFill>
          <a:ln w="0" cap="flat">
            <a:noFill/>
            <a:prstDash val="solid"/>
            <a:miter lim="0"/>
          </a:ln>
        </p:spPr>
        <p:txBody>
          <a:bodyPr rtlCol="0"/>
          <a:lstStyle/>
          <a:p>
            <a:pPr algn="ctr"/>
            <a:endParaRPr lang="zh-CN" altLang="en-US"/>
          </a:p>
        </p:txBody>
      </p:sp>
      <p:pic>
        <p:nvPicPr>
          <p:cNvPr id="680" name="picture 680"/>
          <p:cNvPicPr>
            <a:picLocks noChangeAspect="1"/>
          </p:cNvPicPr>
          <p:nvPr/>
        </p:nvPicPr>
        <p:blipFill>
          <a:blip r:embed="rId1"/>
          <a:stretch>
            <a:fillRect/>
          </a:stretch>
        </p:blipFill>
        <p:spPr>
          <a:xfrm rot="21600000">
            <a:off x="10611028" y="4077766"/>
            <a:ext cx="1580971" cy="278023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2" name="picture 682"/>
          <p:cNvPicPr>
            <a:picLocks noChangeAspect="1"/>
          </p:cNvPicPr>
          <p:nvPr/>
        </p:nvPicPr>
        <p:blipFill>
          <a:blip r:embed="rId1"/>
          <a:stretch>
            <a:fillRect/>
          </a:stretch>
        </p:blipFill>
        <p:spPr>
          <a:xfrm rot="21600000">
            <a:off x="10611028" y="4077766"/>
            <a:ext cx="1580971" cy="2780233"/>
          </a:xfrm>
          <a:prstGeom prst="rect">
            <a:avLst/>
          </a:prstGeom>
        </p:spPr>
      </p:pic>
      <p:sp>
        <p:nvSpPr>
          <p:cNvPr id="684" name="textbox 684"/>
          <p:cNvSpPr/>
          <p:nvPr/>
        </p:nvSpPr>
        <p:spPr>
          <a:xfrm>
            <a:off x="693577" y="202159"/>
            <a:ext cx="10480040" cy="5871209"/>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79375" algn="l" rtl="0" eaLnBrk="0">
              <a:lnSpc>
                <a:spcPts val="4225"/>
              </a:lnSpc>
            </a:pPr>
            <a:r>
              <a:rPr sz="3200" b="1" kern="0" spc="-10" dirty="0">
                <a:solidFill>
                  <a:srgbClr val="212E84">
                    <a:alpha val="100000"/>
                  </a:srgbClr>
                </a:solidFill>
                <a:latin typeface="微软雅黑" panose="020B0503020204020204" charset="-122"/>
                <a:ea typeface="微软雅黑" panose="020B0503020204020204" charset="-122"/>
                <a:cs typeface="微软雅黑" panose="020B0503020204020204" charset="-122"/>
              </a:rPr>
              <a:t>三、《消防法》相关条款要求</a:t>
            </a:r>
            <a:endParaRPr sz="3200" dirty="0">
              <a:latin typeface="微软雅黑" panose="020B0503020204020204" charset="-122"/>
              <a:ea typeface="微软雅黑" panose="020B0503020204020204" charset="-122"/>
              <a:cs typeface="微软雅黑" panose="020B0503020204020204" charset="-122"/>
            </a:endParaRPr>
          </a:p>
          <a:p>
            <a:pPr algn="l" rtl="0" eaLnBrk="0">
              <a:lnSpc>
                <a:spcPct val="156000"/>
              </a:lnSpc>
            </a:pPr>
            <a:endParaRPr sz="1000" dirty="0">
              <a:latin typeface="Arial" panose="020B0604020202020204"/>
              <a:ea typeface="Arial" panose="020B0604020202020204"/>
              <a:cs typeface="Arial" panose="020B0604020202020204"/>
            </a:endParaRPr>
          </a:p>
          <a:p>
            <a:pPr marL="12700" algn="l" rtl="0" eaLnBrk="0">
              <a:lnSpc>
                <a:spcPts val="2580"/>
              </a:lnSpc>
              <a:spcBef>
                <a:spcPts val="630"/>
              </a:spcBef>
            </a:pPr>
            <a:r>
              <a:rPr sz="2100" kern="0" spc="70" dirty="0">
                <a:solidFill>
                  <a:srgbClr val="000000">
                    <a:alpha val="100000"/>
                  </a:srgbClr>
                </a:solidFill>
                <a:latin typeface="Wingdings" panose="05000000000000000000"/>
                <a:ea typeface="Wingdings" panose="05000000000000000000"/>
                <a:cs typeface="Wingdings" panose="05000000000000000000"/>
              </a:rPr>
              <a:t>n</a:t>
            </a:r>
            <a:r>
              <a:rPr sz="21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燃气工程消防设计、施工要求</a:t>
            </a:r>
            <a:endParaRPr sz="2100" dirty="0">
              <a:latin typeface="微软雅黑" panose="020B0503020204020204" charset="-122"/>
              <a:ea typeface="微软雅黑" panose="020B0503020204020204" charset="-122"/>
              <a:cs typeface="微软雅黑" panose="020B0503020204020204" charset="-122"/>
            </a:endParaRPr>
          </a:p>
          <a:p>
            <a:pPr marL="24130" indent="451485" algn="l" rtl="0" eaLnBrk="0">
              <a:lnSpc>
                <a:spcPct val="146000"/>
              </a:lnSpc>
              <a:spcBef>
                <a:spcPts val="125"/>
              </a:spcBef>
            </a:pPr>
            <a:r>
              <a:rPr sz="18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第九条   </a:t>
            </a:r>
            <a:r>
              <a:rPr sz="18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建设工程的消防设计、施工必须符合国家工程建设消</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防技术标准。建设、</a:t>
            </a:r>
            <a:r>
              <a:rPr sz="1800" kern="0" spc="-4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设计、施工、</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工程监理等单位依法对建设工</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程的消防设计、施工质量负责。</a:t>
            </a:r>
            <a:endParaRPr sz="1800" dirty="0">
              <a:latin typeface="微软雅黑" panose="020B0503020204020204" charset="-122"/>
              <a:ea typeface="微软雅黑" panose="020B0503020204020204" charset="-122"/>
              <a:cs typeface="微软雅黑" panose="020B0503020204020204" charset="-122"/>
            </a:endParaRPr>
          </a:p>
          <a:p>
            <a:pPr marL="20955" indent="454025" algn="l" rtl="0" eaLnBrk="0">
              <a:lnSpc>
                <a:spcPct val="146000"/>
              </a:lnSpc>
              <a:spcBef>
                <a:spcPts val="425"/>
              </a:spcBef>
            </a:pPr>
            <a:r>
              <a:rPr sz="18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第十条   </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对按照国家工程建设消防技术标准需要进行消防设计的建设</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工程， 实行建设工程消防设</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计审查验收制度。</a:t>
            </a:r>
            <a:endParaRPr sz="1800" dirty="0">
              <a:latin typeface="微软雅黑" panose="020B0503020204020204" charset="-122"/>
              <a:ea typeface="微软雅黑" panose="020B0503020204020204" charset="-122"/>
              <a:cs typeface="微软雅黑" panose="020B0503020204020204" charset="-122"/>
            </a:endParaRPr>
          </a:p>
          <a:p>
            <a:pPr marL="20955" indent="454025" algn="l" rtl="0" eaLnBrk="0">
              <a:lnSpc>
                <a:spcPct val="146000"/>
              </a:lnSpc>
              <a:spcBef>
                <a:spcPts val="425"/>
              </a:spcBef>
            </a:pPr>
            <a:r>
              <a:rPr sz="18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第十一条   </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国务院住房和城乡建设主管部门规定的特殊建设工程， </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建设单位应当将消防设计文件</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报送住房和城乡建设主管部门审查， 住房和城乡建设主管部门依法对审查的结果负责。</a:t>
            </a:r>
            <a:endParaRPr sz="1800" dirty="0">
              <a:latin typeface="微软雅黑" panose="020B0503020204020204" charset="-122"/>
              <a:ea typeface="微软雅黑" panose="020B0503020204020204" charset="-122"/>
              <a:cs typeface="微软雅黑" panose="020B0503020204020204" charset="-122"/>
            </a:endParaRPr>
          </a:p>
          <a:p>
            <a:pPr marL="480060" algn="l" rtl="0" eaLnBrk="0">
              <a:lnSpc>
                <a:spcPct val="94000"/>
              </a:lnSpc>
              <a:spcBef>
                <a:spcPts val="1335"/>
              </a:spcBef>
            </a:pP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前款规定以外的其他建设工程， 建设单位</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申请领取施工许可证或者申请批准开工报告时应当提供</a:t>
            </a:r>
            <a:endParaRPr sz="1800" dirty="0">
              <a:latin typeface="微软雅黑" panose="020B0503020204020204" charset="-122"/>
              <a:ea typeface="微软雅黑" panose="020B0503020204020204" charset="-122"/>
              <a:cs typeface="微软雅黑" panose="020B0503020204020204" charset="-122"/>
            </a:endParaRPr>
          </a:p>
          <a:p>
            <a:pPr marL="19050" algn="l" rtl="0" eaLnBrk="0">
              <a:lnSpc>
                <a:spcPct val="94000"/>
              </a:lnSpc>
              <a:spcBef>
                <a:spcPts val="1335"/>
              </a:spcBef>
            </a:pPr>
            <a:r>
              <a:rPr sz="18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满足施工需要的消防</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设计图纸及技术资料。</a:t>
            </a:r>
            <a:endParaRPr sz="1800" dirty="0">
              <a:latin typeface="微软雅黑" panose="020B0503020204020204" charset="-122"/>
              <a:ea typeface="微软雅黑" panose="020B0503020204020204" charset="-122"/>
              <a:cs typeface="微软雅黑" panose="020B0503020204020204" charset="-122"/>
            </a:endParaRPr>
          </a:p>
          <a:p>
            <a:pPr marL="475615" algn="l" rtl="0" eaLnBrk="0">
              <a:lnSpc>
                <a:spcPct val="95000"/>
              </a:lnSpc>
              <a:spcBef>
                <a:spcPts val="1315"/>
              </a:spcBef>
            </a:pPr>
            <a:r>
              <a:rPr sz="18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第十二条   </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特殊建设工程未经消防设计审查或者审查</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不合格的， 建设单位、施工单位不得施工；</a:t>
            </a:r>
            <a:endParaRPr sz="1800" dirty="0">
              <a:latin typeface="微软雅黑" panose="020B0503020204020204" charset="-122"/>
              <a:ea typeface="微软雅黑" panose="020B0503020204020204" charset="-122"/>
              <a:cs typeface="微软雅黑" panose="020B0503020204020204" charset="-122"/>
            </a:endParaRPr>
          </a:p>
          <a:p>
            <a:pPr marL="20955" algn="l" rtl="0" eaLnBrk="0">
              <a:lnSpc>
                <a:spcPct val="94000"/>
              </a:lnSpc>
              <a:spcBef>
                <a:spcPts val="1335"/>
              </a:spcBef>
            </a:pP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其他建设工程， 建设单位</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未提供满足施工需要的消防设计图纸及技术资料的， 有关部门不得发放施工</a:t>
            </a:r>
            <a:endParaRPr sz="1800" dirty="0">
              <a:latin typeface="微软雅黑" panose="020B0503020204020204" charset="-122"/>
              <a:ea typeface="微软雅黑" panose="020B0503020204020204" charset="-122"/>
              <a:cs typeface="微软雅黑" panose="020B0503020204020204" charset="-122"/>
            </a:endParaRPr>
          </a:p>
          <a:p>
            <a:pPr algn="l" rtl="0" eaLnBrk="0">
              <a:lnSpc>
                <a:spcPct val="101000"/>
              </a:lnSpc>
            </a:pPr>
            <a:endParaRPr sz="1100" dirty="0">
              <a:latin typeface="Arial" panose="020B0604020202020204"/>
              <a:ea typeface="Arial" panose="020B0604020202020204"/>
              <a:cs typeface="Arial" panose="020B0604020202020204"/>
            </a:endParaRPr>
          </a:p>
          <a:p>
            <a:pPr marL="20320" algn="l" rtl="0" eaLnBrk="0">
              <a:lnSpc>
                <a:spcPct val="94000"/>
              </a:lnSpc>
              <a:spcBef>
                <a:spcPts val="0"/>
              </a:spcBef>
            </a:pP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许可证或者批准开工报告。</a:t>
            </a:r>
            <a:endParaRPr sz="1800" dirty="0">
              <a:latin typeface="微软雅黑" panose="020B0503020204020204" charset="-122"/>
              <a:ea typeface="微软雅黑" panose="020B0503020204020204" charset="-122"/>
              <a:cs typeface="微软雅黑" panose="020B0503020204020204" charset="-122"/>
            </a:endParaRPr>
          </a:p>
        </p:txBody>
      </p:sp>
      <p:sp>
        <p:nvSpPr>
          <p:cNvPr id="686" name="rect 686"/>
          <p:cNvSpPr/>
          <p:nvPr/>
        </p:nvSpPr>
        <p:spPr>
          <a:xfrm>
            <a:off x="7620" y="324611"/>
            <a:ext cx="37337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
        <p:nvSpPr>
          <p:cNvPr id="688" name="rect 688"/>
          <p:cNvSpPr/>
          <p:nvPr/>
        </p:nvSpPr>
        <p:spPr>
          <a:xfrm>
            <a:off x="467868" y="324611"/>
            <a:ext cx="9905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0" name="picture 690"/>
          <p:cNvPicPr>
            <a:picLocks noChangeAspect="1"/>
          </p:cNvPicPr>
          <p:nvPr/>
        </p:nvPicPr>
        <p:blipFill>
          <a:blip r:embed="rId1"/>
          <a:stretch>
            <a:fillRect/>
          </a:stretch>
        </p:blipFill>
        <p:spPr>
          <a:xfrm rot="21600000">
            <a:off x="10611028" y="4077766"/>
            <a:ext cx="1580971" cy="2780233"/>
          </a:xfrm>
          <a:prstGeom prst="rect">
            <a:avLst/>
          </a:prstGeom>
        </p:spPr>
      </p:pic>
      <p:sp>
        <p:nvSpPr>
          <p:cNvPr id="692" name="textbox 692"/>
          <p:cNvSpPr/>
          <p:nvPr/>
        </p:nvSpPr>
        <p:spPr>
          <a:xfrm>
            <a:off x="-5079" y="184557"/>
            <a:ext cx="11214100" cy="574675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571500" algn="l" rtl="0" eaLnBrk="0">
              <a:lnSpc>
                <a:spcPts val="4225"/>
              </a:lnSpc>
              <a:tabLst>
                <a:tab pos="777875" algn="l"/>
              </a:tabLst>
            </a:pPr>
            <a:r>
              <a:rPr sz="3200" kern="0" spc="0" dirty="0">
                <a:solidFill>
                  <a:srgbClr val="212E84">
                    <a:alpha val="100000"/>
                  </a:srgbClr>
                </a:solidFill>
                <a:latin typeface="微软雅黑" panose="020B0503020204020204" charset="-122"/>
                <a:ea typeface="微软雅黑" panose="020B0503020204020204" charset="-122"/>
                <a:cs typeface="微软雅黑" panose="020B0503020204020204" charset="-122"/>
              </a:rPr>
              <a:t>	</a:t>
            </a:r>
            <a:r>
              <a:rPr sz="3200" b="1" kern="0" spc="-10" dirty="0">
                <a:solidFill>
                  <a:srgbClr val="212E84">
                    <a:alpha val="100000"/>
                  </a:srgbClr>
                </a:solidFill>
                <a:latin typeface="微软雅黑" panose="020B0503020204020204" charset="-122"/>
                <a:ea typeface="微软雅黑" panose="020B0503020204020204" charset="-122"/>
                <a:cs typeface="微软雅黑" panose="020B0503020204020204" charset="-122"/>
              </a:rPr>
              <a:t>三、《消防法》相关条款要求</a:t>
            </a:r>
            <a:endParaRPr sz="3200" dirty="0">
              <a:latin typeface="微软雅黑" panose="020B0503020204020204" charset="-122"/>
              <a:ea typeface="微软雅黑" panose="020B0503020204020204" charset="-122"/>
              <a:cs typeface="微软雅黑" panose="020B0503020204020204" charset="-122"/>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marL="711200" algn="l" rtl="0" eaLnBrk="0">
              <a:lnSpc>
                <a:spcPts val="2580"/>
              </a:lnSpc>
              <a:spcBef>
                <a:spcPts val="630"/>
              </a:spcBef>
            </a:pPr>
            <a:r>
              <a:rPr sz="2100" kern="0" spc="70" dirty="0">
                <a:solidFill>
                  <a:srgbClr val="000000">
                    <a:alpha val="100000"/>
                  </a:srgbClr>
                </a:solidFill>
                <a:latin typeface="Wingdings" panose="05000000000000000000"/>
                <a:ea typeface="Wingdings" panose="05000000000000000000"/>
                <a:cs typeface="Wingdings" panose="05000000000000000000"/>
              </a:rPr>
              <a:t>n</a:t>
            </a:r>
            <a:r>
              <a:rPr sz="21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燃气工程消防设计、施工要求</a:t>
            </a:r>
            <a:endParaRPr sz="2100" dirty="0">
              <a:latin typeface="微软雅黑" panose="020B0503020204020204" charset="-122"/>
              <a:ea typeface="微软雅黑" panose="020B0503020204020204" charset="-122"/>
              <a:cs typeface="微软雅黑" panose="020B0503020204020204" charset="-122"/>
            </a:endParaRPr>
          </a:p>
          <a:p>
            <a:pPr marL="692150" indent="454025" algn="l" rtl="0" eaLnBrk="0">
              <a:lnSpc>
                <a:spcPct val="143000"/>
              </a:lnSpc>
              <a:spcBef>
                <a:spcPts val="995"/>
              </a:spcBef>
            </a:pPr>
            <a:r>
              <a:rPr sz="21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第十三条   </a:t>
            </a:r>
            <a:r>
              <a:rPr sz="21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国务院住房和城乡建设主管部门规定应当申请消防验收的建设工</a:t>
            </a:r>
            <a:r>
              <a:rPr sz="21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程竣工，</a:t>
            </a:r>
            <a:r>
              <a:rPr sz="21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建设单位应当向住房和城乡建设主管</a:t>
            </a:r>
            <a:r>
              <a:rPr sz="21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部门申请消防验收。</a:t>
            </a:r>
            <a:endParaRPr sz="2100" dirty="0">
              <a:latin typeface="微软雅黑" panose="020B0503020204020204" charset="-122"/>
              <a:ea typeface="微软雅黑" panose="020B0503020204020204" charset="-122"/>
              <a:cs typeface="微软雅黑" panose="020B0503020204020204" charset="-122"/>
            </a:endParaRPr>
          </a:p>
          <a:p>
            <a:pPr marL="692150" indent="459105" algn="l" rtl="0" eaLnBrk="0">
              <a:lnSpc>
                <a:spcPct val="143000"/>
              </a:lnSpc>
              <a:spcBef>
                <a:spcPts val="495"/>
              </a:spcBef>
            </a:pPr>
            <a:r>
              <a:rPr sz="21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前款规定以外的其他建设工程， 建设单位在验收后应当报住房和城乡建设主管部门备 </a:t>
            </a:r>
            <a:r>
              <a:rPr sz="21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案， 住房和城乡建设主管部门应当进行抽查。</a:t>
            </a:r>
            <a:endParaRPr sz="2100" dirty="0">
              <a:latin typeface="微软雅黑" panose="020B0503020204020204" charset="-122"/>
              <a:ea typeface="微软雅黑" panose="020B0503020204020204" charset="-122"/>
              <a:cs typeface="微软雅黑" panose="020B0503020204020204" charset="-122"/>
            </a:endParaRPr>
          </a:p>
          <a:p>
            <a:pPr marL="692150" indent="455930" algn="l" rtl="0" eaLnBrk="0">
              <a:lnSpc>
                <a:spcPct val="143000"/>
              </a:lnSpc>
              <a:spcBef>
                <a:spcPts val="495"/>
              </a:spcBef>
            </a:pPr>
            <a:r>
              <a:rPr sz="21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依法应当进行消防验收的建设工程， 未经</a:t>
            </a:r>
            <a:r>
              <a:rPr sz="21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消防验收或者消防验收不合格的， 禁止投入</a:t>
            </a:r>
            <a:r>
              <a:rPr sz="21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使用； 其他建设工程经依法抽查不合格的， 应当停止使</a:t>
            </a:r>
            <a:r>
              <a:rPr sz="21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用。</a:t>
            </a:r>
            <a:endParaRPr sz="2100" dirty="0">
              <a:latin typeface="微软雅黑" panose="020B0503020204020204" charset="-122"/>
              <a:ea typeface="微软雅黑" panose="020B0503020204020204" charset="-122"/>
              <a:cs typeface="微软雅黑" panose="020B0503020204020204" charset="-122"/>
            </a:endParaRPr>
          </a:p>
          <a:p>
            <a:pPr algn="r" rtl="0" eaLnBrk="0">
              <a:lnSpc>
                <a:spcPct val="93000"/>
              </a:lnSpc>
              <a:spcBef>
                <a:spcPts val="1505"/>
              </a:spcBef>
            </a:pPr>
            <a:r>
              <a:rPr sz="21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第十四条   </a:t>
            </a:r>
            <a:r>
              <a:rPr sz="21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建设工程消防设计审查、消防验收、备案</a:t>
            </a:r>
            <a:r>
              <a:rPr sz="21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和抽查的具体办法， 由国务院住</a:t>
            </a:r>
            <a:endParaRPr sz="2100" dirty="0">
              <a:latin typeface="微软雅黑" panose="020B0503020204020204" charset="-122"/>
              <a:ea typeface="微软雅黑" panose="020B0503020204020204" charset="-122"/>
              <a:cs typeface="微软雅黑" panose="020B0503020204020204" charset="-122"/>
            </a:endParaRPr>
          </a:p>
          <a:p>
            <a:pPr marL="690880" algn="l" rtl="0" eaLnBrk="0">
              <a:lnSpc>
                <a:spcPct val="93000"/>
              </a:lnSpc>
              <a:spcBef>
                <a:spcPts val="1505"/>
              </a:spcBef>
            </a:pPr>
            <a:r>
              <a:rPr sz="21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房和城乡建设主管部门规定。</a:t>
            </a:r>
            <a:endParaRPr sz="2100" dirty="0">
              <a:latin typeface="微软雅黑" panose="020B0503020204020204" charset="-122"/>
              <a:ea typeface="微软雅黑" panose="020B0503020204020204" charset="-122"/>
              <a:cs typeface="微软雅黑" panose="020B0503020204020204" charset="-122"/>
            </a:endParaRPr>
          </a:p>
          <a:p>
            <a:pPr algn="l" rtl="0" eaLnBrk="0">
              <a:lnSpc>
                <a:spcPct val="106000"/>
              </a:lnSpc>
            </a:pPr>
            <a:endParaRPr sz="1200" dirty="0">
              <a:latin typeface="Arial" panose="020B0604020202020204"/>
              <a:ea typeface="Arial" panose="020B0604020202020204"/>
              <a:cs typeface="Arial" panose="020B0604020202020204"/>
            </a:endParaRPr>
          </a:p>
          <a:p>
            <a:pPr marL="1159510" algn="l" rtl="0" eaLnBrk="0">
              <a:lnSpc>
                <a:spcPct val="92000"/>
              </a:lnSpc>
              <a:spcBef>
                <a:spcPts val="5"/>
              </a:spcBef>
            </a:pPr>
            <a:r>
              <a:rPr sz="21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除燃气工程的消防安全外， 也应重视燃气工程的质量安全要求。</a:t>
            </a:r>
            <a:endParaRPr sz="2100" dirty="0">
              <a:latin typeface="微软雅黑" panose="020B0503020204020204" charset="-122"/>
              <a:ea typeface="微软雅黑" panose="020B0503020204020204" charset="-122"/>
              <a:cs typeface="微软雅黑" panose="020B0503020204020204" charset="-122"/>
            </a:endParaRPr>
          </a:p>
        </p:txBody>
      </p:sp>
      <p:sp>
        <p:nvSpPr>
          <p:cNvPr id="694" name="path 694"/>
          <p:cNvSpPr/>
          <p:nvPr/>
        </p:nvSpPr>
        <p:spPr>
          <a:xfrm>
            <a:off x="7620" y="324611"/>
            <a:ext cx="559308" cy="777240"/>
          </a:xfrm>
          <a:custGeom>
            <a:avLst/>
            <a:gdLst/>
            <a:ahLst/>
            <a:cxnLst/>
            <a:rect l="0" t="0" r="0" b="0"/>
            <a:pathLst>
              <a:path w="880" h="1224">
                <a:moveTo>
                  <a:pt x="0" y="0"/>
                </a:moveTo>
                <a:lnTo>
                  <a:pt x="587" y="0"/>
                </a:lnTo>
                <a:lnTo>
                  <a:pt x="587" y="1224"/>
                </a:lnTo>
                <a:lnTo>
                  <a:pt x="0" y="1224"/>
                </a:lnTo>
                <a:lnTo>
                  <a:pt x="0" y="0"/>
                </a:lnTo>
                <a:close/>
              </a:path>
              <a:path w="880" h="1224">
                <a:moveTo>
                  <a:pt x="724" y="0"/>
                </a:moveTo>
                <a:lnTo>
                  <a:pt x="880" y="0"/>
                </a:lnTo>
                <a:lnTo>
                  <a:pt x="880" y="1224"/>
                </a:lnTo>
                <a:lnTo>
                  <a:pt x="724" y="1224"/>
                </a:lnTo>
                <a:lnTo>
                  <a:pt x="724" y="0"/>
                </a:lnTo>
                <a:close/>
              </a:path>
            </a:pathLst>
          </a:custGeom>
          <a:solidFill>
            <a:srgbClr val="4472C4">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 name="picture 696"/>
          <p:cNvPicPr>
            <a:picLocks noChangeAspect="1"/>
          </p:cNvPicPr>
          <p:nvPr/>
        </p:nvPicPr>
        <p:blipFill>
          <a:blip r:embed="rId1"/>
          <a:stretch>
            <a:fillRect/>
          </a:stretch>
        </p:blipFill>
        <p:spPr>
          <a:xfrm rot="21600000">
            <a:off x="10611028" y="4077766"/>
            <a:ext cx="1580971" cy="2780233"/>
          </a:xfrm>
          <a:prstGeom prst="rect">
            <a:avLst/>
          </a:prstGeom>
        </p:spPr>
      </p:pic>
      <p:sp>
        <p:nvSpPr>
          <p:cNvPr id="698" name="textbox 698"/>
          <p:cNvSpPr/>
          <p:nvPr/>
        </p:nvSpPr>
        <p:spPr>
          <a:xfrm>
            <a:off x="673413" y="213704"/>
            <a:ext cx="11359515" cy="594423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99695" algn="l" rtl="0" eaLnBrk="0">
              <a:lnSpc>
                <a:spcPts val="4225"/>
              </a:lnSpc>
            </a:pPr>
            <a:r>
              <a:rPr sz="3200" b="1" kern="0" spc="-10" dirty="0">
                <a:solidFill>
                  <a:srgbClr val="212E84">
                    <a:alpha val="100000"/>
                  </a:srgbClr>
                </a:solidFill>
                <a:latin typeface="微软雅黑" panose="020B0503020204020204" charset="-122"/>
                <a:ea typeface="微软雅黑" panose="020B0503020204020204" charset="-122"/>
                <a:cs typeface="微软雅黑" panose="020B0503020204020204" charset="-122"/>
              </a:rPr>
              <a:t>三、《消防法》相关条款要求</a:t>
            </a:r>
            <a:endParaRPr sz="3200" dirty="0">
              <a:latin typeface="微软雅黑" panose="020B0503020204020204" charset="-122"/>
              <a:ea typeface="微软雅黑" panose="020B0503020204020204" charset="-122"/>
              <a:cs typeface="微软雅黑" panose="020B0503020204020204" charset="-122"/>
            </a:endParaRPr>
          </a:p>
          <a:p>
            <a:pPr algn="l" rtl="0" eaLnBrk="0">
              <a:lnSpc>
                <a:spcPct val="179000"/>
              </a:lnSpc>
            </a:pPr>
            <a:endParaRPr sz="1000" dirty="0">
              <a:latin typeface="Arial" panose="020B0604020202020204"/>
              <a:ea typeface="Arial" panose="020B0604020202020204"/>
              <a:cs typeface="Arial" panose="020B0604020202020204"/>
            </a:endParaRPr>
          </a:p>
          <a:p>
            <a:pPr marL="32385" algn="l" rtl="0" eaLnBrk="0">
              <a:lnSpc>
                <a:spcPts val="2585"/>
              </a:lnSpc>
              <a:spcBef>
                <a:spcPts val="640"/>
              </a:spcBef>
            </a:pPr>
            <a:r>
              <a:rPr sz="2100" kern="0" spc="80" dirty="0">
                <a:solidFill>
                  <a:srgbClr val="000000">
                    <a:alpha val="100000"/>
                  </a:srgbClr>
                </a:solidFill>
                <a:latin typeface="Wingdings" panose="05000000000000000000"/>
                <a:ea typeface="Wingdings" panose="05000000000000000000"/>
                <a:cs typeface="Wingdings" panose="05000000000000000000"/>
              </a:rPr>
              <a:t>n</a:t>
            </a:r>
            <a:r>
              <a:rPr sz="21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燃气企业消防安全职责</a:t>
            </a:r>
            <a:endParaRPr sz="2100" dirty="0">
              <a:latin typeface="微软雅黑" panose="020B0503020204020204" charset="-122"/>
              <a:ea typeface="微软雅黑" panose="020B0503020204020204" charset="-122"/>
              <a:cs typeface="微软雅黑" panose="020B0503020204020204" charset="-122"/>
            </a:endParaRPr>
          </a:p>
          <a:p>
            <a:pPr marL="467995" algn="l" rtl="0" eaLnBrk="0">
              <a:lnSpc>
                <a:spcPct val="94000"/>
              </a:lnSpc>
              <a:spcBef>
                <a:spcPts val="1325"/>
              </a:spcBef>
            </a:pPr>
            <a:r>
              <a:rPr sz="18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第十六条   </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机关、</a:t>
            </a:r>
            <a:r>
              <a:rPr sz="1800" kern="0" spc="-3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团体、企业、</a:t>
            </a:r>
            <a:r>
              <a:rPr sz="1800" kern="0" spc="-4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事业等单位应当履行下列消防安全职</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责：</a:t>
            </a:r>
            <a:endParaRPr sz="1800" dirty="0">
              <a:latin typeface="微软雅黑" panose="020B0503020204020204" charset="-122"/>
              <a:ea typeface="微软雅黑" panose="020B0503020204020204" charset="-122"/>
              <a:cs typeface="微软雅黑" panose="020B0503020204020204" charset="-122"/>
            </a:endParaRPr>
          </a:p>
          <a:p>
            <a:pPr marL="13335" indent="608330" algn="l" rtl="0" eaLnBrk="0">
              <a:lnSpc>
                <a:spcPct val="133000"/>
              </a:lnSpc>
              <a:spcBef>
                <a:spcPts val="985"/>
              </a:spcBef>
            </a:pP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（一） 落实消防安全责任制， 制定本单位的消防安全制度、消防</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安全操作规程， 制定灭火和应急疏散预    </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案；</a:t>
            </a:r>
            <a:endParaRPr sz="1800" dirty="0">
              <a:latin typeface="微软雅黑" panose="020B0503020204020204" charset="-122"/>
              <a:ea typeface="微软雅黑" panose="020B0503020204020204" charset="-122"/>
              <a:cs typeface="微软雅黑" panose="020B0503020204020204" charset="-122"/>
            </a:endParaRPr>
          </a:p>
          <a:p>
            <a:pPr marL="12700" indent="608965" algn="l" rtl="0" eaLnBrk="0">
              <a:lnSpc>
                <a:spcPct val="133000"/>
              </a:lnSpc>
              <a:spcBef>
                <a:spcPts val="985"/>
              </a:spcBef>
            </a:pP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（二） 按照国家标准、行业标准</a:t>
            </a:r>
            <a:r>
              <a:rPr sz="1800"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配置消防设施、器材</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设置消防安全标志， 并定期组织检验、维修， 确    </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保完好有效；</a:t>
            </a:r>
            <a:endParaRPr sz="1800" dirty="0">
              <a:latin typeface="微软雅黑" panose="020B0503020204020204" charset="-122"/>
              <a:ea typeface="微软雅黑" panose="020B0503020204020204" charset="-122"/>
              <a:cs typeface="微软雅黑" panose="020B0503020204020204" charset="-122"/>
            </a:endParaRPr>
          </a:p>
          <a:p>
            <a:pPr algn="r" rtl="0" eaLnBrk="0">
              <a:lnSpc>
                <a:spcPts val="2415"/>
              </a:lnSpc>
              <a:spcBef>
                <a:spcPts val="990"/>
              </a:spcBef>
            </a:pPr>
            <a:r>
              <a:rPr sz="1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（三） 对建筑消防设施每年至少进行一次全面检测， 确保完好有效， 检测记录应当完整准确， 存档备查；</a:t>
            </a:r>
            <a:endParaRPr sz="1800" dirty="0">
              <a:latin typeface="微软雅黑" panose="020B0503020204020204" charset="-122"/>
              <a:ea typeface="微软雅黑" panose="020B0503020204020204" charset="-122"/>
              <a:cs typeface="微软雅黑" panose="020B0503020204020204" charset="-122"/>
            </a:endParaRPr>
          </a:p>
          <a:p>
            <a:pPr marL="621665" algn="l" rtl="0" eaLnBrk="0">
              <a:lnSpc>
                <a:spcPts val="2415"/>
              </a:lnSpc>
              <a:spcBef>
                <a:spcPts val="950"/>
              </a:spcBef>
            </a:pP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（四） 保障疏散通道、</a:t>
            </a:r>
            <a:r>
              <a:rPr sz="1800" kern="0" spc="-4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安全出口、消防车通道畅通， 保证防火防烟分区、</a:t>
            </a:r>
            <a:r>
              <a:rPr sz="1800" kern="0" spc="-3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防火间距符合消防技术标准；</a:t>
            </a:r>
            <a:endParaRPr sz="1800" dirty="0">
              <a:latin typeface="微软雅黑" panose="020B0503020204020204" charset="-122"/>
              <a:ea typeface="微软雅黑" panose="020B0503020204020204" charset="-122"/>
              <a:cs typeface="微软雅黑" panose="020B0503020204020204" charset="-122"/>
            </a:endParaRPr>
          </a:p>
          <a:p>
            <a:pPr marL="621665" algn="l" rtl="0" eaLnBrk="0">
              <a:lnSpc>
                <a:spcPts val="2415"/>
              </a:lnSpc>
              <a:spcBef>
                <a:spcPts val="950"/>
              </a:spcBef>
            </a:pP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（五） 组织防火检查， 及时消除火灾隐患；</a:t>
            </a:r>
            <a:endParaRPr sz="1800" dirty="0">
              <a:latin typeface="微软雅黑" panose="020B0503020204020204" charset="-122"/>
              <a:ea typeface="微软雅黑" panose="020B0503020204020204" charset="-122"/>
              <a:cs typeface="微软雅黑" panose="020B0503020204020204" charset="-122"/>
            </a:endParaRPr>
          </a:p>
          <a:p>
            <a:pPr marL="621665" algn="l" rtl="0" eaLnBrk="0">
              <a:lnSpc>
                <a:spcPts val="2415"/>
              </a:lnSpc>
              <a:spcBef>
                <a:spcPts val="950"/>
              </a:spcBef>
            </a:pP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（六） 组织进行有针对性的消防演练；</a:t>
            </a:r>
            <a:endParaRPr sz="1800" dirty="0">
              <a:latin typeface="微软雅黑" panose="020B0503020204020204" charset="-122"/>
              <a:ea typeface="微软雅黑" panose="020B0503020204020204" charset="-122"/>
              <a:cs typeface="微软雅黑" panose="020B0503020204020204" charset="-122"/>
            </a:endParaRPr>
          </a:p>
          <a:p>
            <a:pPr marL="621665" algn="l" rtl="0" eaLnBrk="0">
              <a:lnSpc>
                <a:spcPts val="2415"/>
              </a:lnSpc>
              <a:spcBef>
                <a:spcPts val="950"/>
              </a:spcBef>
            </a:pPr>
            <a:r>
              <a:rPr sz="1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（七） 法律、法规规定的其他消防安全职</a:t>
            </a:r>
            <a:r>
              <a:rPr sz="1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责。</a:t>
            </a:r>
            <a:endParaRPr sz="1800" dirty="0">
              <a:latin typeface="微软雅黑" panose="020B0503020204020204" charset="-122"/>
              <a:ea typeface="微软雅黑" panose="020B0503020204020204" charset="-122"/>
              <a:cs typeface="微软雅黑" panose="020B0503020204020204" charset="-122"/>
            </a:endParaRPr>
          </a:p>
          <a:p>
            <a:pPr algn="l" rtl="0" eaLnBrk="0">
              <a:lnSpc>
                <a:spcPct val="108000"/>
              </a:lnSpc>
            </a:pPr>
            <a:endParaRPr sz="1000" dirty="0">
              <a:latin typeface="Arial" panose="020B0604020202020204"/>
              <a:ea typeface="Arial" panose="020B0604020202020204"/>
              <a:cs typeface="Arial" panose="020B0604020202020204"/>
            </a:endParaRPr>
          </a:p>
          <a:p>
            <a:pPr marL="471170" algn="l" rtl="0" eaLnBrk="0">
              <a:lnSpc>
                <a:spcPct val="94000"/>
              </a:lnSpc>
              <a:spcBef>
                <a:spcPts val="0"/>
              </a:spcBef>
            </a:pPr>
            <a:r>
              <a:rPr sz="1800" b="1" kern="0" spc="70" dirty="0">
                <a:solidFill>
                  <a:srgbClr val="C00000">
                    <a:alpha val="100000"/>
                  </a:srgbClr>
                </a:solidFill>
                <a:latin typeface="微软雅黑" panose="020B0503020204020204" charset="-122"/>
                <a:ea typeface="微软雅黑" panose="020B0503020204020204" charset="-122"/>
                <a:cs typeface="微软雅黑" panose="020B0503020204020204" charset="-122"/>
              </a:rPr>
              <a:t>单位的主要负责人是</a:t>
            </a:r>
            <a:r>
              <a:rPr sz="1800" b="1" kern="0" spc="60" dirty="0">
                <a:solidFill>
                  <a:srgbClr val="C00000">
                    <a:alpha val="100000"/>
                  </a:srgbClr>
                </a:solidFill>
                <a:latin typeface="微软雅黑" panose="020B0503020204020204" charset="-122"/>
                <a:ea typeface="微软雅黑" panose="020B0503020204020204" charset="-122"/>
                <a:cs typeface="微软雅黑" panose="020B0503020204020204" charset="-122"/>
              </a:rPr>
              <a:t>本单位的消防安全责任人。</a:t>
            </a:r>
            <a:endParaRPr sz="1800" dirty="0">
              <a:latin typeface="微软雅黑" panose="020B0503020204020204" charset="-122"/>
              <a:ea typeface="微软雅黑" panose="020B0503020204020204" charset="-122"/>
              <a:cs typeface="微软雅黑" panose="020B0503020204020204" charset="-122"/>
            </a:endParaRPr>
          </a:p>
        </p:txBody>
      </p:sp>
      <p:sp>
        <p:nvSpPr>
          <p:cNvPr id="700" name="rect 700"/>
          <p:cNvSpPr/>
          <p:nvPr/>
        </p:nvSpPr>
        <p:spPr>
          <a:xfrm>
            <a:off x="7620" y="324611"/>
            <a:ext cx="37337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
        <p:nvSpPr>
          <p:cNvPr id="702" name="rect 702"/>
          <p:cNvSpPr/>
          <p:nvPr/>
        </p:nvSpPr>
        <p:spPr>
          <a:xfrm>
            <a:off x="467868" y="324611"/>
            <a:ext cx="9905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 name="textbox 704"/>
          <p:cNvSpPr/>
          <p:nvPr/>
        </p:nvSpPr>
        <p:spPr>
          <a:xfrm>
            <a:off x="674868" y="251817"/>
            <a:ext cx="10620375" cy="555053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97790" algn="l" rtl="0" eaLnBrk="0">
              <a:lnSpc>
                <a:spcPts val="4225"/>
              </a:lnSpc>
            </a:pPr>
            <a:r>
              <a:rPr sz="3200" b="1" kern="0" spc="-10" dirty="0">
                <a:solidFill>
                  <a:srgbClr val="212E84">
                    <a:alpha val="100000"/>
                  </a:srgbClr>
                </a:solidFill>
                <a:latin typeface="微软雅黑" panose="020B0503020204020204" charset="-122"/>
                <a:ea typeface="微软雅黑" panose="020B0503020204020204" charset="-122"/>
                <a:cs typeface="微软雅黑" panose="020B0503020204020204" charset="-122"/>
              </a:rPr>
              <a:t>三、《消防法》相关条款要求</a:t>
            </a:r>
            <a:endParaRPr sz="3200" dirty="0">
              <a:latin typeface="微软雅黑" panose="020B0503020204020204" charset="-122"/>
              <a:ea typeface="微软雅黑" panose="020B0503020204020204" charset="-122"/>
              <a:cs typeface="微软雅黑" panose="020B0503020204020204" charset="-122"/>
            </a:endParaRPr>
          </a:p>
          <a:p>
            <a:pPr marL="31115" algn="l" rtl="0" eaLnBrk="0">
              <a:lnSpc>
                <a:spcPts val="2585"/>
              </a:lnSpc>
              <a:spcBef>
                <a:spcPts val="1590"/>
              </a:spcBef>
            </a:pPr>
            <a:r>
              <a:rPr sz="2100" kern="0" spc="80" dirty="0">
                <a:solidFill>
                  <a:srgbClr val="000000">
                    <a:alpha val="100000"/>
                  </a:srgbClr>
                </a:solidFill>
                <a:latin typeface="Wingdings" panose="05000000000000000000"/>
                <a:ea typeface="Wingdings" panose="05000000000000000000"/>
                <a:cs typeface="Wingdings" panose="05000000000000000000"/>
              </a:rPr>
              <a:t>n</a:t>
            </a:r>
            <a:r>
              <a:rPr sz="21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燃气企业消防安全职责</a:t>
            </a:r>
            <a:endParaRPr sz="2100" dirty="0">
              <a:latin typeface="微软雅黑" panose="020B0503020204020204" charset="-122"/>
              <a:ea typeface="微软雅黑" panose="020B0503020204020204" charset="-122"/>
              <a:cs typeface="微软雅黑" panose="020B0503020204020204" charset="-122"/>
            </a:endParaRPr>
          </a:p>
          <a:p>
            <a:pPr marL="12700" indent="454025" algn="l" rtl="0" eaLnBrk="0">
              <a:lnSpc>
                <a:spcPct val="146000"/>
              </a:lnSpc>
              <a:spcBef>
                <a:spcPts val="925"/>
              </a:spcBef>
            </a:pPr>
            <a:r>
              <a:rPr sz="21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第十七条   </a:t>
            </a:r>
            <a:r>
              <a:rPr sz="21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县级以上地</a:t>
            </a:r>
            <a:r>
              <a:rPr sz="21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方人民政府消防救援机构应当将发生火灾可能性较大以及发生</a:t>
            </a:r>
            <a:r>
              <a:rPr sz="21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火灾可能造成重大的人身伤亡或者财产损失的单位， 确定为本行政区域内的消防安全重点</a:t>
            </a:r>
            <a:r>
              <a:rPr sz="21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单位， 并由应急管理部门</a:t>
            </a:r>
            <a:r>
              <a:rPr sz="21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报本级人民政府备案。</a:t>
            </a:r>
            <a:endParaRPr sz="2100" dirty="0">
              <a:latin typeface="微软雅黑" panose="020B0503020204020204" charset="-122"/>
              <a:ea typeface="微软雅黑" panose="020B0503020204020204" charset="-122"/>
              <a:cs typeface="微软雅黑" panose="020B0503020204020204" charset="-122"/>
            </a:endParaRPr>
          </a:p>
          <a:p>
            <a:pPr marL="13335" indent="455295" algn="l" rtl="0" eaLnBrk="0">
              <a:lnSpc>
                <a:spcPct val="143000"/>
              </a:lnSpc>
              <a:spcBef>
                <a:spcPts val="495"/>
              </a:spcBef>
            </a:pPr>
            <a:r>
              <a:rPr sz="21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消防安全重点单位除应当履行本法第十六条规定的职责外， 还应当履行下列消防安全  </a:t>
            </a:r>
            <a:r>
              <a:rPr sz="21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职责：</a:t>
            </a:r>
            <a:endParaRPr sz="2100" dirty="0">
              <a:latin typeface="微软雅黑" panose="020B0503020204020204" charset="-122"/>
              <a:ea typeface="微软雅黑" panose="020B0503020204020204" charset="-122"/>
              <a:cs typeface="微软雅黑" panose="020B0503020204020204" charset="-122"/>
            </a:endParaRPr>
          </a:p>
          <a:p>
            <a:pPr marL="641985" algn="l" rtl="0" eaLnBrk="0">
              <a:lnSpc>
                <a:spcPts val="2755"/>
              </a:lnSpc>
              <a:spcBef>
                <a:spcPts val="1130"/>
              </a:spcBef>
            </a:pPr>
            <a:r>
              <a:rPr sz="21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（一） 确定消防安全</a:t>
            </a:r>
            <a:r>
              <a:rPr sz="21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管理人， 组织实施本单位的消防安全管理工作；</a:t>
            </a:r>
            <a:endParaRPr sz="2100" dirty="0">
              <a:latin typeface="微软雅黑" panose="020B0503020204020204" charset="-122"/>
              <a:ea typeface="微软雅黑" panose="020B0503020204020204" charset="-122"/>
              <a:cs typeface="微软雅黑" panose="020B0503020204020204" charset="-122"/>
            </a:endParaRPr>
          </a:p>
          <a:p>
            <a:pPr marL="641985" algn="l" rtl="0" eaLnBrk="0">
              <a:lnSpc>
                <a:spcPts val="2755"/>
              </a:lnSpc>
              <a:spcBef>
                <a:spcPts val="1095"/>
              </a:spcBef>
            </a:pPr>
            <a:r>
              <a:rPr sz="21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（二） 建立消防档案， 确定消防安全</a:t>
            </a:r>
            <a:r>
              <a:rPr sz="21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重点部位， 设置防火标志， 实行严格管理；</a:t>
            </a:r>
            <a:endParaRPr sz="2100" dirty="0">
              <a:latin typeface="微软雅黑" panose="020B0503020204020204" charset="-122"/>
              <a:ea typeface="微软雅黑" panose="020B0503020204020204" charset="-122"/>
              <a:cs typeface="微软雅黑" panose="020B0503020204020204" charset="-122"/>
            </a:endParaRPr>
          </a:p>
          <a:p>
            <a:pPr marL="641985" algn="l" rtl="0" eaLnBrk="0">
              <a:lnSpc>
                <a:spcPts val="2755"/>
              </a:lnSpc>
              <a:spcBef>
                <a:spcPts val="1095"/>
              </a:spcBef>
            </a:pPr>
            <a:r>
              <a:rPr sz="21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（三） 实行每日防火巡查， 并建立巡查记录；</a:t>
            </a:r>
            <a:endParaRPr sz="2100" dirty="0">
              <a:latin typeface="微软雅黑" panose="020B0503020204020204" charset="-122"/>
              <a:ea typeface="微软雅黑" panose="020B0503020204020204" charset="-122"/>
              <a:cs typeface="微软雅黑" panose="020B0503020204020204" charset="-122"/>
            </a:endParaRPr>
          </a:p>
          <a:p>
            <a:pPr algn="l" rtl="0" eaLnBrk="0">
              <a:lnSpc>
                <a:spcPct val="101000"/>
              </a:lnSpc>
            </a:pPr>
            <a:endParaRPr sz="900" dirty="0">
              <a:latin typeface="Arial" panose="020B0604020202020204"/>
              <a:ea typeface="Arial" panose="020B0604020202020204"/>
              <a:cs typeface="Arial" panose="020B0604020202020204"/>
            </a:endParaRPr>
          </a:p>
          <a:p>
            <a:pPr marL="641985" algn="l" rtl="0" eaLnBrk="0">
              <a:lnSpc>
                <a:spcPts val="2755"/>
              </a:lnSpc>
              <a:spcBef>
                <a:spcPts val="5"/>
              </a:spcBef>
            </a:pPr>
            <a:r>
              <a:rPr sz="21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（四） 对职工进行岗前消防安全培训， 定期组织消防安全培训和消防演练。</a:t>
            </a:r>
            <a:endParaRPr sz="2100" dirty="0">
              <a:latin typeface="微软雅黑" panose="020B0503020204020204" charset="-122"/>
              <a:ea typeface="微软雅黑" panose="020B0503020204020204" charset="-122"/>
              <a:cs typeface="微软雅黑" panose="020B0503020204020204" charset="-122"/>
            </a:endParaRPr>
          </a:p>
        </p:txBody>
      </p:sp>
      <p:pic>
        <p:nvPicPr>
          <p:cNvPr id="706" name="picture 706"/>
          <p:cNvPicPr>
            <a:picLocks noChangeAspect="1"/>
          </p:cNvPicPr>
          <p:nvPr/>
        </p:nvPicPr>
        <p:blipFill>
          <a:blip r:embed="rId1"/>
          <a:stretch>
            <a:fillRect/>
          </a:stretch>
        </p:blipFill>
        <p:spPr>
          <a:xfrm rot="21600000">
            <a:off x="10611028" y="4077766"/>
            <a:ext cx="1580971" cy="2780233"/>
          </a:xfrm>
          <a:prstGeom prst="rect">
            <a:avLst/>
          </a:prstGeom>
        </p:spPr>
      </p:pic>
      <p:sp>
        <p:nvSpPr>
          <p:cNvPr id="708" name="rect 708"/>
          <p:cNvSpPr/>
          <p:nvPr/>
        </p:nvSpPr>
        <p:spPr>
          <a:xfrm>
            <a:off x="7620" y="324611"/>
            <a:ext cx="37337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
        <p:nvSpPr>
          <p:cNvPr id="710" name="rect 710"/>
          <p:cNvSpPr/>
          <p:nvPr/>
        </p:nvSpPr>
        <p:spPr>
          <a:xfrm>
            <a:off x="467868" y="324611"/>
            <a:ext cx="9905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 name="textbox 712"/>
          <p:cNvSpPr/>
          <p:nvPr/>
        </p:nvSpPr>
        <p:spPr>
          <a:xfrm>
            <a:off x="674363" y="193498"/>
            <a:ext cx="10471784" cy="3072129"/>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98425" algn="l" rtl="0" eaLnBrk="0">
              <a:lnSpc>
                <a:spcPts val="4225"/>
              </a:lnSpc>
            </a:pPr>
            <a:r>
              <a:rPr sz="3200" b="1" kern="0" spc="-10" dirty="0">
                <a:solidFill>
                  <a:srgbClr val="212E84">
                    <a:alpha val="100000"/>
                  </a:srgbClr>
                </a:solidFill>
                <a:latin typeface="微软雅黑" panose="020B0503020204020204" charset="-122"/>
                <a:ea typeface="微软雅黑" panose="020B0503020204020204" charset="-122"/>
                <a:cs typeface="微软雅黑" panose="020B0503020204020204" charset="-122"/>
              </a:rPr>
              <a:t>三、《消防法》相关条款要求</a:t>
            </a:r>
            <a:endParaRPr sz="3200" dirty="0">
              <a:latin typeface="微软雅黑" panose="020B0503020204020204" charset="-122"/>
              <a:ea typeface="微软雅黑" panose="020B0503020204020204" charset="-122"/>
              <a:cs typeface="微软雅黑" panose="020B0503020204020204" charset="-122"/>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marL="31750" algn="l" rtl="0" eaLnBrk="0">
              <a:lnSpc>
                <a:spcPts val="2580"/>
              </a:lnSpc>
              <a:spcBef>
                <a:spcPts val="630"/>
              </a:spcBef>
            </a:pPr>
            <a:r>
              <a:rPr sz="2100" kern="0" spc="70" dirty="0">
                <a:solidFill>
                  <a:srgbClr val="000000">
                    <a:alpha val="100000"/>
                  </a:srgbClr>
                </a:solidFill>
                <a:latin typeface="Wingdings" panose="05000000000000000000"/>
                <a:ea typeface="Wingdings" panose="05000000000000000000"/>
                <a:cs typeface="Wingdings" panose="05000000000000000000"/>
              </a:rPr>
              <a:t>n</a:t>
            </a:r>
            <a:r>
              <a:rPr sz="21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燃气企业消防安全管理的</a:t>
            </a:r>
            <a:r>
              <a:rPr sz="21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主要规定</a:t>
            </a:r>
            <a:endParaRPr sz="2100" dirty="0">
              <a:latin typeface="微软雅黑" panose="020B0503020204020204" charset="-122"/>
              <a:ea typeface="微软雅黑" panose="020B0503020204020204" charset="-122"/>
              <a:cs typeface="微软雅黑" panose="020B0503020204020204" charset="-122"/>
            </a:endParaRPr>
          </a:p>
          <a:p>
            <a:pPr marL="12700" indent="454025" algn="l" rtl="0" eaLnBrk="0">
              <a:lnSpc>
                <a:spcPct val="149000"/>
              </a:lnSpc>
              <a:spcBef>
                <a:spcPts val="1055"/>
              </a:spcBef>
            </a:pPr>
            <a:r>
              <a:rPr sz="18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第二十一条   </a:t>
            </a:r>
            <a:r>
              <a:rPr sz="18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禁止在具有</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火灾、</a:t>
            </a:r>
            <a:r>
              <a:rPr sz="1800" kern="0" spc="-4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爆炸危险的场所吸烟、使用明火。</a:t>
            </a:r>
            <a:r>
              <a:rPr sz="1800" kern="0" spc="-3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因施工等特殊情况需要使用明</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火作业的， 应当按照规定事先办理审批手续， 采取相应的消防安全措施； 作业人员应当遵守消防安全</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规定。</a:t>
            </a:r>
            <a:endParaRPr sz="1800" dirty="0">
              <a:latin typeface="微软雅黑" panose="020B0503020204020204" charset="-122"/>
              <a:ea typeface="微软雅黑" panose="020B0503020204020204" charset="-122"/>
              <a:cs typeface="微软雅黑" panose="020B0503020204020204" charset="-122"/>
            </a:endParaRPr>
          </a:p>
          <a:p>
            <a:pPr algn="l" rtl="0" eaLnBrk="0">
              <a:lnSpc>
                <a:spcPct val="101000"/>
              </a:lnSpc>
            </a:pPr>
            <a:endParaRPr sz="1100" dirty="0">
              <a:latin typeface="Arial" panose="020B0604020202020204"/>
              <a:ea typeface="Arial" panose="020B0604020202020204"/>
              <a:cs typeface="Arial" panose="020B0604020202020204"/>
            </a:endParaRPr>
          </a:p>
          <a:p>
            <a:pPr marL="468630" algn="l" rtl="0" eaLnBrk="0">
              <a:lnSpc>
                <a:spcPct val="94000"/>
              </a:lnSpc>
              <a:spcBef>
                <a:spcPts val="0"/>
              </a:spcBef>
            </a:pP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进行电焊、气焊等具有火灾危险作业的人员和自动消防系统的操作人员， 必须持证上岗， 并遵守</a:t>
            </a:r>
            <a:endParaRPr sz="1800" dirty="0">
              <a:latin typeface="微软雅黑" panose="020B0503020204020204" charset="-122"/>
              <a:ea typeface="微软雅黑" panose="020B0503020204020204" charset="-122"/>
              <a:cs typeface="微软雅黑" panose="020B0503020204020204" charset="-122"/>
            </a:endParaRPr>
          </a:p>
        </p:txBody>
      </p:sp>
      <p:pic>
        <p:nvPicPr>
          <p:cNvPr id="714" name="picture 714"/>
          <p:cNvPicPr>
            <a:picLocks noChangeAspect="1"/>
          </p:cNvPicPr>
          <p:nvPr/>
        </p:nvPicPr>
        <p:blipFill>
          <a:blip r:embed="rId1"/>
          <a:stretch>
            <a:fillRect/>
          </a:stretch>
        </p:blipFill>
        <p:spPr>
          <a:xfrm rot="21600000">
            <a:off x="10611028" y="4077766"/>
            <a:ext cx="1580971" cy="2780233"/>
          </a:xfrm>
          <a:prstGeom prst="rect">
            <a:avLst/>
          </a:prstGeom>
        </p:spPr>
      </p:pic>
      <p:sp>
        <p:nvSpPr>
          <p:cNvPr id="716" name="textbox 716"/>
          <p:cNvSpPr/>
          <p:nvPr/>
        </p:nvSpPr>
        <p:spPr>
          <a:xfrm>
            <a:off x="674126" y="3408504"/>
            <a:ext cx="2113279" cy="284479"/>
          </a:xfrm>
          <a:prstGeom prst="rect">
            <a:avLst/>
          </a:prstGeom>
          <a:noFill/>
          <a:ln w="0" cap="flat">
            <a:noFill/>
            <a:prstDash val="solid"/>
            <a:miter lim="0"/>
          </a:ln>
        </p:spPr>
        <p:txBody>
          <a:bodyPr vert="horz" wrap="square" lIns="0" tIns="0" rIns="0" bIns="0"/>
          <a:lstStyle/>
          <a:p>
            <a:pPr algn="l" rtl="0" eaLnBrk="0">
              <a:lnSpc>
                <a:spcPct val="88000"/>
              </a:lnSpc>
            </a:pPr>
            <a:endParaRPr sz="100" dirty="0">
              <a:latin typeface="Arial" panose="020B0604020202020204"/>
              <a:ea typeface="Arial" panose="020B0604020202020204"/>
              <a:cs typeface="Arial" panose="020B0604020202020204"/>
            </a:endParaRPr>
          </a:p>
          <a:p>
            <a:pPr algn="r" rtl="0" eaLnBrk="0">
              <a:lnSpc>
                <a:spcPct val="94000"/>
              </a:lnSpc>
            </a:pPr>
            <a:r>
              <a:rPr sz="18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消防安全操作规程。</a:t>
            </a:r>
            <a:endParaRPr sz="1800" dirty="0">
              <a:latin typeface="微软雅黑" panose="020B0503020204020204" charset="-122"/>
              <a:ea typeface="微软雅黑" panose="020B0503020204020204" charset="-122"/>
              <a:cs typeface="微软雅黑" panose="020B0503020204020204" charset="-122"/>
            </a:endParaRPr>
          </a:p>
        </p:txBody>
      </p:sp>
      <p:sp>
        <p:nvSpPr>
          <p:cNvPr id="718" name="rect 718"/>
          <p:cNvSpPr/>
          <p:nvPr/>
        </p:nvSpPr>
        <p:spPr>
          <a:xfrm>
            <a:off x="7620" y="324611"/>
            <a:ext cx="37337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
        <p:nvSpPr>
          <p:cNvPr id="720" name="rect 720"/>
          <p:cNvSpPr/>
          <p:nvPr/>
        </p:nvSpPr>
        <p:spPr>
          <a:xfrm>
            <a:off x="467868" y="324611"/>
            <a:ext cx="9905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 name="textbox 722"/>
          <p:cNvSpPr/>
          <p:nvPr/>
        </p:nvSpPr>
        <p:spPr>
          <a:xfrm>
            <a:off x="455168" y="195809"/>
            <a:ext cx="11023600" cy="379031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11125" algn="l" rtl="0" eaLnBrk="0">
              <a:lnSpc>
                <a:spcPts val="4225"/>
              </a:lnSpc>
              <a:tabLst>
                <a:tab pos="317500" algn="l"/>
              </a:tabLst>
            </a:pPr>
            <a:r>
              <a:rPr sz="3200" kern="0" spc="0" dirty="0">
                <a:solidFill>
                  <a:srgbClr val="212E84">
                    <a:alpha val="100000"/>
                  </a:srgbClr>
                </a:solidFill>
                <a:latin typeface="微软雅黑" panose="020B0503020204020204" charset="-122"/>
                <a:ea typeface="微软雅黑" panose="020B0503020204020204" charset="-122"/>
                <a:cs typeface="微软雅黑" panose="020B0503020204020204" charset="-122"/>
              </a:rPr>
              <a:t>	</a:t>
            </a:r>
            <a:r>
              <a:rPr sz="3200" b="1" kern="0" spc="-10" dirty="0">
                <a:solidFill>
                  <a:srgbClr val="212E84">
                    <a:alpha val="100000"/>
                  </a:srgbClr>
                </a:solidFill>
                <a:latin typeface="微软雅黑" panose="020B0503020204020204" charset="-122"/>
                <a:ea typeface="微软雅黑" panose="020B0503020204020204" charset="-122"/>
                <a:cs typeface="微软雅黑" panose="020B0503020204020204" charset="-122"/>
              </a:rPr>
              <a:t>三、《消防法》相关条款要求</a:t>
            </a:r>
            <a:endParaRPr sz="3200" dirty="0">
              <a:latin typeface="微软雅黑" panose="020B0503020204020204" charset="-122"/>
              <a:ea typeface="微软雅黑" panose="020B0503020204020204" charset="-122"/>
              <a:cs typeface="微软雅黑" panose="020B0503020204020204" charset="-122"/>
            </a:endParaRPr>
          </a:p>
          <a:p>
            <a:pPr algn="l" rtl="0" eaLnBrk="0">
              <a:lnSpc>
                <a:spcPct val="116000"/>
              </a:lnSpc>
            </a:pPr>
            <a:endParaRPr sz="1000" dirty="0">
              <a:latin typeface="Arial" panose="020B0604020202020204"/>
              <a:ea typeface="Arial" panose="020B0604020202020204"/>
              <a:cs typeface="Arial" panose="020B0604020202020204"/>
            </a:endParaRPr>
          </a:p>
          <a:p>
            <a:pPr algn="l" rtl="0" eaLnBrk="0">
              <a:lnSpc>
                <a:spcPct val="116000"/>
              </a:lnSpc>
            </a:pPr>
            <a:endParaRPr sz="1000" dirty="0">
              <a:latin typeface="Arial" panose="020B0604020202020204"/>
              <a:ea typeface="Arial" panose="020B0604020202020204"/>
              <a:cs typeface="Arial" panose="020B0604020202020204"/>
            </a:endParaRPr>
          </a:p>
          <a:p>
            <a:pPr marL="250825" algn="l" rtl="0" eaLnBrk="0">
              <a:lnSpc>
                <a:spcPts val="2580"/>
              </a:lnSpc>
              <a:spcBef>
                <a:spcPts val="635"/>
              </a:spcBef>
            </a:pPr>
            <a:r>
              <a:rPr sz="2100" kern="0" spc="70" dirty="0">
                <a:solidFill>
                  <a:srgbClr val="000000">
                    <a:alpha val="100000"/>
                  </a:srgbClr>
                </a:solidFill>
                <a:latin typeface="Wingdings" panose="05000000000000000000"/>
                <a:ea typeface="Wingdings" panose="05000000000000000000"/>
                <a:cs typeface="Wingdings" panose="05000000000000000000"/>
              </a:rPr>
              <a:t>n</a:t>
            </a:r>
            <a:r>
              <a:rPr sz="21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燃气企业消防安全管理的</a:t>
            </a:r>
            <a:r>
              <a:rPr sz="21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主要规定</a:t>
            </a:r>
            <a:endParaRPr sz="2100" dirty="0">
              <a:latin typeface="微软雅黑" panose="020B0503020204020204" charset="-122"/>
              <a:ea typeface="微软雅黑" panose="020B0503020204020204" charset="-122"/>
              <a:cs typeface="微软雅黑" panose="020B0503020204020204" charset="-122"/>
            </a:endParaRPr>
          </a:p>
          <a:p>
            <a:pPr marL="87630" indent="456565" algn="l" rtl="0" eaLnBrk="0">
              <a:lnSpc>
                <a:spcPct val="138000"/>
              </a:lnSpc>
              <a:spcBef>
                <a:spcPts val="660"/>
              </a:spcBef>
            </a:pPr>
            <a:r>
              <a:rPr sz="18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第二十四条   </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消防产品必须符合国家标准； 没有国</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家标准的， 必须符合行业标准。禁止生产、销售或</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者使用不合格的消防产品以及国家</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明令淘汰的消防产品。</a:t>
            </a:r>
            <a:endParaRPr sz="1800" dirty="0">
              <a:latin typeface="微软雅黑" panose="020B0503020204020204" charset="-122"/>
              <a:ea typeface="微软雅黑" panose="020B0503020204020204" charset="-122"/>
              <a:cs typeface="微软雅黑" panose="020B0503020204020204" charset="-122"/>
            </a:endParaRPr>
          </a:p>
          <a:p>
            <a:pPr marL="89535" indent="455930" algn="l" rtl="0" eaLnBrk="0">
              <a:lnSpc>
                <a:spcPct val="141000"/>
              </a:lnSpc>
              <a:spcBef>
                <a:spcPts val="465"/>
              </a:spcBef>
            </a:pP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依法实行强制性产品认证的消防产品， 由具有法定资质的</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认证机构按照国家标准、行业标准的强制性</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要求认证合格后， 方可生产、销售、使用。</a:t>
            </a:r>
            <a:r>
              <a:rPr sz="1800" kern="0" spc="-3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实行强制性产品认证的消防产品目录， 由国务院产品质量监督</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部门会同国务院应急管理部门制定并公布。</a:t>
            </a:r>
            <a:endParaRPr sz="1800" dirty="0">
              <a:latin typeface="微软雅黑" panose="020B0503020204020204" charset="-122"/>
              <a:ea typeface="微软雅黑" panose="020B0503020204020204" charset="-122"/>
              <a:cs typeface="微软雅黑" panose="020B0503020204020204" charset="-122"/>
            </a:endParaRPr>
          </a:p>
          <a:p>
            <a:pPr algn="l" rtl="0" eaLnBrk="0">
              <a:lnSpc>
                <a:spcPct val="106000"/>
              </a:lnSpc>
            </a:pPr>
            <a:endParaRPr sz="900" dirty="0">
              <a:latin typeface="Arial" panose="020B0604020202020204"/>
              <a:ea typeface="Arial" panose="020B0604020202020204"/>
              <a:cs typeface="Arial" panose="020B0604020202020204"/>
            </a:endParaRPr>
          </a:p>
          <a:p>
            <a:pPr marL="546735" algn="l" rtl="0" eaLnBrk="0">
              <a:lnSpc>
                <a:spcPct val="95000"/>
              </a:lnSpc>
              <a:spcBef>
                <a:spcPts val="5"/>
              </a:spcBef>
            </a:pP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新研制的尚未制定国家标准、行业标准的消防产品， 应</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当按照国务院产品质量监督部门会同国务院应</a:t>
            </a:r>
            <a:endParaRPr sz="1800" dirty="0">
              <a:latin typeface="微软雅黑" panose="020B0503020204020204" charset="-122"/>
              <a:ea typeface="微软雅黑" panose="020B0503020204020204" charset="-122"/>
              <a:cs typeface="微软雅黑" panose="020B0503020204020204" charset="-122"/>
            </a:endParaRPr>
          </a:p>
        </p:txBody>
      </p:sp>
      <p:sp>
        <p:nvSpPr>
          <p:cNvPr id="724" name="path 724"/>
          <p:cNvSpPr/>
          <p:nvPr/>
        </p:nvSpPr>
        <p:spPr>
          <a:xfrm>
            <a:off x="467868" y="324611"/>
            <a:ext cx="99059" cy="777240"/>
          </a:xfrm>
          <a:custGeom>
            <a:avLst/>
            <a:gdLst/>
            <a:ahLst/>
            <a:cxnLst/>
            <a:rect l="0" t="0" r="0" b="0"/>
            <a:pathLst>
              <a:path w="155" h="1224">
                <a:moveTo>
                  <a:pt x="0" y="0"/>
                </a:moveTo>
                <a:lnTo>
                  <a:pt x="155" y="0"/>
                </a:lnTo>
                <a:lnTo>
                  <a:pt x="155" y="1224"/>
                </a:lnTo>
                <a:lnTo>
                  <a:pt x="0" y="1224"/>
                </a:lnTo>
                <a:lnTo>
                  <a:pt x="0" y="0"/>
                </a:lnTo>
                <a:close/>
              </a:path>
            </a:pathLst>
          </a:custGeom>
          <a:solidFill>
            <a:srgbClr val="4472C4">
              <a:alpha val="100000"/>
            </a:srgbClr>
          </a:solidFill>
          <a:ln w="0" cap="flat">
            <a:noFill/>
            <a:prstDash val="solid"/>
            <a:miter lim="0"/>
          </a:ln>
        </p:spPr>
        <p:txBody>
          <a:bodyPr rtlCol="0"/>
          <a:lstStyle/>
          <a:p>
            <a:pPr algn="ctr"/>
            <a:endParaRPr lang="zh-CN" altLang="en-US"/>
          </a:p>
        </p:txBody>
      </p:sp>
      <p:pic>
        <p:nvPicPr>
          <p:cNvPr id="726" name="picture 726"/>
          <p:cNvPicPr>
            <a:picLocks noChangeAspect="1"/>
          </p:cNvPicPr>
          <p:nvPr/>
        </p:nvPicPr>
        <p:blipFill>
          <a:blip r:embed="rId1"/>
          <a:stretch>
            <a:fillRect/>
          </a:stretch>
        </p:blipFill>
        <p:spPr>
          <a:xfrm rot="21600000">
            <a:off x="10611028" y="4077766"/>
            <a:ext cx="1580971" cy="2780233"/>
          </a:xfrm>
          <a:prstGeom prst="rect">
            <a:avLst/>
          </a:prstGeom>
        </p:spPr>
      </p:pic>
      <p:sp>
        <p:nvSpPr>
          <p:cNvPr id="728" name="textbox 728"/>
          <p:cNvSpPr/>
          <p:nvPr/>
        </p:nvSpPr>
        <p:spPr>
          <a:xfrm>
            <a:off x="532352" y="4108151"/>
            <a:ext cx="10928984" cy="1097280"/>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marL="13970" algn="l" rtl="0" eaLnBrk="0">
              <a:lnSpc>
                <a:spcPct val="94000"/>
              </a:lnSpc>
            </a:pP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急管理部门规定的办法， 经技术鉴定符合消防安</a:t>
            </a:r>
            <a:r>
              <a:rPr sz="1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全要求的， 方可生产、销售、使用。</a:t>
            </a:r>
            <a:endParaRPr sz="1800" dirty="0">
              <a:latin typeface="微软雅黑" panose="020B0503020204020204" charset="-122"/>
              <a:ea typeface="微软雅黑" panose="020B0503020204020204" charset="-122"/>
              <a:cs typeface="微软雅黑" panose="020B0503020204020204" charset="-122"/>
            </a:endParaRPr>
          </a:p>
          <a:p>
            <a:pPr algn="r" rtl="0" eaLnBrk="0">
              <a:lnSpc>
                <a:spcPct val="94000"/>
              </a:lnSpc>
              <a:spcBef>
                <a:spcPts val="1170"/>
              </a:spcBef>
            </a:pP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依照本条规定经强制性产品认证合格或者技术鉴定合格的消</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防产品， 国务院应急管理部门应当予以公</a:t>
            </a:r>
            <a:endParaRPr sz="1800" dirty="0">
              <a:latin typeface="微软雅黑" panose="020B0503020204020204" charset="-122"/>
              <a:ea typeface="微软雅黑" panose="020B0503020204020204" charset="-122"/>
              <a:cs typeface="微软雅黑" panose="020B0503020204020204" charset="-122"/>
            </a:endParaRPr>
          </a:p>
          <a:p>
            <a:pPr algn="l" rtl="0" eaLnBrk="0">
              <a:lnSpc>
                <a:spcPct val="108000"/>
              </a:lnSpc>
            </a:pPr>
            <a:endParaRPr sz="900" dirty="0">
              <a:latin typeface="Arial" panose="020B0604020202020204"/>
              <a:ea typeface="Arial" panose="020B0604020202020204"/>
              <a:cs typeface="Arial" panose="020B0604020202020204"/>
            </a:endParaRPr>
          </a:p>
          <a:p>
            <a:pPr marL="12700" algn="l" rtl="0" eaLnBrk="0">
              <a:lnSpc>
                <a:spcPct val="94000"/>
              </a:lnSpc>
              <a:spcBef>
                <a:spcPts val="0"/>
              </a:spcBef>
            </a:pP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布。</a:t>
            </a:r>
            <a:endParaRPr sz="1800" dirty="0">
              <a:latin typeface="微软雅黑" panose="020B0503020204020204" charset="-122"/>
              <a:ea typeface="微软雅黑" panose="020B0503020204020204" charset="-122"/>
              <a:cs typeface="微软雅黑" panose="020B0503020204020204" charset="-122"/>
            </a:endParaRPr>
          </a:p>
        </p:txBody>
      </p:sp>
      <p:sp>
        <p:nvSpPr>
          <p:cNvPr id="730" name="rect 730"/>
          <p:cNvSpPr/>
          <p:nvPr/>
        </p:nvSpPr>
        <p:spPr>
          <a:xfrm>
            <a:off x="7620" y="324611"/>
            <a:ext cx="37337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4"/>
          <p:cNvPicPr>
            <a:picLocks noChangeAspect="1"/>
          </p:cNvPicPr>
          <p:nvPr/>
        </p:nvPicPr>
        <p:blipFill>
          <a:blip r:embed="rId1"/>
          <a:stretch>
            <a:fillRect/>
          </a:stretch>
        </p:blipFill>
        <p:spPr>
          <a:xfrm rot="21600000">
            <a:off x="7984235" y="0"/>
            <a:ext cx="4207764" cy="6858000"/>
          </a:xfrm>
          <a:prstGeom prst="rect">
            <a:avLst/>
          </a:prstGeom>
        </p:spPr>
      </p:pic>
      <p:sp>
        <p:nvSpPr>
          <p:cNvPr id="46" name="textbox 46"/>
          <p:cNvSpPr/>
          <p:nvPr/>
        </p:nvSpPr>
        <p:spPr>
          <a:xfrm>
            <a:off x="737158" y="1297990"/>
            <a:ext cx="6116320" cy="4340859"/>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marL="12700" algn="l" rtl="0" eaLnBrk="0">
              <a:lnSpc>
                <a:spcPct val="84000"/>
              </a:lnSpc>
            </a:pPr>
            <a:r>
              <a:rPr sz="2300" kern="0" spc="40" dirty="0">
                <a:solidFill>
                  <a:srgbClr val="406196">
                    <a:alpha val="100000"/>
                  </a:srgbClr>
                </a:solidFill>
                <a:latin typeface="Arial" panose="020B0604020202020204"/>
                <a:ea typeface="Arial" panose="020B0604020202020204"/>
                <a:cs typeface="Arial" panose="020B0604020202020204"/>
              </a:rPr>
              <a:t>CONTENT</a:t>
            </a:r>
            <a:endParaRPr sz="2300" dirty="0">
              <a:latin typeface="Arial" panose="020B0604020202020204"/>
              <a:ea typeface="Arial" panose="020B0604020202020204"/>
              <a:cs typeface="Arial" panose="020B0604020202020204"/>
            </a:endParaRPr>
          </a:p>
          <a:p>
            <a:pPr marL="66675" algn="l" rtl="0" eaLnBrk="0">
              <a:lnSpc>
                <a:spcPct val="101000"/>
              </a:lnSpc>
              <a:spcBef>
                <a:spcPts val="830"/>
              </a:spcBef>
              <a:tabLst>
                <a:tab pos="523875" algn="l"/>
              </a:tabLst>
            </a:pPr>
            <a:r>
              <a:rPr sz="1000" u="sng" kern="0" spc="0" dirty="0">
                <a:solidFill>
                  <a:srgbClr val="000000">
                    <a:alpha val="100000"/>
                  </a:srgbClr>
                </a:solidFill>
                <a:latin typeface="Arial" panose="020B0604020202020204"/>
                <a:ea typeface="Arial" panose="020B0604020202020204"/>
                <a:cs typeface="Arial" panose="020B0604020202020204"/>
              </a:rPr>
              <a:t>	</a:t>
            </a:r>
            <a:endParaRPr sz="1000" dirty="0">
              <a:latin typeface="Arial" panose="020B0604020202020204"/>
              <a:ea typeface="Arial" panose="020B0604020202020204"/>
              <a:cs typeface="Arial" panose="020B0604020202020204"/>
            </a:endParaRPr>
          </a:p>
          <a:p>
            <a:pPr algn="l" rtl="0" eaLnBrk="0">
              <a:lnSpc>
                <a:spcPct val="115000"/>
              </a:lnSpc>
            </a:pPr>
            <a:endParaRPr sz="1000" dirty="0">
              <a:latin typeface="Arial" panose="020B0604020202020204"/>
              <a:ea typeface="Arial" panose="020B0604020202020204"/>
              <a:cs typeface="Arial" panose="020B0604020202020204"/>
            </a:endParaRPr>
          </a:p>
          <a:p>
            <a:pPr marL="403860" algn="l" rtl="0" eaLnBrk="0">
              <a:lnSpc>
                <a:spcPct val="76000"/>
              </a:lnSpc>
              <a:spcBef>
                <a:spcPts val="1195"/>
              </a:spcBef>
            </a:pPr>
            <a:r>
              <a:rPr sz="6100" b="1" kern="0" spc="30" baseline="-13000" dirty="0">
                <a:solidFill>
                  <a:srgbClr val="406196">
                    <a:alpha val="100000"/>
                  </a:srgbClr>
                </a:solidFill>
                <a:latin typeface="Arial" panose="020B0604020202020204"/>
                <a:ea typeface="Arial" panose="020B0604020202020204"/>
                <a:cs typeface="Arial" panose="020B0604020202020204"/>
              </a:rPr>
              <a:t>03</a:t>
            </a:r>
            <a:r>
              <a:rPr sz="3900" b="1" kern="0" spc="-460" dirty="0">
                <a:solidFill>
                  <a:srgbClr val="406196">
                    <a:alpha val="100000"/>
                  </a:srgbClr>
                </a:solidFill>
                <a:latin typeface="Arial" panose="020B0604020202020204"/>
                <a:ea typeface="Arial" panose="020B0604020202020204"/>
                <a:cs typeface="Arial" panose="020B0604020202020204"/>
              </a:rPr>
              <a:t> </a:t>
            </a:r>
            <a:r>
              <a:rPr sz="3000" b="1" kern="0" spc="30" baseline="10000" dirty="0">
                <a:solidFill>
                  <a:srgbClr val="000000">
                    <a:alpha val="100000"/>
                  </a:srgbClr>
                </a:solidFill>
                <a:latin typeface="微软雅黑" panose="020B0503020204020204" charset="-122"/>
                <a:ea typeface="微软雅黑" panose="020B0503020204020204" charset="-122"/>
                <a:cs typeface="微软雅黑" panose="020B0503020204020204" charset="-122"/>
              </a:rPr>
              <a:t>燃气安全生产法律法规体系</a:t>
            </a:r>
            <a:endParaRPr sz="3000" baseline="10000" dirty="0">
              <a:latin typeface="微软雅黑" panose="020B0503020204020204" charset="-122"/>
              <a:ea typeface="微软雅黑" panose="020B0503020204020204" charset="-122"/>
              <a:cs typeface="微软雅黑" panose="020B0503020204020204" charset="-122"/>
            </a:endParaRPr>
          </a:p>
          <a:p>
            <a:pPr algn="l" rtl="0" eaLnBrk="0">
              <a:lnSpc>
                <a:spcPct val="100000"/>
              </a:lnSpc>
            </a:pPr>
            <a:endParaRPr sz="1000" dirty="0">
              <a:latin typeface="Arial" panose="020B0604020202020204"/>
              <a:ea typeface="Arial" panose="020B0604020202020204"/>
              <a:cs typeface="Arial" panose="020B0604020202020204"/>
            </a:endParaRPr>
          </a:p>
          <a:p>
            <a:pPr marL="403860" algn="l" rtl="0" eaLnBrk="0">
              <a:lnSpc>
                <a:spcPct val="77000"/>
              </a:lnSpc>
              <a:spcBef>
                <a:spcPts val="1195"/>
              </a:spcBef>
            </a:pPr>
            <a:r>
              <a:rPr sz="6100" b="1" kern="0" spc="10" baseline="-10000" dirty="0">
                <a:solidFill>
                  <a:srgbClr val="406196">
                    <a:alpha val="100000"/>
                  </a:srgbClr>
                </a:solidFill>
                <a:latin typeface="Arial" panose="020B0604020202020204"/>
                <a:ea typeface="Arial" panose="020B0604020202020204"/>
                <a:cs typeface="Arial" panose="020B0604020202020204"/>
              </a:rPr>
              <a:t>04</a:t>
            </a:r>
            <a:r>
              <a:rPr sz="3900" b="1" kern="0" spc="-420" dirty="0">
                <a:solidFill>
                  <a:srgbClr val="406196">
                    <a:alpha val="100000"/>
                  </a:srgbClr>
                </a:solidFill>
                <a:latin typeface="Arial" panose="020B0604020202020204"/>
                <a:ea typeface="Arial" panose="020B0604020202020204"/>
                <a:cs typeface="Arial" panose="020B0604020202020204"/>
              </a:rPr>
              <a:t> </a:t>
            </a:r>
            <a:r>
              <a:rPr sz="3000" b="1" kern="0" spc="10" baseline="16000" dirty="0">
                <a:solidFill>
                  <a:srgbClr val="000000">
                    <a:alpha val="100000"/>
                  </a:srgbClr>
                </a:solidFill>
                <a:latin typeface="微软雅黑" panose="020B0503020204020204" charset="-122"/>
                <a:ea typeface="微软雅黑" panose="020B0503020204020204" charset="-122"/>
                <a:cs typeface="微软雅黑" panose="020B0503020204020204" charset="-122"/>
              </a:rPr>
              <a:t>典型案例分析</a:t>
            </a:r>
            <a:endParaRPr sz="3000" baseline="16000" dirty="0">
              <a:latin typeface="微软雅黑" panose="020B0503020204020204" charset="-122"/>
              <a:ea typeface="微软雅黑" panose="020B0503020204020204" charset="-122"/>
              <a:cs typeface="微软雅黑" panose="020B0503020204020204" charset="-122"/>
            </a:endParaRPr>
          </a:p>
          <a:p>
            <a:pPr algn="l" rtl="0" eaLnBrk="0">
              <a:lnSpc>
                <a:spcPct val="100000"/>
              </a:lnSpc>
            </a:pPr>
            <a:endParaRPr sz="1700" dirty="0">
              <a:latin typeface="Arial" panose="020B0604020202020204"/>
              <a:ea typeface="Arial" panose="020B0604020202020204"/>
              <a:cs typeface="Arial" panose="020B0604020202020204"/>
            </a:endParaRPr>
          </a:p>
          <a:p>
            <a:pPr algn="l" rtl="0" eaLnBrk="0">
              <a:lnSpc>
                <a:spcPct val="16000"/>
              </a:lnSpc>
            </a:pPr>
            <a:endParaRPr sz="100" dirty="0">
              <a:latin typeface="Arial" panose="020B0604020202020204"/>
              <a:ea typeface="Arial" panose="020B0604020202020204"/>
              <a:cs typeface="Arial" panose="020B0604020202020204"/>
            </a:endParaRPr>
          </a:p>
          <a:p>
            <a:pPr algn="r" rtl="0" eaLnBrk="0">
              <a:lnSpc>
                <a:spcPct val="83000"/>
              </a:lnSpc>
            </a:pPr>
            <a:r>
              <a:rPr sz="6100" b="1" kern="0" spc="40" baseline="-15000" dirty="0">
                <a:solidFill>
                  <a:srgbClr val="406196">
                    <a:alpha val="100000"/>
                  </a:srgbClr>
                </a:solidFill>
                <a:latin typeface="Arial" panose="020B0604020202020204"/>
                <a:ea typeface="Arial" panose="020B0604020202020204"/>
                <a:cs typeface="Arial" panose="020B0604020202020204"/>
              </a:rPr>
              <a:t>05</a:t>
            </a:r>
            <a:r>
              <a:rPr sz="3900" b="1" kern="0" spc="-470" dirty="0">
                <a:solidFill>
                  <a:srgbClr val="406196">
                    <a:alpha val="100000"/>
                  </a:srgbClr>
                </a:solidFill>
                <a:latin typeface="Arial" panose="020B0604020202020204"/>
                <a:ea typeface="Arial" panose="020B0604020202020204"/>
                <a:cs typeface="Arial" panose="020B0604020202020204"/>
              </a:rPr>
              <a:t> </a:t>
            </a:r>
            <a:r>
              <a:rPr sz="3000" b="1" kern="0" spc="40" baseline="5000" dirty="0">
                <a:solidFill>
                  <a:srgbClr val="000000">
                    <a:alpha val="100000"/>
                  </a:srgbClr>
                </a:solidFill>
                <a:latin typeface="微软雅黑" panose="020B0503020204020204" charset="-122"/>
                <a:ea typeface="微软雅黑" panose="020B0503020204020204" charset="-122"/>
                <a:cs typeface="微软雅黑" panose="020B0503020204020204" charset="-122"/>
              </a:rPr>
              <a:t>《城镇燃气经营安全重大隐患判定</a:t>
            </a:r>
            <a:r>
              <a:rPr sz="3000" b="1" kern="0" spc="30" baseline="5000" dirty="0">
                <a:solidFill>
                  <a:srgbClr val="000000">
                    <a:alpha val="100000"/>
                  </a:srgbClr>
                </a:solidFill>
                <a:latin typeface="微软雅黑" panose="020B0503020204020204" charset="-122"/>
                <a:ea typeface="微软雅黑" panose="020B0503020204020204" charset="-122"/>
                <a:cs typeface="微软雅黑" panose="020B0503020204020204" charset="-122"/>
              </a:rPr>
              <a:t>标准》解读</a:t>
            </a:r>
            <a:endParaRPr sz="3000" baseline="5000" dirty="0">
              <a:latin typeface="微软雅黑" panose="020B0503020204020204" charset="-122"/>
              <a:ea typeface="微软雅黑" panose="020B0503020204020204" charset="-122"/>
              <a:cs typeface="微软雅黑" panose="020B0503020204020204" charset="-122"/>
            </a:endParaRPr>
          </a:p>
        </p:txBody>
      </p:sp>
      <p:sp>
        <p:nvSpPr>
          <p:cNvPr id="48" name="textbox 48"/>
          <p:cNvSpPr/>
          <p:nvPr/>
        </p:nvSpPr>
        <p:spPr>
          <a:xfrm>
            <a:off x="1128673" y="5763680"/>
            <a:ext cx="6487159" cy="526415"/>
          </a:xfrm>
          <a:prstGeom prst="rect">
            <a:avLst/>
          </a:prstGeom>
          <a:noFill/>
          <a:ln w="0" cap="flat">
            <a:noFill/>
            <a:prstDash val="solid"/>
            <a:miter lim="0"/>
          </a:ln>
        </p:spPr>
        <p:txBody>
          <a:bodyPr vert="horz" wrap="square" lIns="0" tIns="0" rIns="0" bIns="0"/>
          <a:lstStyle/>
          <a:p>
            <a:pPr algn="l" rtl="0" eaLnBrk="0">
              <a:lnSpc>
                <a:spcPct val="79000"/>
              </a:lnSpc>
            </a:pPr>
            <a:endParaRPr sz="100" dirty="0">
              <a:latin typeface="Arial" panose="020B0604020202020204"/>
              <a:ea typeface="Arial" panose="020B0604020202020204"/>
              <a:cs typeface="Arial" panose="020B0604020202020204"/>
            </a:endParaRPr>
          </a:p>
          <a:p>
            <a:pPr marL="12700" algn="l" rtl="0" eaLnBrk="0">
              <a:lnSpc>
                <a:spcPct val="83000"/>
              </a:lnSpc>
            </a:pPr>
            <a:r>
              <a:rPr sz="6100" b="1" kern="0" spc="40" baseline="-15000" dirty="0">
                <a:solidFill>
                  <a:srgbClr val="406196">
                    <a:alpha val="100000"/>
                  </a:srgbClr>
                </a:solidFill>
                <a:latin typeface="Arial" panose="020B0604020202020204"/>
                <a:ea typeface="Arial" panose="020B0604020202020204"/>
                <a:cs typeface="Arial" panose="020B0604020202020204"/>
              </a:rPr>
              <a:t>06</a:t>
            </a:r>
            <a:r>
              <a:rPr sz="3900" b="1" kern="0" spc="-470" dirty="0">
                <a:solidFill>
                  <a:srgbClr val="406196">
                    <a:alpha val="100000"/>
                  </a:srgbClr>
                </a:solidFill>
                <a:latin typeface="Arial" panose="020B0604020202020204"/>
                <a:ea typeface="Arial" panose="020B0604020202020204"/>
                <a:cs typeface="Arial" panose="020B0604020202020204"/>
              </a:rPr>
              <a:t> </a:t>
            </a:r>
            <a:r>
              <a:rPr sz="3000" b="1" kern="0" spc="40" baseline="5000" dirty="0">
                <a:solidFill>
                  <a:srgbClr val="000000">
                    <a:alpha val="100000"/>
                  </a:srgbClr>
                </a:solidFill>
                <a:latin typeface="微软雅黑" panose="020B0503020204020204" charset="-122"/>
                <a:ea typeface="微软雅黑" panose="020B0503020204020204" charset="-122"/>
                <a:cs typeface="微软雅黑" panose="020B0503020204020204" charset="-122"/>
              </a:rPr>
              <a:t>对贯彻实施《广西壮族自治区燃气管理条例》的</a:t>
            </a:r>
            <a:r>
              <a:rPr sz="3000" b="1" kern="0" spc="30" baseline="5000" dirty="0">
                <a:solidFill>
                  <a:srgbClr val="000000">
                    <a:alpha val="100000"/>
                  </a:srgbClr>
                </a:solidFill>
                <a:latin typeface="微软雅黑" panose="020B0503020204020204" charset="-122"/>
                <a:ea typeface="微软雅黑" panose="020B0503020204020204" charset="-122"/>
                <a:cs typeface="微软雅黑" panose="020B0503020204020204" charset="-122"/>
              </a:rPr>
              <a:t>建议</a:t>
            </a:r>
            <a:endParaRPr sz="3000" baseline="5000" dirty="0">
              <a:latin typeface="微软雅黑" panose="020B0503020204020204" charset="-122"/>
              <a:ea typeface="微软雅黑" panose="020B0503020204020204" charset="-122"/>
              <a:cs typeface="微软雅黑" panose="020B0503020204020204" charset="-122"/>
            </a:endParaRPr>
          </a:p>
        </p:txBody>
      </p:sp>
      <p:sp>
        <p:nvSpPr>
          <p:cNvPr id="50" name="textbox 50"/>
          <p:cNvSpPr/>
          <p:nvPr/>
        </p:nvSpPr>
        <p:spPr>
          <a:xfrm>
            <a:off x="10091147" y="3990188"/>
            <a:ext cx="784859" cy="1909445"/>
          </a:xfrm>
          <a:prstGeom prst="rect">
            <a:avLst/>
          </a:prstGeom>
          <a:noFill/>
          <a:ln w="0" cap="flat">
            <a:noFill/>
            <a:prstDash val="solid"/>
            <a:miter lim="0"/>
          </a:ln>
        </p:spPr>
        <p:txBody>
          <a:bodyPr vert="eaVert" wrap="square" lIns="0" tIns="0" rIns="0" bIns="0"/>
          <a:lstStyle/>
          <a:p>
            <a:pPr algn="l" rtl="0" eaLnBrk="0">
              <a:lnSpc>
                <a:spcPct val="102000"/>
              </a:lnSpc>
            </a:pPr>
            <a:endParaRPr sz="100" dirty="0">
              <a:latin typeface="Arial" panose="020B0604020202020204"/>
              <a:ea typeface="Arial" panose="020B0604020202020204"/>
              <a:cs typeface="Arial" panose="020B0604020202020204"/>
            </a:endParaRPr>
          </a:p>
          <a:p>
            <a:pPr algn="r" rtl="0" eaLnBrk="0">
              <a:lnSpc>
                <a:spcPct val="92000"/>
              </a:lnSpc>
              <a:spcBef>
                <a:spcPts val="0"/>
              </a:spcBef>
            </a:pPr>
            <a:r>
              <a:rPr sz="5300" kern="0" spc="-620" dirty="0">
                <a:solidFill>
                  <a:srgbClr val="FFFFFF">
                    <a:alpha val="100000"/>
                  </a:srgbClr>
                </a:solidFill>
                <a:latin typeface="微软雅黑" panose="020B0503020204020204" charset="-122"/>
                <a:ea typeface="微软雅黑" panose="020B0503020204020204" charset="-122"/>
                <a:cs typeface="微软雅黑" panose="020B0503020204020204" charset="-122"/>
              </a:rPr>
              <a:t>目</a:t>
            </a:r>
            <a:r>
              <a:rPr sz="5300" kern="0" spc="10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5300" kern="0" spc="-180" dirty="0">
                <a:solidFill>
                  <a:srgbClr val="FFFFFF">
                    <a:alpha val="100000"/>
                  </a:srgbClr>
                </a:solidFill>
                <a:latin typeface="微软雅黑" panose="020B0503020204020204" charset="-122"/>
                <a:ea typeface="微软雅黑" panose="020B0503020204020204" charset="-122"/>
                <a:cs typeface="微软雅黑" panose="020B0503020204020204" charset="-122"/>
              </a:rPr>
              <a:t>录</a:t>
            </a:r>
            <a:endParaRPr sz="5300" dirty="0">
              <a:latin typeface="微软雅黑" panose="020B0503020204020204" charset="-122"/>
              <a:ea typeface="微软雅黑" panose="020B0503020204020204" charset="-122"/>
              <a:cs typeface="微软雅黑" panose="020B0503020204020204" charset="-122"/>
            </a:endParaRPr>
          </a:p>
        </p:txBody>
      </p:sp>
      <p:sp>
        <p:nvSpPr>
          <p:cNvPr id="52" name="rect 52"/>
          <p:cNvSpPr/>
          <p:nvPr/>
        </p:nvSpPr>
        <p:spPr>
          <a:xfrm>
            <a:off x="7620" y="324611"/>
            <a:ext cx="373379" cy="777240"/>
          </a:xfrm>
          <a:prstGeom prst="rect">
            <a:avLst/>
          </a:prstGeom>
          <a:solidFill>
            <a:srgbClr val="406196">
              <a:alpha val="100000"/>
            </a:srgbClr>
          </a:solidFill>
          <a:ln w="0" cap="flat">
            <a:noFill/>
            <a:prstDash val="solid"/>
            <a:miter lim="0"/>
          </a:ln>
        </p:spPr>
        <p:txBody>
          <a:bodyPr rtlCol="0"/>
          <a:lstStyle/>
          <a:p>
            <a:pPr algn="ctr"/>
            <a:endParaRPr lang="zh-CN" altLang="en-US"/>
          </a:p>
        </p:txBody>
      </p:sp>
      <p:sp>
        <p:nvSpPr>
          <p:cNvPr id="54" name="rect 54"/>
          <p:cNvSpPr/>
          <p:nvPr/>
        </p:nvSpPr>
        <p:spPr>
          <a:xfrm>
            <a:off x="7591044" y="2133600"/>
            <a:ext cx="1117092" cy="131064"/>
          </a:xfrm>
          <a:prstGeom prst="rect">
            <a:avLst/>
          </a:prstGeom>
          <a:solidFill>
            <a:srgbClr val="F4B414">
              <a:alpha val="100000"/>
            </a:srgbClr>
          </a:solidFill>
          <a:ln w="0" cap="flat">
            <a:noFill/>
            <a:prstDash val="solid"/>
            <a:miter lim="0"/>
          </a:ln>
        </p:spPr>
        <p:txBody>
          <a:bodyPr rtlCol="0"/>
          <a:lstStyle/>
          <a:p>
            <a:pPr algn="ctr"/>
            <a:endParaRPr lang="zh-CN" altLang="en-US"/>
          </a:p>
        </p:txBody>
      </p:sp>
      <p:sp>
        <p:nvSpPr>
          <p:cNvPr id="56" name="rect 56"/>
          <p:cNvSpPr/>
          <p:nvPr/>
        </p:nvSpPr>
        <p:spPr>
          <a:xfrm>
            <a:off x="467868" y="324611"/>
            <a:ext cx="99059" cy="777240"/>
          </a:xfrm>
          <a:prstGeom prst="rect">
            <a:avLst/>
          </a:prstGeom>
          <a:solidFill>
            <a:srgbClr val="406196">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2" name="picture 732"/>
          <p:cNvPicPr>
            <a:picLocks noChangeAspect="1"/>
          </p:cNvPicPr>
          <p:nvPr/>
        </p:nvPicPr>
        <p:blipFill>
          <a:blip r:embed="rId1"/>
          <a:stretch>
            <a:fillRect/>
          </a:stretch>
        </p:blipFill>
        <p:spPr>
          <a:xfrm rot="21600000">
            <a:off x="10611028" y="4077766"/>
            <a:ext cx="1580971" cy="2780233"/>
          </a:xfrm>
          <a:prstGeom prst="rect">
            <a:avLst/>
          </a:prstGeom>
        </p:spPr>
      </p:pic>
      <p:sp>
        <p:nvSpPr>
          <p:cNvPr id="734" name="textbox 734"/>
          <p:cNvSpPr/>
          <p:nvPr/>
        </p:nvSpPr>
        <p:spPr>
          <a:xfrm>
            <a:off x="672226" y="206490"/>
            <a:ext cx="11120119" cy="518731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00330" algn="l" rtl="0" eaLnBrk="0">
              <a:lnSpc>
                <a:spcPts val="4225"/>
              </a:lnSpc>
            </a:pPr>
            <a:r>
              <a:rPr sz="3200" b="1" kern="0" spc="-10" dirty="0">
                <a:solidFill>
                  <a:srgbClr val="212E84">
                    <a:alpha val="100000"/>
                  </a:srgbClr>
                </a:solidFill>
                <a:latin typeface="微软雅黑" panose="020B0503020204020204" charset="-122"/>
                <a:ea typeface="微软雅黑" panose="020B0503020204020204" charset="-122"/>
                <a:cs typeface="微软雅黑" panose="020B0503020204020204" charset="-122"/>
              </a:rPr>
              <a:t>三、《消防法》相关条款要求</a:t>
            </a:r>
            <a:endParaRPr sz="3200" dirty="0">
              <a:latin typeface="微软雅黑" panose="020B0503020204020204" charset="-122"/>
              <a:ea typeface="微软雅黑" panose="020B0503020204020204" charset="-122"/>
              <a:cs typeface="微软雅黑" panose="020B0503020204020204" charset="-122"/>
            </a:endParaRPr>
          </a:p>
          <a:p>
            <a:pPr algn="l" rtl="0" eaLnBrk="0">
              <a:lnSpc>
                <a:spcPct val="140000"/>
              </a:lnSpc>
            </a:pPr>
            <a:endParaRPr sz="1000" dirty="0">
              <a:latin typeface="Arial" panose="020B0604020202020204"/>
              <a:ea typeface="Arial" panose="020B0604020202020204"/>
              <a:cs typeface="Arial" panose="020B0604020202020204"/>
            </a:endParaRPr>
          </a:p>
          <a:p>
            <a:pPr algn="l" rtl="0" eaLnBrk="0">
              <a:lnSpc>
                <a:spcPct val="140000"/>
              </a:lnSpc>
            </a:pPr>
            <a:endParaRPr sz="1000" dirty="0">
              <a:latin typeface="Arial" panose="020B0604020202020204"/>
              <a:ea typeface="Arial" panose="020B0604020202020204"/>
              <a:cs typeface="Arial" panose="020B0604020202020204"/>
            </a:endParaRPr>
          </a:p>
          <a:p>
            <a:pPr marL="33655" algn="l" rtl="0" eaLnBrk="0">
              <a:lnSpc>
                <a:spcPts val="2580"/>
              </a:lnSpc>
              <a:spcBef>
                <a:spcPts val="635"/>
              </a:spcBef>
            </a:pPr>
            <a:r>
              <a:rPr sz="2100" kern="0" spc="70" dirty="0">
                <a:solidFill>
                  <a:srgbClr val="000000">
                    <a:alpha val="100000"/>
                  </a:srgbClr>
                </a:solidFill>
                <a:latin typeface="Wingdings" panose="05000000000000000000"/>
                <a:ea typeface="Wingdings" panose="05000000000000000000"/>
                <a:cs typeface="Wingdings" panose="05000000000000000000"/>
              </a:rPr>
              <a:t>n</a:t>
            </a:r>
            <a:r>
              <a:rPr sz="21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燃气企业消防安全管理的</a:t>
            </a:r>
            <a:r>
              <a:rPr sz="21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主要规定</a:t>
            </a:r>
            <a:endParaRPr sz="2100" dirty="0">
              <a:latin typeface="微软雅黑" panose="020B0503020204020204" charset="-122"/>
              <a:ea typeface="微软雅黑" panose="020B0503020204020204" charset="-122"/>
              <a:cs typeface="微软雅黑" panose="020B0503020204020204" charset="-122"/>
            </a:endParaRPr>
          </a:p>
          <a:p>
            <a:pPr marL="469265" algn="l" rtl="0" eaLnBrk="0">
              <a:lnSpc>
                <a:spcPct val="86000"/>
              </a:lnSpc>
              <a:spcBef>
                <a:spcPts val="885"/>
              </a:spcBef>
            </a:pPr>
            <a:r>
              <a:rPr sz="18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第二十六条   </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建筑构件、建筑材料和室内装修、装饰材料的防火性能必须符合</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国家标准； 没有国家标</a:t>
            </a:r>
            <a:endParaRPr sz="1800" dirty="0">
              <a:latin typeface="微软雅黑" panose="020B0503020204020204" charset="-122"/>
              <a:ea typeface="微软雅黑" panose="020B0503020204020204" charset="-122"/>
              <a:cs typeface="微软雅黑" panose="020B0503020204020204" charset="-122"/>
            </a:endParaRPr>
          </a:p>
          <a:p>
            <a:pPr marL="15875" algn="l" rtl="0" eaLnBrk="0">
              <a:lnSpc>
                <a:spcPts val="3365"/>
              </a:lnSpc>
            </a:pP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准的， 必须符合行业标准。</a:t>
            </a:r>
            <a:endParaRPr sz="1800" dirty="0">
              <a:latin typeface="微软雅黑" panose="020B0503020204020204" charset="-122"/>
              <a:ea typeface="微软雅黑" panose="020B0503020204020204" charset="-122"/>
              <a:cs typeface="微软雅黑" panose="020B0503020204020204" charset="-122"/>
            </a:endParaRPr>
          </a:p>
          <a:p>
            <a:pPr marL="469265" indent="2540" algn="l" rtl="0" eaLnBrk="0">
              <a:lnSpc>
                <a:spcPct val="146000"/>
              </a:lnSpc>
              <a:spcBef>
                <a:spcPts val="605"/>
              </a:spcBef>
            </a:pP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人员密集场所室内装修、装饰， 应当按照消防技术标准的要</a:t>
            </a:r>
            <a:r>
              <a:rPr sz="1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求， 使用不燃、难燃材料。</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第二十七条   </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电器产品、燃气用具的产品标准， 应当符合消防安全的要求。</a:t>
            </a:r>
            <a:endParaRPr sz="1800" dirty="0">
              <a:latin typeface="微软雅黑" panose="020B0503020204020204" charset="-122"/>
              <a:ea typeface="微软雅黑" panose="020B0503020204020204" charset="-122"/>
              <a:cs typeface="微软雅黑" panose="020B0503020204020204" charset="-122"/>
            </a:endParaRPr>
          </a:p>
          <a:p>
            <a:pPr marL="12700" indent="470535" algn="l" rtl="0" eaLnBrk="0">
              <a:lnSpc>
                <a:spcPct val="145000"/>
              </a:lnSpc>
              <a:spcBef>
                <a:spcPts val="465"/>
              </a:spcBef>
            </a:pP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电器产品、燃气用具的安装、使用及其线路、管路的设计、</a:t>
            </a:r>
            <a:r>
              <a:rPr sz="1800" kern="0" spc="-3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敷设、维护保养、检测， 必须符合消防技</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术标准和管理规定。</a:t>
            </a:r>
            <a:endParaRPr sz="1800" dirty="0">
              <a:latin typeface="微软雅黑" panose="020B0503020204020204" charset="-122"/>
              <a:ea typeface="微软雅黑" panose="020B0503020204020204" charset="-122"/>
              <a:cs typeface="微软雅黑" panose="020B0503020204020204" charset="-122"/>
            </a:endParaRPr>
          </a:p>
          <a:p>
            <a:pPr algn="r" rtl="0" eaLnBrk="0">
              <a:lnSpc>
                <a:spcPct val="94000"/>
              </a:lnSpc>
              <a:spcBef>
                <a:spcPts val="1335"/>
              </a:spcBef>
            </a:pPr>
            <a:r>
              <a:rPr sz="18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第二十八条   </a:t>
            </a:r>
            <a:r>
              <a:rPr sz="1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任何单位、个人不得损坏、挪用或者擅自拆除、停用消</a:t>
            </a:r>
            <a:r>
              <a:rPr sz="1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防设施、器材， 不得埋压、</a:t>
            </a:r>
            <a:r>
              <a:rPr sz="1800" kern="0" spc="-3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圈占、</a:t>
            </a:r>
            <a:endParaRPr sz="1800" dirty="0">
              <a:latin typeface="微软雅黑" panose="020B0503020204020204" charset="-122"/>
              <a:ea typeface="微软雅黑" panose="020B0503020204020204" charset="-122"/>
              <a:cs typeface="微软雅黑" panose="020B0503020204020204" charset="-122"/>
            </a:endParaRPr>
          </a:p>
          <a:p>
            <a:pPr marL="13970" algn="l" rtl="0" eaLnBrk="0">
              <a:lnSpc>
                <a:spcPct val="94000"/>
              </a:lnSpc>
              <a:spcBef>
                <a:spcPts val="1335"/>
              </a:spcBef>
            </a:pP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遮挡消火栓或者占用</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防火间距， 不得占用、堵塞、</a:t>
            </a:r>
            <a:r>
              <a:rPr sz="1800" kern="0" spc="-4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封闭疏散通道、</a:t>
            </a:r>
            <a:r>
              <a:rPr sz="1800" kern="0" spc="-4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安全出口、消防车通道。人员密集场所</a:t>
            </a:r>
            <a:endParaRPr sz="1800" dirty="0">
              <a:latin typeface="微软雅黑" panose="020B0503020204020204" charset="-122"/>
              <a:ea typeface="微软雅黑" panose="020B0503020204020204" charset="-122"/>
              <a:cs typeface="微软雅黑" panose="020B0503020204020204" charset="-122"/>
            </a:endParaRPr>
          </a:p>
          <a:p>
            <a:pPr algn="l" rtl="0" eaLnBrk="0">
              <a:lnSpc>
                <a:spcPct val="101000"/>
              </a:lnSpc>
            </a:pPr>
            <a:endParaRPr sz="1100" dirty="0">
              <a:latin typeface="Arial" panose="020B0604020202020204"/>
              <a:ea typeface="Arial" panose="020B0604020202020204"/>
              <a:cs typeface="Arial" panose="020B0604020202020204"/>
            </a:endParaRPr>
          </a:p>
          <a:p>
            <a:pPr marL="24130" algn="l" rtl="0" eaLnBrk="0">
              <a:lnSpc>
                <a:spcPct val="94000"/>
              </a:lnSpc>
              <a:spcBef>
                <a:spcPts val="0"/>
              </a:spcBef>
            </a:pP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的门窗不得设置影响逃生和灭火救援的障碍物。</a:t>
            </a:r>
            <a:endParaRPr sz="1800" dirty="0">
              <a:latin typeface="微软雅黑" panose="020B0503020204020204" charset="-122"/>
              <a:ea typeface="微软雅黑" panose="020B0503020204020204" charset="-122"/>
              <a:cs typeface="微软雅黑" panose="020B0503020204020204" charset="-122"/>
            </a:endParaRPr>
          </a:p>
        </p:txBody>
      </p:sp>
      <p:sp>
        <p:nvSpPr>
          <p:cNvPr id="736" name="rect 736"/>
          <p:cNvSpPr/>
          <p:nvPr/>
        </p:nvSpPr>
        <p:spPr>
          <a:xfrm>
            <a:off x="7620" y="324611"/>
            <a:ext cx="37337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
        <p:nvSpPr>
          <p:cNvPr id="738" name="rect 738"/>
          <p:cNvSpPr/>
          <p:nvPr/>
        </p:nvSpPr>
        <p:spPr>
          <a:xfrm>
            <a:off x="467868" y="324611"/>
            <a:ext cx="9905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 name="textbox 740"/>
          <p:cNvSpPr/>
          <p:nvPr/>
        </p:nvSpPr>
        <p:spPr>
          <a:xfrm>
            <a:off x="725148" y="207265"/>
            <a:ext cx="10542269" cy="1935479"/>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60960" algn="l" rtl="0" eaLnBrk="0">
              <a:lnSpc>
                <a:spcPts val="4225"/>
              </a:lnSpc>
            </a:pPr>
            <a:r>
              <a:rPr sz="3200" b="1" kern="0" spc="-10" dirty="0">
                <a:solidFill>
                  <a:srgbClr val="212E84">
                    <a:alpha val="100000"/>
                  </a:srgbClr>
                </a:solidFill>
                <a:latin typeface="微软雅黑" panose="020B0503020204020204" charset="-122"/>
                <a:ea typeface="微软雅黑" panose="020B0503020204020204" charset="-122"/>
                <a:cs typeface="微软雅黑" panose="020B0503020204020204" charset="-122"/>
              </a:rPr>
              <a:t>四、《城镇燃气管理条例》相关条</a:t>
            </a:r>
            <a:r>
              <a:rPr sz="3200" b="1" kern="0" spc="-20" dirty="0">
                <a:solidFill>
                  <a:srgbClr val="212E84">
                    <a:alpha val="100000"/>
                  </a:srgbClr>
                </a:solidFill>
                <a:latin typeface="微软雅黑" panose="020B0503020204020204" charset="-122"/>
                <a:ea typeface="微软雅黑" panose="020B0503020204020204" charset="-122"/>
                <a:cs typeface="微软雅黑" panose="020B0503020204020204" charset="-122"/>
              </a:rPr>
              <a:t>款要求</a:t>
            </a:r>
            <a:endParaRPr sz="3200" dirty="0">
              <a:latin typeface="微软雅黑" panose="020B0503020204020204" charset="-122"/>
              <a:ea typeface="微软雅黑" panose="020B0503020204020204" charset="-122"/>
              <a:cs typeface="微软雅黑" panose="020B0503020204020204" charset="-122"/>
            </a:endParaRPr>
          </a:p>
          <a:p>
            <a:pPr algn="l" rtl="0" eaLnBrk="0">
              <a:lnSpc>
                <a:spcPct val="119000"/>
              </a:lnSpc>
            </a:pPr>
            <a:endParaRPr sz="1000" dirty="0">
              <a:latin typeface="Arial" panose="020B0604020202020204"/>
              <a:ea typeface="Arial" panose="020B0604020202020204"/>
              <a:cs typeface="Arial" panose="020B0604020202020204"/>
            </a:endParaRPr>
          </a:p>
          <a:p>
            <a:pPr marL="12700" indent="359410" algn="l" rtl="0" eaLnBrk="0">
              <a:lnSpc>
                <a:spcPct val="120000"/>
              </a:lnSpc>
              <a:spcBef>
                <a:spcPts val="460"/>
              </a:spcBef>
            </a:pP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现行《条例》共计</a:t>
            </a:r>
            <a:r>
              <a:rPr sz="1500" kern="0" spc="80" dirty="0">
                <a:solidFill>
                  <a:srgbClr val="C00000">
                    <a:alpha val="100000"/>
                  </a:srgbClr>
                </a:solidFill>
                <a:latin typeface="微软雅黑" panose="020B0503020204020204" charset="-122"/>
                <a:ea typeface="微软雅黑" panose="020B0503020204020204" charset="-122"/>
                <a:cs typeface="微软雅黑" panose="020B0503020204020204" charset="-122"/>
              </a:rPr>
              <a:t>八章五十五条</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 包括总则、</a:t>
            </a:r>
            <a:r>
              <a:rPr sz="1500" kern="0" spc="-3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燃气发展规划与应急保障、</a:t>
            </a:r>
            <a:r>
              <a:rPr sz="1500" kern="0" spc="-3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燃气经营与服务、</a:t>
            </a:r>
            <a:r>
              <a:rPr sz="1500" kern="0" spc="-3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燃气</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使用、</a:t>
            </a:r>
            <a:r>
              <a:rPr sz="1500" kern="0" spc="-3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燃气设施保</a:t>
            </a: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护、燃气安全事故预防与处理、</a:t>
            </a:r>
            <a:r>
              <a:rPr sz="1500" kern="0" spc="-3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法律责任及附则， 是燃气行业唯一的行政</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法规</a:t>
            </a:r>
            <a:endParaRPr sz="1500" dirty="0">
              <a:latin typeface="微软雅黑" panose="020B0503020204020204" charset="-122"/>
              <a:ea typeface="微软雅黑" panose="020B0503020204020204" charset="-122"/>
              <a:cs typeface="微软雅黑" panose="020B0503020204020204" charset="-122"/>
            </a:endParaRPr>
          </a:p>
          <a:p>
            <a:pPr marL="12700" indent="455930" algn="l" rtl="0" eaLnBrk="0">
              <a:lnSpc>
                <a:spcPct val="120000"/>
              </a:lnSpc>
              <a:spcBef>
                <a:spcPts val="280"/>
              </a:spcBef>
            </a:pPr>
            <a:r>
              <a:rPr sz="15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《条例》实施十余年来， 有效的规范了燃气</a:t>
            </a:r>
            <a:r>
              <a:rPr sz="15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市场秩序， 维护了燃气经营者和燃气用户的合法权益， 对防范和减少燃</a:t>
            </a: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气安全事故， 促进燃气事业健康发展提供了较为充分的法律保</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障</a:t>
            </a:r>
            <a:endParaRPr sz="1500" dirty="0">
              <a:latin typeface="微软雅黑" panose="020B0503020204020204" charset="-122"/>
              <a:ea typeface="微软雅黑" panose="020B0503020204020204" charset="-122"/>
              <a:cs typeface="微软雅黑" panose="020B0503020204020204" charset="-122"/>
            </a:endParaRPr>
          </a:p>
        </p:txBody>
      </p:sp>
      <p:pic>
        <p:nvPicPr>
          <p:cNvPr id="742" name="picture 742"/>
          <p:cNvPicPr>
            <a:picLocks noChangeAspect="1"/>
          </p:cNvPicPr>
          <p:nvPr/>
        </p:nvPicPr>
        <p:blipFill>
          <a:blip r:embed="rId1"/>
          <a:stretch>
            <a:fillRect/>
          </a:stretch>
        </p:blipFill>
        <p:spPr>
          <a:xfrm rot="21600000">
            <a:off x="10611028" y="4077766"/>
            <a:ext cx="1580971" cy="2780233"/>
          </a:xfrm>
          <a:prstGeom prst="rect">
            <a:avLst/>
          </a:prstGeom>
        </p:spPr>
      </p:pic>
      <p:grpSp>
        <p:nvGrpSpPr>
          <p:cNvPr id="18" name="group 18"/>
          <p:cNvGrpSpPr/>
          <p:nvPr/>
        </p:nvGrpSpPr>
        <p:grpSpPr>
          <a:xfrm rot="21600000">
            <a:off x="1667255" y="2482596"/>
            <a:ext cx="1289303" cy="1732965"/>
            <a:chOff x="0" y="0"/>
            <a:chExt cx="1289303" cy="1732965"/>
          </a:xfrm>
        </p:grpSpPr>
        <p:pic>
          <p:nvPicPr>
            <p:cNvPr id="744" name="picture 744"/>
            <p:cNvPicPr>
              <a:picLocks noChangeAspect="1"/>
            </p:cNvPicPr>
            <p:nvPr/>
          </p:nvPicPr>
          <p:blipFill>
            <a:blip r:embed="rId2"/>
            <a:stretch>
              <a:fillRect/>
            </a:stretch>
          </p:blipFill>
          <p:spPr>
            <a:xfrm rot="21600000">
              <a:off x="0" y="0"/>
              <a:ext cx="1289303" cy="1707233"/>
            </a:xfrm>
            <a:prstGeom prst="rect">
              <a:avLst/>
            </a:prstGeom>
          </p:spPr>
        </p:pic>
        <p:sp>
          <p:nvSpPr>
            <p:cNvPr id="746" name="textbox 746"/>
            <p:cNvSpPr/>
            <p:nvPr/>
          </p:nvSpPr>
          <p:spPr>
            <a:xfrm>
              <a:off x="-12700" y="-12700"/>
              <a:ext cx="1315085" cy="1774189"/>
            </a:xfrm>
            <a:prstGeom prst="rect">
              <a:avLst/>
            </a:prstGeom>
            <a:noFill/>
            <a:ln w="0" cap="flat">
              <a:noFill/>
              <a:prstDash val="solid"/>
              <a:miter lim="0"/>
            </a:ln>
          </p:spPr>
          <p:txBody>
            <a:bodyPr vert="horz" wrap="square" lIns="0" tIns="0" rIns="0" bIns="0"/>
            <a:lstStyle/>
            <a:p>
              <a:pPr algn="l" rtl="0" eaLnBrk="0">
                <a:lnSpc>
                  <a:spcPct val="113000"/>
                </a:lnSpc>
              </a:pPr>
              <a:endParaRPr sz="500" dirty="0">
                <a:latin typeface="Arial" panose="020B0604020202020204"/>
                <a:ea typeface="Arial" panose="020B0604020202020204"/>
                <a:cs typeface="Arial" panose="020B0604020202020204"/>
              </a:endParaRPr>
            </a:p>
            <a:p>
              <a:pPr marL="297180" algn="l" rtl="0" eaLnBrk="0">
                <a:lnSpc>
                  <a:spcPct val="91000"/>
                </a:lnSpc>
                <a:spcBef>
                  <a:spcPts val="5"/>
                </a:spcBef>
              </a:pPr>
              <a:r>
                <a:rPr sz="14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燃气发展</a:t>
              </a:r>
              <a:endParaRPr sz="1400" dirty="0">
                <a:latin typeface="微软雅黑" panose="020B0503020204020204" charset="-122"/>
                <a:ea typeface="微软雅黑" panose="020B0503020204020204" charset="-122"/>
                <a:cs typeface="微软雅黑" panose="020B0503020204020204" charset="-122"/>
              </a:endParaRPr>
            </a:p>
            <a:p>
              <a:pPr marL="297180" algn="l" rtl="0" eaLnBrk="0">
                <a:lnSpc>
                  <a:spcPct val="91000"/>
                </a:lnSpc>
                <a:spcBef>
                  <a:spcPts val="150"/>
                </a:spcBef>
              </a:pPr>
              <a:r>
                <a:rPr sz="14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规划与应</a:t>
              </a:r>
              <a:endParaRPr sz="1400" dirty="0">
                <a:latin typeface="微软雅黑" panose="020B0503020204020204" charset="-122"/>
                <a:ea typeface="微软雅黑" panose="020B0503020204020204" charset="-122"/>
                <a:cs typeface="微软雅黑" panose="020B0503020204020204" charset="-122"/>
              </a:endParaRPr>
            </a:p>
            <a:p>
              <a:pPr marL="386715" algn="l" rtl="0" eaLnBrk="0">
                <a:lnSpc>
                  <a:spcPct val="91000"/>
                </a:lnSpc>
                <a:spcBef>
                  <a:spcPts val="150"/>
                </a:spcBef>
              </a:pPr>
              <a:r>
                <a:rPr sz="14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急保障</a:t>
              </a:r>
              <a:endParaRPr sz="1400" dirty="0">
                <a:latin typeface="微软雅黑" panose="020B0503020204020204" charset="-122"/>
                <a:ea typeface="微软雅黑" panose="020B0503020204020204" charset="-122"/>
                <a:cs typeface="微软雅黑" panose="020B0503020204020204" charset="-122"/>
              </a:endParaRPr>
            </a:p>
            <a:p>
              <a:pPr algn="l" rtl="0" eaLnBrk="0">
                <a:lnSpc>
                  <a:spcPct val="192000"/>
                </a:lnSpc>
              </a:pPr>
              <a:endParaRPr sz="1000" dirty="0">
                <a:latin typeface="Arial" panose="020B0604020202020204"/>
                <a:ea typeface="Arial" panose="020B0604020202020204"/>
                <a:cs typeface="Arial" panose="020B0604020202020204"/>
              </a:endParaRPr>
            </a:p>
            <a:p>
              <a:pPr marL="220345" algn="l" rtl="0" eaLnBrk="0">
                <a:lnSpc>
                  <a:spcPct val="91000"/>
                </a:lnSpc>
                <a:spcBef>
                  <a:spcPts val="365"/>
                </a:spcBef>
              </a:pPr>
              <a:r>
                <a:rPr sz="1200" kern="0" spc="-20" dirty="0">
                  <a:solidFill>
                    <a:srgbClr val="000000">
                      <a:alpha val="100000"/>
                    </a:srgbClr>
                  </a:solidFill>
                  <a:latin typeface="Arial" panose="020B0604020202020204"/>
                  <a:ea typeface="Arial" panose="020B0604020202020204"/>
                  <a:cs typeface="Arial" panose="020B0604020202020204"/>
                </a:rPr>
                <a:t>•</a:t>
              </a:r>
              <a:r>
                <a:rPr sz="1200" kern="0" spc="10" dirty="0">
                  <a:solidFill>
                    <a:srgbClr val="000000">
                      <a:alpha val="100000"/>
                    </a:srgbClr>
                  </a:solidFill>
                  <a:latin typeface="Arial" panose="020B0604020202020204"/>
                  <a:ea typeface="Arial" panose="020B0604020202020204"/>
                  <a:cs typeface="Arial" panose="020B0604020202020204"/>
                </a:rPr>
                <a:t>    </a:t>
              </a:r>
              <a:r>
                <a:rPr sz="12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规划编制</a:t>
              </a:r>
              <a:endParaRPr sz="1200" dirty="0">
                <a:latin typeface="微软雅黑" panose="020B0503020204020204" charset="-122"/>
                <a:ea typeface="微软雅黑" panose="020B0503020204020204" charset="-122"/>
                <a:cs typeface="微软雅黑" panose="020B0503020204020204" charset="-122"/>
              </a:endParaRPr>
            </a:p>
            <a:p>
              <a:pPr marL="220345" algn="l" rtl="0" eaLnBrk="0">
                <a:lnSpc>
                  <a:spcPct val="91000"/>
                </a:lnSpc>
                <a:spcBef>
                  <a:spcPts val="850"/>
                </a:spcBef>
              </a:pPr>
              <a:r>
                <a:rPr sz="1200" kern="0" spc="-30" dirty="0">
                  <a:solidFill>
                    <a:srgbClr val="000000">
                      <a:alpha val="100000"/>
                    </a:srgbClr>
                  </a:solidFill>
                  <a:latin typeface="Arial" panose="020B0604020202020204"/>
                  <a:ea typeface="Arial" panose="020B0604020202020204"/>
                  <a:cs typeface="Arial" panose="020B0604020202020204"/>
                </a:rPr>
                <a:t>•</a:t>
              </a:r>
              <a:r>
                <a:rPr sz="1200" kern="0" spc="20" dirty="0">
                  <a:solidFill>
                    <a:srgbClr val="000000">
                      <a:alpha val="100000"/>
                    </a:srgbClr>
                  </a:solidFill>
                  <a:latin typeface="Arial" panose="020B0604020202020204"/>
                  <a:ea typeface="Arial" panose="020B0604020202020204"/>
                  <a:cs typeface="Arial" panose="020B0604020202020204"/>
                </a:rPr>
                <a:t>    </a:t>
              </a:r>
              <a:r>
                <a:rPr sz="12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实施备案</a:t>
              </a:r>
              <a:endParaRPr sz="1200" dirty="0">
                <a:latin typeface="微软雅黑" panose="020B0503020204020204" charset="-122"/>
                <a:ea typeface="微软雅黑" panose="020B0503020204020204" charset="-122"/>
                <a:cs typeface="微软雅黑" panose="020B0503020204020204" charset="-122"/>
              </a:endParaRPr>
            </a:p>
            <a:p>
              <a:pPr algn="l" rtl="0" eaLnBrk="0">
                <a:lnSpc>
                  <a:spcPct val="101000"/>
                </a:lnSpc>
              </a:pPr>
              <a:endParaRPr sz="700" dirty="0">
                <a:latin typeface="Arial" panose="020B0604020202020204"/>
                <a:ea typeface="Arial" panose="020B0604020202020204"/>
                <a:cs typeface="Arial" panose="020B0604020202020204"/>
              </a:endParaRPr>
            </a:p>
            <a:p>
              <a:pPr marL="220345" algn="l" rtl="0" eaLnBrk="0">
                <a:lnSpc>
                  <a:spcPct val="91000"/>
                </a:lnSpc>
                <a:spcBef>
                  <a:spcPts val="0"/>
                </a:spcBef>
              </a:pPr>
              <a:r>
                <a:rPr sz="1200" kern="0" spc="-30" dirty="0">
                  <a:solidFill>
                    <a:srgbClr val="000000">
                      <a:alpha val="100000"/>
                    </a:srgbClr>
                  </a:solidFill>
                  <a:latin typeface="Arial" panose="020B0604020202020204"/>
                  <a:ea typeface="Arial" panose="020B0604020202020204"/>
                  <a:cs typeface="Arial" panose="020B0604020202020204"/>
                </a:rPr>
                <a:t>•</a:t>
              </a:r>
              <a:r>
                <a:rPr sz="1200" kern="0" spc="20" dirty="0">
                  <a:solidFill>
                    <a:srgbClr val="000000">
                      <a:alpha val="100000"/>
                    </a:srgbClr>
                  </a:solidFill>
                  <a:latin typeface="Arial" panose="020B0604020202020204"/>
                  <a:ea typeface="Arial" panose="020B0604020202020204"/>
                  <a:cs typeface="Arial" panose="020B0604020202020204"/>
                </a:rPr>
                <a:t>    </a:t>
              </a:r>
              <a:r>
                <a:rPr sz="12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配套建设</a:t>
              </a:r>
              <a:endParaRPr sz="1200" dirty="0">
                <a:latin typeface="微软雅黑" panose="020B0503020204020204" charset="-122"/>
                <a:ea typeface="微软雅黑" panose="020B0503020204020204" charset="-122"/>
                <a:cs typeface="微软雅黑" panose="020B0503020204020204" charset="-122"/>
              </a:endParaRPr>
            </a:p>
          </p:txBody>
        </p:sp>
      </p:grpSp>
      <p:grpSp>
        <p:nvGrpSpPr>
          <p:cNvPr id="20" name="group 20"/>
          <p:cNvGrpSpPr/>
          <p:nvPr/>
        </p:nvGrpSpPr>
        <p:grpSpPr>
          <a:xfrm rot="21600000">
            <a:off x="160020" y="2490215"/>
            <a:ext cx="1289303" cy="1732140"/>
            <a:chOff x="0" y="0"/>
            <a:chExt cx="1289303" cy="1732140"/>
          </a:xfrm>
        </p:grpSpPr>
        <p:pic>
          <p:nvPicPr>
            <p:cNvPr id="748" name="picture 748"/>
            <p:cNvPicPr>
              <a:picLocks noChangeAspect="1"/>
            </p:cNvPicPr>
            <p:nvPr/>
          </p:nvPicPr>
          <p:blipFill>
            <a:blip r:embed="rId3"/>
            <a:stretch>
              <a:fillRect/>
            </a:stretch>
          </p:blipFill>
          <p:spPr>
            <a:xfrm rot="21600000">
              <a:off x="0" y="0"/>
              <a:ext cx="1289303" cy="1687528"/>
            </a:xfrm>
            <a:prstGeom prst="rect">
              <a:avLst/>
            </a:prstGeom>
          </p:spPr>
        </p:pic>
        <p:sp>
          <p:nvSpPr>
            <p:cNvPr id="750" name="textbox 750"/>
            <p:cNvSpPr/>
            <p:nvPr/>
          </p:nvSpPr>
          <p:spPr>
            <a:xfrm>
              <a:off x="-12700" y="-12700"/>
              <a:ext cx="1315085" cy="1774189"/>
            </a:xfrm>
            <a:prstGeom prst="rect">
              <a:avLst/>
            </a:prstGeom>
            <a:noFill/>
            <a:ln w="0" cap="flat">
              <a:noFill/>
              <a:prstDash val="solid"/>
              <a:miter lim="0"/>
            </a:ln>
          </p:spPr>
          <p:txBody>
            <a:bodyPr vert="horz" wrap="square" lIns="0" tIns="0" rIns="0" bIns="0"/>
            <a:lstStyle/>
            <a:p>
              <a:pPr algn="l" rtl="0" eaLnBrk="0">
                <a:lnSpc>
                  <a:spcPct val="137000"/>
                </a:lnSpc>
              </a:pPr>
              <a:endParaRPr sz="1000" dirty="0">
                <a:latin typeface="Arial" panose="020B0604020202020204"/>
                <a:ea typeface="Arial" panose="020B0604020202020204"/>
                <a:cs typeface="Arial" panose="020B0604020202020204"/>
              </a:endParaRPr>
            </a:p>
            <a:p>
              <a:pPr algn="l" rtl="0" eaLnBrk="0">
                <a:lnSpc>
                  <a:spcPct val="10000"/>
                </a:lnSpc>
              </a:pPr>
              <a:endParaRPr sz="100" dirty="0">
                <a:latin typeface="Arial" panose="020B0604020202020204"/>
                <a:ea typeface="Arial" panose="020B0604020202020204"/>
                <a:cs typeface="Arial" panose="020B0604020202020204"/>
              </a:endParaRPr>
            </a:p>
            <a:p>
              <a:pPr marL="481965" algn="l" rtl="0" eaLnBrk="0">
                <a:lnSpc>
                  <a:spcPct val="94000"/>
                </a:lnSpc>
              </a:pPr>
              <a:r>
                <a:rPr sz="1300" b="1" kern="0" spc="20" dirty="0">
                  <a:solidFill>
                    <a:srgbClr val="FFFFFF">
                      <a:alpha val="100000"/>
                    </a:srgbClr>
                  </a:solidFill>
                  <a:latin typeface="微软雅黑" panose="020B0503020204020204" charset="-122"/>
                  <a:ea typeface="微软雅黑" panose="020B0503020204020204" charset="-122"/>
                  <a:cs typeface="微软雅黑" panose="020B0503020204020204" charset="-122"/>
                </a:rPr>
                <a:t>总则</a:t>
              </a:r>
              <a:endParaRPr sz="1300" dirty="0">
                <a:latin typeface="微软雅黑" panose="020B0503020204020204" charset="-122"/>
                <a:ea typeface="微软雅黑" panose="020B0503020204020204" charset="-122"/>
                <a:cs typeface="微软雅黑" panose="020B0503020204020204" charset="-122"/>
              </a:endParaRPr>
            </a:p>
            <a:p>
              <a:pPr algn="l" rtl="0" eaLnBrk="0">
                <a:lnSpc>
                  <a:spcPct val="132000"/>
                </a:lnSpc>
              </a:pPr>
              <a:endParaRPr sz="1000" dirty="0">
                <a:latin typeface="Arial" panose="020B0604020202020204"/>
                <a:ea typeface="Arial" panose="020B0604020202020204"/>
                <a:cs typeface="Arial" panose="020B0604020202020204"/>
              </a:endParaRPr>
            </a:p>
            <a:p>
              <a:pPr algn="l" rtl="0" eaLnBrk="0">
                <a:lnSpc>
                  <a:spcPct val="132000"/>
                </a:lnSpc>
              </a:pPr>
              <a:endParaRPr sz="1000" dirty="0">
                <a:latin typeface="Arial" panose="020B0604020202020204"/>
                <a:ea typeface="Arial" panose="020B0604020202020204"/>
                <a:cs typeface="Arial" panose="020B0604020202020204"/>
              </a:endParaRPr>
            </a:p>
            <a:p>
              <a:pPr algn="l" rtl="0" eaLnBrk="0">
                <a:lnSpc>
                  <a:spcPct val="132000"/>
                </a:lnSpc>
              </a:pPr>
              <a:endParaRPr sz="1000" dirty="0">
                <a:latin typeface="Arial" panose="020B0604020202020204"/>
                <a:ea typeface="Arial" panose="020B0604020202020204"/>
                <a:cs typeface="Arial" panose="020B0604020202020204"/>
              </a:endParaRPr>
            </a:p>
            <a:p>
              <a:pPr marL="219075" algn="l" rtl="0" eaLnBrk="0">
                <a:lnSpc>
                  <a:spcPct val="91000"/>
                </a:lnSpc>
                <a:spcBef>
                  <a:spcPts val="365"/>
                </a:spcBef>
              </a:pPr>
              <a:r>
                <a:rPr sz="1200" kern="0" spc="-30" dirty="0">
                  <a:solidFill>
                    <a:srgbClr val="000000">
                      <a:alpha val="100000"/>
                    </a:srgbClr>
                  </a:solidFill>
                  <a:latin typeface="Arial" panose="020B0604020202020204"/>
                  <a:ea typeface="Arial" panose="020B0604020202020204"/>
                  <a:cs typeface="Arial" panose="020B0604020202020204"/>
                </a:rPr>
                <a:t>•</a:t>
              </a:r>
              <a:r>
                <a:rPr sz="1200" kern="0" spc="160" dirty="0">
                  <a:solidFill>
                    <a:srgbClr val="000000">
                      <a:alpha val="100000"/>
                    </a:srgbClr>
                  </a:solidFill>
                  <a:latin typeface="Arial" panose="020B0604020202020204"/>
                  <a:ea typeface="Arial" panose="020B0604020202020204"/>
                  <a:cs typeface="Arial" panose="020B0604020202020204"/>
                </a:rPr>
                <a:t>  </a:t>
              </a:r>
              <a:r>
                <a:rPr sz="12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立法目的</a:t>
              </a:r>
              <a:endParaRPr sz="1200" dirty="0">
                <a:latin typeface="微软雅黑" panose="020B0503020204020204" charset="-122"/>
                <a:ea typeface="微软雅黑" panose="020B0503020204020204" charset="-122"/>
                <a:cs typeface="微软雅黑" panose="020B0503020204020204" charset="-122"/>
              </a:endParaRPr>
            </a:p>
            <a:p>
              <a:pPr marL="219075" algn="l" rtl="0" eaLnBrk="0">
                <a:lnSpc>
                  <a:spcPct val="90000"/>
                </a:lnSpc>
                <a:spcBef>
                  <a:spcPts val="865"/>
                </a:spcBef>
              </a:pPr>
              <a:r>
                <a:rPr sz="1200" kern="0" spc="-30" dirty="0">
                  <a:solidFill>
                    <a:srgbClr val="000000">
                      <a:alpha val="100000"/>
                    </a:srgbClr>
                  </a:solidFill>
                  <a:latin typeface="Arial" panose="020B0604020202020204"/>
                  <a:ea typeface="Arial" panose="020B0604020202020204"/>
                  <a:cs typeface="Arial" panose="020B0604020202020204"/>
                </a:rPr>
                <a:t>•</a:t>
              </a:r>
              <a:r>
                <a:rPr sz="1200" kern="0" spc="160" dirty="0">
                  <a:solidFill>
                    <a:srgbClr val="000000">
                      <a:alpha val="100000"/>
                    </a:srgbClr>
                  </a:solidFill>
                  <a:latin typeface="Arial" panose="020B0604020202020204"/>
                  <a:ea typeface="Arial" panose="020B0604020202020204"/>
                  <a:cs typeface="Arial" panose="020B0604020202020204"/>
                </a:rPr>
                <a:t>  </a:t>
              </a:r>
              <a:r>
                <a:rPr sz="12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适用范围</a:t>
              </a:r>
              <a:endParaRPr sz="1200" dirty="0">
                <a:latin typeface="微软雅黑" panose="020B0503020204020204" charset="-122"/>
                <a:ea typeface="微软雅黑" panose="020B0503020204020204" charset="-122"/>
                <a:cs typeface="微软雅黑" panose="020B0503020204020204" charset="-122"/>
              </a:endParaRPr>
            </a:p>
            <a:p>
              <a:pPr algn="l" rtl="0" eaLnBrk="0">
                <a:lnSpc>
                  <a:spcPct val="102000"/>
                </a:lnSpc>
              </a:pPr>
              <a:endParaRPr sz="700" dirty="0">
                <a:latin typeface="Arial" panose="020B0604020202020204"/>
                <a:ea typeface="Arial" panose="020B0604020202020204"/>
                <a:cs typeface="Arial" panose="020B0604020202020204"/>
              </a:endParaRPr>
            </a:p>
            <a:p>
              <a:pPr algn="l" rtl="0" eaLnBrk="0">
                <a:lnSpc>
                  <a:spcPct val="6000"/>
                </a:lnSpc>
              </a:pPr>
              <a:endParaRPr sz="100" dirty="0">
                <a:latin typeface="Arial" panose="020B0604020202020204"/>
                <a:ea typeface="Arial" panose="020B0604020202020204"/>
                <a:cs typeface="Arial" panose="020B0604020202020204"/>
              </a:endParaRPr>
            </a:p>
            <a:p>
              <a:pPr marL="219075" algn="l" rtl="0" eaLnBrk="0">
                <a:lnSpc>
                  <a:spcPct val="90000"/>
                </a:lnSpc>
              </a:pPr>
              <a:r>
                <a:rPr sz="1200" kern="0" spc="-20" dirty="0">
                  <a:solidFill>
                    <a:srgbClr val="000000">
                      <a:alpha val="100000"/>
                    </a:srgbClr>
                  </a:solidFill>
                  <a:latin typeface="Arial" panose="020B0604020202020204"/>
                  <a:ea typeface="Arial" panose="020B0604020202020204"/>
                  <a:cs typeface="Arial" panose="020B0604020202020204"/>
                </a:rPr>
                <a:t>•</a:t>
              </a:r>
              <a:r>
                <a:rPr sz="1200" kern="0" spc="130" dirty="0">
                  <a:solidFill>
                    <a:srgbClr val="000000">
                      <a:alpha val="100000"/>
                    </a:srgbClr>
                  </a:solidFill>
                  <a:latin typeface="Arial" panose="020B0604020202020204"/>
                  <a:ea typeface="Arial" panose="020B0604020202020204"/>
                  <a:cs typeface="Arial" panose="020B0604020202020204"/>
                </a:rPr>
                <a:t>  </a:t>
              </a:r>
              <a:r>
                <a:rPr sz="12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燃气工作</a:t>
              </a:r>
              <a:endParaRPr sz="1200" dirty="0">
                <a:latin typeface="微软雅黑" panose="020B0503020204020204" charset="-122"/>
                <a:ea typeface="微软雅黑" panose="020B0503020204020204" charset="-122"/>
                <a:cs typeface="微软雅黑" panose="020B0503020204020204" charset="-122"/>
              </a:endParaRPr>
            </a:p>
          </p:txBody>
        </p:sp>
      </p:grpSp>
      <p:grpSp>
        <p:nvGrpSpPr>
          <p:cNvPr id="22" name="group 22"/>
          <p:cNvGrpSpPr/>
          <p:nvPr/>
        </p:nvGrpSpPr>
        <p:grpSpPr>
          <a:xfrm rot="21600000">
            <a:off x="3176016" y="2482596"/>
            <a:ext cx="1289304" cy="1731098"/>
            <a:chOff x="0" y="0"/>
            <a:chExt cx="1289304" cy="1731098"/>
          </a:xfrm>
        </p:grpSpPr>
        <p:pic>
          <p:nvPicPr>
            <p:cNvPr id="752" name="picture 752"/>
            <p:cNvPicPr>
              <a:picLocks noChangeAspect="1"/>
            </p:cNvPicPr>
            <p:nvPr/>
          </p:nvPicPr>
          <p:blipFill>
            <a:blip r:embed="rId4"/>
            <a:stretch>
              <a:fillRect/>
            </a:stretch>
          </p:blipFill>
          <p:spPr>
            <a:xfrm rot="21600000">
              <a:off x="0" y="0"/>
              <a:ext cx="1289304" cy="1707233"/>
            </a:xfrm>
            <a:prstGeom prst="rect">
              <a:avLst/>
            </a:prstGeom>
          </p:spPr>
        </p:pic>
        <p:sp>
          <p:nvSpPr>
            <p:cNvPr id="754" name="textbox 754"/>
            <p:cNvSpPr/>
            <p:nvPr/>
          </p:nvSpPr>
          <p:spPr>
            <a:xfrm>
              <a:off x="-12700" y="-12700"/>
              <a:ext cx="1315085" cy="1772920"/>
            </a:xfrm>
            <a:prstGeom prst="rect">
              <a:avLst/>
            </a:prstGeom>
            <a:noFill/>
            <a:ln w="0" cap="flat">
              <a:noFill/>
              <a:prstDash val="solid"/>
              <a:miter lim="0"/>
            </a:ln>
          </p:spPr>
          <p:txBody>
            <a:bodyPr vert="horz" wrap="square" lIns="0" tIns="0" rIns="0" bIns="0"/>
            <a:lstStyle/>
            <a:p>
              <a:pPr algn="l" rtl="0" eaLnBrk="0">
                <a:lnSpc>
                  <a:spcPct val="111000"/>
                </a:lnSpc>
              </a:pPr>
              <a:endParaRPr sz="700" dirty="0">
                <a:latin typeface="Arial" panose="020B0604020202020204"/>
                <a:ea typeface="Arial" panose="020B0604020202020204"/>
                <a:cs typeface="Arial" panose="020B0604020202020204"/>
              </a:endParaRPr>
            </a:p>
            <a:p>
              <a:pPr marL="387985" indent="-91440" algn="l" rtl="0" eaLnBrk="0">
                <a:lnSpc>
                  <a:spcPct val="96000"/>
                </a:lnSpc>
                <a:spcBef>
                  <a:spcPts val="0"/>
                </a:spcBef>
              </a:pPr>
              <a:r>
                <a:rPr sz="14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燃气经营</a:t>
              </a:r>
              <a:r>
                <a:rPr sz="1400" b="1"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1400" b="1" kern="0" spc="-20" dirty="0">
                  <a:solidFill>
                    <a:srgbClr val="FFFFFF">
                      <a:alpha val="100000"/>
                    </a:srgbClr>
                  </a:solidFill>
                  <a:latin typeface="微软雅黑" panose="020B0503020204020204" charset="-122"/>
                  <a:ea typeface="微软雅黑" panose="020B0503020204020204" charset="-122"/>
                  <a:cs typeface="微软雅黑" panose="020B0503020204020204" charset="-122"/>
                </a:rPr>
                <a:t>与服务</a:t>
              </a:r>
              <a:endParaRPr sz="1400" dirty="0">
                <a:latin typeface="微软雅黑" panose="020B0503020204020204" charset="-122"/>
                <a:ea typeface="微软雅黑" panose="020B0503020204020204" charset="-122"/>
                <a:cs typeface="微软雅黑" panose="020B0503020204020204" charset="-122"/>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marL="219075" algn="l" rtl="0" eaLnBrk="0">
                <a:lnSpc>
                  <a:spcPct val="91000"/>
                </a:lnSpc>
                <a:spcBef>
                  <a:spcPts val="370"/>
                </a:spcBef>
              </a:pPr>
              <a:r>
                <a:rPr sz="1200" kern="0" spc="-30" dirty="0">
                  <a:solidFill>
                    <a:srgbClr val="000000">
                      <a:alpha val="100000"/>
                    </a:srgbClr>
                  </a:solidFill>
                  <a:latin typeface="Arial" panose="020B0604020202020204"/>
                  <a:ea typeface="Arial" panose="020B0604020202020204"/>
                  <a:cs typeface="Arial" panose="020B0604020202020204"/>
                </a:rPr>
                <a:t>•</a:t>
              </a:r>
              <a:r>
                <a:rPr sz="1200" kern="0" spc="20" dirty="0">
                  <a:solidFill>
                    <a:srgbClr val="000000">
                      <a:alpha val="100000"/>
                    </a:srgbClr>
                  </a:solidFill>
                  <a:latin typeface="Arial" panose="020B0604020202020204"/>
                  <a:ea typeface="Arial" panose="020B0604020202020204"/>
                  <a:cs typeface="Arial" panose="020B0604020202020204"/>
                </a:rPr>
                <a:t>    </a:t>
              </a:r>
              <a:r>
                <a:rPr sz="12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主体选择</a:t>
              </a:r>
              <a:endParaRPr sz="1200" dirty="0">
                <a:latin typeface="微软雅黑" panose="020B0503020204020204" charset="-122"/>
                <a:ea typeface="微软雅黑" panose="020B0503020204020204" charset="-122"/>
                <a:cs typeface="微软雅黑" panose="020B0503020204020204" charset="-122"/>
              </a:endParaRPr>
            </a:p>
            <a:p>
              <a:pPr marL="219075" algn="l" rtl="0" eaLnBrk="0">
                <a:lnSpc>
                  <a:spcPct val="91000"/>
                </a:lnSpc>
                <a:spcBef>
                  <a:spcPts val="850"/>
                </a:spcBef>
              </a:pPr>
              <a:r>
                <a:rPr sz="1200" kern="0" spc="-10" dirty="0">
                  <a:solidFill>
                    <a:srgbClr val="000000">
                      <a:alpha val="100000"/>
                    </a:srgbClr>
                  </a:solidFill>
                  <a:latin typeface="Arial" panose="020B0604020202020204"/>
                  <a:ea typeface="Arial" panose="020B0604020202020204"/>
                  <a:cs typeface="Arial" panose="020B0604020202020204"/>
                </a:rPr>
                <a:t>•    </a:t>
              </a:r>
              <a:r>
                <a:rPr sz="12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经营许可</a:t>
              </a:r>
              <a:endParaRPr sz="1200" dirty="0">
                <a:latin typeface="微软雅黑" panose="020B0503020204020204" charset="-122"/>
                <a:ea typeface="微软雅黑" panose="020B0503020204020204" charset="-122"/>
                <a:cs typeface="微软雅黑" panose="020B0503020204020204" charset="-122"/>
              </a:endParaRPr>
            </a:p>
            <a:p>
              <a:pPr algn="l" rtl="0" eaLnBrk="0">
                <a:lnSpc>
                  <a:spcPct val="101000"/>
                </a:lnSpc>
              </a:pPr>
              <a:endParaRPr sz="700" dirty="0">
                <a:latin typeface="Arial" panose="020B0604020202020204"/>
                <a:ea typeface="Arial" panose="020B0604020202020204"/>
                <a:cs typeface="Arial" panose="020B0604020202020204"/>
              </a:endParaRPr>
            </a:p>
            <a:p>
              <a:pPr marL="219075" algn="l" rtl="0" eaLnBrk="0">
                <a:lnSpc>
                  <a:spcPct val="91000"/>
                </a:lnSpc>
                <a:spcBef>
                  <a:spcPts val="0"/>
                </a:spcBef>
              </a:pPr>
              <a:r>
                <a:rPr sz="1200" kern="0" spc="-20" dirty="0">
                  <a:solidFill>
                    <a:srgbClr val="000000">
                      <a:alpha val="100000"/>
                    </a:srgbClr>
                  </a:solidFill>
                  <a:latin typeface="Arial" panose="020B0604020202020204"/>
                  <a:ea typeface="Arial" panose="020B0604020202020204"/>
                  <a:cs typeface="Arial" panose="020B0604020202020204"/>
                </a:rPr>
                <a:t>•</a:t>
              </a:r>
              <a:r>
                <a:rPr sz="1200" kern="0" spc="10" dirty="0">
                  <a:solidFill>
                    <a:srgbClr val="000000">
                      <a:alpha val="100000"/>
                    </a:srgbClr>
                  </a:solidFill>
                  <a:latin typeface="Arial" panose="020B0604020202020204"/>
                  <a:ea typeface="Arial" panose="020B0604020202020204"/>
                  <a:cs typeface="Arial" panose="020B0604020202020204"/>
                </a:rPr>
                <a:t>    </a:t>
              </a:r>
              <a:r>
                <a:rPr sz="12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供应保障</a:t>
              </a:r>
              <a:endParaRPr sz="1200" dirty="0">
                <a:latin typeface="微软雅黑" panose="020B0503020204020204" charset="-122"/>
                <a:ea typeface="微软雅黑" panose="020B0503020204020204" charset="-122"/>
                <a:cs typeface="微软雅黑" panose="020B0503020204020204" charset="-122"/>
              </a:endParaRPr>
            </a:p>
          </p:txBody>
        </p:sp>
      </p:grpSp>
      <p:grpSp>
        <p:nvGrpSpPr>
          <p:cNvPr id="24" name="group 24"/>
          <p:cNvGrpSpPr/>
          <p:nvPr/>
        </p:nvGrpSpPr>
        <p:grpSpPr>
          <a:xfrm rot="21600000">
            <a:off x="4683252" y="2490215"/>
            <a:ext cx="1289303" cy="1731061"/>
            <a:chOff x="0" y="0"/>
            <a:chExt cx="1289303" cy="1731061"/>
          </a:xfrm>
        </p:grpSpPr>
        <p:pic>
          <p:nvPicPr>
            <p:cNvPr id="756" name="picture 756"/>
            <p:cNvPicPr>
              <a:picLocks noChangeAspect="1"/>
            </p:cNvPicPr>
            <p:nvPr/>
          </p:nvPicPr>
          <p:blipFill>
            <a:blip r:embed="rId5"/>
            <a:stretch>
              <a:fillRect/>
            </a:stretch>
          </p:blipFill>
          <p:spPr>
            <a:xfrm rot="21600000">
              <a:off x="0" y="0"/>
              <a:ext cx="1289303" cy="1687528"/>
            </a:xfrm>
            <a:prstGeom prst="rect">
              <a:avLst/>
            </a:prstGeom>
          </p:spPr>
        </p:pic>
        <p:sp>
          <p:nvSpPr>
            <p:cNvPr id="758" name="textbox 758"/>
            <p:cNvSpPr/>
            <p:nvPr/>
          </p:nvSpPr>
          <p:spPr>
            <a:xfrm>
              <a:off x="-12700" y="-12700"/>
              <a:ext cx="1315085" cy="1772285"/>
            </a:xfrm>
            <a:prstGeom prst="rect">
              <a:avLst/>
            </a:prstGeom>
            <a:noFill/>
            <a:ln w="0" cap="flat">
              <a:noFill/>
              <a:prstDash val="solid"/>
              <a:miter lim="0"/>
            </a:ln>
          </p:spPr>
          <p:txBody>
            <a:bodyPr vert="horz" wrap="square" lIns="0" tIns="0" rIns="0" bIns="0"/>
            <a:lstStyle/>
            <a:p>
              <a:pPr algn="l" rtl="0" eaLnBrk="0">
                <a:lnSpc>
                  <a:spcPct val="139000"/>
                </a:lnSpc>
              </a:pPr>
              <a:endParaRPr sz="1000" dirty="0">
                <a:latin typeface="Arial" panose="020B0604020202020204"/>
                <a:ea typeface="Arial" panose="020B0604020202020204"/>
                <a:cs typeface="Arial" panose="020B0604020202020204"/>
              </a:endParaRPr>
            </a:p>
            <a:p>
              <a:pPr marL="297180" algn="l" rtl="0" eaLnBrk="0">
                <a:lnSpc>
                  <a:spcPct val="91000"/>
                </a:lnSpc>
                <a:spcBef>
                  <a:spcPts val="0"/>
                </a:spcBef>
              </a:pPr>
              <a:r>
                <a:rPr sz="14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燃气使用</a:t>
              </a:r>
              <a:endParaRPr sz="1400" dirty="0">
                <a:latin typeface="微软雅黑" panose="020B0503020204020204" charset="-122"/>
                <a:ea typeface="微软雅黑" panose="020B0503020204020204" charset="-122"/>
                <a:cs typeface="微软雅黑" panose="020B0503020204020204" charset="-122"/>
              </a:endParaRPr>
            </a:p>
            <a:p>
              <a:pPr algn="l" rtl="0" eaLnBrk="0">
                <a:lnSpc>
                  <a:spcPct val="130000"/>
                </a:lnSpc>
              </a:pPr>
              <a:endParaRPr sz="1000" dirty="0">
                <a:latin typeface="Arial" panose="020B0604020202020204"/>
                <a:ea typeface="Arial" panose="020B0604020202020204"/>
                <a:cs typeface="Arial" panose="020B0604020202020204"/>
              </a:endParaRPr>
            </a:p>
            <a:p>
              <a:pPr algn="l" rtl="0" eaLnBrk="0">
                <a:lnSpc>
                  <a:spcPct val="130000"/>
                </a:lnSpc>
              </a:pPr>
              <a:endParaRPr sz="1000" dirty="0">
                <a:latin typeface="Arial" panose="020B0604020202020204"/>
                <a:ea typeface="Arial" panose="020B0604020202020204"/>
                <a:cs typeface="Arial" panose="020B0604020202020204"/>
              </a:endParaRPr>
            </a:p>
            <a:p>
              <a:pPr algn="l" rtl="0" eaLnBrk="0">
                <a:lnSpc>
                  <a:spcPct val="130000"/>
                </a:lnSpc>
              </a:pPr>
              <a:endParaRPr sz="1000" dirty="0">
                <a:latin typeface="Arial" panose="020B0604020202020204"/>
                <a:ea typeface="Arial" panose="020B0604020202020204"/>
                <a:cs typeface="Arial" panose="020B0604020202020204"/>
              </a:endParaRPr>
            </a:p>
            <a:p>
              <a:pPr marL="441960" indent="-222250" algn="l" rtl="0" eaLnBrk="0">
                <a:lnSpc>
                  <a:spcPct val="120000"/>
                </a:lnSpc>
                <a:spcBef>
                  <a:spcPts val="360"/>
                </a:spcBef>
              </a:pPr>
              <a:r>
                <a:rPr sz="1200" kern="0" spc="-30" dirty="0">
                  <a:solidFill>
                    <a:srgbClr val="000000">
                      <a:alpha val="100000"/>
                    </a:srgbClr>
                  </a:solidFill>
                  <a:latin typeface="Arial" panose="020B0604020202020204"/>
                  <a:ea typeface="Arial" panose="020B0604020202020204"/>
                  <a:cs typeface="Arial" panose="020B0604020202020204"/>
                </a:rPr>
                <a:t>•</a:t>
              </a:r>
              <a:r>
                <a:rPr sz="1200" kern="0" spc="20" dirty="0">
                  <a:solidFill>
                    <a:srgbClr val="000000">
                      <a:alpha val="100000"/>
                    </a:srgbClr>
                  </a:solidFill>
                  <a:latin typeface="Arial" panose="020B0604020202020204"/>
                  <a:ea typeface="Arial" panose="020B0604020202020204"/>
                  <a:cs typeface="Arial" panose="020B0604020202020204"/>
                </a:rPr>
                <a:t>    </a:t>
              </a:r>
              <a:r>
                <a:rPr sz="12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用气行为</a:t>
              </a:r>
              <a:r>
                <a:rPr sz="12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规范</a:t>
              </a:r>
              <a:endParaRPr sz="1200" dirty="0">
                <a:latin typeface="微软雅黑" panose="020B0503020204020204" charset="-122"/>
                <a:ea typeface="微软雅黑" panose="020B0503020204020204" charset="-122"/>
                <a:cs typeface="微软雅黑" panose="020B0503020204020204" charset="-122"/>
              </a:endParaRPr>
            </a:p>
            <a:p>
              <a:pPr algn="l" rtl="0" eaLnBrk="0">
                <a:lnSpc>
                  <a:spcPct val="102000"/>
                </a:lnSpc>
              </a:pPr>
              <a:endParaRPr sz="700" dirty="0">
                <a:latin typeface="Arial" panose="020B0604020202020204"/>
                <a:ea typeface="Arial" panose="020B0604020202020204"/>
                <a:cs typeface="Arial" panose="020B0604020202020204"/>
              </a:endParaRPr>
            </a:p>
            <a:p>
              <a:pPr algn="l" rtl="0" eaLnBrk="0">
                <a:lnSpc>
                  <a:spcPct val="6000"/>
                </a:lnSpc>
              </a:pPr>
              <a:endParaRPr sz="100" dirty="0">
                <a:latin typeface="Arial" panose="020B0604020202020204"/>
                <a:ea typeface="Arial" panose="020B0604020202020204"/>
                <a:cs typeface="Arial" panose="020B0604020202020204"/>
              </a:endParaRPr>
            </a:p>
            <a:p>
              <a:pPr marL="219710" algn="l" rtl="0" eaLnBrk="0">
                <a:lnSpc>
                  <a:spcPct val="90000"/>
                </a:lnSpc>
              </a:pPr>
              <a:r>
                <a:rPr sz="1200" kern="0" spc="-20" dirty="0">
                  <a:solidFill>
                    <a:srgbClr val="000000">
                      <a:alpha val="100000"/>
                    </a:srgbClr>
                  </a:solidFill>
                  <a:latin typeface="Arial" panose="020B0604020202020204"/>
                  <a:ea typeface="Arial" panose="020B0604020202020204"/>
                  <a:cs typeface="Arial" panose="020B0604020202020204"/>
                </a:rPr>
                <a:t>•</a:t>
              </a:r>
              <a:r>
                <a:rPr sz="1200" kern="0" spc="10" dirty="0">
                  <a:solidFill>
                    <a:srgbClr val="000000">
                      <a:alpha val="100000"/>
                    </a:srgbClr>
                  </a:solidFill>
                  <a:latin typeface="Arial" panose="020B0604020202020204"/>
                  <a:ea typeface="Arial" panose="020B0604020202020204"/>
                  <a:cs typeface="Arial" panose="020B0604020202020204"/>
                </a:rPr>
                <a:t>    </a:t>
              </a:r>
              <a:r>
                <a:rPr sz="12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安全管理</a:t>
              </a:r>
              <a:endParaRPr sz="1200" dirty="0">
                <a:latin typeface="微软雅黑" panose="020B0503020204020204" charset="-122"/>
                <a:ea typeface="微软雅黑" panose="020B0503020204020204" charset="-122"/>
                <a:cs typeface="微软雅黑" panose="020B0503020204020204" charset="-122"/>
              </a:endParaRPr>
            </a:p>
          </p:txBody>
        </p:sp>
      </p:grpSp>
      <p:grpSp>
        <p:nvGrpSpPr>
          <p:cNvPr id="26" name="group 26"/>
          <p:cNvGrpSpPr/>
          <p:nvPr/>
        </p:nvGrpSpPr>
        <p:grpSpPr>
          <a:xfrm rot="21600000">
            <a:off x="6192011" y="2490215"/>
            <a:ext cx="1287780" cy="1728902"/>
            <a:chOff x="0" y="0"/>
            <a:chExt cx="1287780" cy="1728902"/>
          </a:xfrm>
        </p:grpSpPr>
        <p:pic>
          <p:nvPicPr>
            <p:cNvPr id="760" name="picture 760"/>
            <p:cNvPicPr>
              <a:picLocks noChangeAspect="1"/>
            </p:cNvPicPr>
            <p:nvPr/>
          </p:nvPicPr>
          <p:blipFill>
            <a:blip r:embed="rId6"/>
            <a:stretch>
              <a:fillRect/>
            </a:stretch>
          </p:blipFill>
          <p:spPr>
            <a:xfrm rot="21600000">
              <a:off x="0" y="0"/>
              <a:ext cx="1287780" cy="1687528"/>
            </a:xfrm>
            <a:prstGeom prst="rect">
              <a:avLst/>
            </a:prstGeom>
          </p:spPr>
        </p:pic>
        <p:sp>
          <p:nvSpPr>
            <p:cNvPr id="762" name="textbox 762"/>
            <p:cNvSpPr/>
            <p:nvPr/>
          </p:nvSpPr>
          <p:spPr>
            <a:xfrm>
              <a:off x="-12700" y="-12700"/>
              <a:ext cx="1313814" cy="1771014"/>
            </a:xfrm>
            <a:prstGeom prst="rect">
              <a:avLst/>
            </a:prstGeom>
            <a:noFill/>
            <a:ln w="0" cap="flat">
              <a:noFill/>
              <a:prstDash val="solid"/>
              <a:miter lim="0"/>
            </a:ln>
          </p:spPr>
          <p:txBody>
            <a:bodyPr vert="horz" wrap="square" lIns="0" tIns="0" rIns="0" bIns="0"/>
            <a:lstStyle/>
            <a:p>
              <a:pPr algn="l" rtl="0" eaLnBrk="0">
                <a:lnSpc>
                  <a:spcPct val="111000"/>
                </a:lnSpc>
              </a:pPr>
              <a:endParaRPr sz="700" dirty="0">
                <a:latin typeface="Arial" panose="020B0604020202020204"/>
                <a:ea typeface="Arial" panose="020B0604020202020204"/>
                <a:cs typeface="Arial" panose="020B0604020202020204"/>
              </a:endParaRPr>
            </a:p>
            <a:p>
              <a:pPr marL="474345" indent="-177800" algn="l" rtl="0" eaLnBrk="0">
                <a:lnSpc>
                  <a:spcPct val="96000"/>
                </a:lnSpc>
                <a:spcBef>
                  <a:spcPts val="0"/>
                </a:spcBef>
              </a:pPr>
              <a:r>
                <a:rPr sz="14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燃气设施</a:t>
              </a:r>
              <a:r>
                <a:rPr sz="1400" b="1"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1400" b="1" kern="0" spc="-20" dirty="0">
                  <a:solidFill>
                    <a:srgbClr val="FFFFFF">
                      <a:alpha val="100000"/>
                    </a:srgbClr>
                  </a:solidFill>
                  <a:latin typeface="微软雅黑" panose="020B0503020204020204" charset="-122"/>
                  <a:ea typeface="微软雅黑" panose="020B0503020204020204" charset="-122"/>
                  <a:cs typeface="微软雅黑" panose="020B0503020204020204" charset="-122"/>
                </a:rPr>
                <a:t>保护</a:t>
              </a:r>
              <a:endParaRPr sz="1400" dirty="0">
                <a:latin typeface="微软雅黑" panose="020B0503020204020204" charset="-122"/>
                <a:ea typeface="微软雅黑" panose="020B0503020204020204" charset="-122"/>
                <a:cs typeface="微软雅黑" panose="020B0503020204020204" charset="-122"/>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marL="219075" algn="l" rtl="0" eaLnBrk="0">
                <a:lnSpc>
                  <a:spcPct val="90000"/>
                </a:lnSpc>
                <a:spcBef>
                  <a:spcPts val="370"/>
                </a:spcBef>
              </a:pPr>
              <a:r>
                <a:rPr sz="1200" kern="0" spc="-20" dirty="0">
                  <a:solidFill>
                    <a:srgbClr val="000000">
                      <a:alpha val="100000"/>
                    </a:srgbClr>
                  </a:solidFill>
                  <a:latin typeface="Arial" panose="020B0604020202020204"/>
                  <a:ea typeface="Arial" panose="020B0604020202020204"/>
                  <a:cs typeface="Arial" panose="020B0604020202020204"/>
                </a:rPr>
                <a:t>•</a:t>
              </a:r>
              <a:r>
                <a:rPr sz="1200" kern="0" spc="10" dirty="0">
                  <a:solidFill>
                    <a:srgbClr val="000000">
                      <a:alpha val="100000"/>
                    </a:srgbClr>
                  </a:solidFill>
                  <a:latin typeface="Arial" panose="020B0604020202020204"/>
                  <a:ea typeface="Arial" panose="020B0604020202020204"/>
                  <a:cs typeface="Arial" panose="020B0604020202020204"/>
                </a:rPr>
                <a:t>    </a:t>
              </a:r>
              <a:r>
                <a:rPr sz="12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保护范围</a:t>
              </a:r>
              <a:endParaRPr sz="1200" dirty="0">
                <a:latin typeface="微软雅黑" panose="020B0503020204020204" charset="-122"/>
                <a:ea typeface="微软雅黑" panose="020B0503020204020204" charset="-122"/>
                <a:cs typeface="微软雅黑" panose="020B0503020204020204" charset="-122"/>
              </a:endParaRPr>
            </a:p>
            <a:p>
              <a:pPr marL="219075" algn="l" rtl="0" eaLnBrk="0">
                <a:lnSpc>
                  <a:spcPct val="90000"/>
                </a:lnSpc>
                <a:spcBef>
                  <a:spcPts val="865"/>
                </a:spcBef>
              </a:pPr>
              <a:r>
                <a:rPr sz="1200" kern="0" spc="-20" dirty="0">
                  <a:solidFill>
                    <a:srgbClr val="000000">
                      <a:alpha val="100000"/>
                    </a:srgbClr>
                  </a:solidFill>
                  <a:latin typeface="Arial" panose="020B0604020202020204"/>
                  <a:ea typeface="Arial" panose="020B0604020202020204"/>
                  <a:cs typeface="Arial" panose="020B0604020202020204"/>
                </a:rPr>
                <a:t>•</a:t>
              </a:r>
              <a:r>
                <a:rPr sz="1200" kern="0" spc="10" dirty="0">
                  <a:solidFill>
                    <a:srgbClr val="000000">
                      <a:alpha val="100000"/>
                    </a:srgbClr>
                  </a:solidFill>
                  <a:latin typeface="Arial" panose="020B0604020202020204"/>
                  <a:ea typeface="Arial" panose="020B0604020202020204"/>
                  <a:cs typeface="Arial" panose="020B0604020202020204"/>
                </a:rPr>
                <a:t>    </a:t>
              </a:r>
              <a:r>
                <a:rPr sz="12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禁止活动</a:t>
              </a:r>
              <a:endParaRPr sz="1200" dirty="0">
                <a:latin typeface="微软雅黑" panose="020B0503020204020204" charset="-122"/>
                <a:ea typeface="微软雅黑" panose="020B0503020204020204" charset="-122"/>
                <a:cs typeface="微软雅黑" panose="020B0503020204020204" charset="-122"/>
              </a:endParaRPr>
            </a:p>
            <a:p>
              <a:pPr algn="l" rtl="0" eaLnBrk="0">
                <a:lnSpc>
                  <a:spcPct val="101000"/>
                </a:lnSpc>
              </a:pPr>
              <a:endParaRPr sz="700" dirty="0">
                <a:latin typeface="Arial" panose="020B0604020202020204"/>
                <a:ea typeface="Arial" panose="020B0604020202020204"/>
                <a:cs typeface="Arial" panose="020B0604020202020204"/>
              </a:endParaRPr>
            </a:p>
            <a:p>
              <a:pPr marL="219075" algn="l" rtl="0" eaLnBrk="0">
                <a:lnSpc>
                  <a:spcPct val="91000"/>
                </a:lnSpc>
                <a:spcBef>
                  <a:spcPts val="0"/>
                </a:spcBef>
              </a:pPr>
              <a:r>
                <a:rPr sz="1200" kern="0" spc="-20" dirty="0">
                  <a:solidFill>
                    <a:srgbClr val="000000">
                      <a:alpha val="100000"/>
                    </a:srgbClr>
                  </a:solidFill>
                  <a:latin typeface="Arial" panose="020B0604020202020204"/>
                  <a:ea typeface="Arial" panose="020B0604020202020204"/>
                  <a:cs typeface="Arial" panose="020B0604020202020204"/>
                </a:rPr>
                <a:t>•</a:t>
              </a:r>
              <a:r>
                <a:rPr sz="1200" kern="0" spc="10" dirty="0">
                  <a:solidFill>
                    <a:srgbClr val="000000">
                      <a:alpha val="100000"/>
                    </a:srgbClr>
                  </a:solidFill>
                  <a:latin typeface="Arial" panose="020B0604020202020204"/>
                  <a:ea typeface="Arial" panose="020B0604020202020204"/>
                  <a:cs typeface="Arial" panose="020B0604020202020204"/>
                </a:rPr>
                <a:t>    </a:t>
              </a:r>
              <a:r>
                <a:rPr sz="12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保护措施</a:t>
              </a:r>
              <a:endParaRPr sz="1200" dirty="0">
                <a:latin typeface="微软雅黑" panose="020B0503020204020204" charset="-122"/>
                <a:ea typeface="微软雅黑" panose="020B0503020204020204" charset="-122"/>
                <a:cs typeface="微软雅黑" panose="020B0503020204020204" charset="-122"/>
              </a:endParaRPr>
            </a:p>
          </p:txBody>
        </p:sp>
      </p:grpSp>
      <p:pic>
        <p:nvPicPr>
          <p:cNvPr id="764" name="picture 764"/>
          <p:cNvPicPr>
            <a:picLocks noChangeAspect="1"/>
          </p:cNvPicPr>
          <p:nvPr/>
        </p:nvPicPr>
        <p:blipFill>
          <a:blip r:embed="rId7"/>
          <a:stretch>
            <a:fillRect/>
          </a:stretch>
        </p:blipFill>
        <p:spPr>
          <a:xfrm rot="21600000">
            <a:off x="10715244" y="2482596"/>
            <a:ext cx="1289304" cy="1707233"/>
          </a:xfrm>
          <a:prstGeom prst="rect">
            <a:avLst/>
          </a:prstGeom>
        </p:spPr>
      </p:pic>
      <p:pic>
        <p:nvPicPr>
          <p:cNvPr id="766" name="picture 766"/>
          <p:cNvPicPr>
            <a:picLocks noChangeAspect="1"/>
          </p:cNvPicPr>
          <p:nvPr/>
        </p:nvPicPr>
        <p:blipFill>
          <a:blip r:embed="rId8"/>
          <a:stretch>
            <a:fillRect/>
          </a:stretch>
        </p:blipFill>
        <p:spPr>
          <a:xfrm rot="21600000">
            <a:off x="9208007" y="2482596"/>
            <a:ext cx="1287780" cy="1707233"/>
          </a:xfrm>
          <a:prstGeom prst="rect">
            <a:avLst/>
          </a:prstGeom>
        </p:spPr>
      </p:pic>
      <p:pic>
        <p:nvPicPr>
          <p:cNvPr id="768" name="picture 768"/>
          <p:cNvPicPr>
            <a:picLocks noChangeAspect="1"/>
          </p:cNvPicPr>
          <p:nvPr/>
        </p:nvPicPr>
        <p:blipFill>
          <a:blip r:embed="rId9"/>
          <a:stretch>
            <a:fillRect/>
          </a:stretch>
        </p:blipFill>
        <p:spPr>
          <a:xfrm rot="21600000">
            <a:off x="7699247" y="2490215"/>
            <a:ext cx="1289304" cy="1687528"/>
          </a:xfrm>
          <a:prstGeom prst="rect">
            <a:avLst/>
          </a:prstGeom>
        </p:spPr>
      </p:pic>
      <p:sp>
        <p:nvSpPr>
          <p:cNvPr id="770" name="textbox 770"/>
          <p:cNvSpPr/>
          <p:nvPr/>
        </p:nvSpPr>
        <p:spPr>
          <a:xfrm>
            <a:off x="7893914" y="3512782"/>
            <a:ext cx="979169" cy="2112010"/>
          </a:xfrm>
          <a:prstGeom prst="rect">
            <a:avLst/>
          </a:prstGeom>
          <a:noFill/>
          <a:ln w="0" cap="flat">
            <a:noFill/>
            <a:prstDash val="solid"/>
            <a:miter lim="0"/>
          </a:ln>
        </p:spPr>
        <p:txBody>
          <a:bodyPr vert="horz" wrap="square" lIns="0" tIns="0" rIns="0" bIns="0"/>
          <a:lstStyle/>
          <a:p>
            <a:pPr algn="l" rtl="0" eaLnBrk="0">
              <a:lnSpc>
                <a:spcPct val="92000"/>
              </a:lnSpc>
            </a:pPr>
            <a:endParaRPr sz="100" dirty="0">
              <a:latin typeface="Arial" panose="020B0604020202020204"/>
              <a:ea typeface="Arial" panose="020B0604020202020204"/>
              <a:cs typeface="Arial" panose="020B0604020202020204"/>
            </a:endParaRPr>
          </a:p>
          <a:p>
            <a:pPr marL="234950" indent="-222250" algn="l" rtl="0" eaLnBrk="0">
              <a:lnSpc>
                <a:spcPct val="120000"/>
              </a:lnSpc>
            </a:pPr>
            <a:r>
              <a:rPr sz="1200" kern="0" spc="-20" dirty="0">
                <a:solidFill>
                  <a:srgbClr val="000000">
                    <a:alpha val="100000"/>
                  </a:srgbClr>
                </a:solidFill>
                <a:latin typeface="Arial" panose="020B0604020202020204"/>
                <a:ea typeface="Arial" panose="020B0604020202020204"/>
                <a:cs typeface="Arial" panose="020B0604020202020204"/>
              </a:rPr>
              <a:t>•</a:t>
            </a:r>
            <a:r>
              <a:rPr sz="1200" kern="0" spc="10" dirty="0">
                <a:solidFill>
                  <a:srgbClr val="000000">
                    <a:alpha val="100000"/>
                  </a:srgbClr>
                </a:solidFill>
                <a:latin typeface="Arial" panose="020B0604020202020204"/>
                <a:ea typeface="Arial" panose="020B0604020202020204"/>
                <a:cs typeface="Arial" panose="020B0604020202020204"/>
              </a:rPr>
              <a:t>    </a:t>
            </a:r>
            <a:r>
              <a:rPr sz="12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安全事故</a:t>
            </a:r>
            <a:r>
              <a:rPr sz="12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应急预案</a:t>
            </a:r>
            <a:endParaRPr sz="1200" dirty="0">
              <a:latin typeface="微软雅黑" panose="020B0503020204020204" charset="-122"/>
              <a:ea typeface="微软雅黑" panose="020B0503020204020204" charset="-122"/>
              <a:cs typeface="微软雅黑" panose="020B0503020204020204" charset="-122"/>
            </a:endParaRPr>
          </a:p>
          <a:p>
            <a:pPr marL="12700" algn="l" rtl="0" eaLnBrk="0">
              <a:lnSpc>
                <a:spcPct val="91000"/>
              </a:lnSpc>
              <a:spcBef>
                <a:spcPts val="850"/>
              </a:spcBef>
            </a:pPr>
            <a:r>
              <a:rPr sz="1200" kern="0" spc="-30" dirty="0">
                <a:solidFill>
                  <a:srgbClr val="000000">
                    <a:alpha val="100000"/>
                  </a:srgbClr>
                </a:solidFill>
                <a:latin typeface="Arial" panose="020B0604020202020204"/>
                <a:ea typeface="Arial" panose="020B0604020202020204"/>
                <a:cs typeface="Arial" panose="020B0604020202020204"/>
              </a:rPr>
              <a:t>•</a:t>
            </a:r>
            <a:r>
              <a:rPr sz="1200" kern="0" spc="20" dirty="0">
                <a:solidFill>
                  <a:srgbClr val="000000">
                    <a:alpha val="100000"/>
                  </a:srgbClr>
                </a:solidFill>
                <a:latin typeface="Arial" panose="020B0604020202020204"/>
                <a:ea typeface="Arial" panose="020B0604020202020204"/>
                <a:cs typeface="Arial" panose="020B0604020202020204"/>
              </a:rPr>
              <a:t>    </a:t>
            </a:r>
            <a:r>
              <a:rPr sz="12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制度措施</a:t>
            </a:r>
            <a:endParaRPr sz="1200" dirty="0">
              <a:latin typeface="微软雅黑" panose="020B0503020204020204" charset="-122"/>
              <a:ea typeface="微软雅黑" panose="020B0503020204020204" charset="-122"/>
              <a:cs typeface="微软雅黑" panose="020B0503020204020204" charset="-122"/>
            </a:endParaRPr>
          </a:p>
          <a:p>
            <a:pPr marL="236220" indent="-224155" algn="l" rtl="0" eaLnBrk="0">
              <a:lnSpc>
                <a:spcPct val="120000"/>
              </a:lnSpc>
              <a:spcBef>
                <a:spcPts val="865"/>
              </a:spcBef>
            </a:pPr>
            <a:r>
              <a:rPr sz="1200" kern="0" spc="-30" dirty="0">
                <a:solidFill>
                  <a:srgbClr val="000000">
                    <a:alpha val="100000"/>
                  </a:srgbClr>
                </a:solidFill>
                <a:latin typeface="Arial" panose="020B0604020202020204"/>
                <a:ea typeface="Arial" panose="020B0604020202020204"/>
                <a:cs typeface="Arial" panose="020B0604020202020204"/>
              </a:rPr>
              <a:t>•</a:t>
            </a:r>
            <a:r>
              <a:rPr sz="1200" kern="0" spc="20" dirty="0">
                <a:solidFill>
                  <a:srgbClr val="000000">
                    <a:alpha val="100000"/>
                  </a:srgbClr>
                </a:solidFill>
                <a:latin typeface="Arial" panose="020B0604020202020204"/>
                <a:ea typeface="Arial" panose="020B0604020202020204"/>
                <a:cs typeface="Arial" panose="020B0604020202020204"/>
              </a:rPr>
              <a:t>    </a:t>
            </a:r>
            <a:r>
              <a:rPr sz="12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告知、报</a:t>
            </a:r>
            <a:r>
              <a:rPr sz="12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告义务</a:t>
            </a:r>
            <a:endParaRPr sz="1200" dirty="0">
              <a:latin typeface="微软雅黑" panose="020B0503020204020204" charset="-122"/>
              <a:ea typeface="微软雅黑" panose="020B0503020204020204" charset="-122"/>
              <a:cs typeface="微软雅黑" panose="020B0503020204020204" charset="-122"/>
            </a:endParaRPr>
          </a:p>
          <a:p>
            <a:pPr algn="l" rtl="0" eaLnBrk="0">
              <a:lnSpc>
                <a:spcPct val="102000"/>
              </a:lnSpc>
            </a:pPr>
            <a:endParaRPr sz="700" dirty="0">
              <a:latin typeface="Arial" panose="020B0604020202020204"/>
              <a:ea typeface="Arial" panose="020B0604020202020204"/>
              <a:cs typeface="Arial" panose="020B0604020202020204"/>
            </a:endParaRPr>
          </a:p>
          <a:p>
            <a:pPr algn="l" rtl="0" eaLnBrk="0">
              <a:lnSpc>
                <a:spcPct val="6000"/>
              </a:lnSpc>
            </a:pPr>
            <a:endParaRPr sz="100" dirty="0">
              <a:latin typeface="Arial" panose="020B0604020202020204"/>
              <a:ea typeface="Arial" panose="020B0604020202020204"/>
              <a:cs typeface="Arial" panose="020B0604020202020204"/>
            </a:endParaRPr>
          </a:p>
          <a:p>
            <a:pPr marL="234950" indent="-222250" algn="l" rtl="0" eaLnBrk="0">
              <a:lnSpc>
                <a:spcPct val="130000"/>
              </a:lnSpc>
            </a:pPr>
            <a:r>
              <a:rPr sz="1200" kern="0" spc="-40" dirty="0">
                <a:solidFill>
                  <a:srgbClr val="000000">
                    <a:alpha val="100000"/>
                  </a:srgbClr>
                </a:solidFill>
                <a:latin typeface="Arial" panose="020B0604020202020204"/>
                <a:ea typeface="Arial" panose="020B0604020202020204"/>
                <a:cs typeface="Arial" panose="020B0604020202020204"/>
              </a:rPr>
              <a:t>•</a:t>
            </a:r>
            <a:r>
              <a:rPr sz="1200" kern="0" spc="10" dirty="0">
                <a:solidFill>
                  <a:srgbClr val="000000">
                    <a:alpha val="100000"/>
                  </a:srgbClr>
                </a:solidFill>
                <a:latin typeface="Arial" panose="020B0604020202020204"/>
                <a:ea typeface="Arial" panose="020B0604020202020204"/>
                <a:cs typeface="Arial" panose="020B0604020202020204"/>
              </a:rPr>
              <a:t>    </a:t>
            </a:r>
            <a:r>
              <a:rPr sz="12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事故隐患、</a:t>
            </a:r>
            <a:r>
              <a:rPr sz="12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事故处置</a:t>
            </a:r>
            <a:r>
              <a:rPr sz="12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措施</a:t>
            </a:r>
            <a:endParaRPr sz="1200" dirty="0">
              <a:latin typeface="微软雅黑" panose="020B0503020204020204" charset="-122"/>
              <a:ea typeface="微软雅黑" panose="020B0503020204020204" charset="-122"/>
              <a:cs typeface="微软雅黑" panose="020B0503020204020204" charset="-122"/>
            </a:endParaRPr>
          </a:p>
        </p:txBody>
      </p:sp>
      <p:sp>
        <p:nvSpPr>
          <p:cNvPr id="772" name="textbox 772"/>
          <p:cNvSpPr/>
          <p:nvPr/>
        </p:nvSpPr>
        <p:spPr>
          <a:xfrm>
            <a:off x="4878069" y="4332782"/>
            <a:ext cx="979169" cy="1289050"/>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235585" algn="l" rtl="0" eaLnBrk="0">
              <a:lnSpc>
                <a:spcPct val="91000"/>
              </a:lnSpc>
            </a:pPr>
            <a:r>
              <a:rPr sz="12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制度</a:t>
            </a:r>
            <a:endParaRPr sz="1200" dirty="0">
              <a:latin typeface="微软雅黑" panose="020B0503020204020204" charset="-122"/>
              <a:ea typeface="微软雅黑" panose="020B0503020204020204" charset="-122"/>
              <a:cs typeface="微软雅黑" panose="020B0503020204020204" charset="-122"/>
            </a:endParaRPr>
          </a:p>
          <a:p>
            <a:pPr marL="12700" algn="l" rtl="0" eaLnBrk="0">
              <a:lnSpc>
                <a:spcPct val="90000"/>
              </a:lnSpc>
              <a:spcBef>
                <a:spcPts val="865"/>
              </a:spcBef>
            </a:pPr>
            <a:r>
              <a:rPr sz="1200" kern="0" spc="-30" dirty="0">
                <a:solidFill>
                  <a:srgbClr val="000000">
                    <a:alpha val="100000"/>
                  </a:srgbClr>
                </a:solidFill>
                <a:latin typeface="Arial" panose="020B0604020202020204"/>
                <a:ea typeface="Arial" panose="020B0604020202020204"/>
                <a:cs typeface="Arial" panose="020B0604020202020204"/>
              </a:rPr>
              <a:t>•</a:t>
            </a:r>
            <a:r>
              <a:rPr sz="1200" kern="0" spc="20" dirty="0">
                <a:solidFill>
                  <a:srgbClr val="000000">
                    <a:alpha val="100000"/>
                  </a:srgbClr>
                </a:solidFill>
                <a:latin typeface="Arial" panose="020B0604020202020204"/>
                <a:ea typeface="Arial" panose="020B0604020202020204"/>
                <a:cs typeface="Arial" panose="020B0604020202020204"/>
              </a:rPr>
              <a:t>    </a:t>
            </a:r>
            <a:r>
              <a:rPr sz="12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用户权利</a:t>
            </a:r>
            <a:endParaRPr sz="1200" dirty="0">
              <a:latin typeface="微软雅黑" panose="020B0503020204020204" charset="-122"/>
              <a:ea typeface="微软雅黑" panose="020B0503020204020204" charset="-122"/>
              <a:cs typeface="微软雅黑" panose="020B0503020204020204" charset="-122"/>
            </a:endParaRPr>
          </a:p>
          <a:p>
            <a:pPr algn="l" rtl="0" eaLnBrk="0">
              <a:lnSpc>
                <a:spcPct val="102000"/>
              </a:lnSpc>
            </a:pPr>
            <a:endParaRPr sz="7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234315" indent="-221615" algn="l" rtl="0" eaLnBrk="0">
              <a:lnSpc>
                <a:spcPct val="130000"/>
              </a:lnSpc>
            </a:pPr>
            <a:r>
              <a:rPr sz="1200" kern="0" spc="-20" dirty="0">
                <a:solidFill>
                  <a:srgbClr val="000000">
                    <a:alpha val="100000"/>
                  </a:srgbClr>
                </a:solidFill>
                <a:latin typeface="Arial" panose="020B0604020202020204"/>
                <a:ea typeface="Arial" panose="020B0604020202020204"/>
                <a:cs typeface="Arial" panose="020B0604020202020204"/>
              </a:rPr>
              <a:t>•</a:t>
            </a:r>
            <a:r>
              <a:rPr sz="1200" kern="0" spc="10" dirty="0">
                <a:solidFill>
                  <a:srgbClr val="000000">
                    <a:alpha val="100000"/>
                  </a:srgbClr>
                </a:solidFill>
                <a:latin typeface="Arial" panose="020B0604020202020204"/>
                <a:ea typeface="Arial" panose="020B0604020202020204"/>
                <a:cs typeface="Arial" panose="020B0604020202020204"/>
              </a:rPr>
              <a:t>    </a:t>
            </a:r>
            <a:r>
              <a:rPr sz="12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燃烧器具</a:t>
            </a:r>
            <a:r>
              <a:rPr sz="12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标识制度、</a:t>
            </a:r>
            <a:r>
              <a:rPr sz="12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安装维修</a:t>
            </a:r>
            <a:endParaRPr sz="1200" dirty="0">
              <a:latin typeface="微软雅黑" panose="020B0503020204020204" charset="-122"/>
              <a:ea typeface="微软雅黑" panose="020B0503020204020204" charset="-122"/>
              <a:cs typeface="微软雅黑" panose="020B0503020204020204" charset="-122"/>
            </a:endParaRPr>
          </a:p>
        </p:txBody>
      </p:sp>
      <p:grpSp>
        <p:nvGrpSpPr>
          <p:cNvPr id="28" name="group 28"/>
          <p:cNvGrpSpPr/>
          <p:nvPr/>
        </p:nvGrpSpPr>
        <p:grpSpPr>
          <a:xfrm rot="21600000">
            <a:off x="7702296" y="2493264"/>
            <a:ext cx="1283207" cy="841247"/>
            <a:chOff x="0" y="0"/>
            <a:chExt cx="1283207" cy="841247"/>
          </a:xfrm>
        </p:grpSpPr>
        <p:pic>
          <p:nvPicPr>
            <p:cNvPr id="774" name="picture 774"/>
            <p:cNvPicPr>
              <a:picLocks noChangeAspect="1"/>
            </p:cNvPicPr>
            <p:nvPr/>
          </p:nvPicPr>
          <p:blipFill>
            <a:blip r:embed="rId10"/>
            <a:stretch>
              <a:fillRect/>
            </a:stretch>
          </p:blipFill>
          <p:spPr>
            <a:xfrm rot="21600000">
              <a:off x="0" y="0"/>
              <a:ext cx="1283207" cy="841247"/>
            </a:xfrm>
            <a:prstGeom prst="rect">
              <a:avLst/>
            </a:prstGeom>
          </p:spPr>
        </p:pic>
        <p:sp>
          <p:nvSpPr>
            <p:cNvPr id="776" name="textbox 776"/>
            <p:cNvSpPr/>
            <p:nvPr/>
          </p:nvSpPr>
          <p:spPr>
            <a:xfrm>
              <a:off x="-12700" y="-12700"/>
              <a:ext cx="1308735" cy="885189"/>
            </a:xfrm>
            <a:prstGeom prst="rect">
              <a:avLst/>
            </a:prstGeom>
            <a:noFill/>
            <a:ln w="0" cap="flat">
              <a:noFill/>
              <a:prstDash val="solid"/>
              <a:miter lim="0"/>
            </a:ln>
          </p:spPr>
          <p:txBody>
            <a:bodyPr vert="horz" wrap="square" lIns="0" tIns="0" rIns="0" bIns="0"/>
            <a:lstStyle/>
            <a:p>
              <a:pPr algn="l" rtl="0" eaLnBrk="0">
                <a:lnSpc>
                  <a:spcPct val="103000"/>
                </a:lnSpc>
              </a:pPr>
              <a:endParaRPr sz="600" dirty="0">
                <a:latin typeface="Arial" panose="020B0604020202020204"/>
                <a:ea typeface="Arial" panose="020B0604020202020204"/>
                <a:cs typeface="Arial" panose="020B0604020202020204"/>
              </a:endParaRPr>
            </a:p>
            <a:p>
              <a:pPr marL="294005" algn="l" rtl="0" eaLnBrk="0">
                <a:lnSpc>
                  <a:spcPct val="91000"/>
                </a:lnSpc>
                <a:spcBef>
                  <a:spcPts val="5"/>
                </a:spcBef>
              </a:pPr>
              <a:r>
                <a:rPr sz="14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燃气安全</a:t>
              </a:r>
              <a:endParaRPr sz="1400" dirty="0">
                <a:latin typeface="微软雅黑" panose="020B0503020204020204" charset="-122"/>
                <a:ea typeface="微软雅黑" panose="020B0503020204020204" charset="-122"/>
                <a:cs typeface="微软雅黑" panose="020B0503020204020204" charset="-122"/>
              </a:endParaRPr>
            </a:p>
            <a:p>
              <a:pPr marL="295275" algn="l" rtl="0" eaLnBrk="0">
                <a:lnSpc>
                  <a:spcPct val="91000"/>
                </a:lnSpc>
                <a:spcBef>
                  <a:spcPts val="150"/>
                </a:spcBef>
              </a:pPr>
              <a:r>
                <a:rPr sz="14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事故预防</a:t>
              </a:r>
              <a:endParaRPr sz="1400" dirty="0">
                <a:latin typeface="微软雅黑" panose="020B0503020204020204" charset="-122"/>
                <a:ea typeface="微软雅黑" panose="020B0503020204020204" charset="-122"/>
                <a:cs typeface="微软雅黑" panose="020B0503020204020204" charset="-122"/>
              </a:endParaRPr>
            </a:p>
            <a:p>
              <a:pPr marL="385445" algn="l" rtl="0" eaLnBrk="0">
                <a:lnSpc>
                  <a:spcPct val="91000"/>
                </a:lnSpc>
                <a:spcBef>
                  <a:spcPts val="150"/>
                </a:spcBef>
              </a:pPr>
              <a:r>
                <a:rPr sz="1400" b="1" kern="0" spc="-20" dirty="0">
                  <a:solidFill>
                    <a:srgbClr val="FFFFFF">
                      <a:alpha val="100000"/>
                    </a:srgbClr>
                  </a:solidFill>
                  <a:latin typeface="微软雅黑" panose="020B0503020204020204" charset="-122"/>
                  <a:ea typeface="微软雅黑" panose="020B0503020204020204" charset="-122"/>
                  <a:cs typeface="微软雅黑" panose="020B0503020204020204" charset="-122"/>
                </a:rPr>
                <a:t>与处理</a:t>
              </a:r>
              <a:endParaRPr sz="1400" dirty="0">
                <a:latin typeface="微软雅黑" panose="020B0503020204020204" charset="-122"/>
                <a:ea typeface="微软雅黑" panose="020B0503020204020204" charset="-122"/>
                <a:cs typeface="微软雅黑" panose="020B0503020204020204" charset="-122"/>
              </a:endParaRPr>
            </a:p>
          </p:txBody>
        </p:sp>
      </p:grpSp>
      <p:grpSp>
        <p:nvGrpSpPr>
          <p:cNvPr id="30" name="group 30"/>
          <p:cNvGrpSpPr/>
          <p:nvPr/>
        </p:nvGrpSpPr>
        <p:grpSpPr>
          <a:xfrm rot="21600000">
            <a:off x="10718292" y="2485644"/>
            <a:ext cx="1283207" cy="841247"/>
            <a:chOff x="0" y="0"/>
            <a:chExt cx="1283207" cy="841247"/>
          </a:xfrm>
        </p:grpSpPr>
        <p:pic>
          <p:nvPicPr>
            <p:cNvPr id="778" name="picture 778"/>
            <p:cNvPicPr>
              <a:picLocks noChangeAspect="1"/>
            </p:cNvPicPr>
            <p:nvPr/>
          </p:nvPicPr>
          <p:blipFill>
            <a:blip r:embed="rId11"/>
            <a:stretch>
              <a:fillRect/>
            </a:stretch>
          </p:blipFill>
          <p:spPr>
            <a:xfrm rot="21600000">
              <a:off x="0" y="0"/>
              <a:ext cx="1283207" cy="841247"/>
            </a:xfrm>
            <a:prstGeom prst="rect">
              <a:avLst/>
            </a:prstGeom>
          </p:spPr>
        </p:pic>
        <p:sp>
          <p:nvSpPr>
            <p:cNvPr id="780" name="textbox 780"/>
            <p:cNvSpPr/>
            <p:nvPr/>
          </p:nvSpPr>
          <p:spPr>
            <a:xfrm>
              <a:off x="-12700" y="-12700"/>
              <a:ext cx="1308735" cy="885189"/>
            </a:xfrm>
            <a:prstGeom prst="rect">
              <a:avLst/>
            </a:prstGeom>
            <a:noFill/>
            <a:ln w="0" cap="flat">
              <a:noFill/>
              <a:prstDash val="solid"/>
              <a:miter lim="0"/>
            </a:ln>
          </p:spPr>
          <p:txBody>
            <a:bodyPr vert="horz" wrap="square" lIns="0" tIns="0" rIns="0" bIns="0"/>
            <a:lstStyle/>
            <a:p>
              <a:pPr algn="l" rtl="0" eaLnBrk="0">
                <a:lnSpc>
                  <a:spcPct val="137000"/>
                </a:lnSpc>
              </a:pPr>
              <a:endParaRPr sz="1000" dirty="0">
                <a:latin typeface="Arial" panose="020B0604020202020204"/>
                <a:ea typeface="Arial" panose="020B0604020202020204"/>
                <a:cs typeface="Arial" panose="020B0604020202020204"/>
              </a:endParaRPr>
            </a:p>
            <a:p>
              <a:pPr marL="480060" algn="l" rtl="0" eaLnBrk="0">
                <a:lnSpc>
                  <a:spcPct val="91000"/>
                </a:lnSpc>
                <a:spcBef>
                  <a:spcPts val="5"/>
                </a:spcBef>
              </a:pPr>
              <a:r>
                <a:rPr sz="1400" b="1" kern="0" spc="-50" dirty="0">
                  <a:solidFill>
                    <a:srgbClr val="FFFFFF">
                      <a:alpha val="100000"/>
                    </a:srgbClr>
                  </a:solidFill>
                  <a:latin typeface="微软雅黑" panose="020B0503020204020204" charset="-122"/>
                  <a:ea typeface="微软雅黑" panose="020B0503020204020204" charset="-122"/>
                  <a:cs typeface="微软雅黑" panose="020B0503020204020204" charset="-122"/>
                </a:rPr>
                <a:t>附则</a:t>
              </a:r>
              <a:endParaRPr sz="1400" dirty="0">
                <a:latin typeface="微软雅黑" panose="020B0503020204020204" charset="-122"/>
                <a:ea typeface="微软雅黑" panose="020B0503020204020204" charset="-122"/>
                <a:cs typeface="微软雅黑" panose="020B0503020204020204" charset="-122"/>
              </a:endParaRPr>
            </a:p>
          </p:txBody>
        </p:sp>
      </p:grpSp>
      <p:grpSp>
        <p:nvGrpSpPr>
          <p:cNvPr id="32" name="group 32"/>
          <p:cNvGrpSpPr/>
          <p:nvPr/>
        </p:nvGrpSpPr>
        <p:grpSpPr>
          <a:xfrm rot="21600000">
            <a:off x="9211056" y="2485644"/>
            <a:ext cx="1281683" cy="838200"/>
            <a:chOff x="0" y="0"/>
            <a:chExt cx="1281683" cy="838200"/>
          </a:xfrm>
        </p:grpSpPr>
        <p:pic>
          <p:nvPicPr>
            <p:cNvPr id="782" name="picture 782"/>
            <p:cNvPicPr>
              <a:picLocks noChangeAspect="1"/>
            </p:cNvPicPr>
            <p:nvPr/>
          </p:nvPicPr>
          <p:blipFill>
            <a:blip r:embed="rId12"/>
            <a:stretch>
              <a:fillRect/>
            </a:stretch>
          </p:blipFill>
          <p:spPr>
            <a:xfrm rot="21600000">
              <a:off x="0" y="0"/>
              <a:ext cx="1281683" cy="838200"/>
            </a:xfrm>
            <a:prstGeom prst="rect">
              <a:avLst/>
            </a:prstGeom>
          </p:spPr>
        </p:pic>
        <p:sp>
          <p:nvSpPr>
            <p:cNvPr id="784" name="textbox 784"/>
            <p:cNvSpPr/>
            <p:nvPr/>
          </p:nvSpPr>
          <p:spPr>
            <a:xfrm>
              <a:off x="-12700" y="-12700"/>
              <a:ext cx="1307464" cy="881380"/>
            </a:xfrm>
            <a:prstGeom prst="rect">
              <a:avLst/>
            </a:prstGeom>
            <a:noFill/>
            <a:ln w="0" cap="flat">
              <a:noFill/>
              <a:prstDash val="solid"/>
              <a:miter lim="0"/>
            </a:ln>
          </p:spPr>
          <p:txBody>
            <a:bodyPr vert="horz" wrap="square" lIns="0" tIns="0" rIns="0" bIns="0"/>
            <a:lstStyle/>
            <a:p>
              <a:pPr algn="l" rtl="0" eaLnBrk="0">
                <a:lnSpc>
                  <a:spcPct val="137000"/>
                </a:lnSpc>
              </a:pPr>
              <a:endParaRPr sz="1000" dirty="0">
                <a:latin typeface="Arial" panose="020B0604020202020204"/>
                <a:ea typeface="Arial" panose="020B0604020202020204"/>
                <a:cs typeface="Arial" panose="020B0604020202020204"/>
              </a:endParaRPr>
            </a:p>
            <a:p>
              <a:pPr marL="293370" algn="l" rtl="0" eaLnBrk="0">
                <a:lnSpc>
                  <a:spcPct val="91000"/>
                </a:lnSpc>
                <a:spcBef>
                  <a:spcPts val="0"/>
                </a:spcBef>
              </a:pPr>
              <a:r>
                <a:rPr sz="14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法律责任</a:t>
              </a:r>
              <a:endParaRPr sz="1400" dirty="0">
                <a:latin typeface="微软雅黑" panose="020B0503020204020204" charset="-122"/>
                <a:ea typeface="微软雅黑" panose="020B0503020204020204" charset="-122"/>
                <a:cs typeface="微软雅黑" panose="020B0503020204020204" charset="-122"/>
              </a:endParaRPr>
            </a:p>
          </p:txBody>
        </p:sp>
      </p:grpSp>
      <p:sp>
        <p:nvSpPr>
          <p:cNvPr id="786" name="textbox 786"/>
          <p:cNvSpPr/>
          <p:nvPr/>
        </p:nvSpPr>
        <p:spPr>
          <a:xfrm>
            <a:off x="3370135" y="4325353"/>
            <a:ext cx="855980" cy="1014730"/>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2700" algn="l" rtl="0" eaLnBrk="0">
              <a:lnSpc>
                <a:spcPct val="91000"/>
              </a:lnSpc>
            </a:pPr>
            <a:r>
              <a:rPr sz="1200" kern="0" spc="-20" dirty="0">
                <a:solidFill>
                  <a:srgbClr val="000000">
                    <a:alpha val="100000"/>
                  </a:srgbClr>
                </a:solidFill>
                <a:latin typeface="Arial" panose="020B0604020202020204"/>
                <a:ea typeface="Arial" panose="020B0604020202020204"/>
                <a:cs typeface="Arial" panose="020B0604020202020204"/>
              </a:rPr>
              <a:t>•</a:t>
            </a:r>
            <a:r>
              <a:rPr sz="1200" kern="0" spc="10" dirty="0">
                <a:solidFill>
                  <a:srgbClr val="000000">
                    <a:alpha val="100000"/>
                  </a:srgbClr>
                </a:solidFill>
                <a:latin typeface="Arial" panose="020B0604020202020204"/>
                <a:ea typeface="Arial" panose="020B0604020202020204"/>
                <a:cs typeface="Arial" panose="020B0604020202020204"/>
              </a:rPr>
              <a:t>    </a:t>
            </a:r>
            <a:r>
              <a:rPr sz="12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价格制定</a:t>
            </a:r>
            <a:endParaRPr sz="1200" dirty="0">
              <a:latin typeface="微软雅黑" panose="020B0503020204020204" charset="-122"/>
              <a:ea typeface="微软雅黑" panose="020B0503020204020204" charset="-122"/>
              <a:cs typeface="微软雅黑" panose="020B0503020204020204" charset="-122"/>
            </a:endParaRPr>
          </a:p>
          <a:p>
            <a:pPr marL="12700" algn="l" rtl="0" eaLnBrk="0">
              <a:lnSpc>
                <a:spcPct val="91000"/>
              </a:lnSpc>
              <a:spcBef>
                <a:spcPts val="850"/>
              </a:spcBef>
            </a:pPr>
            <a:r>
              <a:rPr sz="1200" kern="0" spc="-20" dirty="0">
                <a:solidFill>
                  <a:srgbClr val="000000">
                    <a:alpha val="100000"/>
                  </a:srgbClr>
                </a:solidFill>
                <a:latin typeface="Arial" panose="020B0604020202020204"/>
                <a:ea typeface="Arial" panose="020B0604020202020204"/>
                <a:cs typeface="Arial" panose="020B0604020202020204"/>
              </a:rPr>
              <a:t>•</a:t>
            </a:r>
            <a:r>
              <a:rPr sz="1200" kern="0" spc="10" dirty="0">
                <a:solidFill>
                  <a:srgbClr val="000000">
                    <a:alpha val="100000"/>
                  </a:srgbClr>
                </a:solidFill>
                <a:latin typeface="Arial" panose="020B0604020202020204"/>
                <a:ea typeface="Arial" panose="020B0604020202020204"/>
                <a:cs typeface="Arial" panose="020B0604020202020204"/>
              </a:rPr>
              <a:t>    </a:t>
            </a:r>
            <a:r>
              <a:rPr sz="12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燃气运输</a:t>
            </a:r>
            <a:endParaRPr sz="1200" dirty="0">
              <a:latin typeface="微软雅黑" panose="020B0503020204020204" charset="-122"/>
              <a:ea typeface="微软雅黑" panose="020B0503020204020204" charset="-122"/>
              <a:cs typeface="微软雅黑" panose="020B0503020204020204" charset="-122"/>
            </a:endParaRPr>
          </a:p>
          <a:p>
            <a:pPr marL="12700" algn="l" rtl="0" eaLnBrk="0">
              <a:lnSpc>
                <a:spcPct val="91000"/>
              </a:lnSpc>
              <a:spcBef>
                <a:spcPts val="850"/>
              </a:spcBef>
            </a:pPr>
            <a:r>
              <a:rPr sz="1200" kern="0" spc="-30" dirty="0">
                <a:solidFill>
                  <a:srgbClr val="000000">
                    <a:alpha val="100000"/>
                  </a:srgbClr>
                </a:solidFill>
                <a:latin typeface="Arial" panose="020B0604020202020204"/>
                <a:ea typeface="Arial" panose="020B0604020202020204"/>
                <a:cs typeface="Arial" panose="020B0604020202020204"/>
              </a:rPr>
              <a:t>•</a:t>
            </a:r>
            <a:r>
              <a:rPr sz="1200" kern="0" spc="20" dirty="0">
                <a:solidFill>
                  <a:srgbClr val="000000">
                    <a:alpha val="100000"/>
                  </a:srgbClr>
                </a:solidFill>
                <a:latin typeface="Arial" panose="020B0604020202020204"/>
                <a:ea typeface="Arial" panose="020B0604020202020204"/>
                <a:cs typeface="Arial" panose="020B0604020202020204"/>
              </a:rPr>
              <a:t>    </a:t>
            </a:r>
            <a:r>
              <a:rPr sz="12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公众监督</a:t>
            </a:r>
            <a:endParaRPr sz="1200" dirty="0">
              <a:latin typeface="微软雅黑" panose="020B0503020204020204" charset="-122"/>
              <a:ea typeface="微软雅黑" panose="020B0503020204020204" charset="-122"/>
              <a:cs typeface="微软雅黑" panose="020B0503020204020204" charset="-122"/>
            </a:endParaRPr>
          </a:p>
          <a:p>
            <a:pPr algn="l" rtl="0" eaLnBrk="0">
              <a:lnSpc>
                <a:spcPct val="102000"/>
              </a:lnSpc>
            </a:pPr>
            <a:endParaRPr sz="700" dirty="0">
              <a:latin typeface="Arial" panose="020B0604020202020204"/>
              <a:ea typeface="Arial" panose="020B0604020202020204"/>
              <a:cs typeface="Arial" panose="020B0604020202020204"/>
            </a:endParaRPr>
          </a:p>
          <a:p>
            <a:pPr algn="l" rtl="0" eaLnBrk="0">
              <a:lnSpc>
                <a:spcPct val="6000"/>
              </a:lnSpc>
            </a:pPr>
            <a:endParaRPr sz="100" dirty="0">
              <a:latin typeface="Arial" panose="020B0604020202020204"/>
              <a:ea typeface="Arial" panose="020B0604020202020204"/>
              <a:cs typeface="Arial" panose="020B0604020202020204"/>
            </a:endParaRPr>
          </a:p>
          <a:p>
            <a:pPr marL="12700" algn="l" rtl="0" eaLnBrk="0">
              <a:lnSpc>
                <a:spcPct val="90000"/>
              </a:lnSpc>
            </a:pPr>
            <a:r>
              <a:rPr sz="1200" kern="0" spc="-30" dirty="0">
                <a:solidFill>
                  <a:srgbClr val="000000">
                    <a:alpha val="100000"/>
                  </a:srgbClr>
                </a:solidFill>
                <a:latin typeface="Arial" panose="020B0604020202020204"/>
                <a:ea typeface="Arial" panose="020B0604020202020204"/>
                <a:cs typeface="Arial" panose="020B0604020202020204"/>
              </a:rPr>
              <a:t>•</a:t>
            </a:r>
            <a:r>
              <a:rPr sz="1200" kern="0" spc="20" dirty="0">
                <a:solidFill>
                  <a:srgbClr val="000000">
                    <a:alpha val="100000"/>
                  </a:srgbClr>
                </a:solidFill>
                <a:latin typeface="Arial" panose="020B0604020202020204"/>
                <a:ea typeface="Arial" panose="020B0604020202020204"/>
                <a:cs typeface="Arial" panose="020B0604020202020204"/>
              </a:rPr>
              <a:t>    </a:t>
            </a:r>
            <a:r>
              <a:rPr sz="12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协会作用</a:t>
            </a:r>
            <a:endParaRPr sz="1200" dirty="0">
              <a:latin typeface="微软雅黑" panose="020B0503020204020204" charset="-122"/>
              <a:ea typeface="微软雅黑" panose="020B0503020204020204" charset="-122"/>
              <a:cs typeface="微软雅黑" panose="020B0503020204020204" charset="-122"/>
            </a:endParaRPr>
          </a:p>
        </p:txBody>
      </p:sp>
      <p:sp>
        <p:nvSpPr>
          <p:cNvPr id="788" name="textbox 788"/>
          <p:cNvSpPr/>
          <p:nvPr/>
        </p:nvSpPr>
        <p:spPr>
          <a:xfrm>
            <a:off x="9401834" y="3500551"/>
            <a:ext cx="855980" cy="1014730"/>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82000"/>
              </a:lnSpc>
            </a:pPr>
            <a:r>
              <a:rPr sz="1200" kern="0" spc="-20" dirty="0">
                <a:solidFill>
                  <a:srgbClr val="000000">
                    <a:alpha val="100000"/>
                  </a:srgbClr>
                </a:solidFill>
                <a:latin typeface="Arial" panose="020B0604020202020204"/>
                <a:ea typeface="Arial" panose="020B0604020202020204"/>
                <a:cs typeface="Arial" panose="020B0604020202020204"/>
              </a:rPr>
              <a:t>•</a:t>
            </a:r>
            <a:r>
              <a:rPr sz="1200" kern="0" spc="10" dirty="0">
                <a:solidFill>
                  <a:srgbClr val="000000">
                    <a:alpha val="100000"/>
                  </a:srgbClr>
                </a:solidFill>
                <a:latin typeface="Arial" panose="020B0604020202020204"/>
                <a:ea typeface="Arial" panose="020B0604020202020204"/>
                <a:cs typeface="Arial" panose="020B0604020202020204"/>
              </a:rPr>
              <a:t>    </a:t>
            </a:r>
            <a:r>
              <a:rPr sz="12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违反前述</a:t>
            </a:r>
            <a:endParaRPr sz="1200" dirty="0">
              <a:latin typeface="微软雅黑" panose="020B0503020204020204" charset="-122"/>
              <a:ea typeface="微软雅黑" panose="020B0503020204020204" charset="-122"/>
              <a:cs typeface="微软雅黑" panose="020B0503020204020204" charset="-122"/>
            </a:endParaRPr>
          </a:p>
          <a:p>
            <a:pPr marL="234950" indent="635" algn="l" rtl="0" eaLnBrk="0">
              <a:lnSpc>
                <a:spcPct val="152000"/>
              </a:lnSpc>
              <a:spcBef>
                <a:spcPts val="40"/>
              </a:spcBef>
            </a:pPr>
            <a:r>
              <a:rPr sz="12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条文的处</a:t>
            </a:r>
            <a:r>
              <a:rPr sz="12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罚措施和</a:t>
            </a:r>
            <a:r>
              <a:rPr sz="12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法律责任</a:t>
            </a:r>
            <a:endParaRPr sz="1200" dirty="0">
              <a:latin typeface="微软雅黑" panose="020B0503020204020204" charset="-122"/>
              <a:ea typeface="微软雅黑" panose="020B0503020204020204" charset="-122"/>
              <a:cs typeface="微软雅黑" panose="020B0503020204020204" charset="-122"/>
            </a:endParaRPr>
          </a:p>
        </p:txBody>
      </p:sp>
      <p:sp>
        <p:nvSpPr>
          <p:cNvPr id="790" name="textbox 790"/>
          <p:cNvSpPr/>
          <p:nvPr/>
        </p:nvSpPr>
        <p:spPr>
          <a:xfrm>
            <a:off x="354291" y="4335081"/>
            <a:ext cx="798830" cy="1014094"/>
          </a:xfrm>
          <a:prstGeom prst="rect">
            <a:avLst/>
          </a:prstGeom>
          <a:noFill/>
          <a:ln w="0" cap="flat">
            <a:noFill/>
            <a:prstDash val="solid"/>
            <a:miter lim="0"/>
          </a:ln>
        </p:spPr>
        <p:txBody>
          <a:bodyPr vert="horz" wrap="square" lIns="0" tIns="0" rIns="0" bIns="0"/>
          <a:lstStyle/>
          <a:p>
            <a:pPr algn="l" rtl="0" eaLnBrk="0">
              <a:lnSpc>
                <a:spcPct val="89000"/>
              </a:lnSpc>
            </a:pPr>
            <a:endParaRPr sz="100" dirty="0">
              <a:latin typeface="Arial" panose="020B0604020202020204"/>
              <a:ea typeface="Arial" panose="020B0604020202020204"/>
              <a:cs typeface="Arial" panose="020B0604020202020204"/>
            </a:endParaRPr>
          </a:p>
          <a:p>
            <a:pPr algn="r" rtl="0" eaLnBrk="0">
              <a:lnSpc>
                <a:spcPct val="90000"/>
              </a:lnSpc>
            </a:pPr>
            <a:r>
              <a:rPr sz="12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基本原则</a:t>
            </a:r>
            <a:endParaRPr sz="1200" dirty="0">
              <a:latin typeface="微软雅黑" panose="020B0503020204020204" charset="-122"/>
              <a:ea typeface="微软雅黑" panose="020B0503020204020204" charset="-122"/>
              <a:cs typeface="微软雅黑" panose="020B0503020204020204" charset="-122"/>
            </a:endParaRPr>
          </a:p>
          <a:p>
            <a:pPr marL="177800" indent="-165100" algn="l" rtl="0" eaLnBrk="0">
              <a:lnSpc>
                <a:spcPct val="120000"/>
              </a:lnSpc>
              <a:spcBef>
                <a:spcPts val="865"/>
              </a:spcBef>
            </a:pPr>
            <a:r>
              <a:rPr sz="1200" kern="0" spc="-20" dirty="0">
                <a:solidFill>
                  <a:srgbClr val="000000">
                    <a:alpha val="100000"/>
                  </a:srgbClr>
                </a:solidFill>
                <a:latin typeface="Arial" panose="020B0604020202020204"/>
                <a:ea typeface="Arial" panose="020B0604020202020204"/>
                <a:cs typeface="Arial" panose="020B0604020202020204"/>
              </a:rPr>
              <a:t>•</a:t>
            </a:r>
            <a:r>
              <a:rPr sz="1200" kern="0" spc="130" dirty="0">
                <a:solidFill>
                  <a:srgbClr val="000000">
                    <a:alpha val="100000"/>
                  </a:srgbClr>
                </a:solidFill>
                <a:latin typeface="Arial" panose="020B0604020202020204"/>
                <a:ea typeface="Arial" panose="020B0604020202020204"/>
                <a:cs typeface="Arial" panose="020B0604020202020204"/>
              </a:rPr>
              <a:t>  </a:t>
            </a:r>
            <a:r>
              <a:rPr sz="12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监督管理</a:t>
            </a:r>
            <a:r>
              <a:rPr sz="12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体制</a:t>
            </a:r>
            <a:endParaRPr sz="1200" dirty="0">
              <a:latin typeface="微软雅黑" panose="020B0503020204020204" charset="-122"/>
              <a:ea typeface="微软雅黑" panose="020B0503020204020204" charset="-122"/>
              <a:cs typeface="微软雅黑" panose="020B0503020204020204" charset="-122"/>
            </a:endParaRPr>
          </a:p>
          <a:p>
            <a:pPr algn="l" rtl="0" eaLnBrk="0">
              <a:lnSpc>
                <a:spcPct val="101000"/>
              </a:lnSpc>
            </a:pPr>
            <a:endParaRPr sz="700" dirty="0">
              <a:latin typeface="Arial" panose="020B0604020202020204"/>
              <a:ea typeface="Arial" panose="020B0604020202020204"/>
              <a:cs typeface="Arial" panose="020B0604020202020204"/>
            </a:endParaRPr>
          </a:p>
          <a:p>
            <a:pPr marL="12700" algn="l" rtl="0" eaLnBrk="0">
              <a:lnSpc>
                <a:spcPct val="91000"/>
              </a:lnSpc>
              <a:spcBef>
                <a:spcPts val="0"/>
              </a:spcBef>
            </a:pPr>
            <a:r>
              <a:rPr sz="1200" kern="0" spc="-20" dirty="0">
                <a:solidFill>
                  <a:srgbClr val="000000">
                    <a:alpha val="100000"/>
                  </a:srgbClr>
                </a:solidFill>
                <a:latin typeface="Arial" panose="020B0604020202020204"/>
                <a:ea typeface="Arial" panose="020B0604020202020204"/>
                <a:cs typeface="Arial" panose="020B0604020202020204"/>
              </a:rPr>
              <a:t>•</a:t>
            </a:r>
            <a:r>
              <a:rPr sz="1200" kern="0" spc="130" dirty="0">
                <a:solidFill>
                  <a:srgbClr val="000000">
                    <a:alpha val="100000"/>
                  </a:srgbClr>
                </a:solidFill>
                <a:latin typeface="Arial" panose="020B0604020202020204"/>
                <a:ea typeface="Arial" panose="020B0604020202020204"/>
                <a:cs typeface="Arial" panose="020B0604020202020204"/>
              </a:rPr>
              <a:t>  </a:t>
            </a:r>
            <a:r>
              <a:rPr sz="12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安全宣传</a:t>
            </a:r>
            <a:endParaRPr sz="1200" dirty="0">
              <a:latin typeface="微软雅黑" panose="020B0503020204020204" charset="-122"/>
              <a:ea typeface="微软雅黑" panose="020B0503020204020204" charset="-122"/>
              <a:cs typeface="微软雅黑" panose="020B0503020204020204" charset="-122"/>
            </a:endParaRPr>
          </a:p>
        </p:txBody>
      </p:sp>
      <p:sp>
        <p:nvSpPr>
          <p:cNvPr id="792" name="textbox 792"/>
          <p:cNvSpPr/>
          <p:nvPr/>
        </p:nvSpPr>
        <p:spPr>
          <a:xfrm>
            <a:off x="1862213" y="4327372"/>
            <a:ext cx="855980" cy="739775"/>
          </a:xfrm>
          <a:prstGeom prst="rect">
            <a:avLst/>
          </a:prstGeom>
          <a:noFill/>
          <a:ln w="0" cap="flat">
            <a:noFill/>
            <a:prstDash val="solid"/>
            <a:miter lim="0"/>
          </a:ln>
        </p:spPr>
        <p:txBody>
          <a:bodyPr vert="horz" wrap="square" lIns="0" tIns="0" rIns="0" bIns="0"/>
          <a:lstStyle/>
          <a:p>
            <a:pPr algn="l" rtl="0" eaLnBrk="0">
              <a:lnSpc>
                <a:spcPct val="78000"/>
              </a:lnSpc>
            </a:pPr>
            <a:endParaRPr sz="100" dirty="0">
              <a:latin typeface="Arial" panose="020B0604020202020204"/>
              <a:ea typeface="Arial" panose="020B0604020202020204"/>
              <a:cs typeface="Arial" panose="020B0604020202020204"/>
            </a:endParaRPr>
          </a:p>
          <a:p>
            <a:pPr marL="12700" algn="l" rtl="0" eaLnBrk="0">
              <a:lnSpc>
                <a:spcPct val="91000"/>
              </a:lnSpc>
            </a:pPr>
            <a:r>
              <a:rPr sz="1200" kern="0" spc="-20" dirty="0">
                <a:solidFill>
                  <a:srgbClr val="000000">
                    <a:alpha val="100000"/>
                  </a:srgbClr>
                </a:solidFill>
                <a:latin typeface="Arial" panose="020B0604020202020204"/>
                <a:ea typeface="Arial" panose="020B0604020202020204"/>
                <a:cs typeface="Arial" panose="020B0604020202020204"/>
              </a:rPr>
              <a:t>•</a:t>
            </a:r>
            <a:r>
              <a:rPr sz="1200" kern="0" spc="10" dirty="0">
                <a:solidFill>
                  <a:srgbClr val="000000">
                    <a:alpha val="100000"/>
                  </a:srgbClr>
                </a:solidFill>
                <a:latin typeface="Arial" panose="020B0604020202020204"/>
                <a:ea typeface="Arial" panose="020B0604020202020204"/>
                <a:cs typeface="Arial" panose="020B0604020202020204"/>
              </a:rPr>
              <a:t>    </a:t>
            </a:r>
            <a:r>
              <a:rPr sz="12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预留用地</a:t>
            </a:r>
            <a:endParaRPr sz="1200" dirty="0">
              <a:latin typeface="微软雅黑" panose="020B0503020204020204" charset="-122"/>
              <a:ea typeface="微软雅黑" panose="020B0503020204020204" charset="-122"/>
              <a:cs typeface="微软雅黑" panose="020B0503020204020204" charset="-122"/>
            </a:endParaRPr>
          </a:p>
          <a:p>
            <a:pPr marL="12700" algn="l" rtl="0" eaLnBrk="0">
              <a:lnSpc>
                <a:spcPct val="91000"/>
              </a:lnSpc>
              <a:spcBef>
                <a:spcPts val="850"/>
              </a:spcBef>
            </a:pPr>
            <a:r>
              <a:rPr sz="1200" kern="0" spc="-20" dirty="0">
                <a:solidFill>
                  <a:srgbClr val="000000">
                    <a:alpha val="100000"/>
                  </a:srgbClr>
                </a:solidFill>
                <a:latin typeface="Arial" panose="020B0604020202020204"/>
                <a:ea typeface="Arial" panose="020B0604020202020204"/>
                <a:cs typeface="Arial" panose="020B0604020202020204"/>
              </a:rPr>
              <a:t>•</a:t>
            </a:r>
            <a:r>
              <a:rPr sz="1200" kern="0" spc="10" dirty="0">
                <a:solidFill>
                  <a:srgbClr val="000000">
                    <a:alpha val="100000"/>
                  </a:srgbClr>
                </a:solidFill>
                <a:latin typeface="Arial" panose="020B0604020202020204"/>
                <a:ea typeface="Arial" panose="020B0604020202020204"/>
                <a:cs typeface="Arial" panose="020B0604020202020204"/>
              </a:rPr>
              <a:t>    </a:t>
            </a:r>
            <a:r>
              <a:rPr sz="12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应急储备</a:t>
            </a:r>
            <a:endParaRPr sz="1200" dirty="0">
              <a:latin typeface="微软雅黑" panose="020B0503020204020204" charset="-122"/>
              <a:ea typeface="微软雅黑" panose="020B0503020204020204" charset="-122"/>
              <a:cs typeface="微软雅黑" panose="020B0503020204020204" charset="-122"/>
            </a:endParaRPr>
          </a:p>
          <a:p>
            <a:pPr algn="l" rtl="0" eaLnBrk="0">
              <a:lnSpc>
                <a:spcPct val="101000"/>
              </a:lnSpc>
            </a:pPr>
            <a:endParaRPr sz="700" dirty="0">
              <a:latin typeface="Arial" panose="020B0604020202020204"/>
              <a:ea typeface="Arial" panose="020B0604020202020204"/>
              <a:cs typeface="Arial" panose="020B0604020202020204"/>
            </a:endParaRPr>
          </a:p>
          <a:p>
            <a:pPr marL="12700" algn="l" rtl="0" eaLnBrk="0">
              <a:lnSpc>
                <a:spcPct val="91000"/>
              </a:lnSpc>
              <a:spcBef>
                <a:spcPts val="0"/>
              </a:spcBef>
            </a:pPr>
            <a:r>
              <a:rPr sz="1200" kern="0" spc="-20" dirty="0">
                <a:solidFill>
                  <a:srgbClr val="000000">
                    <a:alpha val="100000"/>
                  </a:srgbClr>
                </a:solidFill>
                <a:latin typeface="Arial" panose="020B0604020202020204"/>
                <a:ea typeface="Arial" panose="020B0604020202020204"/>
                <a:cs typeface="Arial" panose="020B0604020202020204"/>
              </a:rPr>
              <a:t>•</a:t>
            </a:r>
            <a:r>
              <a:rPr sz="1200" kern="0" spc="10" dirty="0">
                <a:solidFill>
                  <a:srgbClr val="000000">
                    <a:alpha val="100000"/>
                  </a:srgbClr>
                </a:solidFill>
                <a:latin typeface="Arial" panose="020B0604020202020204"/>
                <a:ea typeface="Arial" panose="020B0604020202020204"/>
                <a:cs typeface="Arial" panose="020B0604020202020204"/>
              </a:rPr>
              <a:t>    </a:t>
            </a:r>
            <a:r>
              <a:rPr sz="12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保障能力</a:t>
            </a:r>
            <a:endParaRPr sz="1200" dirty="0">
              <a:latin typeface="微软雅黑" panose="020B0503020204020204" charset="-122"/>
              <a:ea typeface="微软雅黑" panose="020B0503020204020204" charset="-122"/>
              <a:cs typeface="微软雅黑" panose="020B0503020204020204" charset="-122"/>
            </a:endParaRPr>
          </a:p>
        </p:txBody>
      </p:sp>
      <p:sp>
        <p:nvSpPr>
          <p:cNvPr id="794" name="textbox 794"/>
          <p:cNvSpPr/>
          <p:nvPr/>
        </p:nvSpPr>
        <p:spPr>
          <a:xfrm>
            <a:off x="6385991" y="4331386"/>
            <a:ext cx="855980" cy="739775"/>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marL="234950" indent="-222885" algn="l" rtl="0" eaLnBrk="0">
              <a:lnSpc>
                <a:spcPct val="120000"/>
              </a:lnSpc>
            </a:pPr>
            <a:r>
              <a:rPr sz="1200" kern="0" spc="-30" dirty="0">
                <a:solidFill>
                  <a:srgbClr val="000000">
                    <a:alpha val="100000"/>
                  </a:srgbClr>
                </a:solidFill>
                <a:latin typeface="Arial" panose="020B0604020202020204"/>
                <a:ea typeface="Arial" panose="020B0604020202020204"/>
                <a:cs typeface="Arial" panose="020B0604020202020204"/>
              </a:rPr>
              <a:t>•</a:t>
            </a:r>
            <a:r>
              <a:rPr sz="1200" kern="0" spc="20" dirty="0">
                <a:solidFill>
                  <a:srgbClr val="000000">
                    <a:alpha val="100000"/>
                  </a:srgbClr>
                </a:solidFill>
                <a:latin typeface="Arial" panose="020B0604020202020204"/>
                <a:ea typeface="Arial" panose="020B0604020202020204"/>
                <a:cs typeface="Arial" panose="020B0604020202020204"/>
              </a:rPr>
              <a:t>    </a:t>
            </a:r>
            <a:r>
              <a:rPr sz="12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改动审批</a:t>
            </a:r>
            <a:r>
              <a:rPr sz="12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制度</a:t>
            </a:r>
            <a:endParaRPr sz="1200" dirty="0">
              <a:latin typeface="微软雅黑" panose="020B0503020204020204" charset="-122"/>
              <a:ea typeface="微软雅黑" panose="020B0503020204020204" charset="-122"/>
              <a:cs typeface="微软雅黑" panose="020B0503020204020204" charset="-122"/>
            </a:endParaRPr>
          </a:p>
          <a:p>
            <a:pPr algn="l" rtl="0" eaLnBrk="0">
              <a:lnSpc>
                <a:spcPct val="101000"/>
              </a:lnSpc>
            </a:pPr>
            <a:endParaRPr sz="700" dirty="0">
              <a:latin typeface="Arial" panose="020B0604020202020204"/>
              <a:ea typeface="Arial" panose="020B0604020202020204"/>
              <a:cs typeface="Arial" panose="020B0604020202020204"/>
            </a:endParaRPr>
          </a:p>
          <a:p>
            <a:pPr marL="12700" algn="l" rtl="0" eaLnBrk="0">
              <a:lnSpc>
                <a:spcPct val="91000"/>
              </a:lnSpc>
              <a:spcBef>
                <a:spcPts val="0"/>
              </a:spcBef>
            </a:pPr>
            <a:r>
              <a:rPr sz="1200" kern="0" spc="-30" dirty="0">
                <a:solidFill>
                  <a:srgbClr val="000000">
                    <a:alpha val="100000"/>
                  </a:srgbClr>
                </a:solidFill>
                <a:latin typeface="Arial" panose="020B0604020202020204"/>
                <a:ea typeface="Arial" panose="020B0604020202020204"/>
                <a:cs typeface="Arial" panose="020B0604020202020204"/>
              </a:rPr>
              <a:t>•</a:t>
            </a:r>
            <a:r>
              <a:rPr sz="1200" kern="0" spc="20" dirty="0">
                <a:solidFill>
                  <a:srgbClr val="000000">
                    <a:alpha val="100000"/>
                  </a:srgbClr>
                </a:solidFill>
                <a:latin typeface="Arial" panose="020B0604020202020204"/>
                <a:ea typeface="Arial" panose="020B0604020202020204"/>
                <a:cs typeface="Arial" panose="020B0604020202020204"/>
              </a:rPr>
              <a:t>    </a:t>
            </a:r>
            <a:r>
              <a:rPr sz="12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改动方案</a:t>
            </a:r>
            <a:endParaRPr sz="1200" dirty="0">
              <a:latin typeface="微软雅黑" panose="020B0503020204020204" charset="-122"/>
              <a:ea typeface="微软雅黑" panose="020B0503020204020204" charset="-122"/>
              <a:cs typeface="微软雅黑" panose="020B0503020204020204" charset="-122"/>
            </a:endParaRPr>
          </a:p>
        </p:txBody>
      </p:sp>
      <p:sp>
        <p:nvSpPr>
          <p:cNvPr id="796" name="textbox 796"/>
          <p:cNvSpPr/>
          <p:nvPr/>
        </p:nvSpPr>
        <p:spPr>
          <a:xfrm>
            <a:off x="10909757" y="3504107"/>
            <a:ext cx="855980" cy="466090"/>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2700" algn="l" rtl="0" eaLnBrk="0">
              <a:lnSpc>
                <a:spcPct val="91000"/>
              </a:lnSpc>
            </a:pPr>
            <a:r>
              <a:rPr sz="1200" kern="0" spc="-20" dirty="0">
                <a:solidFill>
                  <a:srgbClr val="000000">
                    <a:alpha val="100000"/>
                  </a:srgbClr>
                </a:solidFill>
                <a:latin typeface="Arial" panose="020B0604020202020204"/>
                <a:ea typeface="Arial" panose="020B0604020202020204"/>
                <a:cs typeface="Arial" panose="020B0604020202020204"/>
              </a:rPr>
              <a:t>•</a:t>
            </a:r>
            <a:r>
              <a:rPr sz="1200" kern="0" spc="10" dirty="0">
                <a:solidFill>
                  <a:srgbClr val="000000">
                    <a:alpha val="100000"/>
                  </a:srgbClr>
                </a:solidFill>
                <a:latin typeface="Arial" panose="020B0604020202020204"/>
                <a:ea typeface="Arial" panose="020B0604020202020204"/>
                <a:cs typeface="Arial" panose="020B0604020202020204"/>
              </a:rPr>
              <a:t>    </a:t>
            </a:r>
            <a:r>
              <a:rPr sz="12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术语解释</a:t>
            </a:r>
            <a:endParaRPr sz="1200" dirty="0">
              <a:latin typeface="微软雅黑" panose="020B0503020204020204" charset="-122"/>
              <a:ea typeface="微软雅黑" panose="020B0503020204020204" charset="-122"/>
              <a:cs typeface="微软雅黑" panose="020B0503020204020204" charset="-122"/>
            </a:endParaRPr>
          </a:p>
          <a:p>
            <a:pPr algn="l" rtl="0" eaLnBrk="0">
              <a:lnSpc>
                <a:spcPct val="102000"/>
              </a:lnSpc>
            </a:pPr>
            <a:endParaRPr sz="700" dirty="0">
              <a:latin typeface="Arial" panose="020B0604020202020204"/>
              <a:ea typeface="Arial" panose="020B0604020202020204"/>
              <a:cs typeface="Arial" panose="020B0604020202020204"/>
            </a:endParaRPr>
          </a:p>
          <a:p>
            <a:pPr algn="l" rtl="0" eaLnBrk="0">
              <a:lnSpc>
                <a:spcPct val="6000"/>
              </a:lnSpc>
            </a:pPr>
            <a:endParaRPr sz="100" dirty="0">
              <a:latin typeface="Arial" panose="020B0604020202020204"/>
              <a:ea typeface="Arial" panose="020B0604020202020204"/>
              <a:cs typeface="Arial" panose="020B0604020202020204"/>
            </a:endParaRPr>
          </a:p>
          <a:p>
            <a:pPr marL="12700" algn="l" rtl="0" eaLnBrk="0">
              <a:lnSpc>
                <a:spcPct val="90000"/>
              </a:lnSpc>
            </a:pPr>
            <a:r>
              <a:rPr sz="1200" kern="0" spc="-20" dirty="0">
                <a:solidFill>
                  <a:srgbClr val="000000">
                    <a:alpha val="100000"/>
                  </a:srgbClr>
                </a:solidFill>
                <a:latin typeface="Arial" panose="020B0604020202020204"/>
                <a:ea typeface="Arial" panose="020B0604020202020204"/>
                <a:cs typeface="Arial" panose="020B0604020202020204"/>
              </a:rPr>
              <a:t>•</a:t>
            </a:r>
            <a:r>
              <a:rPr sz="1200" kern="0" spc="10" dirty="0">
                <a:solidFill>
                  <a:srgbClr val="000000">
                    <a:alpha val="100000"/>
                  </a:srgbClr>
                </a:solidFill>
                <a:latin typeface="Arial" panose="020B0604020202020204"/>
                <a:ea typeface="Arial" panose="020B0604020202020204"/>
                <a:cs typeface="Arial" panose="020B0604020202020204"/>
              </a:rPr>
              <a:t>    </a:t>
            </a:r>
            <a:r>
              <a:rPr sz="12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农村燃气</a:t>
            </a:r>
            <a:endParaRPr sz="1200" dirty="0">
              <a:latin typeface="微软雅黑" panose="020B0503020204020204" charset="-122"/>
              <a:ea typeface="微软雅黑" panose="020B0503020204020204" charset="-122"/>
              <a:cs typeface="微软雅黑" panose="020B0503020204020204" charset="-122"/>
            </a:endParaRPr>
          </a:p>
        </p:txBody>
      </p:sp>
      <p:sp>
        <p:nvSpPr>
          <p:cNvPr id="798" name="rect 798"/>
          <p:cNvSpPr/>
          <p:nvPr/>
        </p:nvSpPr>
        <p:spPr>
          <a:xfrm>
            <a:off x="7620" y="324611"/>
            <a:ext cx="37337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
        <p:nvSpPr>
          <p:cNvPr id="800" name="textbox 800"/>
          <p:cNvSpPr/>
          <p:nvPr/>
        </p:nvSpPr>
        <p:spPr>
          <a:xfrm>
            <a:off x="11132718" y="4052747"/>
            <a:ext cx="633094" cy="450215"/>
          </a:xfrm>
          <a:prstGeom prst="rect">
            <a:avLst/>
          </a:prstGeom>
          <a:noFill/>
          <a:ln w="0" cap="flat">
            <a:noFill/>
            <a:prstDash val="solid"/>
            <a:miter lim="0"/>
          </a:ln>
        </p:spPr>
        <p:txBody>
          <a:bodyPr vert="horz" wrap="square" lIns="0" tIns="0" rIns="0" bIns="0"/>
          <a:lstStyle/>
          <a:p>
            <a:pPr algn="l" rtl="0" eaLnBrk="0">
              <a:lnSpc>
                <a:spcPct val="77000"/>
              </a:lnSpc>
            </a:pPr>
            <a:endParaRPr sz="100" dirty="0">
              <a:latin typeface="Arial" panose="020B0604020202020204"/>
              <a:ea typeface="Arial" panose="020B0604020202020204"/>
              <a:cs typeface="Arial" panose="020B0604020202020204"/>
            </a:endParaRPr>
          </a:p>
          <a:p>
            <a:pPr marL="12700" algn="l" rtl="0" eaLnBrk="0">
              <a:lnSpc>
                <a:spcPct val="83000"/>
              </a:lnSpc>
            </a:pPr>
            <a:r>
              <a:rPr sz="12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管理参照</a:t>
            </a:r>
            <a:endParaRPr sz="1200" dirty="0">
              <a:latin typeface="微软雅黑" panose="020B0503020204020204" charset="-122"/>
              <a:ea typeface="微软雅黑" panose="020B0503020204020204" charset="-122"/>
              <a:cs typeface="微软雅黑" panose="020B0503020204020204" charset="-122"/>
            </a:endParaRPr>
          </a:p>
          <a:p>
            <a:pPr marL="12700" algn="l" rtl="0" eaLnBrk="0">
              <a:lnSpc>
                <a:spcPts val="2155"/>
              </a:lnSpc>
            </a:pPr>
            <a:r>
              <a:rPr sz="12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执行</a:t>
            </a:r>
            <a:endParaRPr sz="1200" dirty="0">
              <a:latin typeface="微软雅黑" panose="020B0503020204020204" charset="-122"/>
              <a:ea typeface="微软雅黑" panose="020B0503020204020204" charset="-122"/>
              <a:cs typeface="微软雅黑" panose="020B0503020204020204" charset="-122"/>
            </a:endParaRPr>
          </a:p>
        </p:txBody>
      </p:sp>
      <p:sp>
        <p:nvSpPr>
          <p:cNvPr id="802" name="rect 802"/>
          <p:cNvSpPr/>
          <p:nvPr/>
        </p:nvSpPr>
        <p:spPr>
          <a:xfrm>
            <a:off x="467868" y="324611"/>
            <a:ext cx="9905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pic>
        <p:nvPicPr>
          <p:cNvPr id="804" name="picture 804"/>
          <p:cNvPicPr>
            <a:picLocks noChangeAspect="1"/>
          </p:cNvPicPr>
          <p:nvPr/>
        </p:nvPicPr>
        <p:blipFill>
          <a:blip r:embed="rId13"/>
          <a:stretch>
            <a:fillRect/>
          </a:stretch>
        </p:blipFill>
        <p:spPr>
          <a:xfrm rot="21600000">
            <a:off x="6194526" y="6151244"/>
            <a:ext cx="1282916" cy="22225"/>
          </a:xfrm>
          <a:prstGeom prst="rect">
            <a:avLst/>
          </a:prstGeom>
        </p:spPr>
      </p:pic>
      <p:pic>
        <p:nvPicPr>
          <p:cNvPr id="806" name="picture 806"/>
          <p:cNvPicPr>
            <a:picLocks noChangeAspect="1"/>
          </p:cNvPicPr>
          <p:nvPr/>
        </p:nvPicPr>
        <p:blipFill>
          <a:blip r:embed="rId14"/>
          <a:stretch>
            <a:fillRect/>
          </a:stretch>
        </p:blipFill>
        <p:spPr>
          <a:xfrm rot="21600000">
            <a:off x="7702449" y="6151244"/>
            <a:ext cx="1282916" cy="22225"/>
          </a:xfrm>
          <a:prstGeom prst="rect">
            <a:avLst/>
          </a:prstGeom>
        </p:spPr>
      </p:pic>
      <p:pic>
        <p:nvPicPr>
          <p:cNvPr id="808" name="picture 808"/>
          <p:cNvPicPr>
            <a:picLocks noChangeAspect="1"/>
          </p:cNvPicPr>
          <p:nvPr/>
        </p:nvPicPr>
        <p:blipFill>
          <a:blip r:embed="rId14"/>
          <a:stretch>
            <a:fillRect/>
          </a:stretch>
        </p:blipFill>
        <p:spPr>
          <a:xfrm rot="21600000">
            <a:off x="9210383" y="6151244"/>
            <a:ext cx="1282916" cy="22225"/>
          </a:xfrm>
          <a:prstGeom prst="rect">
            <a:avLst/>
          </a:prstGeom>
        </p:spPr>
      </p:pic>
      <p:pic>
        <p:nvPicPr>
          <p:cNvPr id="810" name="picture 810"/>
          <p:cNvPicPr>
            <a:picLocks noChangeAspect="1"/>
          </p:cNvPicPr>
          <p:nvPr/>
        </p:nvPicPr>
        <p:blipFill>
          <a:blip r:embed="rId15"/>
          <a:stretch>
            <a:fillRect/>
          </a:stretch>
        </p:blipFill>
        <p:spPr>
          <a:xfrm rot="21600000">
            <a:off x="10718304" y="6151244"/>
            <a:ext cx="1282916" cy="22225"/>
          </a:xfrm>
          <a:prstGeom prst="rect">
            <a:avLst/>
          </a:prstGeom>
        </p:spPr>
      </p:pic>
      <p:pic>
        <p:nvPicPr>
          <p:cNvPr id="812" name="picture 812"/>
          <p:cNvPicPr>
            <a:picLocks noChangeAspect="1"/>
          </p:cNvPicPr>
          <p:nvPr/>
        </p:nvPicPr>
        <p:blipFill>
          <a:blip r:embed="rId14"/>
          <a:stretch>
            <a:fillRect/>
          </a:stretch>
        </p:blipFill>
        <p:spPr>
          <a:xfrm rot="21600000">
            <a:off x="3178682" y="6151244"/>
            <a:ext cx="1282916" cy="22225"/>
          </a:xfrm>
          <a:prstGeom prst="rect">
            <a:avLst/>
          </a:prstGeom>
        </p:spPr>
      </p:pic>
      <p:pic>
        <p:nvPicPr>
          <p:cNvPr id="814" name="picture 814"/>
          <p:cNvPicPr>
            <a:picLocks noChangeAspect="1"/>
          </p:cNvPicPr>
          <p:nvPr/>
        </p:nvPicPr>
        <p:blipFill>
          <a:blip r:embed="rId15"/>
          <a:stretch>
            <a:fillRect/>
          </a:stretch>
        </p:blipFill>
        <p:spPr>
          <a:xfrm rot="21600000">
            <a:off x="162839" y="6151244"/>
            <a:ext cx="1282915" cy="22225"/>
          </a:xfrm>
          <a:prstGeom prst="rect">
            <a:avLst/>
          </a:prstGeom>
        </p:spPr>
      </p:pic>
      <p:pic>
        <p:nvPicPr>
          <p:cNvPr id="816" name="picture 816"/>
          <p:cNvPicPr>
            <a:picLocks noChangeAspect="1"/>
          </p:cNvPicPr>
          <p:nvPr/>
        </p:nvPicPr>
        <p:blipFill>
          <a:blip r:embed="rId13"/>
          <a:stretch>
            <a:fillRect/>
          </a:stretch>
        </p:blipFill>
        <p:spPr>
          <a:xfrm rot="21600000">
            <a:off x="1670761" y="6151244"/>
            <a:ext cx="1282915" cy="22225"/>
          </a:xfrm>
          <a:prstGeom prst="rect">
            <a:avLst/>
          </a:prstGeom>
        </p:spPr>
      </p:pic>
      <p:pic>
        <p:nvPicPr>
          <p:cNvPr id="818" name="picture 818"/>
          <p:cNvPicPr>
            <a:picLocks noChangeAspect="1"/>
          </p:cNvPicPr>
          <p:nvPr/>
        </p:nvPicPr>
        <p:blipFill>
          <a:blip r:embed="rId15"/>
          <a:stretch>
            <a:fillRect/>
          </a:stretch>
        </p:blipFill>
        <p:spPr>
          <a:xfrm rot="21600000">
            <a:off x="4686604" y="6151244"/>
            <a:ext cx="1282915" cy="2222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 name="picture 820"/>
          <p:cNvPicPr>
            <a:picLocks noChangeAspect="1"/>
          </p:cNvPicPr>
          <p:nvPr/>
        </p:nvPicPr>
        <p:blipFill>
          <a:blip r:embed="rId1"/>
          <a:stretch>
            <a:fillRect/>
          </a:stretch>
        </p:blipFill>
        <p:spPr>
          <a:xfrm rot="21600000">
            <a:off x="10611028" y="4077766"/>
            <a:ext cx="1580971" cy="2780233"/>
          </a:xfrm>
          <a:prstGeom prst="rect">
            <a:avLst/>
          </a:prstGeom>
        </p:spPr>
      </p:pic>
      <p:sp>
        <p:nvSpPr>
          <p:cNvPr id="822" name="textbox 822"/>
          <p:cNvSpPr/>
          <p:nvPr/>
        </p:nvSpPr>
        <p:spPr>
          <a:xfrm>
            <a:off x="672938" y="328588"/>
            <a:ext cx="10948034" cy="568261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13030" algn="l" rtl="0" eaLnBrk="0">
              <a:lnSpc>
                <a:spcPts val="4225"/>
              </a:lnSpc>
            </a:pPr>
            <a:r>
              <a:rPr sz="3200" b="1" kern="0" spc="-10" dirty="0">
                <a:solidFill>
                  <a:srgbClr val="212E84">
                    <a:alpha val="100000"/>
                  </a:srgbClr>
                </a:solidFill>
                <a:latin typeface="微软雅黑" panose="020B0503020204020204" charset="-122"/>
                <a:ea typeface="微软雅黑" panose="020B0503020204020204" charset="-122"/>
                <a:cs typeface="微软雅黑" panose="020B0503020204020204" charset="-122"/>
              </a:rPr>
              <a:t>四、《城镇燃气管理条例》相关条</a:t>
            </a:r>
            <a:r>
              <a:rPr sz="3200" b="1" kern="0" spc="-20" dirty="0">
                <a:solidFill>
                  <a:srgbClr val="212E84">
                    <a:alpha val="100000"/>
                  </a:srgbClr>
                </a:solidFill>
                <a:latin typeface="微软雅黑" panose="020B0503020204020204" charset="-122"/>
                <a:ea typeface="微软雅黑" panose="020B0503020204020204" charset="-122"/>
                <a:cs typeface="微软雅黑" panose="020B0503020204020204" charset="-122"/>
              </a:rPr>
              <a:t>款要求</a:t>
            </a:r>
            <a:endParaRPr sz="3200" dirty="0">
              <a:latin typeface="微软雅黑" panose="020B0503020204020204" charset="-122"/>
              <a:ea typeface="微软雅黑" panose="020B0503020204020204" charset="-122"/>
              <a:cs typeface="微软雅黑" panose="020B0503020204020204" charset="-122"/>
            </a:endParaRPr>
          </a:p>
          <a:p>
            <a:pPr algn="l" rtl="0" eaLnBrk="0">
              <a:lnSpc>
                <a:spcPct val="106000"/>
              </a:lnSpc>
            </a:pPr>
            <a:endParaRPr sz="1000" dirty="0">
              <a:latin typeface="Arial" panose="020B0604020202020204"/>
              <a:ea typeface="Arial" panose="020B0604020202020204"/>
              <a:cs typeface="Arial" panose="020B0604020202020204"/>
            </a:endParaRPr>
          </a:p>
          <a:p>
            <a:pPr marL="33020" algn="l" rtl="0" eaLnBrk="0">
              <a:lnSpc>
                <a:spcPts val="2575"/>
              </a:lnSpc>
              <a:spcBef>
                <a:spcPts val="635"/>
              </a:spcBef>
            </a:pPr>
            <a:r>
              <a:rPr sz="2100" kern="0" spc="30" dirty="0">
                <a:solidFill>
                  <a:srgbClr val="000000">
                    <a:alpha val="100000"/>
                  </a:srgbClr>
                </a:solidFill>
                <a:latin typeface="Wingdings" panose="05000000000000000000"/>
                <a:ea typeface="Wingdings" panose="05000000000000000000"/>
                <a:cs typeface="Wingdings" panose="05000000000000000000"/>
              </a:rPr>
              <a:t>n</a:t>
            </a:r>
            <a:r>
              <a:rPr sz="2100" kern="0" spc="-630" dirty="0">
                <a:solidFill>
                  <a:srgbClr val="000000">
                    <a:alpha val="100000"/>
                  </a:srgbClr>
                </a:solidFill>
                <a:latin typeface="Wingdings" panose="05000000000000000000"/>
                <a:ea typeface="Wingdings" panose="05000000000000000000"/>
                <a:cs typeface="Wingdings" panose="05000000000000000000"/>
              </a:rPr>
              <a:t> </a:t>
            </a:r>
            <a:r>
              <a:rPr sz="21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与安全直接相关的条款——</a:t>
            </a:r>
            <a:r>
              <a:rPr sz="2100" b="1" kern="0" spc="30" dirty="0">
                <a:solidFill>
                  <a:srgbClr val="00B050">
                    <a:alpha val="100000"/>
                  </a:srgbClr>
                </a:solidFill>
                <a:latin typeface="微软雅黑" panose="020B0503020204020204" charset="-122"/>
                <a:ea typeface="微软雅黑" panose="020B0503020204020204" charset="-122"/>
                <a:cs typeface="微软雅黑" panose="020B0503020204020204" charset="-122"/>
              </a:rPr>
              <a:t>经营许可、</a:t>
            </a:r>
            <a:r>
              <a:rPr sz="2100" b="1" kern="0" spc="20" dirty="0">
                <a:solidFill>
                  <a:srgbClr val="00B050">
                    <a:alpha val="100000"/>
                  </a:srgbClr>
                </a:solidFill>
                <a:latin typeface="微软雅黑" panose="020B0503020204020204" charset="-122"/>
                <a:ea typeface="微软雅黑" panose="020B0503020204020204" charset="-122"/>
                <a:cs typeface="微软雅黑" panose="020B0503020204020204" charset="-122"/>
              </a:rPr>
              <a:t>对用户服务</a:t>
            </a:r>
            <a:endParaRPr sz="2100" dirty="0">
              <a:latin typeface="微软雅黑" panose="020B0503020204020204" charset="-122"/>
              <a:ea typeface="微软雅黑" panose="020B0503020204020204" charset="-122"/>
              <a:cs typeface="微软雅黑" panose="020B0503020204020204" charset="-122"/>
            </a:endParaRPr>
          </a:p>
          <a:p>
            <a:pPr algn="l" rtl="0" eaLnBrk="0">
              <a:lnSpc>
                <a:spcPct val="121000"/>
              </a:lnSpc>
            </a:pPr>
            <a:endParaRPr sz="1000" dirty="0">
              <a:latin typeface="Arial" panose="020B0604020202020204"/>
              <a:ea typeface="Arial" panose="020B0604020202020204"/>
              <a:cs typeface="Arial" panose="020B0604020202020204"/>
            </a:endParaRPr>
          </a:p>
          <a:p>
            <a:pPr algn="l" rtl="0" eaLnBrk="0">
              <a:lnSpc>
                <a:spcPct val="122000"/>
              </a:lnSpc>
            </a:pPr>
            <a:endParaRPr sz="1000" dirty="0">
              <a:latin typeface="Arial" panose="020B0604020202020204"/>
              <a:ea typeface="Arial" panose="020B0604020202020204"/>
              <a:cs typeface="Arial" panose="020B0604020202020204"/>
            </a:endParaRPr>
          </a:p>
          <a:p>
            <a:pPr marL="468630" algn="l" rtl="0" eaLnBrk="0">
              <a:lnSpc>
                <a:spcPct val="95000"/>
              </a:lnSpc>
              <a:spcBef>
                <a:spcPts val="540"/>
              </a:spcBef>
            </a:pPr>
            <a:r>
              <a:rPr sz="18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第十五条   </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国家对燃气经营实行许可证制度。从</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事燃气经营活动的企业， 应当具备下列条件：</a:t>
            </a:r>
            <a:endParaRPr sz="1800" dirty="0">
              <a:latin typeface="微软雅黑" panose="020B0503020204020204" charset="-122"/>
              <a:ea typeface="微软雅黑" panose="020B0503020204020204" charset="-122"/>
              <a:cs typeface="微软雅黑" panose="020B0503020204020204" charset="-122"/>
            </a:endParaRPr>
          </a:p>
          <a:p>
            <a:pPr marL="485140" algn="l" rtl="0" eaLnBrk="0">
              <a:lnSpc>
                <a:spcPts val="2415"/>
              </a:lnSpc>
              <a:spcBef>
                <a:spcPts val="990"/>
              </a:spcBef>
            </a:pP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(一)符合燃气发展规</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划要求；</a:t>
            </a:r>
            <a:endParaRPr sz="1800" dirty="0">
              <a:latin typeface="微软雅黑" panose="020B0503020204020204" charset="-122"/>
              <a:ea typeface="微软雅黑" panose="020B0503020204020204" charset="-122"/>
              <a:cs typeface="微软雅黑" panose="020B0503020204020204" charset="-122"/>
            </a:endParaRPr>
          </a:p>
          <a:p>
            <a:pPr marL="485140" algn="l" rtl="0" eaLnBrk="0">
              <a:lnSpc>
                <a:spcPts val="2415"/>
              </a:lnSpc>
              <a:spcBef>
                <a:spcPts val="950"/>
              </a:spcBef>
            </a:pP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(二)有符合国家标准</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的燃气气源和燃气设施；</a:t>
            </a:r>
            <a:endParaRPr sz="1800" dirty="0">
              <a:latin typeface="微软雅黑" panose="020B0503020204020204" charset="-122"/>
              <a:ea typeface="微软雅黑" panose="020B0503020204020204" charset="-122"/>
              <a:cs typeface="微软雅黑" panose="020B0503020204020204" charset="-122"/>
            </a:endParaRPr>
          </a:p>
          <a:p>
            <a:pPr marL="485140" algn="l" rtl="0" eaLnBrk="0">
              <a:lnSpc>
                <a:spcPts val="2415"/>
              </a:lnSpc>
              <a:spcBef>
                <a:spcPts val="950"/>
              </a:spcBef>
            </a:pP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(三)有固定的经营场所、</a:t>
            </a:r>
            <a:r>
              <a:rPr sz="1800" kern="0" spc="-4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60" dirty="0">
                <a:solidFill>
                  <a:srgbClr val="C00000">
                    <a:alpha val="100000"/>
                  </a:srgbClr>
                </a:solidFill>
                <a:latin typeface="微软雅黑" panose="020B0503020204020204" charset="-122"/>
                <a:ea typeface="微软雅黑" panose="020B0503020204020204" charset="-122"/>
                <a:cs typeface="微软雅黑" panose="020B0503020204020204" charset="-122"/>
              </a:rPr>
              <a:t>完善的安全管</a:t>
            </a:r>
            <a:r>
              <a:rPr sz="1800" kern="0" spc="50" dirty="0">
                <a:solidFill>
                  <a:srgbClr val="C00000">
                    <a:alpha val="100000"/>
                  </a:srgbClr>
                </a:solidFill>
                <a:latin typeface="微软雅黑" panose="020B0503020204020204" charset="-122"/>
                <a:ea typeface="微软雅黑" panose="020B0503020204020204" charset="-122"/>
                <a:cs typeface="微软雅黑" panose="020B0503020204020204" charset="-122"/>
              </a:rPr>
              <a:t>理制度</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和健全的经营方案；</a:t>
            </a:r>
            <a:endParaRPr sz="1800" dirty="0">
              <a:latin typeface="微软雅黑" panose="020B0503020204020204" charset="-122"/>
              <a:ea typeface="微软雅黑" panose="020B0503020204020204" charset="-122"/>
              <a:cs typeface="微软雅黑" panose="020B0503020204020204" charset="-122"/>
            </a:endParaRPr>
          </a:p>
          <a:p>
            <a:pPr marL="485140" algn="l" rtl="0" eaLnBrk="0">
              <a:lnSpc>
                <a:spcPts val="2415"/>
              </a:lnSpc>
              <a:spcBef>
                <a:spcPts val="950"/>
              </a:spcBef>
            </a:pP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(四)企业的</a:t>
            </a:r>
            <a:r>
              <a:rPr sz="1800" kern="0" spc="60" dirty="0">
                <a:solidFill>
                  <a:srgbClr val="C00000">
                    <a:alpha val="100000"/>
                  </a:srgbClr>
                </a:solidFill>
                <a:latin typeface="微软雅黑" panose="020B0503020204020204" charset="-122"/>
                <a:ea typeface="微软雅黑" panose="020B0503020204020204" charset="-122"/>
                <a:cs typeface="微软雅黑" panose="020B0503020204020204" charset="-122"/>
              </a:rPr>
              <a:t>主要负责人、</a:t>
            </a:r>
            <a:r>
              <a:rPr sz="1800" kern="0" spc="-43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800" kern="0" spc="60" dirty="0">
                <a:solidFill>
                  <a:srgbClr val="C00000">
                    <a:alpha val="100000"/>
                  </a:srgbClr>
                </a:solidFill>
                <a:latin typeface="微软雅黑" panose="020B0503020204020204" charset="-122"/>
                <a:ea typeface="微软雅黑" panose="020B0503020204020204" charset="-122"/>
                <a:cs typeface="微软雅黑" panose="020B0503020204020204" charset="-122"/>
              </a:rPr>
              <a:t>安全生产管理人员以及运行、维护和抢修人员经专业培训并考核合格</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1800" dirty="0">
              <a:latin typeface="微软雅黑" panose="020B0503020204020204" charset="-122"/>
              <a:ea typeface="微软雅黑" panose="020B0503020204020204" charset="-122"/>
              <a:cs typeface="微软雅黑" panose="020B0503020204020204" charset="-122"/>
            </a:endParaRPr>
          </a:p>
          <a:p>
            <a:pPr marL="13335" indent="471170" algn="l" rtl="0" eaLnBrk="0">
              <a:lnSpc>
                <a:spcPct val="133000"/>
              </a:lnSpc>
              <a:spcBef>
                <a:spcPts val="945"/>
              </a:spcBef>
            </a:pP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(五)法律、法规规定的其他条件。符合前款规定条件的， 由县级以上地方人民政府燃气管理部门核发</a:t>
            </a:r>
            <a:r>
              <a:rPr sz="1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燃气经营许可证。</a:t>
            </a:r>
            <a:endParaRPr sz="1800" dirty="0">
              <a:latin typeface="微软雅黑" panose="020B0503020204020204" charset="-122"/>
              <a:ea typeface="微软雅黑" panose="020B0503020204020204" charset="-122"/>
              <a:cs typeface="微软雅黑" panose="020B0503020204020204" charset="-122"/>
            </a:endParaRPr>
          </a:p>
          <a:p>
            <a:pPr marL="468630" algn="l" rtl="0" eaLnBrk="0">
              <a:lnSpc>
                <a:spcPct val="95000"/>
              </a:lnSpc>
              <a:spcBef>
                <a:spcPts val="1315"/>
              </a:spcBef>
            </a:pPr>
            <a:r>
              <a:rPr sz="18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第十七条   </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燃气经营者应当向燃气用户持续、稳定、</a:t>
            </a:r>
            <a:r>
              <a:rPr sz="1800" kern="0" spc="-4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60" dirty="0">
                <a:solidFill>
                  <a:srgbClr val="C00000">
                    <a:alpha val="100000"/>
                  </a:srgbClr>
                </a:solidFill>
                <a:latin typeface="微软雅黑" panose="020B0503020204020204" charset="-122"/>
                <a:ea typeface="微软雅黑" panose="020B0503020204020204" charset="-122"/>
                <a:cs typeface="微软雅黑" panose="020B0503020204020204" charset="-122"/>
              </a:rPr>
              <a:t>安</a:t>
            </a:r>
            <a:r>
              <a:rPr sz="1800" kern="0" spc="50" dirty="0">
                <a:solidFill>
                  <a:srgbClr val="C00000">
                    <a:alpha val="100000"/>
                  </a:srgbClr>
                </a:solidFill>
                <a:latin typeface="微软雅黑" panose="020B0503020204020204" charset="-122"/>
                <a:ea typeface="微软雅黑" panose="020B0503020204020204" charset="-122"/>
                <a:cs typeface="微软雅黑" panose="020B0503020204020204" charset="-122"/>
              </a:rPr>
              <a:t>全供应</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符合国家质量标准的燃气， </a:t>
            </a:r>
            <a:r>
              <a:rPr sz="1800" kern="0" spc="50" dirty="0">
                <a:solidFill>
                  <a:srgbClr val="C00000">
                    <a:alpha val="100000"/>
                  </a:srgbClr>
                </a:solidFill>
                <a:latin typeface="微软雅黑" panose="020B0503020204020204" charset="-122"/>
                <a:ea typeface="微软雅黑" panose="020B0503020204020204" charset="-122"/>
                <a:cs typeface="微软雅黑" panose="020B0503020204020204" charset="-122"/>
              </a:rPr>
              <a:t>指导燃气用</a:t>
            </a:r>
            <a:endParaRPr sz="1800" dirty="0">
              <a:latin typeface="微软雅黑" panose="020B0503020204020204" charset="-122"/>
              <a:ea typeface="微软雅黑" panose="020B0503020204020204" charset="-122"/>
              <a:cs typeface="微软雅黑" panose="020B0503020204020204" charset="-122"/>
            </a:endParaRPr>
          </a:p>
          <a:p>
            <a:pPr marL="12700" algn="l" rtl="0" eaLnBrk="0">
              <a:lnSpc>
                <a:spcPct val="95000"/>
              </a:lnSpc>
              <a:spcBef>
                <a:spcPts val="1315"/>
              </a:spcBef>
            </a:pPr>
            <a:r>
              <a:rPr sz="1800" kern="0" spc="50" dirty="0">
                <a:solidFill>
                  <a:srgbClr val="C00000">
                    <a:alpha val="100000"/>
                  </a:srgbClr>
                </a:solidFill>
                <a:latin typeface="微软雅黑" panose="020B0503020204020204" charset="-122"/>
                <a:ea typeface="微软雅黑" panose="020B0503020204020204" charset="-122"/>
                <a:cs typeface="微软雅黑" panose="020B0503020204020204" charset="-122"/>
              </a:rPr>
              <a:t>户安全用气、</a:t>
            </a:r>
            <a:r>
              <a:rPr sz="1800" kern="0" spc="-43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800" kern="0" spc="50" dirty="0">
                <a:solidFill>
                  <a:srgbClr val="C00000">
                    <a:alpha val="100000"/>
                  </a:srgbClr>
                </a:solidFill>
                <a:latin typeface="微软雅黑" panose="020B0503020204020204" charset="-122"/>
                <a:ea typeface="微软雅黑" panose="020B0503020204020204" charset="-122"/>
                <a:cs typeface="微软雅黑" panose="020B0503020204020204" charset="-122"/>
              </a:rPr>
              <a:t>节约用气， 并对燃气设施定期进行安全检查</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。燃气经营者应当公示业务流程、</a:t>
            </a:r>
            <a:r>
              <a:rPr sz="1800" kern="0" spc="-4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服</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务承诺、</a:t>
            </a:r>
            <a:r>
              <a:rPr sz="1800" kern="0" spc="-4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收</a:t>
            </a:r>
            <a:endParaRPr sz="1800" dirty="0">
              <a:latin typeface="微软雅黑" panose="020B0503020204020204" charset="-122"/>
              <a:ea typeface="微软雅黑" panose="020B0503020204020204" charset="-122"/>
              <a:cs typeface="微软雅黑" panose="020B0503020204020204" charset="-122"/>
            </a:endParaRPr>
          </a:p>
          <a:p>
            <a:pPr algn="l" rtl="0" eaLnBrk="0">
              <a:lnSpc>
                <a:spcPct val="102000"/>
              </a:lnSpc>
            </a:pPr>
            <a:endParaRPr sz="8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13970" algn="l" rtl="0" eaLnBrk="0">
              <a:lnSpc>
                <a:spcPts val="2415"/>
              </a:lnSpc>
            </a:pP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费标准和服务热线等信息， 并按</a:t>
            </a:r>
            <a:r>
              <a:rPr sz="1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照国家燃气服务标准提供服务。 </a:t>
            </a:r>
            <a:r>
              <a:rPr sz="1800" kern="0" spc="30" dirty="0">
                <a:solidFill>
                  <a:srgbClr val="C00000">
                    <a:alpha val="100000"/>
                  </a:srgbClr>
                </a:solidFill>
                <a:latin typeface="微软雅黑" panose="020B0503020204020204" charset="-122"/>
                <a:ea typeface="微软雅黑" panose="020B0503020204020204" charset="-122"/>
                <a:cs typeface="微软雅黑" panose="020B0503020204020204" charset="-122"/>
              </a:rPr>
              <a:t>（加一个案例）</a:t>
            </a:r>
            <a:endParaRPr sz="1800" dirty="0">
              <a:latin typeface="微软雅黑" panose="020B0503020204020204" charset="-122"/>
              <a:ea typeface="微软雅黑" panose="020B0503020204020204" charset="-122"/>
              <a:cs typeface="微软雅黑" panose="020B0503020204020204" charset="-122"/>
            </a:endParaRPr>
          </a:p>
        </p:txBody>
      </p:sp>
      <p:sp>
        <p:nvSpPr>
          <p:cNvPr id="824" name="rect 824"/>
          <p:cNvSpPr/>
          <p:nvPr/>
        </p:nvSpPr>
        <p:spPr>
          <a:xfrm>
            <a:off x="7620" y="324611"/>
            <a:ext cx="37337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
        <p:nvSpPr>
          <p:cNvPr id="826" name="rect 826"/>
          <p:cNvSpPr/>
          <p:nvPr/>
        </p:nvSpPr>
        <p:spPr>
          <a:xfrm>
            <a:off x="467868" y="324611"/>
            <a:ext cx="9905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8" name="picture 828"/>
          <p:cNvPicPr>
            <a:picLocks noChangeAspect="1"/>
          </p:cNvPicPr>
          <p:nvPr/>
        </p:nvPicPr>
        <p:blipFill>
          <a:blip r:embed="rId1"/>
          <a:stretch>
            <a:fillRect/>
          </a:stretch>
        </p:blipFill>
        <p:spPr>
          <a:xfrm rot="21600000">
            <a:off x="804672" y="1437132"/>
            <a:ext cx="5213604" cy="4287011"/>
          </a:xfrm>
          <a:prstGeom prst="rect">
            <a:avLst/>
          </a:prstGeom>
        </p:spPr>
      </p:pic>
      <p:sp>
        <p:nvSpPr>
          <p:cNvPr id="830" name="textbox 830"/>
          <p:cNvSpPr/>
          <p:nvPr/>
        </p:nvSpPr>
        <p:spPr>
          <a:xfrm>
            <a:off x="6248120" y="1486850"/>
            <a:ext cx="5041900" cy="2103120"/>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25400" algn="l" rtl="0" eaLnBrk="0">
              <a:lnSpc>
                <a:spcPct val="89000"/>
              </a:lnSpc>
            </a:pPr>
            <a:r>
              <a:rPr sz="2000" b="1"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rPr>
              <a:t>案例：</a:t>
            </a:r>
            <a:r>
              <a:rPr sz="2000" b="1"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rPr>
              <a:t> 北京京日东大公司“12·3”燃气爆炸事</a:t>
            </a:r>
            <a:r>
              <a:rPr sz="2000" b="1"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rPr>
              <a:t>故</a:t>
            </a:r>
            <a:endParaRPr sz="2000" dirty="0">
              <a:latin typeface="微软雅黑" panose="020B0503020204020204" charset="-122"/>
              <a:ea typeface="微软雅黑" panose="020B0503020204020204" charset="-122"/>
              <a:cs typeface="微软雅黑" panose="020B0503020204020204" charset="-122"/>
            </a:endParaRPr>
          </a:p>
          <a:p>
            <a:pPr algn="l" rtl="0" eaLnBrk="0">
              <a:lnSpc>
                <a:spcPct val="133000"/>
              </a:lnSpc>
            </a:pPr>
            <a:endParaRPr sz="1000" dirty="0">
              <a:latin typeface="Arial" panose="020B0604020202020204"/>
              <a:ea typeface="Arial" panose="020B0604020202020204"/>
              <a:cs typeface="Arial" panose="020B0604020202020204"/>
            </a:endParaRPr>
          </a:p>
          <a:p>
            <a:pPr algn="l" rtl="0" eaLnBrk="0">
              <a:lnSpc>
                <a:spcPct val="133000"/>
              </a:lnSpc>
            </a:pPr>
            <a:endParaRPr sz="1000" dirty="0">
              <a:latin typeface="Arial" panose="020B0604020202020204"/>
              <a:ea typeface="Arial" panose="020B0604020202020204"/>
              <a:cs typeface="Arial" panose="020B0604020202020204"/>
            </a:endParaRPr>
          </a:p>
          <a:p>
            <a:pPr algn="l" rtl="0" eaLnBrk="0">
              <a:lnSpc>
                <a:spcPct val="133000"/>
              </a:lnSpc>
            </a:pPr>
            <a:endParaRPr sz="1000" dirty="0">
              <a:latin typeface="Arial" panose="020B0604020202020204"/>
              <a:ea typeface="Arial" panose="020B0604020202020204"/>
              <a:cs typeface="Arial" panose="020B0604020202020204"/>
            </a:endParaRPr>
          </a:p>
          <a:p>
            <a:pPr marL="12700" algn="l" rtl="0" eaLnBrk="0">
              <a:lnSpc>
                <a:spcPct val="91000"/>
              </a:lnSpc>
              <a:spcBef>
                <a:spcPts val="605"/>
              </a:spcBef>
            </a:pPr>
            <a:r>
              <a:rPr sz="2000" b="1" kern="0" spc="-20" dirty="0">
                <a:solidFill>
                  <a:srgbClr val="C33736">
                    <a:alpha val="100000"/>
                  </a:srgbClr>
                </a:solidFill>
                <a:latin typeface="微软雅黑" panose="020B0503020204020204" charset="-122"/>
                <a:ea typeface="微软雅黑" panose="020B0503020204020204" charset="-122"/>
                <a:cs typeface="微软雅黑" panose="020B0503020204020204" charset="-122"/>
              </a:rPr>
              <a:t>事故简介</a:t>
            </a:r>
            <a:endParaRPr sz="2000" dirty="0">
              <a:latin typeface="微软雅黑" panose="020B0503020204020204" charset="-122"/>
              <a:ea typeface="微软雅黑" panose="020B0503020204020204" charset="-122"/>
              <a:cs typeface="微软雅黑" panose="020B0503020204020204" charset="-122"/>
            </a:endParaRPr>
          </a:p>
          <a:p>
            <a:pPr algn="l" rtl="0" eaLnBrk="0">
              <a:lnSpc>
                <a:spcPct val="101000"/>
              </a:lnSpc>
            </a:pPr>
            <a:endParaRPr sz="600" dirty="0">
              <a:latin typeface="Arial" panose="020B0604020202020204"/>
              <a:ea typeface="Arial" panose="020B0604020202020204"/>
              <a:cs typeface="Arial" panose="020B0604020202020204"/>
            </a:endParaRPr>
          </a:p>
          <a:p>
            <a:pPr marL="30480" indent="-17780" algn="l" rtl="0" eaLnBrk="0">
              <a:lnSpc>
                <a:spcPct val="145000"/>
              </a:lnSpc>
              <a:spcBef>
                <a:spcPts val="5"/>
              </a:spcBef>
            </a:pPr>
            <a:r>
              <a:rPr sz="1700" kern="0" spc="40" dirty="0">
                <a:solidFill>
                  <a:srgbClr val="000000">
                    <a:alpha val="100000"/>
                  </a:srgbClr>
                </a:solidFill>
                <a:latin typeface="Times New Roman" panose="02020603050405020304"/>
                <a:ea typeface="Times New Roman" panose="02020603050405020304"/>
                <a:cs typeface="Times New Roman" panose="02020603050405020304"/>
              </a:rPr>
              <a:t>2019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年</a:t>
            </a:r>
            <a:r>
              <a:rPr sz="1700" kern="0" spc="40" dirty="0">
                <a:solidFill>
                  <a:srgbClr val="000000">
                    <a:alpha val="100000"/>
                  </a:srgbClr>
                </a:solidFill>
                <a:latin typeface="Times New Roman" panose="02020603050405020304"/>
                <a:ea typeface="Times New Roman" panose="02020603050405020304"/>
                <a:cs typeface="Times New Roman" panose="02020603050405020304"/>
              </a:rPr>
              <a:t>12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月</a:t>
            </a:r>
            <a:r>
              <a:rPr sz="1700" kern="0" spc="40" dirty="0">
                <a:solidFill>
                  <a:srgbClr val="000000">
                    <a:alpha val="100000"/>
                  </a:srgbClr>
                </a:solidFill>
                <a:latin typeface="Times New Roman" panose="02020603050405020304"/>
                <a:ea typeface="Times New Roman" panose="02020603050405020304"/>
                <a:cs typeface="Times New Roman" panose="02020603050405020304"/>
              </a:rPr>
              <a:t>3</a:t>
            </a:r>
            <a:r>
              <a:rPr sz="1700" kern="0" spc="300" dirty="0">
                <a:solidFill>
                  <a:srgbClr val="000000">
                    <a:alpha val="100000"/>
                  </a:srgbClr>
                </a:solidFill>
                <a:latin typeface="Times New Roman" panose="02020603050405020304"/>
                <a:ea typeface="Times New Roman" panose="02020603050405020304"/>
                <a:cs typeface="Times New Roman" panose="02020603050405020304"/>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日</a:t>
            </a:r>
            <a:r>
              <a:rPr sz="1700" kern="0" spc="40" dirty="0">
                <a:solidFill>
                  <a:srgbClr val="000000">
                    <a:alpha val="100000"/>
                  </a:srgbClr>
                </a:solidFill>
                <a:latin typeface="Times New Roman" panose="02020603050405020304"/>
                <a:ea typeface="Times New Roman" panose="02020603050405020304"/>
                <a:cs typeface="Times New Roman" panose="02020603050405020304"/>
              </a:rPr>
              <a:t>2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时</a:t>
            </a:r>
            <a:r>
              <a:rPr sz="1700" kern="0" spc="40" dirty="0">
                <a:solidFill>
                  <a:srgbClr val="000000">
                    <a:alpha val="100000"/>
                  </a:srgbClr>
                </a:solidFill>
                <a:latin typeface="Times New Roman" panose="02020603050405020304"/>
                <a:ea typeface="Times New Roman" panose="02020603050405020304"/>
                <a:cs typeface="Times New Roman" panose="02020603050405020304"/>
              </a:rPr>
              <a:t>43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分许， 位于顺义区牛栏</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山镇的北京京日东大食品有限公司 （以下简称</a:t>
            </a:r>
            <a:endParaRPr sz="1700" dirty="0">
              <a:latin typeface="微软雅黑" panose="020B0503020204020204" charset="-122"/>
              <a:ea typeface="微软雅黑" panose="020B0503020204020204" charset="-122"/>
              <a:cs typeface="微软雅黑" panose="020B0503020204020204" charset="-122"/>
            </a:endParaRPr>
          </a:p>
        </p:txBody>
      </p:sp>
      <p:pic>
        <p:nvPicPr>
          <p:cNvPr id="832" name="picture 832"/>
          <p:cNvPicPr>
            <a:picLocks noChangeAspect="1"/>
          </p:cNvPicPr>
          <p:nvPr/>
        </p:nvPicPr>
        <p:blipFill>
          <a:blip r:embed="rId2"/>
          <a:stretch>
            <a:fillRect/>
          </a:stretch>
        </p:blipFill>
        <p:spPr>
          <a:xfrm rot="21600000">
            <a:off x="10611028" y="4077766"/>
            <a:ext cx="1580971" cy="2780233"/>
          </a:xfrm>
          <a:prstGeom prst="rect">
            <a:avLst/>
          </a:prstGeom>
        </p:spPr>
      </p:pic>
      <p:sp>
        <p:nvSpPr>
          <p:cNvPr id="834" name="textbox 834"/>
          <p:cNvSpPr/>
          <p:nvPr/>
        </p:nvSpPr>
        <p:spPr>
          <a:xfrm>
            <a:off x="773494" y="297994"/>
            <a:ext cx="7316469" cy="562609"/>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2700" algn="l" rtl="0" eaLnBrk="0">
              <a:lnSpc>
                <a:spcPts val="4225"/>
              </a:lnSpc>
            </a:pPr>
            <a:r>
              <a:rPr sz="3200" b="1" kern="0" spc="-10" dirty="0">
                <a:solidFill>
                  <a:srgbClr val="212E84">
                    <a:alpha val="100000"/>
                  </a:srgbClr>
                </a:solidFill>
                <a:latin typeface="微软雅黑" panose="020B0503020204020204" charset="-122"/>
                <a:ea typeface="微软雅黑" panose="020B0503020204020204" charset="-122"/>
                <a:cs typeface="微软雅黑" panose="020B0503020204020204" charset="-122"/>
              </a:rPr>
              <a:t>四、《城镇燃气管理条例》相关条</a:t>
            </a:r>
            <a:r>
              <a:rPr sz="3200" b="1" kern="0" spc="-20" dirty="0">
                <a:solidFill>
                  <a:srgbClr val="212E84">
                    <a:alpha val="100000"/>
                  </a:srgbClr>
                </a:solidFill>
                <a:latin typeface="微软雅黑" panose="020B0503020204020204" charset="-122"/>
                <a:ea typeface="微软雅黑" panose="020B0503020204020204" charset="-122"/>
                <a:cs typeface="微软雅黑" panose="020B0503020204020204" charset="-122"/>
              </a:rPr>
              <a:t>款要求</a:t>
            </a:r>
            <a:endParaRPr sz="3200" dirty="0">
              <a:latin typeface="微软雅黑" panose="020B0503020204020204" charset="-122"/>
              <a:ea typeface="微软雅黑" panose="020B0503020204020204" charset="-122"/>
              <a:cs typeface="微软雅黑" panose="020B0503020204020204" charset="-122"/>
            </a:endParaRPr>
          </a:p>
        </p:txBody>
      </p:sp>
      <p:sp>
        <p:nvSpPr>
          <p:cNvPr id="836" name="textbox 836"/>
          <p:cNvSpPr/>
          <p:nvPr/>
        </p:nvSpPr>
        <p:spPr>
          <a:xfrm>
            <a:off x="6247891" y="3666083"/>
            <a:ext cx="4592954" cy="706119"/>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algn="r" rtl="0" eaLnBrk="0">
              <a:lnSpc>
                <a:spcPts val="2325"/>
              </a:lnSpc>
            </a:pP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“京日东大公司”） 一期生</a:t>
            </a: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产车间内发生燃气</a:t>
            </a:r>
            <a:endParaRPr sz="1700" dirty="0">
              <a:latin typeface="微软雅黑" panose="020B0503020204020204" charset="-122"/>
              <a:ea typeface="微软雅黑" panose="020B0503020204020204" charset="-122"/>
              <a:cs typeface="微软雅黑" panose="020B0503020204020204" charset="-122"/>
            </a:endParaRPr>
          </a:p>
          <a:p>
            <a:pPr marL="12700" algn="l" rtl="0" eaLnBrk="0">
              <a:lnSpc>
                <a:spcPts val="3035"/>
              </a:lnSpc>
            </a:pP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爆炸事故</a:t>
            </a:r>
            <a:endParaRPr sz="1700" dirty="0">
              <a:latin typeface="微软雅黑" panose="020B0503020204020204" charset="-122"/>
              <a:ea typeface="微软雅黑" panose="020B0503020204020204" charset="-122"/>
              <a:cs typeface="微软雅黑" panose="020B0503020204020204" charset="-122"/>
            </a:endParaRPr>
          </a:p>
        </p:txBody>
      </p:sp>
      <p:sp>
        <p:nvSpPr>
          <p:cNvPr id="838" name="textbox 838"/>
          <p:cNvSpPr/>
          <p:nvPr/>
        </p:nvSpPr>
        <p:spPr>
          <a:xfrm>
            <a:off x="7928457" y="4686477"/>
            <a:ext cx="2674620" cy="1096644"/>
          </a:xfrm>
          <a:prstGeom prst="rect">
            <a:avLst/>
          </a:prstGeom>
          <a:noFill/>
          <a:ln w="0" cap="flat">
            <a:noFill/>
            <a:prstDash val="solid"/>
            <a:miter lim="0"/>
          </a:ln>
        </p:spPr>
        <p:txBody>
          <a:bodyPr vert="horz" wrap="square" lIns="0" tIns="0" rIns="0" bIns="0"/>
          <a:lstStyle/>
          <a:p>
            <a:pPr algn="l" rtl="0" eaLnBrk="0">
              <a:lnSpc>
                <a:spcPct val="79000"/>
              </a:lnSpc>
            </a:pPr>
            <a:endParaRPr sz="100" dirty="0">
              <a:latin typeface="Arial" panose="020B0604020202020204"/>
              <a:ea typeface="Arial" panose="020B0604020202020204"/>
              <a:cs typeface="Arial" panose="020B0604020202020204"/>
            </a:endParaRPr>
          </a:p>
          <a:p>
            <a:pPr marL="12700" algn="l" rtl="0" eaLnBrk="0">
              <a:lnSpc>
                <a:spcPct val="96000"/>
              </a:lnSpc>
            </a:pPr>
            <a:r>
              <a:rPr sz="1700"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4人死亡</a:t>
            </a:r>
            <a:endParaRPr sz="1700" dirty="0">
              <a:latin typeface="微软雅黑" panose="020B0503020204020204" charset="-122"/>
              <a:ea typeface="微软雅黑" panose="020B0503020204020204" charset="-122"/>
              <a:cs typeface="微软雅黑" panose="020B0503020204020204" charset="-122"/>
            </a:endParaRPr>
          </a:p>
          <a:p>
            <a:pPr marL="29845" algn="l" rtl="0" eaLnBrk="0">
              <a:lnSpc>
                <a:spcPct val="95000"/>
              </a:lnSpc>
              <a:spcBef>
                <a:spcPts val="1305"/>
              </a:spcBef>
            </a:pPr>
            <a:r>
              <a:rPr sz="17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10余人受伤</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12700" algn="l" rtl="0" eaLnBrk="0">
              <a:lnSpc>
                <a:spcPct val="96000"/>
              </a:lnSpc>
            </a:pPr>
            <a:r>
              <a:rPr sz="17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直接经济损失1429.563万</a:t>
            </a:r>
            <a:endParaRPr sz="1700" dirty="0">
              <a:latin typeface="微软雅黑" panose="020B0503020204020204" charset="-122"/>
              <a:ea typeface="微软雅黑" panose="020B0503020204020204" charset="-122"/>
              <a:cs typeface="微软雅黑" panose="020B0503020204020204" charset="-122"/>
            </a:endParaRPr>
          </a:p>
        </p:txBody>
      </p:sp>
      <p:graphicFrame>
        <p:nvGraphicFramePr>
          <p:cNvPr id="840" name="table 840"/>
          <p:cNvGraphicFramePr>
            <a:graphicFrameLocks noGrp="1"/>
          </p:cNvGraphicFramePr>
          <p:nvPr/>
        </p:nvGraphicFramePr>
        <p:xfrm>
          <a:off x="6151879" y="4516754"/>
          <a:ext cx="1320800" cy="1320800"/>
        </p:xfrm>
        <a:graphic>
          <a:graphicData uri="http://schemas.openxmlformats.org/drawingml/2006/table">
            <a:tbl>
              <a:tblPr/>
              <a:tblGrid>
                <a:gridCol w="1320800"/>
              </a:tblGrid>
              <a:tr h="1314450">
                <a:tc>
                  <a:txBody>
                    <a:bodyPr/>
                    <a:lstStyle/>
                    <a:p>
                      <a:pPr algn="l" rtl="0" eaLnBrk="0">
                        <a:lnSpc>
                          <a:spcPct val="127000"/>
                        </a:lnSpc>
                      </a:pPr>
                      <a:endParaRPr sz="1000" dirty="0">
                        <a:latin typeface="Arial" panose="020B0604020202020204"/>
                        <a:ea typeface="Arial" panose="020B0604020202020204"/>
                        <a:cs typeface="Arial" panose="020B0604020202020204"/>
                      </a:endParaRPr>
                    </a:p>
                    <a:p>
                      <a:pPr algn="l" rtl="0" eaLnBrk="0">
                        <a:lnSpc>
                          <a:spcPct val="127000"/>
                        </a:lnSpc>
                      </a:pPr>
                      <a:endParaRPr sz="1000" dirty="0">
                        <a:latin typeface="Arial" panose="020B0604020202020204"/>
                        <a:ea typeface="Arial" panose="020B0604020202020204"/>
                        <a:cs typeface="Arial" panose="020B0604020202020204"/>
                      </a:endParaRPr>
                    </a:p>
                    <a:p>
                      <a:pPr algn="l" rtl="0" eaLnBrk="0">
                        <a:lnSpc>
                          <a:spcPct val="127000"/>
                        </a:lnSpc>
                      </a:pPr>
                      <a:endParaRPr sz="1000" dirty="0">
                        <a:latin typeface="Arial" panose="020B0604020202020204"/>
                        <a:ea typeface="Arial" panose="020B0604020202020204"/>
                        <a:cs typeface="Arial" panose="020B0604020202020204"/>
                      </a:endParaRPr>
                    </a:p>
                    <a:p>
                      <a:pPr marL="207010" algn="l" rtl="0" eaLnBrk="0">
                        <a:lnSpc>
                          <a:spcPct val="95000"/>
                        </a:lnSpc>
                      </a:pPr>
                      <a:r>
                        <a:rPr sz="1700" b="1" kern="0" spc="80" dirty="0">
                          <a:solidFill>
                            <a:srgbClr val="C33736">
                              <a:alpha val="100000"/>
                            </a:srgbClr>
                          </a:solidFill>
                          <a:latin typeface="微软雅黑" panose="020B0503020204020204" charset="-122"/>
                          <a:ea typeface="微软雅黑" panose="020B0503020204020204" charset="-122"/>
                          <a:cs typeface="微软雅黑" panose="020B0503020204020204" charset="-122"/>
                        </a:rPr>
                        <a:t>事故损失</a:t>
                      </a:r>
                      <a:endParaRPr sz="1700" dirty="0">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C33736"/>
                      </a:solidFill>
                      <a:prstDash val="solid"/>
                      <a:round/>
                      <a:headEnd type="none" w="med" len="med"/>
                      <a:tailEnd type="none" w="med" len="med"/>
                    </a:lnL>
                    <a:lnR w="6350" cap="flat" cmpd="sng" algn="ctr">
                      <a:solidFill>
                        <a:srgbClr val="C33736"/>
                      </a:solidFill>
                      <a:prstDash val="solid"/>
                      <a:round/>
                      <a:headEnd type="none" w="med" len="med"/>
                      <a:tailEnd type="none" w="med" len="med"/>
                    </a:lnR>
                    <a:lnT w="6350" cap="flat" cmpd="sng" algn="ctr">
                      <a:solidFill>
                        <a:srgbClr val="C33736"/>
                      </a:solidFill>
                      <a:prstDash val="solid"/>
                      <a:round/>
                      <a:headEnd type="none" w="med" len="med"/>
                      <a:tailEnd type="none" w="med" len="med"/>
                    </a:lnT>
                    <a:lnB w="6350" cap="flat" cmpd="sng" algn="ctr">
                      <a:solidFill>
                        <a:srgbClr val="C33736"/>
                      </a:solidFill>
                      <a:prstDash val="solid"/>
                      <a:round/>
                      <a:headEnd type="none" w="med" len="med"/>
                      <a:tailEnd type="none" w="med" len="med"/>
                    </a:lnB>
                  </a:tcPr>
                </a:tc>
              </a:tr>
            </a:tbl>
          </a:graphicData>
        </a:graphic>
      </p:graphicFrame>
      <p:sp>
        <p:nvSpPr>
          <p:cNvPr id="842" name="rect 842"/>
          <p:cNvSpPr/>
          <p:nvPr/>
        </p:nvSpPr>
        <p:spPr>
          <a:xfrm>
            <a:off x="7620" y="324611"/>
            <a:ext cx="37337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
        <p:nvSpPr>
          <p:cNvPr id="844" name="rect 844"/>
          <p:cNvSpPr/>
          <p:nvPr/>
        </p:nvSpPr>
        <p:spPr>
          <a:xfrm>
            <a:off x="467868" y="324611"/>
            <a:ext cx="9905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6" name="picture 846"/>
          <p:cNvPicPr>
            <a:picLocks noChangeAspect="1"/>
          </p:cNvPicPr>
          <p:nvPr/>
        </p:nvPicPr>
        <p:blipFill>
          <a:blip r:embed="rId1"/>
          <a:stretch>
            <a:fillRect/>
          </a:stretch>
        </p:blipFill>
        <p:spPr>
          <a:xfrm rot="21600000">
            <a:off x="10611028" y="4077766"/>
            <a:ext cx="1580971" cy="2780233"/>
          </a:xfrm>
          <a:prstGeom prst="rect">
            <a:avLst/>
          </a:prstGeom>
        </p:spPr>
      </p:pic>
      <p:sp>
        <p:nvSpPr>
          <p:cNvPr id="848" name="textbox 848"/>
          <p:cNvSpPr/>
          <p:nvPr/>
        </p:nvSpPr>
        <p:spPr>
          <a:xfrm>
            <a:off x="5641788" y="1077336"/>
            <a:ext cx="6076950" cy="3782695"/>
          </a:xfrm>
          <a:prstGeom prst="rect">
            <a:avLst/>
          </a:prstGeom>
          <a:noFill/>
          <a:ln w="0" cap="flat">
            <a:noFill/>
            <a:prstDash val="solid"/>
            <a:miter lim="0"/>
          </a:ln>
        </p:spPr>
        <p:txBody>
          <a:bodyPr vert="horz" wrap="square" lIns="0" tIns="0" rIns="0" bIns="0"/>
          <a:lstStyle/>
          <a:p>
            <a:pPr algn="l" rtl="0" eaLnBrk="0">
              <a:lnSpc>
                <a:spcPct val="81000"/>
              </a:lnSpc>
            </a:pPr>
            <a:endParaRPr sz="100" dirty="0">
              <a:latin typeface="Arial" panose="020B0604020202020204"/>
              <a:ea typeface="Arial" panose="020B0604020202020204"/>
              <a:cs typeface="Arial" panose="020B0604020202020204"/>
            </a:endParaRPr>
          </a:p>
          <a:p>
            <a:pPr marL="40640" algn="l" rtl="0" eaLnBrk="0">
              <a:lnSpc>
                <a:spcPct val="94000"/>
              </a:lnSpc>
            </a:pPr>
            <a:r>
              <a:rPr sz="18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处罚</a:t>
            </a:r>
            <a:endParaRPr sz="1800" dirty="0">
              <a:latin typeface="微软雅黑" panose="020B0503020204020204" charset="-122"/>
              <a:ea typeface="微软雅黑" panose="020B0503020204020204" charset="-122"/>
              <a:cs typeface="微软雅黑" panose="020B0503020204020204" charset="-122"/>
            </a:endParaRPr>
          </a:p>
          <a:p>
            <a:pPr marL="12700" indent="11430" algn="l" rtl="0" eaLnBrk="0">
              <a:lnSpc>
                <a:spcPct val="105000"/>
              </a:lnSpc>
              <a:spcBef>
                <a:spcPts val="825"/>
              </a:spcBef>
              <a:tabLst>
                <a:tab pos="168910" algn="l"/>
              </a:tabLst>
            </a:pP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板桥液化石油气站</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未</a:t>
            </a:r>
            <a:r>
              <a:rPr sz="1500" b="1" kern="0" spc="80" dirty="0">
                <a:solidFill>
                  <a:srgbClr val="C00000">
                    <a:alpha val="100000"/>
                  </a:srgbClr>
                </a:solidFill>
                <a:latin typeface="微软雅黑" panose="020B0503020204020204" charset="-122"/>
                <a:ea typeface="微软雅黑" panose="020B0503020204020204" charset="-122"/>
                <a:cs typeface="微软雅黑" panose="020B0503020204020204" charset="-122"/>
              </a:rPr>
              <a:t>对京日东大公司一期生产车间燃气管道主</a:t>
            </a:r>
            <a:r>
              <a:rPr sz="15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500" b="1" kern="0" spc="70" dirty="0">
                <a:solidFill>
                  <a:srgbClr val="C00000">
                    <a:alpha val="100000"/>
                  </a:srgbClr>
                </a:solidFill>
                <a:latin typeface="微软雅黑" panose="020B0503020204020204" charset="-122"/>
                <a:ea typeface="微软雅黑" panose="020B0503020204020204" charset="-122"/>
                <a:cs typeface="微软雅黑" panose="020B0503020204020204" charset="-122"/>
              </a:rPr>
              <a:t>阀门等燃气设施定期进行安全检查； 未向燃气用户持续、</a:t>
            </a:r>
            <a:r>
              <a:rPr sz="1500" b="1" kern="0" spc="-28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500" b="1" kern="0" spc="70" dirty="0">
                <a:solidFill>
                  <a:srgbClr val="C00000">
                    <a:alpha val="100000"/>
                  </a:srgbClr>
                </a:solidFill>
                <a:latin typeface="微软雅黑" panose="020B0503020204020204" charset="-122"/>
                <a:ea typeface="微软雅黑" panose="020B0503020204020204" charset="-122"/>
                <a:cs typeface="微软雅黑" panose="020B0503020204020204" charset="-122"/>
              </a:rPr>
              <a:t>稳定、</a:t>
            </a:r>
            <a:r>
              <a:rPr sz="1500" b="1" kern="0" spc="-32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500" b="1" kern="0" spc="70" dirty="0">
                <a:solidFill>
                  <a:srgbClr val="C00000">
                    <a:alpha val="100000"/>
                  </a:srgbClr>
                </a:solidFill>
                <a:latin typeface="微软雅黑" panose="020B0503020204020204" charset="-122"/>
                <a:ea typeface="微软雅黑" panose="020B0503020204020204" charset="-122"/>
                <a:cs typeface="微软雅黑" panose="020B0503020204020204" charset="-122"/>
              </a:rPr>
              <a:t>安</a:t>
            </a:r>
            <a:r>
              <a:rPr sz="15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500" b="1" kern="0" spc="70" dirty="0">
                <a:solidFill>
                  <a:srgbClr val="C00000">
                    <a:alpha val="100000"/>
                  </a:srgbClr>
                </a:solidFill>
                <a:latin typeface="微软雅黑" panose="020B0503020204020204" charset="-122"/>
                <a:ea typeface="微软雅黑" panose="020B0503020204020204" charset="-122"/>
                <a:cs typeface="微软雅黑" panose="020B0503020204020204" charset="-122"/>
              </a:rPr>
              <a:t>全供应符合国家质量标</a:t>
            </a:r>
            <a:r>
              <a:rPr sz="1500" b="1" kern="0" spc="60" dirty="0">
                <a:solidFill>
                  <a:srgbClr val="C00000">
                    <a:alpha val="100000"/>
                  </a:srgbClr>
                </a:solidFill>
                <a:latin typeface="微软雅黑" panose="020B0503020204020204" charset="-122"/>
                <a:ea typeface="微软雅黑" panose="020B0503020204020204" charset="-122"/>
                <a:cs typeface="微软雅黑" panose="020B0503020204020204" charset="-122"/>
              </a:rPr>
              <a:t>准的燃气</a:t>
            </a:r>
            <a:r>
              <a:rPr sz="15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 对事故发生负有主要责任， 给予</a:t>
            </a:r>
            <a:r>
              <a:rPr sz="15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其60 万元罚款的行政处罚， 将其纳入联合惩戒对象管理， 吊</a:t>
            </a:r>
            <a:r>
              <a:rPr sz="15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销其</a:t>
            </a: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燃气经营许可证</a:t>
            </a:r>
            <a:endParaRPr sz="1500" dirty="0">
              <a:latin typeface="微软雅黑" panose="020B0503020204020204" charset="-122"/>
              <a:ea typeface="微软雅黑" panose="020B0503020204020204" charset="-122"/>
              <a:cs typeface="微软雅黑" panose="020B0503020204020204" charset="-122"/>
            </a:endParaRPr>
          </a:p>
          <a:p>
            <a:pPr marL="12700" indent="11430" algn="l" rtl="0" eaLnBrk="0">
              <a:lnSpc>
                <a:spcPct val="103000"/>
              </a:lnSpc>
              <a:spcBef>
                <a:spcPts val="200"/>
              </a:spcBef>
              <a:tabLst>
                <a:tab pos="168910" algn="l"/>
              </a:tabLst>
            </a:pP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何某某</a:t>
            </a:r>
            <a:r>
              <a:rPr sz="15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 板桥液化石油气站法定代表人， 全面负责板桥液化石油</a:t>
            </a:r>
            <a:r>
              <a:rPr sz="15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气站日常工作。</a:t>
            </a:r>
            <a:r>
              <a:rPr sz="1500" kern="0" spc="-3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b="1" kern="0" spc="100" dirty="0">
                <a:solidFill>
                  <a:srgbClr val="C00000">
                    <a:alpha val="100000"/>
                  </a:srgbClr>
                </a:solidFill>
                <a:latin typeface="微软雅黑" panose="020B0503020204020204" charset="-122"/>
                <a:ea typeface="微软雅黑" panose="020B0503020204020204" charset="-122"/>
                <a:cs typeface="微软雅黑" panose="020B0503020204020204" charset="-122"/>
              </a:rPr>
              <a:t>未组织对京</a:t>
            </a:r>
            <a:r>
              <a:rPr sz="1500" b="1" kern="0" spc="90" dirty="0">
                <a:solidFill>
                  <a:srgbClr val="C00000">
                    <a:alpha val="100000"/>
                  </a:srgbClr>
                </a:solidFill>
                <a:latin typeface="微软雅黑" panose="020B0503020204020204" charset="-122"/>
                <a:ea typeface="微软雅黑" panose="020B0503020204020204" charset="-122"/>
                <a:cs typeface="微软雅黑" panose="020B0503020204020204" charset="-122"/>
              </a:rPr>
              <a:t>日东大公司一期生产车间燃气管道主阀</a:t>
            </a:r>
            <a:r>
              <a:rPr sz="1500" b="1"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500" b="1" kern="0" spc="80" dirty="0">
                <a:solidFill>
                  <a:srgbClr val="C00000">
                    <a:alpha val="100000"/>
                  </a:srgbClr>
                </a:solidFill>
                <a:latin typeface="微软雅黑" panose="020B0503020204020204" charset="-122"/>
                <a:ea typeface="微软雅黑" panose="020B0503020204020204" charset="-122"/>
                <a:cs typeface="微软雅黑" panose="020B0503020204020204" charset="-122"/>
              </a:rPr>
              <a:t>门等燃气设施定期开展安全检查； 与京日东大</a:t>
            </a:r>
            <a:r>
              <a:rPr sz="1500" b="1" kern="0" spc="70" dirty="0">
                <a:solidFill>
                  <a:srgbClr val="C00000">
                    <a:alpha val="100000"/>
                  </a:srgbClr>
                </a:solidFill>
                <a:latin typeface="微软雅黑" panose="020B0503020204020204" charset="-122"/>
                <a:ea typeface="微软雅黑" panose="020B0503020204020204" charset="-122"/>
                <a:cs typeface="微软雅黑" panose="020B0503020204020204" charset="-122"/>
              </a:rPr>
              <a:t>公司签订供气合同，</a:t>
            </a:r>
            <a:endParaRPr sz="1500" dirty="0">
              <a:latin typeface="微软雅黑" panose="020B0503020204020204" charset="-122"/>
              <a:ea typeface="微软雅黑" panose="020B0503020204020204" charset="-122"/>
              <a:cs typeface="微软雅黑" panose="020B0503020204020204" charset="-122"/>
            </a:endParaRPr>
          </a:p>
          <a:p>
            <a:pPr marL="12700" indent="2540" algn="l" rtl="0" eaLnBrk="0">
              <a:lnSpc>
                <a:spcPct val="105000"/>
              </a:lnSpc>
              <a:spcBef>
                <a:spcPts val="150"/>
              </a:spcBef>
            </a:pPr>
            <a:r>
              <a:rPr sz="1500" b="1" kern="0" spc="80" dirty="0">
                <a:solidFill>
                  <a:srgbClr val="C00000">
                    <a:alpha val="100000"/>
                  </a:srgbClr>
                </a:solidFill>
                <a:latin typeface="微软雅黑" panose="020B0503020204020204" charset="-122"/>
                <a:ea typeface="微软雅黑" panose="020B0503020204020204" charset="-122"/>
                <a:cs typeface="微软雅黑" panose="020B0503020204020204" charset="-122"/>
              </a:rPr>
              <a:t>长期向京日东大公司供应添加二甲醚的不合格液化石油气</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 导致</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燃</a:t>
            </a:r>
            <a:r>
              <a:rPr sz="15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气管道主阀门法兰垫片加速腐蚀、</a:t>
            </a:r>
            <a:r>
              <a:rPr sz="1500" kern="0" spc="-3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物理机械性</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能显著下降， 造成燃</a:t>
            </a: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气泄漏引发事故， 对事故发生负有直接责任， 涉</a:t>
            </a:r>
            <a:r>
              <a:rPr sz="15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嫌重大责任事故罪。</a:t>
            </a: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2019 年2 月至2019 年12 月， 非法购买二甲醚4</a:t>
            </a:r>
            <a:r>
              <a:rPr sz="15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01.38吨， 充装至</a:t>
            </a: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液化石油气瓶内进行销</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售,犯生产、</a:t>
            </a:r>
            <a:r>
              <a:rPr sz="1500" kern="0" spc="-3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销售伪劣产品罪， 判处有期徒</a:t>
            </a:r>
            <a:endParaRPr sz="1500" dirty="0">
              <a:latin typeface="微软雅黑" panose="020B0503020204020204" charset="-122"/>
              <a:ea typeface="微软雅黑" panose="020B0503020204020204" charset="-122"/>
              <a:cs typeface="微软雅黑" panose="020B0503020204020204" charset="-122"/>
            </a:endParaRPr>
          </a:p>
          <a:p>
            <a:pPr marL="12700" algn="l" rtl="0" eaLnBrk="0">
              <a:lnSpc>
                <a:spcPct val="96000"/>
              </a:lnSpc>
              <a:spcBef>
                <a:spcPts val="190"/>
              </a:spcBef>
            </a:pPr>
            <a:r>
              <a:rPr sz="15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刑三年六个月， 并处罚金三十万</a:t>
            </a:r>
            <a:endParaRPr sz="1500" dirty="0">
              <a:latin typeface="微软雅黑" panose="020B0503020204020204" charset="-122"/>
              <a:ea typeface="微软雅黑" panose="020B0503020204020204" charset="-122"/>
              <a:cs typeface="微软雅黑" panose="020B0503020204020204" charset="-122"/>
            </a:endParaRPr>
          </a:p>
        </p:txBody>
      </p:sp>
      <p:pic>
        <p:nvPicPr>
          <p:cNvPr id="850" name="picture 850"/>
          <p:cNvPicPr>
            <a:picLocks noChangeAspect="1"/>
          </p:cNvPicPr>
          <p:nvPr/>
        </p:nvPicPr>
        <p:blipFill>
          <a:blip r:embed="rId2"/>
          <a:stretch>
            <a:fillRect/>
          </a:stretch>
        </p:blipFill>
        <p:spPr>
          <a:xfrm rot="21600000">
            <a:off x="5666440" y="2691610"/>
            <a:ext cx="144428" cy="132477"/>
          </a:xfrm>
          <a:prstGeom prst="rect">
            <a:avLst/>
          </a:prstGeom>
        </p:spPr>
      </p:pic>
      <p:pic>
        <p:nvPicPr>
          <p:cNvPr id="852" name="picture 852"/>
          <p:cNvPicPr>
            <a:picLocks noChangeAspect="1"/>
          </p:cNvPicPr>
          <p:nvPr/>
        </p:nvPicPr>
        <p:blipFill>
          <a:blip r:embed="rId2"/>
          <a:stretch>
            <a:fillRect/>
          </a:stretch>
        </p:blipFill>
        <p:spPr>
          <a:xfrm rot="21600000">
            <a:off x="5666440" y="1472410"/>
            <a:ext cx="144428" cy="132477"/>
          </a:xfrm>
          <a:prstGeom prst="rect">
            <a:avLst/>
          </a:prstGeom>
        </p:spPr>
      </p:pic>
      <p:pic>
        <p:nvPicPr>
          <p:cNvPr id="854" name="picture 854"/>
          <p:cNvPicPr>
            <a:picLocks noChangeAspect="1"/>
          </p:cNvPicPr>
          <p:nvPr/>
        </p:nvPicPr>
        <p:blipFill>
          <a:blip r:embed="rId3"/>
          <a:stretch>
            <a:fillRect/>
          </a:stretch>
        </p:blipFill>
        <p:spPr>
          <a:xfrm rot="21600000">
            <a:off x="789431" y="2918459"/>
            <a:ext cx="4273295" cy="3110484"/>
          </a:xfrm>
          <a:prstGeom prst="rect">
            <a:avLst/>
          </a:prstGeom>
        </p:spPr>
      </p:pic>
      <p:sp>
        <p:nvSpPr>
          <p:cNvPr id="856" name="textbox 856"/>
          <p:cNvSpPr/>
          <p:nvPr/>
        </p:nvSpPr>
        <p:spPr>
          <a:xfrm>
            <a:off x="743414" y="1061551"/>
            <a:ext cx="4500879" cy="1848485"/>
          </a:xfrm>
          <a:prstGeom prst="rect">
            <a:avLst/>
          </a:prstGeom>
          <a:noFill/>
          <a:ln w="0" cap="flat">
            <a:noFill/>
            <a:prstDash val="solid"/>
            <a:miter lim="0"/>
          </a:ln>
        </p:spPr>
        <p:txBody>
          <a:bodyPr vert="horz" wrap="square" lIns="0" tIns="0" rIns="0" bIns="0"/>
          <a:lstStyle/>
          <a:p>
            <a:pPr algn="l" rtl="0" eaLnBrk="0">
              <a:lnSpc>
                <a:spcPct val="81000"/>
              </a:lnSpc>
            </a:pPr>
            <a:endParaRPr sz="100" dirty="0">
              <a:latin typeface="Arial" panose="020B0604020202020204"/>
              <a:ea typeface="Arial" panose="020B0604020202020204"/>
              <a:cs typeface="Arial" panose="020B0604020202020204"/>
            </a:endParaRPr>
          </a:p>
          <a:p>
            <a:pPr marL="12700" algn="l" rtl="0" eaLnBrk="0">
              <a:lnSpc>
                <a:spcPct val="94000"/>
              </a:lnSpc>
            </a:pPr>
            <a:r>
              <a:rPr sz="18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直接原因</a:t>
            </a:r>
            <a:endParaRPr sz="1800" dirty="0">
              <a:latin typeface="微软雅黑" panose="020B0503020204020204" charset="-122"/>
              <a:ea typeface="微软雅黑" panose="020B0503020204020204" charset="-122"/>
              <a:cs typeface="微软雅黑" panose="020B0503020204020204" charset="-122"/>
            </a:endParaRPr>
          </a:p>
          <a:p>
            <a:pPr algn="l" rtl="0" eaLnBrk="0">
              <a:lnSpc>
                <a:spcPct val="102000"/>
              </a:lnSpc>
            </a:pPr>
            <a:endParaRPr sz="8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19685" indent="635" algn="l" rtl="0" eaLnBrk="0">
              <a:lnSpc>
                <a:spcPct val="105000"/>
              </a:lnSpc>
            </a:pPr>
            <a:r>
              <a:rPr sz="15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京日东大公司生产车间燃气管道主阀门A、</a:t>
            </a:r>
            <a:r>
              <a:rPr sz="1500" b="1"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B 法兰</a:t>
            </a:r>
            <a:r>
              <a:rPr sz="15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b="1"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垫片受管道内液化石油气和二甲醚混合气</a:t>
            </a:r>
            <a:r>
              <a:rPr sz="15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体长期腐</a:t>
            </a:r>
            <a:r>
              <a:rPr sz="15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蚀， 在管道内部压力作用下，</a:t>
            </a:r>
            <a:r>
              <a:rPr sz="1500" b="1"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B 垫</a:t>
            </a:r>
            <a:r>
              <a:rPr sz="15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片发生撕裂并形</a:t>
            </a:r>
            <a:r>
              <a:rPr sz="15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成泄漏口， 泄漏出的气体与空气混合， 遇电气火花</a:t>
            </a:r>
            <a:r>
              <a:rPr sz="15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等点火源发生爆炸， 并引燃现场可燃物， 导致事故</a:t>
            </a:r>
            <a:r>
              <a:rPr sz="15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发生</a:t>
            </a:r>
            <a:endParaRPr sz="1500" dirty="0">
              <a:latin typeface="微软雅黑" panose="020B0503020204020204" charset="-122"/>
              <a:ea typeface="微软雅黑" panose="020B0503020204020204" charset="-122"/>
              <a:cs typeface="微软雅黑" panose="020B0503020204020204" charset="-122"/>
            </a:endParaRPr>
          </a:p>
        </p:txBody>
      </p:sp>
      <p:sp>
        <p:nvSpPr>
          <p:cNvPr id="858" name="textbox 858"/>
          <p:cNvSpPr/>
          <p:nvPr/>
        </p:nvSpPr>
        <p:spPr>
          <a:xfrm>
            <a:off x="773494" y="269419"/>
            <a:ext cx="7316469" cy="562609"/>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2700" algn="l" rtl="0" eaLnBrk="0">
              <a:lnSpc>
                <a:spcPts val="4225"/>
              </a:lnSpc>
            </a:pPr>
            <a:r>
              <a:rPr sz="3200" b="1" kern="0" spc="-10" dirty="0">
                <a:solidFill>
                  <a:srgbClr val="212E84">
                    <a:alpha val="100000"/>
                  </a:srgbClr>
                </a:solidFill>
                <a:latin typeface="微软雅黑" panose="020B0503020204020204" charset="-122"/>
                <a:ea typeface="微软雅黑" panose="020B0503020204020204" charset="-122"/>
                <a:cs typeface="微软雅黑" panose="020B0503020204020204" charset="-122"/>
              </a:rPr>
              <a:t>四、《城镇燃气管理条例》相关条</a:t>
            </a:r>
            <a:r>
              <a:rPr sz="3200" b="1" kern="0" spc="-20" dirty="0">
                <a:solidFill>
                  <a:srgbClr val="212E84">
                    <a:alpha val="100000"/>
                  </a:srgbClr>
                </a:solidFill>
                <a:latin typeface="微软雅黑" panose="020B0503020204020204" charset="-122"/>
                <a:ea typeface="微软雅黑" panose="020B0503020204020204" charset="-122"/>
                <a:cs typeface="微软雅黑" panose="020B0503020204020204" charset="-122"/>
              </a:rPr>
              <a:t>款要求</a:t>
            </a:r>
            <a:endParaRPr sz="3200" dirty="0">
              <a:latin typeface="微软雅黑" panose="020B0503020204020204" charset="-122"/>
              <a:ea typeface="微软雅黑" panose="020B0503020204020204" charset="-122"/>
              <a:cs typeface="微软雅黑" panose="020B0503020204020204" charset="-122"/>
            </a:endParaRPr>
          </a:p>
        </p:txBody>
      </p:sp>
      <p:sp>
        <p:nvSpPr>
          <p:cNvPr id="860" name="rect 860"/>
          <p:cNvSpPr/>
          <p:nvPr/>
        </p:nvSpPr>
        <p:spPr>
          <a:xfrm>
            <a:off x="7620" y="324611"/>
            <a:ext cx="37337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
        <p:nvSpPr>
          <p:cNvPr id="862" name="rect 862"/>
          <p:cNvSpPr/>
          <p:nvPr/>
        </p:nvSpPr>
        <p:spPr>
          <a:xfrm>
            <a:off x="467868" y="324611"/>
            <a:ext cx="9905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4" name="picture 864"/>
          <p:cNvPicPr>
            <a:picLocks noChangeAspect="1"/>
          </p:cNvPicPr>
          <p:nvPr/>
        </p:nvPicPr>
        <p:blipFill>
          <a:blip r:embed="rId1"/>
          <a:stretch>
            <a:fillRect/>
          </a:stretch>
        </p:blipFill>
        <p:spPr>
          <a:xfrm rot="21600000">
            <a:off x="10611028" y="4077766"/>
            <a:ext cx="1580971" cy="2780233"/>
          </a:xfrm>
          <a:prstGeom prst="rect">
            <a:avLst/>
          </a:prstGeom>
        </p:spPr>
      </p:pic>
      <p:sp>
        <p:nvSpPr>
          <p:cNvPr id="866" name="textbox 866"/>
          <p:cNvSpPr/>
          <p:nvPr/>
        </p:nvSpPr>
        <p:spPr>
          <a:xfrm>
            <a:off x="673434" y="288469"/>
            <a:ext cx="10800080" cy="5718809"/>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12395" algn="l" rtl="0" eaLnBrk="0">
              <a:lnSpc>
                <a:spcPts val="4225"/>
              </a:lnSpc>
            </a:pPr>
            <a:r>
              <a:rPr sz="3200" b="1" kern="0" spc="-10" dirty="0">
                <a:solidFill>
                  <a:srgbClr val="212E84">
                    <a:alpha val="100000"/>
                  </a:srgbClr>
                </a:solidFill>
                <a:latin typeface="微软雅黑" panose="020B0503020204020204" charset="-122"/>
                <a:ea typeface="微软雅黑" panose="020B0503020204020204" charset="-122"/>
                <a:cs typeface="微软雅黑" panose="020B0503020204020204" charset="-122"/>
              </a:rPr>
              <a:t>四、《城镇燃气管理条例》相关条</a:t>
            </a:r>
            <a:r>
              <a:rPr sz="3200" b="1" kern="0" spc="-20" dirty="0">
                <a:solidFill>
                  <a:srgbClr val="212E84">
                    <a:alpha val="100000"/>
                  </a:srgbClr>
                </a:solidFill>
                <a:latin typeface="微软雅黑" panose="020B0503020204020204" charset="-122"/>
                <a:ea typeface="微软雅黑" panose="020B0503020204020204" charset="-122"/>
                <a:cs typeface="微软雅黑" panose="020B0503020204020204" charset="-122"/>
              </a:rPr>
              <a:t>款要求</a:t>
            </a:r>
            <a:endParaRPr sz="3200" dirty="0">
              <a:latin typeface="微软雅黑" panose="020B0503020204020204" charset="-122"/>
              <a:ea typeface="微软雅黑" panose="020B0503020204020204" charset="-122"/>
              <a:cs typeface="微软雅黑" panose="020B0503020204020204" charset="-122"/>
            </a:endParaRPr>
          </a:p>
          <a:p>
            <a:pPr algn="l" rtl="0" eaLnBrk="0">
              <a:lnSpc>
                <a:spcPct val="116000"/>
              </a:lnSpc>
            </a:pPr>
            <a:endParaRPr sz="1000" dirty="0">
              <a:latin typeface="Arial" panose="020B0604020202020204"/>
              <a:ea typeface="Arial" panose="020B0604020202020204"/>
              <a:cs typeface="Arial" panose="020B0604020202020204"/>
            </a:endParaRPr>
          </a:p>
          <a:p>
            <a:pPr algn="l" rtl="0" eaLnBrk="0">
              <a:lnSpc>
                <a:spcPct val="116000"/>
              </a:lnSpc>
            </a:pPr>
            <a:endParaRPr sz="1000" dirty="0">
              <a:latin typeface="Arial" panose="020B0604020202020204"/>
              <a:ea typeface="Arial" panose="020B0604020202020204"/>
              <a:cs typeface="Arial" panose="020B0604020202020204"/>
            </a:endParaRPr>
          </a:p>
          <a:p>
            <a:pPr marL="32385" algn="l" rtl="0" eaLnBrk="0">
              <a:lnSpc>
                <a:spcPts val="2575"/>
              </a:lnSpc>
              <a:spcBef>
                <a:spcPts val="630"/>
              </a:spcBef>
            </a:pPr>
            <a:r>
              <a:rPr sz="2100" kern="0" spc="30" dirty="0">
                <a:solidFill>
                  <a:srgbClr val="000000">
                    <a:alpha val="100000"/>
                  </a:srgbClr>
                </a:solidFill>
                <a:latin typeface="Wingdings" panose="05000000000000000000"/>
                <a:ea typeface="Wingdings" panose="05000000000000000000"/>
                <a:cs typeface="Wingdings" panose="05000000000000000000"/>
              </a:rPr>
              <a:t>n</a:t>
            </a:r>
            <a:r>
              <a:rPr sz="2100" kern="0" spc="-630" dirty="0">
                <a:solidFill>
                  <a:srgbClr val="000000">
                    <a:alpha val="100000"/>
                  </a:srgbClr>
                </a:solidFill>
                <a:latin typeface="Wingdings" panose="05000000000000000000"/>
                <a:ea typeface="Wingdings" panose="05000000000000000000"/>
                <a:cs typeface="Wingdings" panose="05000000000000000000"/>
              </a:rPr>
              <a:t> </a:t>
            </a:r>
            <a:r>
              <a:rPr sz="21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与安全直接相关的条款—</a:t>
            </a:r>
            <a:r>
              <a:rPr sz="21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—燃气经营与服务</a:t>
            </a:r>
            <a:endParaRPr sz="2100" dirty="0">
              <a:latin typeface="微软雅黑" panose="020B0503020204020204" charset="-122"/>
              <a:ea typeface="微软雅黑" panose="020B0503020204020204" charset="-122"/>
              <a:cs typeface="微软雅黑" panose="020B0503020204020204" charset="-122"/>
            </a:endParaRPr>
          </a:p>
          <a:p>
            <a:pPr algn="l" rtl="0" eaLnBrk="0">
              <a:lnSpc>
                <a:spcPct val="112000"/>
              </a:lnSpc>
            </a:pPr>
            <a:endParaRPr sz="1000" dirty="0">
              <a:latin typeface="Arial" panose="020B0604020202020204"/>
              <a:ea typeface="Arial" panose="020B0604020202020204"/>
              <a:cs typeface="Arial" panose="020B0604020202020204"/>
            </a:endParaRPr>
          </a:p>
          <a:p>
            <a:pPr marL="467995" algn="l" rtl="0" eaLnBrk="0">
              <a:lnSpc>
                <a:spcPct val="96000"/>
              </a:lnSpc>
              <a:spcBef>
                <a:spcPts val="460"/>
              </a:spcBef>
            </a:pPr>
            <a:r>
              <a:rPr sz="15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第十八条   </a:t>
            </a:r>
            <a:r>
              <a:rPr sz="15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燃气经营者不得有下列行为：</a:t>
            </a:r>
            <a:endParaRPr sz="1500" dirty="0">
              <a:latin typeface="微软雅黑" panose="020B0503020204020204" charset="-122"/>
              <a:ea typeface="微软雅黑" panose="020B0503020204020204" charset="-122"/>
              <a:cs typeface="微软雅黑" panose="020B0503020204020204" charset="-122"/>
            </a:endParaRPr>
          </a:p>
          <a:p>
            <a:pPr marL="481965" algn="l" rtl="0" eaLnBrk="0">
              <a:lnSpc>
                <a:spcPts val="2060"/>
              </a:lnSpc>
              <a:spcBef>
                <a:spcPts val="565"/>
              </a:spcBef>
            </a:pPr>
            <a:r>
              <a:rPr sz="15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(一)拒绝向市政燃气管网覆盖范围内符合用气条件的单位或者个</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人供气；</a:t>
            </a:r>
            <a:endParaRPr sz="1500" dirty="0">
              <a:latin typeface="微软雅黑" panose="020B0503020204020204" charset="-122"/>
              <a:ea typeface="微软雅黑" panose="020B0503020204020204" charset="-122"/>
              <a:cs typeface="微软雅黑" panose="020B0503020204020204" charset="-122"/>
            </a:endParaRPr>
          </a:p>
          <a:p>
            <a:pPr marL="481965" algn="l" rtl="0" eaLnBrk="0">
              <a:lnSpc>
                <a:spcPts val="2060"/>
              </a:lnSpc>
              <a:spcBef>
                <a:spcPts val="530"/>
              </a:spcBef>
            </a:pPr>
            <a:r>
              <a:rPr sz="15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(二)倒卖、</a:t>
            </a:r>
            <a:r>
              <a:rPr sz="1500" kern="0" spc="-3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抵押、</a:t>
            </a:r>
            <a:r>
              <a:rPr sz="1500" kern="0" spc="-2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出租、</a:t>
            </a:r>
            <a:r>
              <a:rPr sz="1500" kern="0" spc="-2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出借</a:t>
            </a:r>
            <a:r>
              <a:rPr sz="15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500" kern="0" spc="-3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转让、</a:t>
            </a:r>
            <a:r>
              <a:rPr sz="1500" kern="0" spc="-3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涂改燃气经营许可证；</a:t>
            </a:r>
            <a:endParaRPr sz="1500" dirty="0">
              <a:latin typeface="微软雅黑" panose="020B0503020204020204" charset="-122"/>
              <a:ea typeface="微软雅黑" panose="020B0503020204020204" charset="-122"/>
              <a:cs typeface="微软雅黑" panose="020B0503020204020204" charset="-122"/>
            </a:endParaRPr>
          </a:p>
          <a:p>
            <a:pPr marL="481965" algn="l" rtl="0" eaLnBrk="0">
              <a:lnSpc>
                <a:spcPts val="2060"/>
              </a:lnSpc>
              <a:spcBef>
                <a:spcPts val="530"/>
              </a:spcBef>
            </a:pP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(三)未履行必要告知义务擅自停止供气</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500" kern="0" spc="-3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调整供气量， 或者未经审批擅自停业或者歇业；</a:t>
            </a:r>
            <a:endParaRPr sz="1500" dirty="0">
              <a:latin typeface="微软雅黑" panose="020B0503020204020204" charset="-122"/>
              <a:ea typeface="微软雅黑" panose="020B0503020204020204" charset="-122"/>
              <a:cs typeface="微软雅黑" panose="020B0503020204020204" charset="-122"/>
            </a:endParaRPr>
          </a:p>
          <a:p>
            <a:pPr marL="481965" algn="l" rtl="0" eaLnBrk="0">
              <a:lnSpc>
                <a:spcPts val="2060"/>
              </a:lnSpc>
              <a:spcBef>
                <a:spcPts val="530"/>
              </a:spcBef>
            </a:pPr>
            <a:r>
              <a:rPr sz="1500" kern="0" spc="90" dirty="0">
                <a:solidFill>
                  <a:srgbClr val="C00000">
                    <a:alpha val="100000"/>
                  </a:srgbClr>
                </a:solidFill>
                <a:latin typeface="微软雅黑" panose="020B0503020204020204" charset="-122"/>
                <a:ea typeface="微软雅黑" panose="020B0503020204020204" charset="-122"/>
                <a:cs typeface="微软雅黑" panose="020B0503020204020204" charset="-122"/>
              </a:rPr>
              <a:t>(四)向未取得燃气经营许可证的单位或者个人提供用于</a:t>
            </a:r>
            <a:r>
              <a:rPr sz="1500" kern="0" spc="80" dirty="0">
                <a:solidFill>
                  <a:srgbClr val="C00000">
                    <a:alpha val="100000"/>
                  </a:srgbClr>
                </a:solidFill>
                <a:latin typeface="微软雅黑" panose="020B0503020204020204" charset="-122"/>
                <a:ea typeface="微软雅黑" panose="020B0503020204020204" charset="-122"/>
                <a:cs typeface="微软雅黑" panose="020B0503020204020204" charset="-122"/>
              </a:rPr>
              <a:t>经营的燃气；</a:t>
            </a:r>
            <a:endParaRPr sz="1500" dirty="0">
              <a:latin typeface="微软雅黑" panose="020B0503020204020204" charset="-122"/>
              <a:ea typeface="微软雅黑" panose="020B0503020204020204" charset="-122"/>
              <a:cs typeface="微软雅黑" panose="020B0503020204020204" charset="-122"/>
            </a:endParaRPr>
          </a:p>
          <a:p>
            <a:pPr marL="481965" algn="l" rtl="0" eaLnBrk="0">
              <a:lnSpc>
                <a:spcPts val="2060"/>
              </a:lnSpc>
              <a:spcBef>
                <a:spcPts val="530"/>
              </a:spcBef>
            </a:pPr>
            <a:r>
              <a:rPr sz="1500" kern="0" spc="80" dirty="0">
                <a:solidFill>
                  <a:srgbClr val="C00000">
                    <a:alpha val="100000"/>
                  </a:srgbClr>
                </a:solidFill>
                <a:latin typeface="微软雅黑" panose="020B0503020204020204" charset="-122"/>
                <a:ea typeface="微软雅黑" panose="020B0503020204020204" charset="-122"/>
                <a:cs typeface="微软雅黑" panose="020B0503020204020204" charset="-122"/>
              </a:rPr>
              <a:t>(五)在不具备安全条件的场所储存燃气；</a:t>
            </a:r>
            <a:endParaRPr sz="1500" dirty="0">
              <a:latin typeface="微软雅黑" panose="020B0503020204020204" charset="-122"/>
              <a:ea typeface="微软雅黑" panose="020B0503020204020204" charset="-122"/>
              <a:cs typeface="微软雅黑" panose="020B0503020204020204" charset="-122"/>
            </a:endParaRPr>
          </a:p>
          <a:p>
            <a:pPr marL="481965" algn="l" rtl="0" eaLnBrk="0">
              <a:lnSpc>
                <a:spcPts val="2060"/>
              </a:lnSpc>
              <a:spcBef>
                <a:spcPts val="530"/>
              </a:spcBef>
            </a:pPr>
            <a:r>
              <a:rPr sz="15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(六)要求燃气用户购买其指定的产品或者</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接受其提供的服务；</a:t>
            </a:r>
            <a:endParaRPr sz="1500" dirty="0">
              <a:latin typeface="微软雅黑" panose="020B0503020204020204" charset="-122"/>
              <a:ea typeface="微软雅黑" panose="020B0503020204020204" charset="-122"/>
              <a:cs typeface="微软雅黑" panose="020B0503020204020204" charset="-122"/>
            </a:endParaRPr>
          </a:p>
          <a:p>
            <a:pPr marL="481965" algn="l" rtl="0" eaLnBrk="0">
              <a:lnSpc>
                <a:spcPts val="2060"/>
              </a:lnSpc>
              <a:spcBef>
                <a:spcPts val="530"/>
              </a:spcBef>
            </a:pPr>
            <a:r>
              <a:rPr sz="1500" kern="0" spc="80" dirty="0">
                <a:solidFill>
                  <a:srgbClr val="C00000">
                    <a:alpha val="100000"/>
                  </a:srgbClr>
                </a:solidFill>
                <a:latin typeface="微软雅黑" panose="020B0503020204020204" charset="-122"/>
                <a:ea typeface="微软雅黑" panose="020B0503020204020204" charset="-122"/>
                <a:cs typeface="微软雅黑" panose="020B0503020204020204" charset="-122"/>
              </a:rPr>
              <a:t>(七)擅自为非自有气瓶</a:t>
            </a:r>
            <a:r>
              <a:rPr sz="1500" kern="0" spc="70" dirty="0">
                <a:solidFill>
                  <a:srgbClr val="C00000">
                    <a:alpha val="100000"/>
                  </a:srgbClr>
                </a:solidFill>
                <a:latin typeface="微软雅黑" panose="020B0503020204020204" charset="-122"/>
                <a:ea typeface="微软雅黑" panose="020B0503020204020204" charset="-122"/>
                <a:cs typeface="微软雅黑" panose="020B0503020204020204" charset="-122"/>
              </a:rPr>
              <a:t>充装燃气；</a:t>
            </a:r>
            <a:endParaRPr sz="1500" dirty="0">
              <a:latin typeface="微软雅黑" panose="020B0503020204020204" charset="-122"/>
              <a:ea typeface="微软雅黑" panose="020B0503020204020204" charset="-122"/>
              <a:cs typeface="微软雅黑" panose="020B0503020204020204" charset="-122"/>
            </a:endParaRPr>
          </a:p>
          <a:p>
            <a:pPr marL="481965" algn="l" rtl="0" eaLnBrk="0">
              <a:lnSpc>
                <a:spcPts val="2060"/>
              </a:lnSpc>
              <a:spcBef>
                <a:spcPts val="530"/>
              </a:spcBef>
            </a:pPr>
            <a:r>
              <a:rPr sz="1500" kern="0" spc="90" dirty="0">
                <a:solidFill>
                  <a:srgbClr val="C00000">
                    <a:alpha val="100000"/>
                  </a:srgbClr>
                </a:solidFill>
                <a:latin typeface="微软雅黑" panose="020B0503020204020204" charset="-122"/>
                <a:ea typeface="微软雅黑" panose="020B0503020204020204" charset="-122"/>
                <a:cs typeface="微软雅黑" panose="020B0503020204020204" charset="-122"/>
              </a:rPr>
              <a:t>(八)销售未经许可的充装单位充装的瓶装燃气或者销售充装单位擅自为非自有气瓶充装的瓶装燃气；</a:t>
            </a:r>
            <a:endParaRPr sz="1500" dirty="0">
              <a:latin typeface="微软雅黑" panose="020B0503020204020204" charset="-122"/>
              <a:ea typeface="微软雅黑" panose="020B0503020204020204" charset="-122"/>
              <a:cs typeface="微软雅黑" panose="020B0503020204020204" charset="-122"/>
            </a:endParaRPr>
          </a:p>
          <a:p>
            <a:pPr marL="481965" algn="l" rtl="0" eaLnBrk="0">
              <a:lnSpc>
                <a:spcPts val="2060"/>
              </a:lnSpc>
              <a:spcBef>
                <a:spcPts val="530"/>
              </a:spcBef>
            </a:pP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(九)冒用其他企业名称或者标识从事燃气经营、</a:t>
            </a:r>
            <a:r>
              <a:rPr sz="1500" kern="0" spc="-2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服务活动。</a:t>
            </a:r>
            <a:endParaRPr sz="1500" dirty="0">
              <a:latin typeface="微软雅黑" panose="020B0503020204020204" charset="-122"/>
              <a:ea typeface="微软雅黑" panose="020B0503020204020204" charset="-122"/>
              <a:cs typeface="微软雅黑" panose="020B0503020204020204" charset="-122"/>
            </a:endParaRPr>
          </a:p>
          <a:p>
            <a:pPr marL="12700" indent="455295" algn="l" rtl="0" eaLnBrk="0">
              <a:lnSpc>
                <a:spcPct val="133000"/>
              </a:lnSpc>
              <a:spcBef>
                <a:spcPts val="355"/>
              </a:spcBef>
            </a:pPr>
            <a:r>
              <a:rPr sz="15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第十九条   </a:t>
            </a:r>
            <a:r>
              <a:rPr sz="15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管道</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燃气经营者对其供气范围内的市政燃气设施、</a:t>
            </a:r>
            <a:r>
              <a:rPr sz="1500" kern="0" spc="-3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建筑区划内业主专有部分以外的燃气设施， 承担</a:t>
            </a:r>
            <a:r>
              <a:rPr sz="1500" kern="0" spc="80" dirty="0">
                <a:solidFill>
                  <a:srgbClr val="C00000">
                    <a:alpha val="100000"/>
                  </a:srgbClr>
                </a:solidFill>
                <a:latin typeface="微软雅黑" panose="020B0503020204020204" charset="-122"/>
                <a:ea typeface="微软雅黑" panose="020B0503020204020204" charset="-122"/>
                <a:cs typeface="微软雅黑" panose="020B0503020204020204" charset="-122"/>
              </a:rPr>
              <a:t>运行、</a:t>
            </a:r>
            <a:r>
              <a:rPr sz="1500"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500" kern="0" spc="100" dirty="0">
                <a:solidFill>
                  <a:srgbClr val="C00000">
                    <a:alpha val="100000"/>
                  </a:srgbClr>
                </a:solidFill>
                <a:latin typeface="微软雅黑" panose="020B0503020204020204" charset="-122"/>
                <a:ea typeface="微软雅黑" panose="020B0503020204020204" charset="-122"/>
                <a:cs typeface="微软雅黑" panose="020B0503020204020204" charset="-122"/>
              </a:rPr>
              <a:t>维护、</a:t>
            </a:r>
            <a:r>
              <a:rPr sz="1500" kern="0" spc="-34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500" kern="0" spc="100" dirty="0">
                <a:solidFill>
                  <a:srgbClr val="C00000">
                    <a:alpha val="100000"/>
                  </a:srgbClr>
                </a:solidFill>
                <a:latin typeface="微软雅黑" panose="020B0503020204020204" charset="-122"/>
                <a:ea typeface="微软雅黑" panose="020B0503020204020204" charset="-122"/>
                <a:cs typeface="微软雅黑" panose="020B0503020204020204" charset="-122"/>
              </a:rPr>
              <a:t>抢修和更新改造的责任</a:t>
            </a:r>
            <a:r>
              <a:rPr sz="15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500" kern="0" spc="-3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管道燃气经营者应当按照供气、</a:t>
            </a:r>
            <a:r>
              <a:rPr sz="1500" kern="0" spc="-3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用气合同的约定， 对单</a:t>
            </a:r>
            <a:r>
              <a:rPr sz="15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位燃气用户的燃气设施承担相应</a:t>
            </a:r>
            <a:endParaRPr sz="1500" dirty="0">
              <a:latin typeface="微软雅黑" panose="020B0503020204020204" charset="-122"/>
              <a:ea typeface="微软雅黑" panose="020B0503020204020204" charset="-122"/>
              <a:cs typeface="微软雅黑" panose="020B0503020204020204" charset="-122"/>
            </a:endParaRPr>
          </a:p>
          <a:p>
            <a:pPr algn="l" rtl="0" eaLnBrk="0">
              <a:lnSpc>
                <a:spcPct val="102000"/>
              </a:lnSpc>
            </a:pPr>
            <a:endParaRPr sz="700" dirty="0">
              <a:latin typeface="Arial" panose="020B0604020202020204"/>
              <a:ea typeface="Arial" panose="020B0604020202020204"/>
              <a:cs typeface="Arial" panose="020B0604020202020204"/>
            </a:endParaRPr>
          </a:p>
          <a:p>
            <a:pPr marL="20955" algn="l" rtl="0" eaLnBrk="0">
              <a:lnSpc>
                <a:spcPct val="96000"/>
              </a:lnSpc>
              <a:spcBef>
                <a:spcPts val="5"/>
              </a:spcBef>
            </a:pPr>
            <a:r>
              <a:rPr sz="15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的管理责任。</a:t>
            </a:r>
            <a:endParaRPr sz="1500" dirty="0">
              <a:latin typeface="微软雅黑" panose="020B0503020204020204" charset="-122"/>
              <a:ea typeface="微软雅黑" panose="020B0503020204020204" charset="-122"/>
              <a:cs typeface="微软雅黑" panose="020B0503020204020204" charset="-122"/>
            </a:endParaRPr>
          </a:p>
        </p:txBody>
      </p:sp>
      <p:sp>
        <p:nvSpPr>
          <p:cNvPr id="868" name="rect 868"/>
          <p:cNvSpPr/>
          <p:nvPr/>
        </p:nvSpPr>
        <p:spPr>
          <a:xfrm>
            <a:off x="7620" y="324611"/>
            <a:ext cx="37337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
        <p:nvSpPr>
          <p:cNvPr id="870" name="rect 870"/>
          <p:cNvSpPr/>
          <p:nvPr/>
        </p:nvSpPr>
        <p:spPr>
          <a:xfrm>
            <a:off x="467868" y="324611"/>
            <a:ext cx="9905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2" name="picture 872"/>
          <p:cNvPicPr>
            <a:picLocks noChangeAspect="1"/>
          </p:cNvPicPr>
          <p:nvPr/>
        </p:nvPicPr>
        <p:blipFill>
          <a:blip r:embed="rId1"/>
          <a:stretch>
            <a:fillRect/>
          </a:stretch>
        </p:blipFill>
        <p:spPr>
          <a:xfrm rot="21600000">
            <a:off x="10611028" y="4077766"/>
            <a:ext cx="1580971" cy="2780233"/>
          </a:xfrm>
          <a:prstGeom prst="rect">
            <a:avLst/>
          </a:prstGeom>
        </p:spPr>
      </p:pic>
      <p:sp>
        <p:nvSpPr>
          <p:cNvPr id="874" name="textbox 874"/>
          <p:cNvSpPr/>
          <p:nvPr/>
        </p:nvSpPr>
        <p:spPr>
          <a:xfrm>
            <a:off x="693577" y="336094"/>
            <a:ext cx="10367644" cy="600202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92075" algn="l" rtl="0" eaLnBrk="0">
              <a:lnSpc>
                <a:spcPts val="4225"/>
              </a:lnSpc>
            </a:pPr>
            <a:r>
              <a:rPr sz="3200" b="1" kern="0" spc="-10" dirty="0">
                <a:solidFill>
                  <a:srgbClr val="212E84">
                    <a:alpha val="100000"/>
                  </a:srgbClr>
                </a:solidFill>
                <a:latin typeface="微软雅黑" panose="020B0503020204020204" charset="-122"/>
                <a:ea typeface="微软雅黑" panose="020B0503020204020204" charset="-122"/>
                <a:cs typeface="微软雅黑" panose="020B0503020204020204" charset="-122"/>
              </a:rPr>
              <a:t>四、《城镇燃气管理条例》相关条</a:t>
            </a:r>
            <a:r>
              <a:rPr sz="3200" b="1" kern="0" spc="-20" dirty="0">
                <a:solidFill>
                  <a:srgbClr val="212E84">
                    <a:alpha val="100000"/>
                  </a:srgbClr>
                </a:solidFill>
                <a:latin typeface="微软雅黑" panose="020B0503020204020204" charset="-122"/>
                <a:ea typeface="微软雅黑" panose="020B0503020204020204" charset="-122"/>
                <a:cs typeface="微软雅黑" panose="020B0503020204020204" charset="-122"/>
              </a:rPr>
              <a:t>款要求</a:t>
            </a:r>
            <a:endParaRPr sz="3200" dirty="0">
              <a:latin typeface="微软雅黑" panose="020B0503020204020204" charset="-122"/>
              <a:ea typeface="微软雅黑" panose="020B0503020204020204" charset="-122"/>
              <a:cs typeface="微软雅黑" panose="020B0503020204020204" charset="-122"/>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marL="12700" algn="l" rtl="0" eaLnBrk="0">
              <a:lnSpc>
                <a:spcPts val="2575"/>
              </a:lnSpc>
              <a:spcBef>
                <a:spcPts val="635"/>
              </a:spcBef>
            </a:pPr>
            <a:r>
              <a:rPr sz="2100" kern="0" spc="20" dirty="0">
                <a:solidFill>
                  <a:srgbClr val="000000">
                    <a:alpha val="100000"/>
                  </a:srgbClr>
                </a:solidFill>
                <a:latin typeface="Wingdings" panose="05000000000000000000"/>
                <a:ea typeface="Wingdings" panose="05000000000000000000"/>
                <a:cs typeface="Wingdings" panose="05000000000000000000"/>
              </a:rPr>
              <a:t>n</a:t>
            </a:r>
            <a:r>
              <a:rPr sz="2100" kern="0" spc="-570" dirty="0">
                <a:solidFill>
                  <a:srgbClr val="000000">
                    <a:alpha val="100000"/>
                  </a:srgbClr>
                </a:solidFill>
                <a:latin typeface="Wingdings" panose="05000000000000000000"/>
                <a:ea typeface="Wingdings" panose="05000000000000000000"/>
                <a:cs typeface="Wingdings" panose="05000000000000000000"/>
              </a:rPr>
              <a:t> </a:t>
            </a:r>
            <a:r>
              <a:rPr sz="21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与安全直接相关的条款——设施保护</a:t>
            </a:r>
            <a:endParaRPr sz="2100" dirty="0">
              <a:latin typeface="微软雅黑" panose="020B0503020204020204" charset="-122"/>
              <a:ea typeface="微软雅黑" panose="020B0503020204020204" charset="-122"/>
              <a:cs typeface="微软雅黑" panose="020B0503020204020204" charset="-122"/>
            </a:endParaRPr>
          </a:p>
          <a:p>
            <a:pPr marL="45085" algn="l" rtl="0" eaLnBrk="0">
              <a:lnSpc>
                <a:spcPct val="96000"/>
              </a:lnSpc>
              <a:spcBef>
                <a:spcPts val="820"/>
              </a:spcBef>
            </a:pPr>
            <a:r>
              <a:rPr sz="15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案例： 浙江省龙湾区综合行政执法局查</a:t>
            </a:r>
            <a:r>
              <a:rPr sz="15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处违规存放气瓶案</a:t>
            </a:r>
            <a:endParaRPr sz="1500" dirty="0">
              <a:latin typeface="微软雅黑" panose="020B0503020204020204" charset="-122"/>
              <a:ea typeface="微软雅黑" panose="020B0503020204020204" charset="-122"/>
              <a:cs typeface="微软雅黑" panose="020B0503020204020204" charset="-122"/>
            </a:endParaRPr>
          </a:p>
          <a:p>
            <a:pPr marL="328930" indent="-273050" algn="l" rtl="0" eaLnBrk="0">
              <a:lnSpc>
                <a:spcPct val="144000"/>
              </a:lnSpc>
              <a:spcBef>
                <a:spcPts val="1155"/>
              </a:spcBef>
              <a:tabLst>
                <a:tab pos="200025" algn="l"/>
              </a:tabLst>
            </a:pP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2022年7月1日， 浙江省龙湾区综合行政执法局执法人员在巡查中</a:t>
            </a: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发现， 温州市龙 湾区蒲州街道括苍西路</a:t>
            </a:r>
            <a:r>
              <a:rPr sz="15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某空</a:t>
            </a:r>
            <a:r>
              <a:rPr sz="15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地内存放了6只15</a:t>
            </a:r>
            <a:r>
              <a:rPr sz="15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KG                                                                           </a:t>
            </a:r>
            <a:r>
              <a:rPr sz="15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已充装 的燃气瓶， 周边还堆放其他杂物， </a:t>
            </a:r>
            <a:r>
              <a:rPr sz="15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存在极大的安全隐 患</a:t>
            </a:r>
            <a:r>
              <a:rPr sz="1500" b="1" kern="0" spc="-2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现场送气工未能提供相关燃气存放场地</a:t>
            </a:r>
            <a:r>
              <a:rPr sz="15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核准证明</a:t>
            </a:r>
            <a:endParaRPr sz="1500" dirty="0">
              <a:latin typeface="微软雅黑" panose="020B0503020204020204" charset="-122"/>
              <a:ea typeface="微软雅黑" panose="020B0503020204020204" charset="-122"/>
              <a:cs typeface="微软雅黑" panose="020B0503020204020204" charset="-122"/>
            </a:endParaRPr>
          </a:p>
          <a:p>
            <a:pPr marL="328930" indent="-273050" algn="l" rtl="0" eaLnBrk="0">
              <a:lnSpc>
                <a:spcPct val="146000"/>
              </a:lnSpc>
              <a:spcBef>
                <a:spcPts val="1145"/>
              </a:spcBef>
              <a:tabLst>
                <a:tab pos="200025" algn="l"/>
              </a:tabLst>
            </a:pP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执法人员通过扫描瓶身二维码倒查， 发现这批燃气瓶 属</a:t>
            </a:r>
            <a:r>
              <a:rPr sz="15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于温州市某</a:t>
            </a:r>
            <a:r>
              <a:rPr sz="15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燃气公司</a:t>
            </a:r>
            <a:r>
              <a:rPr sz="15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500" kern="0" spc="-3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经现场初步调查， </a:t>
            </a:r>
            <a:r>
              <a:rPr sz="15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该公司送气 工为节省来</a:t>
            </a:r>
            <a:r>
              <a:rPr sz="15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回时间， 方便</a:t>
            </a:r>
            <a:r>
              <a:rPr sz="15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配送， 故心存侥幸将已充装气</a:t>
            </a:r>
            <a:r>
              <a:rPr sz="15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 瓶暂时存放此处</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500" kern="0" spc="-3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违反了《城镇燃气</a:t>
            </a: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管理条例》第十八条</a:t>
            </a:r>
            <a:r>
              <a:rPr sz="1500" kern="0" spc="100" dirty="0">
                <a:solidFill>
                  <a:srgbClr val="C00000">
                    <a:alpha val="100000"/>
                  </a:srgbClr>
                </a:solidFill>
                <a:latin typeface="微软雅黑" panose="020B0503020204020204" charset="-122"/>
                <a:ea typeface="微软雅黑" panose="020B0503020204020204" charset="-122"/>
                <a:cs typeface="微软雅黑" panose="020B0503020204020204" charset="-122"/>
              </a:rPr>
              <a:t>(</a:t>
            </a:r>
            <a:r>
              <a:rPr sz="1500" kern="0" spc="90" dirty="0">
                <a:solidFill>
                  <a:srgbClr val="C00000">
                    <a:alpha val="100000"/>
                  </a:srgbClr>
                </a:solidFill>
                <a:latin typeface="微软雅黑" panose="020B0503020204020204" charset="-122"/>
                <a:ea typeface="微软雅黑" panose="020B0503020204020204" charset="-122"/>
                <a:cs typeface="微软雅黑" panose="020B0503020204020204" charset="-122"/>
              </a:rPr>
              <a:t>五)在不具备安全条件的场所储存燃气</a:t>
            </a:r>
            <a:endParaRPr sz="1500" dirty="0">
              <a:latin typeface="微软雅黑" panose="020B0503020204020204" charset="-122"/>
              <a:ea typeface="微软雅黑" panose="020B0503020204020204" charset="-122"/>
              <a:cs typeface="微软雅黑" panose="020B0503020204020204" charset="-122"/>
            </a:endParaRPr>
          </a:p>
          <a:p>
            <a:pPr marL="329565" indent="-273685" algn="l" rtl="0" eaLnBrk="0">
              <a:lnSpc>
                <a:spcPct val="136000"/>
              </a:lnSpc>
              <a:spcBef>
                <a:spcPts val="660"/>
              </a:spcBef>
              <a:tabLst>
                <a:tab pos="200025" algn="l"/>
              </a:tabLst>
            </a:pP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执法人员当场发放《责 令限期改正通知书》， 责令其立即停止违法行为， </a:t>
            </a:r>
            <a:r>
              <a:rPr sz="15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将已充装气瓶送回至燃气供应站， 并对</a:t>
            </a: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该送气工进行批评教育</a:t>
            </a:r>
            <a:endParaRPr sz="1500" dirty="0">
              <a:latin typeface="微软雅黑" panose="020B0503020204020204" charset="-122"/>
              <a:ea typeface="微软雅黑" panose="020B0503020204020204" charset="-122"/>
              <a:cs typeface="微软雅黑" panose="020B0503020204020204" charset="-122"/>
            </a:endParaRPr>
          </a:p>
          <a:p>
            <a:pPr algn="l" rtl="0" eaLnBrk="0">
              <a:lnSpc>
                <a:spcPct val="106000"/>
              </a:lnSpc>
            </a:pPr>
            <a:endParaRPr sz="9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337820" indent="-281940" algn="l" rtl="0" eaLnBrk="0">
              <a:lnSpc>
                <a:spcPct val="128000"/>
              </a:lnSpc>
              <a:tabLst>
                <a:tab pos="200025" algn="l"/>
              </a:tabLst>
            </a:pP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综合行政执法局对该燃气公司在未经核准的场地存放已充装气瓶</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的行为进行立案查处， 并处罚款人民币1500元整</a:t>
            </a:r>
            <a:r>
              <a:rPr sz="15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的行政处罚</a:t>
            </a:r>
            <a:endParaRPr sz="1500" dirty="0">
              <a:latin typeface="微软雅黑" panose="020B0503020204020204" charset="-122"/>
              <a:ea typeface="微软雅黑" panose="020B0503020204020204" charset="-122"/>
              <a:cs typeface="微软雅黑" panose="020B0503020204020204" charset="-122"/>
            </a:endParaRPr>
          </a:p>
        </p:txBody>
      </p:sp>
      <p:pic>
        <p:nvPicPr>
          <p:cNvPr id="876" name="picture 876"/>
          <p:cNvPicPr>
            <a:picLocks noChangeAspect="1"/>
          </p:cNvPicPr>
          <p:nvPr/>
        </p:nvPicPr>
        <p:blipFill>
          <a:blip r:embed="rId2"/>
          <a:stretch>
            <a:fillRect/>
          </a:stretch>
        </p:blipFill>
        <p:spPr>
          <a:xfrm rot="21600000">
            <a:off x="749597" y="5754875"/>
            <a:ext cx="144428" cy="132477"/>
          </a:xfrm>
          <a:prstGeom prst="rect">
            <a:avLst/>
          </a:prstGeom>
        </p:spPr>
      </p:pic>
      <p:pic>
        <p:nvPicPr>
          <p:cNvPr id="878" name="picture 878"/>
          <p:cNvPicPr>
            <a:picLocks noChangeAspect="1"/>
          </p:cNvPicPr>
          <p:nvPr/>
        </p:nvPicPr>
        <p:blipFill>
          <a:blip r:embed="rId2"/>
          <a:stretch>
            <a:fillRect/>
          </a:stretch>
        </p:blipFill>
        <p:spPr>
          <a:xfrm rot="21600000">
            <a:off x="749597" y="5023356"/>
            <a:ext cx="144428" cy="132477"/>
          </a:xfrm>
          <a:prstGeom prst="rect">
            <a:avLst/>
          </a:prstGeom>
        </p:spPr>
      </p:pic>
      <p:pic>
        <p:nvPicPr>
          <p:cNvPr id="880" name="picture 880"/>
          <p:cNvPicPr>
            <a:picLocks noChangeAspect="1"/>
          </p:cNvPicPr>
          <p:nvPr/>
        </p:nvPicPr>
        <p:blipFill>
          <a:blip r:embed="rId2"/>
          <a:stretch>
            <a:fillRect/>
          </a:stretch>
        </p:blipFill>
        <p:spPr>
          <a:xfrm rot="21600000">
            <a:off x="749597" y="3568837"/>
            <a:ext cx="144428" cy="132477"/>
          </a:xfrm>
          <a:prstGeom prst="rect">
            <a:avLst/>
          </a:prstGeom>
        </p:spPr>
      </p:pic>
      <p:pic>
        <p:nvPicPr>
          <p:cNvPr id="882" name="picture 882"/>
          <p:cNvPicPr>
            <a:picLocks noChangeAspect="1"/>
          </p:cNvPicPr>
          <p:nvPr/>
        </p:nvPicPr>
        <p:blipFill>
          <a:blip r:embed="rId3"/>
          <a:stretch>
            <a:fillRect/>
          </a:stretch>
        </p:blipFill>
        <p:spPr>
          <a:xfrm rot="21600000">
            <a:off x="749597" y="2105797"/>
            <a:ext cx="144428" cy="132477"/>
          </a:xfrm>
          <a:prstGeom prst="rect">
            <a:avLst/>
          </a:prstGeom>
        </p:spPr>
      </p:pic>
      <p:pic>
        <p:nvPicPr>
          <p:cNvPr id="884" name="picture 884"/>
          <p:cNvPicPr>
            <a:picLocks noChangeAspect="1"/>
          </p:cNvPicPr>
          <p:nvPr/>
        </p:nvPicPr>
        <p:blipFill>
          <a:blip r:embed="rId4"/>
          <a:stretch>
            <a:fillRect/>
          </a:stretch>
        </p:blipFill>
        <p:spPr>
          <a:xfrm rot="21600000">
            <a:off x="7068311" y="1679447"/>
            <a:ext cx="4782311" cy="2686811"/>
          </a:xfrm>
          <a:prstGeom prst="rect">
            <a:avLst/>
          </a:prstGeom>
        </p:spPr>
      </p:pic>
      <p:sp>
        <p:nvSpPr>
          <p:cNvPr id="886" name="rect 886"/>
          <p:cNvSpPr/>
          <p:nvPr/>
        </p:nvSpPr>
        <p:spPr>
          <a:xfrm>
            <a:off x="7620" y="324611"/>
            <a:ext cx="37337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
        <p:nvSpPr>
          <p:cNvPr id="888" name="rect 888"/>
          <p:cNvSpPr/>
          <p:nvPr/>
        </p:nvSpPr>
        <p:spPr>
          <a:xfrm>
            <a:off x="467868" y="324611"/>
            <a:ext cx="9905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 name="picture 890"/>
          <p:cNvPicPr>
            <a:picLocks noChangeAspect="1"/>
          </p:cNvPicPr>
          <p:nvPr/>
        </p:nvPicPr>
        <p:blipFill>
          <a:blip r:embed="rId1"/>
          <a:stretch>
            <a:fillRect/>
          </a:stretch>
        </p:blipFill>
        <p:spPr>
          <a:xfrm rot="21600000">
            <a:off x="10611028" y="4077766"/>
            <a:ext cx="1580971" cy="2780233"/>
          </a:xfrm>
          <a:prstGeom prst="rect">
            <a:avLst/>
          </a:prstGeom>
        </p:spPr>
      </p:pic>
      <p:sp>
        <p:nvSpPr>
          <p:cNvPr id="892" name="textbox 892"/>
          <p:cNvSpPr/>
          <p:nvPr/>
        </p:nvSpPr>
        <p:spPr>
          <a:xfrm>
            <a:off x="723122" y="240844"/>
            <a:ext cx="10728959" cy="5923279"/>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62865" algn="l" rtl="0" eaLnBrk="0">
              <a:lnSpc>
                <a:spcPts val="4225"/>
              </a:lnSpc>
            </a:pPr>
            <a:r>
              <a:rPr sz="3200" b="1" kern="0" spc="-10" dirty="0">
                <a:solidFill>
                  <a:srgbClr val="212E84">
                    <a:alpha val="100000"/>
                  </a:srgbClr>
                </a:solidFill>
                <a:latin typeface="微软雅黑" panose="020B0503020204020204" charset="-122"/>
                <a:ea typeface="微软雅黑" panose="020B0503020204020204" charset="-122"/>
                <a:cs typeface="微软雅黑" panose="020B0503020204020204" charset="-122"/>
              </a:rPr>
              <a:t>四、《城镇燃气管理条例》相关条</a:t>
            </a:r>
            <a:r>
              <a:rPr sz="3200" b="1" kern="0" spc="-20" dirty="0">
                <a:solidFill>
                  <a:srgbClr val="212E84">
                    <a:alpha val="100000"/>
                  </a:srgbClr>
                </a:solidFill>
                <a:latin typeface="微软雅黑" panose="020B0503020204020204" charset="-122"/>
                <a:ea typeface="微软雅黑" panose="020B0503020204020204" charset="-122"/>
                <a:cs typeface="微软雅黑" panose="020B0503020204020204" charset="-122"/>
              </a:rPr>
              <a:t>款要求</a:t>
            </a:r>
            <a:endParaRPr sz="3200" dirty="0">
              <a:latin typeface="微软雅黑" panose="020B0503020204020204" charset="-122"/>
              <a:ea typeface="微软雅黑" panose="020B0503020204020204" charset="-122"/>
              <a:cs typeface="微软雅黑" panose="020B0503020204020204" charset="-122"/>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marL="34290" algn="l" rtl="0" eaLnBrk="0">
              <a:lnSpc>
                <a:spcPts val="2575"/>
              </a:lnSpc>
              <a:spcBef>
                <a:spcPts val="635"/>
              </a:spcBef>
            </a:pPr>
            <a:r>
              <a:rPr sz="2100" kern="0" spc="20" dirty="0">
                <a:solidFill>
                  <a:srgbClr val="000000">
                    <a:alpha val="100000"/>
                  </a:srgbClr>
                </a:solidFill>
                <a:latin typeface="Wingdings" panose="05000000000000000000"/>
                <a:ea typeface="Wingdings" panose="05000000000000000000"/>
                <a:cs typeface="Wingdings" panose="05000000000000000000"/>
              </a:rPr>
              <a:t>n</a:t>
            </a:r>
            <a:r>
              <a:rPr sz="2100" kern="0" spc="-570" dirty="0">
                <a:solidFill>
                  <a:srgbClr val="000000">
                    <a:alpha val="100000"/>
                  </a:srgbClr>
                </a:solidFill>
                <a:latin typeface="Wingdings" panose="05000000000000000000"/>
                <a:ea typeface="Wingdings" panose="05000000000000000000"/>
                <a:cs typeface="Wingdings" panose="05000000000000000000"/>
              </a:rPr>
              <a:t> </a:t>
            </a:r>
            <a:r>
              <a:rPr sz="21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与安全直接相关的条款——设施保护</a:t>
            </a:r>
            <a:endParaRPr sz="2100" dirty="0">
              <a:latin typeface="微软雅黑" panose="020B0503020204020204" charset="-122"/>
              <a:ea typeface="微软雅黑" panose="020B0503020204020204" charset="-122"/>
              <a:cs typeface="微软雅黑" panose="020B0503020204020204" charset="-122"/>
            </a:endParaRPr>
          </a:p>
          <a:p>
            <a:pPr marL="12700" algn="l" rtl="0" eaLnBrk="0">
              <a:lnSpc>
                <a:spcPct val="149000"/>
              </a:lnSpc>
              <a:spcBef>
                <a:spcPts val="1080"/>
              </a:spcBef>
            </a:pPr>
            <a:r>
              <a:rPr sz="15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第三十四条   </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燃气设施保护范围内， 有关单位从事</a:t>
            </a:r>
            <a:r>
              <a:rPr sz="1500" kern="0" spc="70" dirty="0">
                <a:solidFill>
                  <a:srgbClr val="C00000">
                    <a:alpha val="100000"/>
                  </a:srgbClr>
                </a:solidFill>
                <a:latin typeface="微软雅黑" panose="020B0503020204020204" charset="-122"/>
                <a:ea typeface="微软雅黑" panose="020B0503020204020204" charset="-122"/>
                <a:cs typeface="微软雅黑" panose="020B0503020204020204" charset="-122"/>
              </a:rPr>
              <a:t>敷设管道、</a:t>
            </a:r>
            <a:r>
              <a:rPr sz="1500" kern="0" spc="-33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500" kern="0" spc="70" dirty="0">
                <a:solidFill>
                  <a:srgbClr val="C00000">
                    <a:alpha val="100000"/>
                  </a:srgbClr>
                </a:solidFill>
                <a:latin typeface="微软雅黑" panose="020B0503020204020204" charset="-122"/>
                <a:ea typeface="微软雅黑" panose="020B0503020204020204" charset="-122"/>
                <a:cs typeface="微软雅黑" panose="020B0503020204020204" charset="-122"/>
              </a:rPr>
              <a:t>打桩、</a:t>
            </a:r>
            <a:r>
              <a:rPr sz="1500" kern="0" spc="-32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500" kern="0" spc="70" dirty="0">
                <a:solidFill>
                  <a:srgbClr val="C00000">
                    <a:alpha val="100000"/>
                  </a:srgbClr>
                </a:solidFill>
                <a:latin typeface="微软雅黑" panose="020B0503020204020204" charset="-122"/>
                <a:ea typeface="微软雅黑" panose="020B0503020204020204" charset="-122"/>
                <a:cs typeface="微软雅黑" panose="020B0503020204020204" charset="-122"/>
              </a:rPr>
              <a:t>顶进、</a:t>
            </a:r>
            <a:r>
              <a:rPr sz="1500" kern="0" spc="-29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500" kern="0" spc="70" dirty="0">
                <a:solidFill>
                  <a:srgbClr val="C00000">
                    <a:alpha val="100000"/>
                  </a:srgbClr>
                </a:solidFill>
                <a:latin typeface="微软雅黑" panose="020B0503020204020204" charset="-122"/>
                <a:ea typeface="微软雅黑" panose="020B0503020204020204" charset="-122"/>
                <a:cs typeface="微软雅黑" panose="020B0503020204020204" charset="-122"/>
              </a:rPr>
              <a:t>挖掘、</a:t>
            </a:r>
            <a:r>
              <a:rPr sz="1500" kern="0" spc="-33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500" kern="0" spc="70" dirty="0">
                <a:solidFill>
                  <a:srgbClr val="C00000">
                    <a:alpha val="100000"/>
                  </a:srgbClr>
                </a:solidFill>
                <a:latin typeface="微软雅黑" panose="020B0503020204020204" charset="-122"/>
                <a:ea typeface="微软雅黑" panose="020B0503020204020204" charset="-122"/>
                <a:cs typeface="微软雅黑" panose="020B0503020204020204" charset="-122"/>
              </a:rPr>
              <a:t>钻探等可能影响</a:t>
            </a:r>
            <a:r>
              <a:rPr sz="1500" kern="0" spc="60" dirty="0">
                <a:solidFill>
                  <a:srgbClr val="C00000">
                    <a:alpha val="100000"/>
                  </a:srgbClr>
                </a:solidFill>
                <a:latin typeface="微软雅黑" panose="020B0503020204020204" charset="-122"/>
                <a:ea typeface="微软雅黑" panose="020B0503020204020204" charset="-122"/>
                <a:cs typeface="微软雅黑" panose="020B0503020204020204" charset="-122"/>
              </a:rPr>
              <a:t>燃气设施安全活动</a:t>
            </a:r>
            <a:r>
              <a:rPr sz="15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的，</a:t>
            </a: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应当与燃气经营者共同制定燃气设施</a:t>
            </a:r>
            <a:r>
              <a:rPr sz="1500" kern="0" spc="80" dirty="0">
                <a:solidFill>
                  <a:srgbClr val="C00000">
                    <a:alpha val="100000"/>
                  </a:srgbClr>
                </a:solidFill>
                <a:latin typeface="微软雅黑" panose="020B0503020204020204" charset="-122"/>
                <a:ea typeface="微软雅黑" panose="020B0503020204020204" charset="-122"/>
                <a:cs typeface="微软雅黑" panose="020B0503020204020204" charset="-122"/>
              </a:rPr>
              <a:t>保护方案</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 并采取相应的</a:t>
            </a:r>
            <a:r>
              <a:rPr sz="1500" kern="0" spc="80" dirty="0">
                <a:solidFill>
                  <a:srgbClr val="C00000">
                    <a:alpha val="100000"/>
                  </a:srgbClr>
                </a:solidFill>
                <a:latin typeface="微软雅黑" panose="020B0503020204020204" charset="-122"/>
                <a:ea typeface="微软雅黑" panose="020B0503020204020204" charset="-122"/>
                <a:cs typeface="微软雅黑" panose="020B0503020204020204" charset="-122"/>
              </a:rPr>
              <a:t>安全保护措施</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1500" dirty="0">
              <a:latin typeface="微软雅黑" panose="020B0503020204020204" charset="-122"/>
              <a:ea typeface="微软雅黑" panose="020B0503020204020204" charset="-122"/>
              <a:cs typeface="微软雅黑" panose="020B0503020204020204" charset="-122"/>
            </a:endParaRPr>
          </a:p>
          <a:p>
            <a:pPr marL="13970" indent="-1905" algn="l" rtl="0" eaLnBrk="0">
              <a:lnSpc>
                <a:spcPct val="150000"/>
              </a:lnSpc>
              <a:spcBef>
                <a:spcPts val="360"/>
              </a:spcBef>
            </a:pPr>
            <a:r>
              <a:rPr sz="15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第三十五条   </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燃气经营者应当按照国家有关工程建设标准和</a:t>
            </a:r>
            <a:r>
              <a:rPr sz="1500" kern="0" spc="80" dirty="0">
                <a:solidFill>
                  <a:srgbClr val="C00000">
                    <a:alpha val="100000"/>
                  </a:srgbClr>
                </a:solidFill>
                <a:latin typeface="微软雅黑" panose="020B0503020204020204" charset="-122"/>
                <a:ea typeface="微软雅黑" panose="020B0503020204020204" charset="-122"/>
                <a:cs typeface="微软雅黑" panose="020B0503020204020204" charset="-122"/>
              </a:rPr>
              <a:t>安全生</a:t>
            </a:r>
            <a:r>
              <a:rPr sz="1500" kern="0" spc="70" dirty="0">
                <a:solidFill>
                  <a:srgbClr val="C00000">
                    <a:alpha val="100000"/>
                  </a:srgbClr>
                </a:solidFill>
                <a:latin typeface="微软雅黑" panose="020B0503020204020204" charset="-122"/>
                <a:ea typeface="微软雅黑" panose="020B0503020204020204" charset="-122"/>
                <a:cs typeface="微软雅黑" panose="020B0503020204020204" charset="-122"/>
              </a:rPr>
              <a:t>产管理</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的规定， 设置燃气设施</a:t>
            </a:r>
            <a:r>
              <a:rPr sz="1500" kern="0" spc="70" dirty="0">
                <a:solidFill>
                  <a:srgbClr val="C00000">
                    <a:alpha val="100000"/>
                  </a:srgbClr>
                </a:solidFill>
                <a:latin typeface="微软雅黑" panose="020B0503020204020204" charset="-122"/>
                <a:ea typeface="微软雅黑" panose="020B0503020204020204" charset="-122"/>
                <a:cs typeface="微软雅黑" panose="020B0503020204020204" charset="-122"/>
              </a:rPr>
              <a:t>防腐、</a:t>
            </a:r>
            <a:r>
              <a:rPr sz="1500" kern="0" spc="-33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500" kern="0" spc="70" dirty="0">
                <a:solidFill>
                  <a:srgbClr val="C00000">
                    <a:alpha val="100000"/>
                  </a:srgbClr>
                </a:solidFill>
                <a:latin typeface="微软雅黑" panose="020B0503020204020204" charset="-122"/>
                <a:ea typeface="微软雅黑" panose="020B0503020204020204" charset="-122"/>
                <a:cs typeface="微软雅黑" panose="020B0503020204020204" charset="-122"/>
              </a:rPr>
              <a:t>绝缘、</a:t>
            </a:r>
            <a:r>
              <a:rPr sz="1500" kern="0" spc="-24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500" kern="0" spc="70" dirty="0">
                <a:solidFill>
                  <a:srgbClr val="C00000">
                    <a:alpha val="100000"/>
                  </a:srgbClr>
                </a:solidFill>
                <a:latin typeface="微软雅黑" panose="020B0503020204020204" charset="-122"/>
                <a:ea typeface="微软雅黑" panose="020B0503020204020204" charset="-122"/>
                <a:cs typeface="微软雅黑" panose="020B0503020204020204" charset="-122"/>
              </a:rPr>
              <a:t>防雷、</a:t>
            </a:r>
            <a:r>
              <a:rPr sz="1500" kern="0" spc="-25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500" kern="0" spc="70" dirty="0">
                <a:solidFill>
                  <a:srgbClr val="C00000">
                    <a:alpha val="100000"/>
                  </a:srgbClr>
                </a:solidFill>
                <a:latin typeface="微软雅黑" panose="020B0503020204020204" charset="-122"/>
                <a:ea typeface="微软雅黑" panose="020B0503020204020204" charset="-122"/>
                <a:cs typeface="微软雅黑" panose="020B0503020204020204" charset="-122"/>
              </a:rPr>
              <a:t>降</a:t>
            </a:r>
            <a:r>
              <a:rPr sz="1500"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500" kern="0" spc="70" dirty="0">
                <a:solidFill>
                  <a:srgbClr val="C00000">
                    <a:alpha val="100000"/>
                  </a:srgbClr>
                </a:solidFill>
                <a:latin typeface="微软雅黑" panose="020B0503020204020204" charset="-122"/>
                <a:ea typeface="微软雅黑" panose="020B0503020204020204" charset="-122"/>
                <a:cs typeface="微软雅黑" panose="020B0503020204020204" charset="-122"/>
              </a:rPr>
              <a:t>压、</a:t>
            </a:r>
            <a:r>
              <a:rPr sz="1500" kern="0" spc="-28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500" kern="0" spc="70" dirty="0">
                <a:solidFill>
                  <a:srgbClr val="C00000">
                    <a:alpha val="100000"/>
                  </a:srgbClr>
                </a:solidFill>
                <a:latin typeface="微软雅黑" panose="020B0503020204020204" charset="-122"/>
                <a:ea typeface="微软雅黑" panose="020B0503020204020204" charset="-122"/>
                <a:cs typeface="微软雅黑" panose="020B0503020204020204" charset="-122"/>
              </a:rPr>
              <a:t>隔离等保护装置和安全警示标志</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 定期进</a:t>
            </a:r>
            <a:r>
              <a:rPr sz="15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行</a:t>
            </a:r>
            <a:r>
              <a:rPr sz="1500" kern="0" spc="60" dirty="0">
                <a:solidFill>
                  <a:srgbClr val="C00000">
                    <a:alpha val="100000"/>
                  </a:srgbClr>
                </a:solidFill>
                <a:latin typeface="微软雅黑" panose="020B0503020204020204" charset="-122"/>
                <a:ea typeface="微软雅黑" panose="020B0503020204020204" charset="-122"/>
                <a:cs typeface="微软雅黑" panose="020B0503020204020204" charset="-122"/>
              </a:rPr>
              <a:t>巡查、</a:t>
            </a:r>
            <a:r>
              <a:rPr sz="1500" kern="0" spc="-33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500" kern="0" spc="60" dirty="0">
                <a:solidFill>
                  <a:srgbClr val="C00000">
                    <a:alpha val="100000"/>
                  </a:srgbClr>
                </a:solidFill>
                <a:latin typeface="微软雅黑" panose="020B0503020204020204" charset="-122"/>
                <a:ea typeface="微软雅黑" panose="020B0503020204020204" charset="-122"/>
                <a:cs typeface="微软雅黑" panose="020B0503020204020204" charset="-122"/>
              </a:rPr>
              <a:t>检测、</a:t>
            </a:r>
            <a:r>
              <a:rPr sz="1500" kern="0" spc="-32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500" kern="0" spc="60" dirty="0">
                <a:solidFill>
                  <a:srgbClr val="C00000">
                    <a:alpha val="100000"/>
                  </a:srgbClr>
                </a:solidFill>
                <a:latin typeface="微软雅黑" panose="020B0503020204020204" charset="-122"/>
                <a:ea typeface="微软雅黑" panose="020B0503020204020204" charset="-122"/>
                <a:cs typeface="微软雅黑" panose="020B0503020204020204" charset="-122"/>
              </a:rPr>
              <a:t>维修和维护</a:t>
            </a:r>
            <a:r>
              <a:rPr sz="15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 确保燃气设施的</a:t>
            </a:r>
            <a:r>
              <a:rPr sz="1500" kern="0" spc="60" dirty="0">
                <a:solidFill>
                  <a:srgbClr val="C00000">
                    <a:alpha val="100000"/>
                  </a:srgbClr>
                </a:solidFill>
                <a:latin typeface="微软雅黑" panose="020B0503020204020204" charset="-122"/>
                <a:ea typeface="微软雅黑" panose="020B0503020204020204" charset="-122"/>
                <a:cs typeface="微软雅黑" panose="020B0503020204020204" charset="-122"/>
              </a:rPr>
              <a:t>安全运行</a:t>
            </a:r>
            <a:r>
              <a:rPr sz="15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1500" dirty="0">
              <a:latin typeface="微软雅黑" panose="020B0503020204020204" charset="-122"/>
              <a:ea typeface="微软雅黑" panose="020B0503020204020204" charset="-122"/>
              <a:cs typeface="微软雅黑" panose="020B0503020204020204" charset="-122"/>
            </a:endParaRPr>
          </a:p>
          <a:p>
            <a:pPr marL="12700" algn="l" rtl="0" eaLnBrk="0">
              <a:lnSpc>
                <a:spcPct val="89000"/>
              </a:lnSpc>
              <a:spcBef>
                <a:spcPts val="1135"/>
              </a:spcBef>
            </a:pPr>
            <a:r>
              <a:rPr sz="15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第三十六条规定 </a:t>
            </a:r>
            <a:r>
              <a:rPr sz="15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任何单位和个人不得侵占、</a:t>
            </a:r>
            <a:r>
              <a:rPr sz="1500" kern="0" spc="-3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毁损、</a:t>
            </a:r>
            <a:r>
              <a:rPr sz="1500" kern="0" spc="-3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擅自拆</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除或者移动燃气设施。</a:t>
            </a:r>
            <a:endParaRPr sz="1500" dirty="0">
              <a:latin typeface="微软雅黑" panose="020B0503020204020204" charset="-122"/>
              <a:ea typeface="微软雅黑" panose="020B0503020204020204" charset="-122"/>
              <a:cs typeface="微软雅黑" panose="020B0503020204020204" charset="-122"/>
            </a:endParaRPr>
          </a:p>
          <a:p>
            <a:pPr marL="12700" algn="l" rtl="0" eaLnBrk="0">
              <a:lnSpc>
                <a:spcPts val="2870"/>
              </a:lnSpc>
            </a:pPr>
            <a:r>
              <a:rPr sz="15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第三十七条  </a:t>
            </a:r>
            <a:r>
              <a:rPr sz="1500" kern="0" spc="70" dirty="0">
                <a:solidFill>
                  <a:srgbClr val="C00000">
                    <a:alpha val="100000"/>
                  </a:srgbClr>
                </a:solidFill>
                <a:latin typeface="微软雅黑" panose="020B0503020204020204" charset="-122"/>
                <a:ea typeface="微软雅黑" panose="020B0503020204020204" charset="-122"/>
                <a:cs typeface="微软雅黑" panose="020B0503020204020204" charset="-122"/>
              </a:rPr>
              <a:t>新建、</a:t>
            </a:r>
            <a:r>
              <a:rPr sz="1500" kern="0" spc="-32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500" kern="0" spc="70" dirty="0">
                <a:solidFill>
                  <a:srgbClr val="C00000">
                    <a:alpha val="100000"/>
                  </a:srgbClr>
                </a:solidFill>
                <a:latin typeface="微软雅黑" panose="020B0503020204020204" charset="-122"/>
                <a:ea typeface="微软雅黑" panose="020B0503020204020204" charset="-122"/>
                <a:cs typeface="微软雅黑" panose="020B0503020204020204" charset="-122"/>
              </a:rPr>
              <a:t>扩建、</a:t>
            </a:r>
            <a:r>
              <a:rPr sz="1500" kern="0" spc="-29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500" kern="0" spc="70" dirty="0">
                <a:solidFill>
                  <a:srgbClr val="C00000">
                    <a:alpha val="100000"/>
                  </a:srgbClr>
                </a:solidFill>
                <a:latin typeface="微软雅黑" panose="020B0503020204020204" charset="-122"/>
                <a:ea typeface="微软雅黑" panose="020B0503020204020204" charset="-122"/>
                <a:cs typeface="微软雅黑" panose="020B0503020204020204" charset="-122"/>
              </a:rPr>
              <a:t>改建</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建</a:t>
            </a:r>
            <a:r>
              <a:rPr sz="15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设工程， 不得</a:t>
            </a:r>
            <a:r>
              <a:rPr sz="1500" kern="0" spc="60" dirty="0">
                <a:solidFill>
                  <a:srgbClr val="C00000">
                    <a:alpha val="100000"/>
                  </a:srgbClr>
                </a:solidFill>
                <a:latin typeface="微软雅黑" panose="020B0503020204020204" charset="-122"/>
                <a:ea typeface="微软雅黑" panose="020B0503020204020204" charset="-122"/>
                <a:cs typeface="微软雅黑" panose="020B0503020204020204" charset="-122"/>
              </a:rPr>
              <a:t>影响燃气设施安全</a:t>
            </a:r>
            <a:r>
              <a:rPr sz="15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1500" dirty="0">
              <a:latin typeface="微软雅黑" panose="020B0503020204020204" charset="-122"/>
              <a:ea typeface="微软雅黑" panose="020B0503020204020204" charset="-122"/>
              <a:cs typeface="微软雅黑" panose="020B0503020204020204" charset="-122"/>
            </a:endParaRPr>
          </a:p>
          <a:p>
            <a:pPr marL="14605" algn="l" rtl="0" eaLnBrk="0">
              <a:lnSpc>
                <a:spcPct val="96000"/>
              </a:lnSpc>
              <a:spcBef>
                <a:spcPts val="1305"/>
              </a:spcBef>
            </a:pP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建设单位在开工前， 应当查明建设工程施工范围内地下燃气管线的相关情况； 燃气管理部门以及其他有关</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部门和单位应</a:t>
            </a:r>
            <a:endParaRPr sz="1500" dirty="0">
              <a:latin typeface="微软雅黑" panose="020B0503020204020204" charset="-122"/>
              <a:ea typeface="微软雅黑" panose="020B0503020204020204" charset="-122"/>
              <a:cs typeface="微软雅黑" panose="020B0503020204020204" charset="-122"/>
            </a:endParaRPr>
          </a:p>
          <a:p>
            <a:pPr marL="22225" algn="l" rtl="0" eaLnBrk="0">
              <a:lnSpc>
                <a:spcPct val="96000"/>
              </a:lnSpc>
              <a:spcBef>
                <a:spcPts val="1150"/>
              </a:spcBef>
            </a:pP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当及时提供相关资料</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1500" dirty="0">
              <a:latin typeface="微软雅黑" panose="020B0503020204020204" charset="-122"/>
              <a:ea typeface="微软雅黑" panose="020B0503020204020204" charset="-122"/>
              <a:cs typeface="微软雅黑" panose="020B0503020204020204" charset="-122"/>
            </a:endParaRPr>
          </a:p>
          <a:p>
            <a:pPr marL="14605" algn="l" rtl="0" eaLnBrk="0">
              <a:lnSpc>
                <a:spcPct val="96000"/>
              </a:lnSpc>
              <a:spcBef>
                <a:spcPts val="1155"/>
              </a:spcBef>
            </a:pPr>
            <a:r>
              <a:rPr sz="15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建设工程施工范围内有地下燃气管线等重要燃气设施的， 建设单位应当会同施工单位与管道燃气经营者共</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同制定燃气设</a:t>
            </a:r>
            <a:endParaRPr sz="1500" dirty="0">
              <a:latin typeface="微软雅黑" panose="020B0503020204020204" charset="-122"/>
              <a:ea typeface="微软雅黑" panose="020B0503020204020204" charset="-122"/>
              <a:cs typeface="微软雅黑" panose="020B0503020204020204" charset="-122"/>
            </a:endParaRPr>
          </a:p>
          <a:p>
            <a:pPr marL="13335" algn="l" rtl="0" eaLnBrk="0">
              <a:lnSpc>
                <a:spcPct val="96000"/>
              </a:lnSpc>
              <a:spcBef>
                <a:spcPts val="1150"/>
              </a:spcBef>
            </a:pP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施</a:t>
            </a:r>
            <a:r>
              <a:rPr sz="1500" kern="0" spc="70" dirty="0">
                <a:solidFill>
                  <a:srgbClr val="C00000">
                    <a:alpha val="100000"/>
                  </a:srgbClr>
                </a:solidFill>
                <a:latin typeface="微软雅黑" panose="020B0503020204020204" charset="-122"/>
                <a:ea typeface="微软雅黑" panose="020B0503020204020204" charset="-122"/>
                <a:cs typeface="微软雅黑" panose="020B0503020204020204" charset="-122"/>
              </a:rPr>
              <a:t>保护方案</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1500" dirty="0">
              <a:latin typeface="微软雅黑" panose="020B0503020204020204" charset="-122"/>
              <a:ea typeface="微软雅黑" panose="020B0503020204020204" charset="-122"/>
              <a:cs typeface="微软雅黑" panose="020B0503020204020204" charset="-122"/>
            </a:endParaRPr>
          </a:p>
          <a:p>
            <a:pPr marL="14605" algn="l" rtl="0" eaLnBrk="0">
              <a:lnSpc>
                <a:spcPct val="96000"/>
              </a:lnSpc>
              <a:spcBef>
                <a:spcPts val="1155"/>
              </a:spcBef>
            </a:pP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建设单位、</a:t>
            </a:r>
            <a:r>
              <a:rPr sz="1500" kern="0" spc="-3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施工单位应当采取相应的</a:t>
            </a:r>
            <a:r>
              <a:rPr sz="1500" kern="0" spc="80" dirty="0">
                <a:solidFill>
                  <a:srgbClr val="C00000">
                    <a:alpha val="100000"/>
                  </a:srgbClr>
                </a:solidFill>
                <a:latin typeface="微软雅黑" panose="020B0503020204020204" charset="-122"/>
                <a:ea typeface="微软雅黑" panose="020B0503020204020204" charset="-122"/>
                <a:cs typeface="微软雅黑" panose="020B0503020204020204" charset="-122"/>
              </a:rPr>
              <a:t>安全保护措施</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 确保燃气设施</a:t>
            </a:r>
            <a:r>
              <a:rPr sz="1500" kern="0" spc="80" dirty="0">
                <a:solidFill>
                  <a:srgbClr val="C00000">
                    <a:alpha val="100000"/>
                  </a:srgbClr>
                </a:solidFill>
                <a:latin typeface="微软雅黑" panose="020B0503020204020204" charset="-122"/>
                <a:ea typeface="微软雅黑" panose="020B0503020204020204" charset="-122"/>
                <a:cs typeface="微软雅黑" panose="020B0503020204020204" charset="-122"/>
              </a:rPr>
              <a:t>运行安全</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管道燃气经营者应当派专业人员进行现场</a:t>
            </a:r>
            <a:endParaRPr sz="1500" dirty="0">
              <a:latin typeface="微软雅黑" panose="020B0503020204020204" charset="-122"/>
              <a:ea typeface="微软雅黑" panose="020B0503020204020204" charset="-122"/>
              <a:cs typeface="微软雅黑" panose="020B0503020204020204" charset="-122"/>
            </a:endParaRPr>
          </a:p>
          <a:p>
            <a:pPr algn="l" rtl="0" eaLnBrk="0">
              <a:lnSpc>
                <a:spcPct val="106000"/>
              </a:lnSpc>
            </a:pPr>
            <a:endParaRPr sz="900" dirty="0">
              <a:latin typeface="Arial" panose="020B0604020202020204"/>
              <a:ea typeface="Arial" panose="020B0604020202020204"/>
              <a:cs typeface="Arial" panose="020B0604020202020204"/>
            </a:endParaRPr>
          </a:p>
          <a:p>
            <a:pPr marL="14605" algn="l" rtl="0" eaLnBrk="0">
              <a:lnSpc>
                <a:spcPct val="96000"/>
              </a:lnSpc>
              <a:spcBef>
                <a:spcPts val="5"/>
              </a:spcBef>
            </a:pP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指导。</a:t>
            </a:r>
            <a:r>
              <a:rPr sz="1500" kern="0" spc="-3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法律、</a:t>
            </a:r>
            <a:r>
              <a:rPr sz="1500" kern="0" spc="-3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法规另有规定的</a:t>
            </a:r>
            <a:r>
              <a:rPr sz="15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 依照有关法律、</a:t>
            </a:r>
            <a:r>
              <a:rPr sz="1500" kern="0" spc="-3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法规的规定执行。</a:t>
            </a:r>
            <a:endParaRPr sz="1500" dirty="0">
              <a:latin typeface="微软雅黑" panose="020B0503020204020204" charset="-122"/>
              <a:ea typeface="微软雅黑" panose="020B0503020204020204" charset="-122"/>
              <a:cs typeface="微软雅黑" panose="020B0503020204020204" charset="-122"/>
            </a:endParaRPr>
          </a:p>
        </p:txBody>
      </p:sp>
      <p:sp>
        <p:nvSpPr>
          <p:cNvPr id="894" name="rect 894"/>
          <p:cNvSpPr/>
          <p:nvPr/>
        </p:nvSpPr>
        <p:spPr>
          <a:xfrm>
            <a:off x="7620" y="324611"/>
            <a:ext cx="37337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
        <p:nvSpPr>
          <p:cNvPr id="896" name="rect 896"/>
          <p:cNvSpPr/>
          <p:nvPr/>
        </p:nvSpPr>
        <p:spPr>
          <a:xfrm>
            <a:off x="467868" y="324611"/>
            <a:ext cx="9905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8" name="picture 898"/>
          <p:cNvPicPr>
            <a:picLocks noChangeAspect="1"/>
          </p:cNvPicPr>
          <p:nvPr/>
        </p:nvPicPr>
        <p:blipFill>
          <a:blip r:embed="rId1"/>
          <a:stretch>
            <a:fillRect/>
          </a:stretch>
        </p:blipFill>
        <p:spPr>
          <a:xfrm rot="21600000">
            <a:off x="10611028" y="4077766"/>
            <a:ext cx="1580971" cy="2780233"/>
          </a:xfrm>
          <a:prstGeom prst="rect">
            <a:avLst/>
          </a:prstGeom>
        </p:spPr>
      </p:pic>
      <p:sp>
        <p:nvSpPr>
          <p:cNvPr id="900" name="textbox 900"/>
          <p:cNvSpPr/>
          <p:nvPr/>
        </p:nvSpPr>
        <p:spPr>
          <a:xfrm>
            <a:off x="672219" y="234380"/>
            <a:ext cx="10833100" cy="5706109"/>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13665" algn="l" rtl="0" eaLnBrk="0">
              <a:lnSpc>
                <a:spcPts val="4225"/>
              </a:lnSpc>
            </a:pPr>
            <a:r>
              <a:rPr sz="3200" b="1" kern="0" spc="-10" dirty="0">
                <a:solidFill>
                  <a:srgbClr val="212E84">
                    <a:alpha val="100000"/>
                  </a:srgbClr>
                </a:solidFill>
                <a:latin typeface="微软雅黑" panose="020B0503020204020204" charset="-122"/>
                <a:ea typeface="微软雅黑" panose="020B0503020204020204" charset="-122"/>
                <a:cs typeface="微软雅黑" panose="020B0503020204020204" charset="-122"/>
              </a:rPr>
              <a:t>四、《城镇燃气管理条例》相关条</a:t>
            </a:r>
            <a:r>
              <a:rPr sz="3200" b="1" kern="0" spc="-20" dirty="0">
                <a:solidFill>
                  <a:srgbClr val="212E84">
                    <a:alpha val="100000"/>
                  </a:srgbClr>
                </a:solidFill>
                <a:latin typeface="微软雅黑" panose="020B0503020204020204" charset="-122"/>
                <a:ea typeface="微软雅黑" panose="020B0503020204020204" charset="-122"/>
                <a:cs typeface="微软雅黑" panose="020B0503020204020204" charset="-122"/>
              </a:rPr>
              <a:t>款要求</a:t>
            </a:r>
            <a:endParaRPr sz="3200" dirty="0">
              <a:latin typeface="微软雅黑" panose="020B0503020204020204" charset="-122"/>
              <a:ea typeface="微软雅黑" panose="020B0503020204020204" charset="-122"/>
              <a:cs typeface="微软雅黑" panose="020B0503020204020204" charset="-122"/>
            </a:endParaRPr>
          </a:p>
          <a:p>
            <a:pPr marL="33655" algn="l" rtl="0" eaLnBrk="0">
              <a:lnSpc>
                <a:spcPts val="2575"/>
              </a:lnSpc>
              <a:spcBef>
                <a:spcPts val="800"/>
              </a:spcBef>
            </a:pPr>
            <a:r>
              <a:rPr sz="2100" kern="0" spc="20" dirty="0">
                <a:solidFill>
                  <a:srgbClr val="000000">
                    <a:alpha val="100000"/>
                  </a:srgbClr>
                </a:solidFill>
                <a:latin typeface="Wingdings" panose="05000000000000000000"/>
                <a:ea typeface="Wingdings" panose="05000000000000000000"/>
                <a:cs typeface="Wingdings" panose="05000000000000000000"/>
              </a:rPr>
              <a:t>n</a:t>
            </a:r>
            <a:r>
              <a:rPr sz="2100" kern="0" spc="-570" dirty="0">
                <a:solidFill>
                  <a:srgbClr val="000000">
                    <a:alpha val="100000"/>
                  </a:srgbClr>
                </a:solidFill>
                <a:latin typeface="Wingdings" panose="05000000000000000000"/>
                <a:ea typeface="Wingdings" panose="05000000000000000000"/>
                <a:cs typeface="Wingdings" panose="05000000000000000000"/>
              </a:rPr>
              <a:t> </a:t>
            </a:r>
            <a:r>
              <a:rPr sz="21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与安全直接相关的条款——设施保护</a:t>
            </a:r>
            <a:endParaRPr sz="2100" dirty="0">
              <a:latin typeface="微软雅黑" panose="020B0503020204020204" charset="-122"/>
              <a:ea typeface="微软雅黑" panose="020B0503020204020204" charset="-122"/>
              <a:cs typeface="微软雅黑" panose="020B0503020204020204" charset="-122"/>
            </a:endParaRPr>
          </a:p>
          <a:p>
            <a:pPr marL="14605" algn="l" rtl="0" eaLnBrk="0">
              <a:lnSpc>
                <a:spcPct val="88000"/>
              </a:lnSpc>
              <a:spcBef>
                <a:spcPts val="710"/>
              </a:spcBef>
            </a:pPr>
            <a:r>
              <a:rPr sz="15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案例： 宜昌富强工程</a:t>
            </a:r>
            <a:r>
              <a:rPr sz="15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有限责任公司施工造成地下燃气管道破损泄漏行政处罚案</a:t>
            </a:r>
            <a:endParaRPr sz="1500" dirty="0">
              <a:latin typeface="微软雅黑" panose="020B0503020204020204" charset="-122"/>
              <a:ea typeface="微软雅黑" panose="020B0503020204020204" charset="-122"/>
              <a:cs typeface="微软雅黑" panose="020B0503020204020204" charset="-122"/>
            </a:endParaRPr>
          </a:p>
          <a:p>
            <a:pPr marL="13335" algn="l" rtl="0" eaLnBrk="0">
              <a:lnSpc>
                <a:spcPts val="2660"/>
              </a:lnSpc>
            </a:pPr>
            <a:r>
              <a:rPr sz="15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基本情况</a:t>
            </a:r>
            <a:endParaRPr sz="1500" dirty="0">
              <a:latin typeface="微软雅黑" panose="020B0503020204020204" charset="-122"/>
              <a:ea typeface="微软雅黑" panose="020B0503020204020204" charset="-122"/>
              <a:cs typeface="微软雅黑" panose="020B0503020204020204" charset="-122"/>
            </a:endParaRPr>
          </a:p>
          <a:p>
            <a:pPr marL="299720" indent="-274320" algn="l" rtl="0" eaLnBrk="0">
              <a:lnSpc>
                <a:spcPct val="144000"/>
              </a:lnSpc>
              <a:spcBef>
                <a:spcPts val="520"/>
              </a:spcBef>
              <a:tabLst>
                <a:tab pos="169545" algn="l"/>
              </a:tabLst>
            </a:pP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2021 年 7 月 4</a:t>
            </a:r>
            <a:r>
              <a:rPr sz="1500" kern="0" spc="2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日， 宜昌市高新区深圳横路道路改造项目施</a:t>
            </a:r>
            <a:r>
              <a:rPr sz="15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工中， 宜昌富强工程有限责任公司施工人员采用挖掘机进</a:t>
            </a: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行土方转运， 挖破施工范围内</a:t>
            </a:r>
            <a:r>
              <a:rPr sz="15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DN</a:t>
            </a:r>
            <a:r>
              <a:rPr sz="15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160</a:t>
            </a:r>
            <a:r>
              <a:rPr sz="15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中压燃气管道， 造成燃气泄漏和</a:t>
            </a:r>
            <a:r>
              <a:rPr sz="1500" kern="0" spc="2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1.7万</a:t>
            </a:r>
            <a:r>
              <a:rPr sz="15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户居民临时停气， 事故未造成人员伤亡。</a:t>
            </a: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经查， 项目施工前建设单位未与宜昌中燃公司签订管线保护协议， 未采取相应保护措施确保地下燃气</a:t>
            </a:r>
            <a:r>
              <a:rPr sz="15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管线安全， 在未</a:t>
            </a: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探明地下管线具体位置及埋深的情况下擅自进行挖掘机作业， 造成燃气管道破损泄漏。</a:t>
            </a:r>
            <a:r>
              <a:rPr sz="1500" kern="0" spc="-3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该路段燃</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气安全警示标志缺失，</a:t>
            </a: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宜昌中燃公司存在巡线不到位的情况。</a:t>
            </a:r>
            <a:endParaRPr sz="1500" dirty="0">
              <a:latin typeface="微软雅黑" panose="020B0503020204020204" charset="-122"/>
              <a:ea typeface="微软雅黑" panose="020B0503020204020204" charset="-122"/>
              <a:cs typeface="微软雅黑" panose="020B0503020204020204" charset="-122"/>
            </a:endParaRPr>
          </a:p>
          <a:p>
            <a:pPr marL="13970" algn="l" rtl="0" eaLnBrk="0">
              <a:lnSpc>
                <a:spcPct val="96000"/>
              </a:lnSpc>
              <a:spcBef>
                <a:spcPts val="940"/>
              </a:spcBef>
            </a:pPr>
            <a:r>
              <a:rPr sz="15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法律依据</a:t>
            </a:r>
            <a:endParaRPr sz="1500" dirty="0">
              <a:latin typeface="微软雅黑" panose="020B0503020204020204" charset="-122"/>
              <a:ea typeface="微软雅黑" panose="020B0503020204020204" charset="-122"/>
              <a:cs typeface="微软雅黑" panose="020B0503020204020204" charset="-122"/>
            </a:endParaRPr>
          </a:p>
          <a:p>
            <a:pPr marL="25400" algn="l" rtl="0" eaLnBrk="0">
              <a:lnSpc>
                <a:spcPts val="2060"/>
              </a:lnSpc>
              <a:spcBef>
                <a:spcPts val="640"/>
              </a:spcBef>
              <a:tabLst>
                <a:tab pos="169545" algn="l"/>
              </a:tabLst>
            </a:pP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施工单位和燃气公司分别违反了《城镇燃气管理条例</a:t>
            </a:r>
            <a:r>
              <a:rPr sz="15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》第三十六条和第三十五条。</a:t>
            </a:r>
            <a:endParaRPr sz="1500" dirty="0">
              <a:latin typeface="微软雅黑" panose="020B0503020204020204" charset="-122"/>
              <a:ea typeface="微软雅黑" panose="020B0503020204020204" charset="-122"/>
              <a:cs typeface="微软雅黑" panose="020B0503020204020204" charset="-122"/>
            </a:endParaRPr>
          </a:p>
          <a:p>
            <a:pPr marL="12700" algn="l" rtl="0" eaLnBrk="0">
              <a:lnSpc>
                <a:spcPct val="96000"/>
              </a:lnSpc>
              <a:spcBef>
                <a:spcPts val="900"/>
              </a:spcBef>
            </a:pPr>
            <a:r>
              <a:rPr sz="15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处理结果</a:t>
            </a:r>
            <a:endParaRPr sz="1500" dirty="0">
              <a:latin typeface="微软雅黑" panose="020B0503020204020204" charset="-122"/>
              <a:ea typeface="微软雅黑" panose="020B0503020204020204" charset="-122"/>
              <a:cs typeface="微软雅黑" panose="020B0503020204020204" charset="-122"/>
            </a:endParaRPr>
          </a:p>
          <a:p>
            <a:pPr marL="297815" indent="-272415" algn="l" rtl="0" eaLnBrk="0">
              <a:lnSpc>
                <a:spcPct val="130000"/>
              </a:lnSpc>
              <a:spcBef>
                <a:spcPts val="650"/>
              </a:spcBef>
              <a:tabLst>
                <a:tab pos="169545" algn="l"/>
              </a:tabLst>
            </a:pP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依据《城镇燃气管理条例》第五十</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条， 宜昌高新区综合执法局对宜昌富强工程有限责任公司作出罚款</a:t>
            </a:r>
            <a:r>
              <a:rPr sz="1500" kern="0" spc="2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10 万元的行政</a:t>
            </a: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处罚；</a:t>
            </a:r>
            <a:endParaRPr sz="1500" dirty="0">
              <a:latin typeface="微软雅黑" panose="020B0503020204020204" charset="-122"/>
              <a:ea typeface="微软雅黑" panose="020B0503020204020204" charset="-122"/>
              <a:cs typeface="微软雅黑" panose="020B0503020204020204" charset="-122"/>
            </a:endParaRPr>
          </a:p>
          <a:p>
            <a:pPr marL="25400" algn="l" rtl="0" eaLnBrk="0">
              <a:lnSpc>
                <a:spcPct val="96000"/>
              </a:lnSpc>
              <a:spcBef>
                <a:spcPts val="940"/>
              </a:spcBef>
              <a:tabLst>
                <a:tab pos="169545" algn="l"/>
              </a:tabLst>
            </a:pP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该项目施工单位、</a:t>
            </a:r>
            <a:r>
              <a:rPr sz="1500" kern="0" spc="-3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监理单位等 4 人被公安部门拘留；</a:t>
            </a:r>
            <a:endParaRPr sz="1500" dirty="0">
              <a:latin typeface="微软雅黑" panose="020B0503020204020204" charset="-122"/>
              <a:ea typeface="微软雅黑" panose="020B0503020204020204" charset="-122"/>
              <a:cs typeface="微软雅黑" panose="020B0503020204020204" charset="-122"/>
            </a:endParaRPr>
          </a:p>
          <a:p>
            <a:pPr algn="l" rtl="0" eaLnBrk="0">
              <a:lnSpc>
                <a:spcPct val="106000"/>
              </a:lnSpc>
            </a:pPr>
            <a:endParaRPr sz="500" dirty="0">
              <a:latin typeface="Arial" panose="020B0604020202020204"/>
              <a:ea typeface="Arial" panose="020B0604020202020204"/>
              <a:cs typeface="Arial" panose="020B0604020202020204"/>
            </a:endParaRPr>
          </a:p>
          <a:p>
            <a:pPr marL="25400" algn="l" rtl="0" eaLnBrk="0">
              <a:lnSpc>
                <a:spcPts val="2060"/>
              </a:lnSpc>
              <a:spcBef>
                <a:spcPts val="5"/>
              </a:spcBef>
              <a:tabLst>
                <a:tab pos="169545" algn="l"/>
              </a:tabLst>
            </a:pPr>
            <a:r>
              <a:rPr sz="1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依据《城镇燃气管理条例》第四十八条， 宜昌市城管委作出给予宜昌中燃公司罚款 4 万元的行政处罚。</a:t>
            </a:r>
            <a:endParaRPr sz="1500" dirty="0">
              <a:latin typeface="微软雅黑" panose="020B0503020204020204" charset="-122"/>
              <a:ea typeface="微软雅黑" panose="020B0503020204020204" charset="-122"/>
              <a:cs typeface="微软雅黑" panose="020B0503020204020204" charset="-122"/>
            </a:endParaRPr>
          </a:p>
        </p:txBody>
      </p:sp>
      <p:pic>
        <p:nvPicPr>
          <p:cNvPr id="902" name="picture 902"/>
          <p:cNvPicPr>
            <a:picLocks noChangeAspect="1"/>
          </p:cNvPicPr>
          <p:nvPr/>
        </p:nvPicPr>
        <p:blipFill>
          <a:blip r:embed="rId2"/>
          <a:stretch>
            <a:fillRect/>
          </a:stretch>
        </p:blipFill>
        <p:spPr>
          <a:xfrm rot="21600000">
            <a:off x="698085" y="5718198"/>
            <a:ext cx="144428" cy="132477"/>
          </a:xfrm>
          <a:prstGeom prst="rect">
            <a:avLst/>
          </a:prstGeom>
        </p:spPr>
      </p:pic>
      <p:pic>
        <p:nvPicPr>
          <p:cNvPr id="904" name="picture 904"/>
          <p:cNvPicPr>
            <a:picLocks noChangeAspect="1"/>
          </p:cNvPicPr>
          <p:nvPr/>
        </p:nvPicPr>
        <p:blipFill>
          <a:blip r:embed="rId2"/>
          <a:stretch>
            <a:fillRect/>
          </a:stretch>
        </p:blipFill>
        <p:spPr>
          <a:xfrm rot="21600000">
            <a:off x="698085" y="5379743"/>
            <a:ext cx="144428" cy="132477"/>
          </a:xfrm>
          <a:prstGeom prst="rect">
            <a:avLst/>
          </a:prstGeom>
        </p:spPr>
      </p:pic>
      <p:pic>
        <p:nvPicPr>
          <p:cNvPr id="906" name="picture 906"/>
          <p:cNvPicPr>
            <a:picLocks noChangeAspect="1"/>
          </p:cNvPicPr>
          <p:nvPr/>
        </p:nvPicPr>
        <p:blipFill>
          <a:blip r:embed="rId2"/>
          <a:stretch>
            <a:fillRect/>
          </a:stretch>
        </p:blipFill>
        <p:spPr>
          <a:xfrm rot="21600000">
            <a:off x="698085" y="4702833"/>
            <a:ext cx="144428" cy="132477"/>
          </a:xfrm>
          <a:prstGeom prst="rect">
            <a:avLst/>
          </a:prstGeom>
        </p:spPr>
      </p:pic>
      <p:pic>
        <p:nvPicPr>
          <p:cNvPr id="908" name="picture 908"/>
          <p:cNvPicPr>
            <a:picLocks noChangeAspect="1"/>
          </p:cNvPicPr>
          <p:nvPr/>
        </p:nvPicPr>
        <p:blipFill>
          <a:blip r:embed="rId2"/>
          <a:stretch>
            <a:fillRect/>
          </a:stretch>
        </p:blipFill>
        <p:spPr>
          <a:xfrm rot="21600000">
            <a:off x="698085" y="4025923"/>
            <a:ext cx="144428" cy="132477"/>
          </a:xfrm>
          <a:prstGeom prst="rect">
            <a:avLst/>
          </a:prstGeom>
        </p:spPr>
      </p:pic>
      <p:pic>
        <p:nvPicPr>
          <p:cNvPr id="910" name="picture 910"/>
          <p:cNvPicPr>
            <a:picLocks noChangeAspect="1"/>
          </p:cNvPicPr>
          <p:nvPr/>
        </p:nvPicPr>
        <p:blipFill>
          <a:blip r:embed="rId2"/>
          <a:stretch>
            <a:fillRect/>
          </a:stretch>
        </p:blipFill>
        <p:spPr>
          <a:xfrm rot="21600000">
            <a:off x="698085" y="1995193"/>
            <a:ext cx="144428" cy="132477"/>
          </a:xfrm>
          <a:prstGeom prst="rect">
            <a:avLst/>
          </a:prstGeom>
        </p:spPr>
      </p:pic>
      <p:sp>
        <p:nvSpPr>
          <p:cNvPr id="912" name="rect 912"/>
          <p:cNvSpPr/>
          <p:nvPr/>
        </p:nvSpPr>
        <p:spPr>
          <a:xfrm>
            <a:off x="7620" y="324611"/>
            <a:ext cx="37337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
        <p:nvSpPr>
          <p:cNvPr id="914" name="rect 914"/>
          <p:cNvSpPr/>
          <p:nvPr/>
        </p:nvSpPr>
        <p:spPr>
          <a:xfrm>
            <a:off x="467868" y="324611"/>
            <a:ext cx="9905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6" name="picture 916"/>
          <p:cNvPicPr>
            <a:picLocks noChangeAspect="1"/>
          </p:cNvPicPr>
          <p:nvPr/>
        </p:nvPicPr>
        <p:blipFill>
          <a:blip r:embed="rId1"/>
          <a:stretch>
            <a:fillRect/>
          </a:stretch>
        </p:blipFill>
        <p:spPr>
          <a:xfrm rot="21600000">
            <a:off x="10611028" y="4077766"/>
            <a:ext cx="1580971" cy="2780233"/>
          </a:xfrm>
          <a:prstGeom prst="rect">
            <a:avLst/>
          </a:prstGeom>
        </p:spPr>
      </p:pic>
      <p:sp>
        <p:nvSpPr>
          <p:cNvPr id="918" name="textbox 918"/>
          <p:cNvSpPr/>
          <p:nvPr/>
        </p:nvSpPr>
        <p:spPr>
          <a:xfrm>
            <a:off x="693577" y="250369"/>
            <a:ext cx="10266044" cy="579882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92075" algn="l" rtl="0" eaLnBrk="0">
              <a:lnSpc>
                <a:spcPts val="4225"/>
              </a:lnSpc>
            </a:pPr>
            <a:r>
              <a:rPr sz="3200" b="1" kern="0" spc="-10" dirty="0">
                <a:solidFill>
                  <a:srgbClr val="212E84">
                    <a:alpha val="100000"/>
                  </a:srgbClr>
                </a:solidFill>
                <a:latin typeface="微软雅黑" panose="020B0503020204020204" charset="-122"/>
                <a:ea typeface="微软雅黑" panose="020B0503020204020204" charset="-122"/>
                <a:cs typeface="微软雅黑" panose="020B0503020204020204" charset="-122"/>
              </a:rPr>
              <a:t>四、《城镇燃气管理条例》相关条</a:t>
            </a:r>
            <a:r>
              <a:rPr sz="3200" b="1" kern="0" spc="-20" dirty="0">
                <a:solidFill>
                  <a:srgbClr val="212E84">
                    <a:alpha val="100000"/>
                  </a:srgbClr>
                </a:solidFill>
                <a:latin typeface="微软雅黑" panose="020B0503020204020204" charset="-122"/>
                <a:ea typeface="微软雅黑" panose="020B0503020204020204" charset="-122"/>
                <a:cs typeface="微软雅黑" panose="020B0503020204020204" charset="-122"/>
              </a:rPr>
              <a:t>款要求</a:t>
            </a:r>
            <a:endParaRPr sz="3200" dirty="0">
              <a:latin typeface="微软雅黑" panose="020B0503020204020204" charset="-122"/>
              <a:ea typeface="微软雅黑" panose="020B0503020204020204" charset="-122"/>
              <a:cs typeface="微软雅黑" panose="020B0503020204020204" charset="-122"/>
            </a:endParaRPr>
          </a:p>
          <a:p>
            <a:pPr algn="l" rtl="0" eaLnBrk="0">
              <a:lnSpc>
                <a:spcPct val="162000"/>
              </a:lnSpc>
            </a:pPr>
            <a:endParaRPr sz="1000" dirty="0">
              <a:latin typeface="Arial" panose="020B0604020202020204"/>
              <a:ea typeface="Arial" panose="020B0604020202020204"/>
              <a:cs typeface="Arial" panose="020B0604020202020204"/>
            </a:endParaRPr>
          </a:p>
          <a:p>
            <a:pPr marL="12700" algn="l" rtl="0" eaLnBrk="0">
              <a:lnSpc>
                <a:spcPts val="2570"/>
              </a:lnSpc>
              <a:spcBef>
                <a:spcPts val="630"/>
              </a:spcBef>
            </a:pPr>
            <a:r>
              <a:rPr sz="2100" kern="0" spc="30" dirty="0">
                <a:solidFill>
                  <a:srgbClr val="000000">
                    <a:alpha val="100000"/>
                  </a:srgbClr>
                </a:solidFill>
                <a:latin typeface="Wingdings" panose="05000000000000000000"/>
                <a:ea typeface="Wingdings" panose="05000000000000000000"/>
                <a:cs typeface="Wingdings" panose="05000000000000000000"/>
              </a:rPr>
              <a:t>n</a:t>
            </a:r>
            <a:r>
              <a:rPr sz="2100" kern="0" spc="-630" dirty="0">
                <a:solidFill>
                  <a:srgbClr val="000000">
                    <a:alpha val="100000"/>
                  </a:srgbClr>
                </a:solidFill>
                <a:latin typeface="Wingdings" panose="05000000000000000000"/>
                <a:ea typeface="Wingdings" panose="05000000000000000000"/>
                <a:cs typeface="Wingdings" panose="05000000000000000000"/>
              </a:rPr>
              <a:t> </a:t>
            </a:r>
            <a:r>
              <a:rPr sz="21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与安全直接相关的条款——燃气安全事故预</a:t>
            </a:r>
            <a:r>
              <a:rPr sz="21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防与处理</a:t>
            </a:r>
            <a:endParaRPr sz="2100" dirty="0">
              <a:latin typeface="微软雅黑" panose="020B0503020204020204" charset="-122"/>
              <a:ea typeface="微软雅黑" panose="020B0503020204020204" charset="-122"/>
              <a:cs typeface="微软雅黑" panose="020B0503020204020204" charset="-122"/>
            </a:endParaRPr>
          </a:p>
          <a:p>
            <a:pPr marL="43180" indent="-1270" algn="l" rtl="0" eaLnBrk="0">
              <a:lnSpc>
                <a:spcPct val="141000"/>
              </a:lnSpc>
              <a:spcBef>
                <a:spcPts val="1350"/>
              </a:spcBef>
            </a:pPr>
            <a:r>
              <a:rPr sz="18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第三十九条   </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燃气管理部</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门应当会同有关部门制定</a:t>
            </a:r>
            <a:r>
              <a:rPr sz="1800" kern="0" spc="50" dirty="0">
                <a:solidFill>
                  <a:srgbClr val="C00000">
                    <a:alpha val="100000"/>
                  </a:srgbClr>
                </a:solidFill>
                <a:latin typeface="微软雅黑" panose="020B0503020204020204" charset="-122"/>
                <a:ea typeface="微软雅黑" panose="020B0503020204020204" charset="-122"/>
                <a:cs typeface="微软雅黑" panose="020B0503020204020204" charset="-122"/>
              </a:rPr>
              <a:t>燃气安全事故应急预案</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 建立燃气事故统计分析</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制度， 定期通报事故</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处理结果。燃气经营者应当制定本</a:t>
            </a:r>
            <a:r>
              <a:rPr sz="1800" kern="0" spc="40" dirty="0">
                <a:solidFill>
                  <a:srgbClr val="C00000">
                    <a:alpha val="100000"/>
                  </a:srgbClr>
                </a:solidFill>
                <a:latin typeface="微软雅黑" panose="020B0503020204020204" charset="-122"/>
                <a:ea typeface="微软雅黑" panose="020B0503020204020204" charset="-122"/>
                <a:cs typeface="微软雅黑" panose="020B0503020204020204" charset="-122"/>
              </a:rPr>
              <a:t>单位燃气安全事故应急预案</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配备应急人员</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和必要的应急装备、器材， </a:t>
            </a:r>
            <a:r>
              <a:rPr sz="1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并定期组织演练。</a:t>
            </a:r>
            <a:endParaRPr sz="1800" dirty="0">
              <a:latin typeface="微软雅黑" panose="020B0503020204020204" charset="-122"/>
              <a:ea typeface="微软雅黑" panose="020B0503020204020204" charset="-122"/>
              <a:cs typeface="微软雅黑" panose="020B0503020204020204" charset="-122"/>
            </a:endParaRPr>
          </a:p>
          <a:p>
            <a:pPr marL="46355" indent="-4445" algn="l" rtl="0" eaLnBrk="0">
              <a:lnSpc>
                <a:spcPct val="138000"/>
              </a:lnSpc>
              <a:spcBef>
                <a:spcPts val="440"/>
              </a:spcBef>
            </a:pPr>
            <a:r>
              <a:rPr sz="18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第四十条   </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任何单位和个</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人</a:t>
            </a:r>
            <a:r>
              <a:rPr sz="1800" kern="0" spc="50" dirty="0">
                <a:solidFill>
                  <a:srgbClr val="C00000">
                    <a:alpha val="100000"/>
                  </a:srgbClr>
                </a:solidFill>
                <a:latin typeface="微软雅黑" panose="020B0503020204020204" charset="-122"/>
                <a:ea typeface="微软雅黑" panose="020B0503020204020204" charset="-122"/>
                <a:cs typeface="微软雅黑" panose="020B0503020204020204" charset="-122"/>
              </a:rPr>
              <a:t>发现燃气安全事故</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或者</a:t>
            </a:r>
            <a:r>
              <a:rPr sz="1800" kern="0" spc="50" dirty="0">
                <a:solidFill>
                  <a:srgbClr val="C00000">
                    <a:alpha val="100000"/>
                  </a:srgbClr>
                </a:solidFill>
                <a:latin typeface="微软雅黑" panose="020B0503020204020204" charset="-122"/>
                <a:ea typeface="微软雅黑" panose="020B0503020204020204" charset="-122"/>
                <a:cs typeface="微软雅黑" panose="020B0503020204020204" charset="-122"/>
              </a:rPr>
              <a:t>燃气安全事故隐患</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等情况， 应当立即告知燃气经</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营者， 或者向燃气管理部门、公安机关消防机构等有关</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部门和单位报告。</a:t>
            </a:r>
            <a:endParaRPr sz="1800" dirty="0">
              <a:latin typeface="微软雅黑" panose="020B0503020204020204" charset="-122"/>
              <a:ea typeface="微软雅黑" panose="020B0503020204020204" charset="-122"/>
              <a:cs typeface="微软雅黑" panose="020B0503020204020204" charset="-122"/>
            </a:endParaRPr>
          </a:p>
          <a:p>
            <a:pPr marL="41910" algn="l" rtl="0" eaLnBrk="0">
              <a:lnSpc>
                <a:spcPct val="138000"/>
              </a:lnSpc>
              <a:spcBef>
                <a:spcPts val="440"/>
              </a:spcBef>
            </a:pPr>
            <a:r>
              <a:rPr sz="18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第四十一条   </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燃</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气经营者应当建立健全</a:t>
            </a:r>
            <a:r>
              <a:rPr sz="1800" kern="0" spc="40" dirty="0">
                <a:solidFill>
                  <a:srgbClr val="C00000">
                    <a:alpha val="100000"/>
                  </a:srgbClr>
                </a:solidFill>
                <a:latin typeface="微软雅黑" panose="020B0503020204020204" charset="-122"/>
                <a:ea typeface="微软雅黑" panose="020B0503020204020204" charset="-122"/>
                <a:cs typeface="微软雅黑" panose="020B0503020204020204" charset="-122"/>
              </a:rPr>
              <a:t>燃气安全评估和风险管理体系</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发现</a:t>
            </a:r>
            <a:r>
              <a:rPr sz="1800" kern="0" spc="40" dirty="0">
                <a:solidFill>
                  <a:srgbClr val="C00000">
                    <a:alpha val="100000"/>
                  </a:srgbClr>
                </a:solidFill>
                <a:latin typeface="微软雅黑" panose="020B0503020204020204" charset="-122"/>
                <a:ea typeface="微软雅黑" panose="020B0503020204020204" charset="-122"/>
                <a:cs typeface="微软雅黑" panose="020B0503020204020204" charset="-122"/>
              </a:rPr>
              <a:t>燃气安全事故隐患</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的，</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应当及时采取措施</a:t>
            </a:r>
            <a:r>
              <a:rPr sz="1800" kern="0" spc="60" dirty="0">
                <a:solidFill>
                  <a:srgbClr val="C00000">
                    <a:alpha val="100000"/>
                  </a:srgbClr>
                </a:solidFill>
                <a:latin typeface="微软雅黑" panose="020B0503020204020204" charset="-122"/>
                <a:ea typeface="微软雅黑" panose="020B0503020204020204" charset="-122"/>
                <a:cs typeface="微软雅黑" panose="020B0503020204020204" charset="-122"/>
              </a:rPr>
              <a:t>消除隐患</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1800" dirty="0">
              <a:latin typeface="微软雅黑" panose="020B0503020204020204" charset="-122"/>
              <a:ea typeface="微软雅黑" panose="020B0503020204020204" charset="-122"/>
              <a:cs typeface="微软雅黑" panose="020B0503020204020204" charset="-122"/>
            </a:endParaRPr>
          </a:p>
          <a:p>
            <a:pPr marL="41910" indent="1270" algn="l" rtl="0" eaLnBrk="0">
              <a:lnSpc>
                <a:spcPct val="141000"/>
              </a:lnSpc>
              <a:spcBef>
                <a:spcPts val="465"/>
              </a:spcBef>
            </a:pP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燃气管理部门以及其他有关部门和单位应当根据各自</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职责， 对</a:t>
            </a:r>
            <a:r>
              <a:rPr sz="1800" kern="0" spc="50" dirty="0">
                <a:solidFill>
                  <a:srgbClr val="C00000">
                    <a:alpha val="100000"/>
                  </a:srgbClr>
                </a:solidFill>
                <a:latin typeface="微软雅黑" panose="020B0503020204020204" charset="-122"/>
                <a:ea typeface="微软雅黑" panose="020B0503020204020204" charset="-122"/>
                <a:cs typeface="微软雅黑" panose="020B0503020204020204" charset="-122"/>
              </a:rPr>
              <a:t>燃气经营、燃气使用的安全状况</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等进</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行监督检查， 发现</a:t>
            </a:r>
            <a:r>
              <a:rPr sz="1800" kern="0" spc="40" dirty="0">
                <a:solidFill>
                  <a:srgbClr val="C00000">
                    <a:alpha val="100000"/>
                  </a:srgbClr>
                </a:solidFill>
                <a:latin typeface="微软雅黑" panose="020B0503020204020204" charset="-122"/>
                <a:ea typeface="微软雅黑" panose="020B0503020204020204" charset="-122"/>
                <a:cs typeface="微软雅黑" panose="020B0503020204020204" charset="-122"/>
              </a:rPr>
              <a:t>燃气安全事故隐患</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的， 应当通知燃气经营者、燃气用户及时采取措施消除隐患；</a:t>
            </a:r>
            <a:r>
              <a:rPr sz="1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不及时消除隐患可能严重威胁</a:t>
            </a:r>
            <a:r>
              <a:rPr sz="1800" kern="0" spc="60" dirty="0">
                <a:solidFill>
                  <a:srgbClr val="C00000">
                    <a:alpha val="100000"/>
                  </a:srgbClr>
                </a:solidFill>
                <a:latin typeface="微软雅黑" panose="020B0503020204020204" charset="-122"/>
                <a:ea typeface="微软雅黑" panose="020B0503020204020204" charset="-122"/>
                <a:cs typeface="微软雅黑" panose="020B0503020204020204" charset="-122"/>
              </a:rPr>
              <a:t>公共安全</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的， 燃气管理部</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门以及其他有关部门和单位应当依法</a:t>
            </a:r>
            <a:r>
              <a:rPr sz="1800" kern="0" spc="50" dirty="0">
                <a:solidFill>
                  <a:srgbClr val="C00000">
                    <a:alpha val="100000"/>
                  </a:srgbClr>
                </a:solidFill>
                <a:latin typeface="微软雅黑" panose="020B0503020204020204" charset="-122"/>
                <a:ea typeface="微软雅黑" panose="020B0503020204020204" charset="-122"/>
                <a:cs typeface="微软雅黑" panose="020B0503020204020204" charset="-122"/>
              </a:rPr>
              <a:t>采取措</a:t>
            </a:r>
            <a:endParaRPr sz="1800" dirty="0">
              <a:latin typeface="微软雅黑" panose="020B0503020204020204" charset="-122"/>
              <a:ea typeface="微软雅黑" panose="020B0503020204020204" charset="-122"/>
              <a:cs typeface="微软雅黑" panose="020B0503020204020204" charset="-122"/>
            </a:endParaRPr>
          </a:p>
          <a:p>
            <a:pPr algn="l" rtl="0" eaLnBrk="0">
              <a:lnSpc>
                <a:spcPct val="108000"/>
              </a:lnSpc>
            </a:pPr>
            <a:endParaRPr sz="900" dirty="0">
              <a:latin typeface="Arial" panose="020B0604020202020204"/>
              <a:ea typeface="Arial" panose="020B0604020202020204"/>
              <a:cs typeface="Arial" panose="020B0604020202020204"/>
            </a:endParaRPr>
          </a:p>
          <a:p>
            <a:pPr marL="43180" algn="l" rtl="0" eaLnBrk="0">
              <a:lnSpc>
                <a:spcPct val="94000"/>
              </a:lnSpc>
              <a:spcBef>
                <a:spcPts val="5"/>
              </a:spcBef>
            </a:pPr>
            <a:r>
              <a:rPr sz="1800" kern="0" spc="20" dirty="0">
                <a:solidFill>
                  <a:srgbClr val="C00000">
                    <a:alpha val="100000"/>
                  </a:srgbClr>
                </a:solidFill>
                <a:latin typeface="微软雅黑" panose="020B0503020204020204" charset="-122"/>
                <a:ea typeface="微软雅黑" panose="020B0503020204020204" charset="-122"/>
                <a:cs typeface="微软雅黑" panose="020B0503020204020204" charset="-122"/>
              </a:rPr>
              <a:t>施</a:t>
            </a:r>
            <a:r>
              <a:rPr sz="1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及时组织</a:t>
            </a:r>
            <a:r>
              <a:rPr sz="1800" kern="0" spc="20" dirty="0">
                <a:solidFill>
                  <a:srgbClr val="C00000">
                    <a:alpha val="100000"/>
                  </a:srgbClr>
                </a:solidFill>
                <a:latin typeface="微软雅黑" panose="020B0503020204020204" charset="-122"/>
                <a:ea typeface="微软雅黑" panose="020B0503020204020204" charset="-122"/>
                <a:cs typeface="微软雅黑" panose="020B0503020204020204" charset="-122"/>
              </a:rPr>
              <a:t>消除隐患</a:t>
            </a:r>
            <a:r>
              <a:rPr sz="1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有关单位和个人应当</a:t>
            </a:r>
            <a:r>
              <a:rPr sz="1800" kern="0" spc="20" dirty="0">
                <a:solidFill>
                  <a:srgbClr val="C00000">
                    <a:alpha val="100000"/>
                  </a:srgbClr>
                </a:solidFill>
                <a:latin typeface="微软雅黑" panose="020B0503020204020204" charset="-122"/>
                <a:ea typeface="微软雅黑" panose="020B0503020204020204" charset="-122"/>
                <a:cs typeface="微软雅黑" panose="020B0503020204020204" charset="-122"/>
              </a:rPr>
              <a:t>予以配合</a:t>
            </a:r>
            <a:r>
              <a:rPr sz="1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1800" dirty="0">
              <a:latin typeface="微软雅黑" panose="020B0503020204020204" charset="-122"/>
              <a:ea typeface="微软雅黑" panose="020B0503020204020204" charset="-122"/>
              <a:cs typeface="微软雅黑" panose="020B0503020204020204" charset="-122"/>
            </a:endParaRPr>
          </a:p>
        </p:txBody>
      </p:sp>
      <p:sp>
        <p:nvSpPr>
          <p:cNvPr id="920" name="rect 920"/>
          <p:cNvSpPr/>
          <p:nvPr/>
        </p:nvSpPr>
        <p:spPr>
          <a:xfrm>
            <a:off x="7620" y="324611"/>
            <a:ext cx="37337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
        <p:nvSpPr>
          <p:cNvPr id="922" name="rect 922"/>
          <p:cNvSpPr/>
          <p:nvPr/>
        </p:nvSpPr>
        <p:spPr>
          <a:xfrm>
            <a:off x="467868" y="324611"/>
            <a:ext cx="9905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4" name="picture 364"/>
          <p:cNvPicPr>
            <a:picLocks noChangeAspect="1"/>
          </p:cNvPicPr>
          <p:nvPr/>
        </p:nvPicPr>
        <p:blipFill>
          <a:blip r:embed="rId1"/>
          <a:stretch>
            <a:fillRect/>
          </a:stretch>
        </p:blipFill>
        <p:spPr>
          <a:xfrm rot="21600000">
            <a:off x="8256752" y="0"/>
            <a:ext cx="3935247" cy="6858000"/>
          </a:xfrm>
          <a:prstGeom prst="rect">
            <a:avLst/>
          </a:prstGeom>
        </p:spPr>
      </p:pic>
      <p:sp>
        <p:nvSpPr>
          <p:cNvPr id="366" name="textbox 366"/>
          <p:cNvSpPr/>
          <p:nvPr/>
        </p:nvSpPr>
        <p:spPr>
          <a:xfrm>
            <a:off x="1726216" y="2892113"/>
            <a:ext cx="4898390" cy="469265"/>
          </a:xfrm>
          <a:prstGeom prst="rect">
            <a:avLst/>
          </a:prstGeom>
          <a:noFill/>
          <a:ln w="0" cap="flat">
            <a:noFill/>
            <a:prstDash val="solid"/>
            <a:miter lim="0"/>
          </a:ln>
        </p:spPr>
        <p:txBody>
          <a:bodyPr vert="horz" wrap="square" lIns="0" tIns="0" rIns="0" bIns="0"/>
          <a:lstStyle/>
          <a:p>
            <a:pPr algn="l" rtl="0" eaLnBrk="0">
              <a:lnSpc>
                <a:spcPct val="82000"/>
              </a:lnSpc>
            </a:pPr>
            <a:endParaRPr sz="100" dirty="0">
              <a:latin typeface="Arial" panose="020B0604020202020204"/>
              <a:ea typeface="Arial" panose="020B0604020202020204"/>
              <a:cs typeface="Arial" panose="020B0604020202020204"/>
            </a:endParaRPr>
          </a:p>
          <a:p>
            <a:pPr marL="12700" algn="l" rtl="0" eaLnBrk="0">
              <a:lnSpc>
                <a:spcPct val="91000"/>
              </a:lnSpc>
            </a:pPr>
            <a:r>
              <a:rPr sz="3200" b="1" kern="0" spc="-10" dirty="0">
                <a:solidFill>
                  <a:srgbClr val="406196">
                    <a:alpha val="100000"/>
                  </a:srgbClr>
                </a:solidFill>
                <a:latin typeface="微软雅黑" panose="020B0503020204020204" charset="-122"/>
                <a:ea typeface="微软雅黑" panose="020B0503020204020204" charset="-122"/>
                <a:cs typeface="微软雅黑" panose="020B0503020204020204" charset="-122"/>
              </a:rPr>
              <a:t>燃气安全生产法律法规体系</a:t>
            </a:r>
            <a:endParaRPr sz="3200" dirty="0">
              <a:latin typeface="微软雅黑" panose="020B0503020204020204" charset="-122"/>
              <a:ea typeface="微软雅黑" panose="020B0503020204020204" charset="-122"/>
              <a:cs typeface="微软雅黑" panose="020B0503020204020204" charset="-122"/>
            </a:endParaRPr>
          </a:p>
        </p:txBody>
      </p:sp>
      <p:sp>
        <p:nvSpPr>
          <p:cNvPr id="368" name="rect 368"/>
          <p:cNvSpPr/>
          <p:nvPr/>
        </p:nvSpPr>
        <p:spPr>
          <a:xfrm>
            <a:off x="7620" y="324611"/>
            <a:ext cx="373379" cy="777240"/>
          </a:xfrm>
          <a:prstGeom prst="rect">
            <a:avLst/>
          </a:prstGeom>
          <a:solidFill>
            <a:srgbClr val="406196">
              <a:alpha val="100000"/>
            </a:srgbClr>
          </a:solidFill>
          <a:ln w="0" cap="flat">
            <a:noFill/>
            <a:prstDash val="solid"/>
            <a:miter lim="0"/>
          </a:ln>
        </p:spPr>
        <p:txBody>
          <a:bodyPr rtlCol="0"/>
          <a:lstStyle/>
          <a:p>
            <a:pPr algn="ctr"/>
            <a:endParaRPr lang="zh-CN" altLang="en-US"/>
          </a:p>
        </p:txBody>
      </p:sp>
      <p:sp>
        <p:nvSpPr>
          <p:cNvPr id="370" name="rect 370"/>
          <p:cNvSpPr/>
          <p:nvPr/>
        </p:nvSpPr>
        <p:spPr>
          <a:xfrm>
            <a:off x="467868" y="324611"/>
            <a:ext cx="99059" cy="777240"/>
          </a:xfrm>
          <a:prstGeom prst="rect">
            <a:avLst/>
          </a:prstGeom>
          <a:solidFill>
            <a:srgbClr val="406196">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4" name="picture 924"/>
          <p:cNvPicPr>
            <a:picLocks noChangeAspect="1"/>
          </p:cNvPicPr>
          <p:nvPr/>
        </p:nvPicPr>
        <p:blipFill>
          <a:blip r:embed="rId1"/>
          <a:stretch>
            <a:fillRect/>
          </a:stretch>
        </p:blipFill>
        <p:spPr>
          <a:xfrm rot="21600000">
            <a:off x="10611028" y="4077766"/>
            <a:ext cx="1580971" cy="2780233"/>
          </a:xfrm>
          <a:prstGeom prst="rect">
            <a:avLst/>
          </a:prstGeom>
        </p:spPr>
      </p:pic>
      <p:sp>
        <p:nvSpPr>
          <p:cNvPr id="926" name="textbox 926"/>
          <p:cNvSpPr/>
          <p:nvPr/>
        </p:nvSpPr>
        <p:spPr>
          <a:xfrm>
            <a:off x="722944" y="269419"/>
            <a:ext cx="10281284" cy="611124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62865" algn="l" rtl="0" eaLnBrk="0">
              <a:lnSpc>
                <a:spcPts val="4225"/>
              </a:lnSpc>
            </a:pPr>
            <a:r>
              <a:rPr sz="3200" b="1" kern="0" spc="-10" dirty="0">
                <a:solidFill>
                  <a:srgbClr val="212E84">
                    <a:alpha val="100000"/>
                  </a:srgbClr>
                </a:solidFill>
                <a:latin typeface="微软雅黑" panose="020B0503020204020204" charset="-122"/>
                <a:ea typeface="微软雅黑" panose="020B0503020204020204" charset="-122"/>
                <a:cs typeface="微软雅黑" panose="020B0503020204020204" charset="-122"/>
              </a:rPr>
              <a:t>四、《城镇燃气管理条例》相关条</a:t>
            </a:r>
            <a:r>
              <a:rPr sz="3200" b="1" kern="0" spc="-20" dirty="0">
                <a:solidFill>
                  <a:srgbClr val="212E84">
                    <a:alpha val="100000"/>
                  </a:srgbClr>
                </a:solidFill>
                <a:latin typeface="微软雅黑" panose="020B0503020204020204" charset="-122"/>
                <a:ea typeface="微软雅黑" panose="020B0503020204020204" charset="-122"/>
                <a:cs typeface="微软雅黑" panose="020B0503020204020204" charset="-122"/>
              </a:rPr>
              <a:t>款要求</a:t>
            </a:r>
            <a:endParaRPr sz="3200" dirty="0">
              <a:latin typeface="微软雅黑" panose="020B0503020204020204" charset="-122"/>
              <a:ea typeface="微软雅黑" panose="020B0503020204020204" charset="-122"/>
              <a:cs typeface="微软雅黑" panose="020B0503020204020204" charset="-122"/>
            </a:endParaRPr>
          </a:p>
          <a:p>
            <a:pPr algn="l" rtl="0" eaLnBrk="0">
              <a:lnSpc>
                <a:spcPct val="171000"/>
              </a:lnSpc>
            </a:pPr>
            <a:endParaRPr sz="1000" dirty="0">
              <a:latin typeface="Arial" panose="020B0604020202020204"/>
              <a:ea typeface="Arial" panose="020B0604020202020204"/>
              <a:cs typeface="Arial" panose="020B0604020202020204"/>
            </a:endParaRPr>
          </a:p>
          <a:p>
            <a:pPr marL="34290" algn="l" rtl="0" eaLnBrk="0">
              <a:lnSpc>
                <a:spcPts val="2575"/>
              </a:lnSpc>
              <a:spcBef>
                <a:spcPts val="640"/>
              </a:spcBef>
            </a:pPr>
            <a:r>
              <a:rPr sz="2100" kern="0" spc="20" dirty="0">
                <a:solidFill>
                  <a:srgbClr val="000000">
                    <a:alpha val="100000"/>
                  </a:srgbClr>
                </a:solidFill>
                <a:latin typeface="Wingdings" panose="05000000000000000000"/>
                <a:ea typeface="Wingdings" panose="05000000000000000000"/>
                <a:cs typeface="Wingdings" panose="05000000000000000000"/>
              </a:rPr>
              <a:t>n</a:t>
            </a:r>
            <a:r>
              <a:rPr sz="2100" kern="0" spc="-570" dirty="0">
                <a:solidFill>
                  <a:srgbClr val="000000">
                    <a:alpha val="100000"/>
                  </a:srgbClr>
                </a:solidFill>
                <a:latin typeface="Wingdings" panose="05000000000000000000"/>
                <a:ea typeface="Wingdings" panose="05000000000000000000"/>
                <a:cs typeface="Wingdings" panose="05000000000000000000"/>
              </a:rPr>
              <a:t> </a:t>
            </a:r>
            <a:r>
              <a:rPr sz="21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与安全直接相关的条款——法律责任</a:t>
            </a:r>
            <a:endParaRPr sz="2100" dirty="0">
              <a:latin typeface="微软雅黑" panose="020B0503020204020204" charset="-122"/>
              <a:ea typeface="微软雅黑" panose="020B0503020204020204" charset="-122"/>
              <a:cs typeface="微软雅黑" panose="020B0503020204020204" charset="-122"/>
            </a:endParaRPr>
          </a:p>
          <a:p>
            <a:pPr algn="l" rtl="0" eaLnBrk="0">
              <a:lnSpc>
                <a:spcPct val="107000"/>
              </a:lnSpc>
            </a:pPr>
            <a:endParaRPr sz="1000" dirty="0">
              <a:latin typeface="Arial" panose="020B0604020202020204"/>
              <a:ea typeface="Arial" panose="020B0604020202020204"/>
              <a:cs typeface="Arial" panose="020B0604020202020204"/>
            </a:endParaRPr>
          </a:p>
          <a:p>
            <a:pPr marL="35560" indent="-23495" algn="l" rtl="0" eaLnBrk="0">
              <a:lnSpc>
                <a:spcPct val="146000"/>
              </a:lnSpc>
              <a:spcBef>
                <a:spcPts val="550"/>
              </a:spcBef>
            </a:pPr>
            <a:r>
              <a:rPr sz="18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第四十六条    </a:t>
            </a:r>
            <a:r>
              <a:rPr sz="1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违反本条例规定， 燃气经营者有下列行</a:t>
            </a:r>
            <a:r>
              <a:rPr sz="1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为之一的，</a:t>
            </a:r>
            <a:r>
              <a:rPr sz="1800"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由燃气管理部门责令限期改正， 处</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1万元以上10万元以下</a:t>
            </a:r>
            <a:r>
              <a:rPr sz="1800"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罚款</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有违法所得的， </a:t>
            </a:r>
            <a:r>
              <a:rPr sz="1800"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没收违法所得</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情节严重的， </a:t>
            </a:r>
            <a:r>
              <a:rPr sz="1800"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吊销燃气经营许可证</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1800" dirty="0">
              <a:latin typeface="微软雅黑" panose="020B0503020204020204" charset="-122"/>
              <a:ea typeface="微软雅黑" panose="020B0503020204020204" charset="-122"/>
              <a:cs typeface="微软雅黑" panose="020B0503020204020204" charset="-122"/>
            </a:endParaRPr>
          </a:p>
          <a:p>
            <a:pPr marL="13970" algn="l" rtl="0" eaLnBrk="0">
              <a:lnSpc>
                <a:spcPct val="94000"/>
              </a:lnSpc>
              <a:spcBef>
                <a:spcPts val="1335"/>
              </a:spcBef>
            </a:pP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造成损失的， 依法</a:t>
            </a:r>
            <a:r>
              <a:rPr sz="1800"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承担赔偿责任</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构成犯罪的， 依法</a:t>
            </a:r>
            <a:r>
              <a:rPr sz="1800"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追究刑事责任</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1800" dirty="0">
              <a:latin typeface="微软雅黑" panose="020B0503020204020204" charset="-122"/>
              <a:ea typeface="微软雅黑" panose="020B0503020204020204" charset="-122"/>
              <a:cs typeface="微软雅黑" panose="020B0503020204020204" charset="-122"/>
            </a:endParaRPr>
          </a:p>
          <a:p>
            <a:pPr marL="29210" algn="l" rtl="0" eaLnBrk="0">
              <a:lnSpc>
                <a:spcPts val="2415"/>
              </a:lnSpc>
              <a:spcBef>
                <a:spcPts val="990"/>
              </a:spcBef>
            </a:pP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(一)拒绝向市政燃气管网覆盖范围内符合用气条件的单位或者个人供气的；</a:t>
            </a:r>
            <a:endParaRPr sz="1800" dirty="0">
              <a:latin typeface="微软雅黑" panose="020B0503020204020204" charset="-122"/>
              <a:ea typeface="微软雅黑" panose="020B0503020204020204" charset="-122"/>
              <a:cs typeface="微软雅黑" panose="020B0503020204020204" charset="-122"/>
            </a:endParaRPr>
          </a:p>
          <a:p>
            <a:pPr marL="29210" algn="l" rtl="0" eaLnBrk="0">
              <a:lnSpc>
                <a:spcPts val="2415"/>
              </a:lnSpc>
              <a:spcBef>
                <a:spcPts val="950"/>
              </a:spcBef>
            </a:pP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(二)倒卖、</a:t>
            </a:r>
            <a:r>
              <a:rPr sz="1800" kern="0" spc="-4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抵押、</a:t>
            </a:r>
            <a:r>
              <a:rPr sz="1800" kern="0" spc="-3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出租、</a:t>
            </a:r>
            <a:r>
              <a:rPr sz="1800" kern="0" spc="-2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出借、转让、涂改燃气经营许可</a:t>
            </a:r>
            <a:r>
              <a:rPr sz="1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证的；</a:t>
            </a:r>
            <a:endParaRPr sz="1800" dirty="0">
              <a:latin typeface="微软雅黑" panose="020B0503020204020204" charset="-122"/>
              <a:ea typeface="微软雅黑" panose="020B0503020204020204" charset="-122"/>
              <a:cs typeface="微软雅黑" panose="020B0503020204020204" charset="-122"/>
            </a:endParaRPr>
          </a:p>
          <a:p>
            <a:pPr marL="29210" algn="l" rtl="0" eaLnBrk="0">
              <a:lnSpc>
                <a:spcPts val="2415"/>
              </a:lnSpc>
              <a:spcBef>
                <a:spcPts val="950"/>
              </a:spcBef>
            </a:pP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(三)未履行必要告知义务擅自停止供气、调整供气量， 或者未经审批擅自</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停业或者歇业的；</a:t>
            </a:r>
            <a:endParaRPr sz="1800" dirty="0">
              <a:latin typeface="微软雅黑" panose="020B0503020204020204" charset="-122"/>
              <a:ea typeface="微软雅黑" panose="020B0503020204020204" charset="-122"/>
              <a:cs typeface="微软雅黑" panose="020B0503020204020204" charset="-122"/>
            </a:endParaRPr>
          </a:p>
          <a:p>
            <a:pPr marL="29210" algn="l" rtl="0" eaLnBrk="0">
              <a:lnSpc>
                <a:spcPts val="2415"/>
              </a:lnSpc>
              <a:spcBef>
                <a:spcPts val="950"/>
              </a:spcBef>
            </a:pPr>
            <a:r>
              <a:rPr sz="1800" kern="0" spc="60" dirty="0">
                <a:solidFill>
                  <a:srgbClr val="C00000">
                    <a:alpha val="100000"/>
                  </a:srgbClr>
                </a:solidFill>
                <a:latin typeface="微软雅黑" panose="020B0503020204020204" charset="-122"/>
                <a:ea typeface="微软雅黑" panose="020B0503020204020204" charset="-122"/>
                <a:cs typeface="微软雅黑" panose="020B0503020204020204" charset="-122"/>
              </a:rPr>
              <a:t>(四)向未取得燃气经营许可证的单位或者个人提供用于经营的燃气的；</a:t>
            </a:r>
            <a:endParaRPr sz="1800" dirty="0">
              <a:latin typeface="微软雅黑" panose="020B0503020204020204" charset="-122"/>
              <a:ea typeface="微软雅黑" panose="020B0503020204020204" charset="-122"/>
              <a:cs typeface="微软雅黑" panose="020B0503020204020204" charset="-122"/>
            </a:endParaRPr>
          </a:p>
          <a:p>
            <a:pPr marL="29210" algn="l" rtl="0" eaLnBrk="0">
              <a:lnSpc>
                <a:spcPts val="2415"/>
              </a:lnSpc>
              <a:spcBef>
                <a:spcPts val="950"/>
              </a:spcBef>
            </a:pPr>
            <a:r>
              <a:rPr sz="1800" kern="0" spc="50" dirty="0">
                <a:solidFill>
                  <a:srgbClr val="C00000">
                    <a:alpha val="100000"/>
                  </a:srgbClr>
                </a:solidFill>
                <a:latin typeface="微软雅黑" panose="020B0503020204020204" charset="-122"/>
                <a:ea typeface="微软雅黑" panose="020B0503020204020204" charset="-122"/>
                <a:cs typeface="微软雅黑" panose="020B0503020204020204" charset="-122"/>
              </a:rPr>
              <a:t>(五)在不具备安全条件的场所储存燃气的；</a:t>
            </a:r>
            <a:endParaRPr sz="1800" dirty="0">
              <a:latin typeface="微软雅黑" panose="020B0503020204020204" charset="-122"/>
              <a:ea typeface="微软雅黑" panose="020B0503020204020204" charset="-122"/>
              <a:cs typeface="微软雅黑" panose="020B0503020204020204" charset="-122"/>
            </a:endParaRPr>
          </a:p>
          <a:p>
            <a:pPr marL="29210" algn="l" rtl="0" eaLnBrk="0">
              <a:lnSpc>
                <a:spcPts val="2415"/>
              </a:lnSpc>
              <a:spcBef>
                <a:spcPts val="950"/>
              </a:spcBef>
            </a:pP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(六)要求燃气用户购买其指定的产品或者接受其提供</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的服务；</a:t>
            </a:r>
            <a:endParaRPr sz="1800" dirty="0">
              <a:latin typeface="微软雅黑" panose="020B0503020204020204" charset="-122"/>
              <a:ea typeface="微软雅黑" panose="020B0503020204020204" charset="-122"/>
              <a:cs typeface="微软雅黑" panose="020B0503020204020204" charset="-122"/>
            </a:endParaRPr>
          </a:p>
          <a:p>
            <a:pPr algn="l" rtl="0" eaLnBrk="0">
              <a:lnSpc>
                <a:spcPct val="112000"/>
              </a:lnSpc>
            </a:pPr>
            <a:endParaRPr sz="700" dirty="0">
              <a:latin typeface="Arial" panose="020B0604020202020204"/>
              <a:ea typeface="Arial" panose="020B0604020202020204"/>
              <a:cs typeface="Arial" panose="020B0604020202020204"/>
            </a:endParaRPr>
          </a:p>
          <a:p>
            <a:pPr marL="24765" indent="4445" algn="l" rtl="0" eaLnBrk="0">
              <a:lnSpc>
                <a:spcPct val="133000"/>
              </a:lnSpc>
              <a:spcBef>
                <a:spcPts val="5"/>
              </a:spcBef>
            </a:pP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(七)燃气经营者未向燃气用户持续、稳定、</a:t>
            </a:r>
            <a:r>
              <a:rPr sz="1800" kern="0" spc="-4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50" dirty="0">
                <a:solidFill>
                  <a:srgbClr val="C00000">
                    <a:alpha val="100000"/>
                  </a:srgbClr>
                </a:solidFill>
                <a:latin typeface="微软雅黑" panose="020B0503020204020204" charset="-122"/>
                <a:ea typeface="微软雅黑" panose="020B0503020204020204" charset="-122"/>
                <a:cs typeface="微软雅黑" panose="020B0503020204020204" charset="-122"/>
              </a:rPr>
              <a:t>安全供应</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符合国家质量标准的燃气， 或者</a:t>
            </a:r>
            <a:r>
              <a:rPr sz="1800" kern="0" spc="50" dirty="0">
                <a:solidFill>
                  <a:srgbClr val="C00000">
                    <a:alpha val="100000"/>
                  </a:srgbClr>
                </a:solidFill>
                <a:latin typeface="微软雅黑" panose="020B0503020204020204" charset="-122"/>
                <a:ea typeface="微软雅黑" panose="020B0503020204020204" charset="-122"/>
                <a:cs typeface="微软雅黑" panose="020B0503020204020204" charset="-122"/>
              </a:rPr>
              <a:t>未</a:t>
            </a:r>
            <a:r>
              <a:rPr sz="1800" kern="0" spc="40" dirty="0">
                <a:solidFill>
                  <a:srgbClr val="C00000">
                    <a:alpha val="100000"/>
                  </a:srgbClr>
                </a:solidFill>
                <a:latin typeface="微软雅黑" panose="020B0503020204020204" charset="-122"/>
                <a:ea typeface="微软雅黑" panose="020B0503020204020204" charset="-122"/>
                <a:cs typeface="微软雅黑" panose="020B0503020204020204" charset="-122"/>
              </a:rPr>
              <a:t>对燃气用户</a:t>
            </a:r>
            <a:r>
              <a:rPr sz="1800"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800" kern="0" spc="60" dirty="0">
                <a:solidFill>
                  <a:srgbClr val="C00000">
                    <a:alpha val="100000"/>
                  </a:srgbClr>
                </a:solidFill>
                <a:latin typeface="微软雅黑" panose="020B0503020204020204" charset="-122"/>
                <a:ea typeface="微软雅黑" panose="020B0503020204020204" charset="-122"/>
                <a:cs typeface="微软雅黑" panose="020B0503020204020204" charset="-122"/>
              </a:rPr>
              <a:t>的燃气设施定期进行</a:t>
            </a:r>
            <a:r>
              <a:rPr sz="1800" kern="0" spc="50" dirty="0">
                <a:solidFill>
                  <a:srgbClr val="C00000">
                    <a:alpha val="100000"/>
                  </a:srgbClr>
                </a:solidFill>
                <a:latin typeface="微软雅黑" panose="020B0503020204020204" charset="-122"/>
                <a:ea typeface="微软雅黑" panose="020B0503020204020204" charset="-122"/>
                <a:cs typeface="微软雅黑" panose="020B0503020204020204" charset="-122"/>
              </a:rPr>
              <a:t>安全检查</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1800" dirty="0">
              <a:latin typeface="微软雅黑" panose="020B0503020204020204" charset="-122"/>
              <a:ea typeface="微软雅黑" panose="020B0503020204020204" charset="-122"/>
              <a:cs typeface="微软雅黑" panose="020B0503020204020204" charset="-122"/>
            </a:endParaRPr>
          </a:p>
        </p:txBody>
      </p:sp>
      <p:sp>
        <p:nvSpPr>
          <p:cNvPr id="928" name="rect 928"/>
          <p:cNvSpPr/>
          <p:nvPr/>
        </p:nvSpPr>
        <p:spPr>
          <a:xfrm>
            <a:off x="7620" y="324611"/>
            <a:ext cx="37337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
        <p:nvSpPr>
          <p:cNvPr id="930" name="rect 930"/>
          <p:cNvSpPr/>
          <p:nvPr/>
        </p:nvSpPr>
        <p:spPr>
          <a:xfrm>
            <a:off x="467868" y="324611"/>
            <a:ext cx="9905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2" name="picture 932"/>
          <p:cNvPicPr>
            <a:picLocks noChangeAspect="1"/>
          </p:cNvPicPr>
          <p:nvPr/>
        </p:nvPicPr>
        <p:blipFill>
          <a:blip r:embed="rId1"/>
          <a:stretch>
            <a:fillRect/>
          </a:stretch>
        </p:blipFill>
        <p:spPr>
          <a:xfrm rot="21600000">
            <a:off x="10611028" y="4077766"/>
            <a:ext cx="1580971" cy="2780233"/>
          </a:xfrm>
          <a:prstGeom prst="rect">
            <a:avLst/>
          </a:prstGeom>
        </p:spPr>
      </p:pic>
      <p:sp>
        <p:nvSpPr>
          <p:cNvPr id="934" name="textbox 934"/>
          <p:cNvSpPr/>
          <p:nvPr/>
        </p:nvSpPr>
        <p:spPr>
          <a:xfrm>
            <a:off x="722944" y="221794"/>
            <a:ext cx="10427969" cy="492061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62865" algn="l" rtl="0" eaLnBrk="0">
              <a:lnSpc>
                <a:spcPts val="4225"/>
              </a:lnSpc>
            </a:pPr>
            <a:r>
              <a:rPr sz="3200" b="1" kern="0" spc="-10" dirty="0">
                <a:solidFill>
                  <a:srgbClr val="212E84">
                    <a:alpha val="100000"/>
                  </a:srgbClr>
                </a:solidFill>
                <a:latin typeface="微软雅黑" panose="020B0503020204020204" charset="-122"/>
                <a:ea typeface="微软雅黑" panose="020B0503020204020204" charset="-122"/>
                <a:cs typeface="微软雅黑" panose="020B0503020204020204" charset="-122"/>
              </a:rPr>
              <a:t>四、《城镇燃气管理条例》相关条</a:t>
            </a:r>
            <a:r>
              <a:rPr sz="3200" b="1" kern="0" spc="-20" dirty="0">
                <a:solidFill>
                  <a:srgbClr val="212E84">
                    <a:alpha val="100000"/>
                  </a:srgbClr>
                </a:solidFill>
                <a:latin typeface="微软雅黑" panose="020B0503020204020204" charset="-122"/>
                <a:ea typeface="微软雅黑" panose="020B0503020204020204" charset="-122"/>
                <a:cs typeface="微软雅黑" panose="020B0503020204020204" charset="-122"/>
              </a:rPr>
              <a:t>款要求</a:t>
            </a:r>
            <a:endParaRPr sz="3200" dirty="0">
              <a:latin typeface="微软雅黑" panose="020B0503020204020204" charset="-122"/>
              <a:ea typeface="微软雅黑" panose="020B0503020204020204" charset="-122"/>
              <a:cs typeface="微软雅黑" panose="020B0503020204020204" charset="-122"/>
            </a:endParaRPr>
          </a:p>
          <a:p>
            <a:pPr algn="l" rtl="0" eaLnBrk="0">
              <a:lnSpc>
                <a:spcPct val="110000"/>
              </a:lnSpc>
            </a:pPr>
            <a:endParaRPr sz="1000" dirty="0">
              <a:latin typeface="Arial" panose="020B0604020202020204"/>
              <a:ea typeface="Arial" panose="020B0604020202020204"/>
              <a:cs typeface="Arial" panose="020B0604020202020204"/>
            </a:endParaRPr>
          </a:p>
          <a:p>
            <a:pPr algn="l" rtl="0" eaLnBrk="0">
              <a:lnSpc>
                <a:spcPct val="111000"/>
              </a:lnSpc>
            </a:pPr>
            <a:endParaRPr sz="1000" dirty="0">
              <a:latin typeface="Arial" panose="020B0604020202020204"/>
              <a:ea typeface="Arial" panose="020B0604020202020204"/>
              <a:cs typeface="Arial" panose="020B0604020202020204"/>
            </a:endParaRPr>
          </a:p>
          <a:p>
            <a:pPr algn="l" rtl="0" eaLnBrk="0">
              <a:lnSpc>
                <a:spcPct val="111000"/>
              </a:lnSpc>
            </a:pPr>
            <a:endParaRPr sz="1000" dirty="0">
              <a:latin typeface="Arial" panose="020B0604020202020204"/>
              <a:ea typeface="Arial" panose="020B0604020202020204"/>
              <a:cs typeface="Arial" panose="020B0604020202020204"/>
            </a:endParaRPr>
          </a:p>
          <a:p>
            <a:pPr marL="34290" algn="l" rtl="0" eaLnBrk="0">
              <a:lnSpc>
                <a:spcPts val="2575"/>
              </a:lnSpc>
              <a:spcBef>
                <a:spcPts val="640"/>
              </a:spcBef>
            </a:pPr>
            <a:r>
              <a:rPr sz="2100" kern="0" spc="20" dirty="0">
                <a:solidFill>
                  <a:srgbClr val="000000">
                    <a:alpha val="100000"/>
                  </a:srgbClr>
                </a:solidFill>
                <a:latin typeface="Wingdings" panose="05000000000000000000"/>
                <a:ea typeface="Wingdings" panose="05000000000000000000"/>
                <a:cs typeface="Wingdings" panose="05000000000000000000"/>
              </a:rPr>
              <a:t>n</a:t>
            </a:r>
            <a:r>
              <a:rPr sz="2100" kern="0" spc="-570" dirty="0">
                <a:solidFill>
                  <a:srgbClr val="000000">
                    <a:alpha val="100000"/>
                  </a:srgbClr>
                </a:solidFill>
                <a:latin typeface="Wingdings" panose="05000000000000000000"/>
                <a:ea typeface="Wingdings" panose="05000000000000000000"/>
                <a:cs typeface="Wingdings" panose="05000000000000000000"/>
              </a:rPr>
              <a:t> </a:t>
            </a:r>
            <a:r>
              <a:rPr sz="21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与安全直接相关的条款——法律责任</a:t>
            </a:r>
            <a:endParaRPr sz="2100" dirty="0">
              <a:latin typeface="微软雅黑" panose="020B0503020204020204" charset="-122"/>
              <a:ea typeface="微软雅黑" panose="020B0503020204020204" charset="-122"/>
              <a:cs typeface="微软雅黑" panose="020B0503020204020204" charset="-122"/>
            </a:endParaRPr>
          </a:p>
          <a:p>
            <a:pPr marL="12700" algn="l" rtl="0" eaLnBrk="0">
              <a:lnSpc>
                <a:spcPct val="152000"/>
              </a:lnSpc>
              <a:spcBef>
                <a:spcPts val="605"/>
              </a:spcBef>
            </a:pPr>
            <a:r>
              <a:rPr sz="18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第四十七条   </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违反本条例</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规定， 擅自为非自有气瓶充装燃气或者销售未经许可的充装单位充装的瓶</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装燃气的， 依照国家有</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关</a:t>
            </a:r>
            <a:r>
              <a:rPr sz="1800" kern="0" spc="40" dirty="0">
                <a:solidFill>
                  <a:srgbClr val="C00000">
                    <a:alpha val="100000"/>
                  </a:srgbClr>
                </a:solidFill>
                <a:latin typeface="微软雅黑" panose="020B0503020204020204" charset="-122"/>
                <a:ea typeface="微软雅黑" panose="020B0503020204020204" charset="-122"/>
                <a:cs typeface="微软雅黑" panose="020B0503020204020204" charset="-122"/>
              </a:rPr>
              <a:t>气瓶安全监察的规定</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进行处罚。违反本条例规定， 销售充装单位擅自为非</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自有气瓶充装的瓶装燃气的， 由燃气管理部门责令改正， 可以处1万元以下</a:t>
            </a:r>
            <a:r>
              <a:rPr sz="1800" kern="0" spc="40" dirty="0">
                <a:solidFill>
                  <a:srgbClr val="C00000">
                    <a:alpha val="100000"/>
                  </a:srgbClr>
                </a:solidFill>
                <a:latin typeface="微软雅黑" panose="020B0503020204020204" charset="-122"/>
                <a:ea typeface="微软雅黑" panose="020B0503020204020204" charset="-122"/>
                <a:cs typeface="微软雅黑" panose="020B0503020204020204" charset="-122"/>
              </a:rPr>
              <a:t>罚款</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。违反本条例规定</a:t>
            </a:r>
            <a:r>
              <a:rPr sz="1800" kern="0" spc="-2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冒用其他企业名称或者标识从事燃气经营、</a:t>
            </a:r>
            <a:r>
              <a:rPr sz="1800" kern="0" spc="-4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服务活动， 依照有关反不正当竞争</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的法律规定进行处罚。</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第四十八条    </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违反本条例规定， 燃气经营者未按照国家有关工程建设标准和</a:t>
            </a:r>
            <a:r>
              <a:rPr sz="1800" kern="0" spc="50" dirty="0">
                <a:solidFill>
                  <a:srgbClr val="C00000">
                    <a:alpha val="100000"/>
                  </a:srgbClr>
                </a:solidFill>
                <a:latin typeface="微软雅黑" panose="020B0503020204020204" charset="-122"/>
                <a:ea typeface="微软雅黑" panose="020B0503020204020204" charset="-122"/>
                <a:cs typeface="微软雅黑" panose="020B0503020204020204" charset="-122"/>
              </a:rPr>
              <a:t>安全生产管理</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的规定，</a:t>
            </a:r>
            <a:endParaRPr sz="1800" dirty="0">
              <a:latin typeface="微软雅黑" panose="020B0503020204020204" charset="-122"/>
              <a:ea typeface="微软雅黑" panose="020B0503020204020204" charset="-122"/>
              <a:cs typeface="微软雅黑" panose="020B0503020204020204" charset="-122"/>
            </a:endParaRPr>
          </a:p>
          <a:p>
            <a:pPr marL="14605" indent="1270" algn="l" rtl="0" eaLnBrk="0">
              <a:lnSpc>
                <a:spcPct val="146000"/>
              </a:lnSpc>
              <a:spcBef>
                <a:spcPts val="425"/>
              </a:spcBef>
            </a:pP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设置燃气设施</a:t>
            </a:r>
            <a:r>
              <a:rPr sz="1800" kern="0" spc="40" dirty="0">
                <a:solidFill>
                  <a:srgbClr val="C00000">
                    <a:alpha val="100000"/>
                  </a:srgbClr>
                </a:solidFill>
                <a:latin typeface="微软雅黑" panose="020B0503020204020204" charset="-122"/>
                <a:ea typeface="微软雅黑" panose="020B0503020204020204" charset="-122"/>
                <a:cs typeface="微软雅黑" panose="020B0503020204020204" charset="-122"/>
              </a:rPr>
              <a:t>防腐、绝缘、</a:t>
            </a:r>
            <a:r>
              <a:rPr sz="1800" kern="0" spc="-36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800" kern="0" spc="40" dirty="0">
                <a:solidFill>
                  <a:srgbClr val="C00000">
                    <a:alpha val="100000"/>
                  </a:srgbClr>
                </a:solidFill>
                <a:latin typeface="微软雅黑" panose="020B0503020204020204" charset="-122"/>
                <a:ea typeface="微软雅黑" panose="020B0503020204020204" charset="-122"/>
                <a:cs typeface="微软雅黑" panose="020B0503020204020204" charset="-122"/>
              </a:rPr>
              <a:t>防雷、</a:t>
            </a:r>
            <a:r>
              <a:rPr sz="1800" kern="0" spc="-35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800" kern="0" spc="40" dirty="0">
                <a:solidFill>
                  <a:srgbClr val="C00000">
                    <a:alpha val="100000"/>
                  </a:srgbClr>
                </a:solidFill>
                <a:latin typeface="微软雅黑" panose="020B0503020204020204" charset="-122"/>
                <a:ea typeface="微软雅黑" panose="020B0503020204020204" charset="-122"/>
                <a:cs typeface="微软雅黑" panose="020B0503020204020204" charset="-122"/>
              </a:rPr>
              <a:t>降压、</a:t>
            </a:r>
            <a:r>
              <a:rPr sz="1800" kern="0" spc="-35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800" kern="0" spc="40" dirty="0">
                <a:solidFill>
                  <a:srgbClr val="C00000">
                    <a:alpha val="100000"/>
                  </a:srgbClr>
                </a:solidFill>
                <a:latin typeface="微软雅黑" panose="020B0503020204020204" charset="-122"/>
                <a:ea typeface="微软雅黑" panose="020B0503020204020204" charset="-122"/>
                <a:cs typeface="微软雅黑" panose="020B0503020204020204" charset="-122"/>
              </a:rPr>
              <a:t>隔离</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等</a:t>
            </a:r>
            <a:r>
              <a:rPr sz="1800" kern="0" spc="40" dirty="0">
                <a:solidFill>
                  <a:srgbClr val="C00000">
                    <a:alpha val="100000"/>
                  </a:srgbClr>
                </a:solidFill>
                <a:latin typeface="微软雅黑" panose="020B0503020204020204" charset="-122"/>
                <a:ea typeface="微软雅黑" panose="020B0503020204020204" charset="-122"/>
                <a:cs typeface="微软雅黑" panose="020B0503020204020204" charset="-122"/>
              </a:rPr>
              <a:t>保护装置和安全警示标</a:t>
            </a:r>
            <a:r>
              <a:rPr sz="1800" kern="0" spc="30" dirty="0">
                <a:solidFill>
                  <a:srgbClr val="C00000">
                    <a:alpha val="100000"/>
                  </a:srgbClr>
                </a:solidFill>
                <a:latin typeface="微软雅黑" panose="020B0503020204020204" charset="-122"/>
                <a:ea typeface="微软雅黑" panose="020B0503020204020204" charset="-122"/>
                <a:cs typeface="微软雅黑" panose="020B0503020204020204" charset="-122"/>
              </a:rPr>
              <a:t>志</a:t>
            </a:r>
            <a:r>
              <a:rPr sz="1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的， 或者未定期进行</a:t>
            </a:r>
            <a:r>
              <a:rPr sz="1800" kern="0" spc="30" dirty="0">
                <a:solidFill>
                  <a:srgbClr val="C00000">
                    <a:alpha val="100000"/>
                  </a:srgbClr>
                </a:solidFill>
                <a:latin typeface="微软雅黑" panose="020B0503020204020204" charset="-122"/>
                <a:ea typeface="微软雅黑" panose="020B0503020204020204" charset="-122"/>
                <a:cs typeface="微软雅黑" panose="020B0503020204020204" charset="-122"/>
              </a:rPr>
              <a:t>巡查、</a:t>
            </a:r>
            <a:r>
              <a:rPr sz="1800"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800" kern="0" spc="50" dirty="0">
                <a:solidFill>
                  <a:srgbClr val="C00000">
                    <a:alpha val="100000"/>
                  </a:srgbClr>
                </a:solidFill>
                <a:latin typeface="微软雅黑" panose="020B0503020204020204" charset="-122"/>
                <a:ea typeface="微软雅黑" panose="020B0503020204020204" charset="-122"/>
                <a:cs typeface="微软雅黑" panose="020B0503020204020204" charset="-122"/>
              </a:rPr>
              <a:t>检测、维修和维护</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的，</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或者未采取措施及时</a:t>
            </a:r>
            <a:r>
              <a:rPr sz="1800" kern="0" spc="40" dirty="0">
                <a:solidFill>
                  <a:srgbClr val="C00000">
                    <a:alpha val="100000"/>
                  </a:srgbClr>
                </a:solidFill>
                <a:latin typeface="微软雅黑" panose="020B0503020204020204" charset="-122"/>
                <a:ea typeface="微软雅黑" panose="020B0503020204020204" charset="-122"/>
                <a:cs typeface="微软雅黑" panose="020B0503020204020204" charset="-122"/>
              </a:rPr>
              <a:t>消除燃气安全事故隐患</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的， 由燃气管理部门责令限期改</a:t>
            </a:r>
            <a:endParaRPr sz="1800" dirty="0">
              <a:latin typeface="微软雅黑" panose="020B0503020204020204" charset="-122"/>
              <a:ea typeface="微软雅黑" panose="020B0503020204020204" charset="-122"/>
              <a:cs typeface="微软雅黑" panose="020B0503020204020204" charset="-122"/>
            </a:endParaRPr>
          </a:p>
          <a:p>
            <a:pPr algn="l" rtl="0" eaLnBrk="0">
              <a:lnSpc>
                <a:spcPct val="101000"/>
              </a:lnSpc>
            </a:pPr>
            <a:endParaRPr sz="1100" dirty="0">
              <a:latin typeface="Arial" panose="020B0604020202020204"/>
              <a:ea typeface="Arial" panose="020B0604020202020204"/>
              <a:cs typeface="Arial" panose="020B0604020202020204"/>
            </a:endParaRPr>
          </a:p>
          <a:p>
            <a:pPr marL="14605" algn="l" rtl="0" eaLnBrk="0">
              <a:lnSpc>
                <a:spcPct val="94000"/>
              </a:lnSpc>
              <a:spcBef>
                <a:spcPts val="0"/>
              </a:spcBef>
            </a:pPr>
            <a:r>
              <a:rPr sz="1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正， 处1万元以上</a:t>
            </a:r>
            <a:r>
              <a:rPr sz="1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10万元以下</a:t>
            </a:r>
            <a:r>
              <a:rPr sz="1800" kern="0" spc="20" dirty="0">
                <a:solidFill>
                  <a:srgbClr val="C00000">
                    <a:alpha val="100000"/>
                  </a:srgbClr>
                </a:solidFill>
                <a:latin typeface="微软雅黑" panose="020B0503020204020204" charset="-122"/>
                <a:ea typeface="微软雅黑" panose="020B0503020204020204" charset="-122"/>
                <a:cs typeface="微软雅黑" panose="020B0503020204020204" charset="-122"/>
              </a:rPr>
              <a:t>罚款</a:t>
            </a:r>
            <a:r>
              <a:rPr sz="1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1800" dirty="0">
              <a:latin typeface="微软雅黑" panose="020B0503020204020204" charset="-122"/>
              <a:ea typeface="微软雅黑" panose="020B0503020204020204" charset="-122"/>
              <a:cs typeface="微软雅黑" panose="020B0503020204020204" charset="-122"/>
            </a:endParaRPr>
          </a:p>
        </p:txBody>
      </p:sp>
      <p:sp>
        <p:nvSpPr>
          <p:cNvPr id="936" name="rect 936"/>
          <p:cNvSpPr/>
          <p:nvPr/>
        </p:nvSpPr>
        <p:spPr>
          <a:xfrm>
            <a:off x="7620" y="324611"/>
            <a:ext cx="37337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
        <p:nvSpPr>
          <p:cNvPr id="938" name="rect 938"/>
          <p:cNvSpPr/>
          <p:nvPr/>
        </p:nvSpPr>
        <p:spPr>
          <a:xfrm>
            <a:off x="467868" y="324611"/>
            <a:ext cx="9905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 name="textbox 940"/>
          <p:cNvSpPr/>
          <p:nvPr/>
        </p:nvSpPr>
        <p:spPr>
          <a:xfrm>
            <a:off x="693577" y="355144"/>
            <a:ext cx="10814684" cy="276923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92075" algn="l" rtl="0" eaLnBrk="0">
              <a:lnSpc>
                <a:spcPts val="4225"/>
              </a:lnSpc>
            </a:pPr>
            <a:r>
              <a:rPr sz="3200" b="1" kern="0" spc="-10" dirty="0">
                <a:solidFill>
                  <a:srgbClr val="212E84">
                    <a:alpha val="100000"/>
                  </a:srgbClr>
                </a:solidFill>
                <a:latin typeface="微软雅黑" panose="020B0503020204020204" charset="-122"/>
                <a:ea typeface="微软雅黑" panose="020B0503020204020204" charset="-122"/>
                <a:cs typeface="微软雅黑" panose="020B0503020204020204" charset="-122"/>
              </a:rPr>
              <a:t>四、《城镇燃气管理条例》相关条</a:t>
            </a:r>
            <a:r>
              <a:rPr sz="3200" b="1" kern="0" spc="-20" dirty="0">
                <a:solidFill>
                  <a:srgbClr val="212E84">
                    <a:alpha val="100000"/>
                  </a:srgbClr>
                </a:solidFill>
                <a:latin typeface="微软雅黑" panose="020B0503020204020204" charset="-122"/>
                <a:ea typeface="微软雅黑" panose="020B0503020204020204" charset="-122"/>
                <a:cs typeface="微软雅黑" panose="020B0503020204020204" charset="-122"/>
              </a:rPr>
              <a:t>款要求</a:t>
            </a:r>
            <a:endParaRPr sz="3200" dirty="0">
              <a:latin typeface="微软雅黑" panose="020B0503020204020204" charset="-122"/>
              <a:ea typeface="微软雅黑" panose="020B0503020204020204" charset="-122"/>
              <a:cs typeface="微软雅黑" panose="020B0503020204020204" charset="-122"/>
            </a:endParaRPr>
          </a:p>
          <a:p>
            <a:pPr algn="l" rtl="0" eaLnBrk="0">
              <a:lnSpc>
                <a:spcPct val="129000"/>
              </a:lnSpc>
            </a:pPr>
            <a:endParaRPr sz="1000" dirty="0">
              <a:latin typeface="Arial" panose="020B0604020202020204"/>
              <a:ea typeface="Arial" panose="020B0604020202020204"/>
              <a:cs typeface="Arial" panose="020B0604020202020204"/>
            </a:endParaRPr>
          </a:p>
          <a:p>
            <a:pPr algn="l" rtl="0" eaLnBrk="0">
              <a:lnSpc>
                <a:spcPct val="130000"/>
              </a:lnSpc>
            </a:pPr>
            <a:endParaRPr sz="1000" dirty="0">
              <a:latin typeface="Arial" panose="020B0604020202020204"/>
              <a:ea typeface="Arial" panose="020B0604020202020204"/>
              <a:cs typeface="Arial" panose="020B0604020202020204"/>
            </a:endParaRPr>
          </a:p>
          <a:p>
            <a:pPr marL="12700" algn="l" rtl="0" eaLnBrk="0">
              <a:lnSpc>
                <a:spcPts val="2575"/>
              </a:lnSpc>
              <a:spcBef>
                <a:spcPts val="630"/>
              </a:spcBef>
            </a:pPr>
            <a:r>
              <a:rPr sz="2100" kern="0" spc="20" dirty="0">
                <a:solidFill>
                  <a:srgbClr val="000000">
                    <a:alpha val="100000"/>
                  </a:srgbClr>
                </a:solidFill>
                <a:latin typeface="Wingdings" panose="05000000000000000000"/>
                <a:ea typeface="Wingdings" panose="05000000000000000000"/>
                <a:cs typeface="Wingdings" panose="05000000000000000000"/>
              </a:rPr>
              <a:t>n</a:t>
            </a:r>
            <a:r>
              <a:rPr sz="2100" kern="0" spc="-570" dirty="0">
                <a:solidFill>
                  <a:srgbClr val="000000">
                    <a:alpha val="100000"/>
                  </a:srgbClr>
                </a:solidFill>
                <a:latin typeface="Wingdings" panose="05000000000000000000"/>
                <a:ea typeface="Wingdings" panose="05000000000000000000"/>
                <a:cs typeface="Wingdings" panose="05000000000000000000"/>
              </a:rPr>
              <a:t> </a:t>
            </a:r>
            <a:r>
              <a:rPr sz="21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与安全直接相关的条款——法律责任</a:t>
            </a:r>
            <a:endParaRPr sz="2100" dirty="0">
              <a:latin typeface="微软雅黑" panose="020B0503020204020204" charset="-122"/>
              <a:ea typeface="微软雅黑" panose="020B0503020204020204" charset="-122"/>
              <a:cs typeface="微软雅黑" panose="020B0503020204020204" charset="-122"/>
            </a:endParaRPr>
          </a:p>
          <a:p>
            <a:pPr algn="l" rtl="0" eaLnBrk="0">
              <a:lnSpc>
                <a:spcPct val="106000"/>
              </a:lnSpc>
            </a:pPr>
            <a:endParaRPr sz="1100" dirty="0">
              <a:latin typeface="Arial" panose="020B0604020202020204"/>
              <a:ea typeface="Arial" panose="020B0604020202020204"/>
              <a:cs typeface="Arial" panose="020B0604020202020204"/>
            </a:endParaRPr>
          </a:p>
          <a:p>
            <a:pPr marL="43180" indent="-1270" algn="l" rtl="0" eaLnBrk="0">
              <a:lnSpc>
                <a:spcPct val="149000"/>
              </a:lnSpc>
              <a:spcBef>
                <a:spcPts val="5"/>
              </a:spcBef>
            </a:pPr>
            <a:r>
              <a:rPr sz="18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第四十九条   </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违反本条例规定， 燃气用户及相关单位和个</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人有下列行为之一的， 由燃气管理部门责令限</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期改正； 逾期不改正的， 对单位可以处</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10万元以下</a:t>
            </a:r>
            <a:r>
              <a:rPr sz="1800"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罚款</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对个人可以处1000元以下罚款； 造成损失的，</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依法</a:t>
            </a:r>
            <a:r>
              <a:rPr sz="1800" kern="0" spc="20" dirty="0">
                <a:solidFill>
                  <a:srgbClr val="C00000">
                    <a:alpha val="100000"/>
                  </a:srgbClr>
                </a:solidFill>
                <a:latin typeface="微软雅黑" panose="020B0503020204020204" charset="-122"/>
                <a:ea typeface="微软雅黑" panose="020B0503020204020204" charset="-122"/>
                <a:cs typeface="微软雅黑" panose="020B0503020204020204" charset="-122"/>
              </a:rPr>
              <a:t>承担赔偿责任</a:t>
            </a:r>
            <a:r>
              <a:rPr sz="1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构成犯罪的， 依法</a:t>
            </a:r>
            <a:r>
              <a:rPr sz="1800" kern="0" spc="20" dirty="0">
                <a:solidFill>
                  <a:srgbClr val="C00000">
                    <a:alpha val="100000"/>
                  </a:srgbClr>
                </a:solidFill>
                <a:latin typeface="微软雅黑" panose="020B0503020204020204" charset="-122"/>
                <a:ea typeface="微软雅黑" panose="020B0503020204020204" charset="-122"/>
                <a:cs typeface="微软雅黑" panose="020B0503020204020204" charset="-122"/>
              </a:rPr>
              <a:t>追究刑事责</a:t>
            </a:r>
            <a:r>
              <a:rPr sz="1800"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任</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1800" dirty="0">
              <a:latin typeface="微软雅黑" panose="020B0503020204020204" charset="-122"/>
              <a:ea typeface="微软雅黑" panose="020B0503020204020204" charset="-122"/>
              <a:cs typeface="微软雅黑" panose="020B0503020204020204" charset="-122"/>
            </a:endParaRPr>
          </a:p>
        </p:txBody>
      </p:sp>
      <p:pic>
        <p:nvPicPr>
          <p:cNvPr id="942" name="picture 942"/>
          <p:cNvPicPr>
            <a:picLocks noChangeAspect="1"/>
          </p:cNvPicPr>
          <p:nvPr/>
        </p:nvPicPr>
        <p:blipFill>
          <a:blip r:embed="rId1"/>
          <a:stretch>
            <a:fillRect/>
          </a:stretch>
        </p:blipFill>
        <p:spPr>
          <a:xfrm rot="21600000">
            <a:off x="10611028" y="4077766"/>
            <a:ext cx="1580971" cy="2780233"/>
          </a:xfrm>
          <a:prstGeom prst="rect">
            <a:avLst/>
          </a:prstGeom>
        </p:spPr>
      </p:pic>
      <p:sp>
        <p:nvSpPr>
          <p:cNvPr id="944" name="textbox 944"/>
          <p:cNvSpPr/>
          <p:nvPr/>
        </p:nvSpPr>
        <p:spPr>
          <a:xfrm>
            <a:off x="6360487" y="3186910"/>
            <a:ext cx="5834379" cy="246443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26670" algn="l" rtl="0" eaLnBrk="0">
              <a:lnSpc>
                <a:spcPts val="2415"/>
              </a:lnSpc>
            </a:pP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(六)改变燃气用途或者转供燃气的；</a:t>
            </a:r>
            <a:endParaRPr sz="1800" dirty="0">
              <a:latin typeface="微软雅黑" panose="020B0503020204020204" charset="-122"/>
              <a:ea typeface="微软雅黑" panose="020B0503020204020204" charset="-122"/>
              <a:cs typeface="微软雅黑" panose="020B0503020204020204" charset="-122"/>
            </a:endParaRPr>
          </a:p>
          <a:p>
            <a:pPr marL="12700" indent="13970" algn="l" rtl="0" eaLnBrk="0">
              <a:lnSpc>
                <a:spcPct val="133000"/>
              </a:lnSpc>
              <a:spcBef>
                <a:spcPts val="950"/>
              </a:spcBef>
            </a:pP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(七)</a:t>
            </a:r>
            <a:r>
              <a:rPr sz="1800" kern="0" spc="60" dirty="0">
                <a:solidFill>
                  <a:srgbClr val="C00000">
                    <a:alpha val="100000"/>
                  </a:srgbClr>
                </a:solidFill>
                <a:latin typeface="微软雅黑" panose="020B0503020204020204" charset="-122"/>
                <a:ea typeface="微软雅黑" panose="020B0503020204020204" charset="-122"/>
                <a:cs typeface="微软雅黑" panose="020B0503020204020204" charset="-122"/>
              </a:rPr>
              <a:t>未设立售后服务站点</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或者</a:t>
            </a:r>
            <a:r>
              <a:rPr sz="1800" kern="0" spc="60" dirty="0">
                <a:solidFill>
                  <a:srgbClr val="C00000">
                    <a:alpha val="100000"/>
                  </a:srgbClr>
                </a:solidFill>
                <a:latin typeface="微软雅黑" panose="020B0503020204020204" charset="-122"/>
                <a:ea typeface="微软雅黑" panose="020B0503020204020204" charset="-122"/>
                <a:cs typeface="微软雅黑" panose="020B0503020204020204" charset="-122"/>
              </a:rPr>
              <a:t>未配备经考核合格</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的燃气</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燃烧器具安装、维修</a:t>
            </a:r>
            <a:r>
              <a:rPr sz="1800" kern="0" spc="60" dirty="0">
                <a:solidFill>
                  <a:srgbClr val="C00000">
                    <a:alpha val="100000"/>
                  </a:srgbClr>
                </a:solidFill>
                <a:latin typeface="微软雅黑" panose="020B0503020204020204" charset="-122"/>
                <a:ea typeface="微软雅黑" panose="020B0503020204020204" charset="-122"/>
                <a:cs typeface="微软雅黑" panose="020B0503020204020204" charset="-122"/>
              </a:rPr>
              <a:t>人员</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的；</a:t>
            </a:r>
            <a:endParaRPr sz="1800" dirty="0">
              <a:latin typeface="微软雅黑" panose="020B0503020204020204" charset="-122"/>
              <a:ea typeface="微软雅黑" panose="020B0503020204020204" charset="-122"/>
              <a:cs typeface="微软雅黑" panose="020B0503020204020204" charset="-122"/>
            </a:endParaRPr>
          </a:p>
          <a:p>
            <a:pPr algn="r" rtl="0" eaLnBrk="0">
              <a:lnSpc>
                <a:spcPts val="2415"/>
              </a:lnSpc>
              <a:spcBef>
                <a:spcPts val="990"/>
              </a:spcBef>
            </a:pP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(八)燃气燃烧器具的</a:t>
            </a:r>
            <a:r>
              <a:rPr sz="1800"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安装、维修</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不符合国家</a:t>
            </a:r>
            <a:r>
              <a:rPr sz="1800"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有关标准</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的。</a:t>
            </a:r>
            <a:endParaRPr sz="1800" dirty="0">
              <a:latin typeface="微软雅黑" panose="020B0503020204020204" charset="-122"/>
              <a:ea typeface="微软雅黑" panose="020B0503020204020204" charset="-122"/>
              <a:cs typeface="微软雅黑" panose="020B0503020204020204" charset="-122"/>
            </a:endParaRPr>
          </a:p>
          <a:p>
            <a:pPr algn="l" rtl="0" eaLnBrk="0">
              <a:lnSpc>
                <a:spcPct val="112000"/>
              </a:lnSpc>
            </a:pPr>
            <a:endParaRPr sz="700" dirty="0">
              <a:latin typeface="Arial" panose="020B0604020202020204"/>
              <a:ea typeface="Arial" panose="020B0604020202020204"/>
              <a:cs typeface="Arial" panose="020B0604020202020204"/>
            </a:endParaRPr>
          </a:p>
          <a:p>
            <a:pPr marL="12700" indent="13970" algn="l" rtl="0" eaLnBrk="0">
              <a:lnSpc>
                <a:spcPct val="133000"/>
              </a:lnSpc>
              <a:spcBef>
                <a:spcPts val="5"/>
              </a:spcBef>
            </a:pP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(九)盗用燃气的， 依照有关治安管理处</a:t>
            </a:r>
            <a:r>
              <a:rPr sz="1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罚的法律规定进</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行处罚。</a:t>
            </a:r>
            <a:endParaRPr sz="1800" dirty="0">
              <a:latin typeface="微软雅黑" panose="020B0503020204020204" charset="-122"/>
              <a:ea typeface="微软雅黑" panose="020B0503020204020204" charset="-122"/>
              <a:cs typeface="微软雅黑" panose="020B0503020204020204" charset="-122"/>
            </a:endParaRPr>
          </a:p>
        </p:txBody>
      </p:sp>
      <p:sp>
        <p:nvSpPr>
          <p:cNvPr id="946" name="textbox 946"/>
          <p:cNvSpPr/>
          <p:nvPr/>
        </p:nvSpPr>
        <p:spPr>
          <a:xfrm>
            <a:off x="725794" y="3223943"/>
            <a:ext cx="5360034" cy="2468879"/>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26670" algn="l" rtl="0" eaLnBrk="0">
              <a:lnSpc>
                <a:spcPts val="2415"/>
              </a:lnSpc>
            </a:pP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(一)擅自</a:t>
            </a:r>
            <a:r>
              <a:rPr sz="1800" kern="0" spc="50" dirty="0">
                <a:solidFill>
                  <a:srgbClr val="C00000">
                    <a:alpha val="100000"/>
                  </a:srgbClr>
                </a:solidFill>
                <a:latin typeface="微软雅黑" panose="020B0503020204020204" charset="-122"/>
                <a:ea typeface="微软雅黑" panose="020B0503020204020204" charset="-122"/>
                <a:cs typeface="微软雅黑" panose="020B0503020204020204" charset="-122"/>
              </a:rPr>
              <a:t>操作公用燃气阀门</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的；</a:t>
            </a:r>
            <a:endParaRPr sz="1800" dirty="0">
              <a:latin typeface="微软雅黑" panose="020B0503020204020204" charset="-122"/>
              <a:ea typeface="微软雅黑" panose="020B0503020204020204" charset="-122"/>
              <a:cs typeface="微软雅黑" panose="020B0503020204020204" charset="-122"/>
            </a:endParaRPr>
          </a:p>
          <a:p>
            <a:pPr marL="26670" algn="l" rtl="0" eaLnBrk="0">
              <a:lnSpc>
                <a:spcPts val="2415"/>
              </a:lnSpc>
              <a:spcBef>
                <a:spcPts val="950"/>
              </a:spcBef>
            </a:pP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(二)将燃气管道作为</a:t>
            </a:r>
            <a:r>
              <a:rPr sz="1800" kern="0" spc="60" dirty="0">
                <a:solidFill>
                  <a:srgbClr val="C00000">
                    <a:alpha val="100000"/>
                  </a:srgbClr>
                </a:solidFill>
                <a:latin typeface="微软雅黑" panose="020B0503020204020204" charset="-122"/>
                <a:ea typeface="微软雅黑" panose="020B0503020204020204" charset="-122"/>
                <a:cs typeface="微软雅黑" panose="020B0503020204020204" charset="-122"/>
              </a:rPr>
              <a:t>负重</a:t>
            </a:r>
            <a:r>
              <a:rPr sz="1800" kern="0" spc="50" dirty="0">
                <a:solidFill>
                  <a:srgbClr val="C00000">
                    <a:alpha val="100000"/>
                  </a:srgbClr>
                </a:solidFill>
                <a:latin typeface="微软雅黑" panose="020B0503020204020204" charset="-122"/>
                <a:ea typeface="微软雅黑" panose="020B0503020204020204" charset="-122"/>
                <a:cs typeface="微软雅黑" panose="020B0503020204020204" charset="-122"/>
              </a:rPr>
              <a:t>支架</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或者</a:t>
            </a:r>
            <a:r>
              <a:rPr sz="1800" kern="0" spc="50" dirty="0">
                <a:solidFill>
                  <a:srgbClr val="C00000">
                    <a:alpha val="100000"/>
                  </a:srgbClr>
                </a:solidFill>
                <a:latin typeface="微软雅黑" panose="020B0503020204020204" charset="-122"/>
                <a:ea typeface="微软雅黑" panose="020B0503020204020204" charset="-122"/>
                <a:cs typeface="微软雅黑" panose="020B0503020204020204" charset="-122"/>
              </a:rPr>
              <a:t>接地引线</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的；</a:t>
            </a:r>
            <a:endParaRPr sz="1800" dirty="0">
              <a:latin typeface="微软雅黑" panose="020B0503020204020204" charset="-122"/>
              <a:ea typeface="微软雅黑" panose="020B0503020204020204" charset="-122"/>
              <a:cs typeface="微软雅黑" panose="020B0503020204020204" charset="-122"/>
            </a:endParaRPr>
          </a:p>
          <a:p>
            <a:pPr algn="r" rtl="0" eaLnBrk="0">
              <a:lnSpc>
                <a:spcPts val="2415"/>
              </a:lnSpc>
              <a:spcBef>
                <a:spcPts val="950"/>
              </a:spcBef>
            </a:pP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(三)安装、使用</a:t>
            </a:r>
            <a:r>
              <a:rPr sz="1800"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不符合气源要求</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的燃气</a:t>
            </a:r>
            <a:r>
              <a:rPr sz="1800" kern="0" spc="0" dirty="0">
                <a:solidFill>
                  <a:srgbClr val="C00000">
                    <a:alpha val="100000"/>
                  </a:srgbClr>
                </a:solidFill>
                <a:latin typeface="微软雅黑" panose="020B0503020204020204" charset="-122"/>
                <a:ea typeface="微软雅黑" panose="020B0503020204020204" charset="-122"/>
                <a:cs typeface="微软雅黑" panose="020B0503020204020204" charset="-122"/>
              </a:rPr>
              <a:t>燃烧器具</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的；</a:t>
            </a:r>
            <a:endParaRPr sz="1800" dirty="0">
              <a:latin typeface="微软雅黑" panose="020B0503020204020204" charset="-122"/>
              <a:ea typeface="微软雅黑" panose="020B0503020204020204" charset="-122"/>
              <a:cs typeface="微软雅黑" panose="020B0503020204020204" charset="-122"/>
            </a:endParaRPr>
          </a:p>
          <a:p>
            <a:pPr marL="12700" indent="13970" algn="l" rtl="0" eaLnBrk="0">
              <a:lnSpc>
                <a:spcPct val="133000"/>
              </a:lnSpc>
              <a:spcBef>
                <a:spcPts val="950"/>
              </a:spcBef>
            </a:pP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(四)擅自</a:t>
            </a:r>
            <a:r>
              <a:rPr sz="1800" kern="0" spc="50" dirty="0">
                <a:solidFill>
                  <a:srgbClr val="C00000">
                    <a:alpha val="100000"/>
                  </a:srgbClr>
                </a:solidFill>
                <a:latin typeface="微软雅黑" panose="020B0503020204020204" charset="-122"/>
                <a:ea typeface="微软雅黑" panose="020B0503020204020204" charset="-122"/>
                <a:cs typeface="微软雅黑" panose="020B0503020204020204" charset="-122"/>
              </a:rPr>
              <a:t>安装、</a:t>
            </a:r>
            <a:r>
              <a:rPr sz="1800" kern="0" spc="-350" dirty="0">
                <a:solidFill>
                  <a:srgbClr val="C00000">
                    <a:alpha val="100000"/>
                  </a:srgbClr>
                </a:solidFill>
                <a:latin typeface="微软雅黑" panose="020B0503020204020204" charset="-122"/>
                <a:ea typeface="微软雅黑" panose="020B0503020204020204" charset="-122"/>
                <a:cs typeface="微软雅黑" panose="020B0503020204020204" charset="-122"/>
              </a:rPr>
              <a:t> </a:t>
            </a:r>
            <a:r>
              <a:rPr sz="1800" kern="0" spc="50" dirty="0">
                <a:solidFill>
                  <a:srgbClr val="C00000">
                    <a:alpha val="100000"/>
                  </a:srgbClr>
                </a:solidFill>
                <a:latin typeface="微软雅黑" panose="020B0503020204020204" charset="-122"/>
                <a:ea typeface="微软雅黑" panose="020B0503020204020204" charset="-122"/>
                <a:cs typeface="微软雅黑" panose="020B0503020204020204" charset="-122"/>
              </a:rPr>
              <a:t>改装、拆除</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户内</a:t>
            </a:r>
            <a:r>
              <a:rPr sz="1800" kern="0" spc="50" dirty="0">
                <a:solidFill>
                  <a:srgbClr val="C00000">
                    <a:alpha val="100000"/>
                  </a:srgbClr>
                </a:solidFill>
                <a:latin typeface="微软雅黑" panose="020B0503020204020204" charset="-122"/>
                <a:ea typeface="微软雅黑" panose="020B0503020204020204" charset="-122"/>
                <a:cs typeface="微软雅黑" panose="020B0503020204020204" charset="-122"/>
              </a:rPr>
              <a:t>燃气设施</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和燃气</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50" dirty="0">
                <a:solidFill>
                  <a:srgbClr val="C00000">
                    <a:alpha val="100000"/>
                  </a:srgbClr>
                </a:solidFill>
                <a:latin typeface="微软雅黑" panose="020B0503020204020204" charset="-122"/>
                <a:ea typeface="微软雅黑" panose="020B0503020204020204" charset="-122"/>
                <a:cs typeface="微软雅黑" panose="020B0503020204020204" charset="-122"/>
              </a:rPr>
              <a:t>计量装置</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的；</a:t>
            </a:r>
            <a:endParaRPr sz="1800" dirty="0">
              <a:latin typeface="微软雅黑" panose="020B0503020204020204" charset="-122"/>
              <a:ea typeface="微软雅黑" panose="020B0503020204020204" charset="-122"/>
              <a:cs typeface="微软雅黑" panose="020B0503020204020204" charset="-122"/>
            </a:endParaRPr>
          </a:p>
          <a:p>
            <a:pPr algn="l" rtl="0" eaLnBrk="0">
              <a:lnSpc>
                <a:spcPct val="102000"/>
              </a:lnSpc>
            </a:pPr>
            <a:endParaRPr sz="8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26670" algn="l" rtl="0" eaLnBrk="0">
              <a:lnSpc>
                <a:spcPts val="2415"/>
              </a:lnSpc>
            </a:pP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(五)在</a:t>
            </a:r>
            <a:r>
              <a:rPr sz="1800" kern="0" spc="60" dirty="0">
                <a:solidFill>
                  <a:srgbClr val="C00000">
                    <a:alpha val="100000"/>
                  </a:srgbClr>
                </a:solidFill>
                <a:latin typeface="微软雅黑" panose="020B0503020204020204" charset="-122"/>
                <a:ea typeface="微软雅黑" panose="020B0503020204020204" charset="-122"/>
                <a:cs typeface="微软雅黑" panose="020B0503020204020204" charset="-122"/>
              </a:rPr>
              <a:t>不具备安全条件</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的场所</a:t>
            </a:r>
            <a:r>
              <a:rPr sz="1800" kern="0" spc="50" dirty="0">
                <a:solidFill>
                  <a:srgbClr val="C00000">
                    <a:alpha val="100000"/>
                  </a:srgbClr>
                </a:solidFill>
                <a:latin typeface="微软雅黑" panose="020B0503020204020204" charset="-122"/>
                <a:ea typeface="微软雅黑" panose="020B0503020204020204" charset="-122"/>
                <a:cs typeface="微软雅黑" panose="020B0503020204020204" charset="-122"/>
              </a:rPr>
              <a:t>使用、储存燃气</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的；</a:t>
            </a:r>
            <a:endParaRPr sz="1800" dirty="0">
              <a:latin typeface="微软雅黑" panose="020B0503020204020204" charset="-122"/>
              <a:ea typeface="微软雅黑" panose="020B0503020204020204" charset="-122"/>
              <a:cs typeface="微软雅黑" panose="020B0503020204020204" charset="-122"/>
            </a:endParaRPr>
          </a:p>
        </p:txBody>
      </p:sp>
      <p:sp>
        <p:nvSpPr>
          <p:cNvPr id="948" name="rect 948"/>
          <p:cNvSpPr/>
          <p:nvPr/>
        </p:nvSpPr>
        <p:spPr>
          <a:xfrm>
            <a:off x="7620" y="324611"/>
            <a:ext cx="37337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
        <p:nvSpPr>
          <p:cNvPr id="950" name="rect 950"/>
          <p:cNvSpPr/>
          <p:nvPr/>
        </p:nvSpPr>
        <p:spPr>
          <a:xfrm>
            <a:off x="467868" y="324611"/>
            <a:ext cx="9905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 name="picture 952"/>
          <p:cNvPicPr>
            <a:picLocks noChangeAspect="1"/>
          </p:cNvPicPr>
          <p:nvPr/>
        </p:nvPicPr>
        <p:blipFill>
          <a:blip r:embed="rId1"/>
          <a:stretch>
            <a:fillRect/>
          </a:stretch>
        </p:blipFill>
        <p:spPr>
          <a:xfrm rot="21600000">
            <a:off x="10611028" y="4077766"/>
            <a:ext cx="1580971" cy="2780233"/>
          </a:xfrm>
          <a:prstGeom prst="rect">
            <a:avLst/>
          </a:prstGeom>
        </p:spPr>
      </p:pic>
      <p:sp>
        <p:nvSpPr>
          <p:cNvPr id="954" name="textbox 954"/>
          <p:cNvSpPr/>
          <p:nvPr/>
        </p:nvSpPr>
        <p:spPr>
          <a:xfrm>
            <a:off x="693577" y="288469"/>
            <a:ext cx="10455275" cy="537464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92075" algn="l" rtl="0" eaLnBrk="0">
              <a:lnSpc>
                <a:spcPts val="4225"/>
              </a:lnSpc>
            </a:pPr>
            <a:r>
              <a:rPr sz="3200" b="1" kern="0" spc="-10" dirty="0">
                <a:solidFill>
                  <a:srgbClr val="212E84">
                    <a:alpha val="100000"/>
                  </a:srgbClr>
                </a:solidFill>
                <a:latin typeface="微软雅黑" panose="020B0503020204020204" charset="-122"/>
                <a:ea typeface="微软雅黑" panose="020B0503020204020204" charset="-122"/>
                <a:cs typeface="微软雅黑" panose="020B0503020204020204" charset="-122"/>
              </a:rPr>
              <a:t>四、《城镇燃气管理条例》相关条</a:t>
            </a:r>
            <a:r>
              <a:rPr sz="3200" b="1" kern="0" spc="-20" dirty="0">
                <a:solidFill>
                  <a:srgbClr val="212E84">
                    <a:alpha val="100000"/>
                  </a:srgbClr>
                </a:solidFill>
                <a:latin typeface="微软雅黑" panose="020B0503020204020204" charset="-122"/>
                <a:ea typeface="微软雅黑" panose="020B0503020204020204" charset="-122"/>
                <a:cs typeface="微软雅黑" panose="020B0503020204020204" charset="-122"/>
              </a:rPr>
              <a:t>款要求</a:t>
            </a:r>
            <a:endParaRPr sz="3200" dirty="0">
              <a:latin typeface="微软雅黑" panose="020B0503020204020204" charset="-122"/>
              <a:ea typeface="微软雅黑" panose="020B0503020204020204" charset="-122"/>
              <a:cs typeface="微软雅黑" panose="020B0503020204020204" charset="-122"/>
            </a:endParaRPr>
          </a:p>
          <a:p>
            <a:pPr marL="12700" algn="l" rtl="0" eaLnBrk="0">
              <a:lnSpc>
                <a:spcPts val="2575"/>
              </a:lnSpc>
              <a:spcBef>
                <a:spcPts val="1480"/>
              </a:spcBef>
            </a:pPr>
            <a:r>
              <a:rPr sz="2100" kern="0" spc="20" dirty="0">
                <a:solidFill>
                  <a:srgbClr val="000000">
                    <a:alpha val="100000"/>
                  </a:srgbClr>
                </a:solidFill>
                <a:latin typeface="Wingdings" panose="05000000000000000000"/>
                <a:ea typeface="Wingdings" panose="05000000000000000000"/>
                <a:cs typeface="Wingdings" panose="05000000000000000000"/>
              </a:rPr>
              <a:t>n</a:t>
            </a:r>
            <a:r>
              <a:rPr sz="2100" kern="0" spc="-570" dirty="0">
                <a:solidFill>
                  <a:srgbClr val="000000">
                    <a:alpha val="100000"/>
                  </a:srgbClr>
                </a:solidFill>
                <a:latin typeface="Wingdings" panose="05000000000000000000"/>
                <a:ea typeface="Wingdings" panose="05000000000000000000"/>
                <a:cs typeface="Wingdings" panose="05000000000000000000"/>
              </a:rPr>
              <a:t> </a:t>
            </a:r>
            <a:r>
              <a:rPr sz="21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与安全直接相关的条款——法律责任</a:t>
            </a:r>
            <a:endParaRPr sz="2100" dirty="0">
              <a:latin typeface="微软雅黑" panose="020B0503020204020204" charset="-122"/>
              <a:ea typeface="微软雅黑" panose="020B0503020204020204" charset="-122"/>
              <a:cs typeface="微软雅黑" panose="020B0503020204020204" charset="-122"/>
            </a:endParaRPr>
          </a:p>
          <a:p>
            <a:pPr marL="42545" indent="-635" algn="l" rtl="0" eaLnBrk="0">
              <a:lnSpc>
                <a:spcPct val="149000"/>
              </a:lnSpc>
              <a:spcBef>
                <a:spcPts val="625"/>
              </a:spcBef>
            </a:pPr>
            <a:r>
              <a:rPr sz="18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第五十条    </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违反本条例规定， 在</a:t>
            </a:r>
            <a:r>
              <a:rPr sz="1800" kern="0" spc="40" dirty="0">
                <a:solidFill>
                  <a:srgbClr val="C00000">
                    <a:alpha val="100000"/>
                  </a:srgbClr>
                </a:solidFill>
                <a:latin typeface="微软雅黑" panose="020B0503020204020204" charset="-122"/>
                <a:ea typeface="微软雅黑" panose="020B0503020204020204" charset="-122"/>
                <a:cs typeface="微软雅黑" panose="020B0503020204020204" charset="-122"/>
              </a:rPr>
              <a:t>燃气设施保护范围内</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从事下列活动之一的， 由燃气管理部门责令</a:t>
            </a:r>
            <a:r>
              <a:rPr sz="1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停</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止违法行为， 限期恢复原状或者采取其他补救措施， 对单位处5万元以上10万元以下</a:t>
            </a:r>
            <a:r>
              <a:rPr sz="1800" kern="0" spc="30" dirty="0">
                <a:solidFill>
                  <a:srgbClr val="C00000">
                    <a:alpha val="100000"/>
                  </a:srgbClr>
                </a:solidFill>
                <a:latin typeface="微软雅黑" panose="020B0503020204020204" charset="-122"/>
                <a:ea typeface="微软雅黑" panose="020B0503020204020204" charset="-122"/>
                <a:cs typeface="微软雅黑" panose="020B0503020204020204" charset="-122"/>
              </a:rPr>
              <a:t>罚</a:t>
            </a:r>
            <a:r>
              <a:rPr sz="1800" kern="0" spc="20" dirty="0">
                <a:solidFill>
                  <a:srgbClr val="C00000">
                    <a:alpha val="100000"/>
                  </a:srgbClr>
                </a:solidFill>
                <a:latin typeface="微软雅黑" panose="020B0503020204020204" charset="-122"/>
                <a:ea typeface="微软雅黑" panose="020B0503020204020204" charset="-122"/>
                <a:cs typeface="微软雅黑" panose="020B0503020204020204" charset="-122"/>
              </a:rPr>
              <a:t>款</a:t>
            </a:r>
            <a:r>
              <a:rPr sz="1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对个人</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处5000元以上5万元</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以下罚款； 造成损失的， 依法</a:t>
            </a:r>
            <a:r>
              <a:rPr sz="1800"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承担赔偿责任</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构成犯罪的， 依法</a:t>
            </a:r>
            <a:r>
              <a:rPr sz="1800"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追究刑事责任</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1800" dirty="0">
              <a:latin typeface="微软雅黑" panose="020B0503020204020204" charset="-122"/>
              <a:ea typeface="微软雅黑" panose="020B0503020204020204" charset="-122"/>
              <a:cs typeface="微软雅黑" panose="020B0503020204020204" charset="-122"/>
            </a:endParaRPr>
          </a:p>
          <a:p>
            <a:pPr marL="58420" algn="l" rtl="0" eaLnBrk="0">
              <a:lnSpc>
                <a:spcPts val="2415"/>
              </a:lnSpc>
              <a:spcBef>
                <a:spcPts val="990"/>
              </a:spcBef>
            </a:pP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(一)进行</a:t>
            </a:r>
            <a:r>
              <a:rPr sz="1800" kern="0" spc="60" dirty="0">
                <a:solidFill>
                  <a:srgbClr val="C00000">
                    <a:alpha val="100000"/>
                  </a:srgbClr>
                </a:solidFill>
                <a:latin typeface="微软雅黑" panose="020B0503020204020204" charset="-122"/>
                <a:ea typeface="微软雅黑" panose="020B0503020204020204" charset="-122"/>
                <a:cs typeface="微软雅黑" panose="020B0503020204020204" charset="-122"/>
              </a:rPr>
              <a:t>爆破、取土</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等作业或者</a:t>
            </a:r>
            <a:r>
              <a:rPr sz="1800" kern="0" spc="50" dirty="0">
                <a:solidFill>
                  <a:srgbClr val="C00000">
                    <a:alpha val="100000"/>
                  </a:srgbClr>
                </a:solidFill>
                <a:latin typeface="微软雅黑" panose="020B0503020204020204" charset="-122"/>
                <a:ea typeface="微软雅黑" panose="020B0503020204020204" charset="-122"/>
                <a:cs typeface="微软雅黑" panose="020B0503020204020204" charset="-122"/>
              </a:rPr>
              <a:t>动用明火</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的；</a:t>
            </a:r>
            <a:endParaRPr sz="1800" dirty="0">
              <a:latin typeface="微软雅黑" panose="020B0503020204020204" charset="-122"/>
              <a:ea typeface="微软雅黑" panose="020B0503020204020204" charset="-122"/>
              <a:cs typeface="微软雅黑" panose="020B0503020204020204" charset="-122"/>
            </a:endParaRPr>
          </a:p>
          <a:p>
            <a:pPr marL="58420" algn="l" rtl="0" eaLnBrk="0">
              <a:lnSpc>
                <a:spcPts val="2415"/>
              </a:lnSpc>
              <a:spcBef>
                <a:spcPts val="950"/>
              </a:spcBef>
            </a:pP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(二)倾倒、排放</a:t>
            </a:r>
            <a:r>
              <a:rPr sz="1800" kern="0" spc="50" dirty="0">
                <a:solidFill>
                  <a:srgbClr val="C00000">
                    <a:alpha val="100000"/>
                  </a:srgbClr>
                </a:solidFill>
                <a:latin typeface="微软雅黑" panose="020B0503020204020204" charset="-122"/>
                <a:ea typeface="微软雅黑" panose="020B0503020204020204" charset="-122"/>
                <a:cs typeface="微软雅黑" panose="020B0503020204020204" charset="-122"/>
              </a:rPr>
              <a:t>腐蚀性物质</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的；</a:t>
            </a:r>
            <a:endParaRPr sz="1800" dirty="0">
              <a:latin typeface="微软雅黑" panose="020B0503020204020204" charset="-122"/>
              <a:ea typeface="微软雅黑" panose="020B0503020204020204" charset="-122"/>
              <a:cs typeface="微软雅黑" panose="020B0503020204020204" charset="-122"/>
            </a:endParaRPr>
          </a:p>
          <a:p>
            <a:pPr marL="58420" algn="l" rtl="0" eaLnBrk="0">
              <a:lnSpc>
                <a:spcPts val="2415"/>
              </a:lnSpc>
              <a:spcBef>
                <a:spcPts val="950"/>
              </a:spcBef>
            </a:pP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(三)放置</a:t>
            </a:r>
            <a:r>
              <a:rPr sz="1800" kern="0" spc="60" dirty="0">
                <a:solidFill>
                  <a:srgbClr val="C00000">
                    <a:alpha val="100000"/>
                  </a:srgbClr>
                </a:solidFill>
                <a:latin typeface="微软雅黑" panose="020B0503020204020204" charset="-122"/>
                <a:ea typeface="微软雅黑" panose="020B0503020204020204" charset="-122"/>
                <a:cs typeface="微软雅黑" panose="020B0503020204020204" charset="-122"/>
              </a:rPr>
              <a:t>易燃易爆物</a:t>
            </a:r>
            <a:r>
              <a:rPr sz="1800" kern="0" spc="50" dirty="0">
                <a:solidFill>
                  <a:srgbClr val="C00000">
                    <a:alpha val="100000"/>
                  </a:srgbClr>
                </a:solidFill>
                <a:latin typeface="微软雅黑" panose="020B0503020204020204" charset="-122"/>
                <a:ea typeface="微软雅黑" panose="020B0503020204020204" charset="-122"/>
                <a:cs typeface="微软雅黑" panose="020B0503020204020204" charset="-122"/>
              </a:rPr>
              <a:t>品</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或者</a:t>
            </a:r>
            <a:r>
              <a:rPr sz="1800" kern="0" spc="50" dirty="0">
                <a:solidFill>
                  <a:srgbClr val="C00000">
                    <a:alpha val="100000"/>
                  </a:srgbClr>
                </a:solidFill>
                <a:latin typeface="微软雅黑" panose="020B0503020204020204" charset="-122"/>
                <a:ea typeface="微软雅黑" panose="020B0503020204020204" charset="-122"/>
                <a:cs typeface="微软雅黑" panose="020B0503020204020204" charset="-122"/>
              </a:rPr>
              <a:t>种植深根植物</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的；</a:t>
            </a:r>
            <a:endParaRPr sz="1800" dirty="0">
              <a:latin typeface="微软雅黑" panose="020B0503020204020204" charset="-122"/>
              <a:ea typeface="微软雅黑" panose="020B0503020204020204" charset="-122"/>
              <a:cs typeface="微软雅黑" panose="020B0503020204020204" charset="-122"/>
            </a:endParaRPr>
          </a:p>
          <a:p>
            <a:pPr marL="44450" indent="13970" algn="l" rtl="0" eaLnBrk="0">
              <a:lnSpc>
                <a:spcPct val="133000"/>
              </a:lnSpc>
              <a:spcBef>
                <a:spcPts val="950"/>
              </a:spcBef>
            </a:pP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(四)未与燃气经营者共同制定</a:t>
            </a:r>
            <a:r>
              <a:rPr sz="1800" kern="0" spc="40" dirty="0">
                <a:solidFill>
                  <a:srgbClr val="C00000">
                    <a:alpha val="100000"/>
                  </a:srgbClr>
                </a:solidFill>
                <a:latin typeface="微软雅黑" panose="020B0503020204020204" charset="-122"/>
                <a:ea typeface="微软雅黑" panose="020B0503020204020204" charset="-122"/>
                <a:cs typeface="微软雅黑" panose="020B0503020204020204" charset="-122"/>
              </a:rPr>
              <a:t>燃气设施保护方案</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采取相应的</a:t>
            </a:r>
            <a:r>
              <a:rPr sz="1800" kern="0" spc="40" dirty="0">
                <a:solidFill>
                  <a:srgbClr val="C00000">
                    <a:alpha val="100000"/>
                  </a:srgbClr>
                </a:solidFill>
                <a:latin typeface="微软雅黑" panose="020B0503020204020204" charset="-122"/>
                <a:ea typeface="微软雅黑" panose="020B0503020204020204" charset="-122"/>
                <a:cs typeface="微软雅黑" panose="020B0503020204020204" charset="-122"/>
              </a:rPr>
              <a:t>安全保护措施</a:t>
            </a:r>
            <a:r>
              <a:rPr sz="1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从事敷设管道、打桩、</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顶进、</a:t>
            </a:r>
            <a:r>
              <a:rPr sz="1800" kern="0" spc="-4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挖掘、钻探等可能</a:t>
            </a:r>
            <a:r>
              <a:rPr sz="1800" kern="0" spc="60" dirty="0">
                <a:solidFill>
                  <a:srgbClr val="C00000">
                    <a:alpha val="100000"/>
                  </a:srgbClr>
                </a:solidFill>
                <a:latin typeface="微软雅黑" panose="020B0503020204020204" charset="-122"/>
                <a:ea typeface="微软雅黑" panose="020B0503020204020204" charset="-122"/>
                <a:cs typeface="微软雅黑" panose="020B0503020204020204" charset="-122"/>
              </a:rPr>
              <a:t>影响燃气设施安全活动</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的</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1800" dirty="0">
              <a:latin typeface="微软雅黑" panose="020B0503020204020204" charset="-122"/>
              <a:ea typeface="微软雅黑" panose="020B0503020204020204" charset="-122"/>
              <a:cs typeface="微软雅黑" panose="020B0503020204020204" charset="-122"/>
            </a:endParaRPr>
          </a:p>
          <a:p>
            <a:pPr algn="r" rtl="0" eaLnBrk="0">
              <a:lnSpc>
                <a:spcPct val="94000"/>
              </a:lnSpc>
              <a:spcBef>
                <a:spcPts val="1335"/>
              </a:spcBef>
            </a:pPr>
            <a:r>
              <a:rPr sz="1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违反本条例规定， 在燃气设施保护范围内建设</a:t>
            </a:r>
            <a:r>
              <a:rPr sz="1800" kern="0" spc="30" dirty="0">
                <a:solidFill>
                  <a:srgbClr val="C00000">
                    <a:alpha val="100000"/>
                  </a:srgbClr>
                </a:solidFill>
                <a:latin typeface="微软雅黑" panose="020B0503020204020204" charset="-122"/>
                <a:ea typeface="微软雅黑" panose="020B0503020204020204" charset="-122"/>
                <a:cs typeface="微软雅黑" panose="020B0503020204020204" charset="-122"/>
              </a:rPr>
              <a:t>占压地下燃气管线</a:t>
            </a:r>
            <a:r>
              <a:rPr sz="1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的</a:t>
            </a:r>
            <a:r>
              <a:rPr sz="1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建筑物、构筑物或者其他设施的，</a:t>
            </a:r>
            <a:endParaRPr sz="1800" dirty="0">
              <a:latin typeface="微软雅黑" panose="020B0503020204020204" charset="-122"/>
              <a:ea typeface="微软雅黑" panose="020B0503020204020204" charset="-122"/>
              <a:cs typeface="微软雅黑" panose="020B0503020204020204" charset="-122"/>
            </a:endParaRPr>
          </a:p>
          <a:p>
            <a:pPr algn="l" rtl="0" eaLnBrk="0">
              <a:lnSpc>
                <a:spcPct val="101000"/>
              </a:lnSpc>
            </a:pPr>
            <a:endParaRPr sz="1100" dirty="0">
              <a:latin typeface="Arial" panose="020B0604020202020204"/>
              <a:ea typeface="Arial" panose="020B0604020202020204"/>
              <a:cs typeface="Arial" panose="020B0604020202020204"/>
            </a:endParaRPr>
          </a:p>
          <a:p>
            <a:pPr marL="43180" algn="l" rtl="0" eaLnBrk="0">
              <a:lnSpc>
                <a:spcPct val="94000"/>
              </a:lnSpc>
              <a:spcBef>
                <a:spcPts val="0"/>
              </a:spcBef>
            </a:pPr>
            <a:r>
              <a:rPr sz="18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依照有关城乡规划的</a:t>
            </a:r>
            <a:r>
              <a:rPr sz="1800" kern="0" spc="70" dirty="0">
                <a:solidFill>
                  <a:srgbClr val="C00000">
                    <a:alpha val="100000"/>
                  </a:srgbClr>
                </a:solidFill>
                <a:latin typeface="微软雅黑" panose="020B0503020204020204" charset="-122"/>
                <a:ea typeface="微软雅黑" panose="020B0503020204020204" charset="-122"/>
                <a:cs typeface="微软雅黑" panose="020B0503020204020204" charset="-122"/>
              </a:rPr>
              <a:t>法律、行</a:t>
            </a:r>
            <a:r>
              <a:rPr sz="1800" kern="0" spc="60" dirty="0">
                <a:solidFill>
                  <a:srgbClr val="C00000">
                    <a:alpha val="100000"/>
                  </a:srgbClr>
                </a:solidFill>
                <a:latin typeface="微软雅黑" panose="020B0503020204020204" charset="-122"/>
                <a:ea typeface="微软雅黑" panose="020B0503020204020204" charset="-122"/>
                <a:cs typeface="微软雅黑" panose="020B0503020204020204" charset="-122"/>
              </a:rPr>
              <a:t>政法规</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的规定进行</a:t>
            </a:r>
            <a:r>
              <a:rPr sz="1800" kern="0" spc="60" dirty="0">
                <a:solidFill>
                  <a:srgbClr val="C00000">
                    <a:alpha val="100000"/>
                  </a:srgbClr>
                </a:solidFill>
                <a:latin typeface="微软雅黑" panose="020B0503020204020204" charset="-122"/>
                <a:ea typeface="微软雅黑" panose="020B0503020204020204" charset="-122"/>
                <a:cs typeface="微软雅黑" panose="020B0503020204020204" charset="-122"/>
              </a:rPr>
              <a:t>处罚</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1800" dirty="0">
              <a:latin typeface="微软雅黑" panose="020B0503020204020204" charset="-122"/>
              <a:ea typeface="微软雅黑" panose="020B0503020204020204" charset="-122"/>
              <a:cs typeface="微软雅黑" panose="020B0503020204020204" charset="-122"/>
            </a:endParaRPr>
          </a:p>
        </p:txBody>
      </p:sp>
      <p:sp>
        <p:nvSpPr>
          <p:cNvPr id="956" name="rect 956"/>
          <p:cNvSpPr/>
          <p:nvPr/>
        </p:nvSpPr>
        <p:spPr>
          <a:xfrm>
            <a:off x="7620" y="324611"/>
            <a:ext cx="37337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
        <p:nvSpPr>
          <p:cNvPr id="958" name="rect 958"/>
          <p:cNvSpPr/>
          <p:nvPr/>
        </p:nvSpPr>
        <p:spPr>
          <a:xfrm>
            <a:off x="467868" y="324611"/>
            <a:ext cx="9905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 name="textbox 960"/>
          <p:cNvSpPr/>
          <p:nvPr/>
        </p:nvSpPr>
        <p:spPr>
          <a:xfrm>
            <a:off x="693577" y="364668"/>
            <a:ext cx="10310494" cy="305816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92075" algn="l" rtl="0" eaLnBrk="0">
              <a:lnSpc>
                <a:spcPts val="4225"/>
              </a:lnSpc>
            </a:pPr>
            <a:r>
              <a:rPr sz="3200" b="1" kern="0" spc="-10" dirty="0">
                <a:solidFill>
                  <a:srgbClr val="212E84">
                    <a:alpha val="100000"/>
                  </a:srgbClr>
                </a:solidFill>
                <a:latin typeface="微软雅黑" panose="020B0503020204020204" charset="-122"/>
                <a:ea typeface="微软雅黑" panose="020B0503020204020204" charset="-122"/>
                <a:cs typeface="微软雅黑" panose="020B0503020204020204" charset="-122"/>
              </a:rPr>
              <a:t>四、《城镇燃气管理条例》相关条</a:t>
            </a:r>
            <a:r>
              <a:rPr sz="3200" b="1" kern="0" spc="-20" dirty="0">
                <a:solidFill>
                  <a:srgbClr val="212E84">
                    <a:alpha val="100000"/>
                  </a:srgbClr>
                </a:solidFill>
                <a:latin typeface="微软雅黑" panose="020B0503020204020204" charset="-122"/>
                <a:ea typeface="微软雅黑" panose="020B0503020204020204" charset="-122"/>
                <a:cs typeface="微软雅黑" panose="020B0503020204020204" charset="-122"/>
              </a:rPr>
              <a:t>款要求</a:t>
            </a:r>
            <a:endParaRPr sz="3200" dirty="0">
              <a:latin typeface="微软雅黑" panose="020B0503020204020204" charset="-122"/>
              <a:ea typeface="微软雅黑" panose="020B0503020204020204" charset="-122"/>
              <a:cs typeface="微软雅黑" panose="020B0503020204020204" charset="-122"/>
            </a:endParaRPr>
          </a:p>
          <a:p>
            <a:pPr algn="l" rtl="0" eaLnBrk="0">
              <a:lnSpc>
                <a:spcPct val="116000"/>
              </a:lnSpc>
            </a:pPr>
            <a:endParaRPr sz="1000" dirty="0">
              <a:latin typeface="Arial" panose="020B0604020202020204"/>
              <a:ea typeface="Arial" panose="020B0604020202020204"/>
              <a:cs typeface="Arial" panose="020B0604020202020204"/>
            </a:endParaRPr>
          </a:p>
          <a:p>
            <a:pPr algn="l" rtl="0" eaLnBrk="0">
              <a:lnSpc>
                <a:spcPct val="117000"/>
              </a:lnSpc>
            </a:pPr>
            <a:endParaRPr sz="1000" dirty="0">
              <a:latin typeface="Arial" panose="020B0604020202020204"/>
              <a:ea typeface="Arial" panose="020B0604020202020204"/>
              <a:cs typeface="Arial" panose="020B0604020202020204"/>
            </a:endParaRPr>
          </a:p>
          <a:p>
            <a:pPr marL="12700" algn="l" rtl="0" eaLnBrk="0">
              <a:lnSpc>
                <a:spcPts val="2575"/>
              </a:lnSpc>
              <a:spcBef>
                <a:spcPts val="635"/>
              </a:spcBef>
            </a:pPr>
            <a:r>
              <a:rPr sz="2100" kern="0" spc="20" dirty="0">
                <a:solidFill>
                  <a:srgbClr val="000000">
                    <a:alpha val="100000"/>
                  </a:srgbClr>
                </a:solidFill>
                <a:latin typeface="Wingdings" panose="05000000000000000000"/>
                <a:ea typeface="Wingdings" panose="05000000000000000000"/>
                <a:cs typeface="Wingdings" panose="05000000000000000000"/>
              </a:rPr>
              <a:t>n</a:t>
            </a:r>
            <a:r>
              <a:rPr sz="2100" kern="0" spc="-570" dirty="0">
                <a:solidFill>
                  <a:srgbClr val="000000">
                    <a:alpha val="100000"/>
                  </a:srgbClr>
                </a:solidFill>
                <a:latin typeface="Wingdings" panose="05000000000000000000"/>
                <a:ea typeface="Wingdings" panose="05000000000000000000"/>
                <a:cs typeface="Wingdings" panose="05000000000000000000"/>
              </a:rPr>
              <a:t> </a:t>
            </a:r>
            <a:r>
              <a:rPr sz="21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与安全直接相关的条款——法律责任</a:t>
            </a:r>
            <a:endParaRPr sz="2100" dirty="0">
              <a:latin typeface="微软雅黑" panose="020B0503020204020204" charset="-122"/>
              <a:ea typeface="微软雅黑" panose="020B0503020204020204" charset="-122"/>
              <a:cs typeface="微软雅黑" panose="020B0503020204020204" charset="-122"/>
            </a:endParaRPr>
          </a:p>
          <a:p>
            <a:pPr algn="l" rtl="0" eaLnBrk="0">
              <a:lnSpc>
                <a:spcPct val="124000"/>
              </a:lnSpc>
            </a:pPr>
            <a:endParaRPr sz="400" dirty="0">
              <a:latin typeface="Arial" panose="020B0604020202020204"/>
              <a:ea typeface="Arial" panose="020B0604020202020204"/>
              <a:cs typeface="Arial" panose="020B0604020202020204"/>
            </a:endParaRPr>
          </a:p>
          <a:p>
            <a:pPr marL="42545" indent="-635" algn="l" rtl="0" eaLnBrk="0">
              <a:lnSpc>
                <a:spcPct val="151000"/>
              </a:lnSpc>
              <a:spcBef>
                <a:spcPts val="5"/>
              </a:spcBef>
            </a:pPr>
            <a:r>
              <a:rPr sz="18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第五十二条    </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违反本条例规定， 建设工程施工范围内有地下燃气管线等重要燃气设施， 建设单位</a:t>
            </a:r>
            <a:r>
              <a:rPr sz="1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未</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会同施工单位与管道燃气经营者共同制定</a:t>
            </a:r>
            <a:r>
              <a:rPr sz="1800" kern="0" spc="60" dirty="0">
                <a:solidFill>
                  <a:srgbClr val="C00000">
                    <a:alpha val="100000"/>
                  </a:srgbClr>
                </a:solidFill>
                <a:latin typeface="微软雅黑" panose="020B0503020204020204" charset="-122"/>
                <a:ea typeface="微软雅黑" panose="020B0503020204020204" charset="-122"/>
                <a:cs typeface="微软雅黑" panose="020B0503020204020204" charset="-122"/>
              </a:rPr>
              <a:t>燃气设施保护</a:t>
            </a:r>
            <a:r>
              <a:rPr sz="1800" kern="0" spc="50" dirty="0">
                <a:solidFill>
                  <a:srgbClr val="C00000">
                    <a:alpha val="100000"/>
                  </a:srgbClr>
                </a:solidFill>
                <a:latin typeface="微软雅黑" panose="020B0503020204020204" charset="-122"/>
                <a:ea typeface="微软雅黑" panose="020B0503020204020204" charset="-122"/>
                <a:cs typeface="微软雅黑" panose="020B0503020204020204" charset="-122"/>
              </a:rPr>
              <a:t>方案</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 或者建设单位、施工单位未采取相应</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的</a:t>
            </a:r>
            <a:r>
              <a:rPr sz="1800" kern="0" spc="20" dirty="0">
                <a:solidFill>
                  <a:srgbClr val="C00000">
                    <a:alpha val="100000"/>
                  </a:srgbClr>
                </a:solidFill>
                <a:latin typeface="微软雅黑" panose="020B0503020204020204" charset="-122"/>
                <a:ea typeface="微软雅黑" panose="020B0503020204020204" charset="-122"/>
                <a:cs typeface="微软雅黑" panose="020B0503020204020204" charset="-122"/>
              </a:rPr>
              <a:t>安全保护措施</a:t>
            </a:r>
            <a:r>
              <a:rPr sz="1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的，</a:t>
            </a:r>
            <a:r>
              <a:rPr sz="1800" kern="0" spc="1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由燃气管理部门责令改</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正， 处1万元以上10万元以下</a:t>
            </a:r>
            <a:r>
              <a:rPr sz="1800"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罚款</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造成损失的， 依法</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承担</a:t>
            </a:r>
            <a:r>
              <a:rPr sz="1800" kern="0" spc="20" dirty="0">
                <a:solidFill>
                  <a:srgbClr val="C00000">
                    <a:alpha val="100000"/>
                  </a:srgbClr>
                </a:solidFill>
                <a:latin typeface="微软雅黑" panose="020B0503020204020204" charset="-122"/>
                <a:ea typeface="微软雅黑" panose="020B0503020204020204" charset="-122"/>
                <a:cs typeface="微软雅黑" panose="020B0503020204020204" charset="-122"/>
              </a:rPr>
              <a:t>赔偿责任</a:t>
            </a:r>
            <a:r>
              <a:rPr sz="1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构成犯罪的</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依法</a:t>
            </a:r>
            <a:r>
              <a:rPr sz="1800" kern="0" spc="10" dirty="0">
                <a:solidFill>
                  <a:srgbClr val="C00000">
                    <a:alpha val="100000"/>
                  </a:srgbClr>
                </a:solidFill>
                <a:latin typeface="微软雅黑" panose="020B0503020204020204" charset="-122"/>
                <a:ea typeface="微软雅黑" panose="020B0503020204020204" charset="-122"/>
                <a:cs typeface="微软雅黑" panose="020B0503020204020204" charset="-122"/>
              </a:rPr>
              <a:t>追究刑事责任</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1800" dirty="0">
              <a:latin typeface="微软雅黑" panose="020B0503020204020204" charset="-122"/>
              <a:ea typeface="微软雅黑" panose="020B0503020204020204" charset="-122"/>
              <a:cs typeface="微软雅黑" panose="020B0503020204020204" charset="-122"/>
            </a:endParaRPr>
          </a:p>
        </p:txBody>
      </p:sp>
      <p:pic>
        <p:nvPicPr>
          <p:cNvPr id="962" name="picture 962"/>
          <p:cNvPicPr>
            <a:picLocks noChangeAspect="1"/>
          </p:cNvPicPr>
          <p:nvPr/>
        </p:nvPicPr>
        <p:blipFill>
          <a:blip r:embed="rId1"/>
          <a:stretch>
            <a:fillRect/>
          </a:stretch>
        </p:blipFill>
        <p:spPr>
          <a:xfrm rot="21600000">
            <a:off x="10611028" y="4077766"/>
            <a:ext cx="1580971" cy="2780233"/>
          </a:xfrm>
          <a:prstGeom prst="rect">
            <a:avLst/>
          </a:prstGeom>
        </p:spPr>
      </p:pic>
      <p:sp>
        <p:nvSpPr>
          <p:cNvPr id="964" name="rect 964"/>
          <p:cNvSpPr/>
          <p:nvPr/>
        </p:nvSpPr>
        <p:spPr>
          <a:xfrm>
            <a:off x="7620" y="324611"/>
            <a:ext cx="37337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
        <p:nvSpPr>
          <p:cNvPr id="966" name="rect 966"/>
          <p:cNvSpPr/>
          <p:nvPr/>
        </p:nvSpPr>
        <p:spPr>
          <a:xfrm>
            <a:off x="467868" y="324611"/>
            <a:ext cx="9905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8" name="picture 968"/>
          <p:cNvPicPr>
            <a:picLocks noChangeAspect="1"/>
          </p:cNvPicPr>
          <p:nvPr/>
        </p:nvPicPr>
        <p:blipFill>
          <a:blip r:embed="rId1"/>
          <a:stretch>
            <a:fillRect/>
          </a:stretch>
        </p:blipFill>
        <p:spPr>
          <a:xfrm rot="21600000">
            <a:off x="8256752" y="0"/>
            <a:ext cx="3935247" cy="6858000"/>
          </a:xfrm>
          <a:prstGeom prst="rect">
            <a:avLst/>
          </a:prstGeom>
        </p:spPr>
      </p:pic>
      <p:sp>
        <p:nvSpPr>
          <p:cNvPr id="970" name="textbox 970"/>
          <p:cNvSpPr/>
          <p:nvPr/>
        </p:nvSpPr>
        <p:spPr>
          <a:xfrm>
            <a:off x="1063269" y="2833370"/>
            <a:ext cx="6779894" cy="2382520"/>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93000"/>
              </a:lnSpc>
            </a:pPr>
            <a:r>
              <a:rPr sz="3500" b="1" kern="0" spc="80" dirty="0">
                <a:solidFill>
                  <a:srgbClr val="406196">
                    <a:alpha val="100000"/>
                  </a:srgbClr>
                </a:solidFill>
                <a:latin typeface="微软雅黑" panose="020B0503020204020204" charset="-122"/>
                <a:ea typeface="微软雅黑" panose="020B0503020204020204" charset="-122"/>
                <a:cs typeface="微软雅黑" panose="020B0503020204020204" charset="-122"/>
              </a:rPr>
              <a:t>典型案例分析</a:t>
            </a:r>
            <a:endParaRPr sz="3500" dirty="0">
              <a:latin typeface="微软雅黑" panose="020B0503020204020204" charset="-122"/>
              <a:ea typeface="微软雅黑" panose="020B0503020204020204" charset="-122"/>
              <a:cs typeface="微软雅黑" panose="020B0503020204020204" charset="-122"/>
            </a:endParaRPr>
          </a:p>
          <a:p>
            <a:pPr algn="l" rtl="0" eaLnBrk="0">
              <a:lnSpc>
                <a:spcPct val="116000"/>
              </a:lnSpc>
            </a:pPr>
            <a:endParaRPr sz="1000" dirty="0">
              <a:latin typeface="Arial" panose="020B0604020202020204"/>
              <a:ea typeface="Arial" panose="020B0604020202020204"/>
              <a:cs typeface="Arial" panose="020B0604020202020204"/>
            </a:endParaRPr>
          </a:p>
          <a:p>
            <a:pPr algn="l" rtl="0" eaLnBrk="0">
              <a:lnSpc>
                <a:spcPct val="116000"/>
              </a:lnSpc>
            </a:pPr>
            <a:endParaRPr sz="1000" dirty="0">
              <a:latin typeface="Arial" panose="020B0604020202020204"/>
              <a:ea typeface="Arial" panose="020B0604020202020204"/>
              <a:cs typeface="Arial" panose="020B0604020202020204"/>
            </a:endParaRPr>
          </a:p>
          <a:p>
            <a:pPr algn="l" rtl="0" eaLnBrk="0">
              <a:lnSpc>
                <a:spcPct val="116000"/>
              </a:lnSpc>
            </a:pPr>
            <a:endParaRPr sz="1000" dirty="0">
              <a:latin typeface="Arial" panose="020B0604020202020204"/>
              <a:ea typeface="Arial" panose="020B0604020202020204"/>
              <a:cs typeface="Arial" panose="020B0604020202020204"/>
            </a:endParaRPr>
          </a:p>
          <a:p>
            <a:pPr algn="l" rtl="0" eaLnBrk="0">
              <a:lnSpc>
                <a:spcPct val="117000"/>
              </a:lnSpc>
            </a:pPr>
            <a:endParaRPr sz="1000" dirty="0">
              <a:latin typeface="Arial" panose="020B0604020202020204"/>
              <a:ea typeface="Arial" panose="020B0604020202020204"/>
              <a:cs typeface="Arial" panose="020B0604020202020204"/>
            </a:endParaRPr>
          </a:p>
          <a:p>
            <a:pPr marL="15875" algn="l" rtl="0" eaLnBrk="0">
              <a:lnSpc>
                <a:spcPct val="96000"/>
              </a:lnSpc>
              <a:spcBef>
                <a:spcPts val="515"/>
              </a:spcBef>
            </a:pPr>
            <a:r>
              <a:rPr sz="1700" kern="0" spc="80" dirty="0">
                <a:solidFill>
                  <a:srgbClr val="000000">
                    <a:alpha val="100000"/>
                  </a:srgbClr>
                </a:solidFill>
                <a:latin typeface="Arial" panose="020B0604020202020204"/>
                <a:ea typeface="Arial" panose="020B0604020202020204"/>
                <a:cs typeface="Arial" panose="020B0604020202020204"/>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湖北省十堰市张湾区艳湖社区集贸市场</a:t>
            </a:r>
            <a:r>
              <a:rPr sz="1700" kern="0" spc="-3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kern="0" spc="80" dirty="0">
                <a:solidFill>
                  <a:srgbClr val="000000">
                    <a:alpha val="100000"/>
                  </a:srgbClr>
                </a:solidFill>
                <a:latin typeface="Arial" panose="020B0604020202020204"/>
                <a:ea typeface="Arial" panose="020B0604020202020204"/>
                <a:cs typeface="Arial" panose="020B0604020202020204"/>
              </a:rPr>
              <a:t>6·13”</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重大燃气爆炸事故</a:t>
            </a:r>
            <a:endParaRPr sz="1700" dirty="0">
              <a:latin typeface="微软雅黑" panose="020B0503020204020204" charset="-122"/>
              <a:ea typeface="微软雅黑" panose="020B0503020204020204" charset="-122"/>
              <a:cs typeface="微软雅黑" panose="020B0503020204020204" charset="-122"/>
            </a:endParaRPr>
          </a:p>
          <a:p>
            <a:pPr marL="15875" algn="l" rtl="0" eaLnBrk="0">
              <a:lnSpc>
                <a:spcPct val="96000"/>
              </a:lnSpc>
              <a:spcBef>
                <a:spcPts val="1340"/>
              </a:spcBef>
            </a:pPr>
            <a:r>
              <a:rPr sz="1700" kern="0" spc="70" dirty="0">
                <a:solidFill>
                  <a:srgbClr val="000000">
                    <a:alpha val="100000"/>
                  </a:srgbClr>
                </a:solidFill>
                <a:latin typeface="Arial" panose="020B0604020202020204"/>
                <a:ea typeface="Arial" panose="020B0604020202020204"/>
                <a:cs typeface="Arial" panose="020B0604020202020204"/>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北京西城区</a:t>
            </a:r>
            <a:r>
              <a:rPr sz="1700" kern="0" spc="-3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kern="0" spc="70" dirty="0">
                <a:solidFill>
                  <a:srgbClr val="000000">
                    <a:alpha val="100000"/>
                  </a:srgbClr>
                </a:solidFill>
                <a:latin typeface="Arial" panose="020B0604020202020204"/>
                <a:ea typeface="Arial" panose="020B0604020202020204"/>
                <a:cs typeface="Arial" panose="020B0604020202020204"/>
              </a:rPr>
              <a:t>2·23”</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液化石油气爆炸事故</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01000"/>
              </a:lnSpc>
            </a:pPr>
            <a:endParaRPr sz="11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15875" algn="l" rtl="0" eaLnBrk="0">
              <a:lnSpc>
                <a:spcPct val="96000"/>
              </a:lnSpc>
            </a:pPr>
            <a:r>
              <a:rPr sz="1700" kern="0" spc="90" dirty="0">
                <a:solidFill>
                  <a:srgbClr val="000000">
                    <a:alpha val="100000"/>
                  </a:srgbClr>
                </a:solidFill>
                <a:latin typeface="Arial" panose="020B0604020202020204"/>
                <a:ea typeface="Arial" panose="020B0604020202020204"/>
                <a:cs typeface="Arial" panose="020B0604020202020204"/>
              </a:rPr>
              <a:t>•   </a:t>
            </a: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贵港市广西贵港市富海燃</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气行政处罚判决</a:t>
            </a:r>
            <a:endParaRPr sz="1700" dirty="0">
              <a:latin typeface="微软雅黑" panose="020B0503020204020204" charset="-122"/>
              <a:ea typeface="微软雅黑" panose="020B0503020204020204" charset="-122"/>
              <a:cs typeface="微软雅黑" panose="020B0503020204020204" charset="-122"/>
            </a:endParaRPr>
          </a:p>
        </p:txBody>
      </p:sp>
      <p:sp>
        <p:nvSpPr>
          <p:cNvPr id="972" name="rect 972"/>
          <p:cNvSpPr/>
          <p:nvPr/>
        </p:nvSpPr>
        <p:spPr>
          <a:xfrm>
            <a:off x="7620" y="324611"/>
            <a:ext cx="373379" cy="777240"/>
          </a:xfrm>
          <a:prstGeom prst="rect">
            <a:avLst/>
          </a:prstGeom>
          <a:solidFill>
            <a:srgbClr val="406196">
              <a:alpha val="100000"/>
            </a:srgbClr>
          </a:solidFill>
          <a:ln w="0" cap="flat">
            <a:noFill/>
            <a:prstDash val="solid"/>
            <a:miter lim="0"/>
          </a:ln>
        </p:spPr>
        <p:txBody>
          <a:bodyPr rtlCol="0"/>
          <a:lstStyle/>
          <a:p>
            <a:pPr algn="ctr"/>
            <a:endParaRPr lang="zh-CN" altLang="en-US"/>
          </a:p>
        </p:txBody>
      </p:sp>
      <p:sp>
        <p:nvSpPr>
          <p:cNvPr id="974" name="rect 974"/>
          <p:cNvSpPr/>
          <p:nvPr/>
        </p:nvSpPr>
        <p:spPr>
          <a:xfrm>
            <a:off x="467868" y="324611"/>
            <a:ext cx="99059" cy="777240"/>
          </a:xfrm>
          <a:prstGeom prst="rect">
            <a:avLst/>
          </a:prstGeom>
          <a:solidFill>
            <a:srgbClr val="406196">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 name="textbox 976"/>
          <p:cNvSpPr/>
          <p:nvPr/>
        </p:nvSpPr>
        <p:spPr>
          <a:xfrm>
            <a:off x="343510" y="1264310"/>
            <a:ext cx="9464040" cy="2072004"/>
          </a:xfrm>
          <a:prstGeom prst="rect">
            <a:avLst/>
          </a:prstGeom>
          <a:noFill/>
          <a:ln w="0" cap="flat">
            <a:noFill/>
            <a:prstDash val="solid"/>
            <a:miter lim="0"/>
          </a:ln>
        </p:spPr>
        <p:txBody>
          <a:bodyPr vert="horz" wrap="square" lIns="0" tIns="0" rIns="0" bIns="0"/>
          <a:lstStyle/>
          <a:p>
            <a:pPr algn="l" rtl="0" eaLnBrk="0">
              <a:lnSpc>
                <a:spcPct val="70000"/>
              </a:lnSpc>
            </a:pPr>
            <a:endParaRPr sz="100" dirty="0">
              <a:latin typeface="Arial" panose="020B0604020202020204"/>
              <a:ea typeface="Arial" panose="020B0604020202020204"/>
              <a:cs typeface="Arial" panose="020B0604020202020204"/>
            </a:endParaRPr>
          </a:p>
          <a:p>
            <a:pPr marL="71755" algn="l" rtl="0" eaLnBrk="0">
              <a:lnSpc>
                <a:spcPct val="93000"/>
              </a:lnSpc>
            </a:pPr>
            <a:r>
              <a:rPr sz="3100" kern="0" spc="170" dirty="0">
                <a:solidFill>
                  <a:srgbClr val="353535">
                    <a:alpha val="100000"/>
                  </a:srgbClr>
                </a:solidFill>
                <a:latin typeface="Arial" panose="020B0604020202020204"/>
                <a:ea typeface="Arial" panose="020B0604020202020204"/>
                <a:cs typeface="Arial" panose="020B0604020202020204"/>
              </a:rPr>
              <a:t>Q</a:t>
            </a:r>
            <a:r>
              <a:rPr sz="2300" kern="0" spc="170" dirty="0">
                <a:solidFill>
                  <a:srgbClr val="262626">
                    <a:alpha val="100000"/>
                  </a:srgbClr>
                </a:solidFill>
                <a:latin typeface="黑体" panose="02010609060101010101" charset="-122"/>
                <a:ea typeface="黑体" panose="02010609060101010101" charset="-122"/>
                <a:cs typeface="黑体" panose="02010609060101010101" charset="-122"/>
              </a:rPr>
              <a:t>事故情况</a:t>
            </a:r>
            <a:r>
              <a:rPr sz="1700" kern="0" spc="170" dirty="0">
                <a:solidFill>
                  <a:srgbClr val="262626">
                    <a:alpha val="100000"/>
                  </a:srgbClr>
                </a:solidFill>
                <a:latin typeface="宋体" panose="02010600030101010101" pitchFamily="2" charset="-122"/>
                <a:ea typeface="宋体" panose="02010600030101010101" pitchFamily="2" charset="-122"/>
                <a:cs typeface="宋体" panose="02010600030101010101" pitchFamily="2" charset="-122"/>
              </a:rPr>
              <a:t>：</a:t>
            </a:r>
            <a:endParaRPr sz="1700" dirty="0">
              <a:latin typeface="宋体" panose="02010600030101010101" pitchFamily="2" charset="-122"/>
              <a:ea typeface="宋体" panose="02010600030101010101" pitchFamily="2" charset="-122"/>
              <a:cs typeface="宋体" panose="02010600030101010101" pitchFamily="2" charset="-122"/>
            </a:endParaRPr>
          </a:p>
          <a:p>
            <a:pPr algn="r" rtl="0" eaLnBrk="0">
              <a:lnSpc>
                <a:spcPct val="91000"/>
              </a:lnSpc>
              <a:spcBef>
                <a:spcPts val="1325"/>
              </a:spcBef>
            </a:pPr>
            <a:r>
              <a:rPr sz="1700" kern="0" spc="120" dirty="0">
                <a:solidFill>
                  <a:srgbClr val="262626">
                    <a:alpha val="100000"/>
                  </a:srgbClr>
                </a:solidFill>
                <a:latin typeface="微软雅黑" panose="020B0503020204020204" charset="-122"/>
                <a:ea typeface="微软雅黑" panose="020B0503020204020204" charset="-122"/>
                <a:cs typeface="微软雅黑" panose="020B0503020204020204" charset="-122"/>
              </a:rPr>
              <a:t>•</a:t>
            </a:r>
            <a:r>
              <a:rPr sz="1700" kern="0" spc="43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120" dirty="0">
                <a:solidFill>
                  <a:srgbClr val="262626">
                    <a:alpha val="100000"/>
                  </a:srgbClr>
                </a:solidFill>
                <a:latin typeface="微软雅黑" panose="020B0503020204020204" charset="-122"/>
                <a:ea typeface="微软雅黑" panose="020B0503020204020204" charset="-122"/>
                <a:cs typeface="微软雅黑" panose="020B0503020204020204" charset="-122"/>
              </a:rPr>
              <a:t>2021年</a:t>
            </a:r>
            <a:r>
              <a:rPr sz="1700" kern="0" spc="120" dirty="0">
                <a:solidFill>
                  <a:srgbClr val="FF0000">
                    <a:alpha val="100000"/>
                  </a:srgbClr>
                </a:solidFill>
                <a:latin typeface="微软雅黑" panose="020B0503020204020204" charset="-122"/>
                <a:ea typeface="微软雅黑" panose="020B0503020204020204" charset="-122"/>
                <a:cs typeface="微软雅黑" panose="020B0503020204020204" charset="-122"/>
              </a:rPr>
              <a:t>6月13日6时42分</a:t>
            </a:r>
            <a:r>
              <a:rPr sz="1700" kern="0" spc="120" dirty="0">
                <a:solidFill>
                  <a:srgbClr val="262626">
                    <a:alpha val="100000"/>
                  </a:srgbClr>
                </a:solidFill>
                <a:latin typeface="微软雅黑" panose="020B0503020204020204" charset="-122"/>
                <a:ea typeface="微软雅黑" panose="020B0503020204020204" charset="-122"/>
                <a:cs typeface="微软雅黑" panose="020B0503020204020204" charset="-122"/>
              </a:rPr>
              <a:t>许， 湖北</a:t>
            </a:r>
            <a:r>
              <a:rPr sz="1700" kern="0" spc="110" dirty="0">
                <a:solidFill>
                  <a:srgbClr val="262626">
                    <a:alpha val="100000"/>
                  </a:srgbClr>
                </a:solidFill>
                <a:latin typeface="微软雅黑" panose="020B0503020204020204" charset="-122"/>
                <a:ea typeface="微软雅黑" panose="020B0503020204020204" charset="-122"/>
                <a:cs typeface="微软雅黑" panose="020B0503020204020204" charset="-122"/>
              </a:rPr>
              <a:t>十堰张湾区艳湖社区集贸市场发生重大燃气爆炸事故。</a:t>
            </a:r>
            <a:endParaRPr sz="1700" dirty="0">
              <a:latin typeface="微软雅黑" panose="020B0503020204020204" charset="-122"/>
              <a:ea typeface="微软雅黑" panose="020B0503020204020204" charset="-122"/>
              <a:cs typeface="微软雅黑" panose="020B0503020204020204" charset="-122"/>
            </a:endParaRPr>
          </a:p>
          <a:p>
            <a:pPr marL="12700" algn="l" rtl="0" eaLnBrk="0">
              <a:lnSpc>
                <a:spcPct val="91000"/>
              </a:lnSpc>
              <a:spcBef>
                <a:spcPts val="1155"/>
              </a:spcBef>
            </a:pPr>
            <a:r>
              <a:rPr sz="1700" kern="0" spc="80" dirty="0">
                <a:solidFill>
                  <a:srgbClr val="262626">
                    <a:alpha val="100000"/>
                  </a:srgbClr>
                </a:solidFill>
                <a:latin typeface="微软雅黑" panose="020B0503020204020204" charset="-122"/>
                <a:ea typeface="微软雅黑" panose="020B0503020204020204" charset="-122"/>
                <a:cs typeface="微软雅黑" panose="020B0503020204020204" charset="-122"/>
              </a:rPr>
              <a:t>•</a:t>
            </a:r>
            <a:r>
              <a:rPr sz="1700" kern="0" spc="33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262626">
                    <a:alpha val="100000"/>
                  </a:srgbClr>
                </a:solidFill>
                <a:latin typeface="微软雅黑" panose="020B0503020204020204" charset="-122"/>
                <a:ea typeface="微软雅黑" panose="020B0503020204020204" charset="-122"/>
                <a:cs typeface="微软雅黑" panose="020B0503020204020204" charset="-122"/>
              </a:rPr>
              <a:t>造成</a:t>
            </a:r>
            <a:r>
              <a:rPr sz="1700" kern="0" spc="42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26人死亡</a:t>
            </a:r>
            <a:r>
              <a:rPr sz="1700" kern="0" spc="80" dirty="0">
                <a:solidFill>
                  <a:srgbClr val="262626">
                    <a:alpha val="100000"/>
                  </a:srgbClr>
                </a:solidFill>
                <a:latin typeface="微软雅黑" panose="020B0503020204020204" charset="-122"/>
                <a:ea typeface="微软雅黑" panose="020B0503020204020204" charset="-122"/>
                <a:cs typeface="微软雅黑" panose="020B0503020204020204" charset="-122"/>
              </a:rPr>
              <a:t>，</a:t>
            </a:r>
            <a:r>
              <a:rPr sz="1700" kern="0" spc="25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262626">
                    <a:alpha val="100000"/>
                  </a:srgbClr>
                </a:solidFill>
                <a:latin typeface="微软雅黑" panose="020B0503020204020204" charset="-122"/>
                <a:ea typeface="微软雅黑" panose="020B0503020204020204" charset="-122"/>
                <a:cs typeface="微软雅黑" panose="020B0503020204020204" charset="-122"/>
              </a:rPr>
              <a:t>138人受伤， 其中重伤37人， 直接经济损失约</a:t>
            </a:r>
            <a:r>
              <a:rPr sz="1700"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5395</a:t>
            </a:r>
            <a:r>
              <a:rPr sz="1700" kern="0" spc="-2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.41万元</a:t>
            </a:r>
            <a:r>
              <a:rPr sz="1700" kern="0" spc="70" dirty="0">
                <a:solidFill>
                  <a:srgbClr val="262626">
                    <a:alpha val="100000"/>
                  </a:srgbClr>
                </a:solidFill>
                <a:latin typeface="微软雅黑" panose="020B0503020204020204" charset="-122"/>
                <a:ea typeface="微软雅黑" panose="020B0503020204020204" charset="-122"/>
                <a:cs typeface="微软雅黑" panose="020B0503020204020204" charset="-122"/>
              </a:rPr>
              <a:t>。</a:t>
            </a:r>
            <a:endParaRPr sz="1700" dirty="0">
              <a:latin typeface="微软雅黑" panose="020B0503020204020204" charset="-122"/>
              <a:ea typeface="微软雅黑" panose="020B0503020204020204" charset="-122"/>
              <a:cs typeface="微软雅黑" panose="020B0503020204020204" charset="-122"/>
            </a:endParaRPr>
          </a:p>
          <a:p>
            <a:pPr marL="12700" algn="l" rtl="0" eaLnBrk="0">
              <a:lnSpc>
                <a:spcPts val="2200"/>
              </a:lnSpc>
              <a:spcBef>
                <a:spcPts val="1100"/>
              </a:spcBef>
            </a:pPr>
            <a:r>
              <a:rPr sz="1700" kern="0" spc="-30" dirty="0">
                <a:solidFill>
                  <a:srgbClr val="262626">
                    <a:alpha val="100000"/>
                  </a:srgbClr>
                </a:solidFill>
                <a:latin typeface="微软雅黑" panose="020B0503020204020204" charset="-122"/>
                <a:ea typeface="微软雅黑" panose="020B0503020204020204" charset="-122"/>
                <a:cs typeface="微软雅黑" panose="020B0503020204020204" charset="-122"/>
              </a:rPr>
              <a:t>•</a:t>
            </a:r>
            <a:r>
              <a:rPr sz="1700" kern="0" spc="46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262626">
                    <a:alpha val="100000"/>
                  </a:srgbClr>
                </a:solidFill>
                <a:latin typeface="微软雅黑" panose="020B0503020204020204" charset="-122"/>
                <a:ea typeface="微软雅黑" panose="020B0503020204020204" charset="-122"/>
                <a:cs typeface="微软雅黑" panose="020B0503020204020204" charset="-122"/>
              </a:rPr>
              <a:t>涉</a:t>
            </a:r>
            <a:r>
              <a:rPr sz="1700" kern="0" spc="-26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262626">
                    <a:alpha val="100000"/>
                  </a:srgbClr>
                </a:solidFill>
                <a:latin typeface="微软雅黑" panose="020B0503020204020204" charset="-122"/>
                <a:ea typeface="微软雅黑" panose="020B0503020204020204" charset="-122"/>
                <a:cs typeface="微软雅黑" panose="020B0503020204020204" charset="-122"/>
              </a:rPr>
              <a:t>事</a:t>
            </a:r>
            <a:r>
              <a:rPr sz="1700" kern="0" spc="-26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262626">
                    <a:alpha val="100000"/>
                  </a:srgbClr>
                </a:solidFill>
                <a:latin typeface="微软雅黑" panose="020B0503020204020204" charset="-122"/>
                <a:ea typeface="微软雅黑" panose="020B0503020204020204" charset="-122"/>
                <a:cs typeface="微软雅黑" panose="020B0503020204020204" charset="-122"/>
              </a:rPr>
              <a:t>故</a:t>
            </a:r>
            <a:r>
              <a:rPr sz="1700" kern="0" spc="-26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262626">
                    <a:alpha val="100000"/>
                  </a:srgbClr>
                </a:solidFill>
                <a:latin typeface="微软雅黑" panose="020B0503020204020204" charset="-122"/>
                <a:ea typeface="微软雅黑" panose="020B0503020204020204" charset="-122"/>
                <a:cs typeface="微软雅黑" panose="020B0503020204020204" charset="-122"/>
              </a:rPr>
              <a:t>建</a:t>
            </a:r>
            <a:r>
              <a:rPr sz="1700" kern="0" spc="-27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262626">
                    <a:alpha val="100000"/>
                  </a:srgbClr>
                </a:solidFill>
                <a:latin typeface="微软雅黑" panose="020B0503020204020204" charset="-122"/>
                <a:ea typeface="微软雅黑" panose="020B0503020204020204" charset="-122"/>
                <a:cs typeface="微软雅黑" panose="020B0503020204020204" charset="-122"/>
              </a:rPr>
              <a:t>筑</a:t>
            </a:r>
            <a:r>
              <a:rPr sz="1700" kern="0" spc="-29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262626">
                    <a:alpha val="100000"/>
                  </a:srgbClr>
                </a:solidFill>
                <a:latin typeface="微软雅黑" panose="020B0503020204020204" charset="-122"/>
                <a:ea typeface="微软雅黑" panose="020B0503020204020204" charset="-122"/>
                <a:cs typeface="微软雅黑" panose="020B0503020204020204" charset="-122"/>
              </a:rPr>
              <a:t>物</a:t>
            </a:r>
            <a:r>
              <a:rPr sz="1700" kern="0" spc="-26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262626">
                    <a:alpha val="100000"/>
                  </a:srgbClr>
                </a:solidFill>
                <a:latin typeface="微软雅黑" panose="020B0503020204020204" charset="-122"/>
                <a:ea typeface="微软雅黑" panose="020B0503020204020204" charset="-122"/>
                <a:cs typeface="微软雅黑" panose="020B0503020204020204" charset="-122"/>
              </a:rPr>
              <a:t>底</a:t>
            </a:r>
            <a:r>
              <a:rPr sz="1700" kern="0" spc="-26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262626">
                    <a:alpha val="100000"/>
                  </a:srgbClr>
                </a:solidFill>
                <a:latin typeface="微软雅黑" panose="020B0503020204020204" charset="-122"/>
                <a:ea typeface="微软雅黑" panose="020B0503020204020204" charset="-122"/>
                <a:cs typeface="微软雅黑" panose="020B0503020204020204" charset="-122"/>
              </a:rPr>
              <a:t>部</a:t>
            </a:r>
            <a:r>
              <a:rPr sz="1700" kern="0" spc="-26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262626">
                    <a:alpha val="100000"/>
                  </a:srgbClr>
                </a:solidFill>
                <a:latin typeface="微软雅黑" panose="020B0503020204020204" charset="-122"/>
                <a:ea typeface="微软雅黑" panose="020B0503020204020204" charset="-122"/>
                <a:cs typeface="微软雅黑" panose="020B0503020204020204" charset="-122"/>
              </a:rPr>
              <a:t>河</a:t>
            </a:r>
            <a:r>
              <a:rPr sz="1700" kern="0" spc="-27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262626">
                    <a:alpha val="100000"/>
                  </a:srgbClr>
                </a:solidFill>
                <a:latin typeface="微软雅黑" panose="020B0503020204020204" charset="-122"/>
                <a:ea typeface="微软雅黑" panose="020B0503020204020204" charset="-122"/>
                <a:cs typeface="微软雅黑" panose="020B0503020204020204" charset="-122"/>
              </a:rPr>
              <a:t>道</a:t>
            </a:r>
            <a:r>
              <a:rPr sz="1700" kern="0" spc="-12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262626">
                    <a:alpha val="100000"/>
                  </a:srgbClr>
                </a:solidFill>
                <a:latin typeface="微软雅黑" panose="020B0503020204020204" charset="-122"/>
                <a:ea typeface="微软雅黑" panose="020B0503020204020204" charset="-122"/>
                <a:cs typeface="微软雅黑" panose="020B0503020204020204" charset="-122"/>
              </a:rPr>
              <a:t>内</a:t>
            </a:r>
            <a:r>
              <a:rPr sz="1700" kern="0" spc="-27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262626">
                    <a:alpha val="100000"/>
                  </a:srgbClr>
                </a:solidFill>
                <a:latin typeface="微软雅黑" panose="020B0503020204020204" charset="-122"/>
                <a:ea typeface="微软雅黑" panose="020B0503020204020204" charset="-122"/>
                <a:cs typeface="微软雅黑" panose="020B0503020204020204" charset="-122"/>
              </a:rPr>
              <a:t>参</a:t>
            </a:r>
            <a:r>
              <a:rPr sz="1700" kern="0" spc="-27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262626">
                    <a:alpha val="100000"/>
                  </a:srgbClr>
                </a:solidFill>
                <a:latin typeface="微软雅黑" panose="020B0503020204020204" charset="-122"/>
                <a:ea typeface="微软雅黑" panose="020B0503020204020204" charset="-122"/>
                <a:cs typeface="微软雅黑" panose="020B0503020204020204" charset="-122"/>
              </a:rPr>
              <a:t>与</a:t>
            </a:r>
            <a:r>
              <a:rPr sz="1700" kern="0" spc="-25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爆</a:t>
            </a:r>
            <a:r>
              <a:rPr sz="1700" kern="0" spc="-27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炸</a:t>
            </a:r>
            <a:r>
              <a:rPr sz="1700" kern="0" spc="-20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262626">
                    <a:alpha val="100000"/>
                  </a:srgbClr>
                </a:solidFill>
                <a:latin typeface="微软雅黑" panose="020B0503020204020204" charset="-122"/>
                <a:ea typeface="微软雅黑" panose="020B0503020204020204" charset="-122"/>
                <a:cs typeface="微软雅黑" panose="020B0503020204020204" charset="-122"/>
              </a:rPr>
              <a:t>的</a:t>
            </a:r>
            <a:r>
              <a:rPr sz="1700" kern="0" spc="-26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天</a:t>
            </a:r>
            <a:r>
              <a:rPr sz="1700" kern="0" spc="-2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然</a:t>
            </a:r>
            <a:r>
              <a:rPr sz="1700" kern="0" spc="-27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气</a:t>
            </a:r>
            <a:r>
              <a:rPr sz="1700" kern="0" spc="-27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262626">
                    <a:alpha val="100000"/>
                  </a:srgbClr>
                </a:solidFill>
                <a:latin typeface="微软雅黑" panose="020B0503020204020204" charset="-122"/>
                <a:ea typeface="微软雅黑" panose="020B0503020204020204" charset="-122"/>
                <a:cs typeface="微软雅黑" panose="020B0503020204020204" charset="-122"/>
              </a:rPr>
              <a:t>体</a:t>
            </a:r>
            <a:r>
              <a:rPr sz="1700" kern="0" spc="-27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262626">
                    <a:alpha val="100000"/>
                  </a:srgbClr>
                </a:solidFill>
                <a:latin typeface="微软雅黑" panose="020B0503020204020204" charset="-122"/>
                <a:ea typeface="微软雅黑" panose="020B0503020204020204" charset="-122"/>
                <a:cs typeface="微软雅黑" panose="020B0503020204020204" charset="-122"/>
              </a:rPr>
              <a:t>积</a:t>
            </a:r>
            <a:r>
              <a:rPr sz="1700" kern="0" spc="-26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262626">
                    <a:alpha val="100000"/>
                  </a:srgbClr>
                </a:solidFill>
                <a:latin typeface="微软雅黑" panose="020B0503020204020204" charset="-122"/>
                <a:ea typeface="微软雅黑" panose="020B0503020204020204" charset="-122"/>
                <a:cs typeface="微软雅黑" panose="020B0503020204020204" charset="-122"/>
              </a:rPr>
              <a:t>约</a:t>
            </a:r>
            <a:r>
              <a:rPr sz="1700" kern="0" spc="-19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6</a:t>
            </a:r>
            <a:r>
              <a:rPr sz="1700" kern="0" spc="-21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0</a:t>
            </a:r>
            <a:r>
              <a:rPr sz="1700" kern="0" spc="-22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0</a:t>
            </a:r>
            <a:r>
              <a:rPr sz="1700" kern="0" spc="-1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m</a:t>
            </a:r>
            <a:r>
              <a:rPr sz="1700" kern="0" spc="33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³  </a:t>
            </a:r>
            <a:r>
              <a:rPr sz="1700" kern="0" spc="-40" dirty="0">
                <a:solidFill>
                  <a:srgbClr val="262626">
                    <a:alpha val="100000"/>
                  </a:srgbClr>
                </a:solidFill>
                <a:latin typeface="微软雅黑" panose="020B0503020204020204" charset="-122"/>
                <a:ea typeface="微软雅黑" panose="020B0503020204020204" charset="-122"/>
                <a:cs typeface="微软雅黑" panose="020B0503020204020204" charset="-122"/>
              </a:rPr>
              <a:t>,   爆</a:t>
            </a:r>
            <a:r>
              <a:rPr sz="1700" kern="0" spc="-27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262626">
                    <a:alpha val="100000"/>
                  </a:srgbClr>
                </a:solidFill>
                <a:latin typeface="微软雅黑" panose="020B0503020204020204" charset="-122"/>
                <a:ea typeface="微软雅黑" panose="020B0503020204020204" charset="-122"/>
                <a:cs typeface="微软雅黑" panose="020B0503020204020204" charset="-122"/>
              </a:rPr>
              <a:t>炸</a:t>
            </a:r>
            <a:r>
              <a:rPr sz="1700" kern="0" spc="-20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262626">
                    <a:alpha val="100000"/>
                  </a:srgbClr>
                </a:solidFill>
                <a:latin typeface="微软雅黑" panose="020B0503020204020204" charset="-122"/>
                <a:ea typeface="微软雅黑" panose="020B0503020204020204" charset="-122"/>
                <a:cs typeface="微软雅黑" panose="020B0503020204020204" charset="-122"/>
              </a:rPr>
              <a:t>当</a:t>
            </a:r>
            <a:r>
              <a:rPr sz="1700" kern="0" spc="-26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262626">
                    <a:alpha val="100000"/>
                  </a:srgbClr>
                </a:solidFill>
                <a:latin typeface="微软雅黑" panose="020B0503020204020204" charset="-122"/>
                <a:ea typeface="微软雅黑" panose="020B0503020204020204" charset="-122"/>
                <a:cs typeface="微软雅黑" panose="020B0503020204020204" charset="-122"/>
              </a:rPr>
              <a:t>量</a:t>
            </a:r>
            <a:r>
              <a:rPr sz="1700" kern="0" spc="-19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262626">
                    <a:alpha val="100000"/>
                  </a:srgbClr>
                </a:solidFill>
                <a:latin typeface="微软雅黑" panose="020B0503020204020204" charset="-122"/>
                <a:ea typeface="微软雅黑" panose="020B0503020204020204" charset="-122"/>
                <a:cs typeface="微软雅黑" panose="020B0503020204020204" charset="-122"/>
              </a:rPr>
              <a:t>2</a:t>
            </a:r>
            <a:r>
              <a:rPr sz="1700" kern="0" spc="-19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262626">
                    <a:alpha val="100000"/>
                  </a:srgbClr>
                </a:solidFill>
                <a:latin typeface="微软雅黑" panose="020B0503020204020204" charset="-122"/>
                <a:ea typeface="微软雅黑" panose="020B0503020204020204" charset="-122"/>
                <a:cs typeface="微软雅黑" panose="020B0503020204020204" charset="-122"/>
              </a:rPr>
              <a:t>2</a:t>
            </a:r>
            <a:r>
              <a:rPr sz="1700" kern="0" spc="-14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262626">
                    <a:alpha val="100000"/>
                  </a:srgbClr>
                </a:solidFill>
                <a:latin typeface="微软雅黑" panose="020B0503020204020204" charset="-122"/>
                <a:ea typeface="微软雅黑" panose="020B0503020204020204" charset="-122"/>
                <a:cs typeface="微软雅黑" panose="020B0503020204020204" charset="-122"/>
              </a:rPr>
              <a:t>5kg</a:t>
            </a:r>
            <a:r>
              <a:rPr sz="1700" kern="0" spc="15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262626">
                    <a:alpha val="100000"/>
                  </a:srgbClr>
                </a:solidFill>
                <a:latin typeface="微软雅黑" panose="020B0503020204020204" charset="-122"/>
                <a:ea typeface="微软雅黑" panose="020B0503020204020204" charset="-122"/>
                <a:cs typeface="微软雅黑" panose="020B0503020204020204" charset="-122"/>
              </a:rPr>
              <a:t>TNT。</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09000"/>
              </a:lnSpc>
            </a:pPr>
            <a:endParaRPr sz="10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12700" algn="l" rtl="0" eaLnBrk="0">
              <a:lnSpc>
                <a:spcPct val="91000"/>
              </a:lnSpc>
            </a:pPr>
            <a:r>
              <a:rPr sz="1700" kern="0" spc="-40" dirty="0">
                <a:solidFill>
                  <a:srgbClr val="262626">
                    <a:alpha val="100000"/>
                  </a:srgbClr>
                </a:solidFill>
                <a:latin typeface="微软雅黑" panose="020B0503020204020204" charset="-122"/>
                <a:ea typeface="微软雅黑" panose="020B0503020204020204" charset="-122"/>
                <a:cs typeface="微软雅黑" panose="020B0503020204020204" charset="-122"/>
              </a:rPr>
              <a:t>•</a:t>
            </a:r>
            <a:r>
              <a:rPr sz="1700" kern="0" spc="50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262626">
                    <a:alpha val="100000"/>
                  </a:srgbClr>
                </a:solidFill>
                <a:latin typeface="微软雅黑" panose="020B0503020204020204" charset="-122"/>
                <a:ea typeface="微软雅黑" panose="020B0503020204020204" charset="-122"/>
                <a:cs typeface="微软雅黑" panose="020B0503020204020204" charset="-122"/>
              </a:rPr>
              <a:t>涉</a:t>
            </a:r>
            <a:r>
              <a:rPr sz="1700" kern="0" spc="-25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262626">
                    <a:alpha val="100000"/>
                  </a:srgbClr>
                </a:solidFill>
                <a:latin typeface="微软雅黑" panose="020B0503020204020204" charset="-122"/>
                <a:ea typeface="微软雅黑" panose="020B0503020204020204" charset="-122"/>
                <a:cs typeface="微软雅黑" panose="020B0503020204020204" charset="-122"/>
              </a:rPr>
              <a:t>事</a:t>
            </a:r>
            <a:r>
              <a:rPr sz="1700" kern="0" spc="-26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262626">
                    <a:alpha val="100000"/>
                  </a:srgbClr>
                </a:solidFill>
                <a:latin typeface="微软雅黑" panose="020B0503020204020204" charset="-122"/>
                <a:ea typeface="微软雅黑" panose="020B0503020204020204" charset="-122"/>
                <a:cs typeface="微软雅黑" panose="020B0503020204020204" charset="-122"/>
              </a:rPr>
              <a:t>故</a:t>
            </a:r>
            <a:r>
              <a:rPr sz="1700" kern="0" spc="-27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262626">
                    <a:alpha val="100000"/>
                  </a:srgbClr>
                </a:solidFill>
                <a:latin typeface="微软雅黑" panose="020B0503020204020204" charset="-122"/>
                <a:ea typeface="微软雅黑" panose="020B0503020204020204" charset="-122"/>
                <a:cs typeface="微软雅黑" panose="020B0503020204020204" charset="-122"/>
              </a:rPr>
              <a:t>建</a:t>
            </a:r>
            <a:r>
              <a:rPr sz="1700" kern="0" spc="-27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262626">
                    <a:alpha val="100000"/>
                  </a:srgbClr>
                </a:solidFill>
                <a:latin typeface="微软雅黑" panose="020B0503020204020204" charset="-122"/>
                <a:ea typeface="微软雅黑" panose="020B0503020204020204" charset="-122"/>
                <a:cs typeface="微软雅黑" panose="020B0503020204020204" charset="-122"/>
              </a:rPr>
              <a:t>筑</a:t>
            </a:r>
            <a:r>
              <a:rPr sz="1700" kern="0" spc="-28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262626">
                    <a:alpha val="100000"/>
                  </a:srgbClr>
                </a:solidFill>
                <a:latin typeface="微软雅黑" panose="020B0503020204020204" charset="-122"/>
                <a:ea typeface="微软雅黑" panose="020B0503020204020204" charset="-122"/>
                <a:cs typeface="微软雅黑" panose="020B0503020204020204" charset="-122"/>
              </a:rPr>
              <a:t>物</a:t>
            </a:r>
            <a:r>
              <a:rPr sz="1700" kern="0" spc="-27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严</a:t>
            </a:r>
            <a:r>
              <a:rPr sz="1700" kern="0" spc="-26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重</a:t>
            </a:r>
            <a:r>
              <a:rPr sz="1700" kern="0" spc="-27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损</a:t>
            </a:r>
            <a:r>
              <a:rPr sz="1700" kern="0" spc="-2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坏</a:t>
            </a:r>
            <a:r>
              <a:rPr sz="1700" kern="0" spc="-40" dirty="0">
                <a:solidFill>
                  <a:srgbClr val="262626">
                    <a:alpha val="100000"/>
                  </a:srgbClr>
                </a:solidFill>
                <a:latin typeface="微软雅黑" panose="020B0503020204020204" charset="-122"/>
                <a:ea typeface="微软雅黑" panose="020B0503020204020204" charset="-122"/>
                <a:cs typeface="微软雅黑" panose="020B0503020204020204" charset="-122"/>
              </a:rPr>
              <a:t>，</a:t>
            </a:r>
            <a:r>
              <a:rPr sz="1700" kern="0" spc="15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262626">
                    <a:alpha val="100000"/>
                  </a:srgbClr>
                </a:solidFill>
                <a:latin typeface="微软雅黑" panose="020B0503020204020204" charset="-122"/>
                <a:ea typeface="微软雅黑" panose="020B0503020204020204" charset="-122"/>
                <a:cs typeface="微软雅黑" panose="020B0503020204020204" charset="-122"/>
              </a:rPr>
              <a:t>周</a:t>
            </a:r>
            <a:r>
              <a:rPr sz="1700" kern="0" spc="-26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262626">
                    <a:alpha val="100000"/>
                  </a:srgbClr>
                </a:solidFill>
                <a:latin typeface="微软雅黑" panose="020B0503020204020204" charset="-122"/>
                <a:ea typeface="微软雅黑" panose="020B0503020204020204" charset="-122"/>
                <a:cs typeface="微软雅黑" panose="020B0503020204020204" charset="-122"/>
              </a:rPr>
              <a:t>边</a:t>
            </a:r>
            <a:r>
              <a:rPr sz="1700" kern="0" spc="-27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262626">
                    <a:alpha val="100000"/>
                  </a:srgbClr>
                </a:solidFill>
                <a:latin typeface="微软雅黑" panose="020B0503020204020204" charset="-122"/>
                <a:ea typeface="微软雅黑" panose="020B0503020204020204" charset="-122"/>
                <a:cs typeface="微软雅黑" panose="020B0503020204020204" charset="-122"/>
              </a:rPr>
              <a:t>建</a:t>
            </a:r>
            <a:r>
              <a:rPr sz="1700" kern="0" spc="-27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262626">
                    <a:alpha val="100000"/>
                  </a:srgbClr>
                </a:solidFill>
                <a:latin typeface="微软雅黑" panose="020B0503020204020204" charset="-122"/>
                <a:ea typeface="微软雅黑" panose="020B0503020204020204" charset="-122"/>
                <a:cs typeface="微软雅黑" panose="020B0503020204020204" charset="-122"/>
              </a:rPr>
              <a:t>筑</a:t>
            </a:r>
            <a:r>
              <a:rPr sz="1700" kern="0" spc="-13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门</a:t>
            </a:r>
            <a:r>
              <a:rPr sz="1700" kern="0" spc="-27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窗</a:t>
            </a:r>
            <a:r>
              <a:rPr sz="1700" kern="0" spc="-2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破</a:t>
            </a:r>
            <a:r>
              <a:rPr sz="1700" kern="0" spc="-26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坏</a:t>
            </a:r>
            <a:r>
              <a:rPr sz="1700" kern="0" spc="-27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262626">
                    <a:alpha val="100000"/>
                  </a:srgbClr>
                </a:solidFill>
                <a:latin typeface="微软雅黑" panose="020B0503020204020204" charset="-122"/>
                <a:ea typeface="微软雅黑" panose="020B0503020204020204" charset="-122"/>
                <a:cs typeface="微软雅黑" panose="020B0503020204020204" charset="-122"/>
              </a:rPr>
              <a:t>严</a:t>
            </a:r>
            <a:r>
              <a:rPr sz="1700" kern="0" spc="-25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262626">
                    <a:alpha val="100000"/>
                  </a:srgbClr>
                </a:solidFill>
                <a:latin typeface="微软雅黑" panose="020B0503020204020204" charset="-122"/>
                <a:ea typeface="微软雅黑" panose="020B0503020204020204" charset="-122"/>
                <a:cs typeface="微软雅黑" panose="020B0503020204020204" charset="-122"/>
              </a:rPr>
              <a:t>重</a:t>
            </a:r>
            <a:r>
              <a:rPr sz="1700" kern="0" spc="-30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262626">
                    <a:alpha val="100000"/>
                  </a:srgbClr>
                </a:solidFill>
                <a:latin typeface="微软雅黑" panose="020B0503020204020204" charset="-122"/>
                <a:ea typeface="微软雅黑" panose="020B0503020204020204" charset="-122"/>
                <a:cs typeface="微软雅黑" panose="020B0503020204020204" charset="-122"/>
              </a:rPr>
              <a:t>。</a:t>
            </a:r>
            <a:endParaRPr sz="1700" dirty="0">
              <a:latin typeface="微软雅黑" panose="020B0503020204020204" charset="-122"/>
              <a:ea typeface="微软雅黑" panose="020B0503020204020204" charset="-122"/>
              <a:cs typeface="微软雅黑" panose="020B0503020204020204" charset="-122"/>
            </a:endParaRPr>
          </a:p>
        </p:txBody>
      </p:sp>
      <p:grpSp>
        <p:nvGrpSpPr>
          <p:cNvPr id="34" name="group 34"/>
          <p:cNvGrpSpPr/>
          <p:nvPr/>
        </p:nvGrpSpPr>
        <p:grpSpPr>
          <a:xfrm rot="21600000">
            <a:off x="8061959" y="3540251"/>
            <a:ext cx="4130040" cy="3317748"/>
            <a:chOff x="0" y="0"/>
            <a:chExt cx="4130040" cy="3317748"/>
          </a:xfrm>
        </p:grpSpPr>
        <p:pic>
          <p:nvPicPr>
            <p:cNvPr id="978" name="picture 978"/>
            <p:cNvPicPr>
              <a:picLocks noChangeAspect="1"/>
            </p:cNvPicPr>
            <p:nvPr/>
          </p:nvPicPr>
          <p:blipFill>
            <a:blip r:embed="rId1"/>
            <a:stretch>
              <a:fillRect/>
            </a:stretch>
          </p:blipFill>
          <p:spPr>
            <a:xfrm rot="21600000">
              <a:off x="0" y="0"/>
              <a:ext cx="4130040" cy="3317748"/>
            </a:xfrm>
            <a:prstGeom prst="rect">
              <a:avLst/>
            </a:prstGeom>
          </p:spPr>
        </p:pic>
        <p:sp>
          <p:nvSpPr>
            <p:cNvPr id="980" name="textbox 980"/>
            <p:cNvSpPr/>
            <p:nvPr/>
          </p:nvSpPr>
          <p:spPr>
            <a:xfrm>
              <a:off x="-12700" y="-12700"/>
              <a:ext cx="4156075" cy="3371850"/>
            </a:xfrm>
            <a:prstGeom prst="rect">
              <a:avLst/>
            </a:prstGeom>
            <a:noFill/>
            <a:ln w="0" cap="flat">
              <a:noFill/>
              <a:prstDash val="solid"/>
              <a:miter lim="0"/>
            </a:ln>
          </p:spPr>
          <p:txBody>
            <a:bodyPr vert="horz" wrap="square" lIns="0" tIns="0" rIns="0" bIns="0"/>
            <a:lstStyle/>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marL="564515" algn="l" rtl="0" eaLnBrk="0">
                <a:lnSpc>
                  <a:spcPct val="96000"/>
                </a:lnSpc>
                <a:spcBef>
                  <a:spcPts val="0"/>
                </a:spcBef>
              </a:pPr>
              <a:r>
                <a:rPr sz="1700" kern="0" spc="80" dirty="0">
                  <a:solidFill>
                    <a:srgbClr val="FFFFFF">
                      <a:alpha val="100000"/>
                    </a:srgbClr>
                  </a:solidFill>
                  <a:latin typeface="仿宋" panose="02010609060101010101" charset="-122"/>
                  <a:ea typeface="仿宋" panose="02010609060101010101" charset="-122"/>
                  <a:cs typeface="仿宋" panose="02010609060101010101" charset="-122"/>
                </a:rPr>
                <a:t>事故现场房屋内部受损情况</a:t>
              </a:r>
              <a:endParaRPr sz="1700" dirty="0">
                <a:latin typeface="仿宋" panose="02010609060101010101" charset="-122"/>
                <a:ea typeface="仿宋" panose="02010609060101010101" charset="-122"/>
                <a:cs typeface="仿宋" panose="02010609060101010101" charset="-122"/>
              </a:endParaRPr>
            </a:p>
          </p:txBody>
        </p:sp>
      </p:grpSp>
      <p:grpSp>
        <p:nvGrpSpPr>
          <p:cNvPr id="36" name="group 36"/>
          <p:cNvGrpSpPr/>
          <p:nvPr/>
        </p:nvGrpSpPr>
        <p:grpSpPr>
          <a:xfrm rot="21600000">
            <a:off x="4158995" y="3538728"/>
            <a:ext cx="3820667" cy="2700527"/>
            <a:chOff x="0" y="0"/>
            <a:chExt cx="3820667" cy="2700527"/>
          </a:xfrm>
        </p:grpSpPr>
        <p:pic>
          <p:nvPicPr>
            <p:cNvPr id="982" name="picture 982"/>
            <p:cNvPicPr>
              <a:picLocks noChangeAspect="1"/>
            </p:cNvPicPr>
            <p:nvPr/>
          </p:nvPicPr>
          <p:blipFill>
            <a:blip r:embed="rId2"/>
            <a:stretch>
              <a:fillRect/>
            </a:stretch>
          </p:blipFill>
          <p:spPr>
            <a:xfrm rot="21600000">
              <a:off x="0" y="0"/>
              <a:ext cx="3820667" cy="2700527"/>
            </a:xfrm>
            <a:prstGeom prst="rect">
              <a:avLst/>
            </a:prstGeom>
          </p:spPr>
        </p:pic>
        <p:sp>
          <p:nvSpPr>
            <p:cNvPr id="984" name="textbox 984"/>
            <p:cNvSpPr/>
            <p:nvPr/>
          </p:nvSpPr>
          <p:spPr>
            <a:xfrm>
              <a:off x="-12700" y="-12700"/>
              <a:ext cx="3846195" cy="2754629"/>
            </a:xfrm>
            <a:prstGeom prst="rect">
              <a:avLst/>
            </a:prstGeom>
            <a:noFill/>
            <a:ln w="0" cap="flat">
              <a:noFill/>
              <a:prstDash val="solid"/>
              <a:miter lim="0"/>
            </a:ln>
          </p:spPr>
          <p:txBody>
            <a:bodyPr vert="horz" wrap="square" lIns="0" tIns="0" rIns="0" bIns="0"/>
            <a:lstStyle/>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marL="579755" algn="l" rtl="0" eaLnBrk="0">
                <a:lnSpc>
                  <a:spcPct val="96000"/>
                </a:lnSpc>
                <a:spcBef>
                  <a:spcPts val="5"/>
                </a:spcBef>
              </a:pPr>
              <a:r>
                <a:rPr sz="1700" kern="0" spc="80" dirty="0">
                  <a:solidFill>
                    <a:srgbClr val="FFFFFF">
                      <a:alpha val="100000"/>
                    </a:srgbClr>
                  </a:solidFill>
                  <a:latin typeface="仿宋" panose="02010609060101010101" charset="-122"/>
                  <a:ea typeface="仿宋" panose="02010609060101010101" charset="-122"/>
                  <a:cs typeface="仿宋" panose="02010609060101010101" charset="-122"/>
                </a:rPr>
                <a:t>事故现场外侧房屋受损情况</a:t>
              </a:r>
              <a:endParaRPr sz="1700" dirty="0">
                <a:latin typeface="仿宋" panose="02010609060101010101" charset="-122"/>
                <a:ea typeface="仿宋" panose="02010609060101010101" charset="-122"/>
                <a:cs typeface="仿宋" panose="02010609060101010101" charset="-122"/>
              </a:endParaRPr>
            </a:p>
          </p:txBody>
        </p:sp>
      </p:grpSp>
      <p:grpSp>
        <p:nvGrpSpPr>
          <p:cNvPr id="38" name="group 38"/>
          <p:cNvGrpSpPr/>
          <p:nvPr/>
        </p:nvGrpSpPr>
        <p:grpSpPr>
          <a:xfrm rot="21600000">
            <a:off x="313944" y="3538728"/>
            <a:ext cx="3764279" cy="2700527"/>
            <a:chOff x="0" y="0"/>
            <a:chExt cx="3764279" cy="2700527"/>
          </a:xfrm>
        </p:grpSpPr>
        <p:pic>
          <p:nvPicPr>
            <p:cNvPr id="986" name="picture 986"/>
            <p:cNvPicPr>
              <a:picLocks noChangeAspect="1"/>
            </p:cNvPicPr>
            <p:nvPr/>
          </p:nvPicPr>
          <p:blipFill>
            <a:blip r:embed="rId3"/>
            <a:stretch>
              <a:fillRect/>
            </a:stretch>
          </p:blipFill>
          <p:spPr>
            <a:xfrm rot="21600000">
              <a:off x="0" y="0"/>
              <a:ext cx="3764279" cy="2700527"/>
            </a:xfrm>
            <a:prstGeom prst="rect">
              <a:avLst/>
            </a:prstGeom>
          </p:spPr>
        </p:pic>
        <p:sp>
          <p:nvSpPr>
            <p:cNvPr id="988" name="textbox 988"/>
            <p:cNvSpPr/>
            <p:nvPr/>
          </p:nvSpPr>
          <p:spPr>
            <a:xfrm>
              <a:off x="-12700" y="-12700"/>
              <a:ext cx="3789679" cy="2754629"/>
            </a:xfrm>
            <a:prstGeom prst="rect">
              <a:avLst/>
            </a:prstGeom>
            <a:noFill/>
            <a:ln w="0" cap="flat">
              <a:noFill/>
              <a:prstDash val="solid"/>
              <a:miter lim="0"/>
            </a:ln>
          </p:spPr>
          <p:txBody>
            <a:bodyPr vert="horz" wrap="square" lIns="0" tIns="0" rIns="0" bIns="0"/>
            <a:lstStyle/>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marL="552450" algn="l" rtl="0" eaLnBrk="0">
                <a:lnSpc>
                  <a:spcPct val="96000"/>
                </a:lnSpc>
                <a:spcBef>
                  <a:spcPts val="5"/>
                </a:spcBef>
              </a:pPr>
              <a:r>
                <a:rPr sz="1700" kern="0" spc="80" dirty="0">
                  <a:solidFill>
                    <a:srgbClr val="FFFFFF">
                      <a:alpha val="100000"/>
                    </a:srgbClr>
                  </a:solidFill>
                  <a:latin typeface="仿宋" panose="02010609060101010101" charset="-122"/>
                  <a:ea typeface="仿宋" panose="02010609060101010101" charset="-122"/>
                  <a:cs typeface="仿宋" panose="02010609060101010101" charset="-122"/>
                </a:rPr>
                <a:t>事故现场外侧房屋受损情况</a:t>
              </a:r>
              <a:endParaRPr sz="1700" dirty="0">
                <a:latin typeface="仿宋" panose="02010609060101010101" charset="-122"/>
                <a:ea typeface="仿宋" panose="02010609060101010101" charset="-122"/>
                <a:cs typeface="仿宋" panose="02010609060101010101" charset="-122"/>
              </a:endParaRPr>
            </a:p>
          </p:txBody>
        </p:sp>
      </p:grpSp>
      <p:pic>
        <p:nvPicPr>
          <p:cNvPr id="990" name="picture 990"/>
          <p:cNvPicPr>
            <a:picLocks noChangeAspect="1"/>
          </p:cNvPicPr>
          <p:nvPr/>
        </p:nvPicPr>
        <p:blipFill>
          <a:blip r:embed="rId4"/>
          <a:stretch>
            <a:fillRect/>
          </a:stretch>
        </p:blipFill>
        <p:spPr>
          <a:xfrm rot="21600000">
            <a:off x="7620" y="324611"/>
            <a:ext cx="10380523" cy="77724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2" name="picture 992"/>
          <p:cNvPicPr>
            <a:picLocks noChangeAspect="1"/>
          </p:cNvPicPr>
          <p:nvPr/>
        </p:nvPicPr>
        <p:blipFill>
          <a:blip r:embed="rId1"/>
          <a:stretch>
            <a:fillRect/>
          </a:stretch>
        </p:blipFill>
        <p:spPr>
          <a:xfrm rot="21600000">
            <a:off x="7620" y="324611"/>
            <a:ext cx="10380523" cy="777240"/>
          </a:xfrm>
          <a:prstGeom prst="rect">
            <a:avLst/>
          </a:prstGeom>
        </p:spPr>
      </p:pic>
      <p:pic>
        <p:nvPicPr>
          <p:cNvPr id="994" name="picture 994"/>
          <p:cNvPicPr>
            <a:picLocks noChangeAspect="1"/>
          </p:cNvPicPr>
          <p:nvPr/>
        </p:nvPicPr>
        <p:blipFill>
          <a:blip r:embed="rId2"/>
          <a:stretch>
            <a:fillRect/>
          </a:stretch>
        </p:blipFill>
        <p:spPr>
          <a:xfrm rot="21600000">
            <a:off x="10611028" y="4077766"/>
            <a:ext cx="1580971" cy="2780233"/>
          </a:xfrm>
          <a:prstGeom prst="rect">
            <a:avLst/>
          </a:prstGeom>
        </p:spPr>
      </p:pic>
      <p:grpSp>
        <p:nvGrpSpPr>
          <p:cNvPr id="40" name="group 40"/>
          <p:cNvGrpSpPr/>
          <p:nvPr/>
        </p:nvGrpSpPr>
        <p:grpSpPr>
          <a:xfrm rot="21600000">
            <a:off x="8092440" y="3366515"/>
            <a:ext cx="3051047" cy="696467"/>
            <a:chOff x="0" y="0"/>
            <a:chExt cx="3051047" cy="696467"/>
          </a:xfrm>
        </p:grpSpPr>
        <p:pic>
          <p:nvPicPr>
            <p:cNvPr id="996" name="picture 996"/>
            <p:cNvPicPr>
              <a:picLocks noChangeAspect="1"/>
            </p:cNvPicPr>
            <p:nvPr/>
          </p:nvPicPr>
          <p:blipFill>
            <a:blip r:embed="rId3"/>
            <a:stretch>
              <a:fillRect/>
            </a:stretch>
          </p:blipFill>
          <p:spPr>
            <a:xfrm rot="21600000">
              <a:off x="0" y="0"/>
              <a:ext cx="3051047" cy="696467"/>
            </a:xfrm>
            <a:prstGeom prst="rect">
              <a:avLst/>
            </a:prstGeom>
          </p:spPr>
        </p:pic>
        <p:sp>
          <p:nvSpPr>
            <p:cNvPr id="998" name="textbox 998"/>
            <p:cNvSpPr/>
            <p:nvPr/>
          </p:nvSpPr>
          <p:spPr>
            <a:xfrm>
              <a:off x="-12700" y="-12700"/>
              <a:ext cx="3076575" cy="721994"/>
            </a:xfrm>
            <a:prstGeom prst="rect">
              <a:avLst/>
            </a:prstGeom>
            <a:noFill/>
            <a:ln w="0" cap="flat">
              <a:noFill/>
              <a:prstDash val="solid"/>
              <a:miter lim="0"/>
            </a:ln>
          </p:spPr>
          <p:txBody>
            <a:bodyPr vert="horz" wrap="square" lIns="0" tIns="0" rIns="0" bIns="0"/>
            <a:lstStyle/>
            <a:p>
              <a:pPr algn="l" rtl="0" eaLnBrk="0">
                <a:lnSpc>
                  <a:spcPct val="109000"/>
                </a:lnSpc>
              </a:pPr>
              <a:endParaRPr sz="700" dirty="0">
                <a:latin typeface="Arial" panose="020B0604020202020204"/>
                <a:ea typeface="Arial" panose="020B0604020202020204"/>
                <a:cs typeface="Arial" panose="020B0604020202020204"/>
              </a:endParaRPr>
            </a:p>
            <a:p>
              <a:pPr marL="283845" algn="l" rtl="0" eaLnBrk="0">
                <a:lnSpc>
                  <a:spcPct val="91000"/>
                </a:lnSpc>
                <a:spcBef>
                  <a:spcPts val="0"/>
                </a:spcBef>
              </a:pP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东风汽车房地产有限</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公司</a:t>
              </a:r>
              <a:endParaRPr sz="1700" dirty="0">
                <a:latin typeface="微软雅黑" panose="020B0503020204020204" charset="-122"/>
                <a:ea typeface="微软雅黑" panose="020B0503020204020204" charset="-122"/>
                <a:cs typeface="微软雅黑" panose="020B0503020204020204" charset="-122"/>
              </a:endParaRPr>
            </a:p>
            <a:p>
              <a:pPr marL="908050" algn="l" rtl="0" eaLnBrk="0">
                <a:lnSpc>
                  <a:spcPts val="2200"/>
                </a:lnSpc>
                <a:spcBef>
                  <a:spcPts val="60"/>
                </a:spcBef>
              </a:pP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Arial" panose="020B0604020202020204"/>
                  <a:ea typeface="Arial" panose="020B0604020202020204"/>
                  <a:cs typeface="Arial" panose="020B0604020202020204"/>
                </a:rPr>
                <a:t>2004.6.</a:t>
              </a:r>
              <a:r>
                <a:rPr sz="1700" kern="0" spc="190" dirty="0">
                  <a:solidFill>
                    <a:srgbClr val="000000">
                      <a:alpha val="100000"/>
                    </a:srgbClr>
                  </a:solidFill>
                  <a:latin typeface="Arial" panose="020B0604020202020204"/>
                  <a:ea typeface="Arial" panose="020B0604020202020204"/>
                  <a:cs typeface="Arial" panose="020B0604020202020204"/>
                </a:rPr>
                <a:t> </a:t>
              </a:r>
              <a:r>
                <a:rPr sz="1700" kern="0" spc="-30" dirty="0">
                  <a:solidFill>
                    <a:srgbClr val="000000">
                      <a:alpha val="100000"/>
                    </a:srgbClr>
                  </a:solidFill>
                  <a:latin typeface="Arial" panose="020B0604020202020204"/>
                  <a:ea typeface="Arial" panose="020B0604020202020204"/>
                  <a:cs typeface="Arial" panose="020B0604020202020204"/>
                </a:rPr>
                <a:t>15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1700" dirty="0">
                <a:latin typeface="微软雅黑" panose="020B0503020204020204" charset="-122"/>
                <a:ea typeface="微软雅黑" panose="020B0503020204020204" charset="-122"/>
                <a:cs typeface="微软雅黑" panose="020B0503020204020204" charset="-122"/>
              </a:endParaRPr>
            </a:p>
          </p:txBody>
        </p:sp>
      </p:grpSp>
      <p:sp>
        <p:nvSpPr>
          <p:cNvPr id="1000" name="textbox 1000"/>
          <p:cNvSpPr/>
          <p:nvPr/>
        </p:nvSpPr>
        <p:spPr>
          <a:xfrm>
            <a:off x="7595942" y="4019803"/>
            <a:ext cx="3408679" cy="1972945"/>
          </a:xfrm>
          <a:prstGeom prst="rect">
            <a:avLst/>
          </a:prstGeom>
          <a:noFill/>
          <a:ln w="0" cap="flat">
            <a:noFill/>
            <a:prstDash val="solid"/>
            <a:miter lim="0"/>
          </a:ln>
        </p:spPr>
        <p:txBody>
          <a:bodyPr vert="horz" wrap="square" lIns="0" tIns="0" rIns="0" bIns="0"/>
          <a:lstStyle/>
          <a:p>
            <a:pPr algn="l" rtl="0" eaLnBrk="0">
              <a:lnSpc>
                <a:spcPct val="114000"/>
              </a:lnSpc>
            </a:pPr>
            <a:endParaRPr sz="700" dirty="0">
              <a:latin typeface="Arial" panose="020B0604020202020204"/>
              <a:ea typeface="Arial" panose="020B0604020202020204"/>
              <a:cs typeface="Arial" panose="020B0604020202020204"/>
            </a:endParaRPr>
          </a:p>
          <a:p>
            <a:pPr marL="2094865" algn="l" rtl="0" eaLnBrk="0">
              <a:lnSpc>
                <a:spcPct val="81000"/>
              </a:lnSpc>
              <a:spcBef>
                <a:spcPts val="0"/>
              </a:spcBef>
              <a:tabLst>
                <a:tab pos="2223135" algn="l"/>
              </a:tabLst>
            </a:pPr>
            <a:r>
              <a:rPr sz="1700" kern="0" spc="0" dirty="0">
                <a:solidFill>
                  <a:srgbClr val="000000">
                    <a:alpha val="100000"/>
                  </a:srgbClr>
                </a:solidFill>
                <a:latin typeface="Arial" panose="020B0604020202020204"/>
                <a:ea typeface="Arial" panose="020B0604020202020204"/>
                <a:cs typeface="Arial" panose="020B0604020202020204"/>
              </a:rPr>
              <a:t>	</a:t>
            </a:r>
            <a:r>
              <a:rPr sz="1700" kern="0" spc="10" dirty="0">
                <a:solidFill>
                  <a:srgbClr val="000000">
                    <a:alpha val="100000"/>
                  </a:srgbClr>
                </a:solidFill>
                <a:latin typeface="Arial" panose="020B0604020202020204"/>
                <a:ea typeface="Arial" panose="020B0604020202020204"/>
                <a:cs typeface="Arial" panose="020B0604020202020204"/>
              </a:rPr>
              <a:t>2017</a:t>
            </a:r>
            <a:endParaRPr sz="1700" dirty="0">
              <a:latin typeface="Arial" panose="020B0604020202020204"/>
              <a:ea typeface="Arial" panose="020B0604020202020204"/>
              <a:cs typeface="Arial" panose="020B0604020202020204"/>
            </a:endParaRPr>
          </a:p>
          <a:p>
            <a:pPr algn="r" rtl="0" eaLnBrk="0">
              <a:lnSpc>
                <a:spcPct val="91000"/>
              </a:lnSpc>
              <a:spcBef>
                <a:spcPts val="780"/>
              </a:spcBef>
            </a:pP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湖北润联物业管理有限公</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司</a:t>
            </a:r>
            <a:endParaRPr sz="1700" dirty="0">
              <a:latin typeface="微软雅黑" panose="020B0503020204020204" charset="-122"/>
              <a:ea typeface="微软雅黑" panose="020B0503020204020204" charset="-122"/>
              <a:cs typeface="微软雅黑" panose="020B0503020204020204" charset="-122"/>
            </a:endParaRPr>
          </a:p>
          <a:p>
            <a:pPr marL="2098040" algn="l" rtl="0" eaLnBrk="0">
              <a:lnSpc>
                <a:spcPct val="91000"/>
              </a:lnSpc>
              <a:spcBef>
                <a:spcPts val="1275"/>
              </a:spcBef>
              <a:tabLst>
                <a:tab pos="2245995" algn="l"/>
              </a:tabLst>
            </a:pP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无偿转让</a:t>
            </a:r>
            <a:endParaRPr sz="1700" dirty="0">
              <a:latin typeface="微软雅黑" panose="020B0503020204020204" charset="-122"/>
              <a:ea typeface="微软雅黑" panose="020B0503020204020204" charset="-122"/>
              <a:cs typeface="微软雅黑" panose="020B0503020204020204" charset="-122"/>
            </a:endParaRPr>
          </a:p>
          <a:p>
            <a:pPr marL="1160145" algn="l" rtl="0" eaLnBrk="0">
              <a:lnSpc>
                <a:spcPct val="83000"/>
              </a:lnSpc>
              <a:spcBef>
                <a:spcPts val="1250"/>
              </a:spcBef>
            </a:pP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中国华润有限公司</a:t>
            </a:r>
            <a:endParaRPr sz="1700" dirty="0">
              <a:latin typeface="微软雅黑" panose="020B0503020204020204" charset="-122"/>
              <a:ea typeface="微软雅黑" panose="020B0503020204020204" charset="-122"/>
              <a:cs typeface="微软雅黑" panose="020B0503020204020204" charset="-122"/>
            </a:endParaRPr>
          </a:p>
          <a:p>
            <a:pPr marL="12700" algn="l" rtl="0" eaLnBrk="0">
              <a:lnSpc>
                <a:spcPts val="4110"/>
              </a:lnSpc>
            </a:pP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转让润联</a:t>
            </a:r>
            <a:r>
              <a:rPr sz="1700" kern="0" spc="70" dirty="0">
                <a:solidFill>
                  <a:srgbClr val="000000">
                    <a:alpha val="100000"/>
                  </a:srgbClr>
                </a:solidFill>
                <a:latin typeface="Arial" panose="020B0604020202020204"/>
                <a:ea typeface="Arial" panose="020B0604020202020204"/>
                <a:cs typeface="Arial" panose="020B0604020202020204"/>
              </a:rPr>
              <a:t>100%</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股权</a:t>
            </a:r>
            <a:endParaRPr sz="1700" dirty="0">
              <a:latin typeface="微软雅黑" panose="020B0503020204020204" charset="-122"/>
              <a:ea typeface="微软雅黑" panose="020B0503020204020204" charset="-122"/>
              <a:cs typeface="微软雅黑" panose="020B0503020204020204" charset="-122"/>
            </a:endParaRPr>
          </a:p>
        </p:txBody>
      </p:sp>
      <p:pic>
        <p:nvPicPr>
          <p:cNvPr id="1002" name="picture 1002"/>
          <p:cNvPicPr>
            <a:picLocks noChangeAspect="1"/>
          </p:cNvPicPr>
          <p:nvPr/>
        </p:nvPicPr>
        <p:blipFill>
          <a:blip r:embed="rId4"/>
          <a:stretch>
            <a:fillRect/>
          </a:stretch>
        </p:blipFill>
        <p:spPr>
          <a:xfrm rot="21600000">
            <a:off x="9579864" y="4754879"/>
            <a:ext cx="114300" cy="397764"/>
          </a:xfrm>
          <a:prstGeom prst="rect">
            <a:avLst/>
          </a:prstGeom>
        </p:spPr>
      </p:pic>
      <p:pic>
        <p:nvPicPr>
          <p:cNvPr id="1004" name="picture 1004"/>
          <p:cNvPicPr>
            <a:picLocks noChangeAspect="1"/>
          </p:cNvPicPr>
          <p:nvPr/>
        </p:nvPicPr>
        <p:blipFill>
          <a:blip r:embed="rId5"/>
          <a:stretch>
            <a:fillRect/>
          </a:stretch>
        </p:blipFill>
        <p:spPr>
          <a:xfrm rot="21600000">
            <a:off x="9576816" y="4032503"/>
            <a:ext cx="114300" cy="327660"/>
          </a:xfrm>
          <a:prstGeom prst="rect">
            <a:avLst/>
          </a:prstGeom>
        </p:spPr>
      </p:pic>
      <p:grpSp>
        <p:nvGrpSpPr>
          <p:cNvPr id="42" name="group 42"/>
          <p:cNvGrpSpPr/>
          <p:nvPr/>
        </p:nvGrpSpPr>
        <p:grpSpPr>
          <a:xfrm rot="21600000">
            <a:off x="3401567" y="5686044"/>
            <a:ext cx="2135124" cy="696467"/>
            <a:chOff x="0" y="0"/>
            <a:chExt cx="2135124" cy="696467"/>
          </a:xfrm>
        </p:grpSpPr>
        <p:pic>
          <p:nvPicPr>
            <p:cNvPr id="1006" name="picture 1006"/>
            <p:cNvPicPr>
              <a:picLocks noChangeAspect="1"/>
            </p:cNvPicPr>
            <p:nvPr/>
          </p:nvPicPr>
          <p:blipFill>
            <a:blip r:embed="rId6"/>
            <a:stretch>
              <a:fillRect/>
            </a:stretch>
          </p:blipFill>
          <p:spPr>
            <a:xfrm rot="21600000">
              <a:off x="0" y="0"/>
              <a:ext cx="2135124" cy="696467"/>
            </a:xfrm>
            <a:prstGeom prst="rect">
              <a:avLst/>
            </a:prstGeom>
          </p:spPr>
        </p:pic>
        <p:sp>
          <p:nvSpPr>
            <p:cNvPr id="1008" name="textbox 1008"/>
            <p:cNvSpPr/>
            <p:nvPr/>
          </p:nvSpPr>
          <p:spPr>
            <a:xfrm>
              <a:off x="-12700" y="-12700"/>
              <a:ext cx="2160904" cy="736600"/>
            </a:xfrm>
            <a:prstGeom prst="rect">
              <a:avLst/>
            </a:prstGeom>
            <a:noFill/>
            <a:ln w="0" cap="flat">
              <a:noFill/>
              <a:prstDash val="solid"/>
              <a:miter lim="0"/>
            </a:ln>
          </p:spPr>
          <p:txBody>
            <a:bodyPr vert="horz" wrap="square" lIns="0" tIns="0" rIns="0" bIns="0"/>
            <a:lstStyle/>
            <a:p>
              <a:pPr algn="l" rtl="0" eaLnBrk="0">
                <a:lnSpc>
                  <a:spcPct val="105000"/>
                </a:lnSpc>
              </a:pPr>
              <a:endParaRPr sz="900" dirty="0">
                <a:latin typeface="Arial" panose="020B0604020202020204"/>
                <a:ea typeface="Arial" panose="020B0604020202020204"/>
                <a:cs typeface="Arial" panose="020B0604020202020204"/>
              </a:endParaRPr>
            </a:p>
            <a:p>
              <a:pPr marL="387350" indent="-211455" algn="l" rtl="0" eaLnBrk="0">
                <a:lnSpc>
                  <a:spcPct val="102000"/>
                </a:lnSpc>
                <a:spcBef>
                  <a:spcPts val="5"/>
                </a:spcBef>
              </a:pP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十堰东风中燃公司</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Arial" panose="020B0604020202020204"/>
                  <a:ea typeface="Arial" panose="020B0604020202020204"/>
                  <a:cs typeface="Arial" panose="020B0604020202020204"/>
                </a:rPr>
                <a:t>2015.</a:t>
              </a:r>
              <a:r>
                <a:rPr sz="1700" kern="0" spc="220" dirty="0">
                  <a:solidFill>
                    <a:srgbClr val="000000">
                      <a:alpha val="100000"/>
                    </a:srgbClr>
                  </a:solidFill>
                  <a:latin typeface="Arial" panose="020B0604020202020204"/>
                  <a:ea typeface="Arial" panose="020B0604020202020204"/>
                  <a:cs typeface="Arial" panose="020B0604020202020204"/>
                </a:rPr>
                <a:t> </a:t>
              </a:r>
              <a:r>
                <a:rPr sz="1700" kern="0" spc="-30" dirty="0">
                  <a:solidFill>
                    <a:srgbClr val="000000">
                      <a:alpha val="100000"/>
                    </a:srgbClr>
                  </a:solidFill>
                  <a:latin typeface="Arial" panose="020B0604020202020204"/>
                  <a:ea typeface="Arial" panose="020B0604020202020204"/>
                  <a:cs typeface="Arial" panose="020B0604020202020204"/>
                </a:rPr>
                <a:t>12.22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1700" dirty="0">
                <a:latin typeface="微软雅黑" panose="020B0503020204020204" charset="-122"/>
                <a:ea typeface="微软雅黑" panose="020B0503020204020204" charset="-122"/>
                <a:cs typeface="微软雅黑" panose="020B0503020204020204" charset="-122"/>
              </a:endParaRPr>
            </a:p>
          </p:txBody>
        </p:sp>
      </p:grpSp>
      <p:pic>
        <p:nvPicPr>
          <p:cNvPr id="1010" name="picture 1010"/>
          <p:cNvPicPr>
            <a:picLocks noChangeAspect="1"/>
          </p:cNvPicPr>
          <p:nvPr/>
        </p:nvPicPr>
        <p:blipFill>
          <a:blip r:embed="rId7"/>
          <a:stretch>
            <a:fillRect/>
          </a:stretch>
        </p:blipFill>
        <p:spPr>
          <a:xfrm rot="21600000">
            <a:off x="5510783" y="2497835"/>
            <a:ext cx="1304543" cy="3592067"/>
          </a:xfrm>
          <a:prstGeom prst="rect">
            <a:avLst/>
          </a:prstGeom>
        </p:spPr>
      </p:pic>
      <p:pic>
        <p:nvPicPr>
          <p:cNvPr id="1012" name="picture 1012"/>
          <p:cNvPicPr>
            <a:picLocks noChangeAspect="1"/>
          </p:cNvPicPr>
          <p:nvPr/>
        </p:nvPicPr>
        <p:blipFill>
          <a:blip r:embed="rId8"/>
          <a:stretch>
            <a:fillRect/>
          </a:stretch>
        </p:blipFill>
        <p:spPr>
          <a:xfrm rot="21600000">
            <a:off x="231648" y="2621280"/>
            <a:ext cx="1187195" cy="696467"/>
          </a:xfrm>
          <a:prstGeom prst="rect">
            <a:avLst/>
          </a:prstGeom>
        </p:spPr>
      </p:pic>
      <p:sp>
        <p:nvSpPr>
          <p:cNvPr id="1014" name="textbox 1014"/>
          <p:cNvSpPr/>
          <p:nvPr/>
        </p:nvSpPr>
        <p:spPr>
          <a:xfrm>
            <a:off x="343824" y="2711978"/>
            <a:ext cx="3351529" cy="1113155"/>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Arial" panose="020B0604020202020204"/>
              <a:ea typeface="Arial" panose="020B0604020202020204"/>
              <a:cs typeface="Arial" panose="020B0604020202020204"/>
            </a:endParaRPr>
          </a:p>
          <a:p>
            <a:pPr marL="14605" algn="l" rtl="0" eaLnBrk="0">
              <a:lnSpc>
                <a:spcPct val="82000"/>
              </a:lnSpc>
            </a:pP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华中区域</a:t>
            </a:r>
            <a:endParaRPr sz="1700" dirty="0">
              <a:latin typeface="微软雅黑" panose="020B0503020204020204" charset="-122"/>
              <a:ea typeface="微软雅黑" panose="020B0503020204020204" charset="-122"/>
              <a:cs typeface="微软雅黑" panose="020B0503020204020204" charset="-122"/>
            </a:endParaRPr>
          </a:p>
          <a:p>
            <a:pPr marL="12700" algn="l" rtl="0" eaLnBrk="0">
              <a:lnSpc>
                <a:spcPts val="2220"/>
              </a:lnSpc>
            </a:pP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管理中心</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32000"/>
              </a:lnSpc>
            </a:pPr>
            <a:endParaRPr sz="1000" dirty="0">
              <a:latin typeface="Arial" panose="020B0604020202020204"/>
              <a:ea typeface="Arial" panose="020B0604020202020204"/>
              <a:cs typeface="Arial" panose="020B0604020202020204"/>
            </a:endParaRPr>
          </a:p>
          <a:p>
            <a:pPr algn="l" rtl="0" eaLnBrk="0">
              <a:lnSpc>
                <a:spcPct val="106000"/>
              </a:lnSpc>
            </a:pPr>
            <a:endParaRPr sz="400" dirty="0">
              <a:latin typeface="Arial" panose="020B0604020202020204"/>
              <a:ea typeface="Arial" panose="020B0604020202020204"/>
              <a:cs typeface="Arial" panose="020B0604020202020204"/>
            </a:endParaRPr>
          </a:p>
          <a:p>
            <a:pPr marL="314325" algn="l" rtl="0" eaLnBrk="0">
              <a:lnSpc>
                <a:spcPts val="2570"/>
              </a:lnSpc>
              <a:spcBef>
                <a:spcPts val="5"/>
              </a:spcBef>
              <a:tabLst>
                <a:tab pos="377825" algn="l"/>
              </a:tabLst>
            </a:pPr>
            <a:r>
              <a:rPr sz="16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600" kern="0" spc="-40" baseline="200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600"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600" kern="0" spc="-40" baseline="2000" dirty="0">
                <a:solidFill>
                  <a:srgbClr val="000000">
                    <a:alpha val="100000"/>
                  </a:srgbClr>
                </a:solidFill>
                <a:latin typeface="微软雅黑" panose="020B0503020204020204" charset="-122"/>
                <a:ea typeface="微软雅黑" panose="020B0503020204020204" charset="-122"/>
                <a:cs typeface="微软雅黑" panose="020B0503020204020204" charset="-122"/>
              </a:rPr>
              <a:t>管</a:t>
            </a:r>
            <a:r>
              <a:rPr sz="16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600" kern="0" spc="-40" baseline="2000" dirty="0">
                <a:solidFill>
                  <a:srgbClr val="000000">
                    <a:alpha val="100000"/>
                  </a:srgbClr>
                </a:solidFill>
                <a:latin typeface="微软雅黑" panose="020B0503020204020204" charset="-122"/>
                <a:ea typeface="微软雅黑" panose="020B0503020204020204" charset="-122"/>
                <a:cs typeface="微软雅黑" panose="020B0503020204020204" charset="-122"/>
              </a:rPr>
              <a:t>理</a:t>
            </a:r>
            <a:r>
              <a:rPr sz="1600" kern="0" spc="-1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600" kern="0" spc="-40" baseline="200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6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600" kern="0" spc="-40" baseline="1400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6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600" kern="0" spc="-40" baseline="14000" dirty="0">
                <a:solidFill>
                  <a:srgbClr val="000000">
                    <a:alpha val="100000"/>
                  </a:srgbClr>
                </a:solidFill>
                <a:latin typeface="微软雅黑" panose="020B0503020204020204" charset="-122"/>
                <a:ea typeface="微软雅黑" panose="020B0503020204020204" charset="-122"/>
                <a:cs typeface="微软雅黑" panose="020B0503020204020204" charset="-122"/>
              </a:rPr>
              <a:t>投</a:t>
            </a:r>
            <a:r>
              <a:rPr sz="1600"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600" kern="0" spc="-40" baseline="14000" dirty="0">
                <a:solidFill>
                  <a:srgbClr val="000000">
                    <a:alpha val="100000"/>
                  </a:srgbClr>
                </a:solidFill>
                <a:latin typeface="微软雅黑" panose="020B0503020204020204" charset="-122"/>
                <a:ea typeface="微软雅黑" panose="020B0503020204020204" charset="-122"/>
                <a:cs typeface="微软雅黑" panose="020B0503020204020204" charset="-122"/>
              </a:rPr>
              <a:t>资</a:t>
            </a:r>
            <a:r>
              <a:rPr sz="1600" kern="0" spc="-1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600" kern="0" spc="-40" baseline="1400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2600" baseline="14000" dirty="0">
              <a:latin typeface="微软雅黑" panose="020B0503020204020204" charset="-122"/>
              <a:ea typeface="微软雅黑" panose="020B0503020204020204" charset="-122"/>
              <a:cs typeface="微软雅黑" panose="020B0503020204020204" charset="-122"/>
            </a:endParaRPr>
          </a:p>
        </p:txBody>
      </p:sp>
      <p:sp>
        <p:nvSpPr>
          <p:cNvPr id="1016" name="textbox 1016"/>
          <p:cNvSpPr/>
          <p:nvPr/>
        </p:nvSpPr>
        <p:spPr>
          <a:xfrm>
            <a:off x="8262029" y="1956372"/>
            <a:ext cx="2950210" cy="1083944"/>
          </a:xfrm>
          <a:prstGeom prst="rect">
            <a:avLst/>
          </a:prstGeom>
          <a:noFill/>
          <a:ln w="0" cap="flat">
            <a:noFill/>
            <a:prstDash val="solid"/>
            <a:miter lim="0"/>
          </a:ln>
        </p:spPr>
        <p:txBody>
          <a:bodyPr vert="horz" wrap="square" lIns="0" tIns="0" rIns="0" bIns="0"/>
          <a:lstStyle/>
          <a:p>
            <a:pPr algn="l" rtl="0" eaLnBrk="0">
              <a:lnSpc>
                <a:spcPct val="79000"/>
              </a:lnSpc>
            </a:pPr>
            <a:endParaRPr sz="100" dirty="0">
              <a:latin typeface="Arial" panose="020B0604020202020204"/>
              <a:ea typeface="Arial" panose="020B0604020202020204"/>
              <a:cs typeface="Arial" panose="020B0604020202020204"/>
            </a:endParaRPr>
          </a:p>
          <a:p>
            <a:pPr marL="1384935" indent="-1372870" algn="l" rtl="0" eaLnBrk="0">
              <a:lnSpc>
                <a:spcPct val="128000"/>
              </a:lnSpc>
            </a:pP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东风汽车公司车架厂</a:t>
            </a:r>
            <a:r>
              <a:rPr sz="1700" kern="0" spc="80" dirty="0">
                <a:solidFill>
                  <a:srgbClr val="000000">
                    <a:alpha val="100000"/>
                  </a:srgbClr>
                </a:solidFill>
                <a:latin typeface="Arial" panose="020B0604020202020204"/>
                <a:ea typeface="Arial" panose="020B0604020202020204"/>
                <a:cs typeface="Arial" panose="020B0604020202020204"/>
              </a:rPr>
              <a:t>(41</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厂</a:t>
            </a:r>
            <a:r>
              <a:rPr sz="1700" kern="0" spc="80" dirty="0">
                <a:solidFill>
                  <a:srgbClr val="000000">
                    <a:alpha val="100000"/>
                  </a:srgbClr>
                </a:solidFill>
                <a:latin typeface="Arial" panose="020B0604020202020204"/>
                <a:ea typeface="Arial" panose="020B0604020202020204"/>
                <a:cs typeface="Arial" panose="020B0604020202020204"/>
              </a:rPr>
              <a:t>)</a:t>
            </a:r>
            <a:r>
              <a:rPr sz="1700" kern="0" spc="0" dirty="0">
                <a:solidFill>
                  <a:srgbClr val="000000">
                    <a:alpha val="100000"/>
                  </a:srgbClr>
                </a:solidFill>
                <a:latin typeface="Arial" panose="020B0604020202020204"/>
                <a:ea typeface="Arial" panose="020B0604020202020204"/>
                <a:cs typeface="Arial" panose="020B0604020202020204"/>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kern="0" spc="2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Arial" panose="020B0604020202020204"/>
                <a:ea typeface="Arial" panose="020B0604020202020204"/>
                <a:cs typeface="Arial" panose="020B0604020202020204"/>
              </a:rPr>
              <a:t>1991-</a:t>
            </a:r>
            <a:r>
              <a:rPr sz="1700" kern="0" spc="220" dirty="0">
                <a:solidFill>
                  <a:srgbClr val="000000">
                    <a:alpha val="100000"/>
                  </a:srgbClr>
                </a:solidFill>
                <a:latin typeface="Arial" panose="020B0604020202020204"/>
                <a:ea typeface="Arial" panose="020B0604020202020204"/>
                <a:cs typeface="Arial" panose="020B0604020202020204"/>
              </a:rPr>
              <a:t> </a:t>
            </a:r>
            <a:r>
              <a:rPr sz="1700" kern="0" spc="-30" dirty="0">
                <a:solidFill>
                  <a:srgbClr val="000000">
                    <a:alpha val="100000"/>
                  </a:srgbClr>
                </a:solidFill>
                <a:latin typeface="Arial" panose="020B0604020202020204"/>
                <a:ea typeface="Arial" panose="020B0604020202020204"/>
                <a:cs typeface="Arial" panose="020B0604020202020204"/>
              </a:rPr>
              <a:t>1992.3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05000"/>
              </a:lnSpc>
            </a:pPr>
            <a:endParaRPr sz="1000" dirty="0">
              <a:latin typeface="Arial" panose="020B0604020202020204"/>
              <a:ea typeface="Arial" panose="020B0604020202020204"/>
              <a:cs typeface="Arial" panose="020B0604020202020204"/>
            </a:endParaRPr>
          </a:p>
          <a:p>
            <a:pPr marL="675640" algn="l" rtl="0" eaLnBrk="0">
              <a:lnSpc>
                <a:spcPct val="91000"/>
              </a:lnSpc>
            </a:pP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涉事故建筑物</a:t>
            </a:r>
            <a:endParaRPr sz="1700" dirty="0">
              <a:latin typeface="微软雅黑" panose="020B0503020204020204" charset="-122"/>
              <a:ea typeface="微软雅黑" panose="020B0503020204020204" charset="-122"/>
              <a:cs typeface="微软雅黑" panose="020B0503020204020204" charset="-122"/>
            </a:endParaRPr>
          </a:p>
        </p:txBody>
      </p:sp>
      <p:grpSp>
        <p:nvGrpSpPr>
          <p:cNvPr id="44" name="group 44"/>
          <p:cNvGrpSpPr/>
          <p:nvPr/>
        </p:nvGrpSpPr>
        <p:grpSpPr>
          <a:xfrm rot="21600000">
            <a:off x="4657344" y="1749552"/>
            <a:ext cx="2595372" cy="696467"/>
            <a:chOff x="0" y="0"/>
            <a:chExt cx="2595372" cy="696467"/>
          </a:xfrm>
        </p:grpSpPr>
        <p:pic>
          <p:nvPicPr>
            <p:cNvPr id="1018" name="picture 1018"/>
            <p:cNvPicPr>
              <a:picLocks noChangeAspect="1"/>
            </p:cNvPicPr>
            <p:nvPr/>
          </p:nvPicPr>
          <p:blipFill>
            <a:blip r:embed="rId9"/>
            <a:stretch>
              <a:fillRect/>
            </a:stretch>
          </p:blipFill>
          <p:spPr>
            <a:xfrm rot="21600000">
              <a:off x="0" y="0"/>
              <a:ext cx="2595372" cy="696467"/>
            </a:xfrm>
            <a:prstGeom prst="rect">
              <a:avLst/>
            </a:prstGeom>
          </p:spPr>
        </p:pic>
        <p:sp>
          <p:nvSpPr>
            <p:cNvPr id="1020" name="textbox 1020"/>
            <p:cNvSpPr/>
            <p:nvPr/>
          </p:nvSpPr>
          <p:spPr>
            <a:xfrm>
              <a:off x="-12700" y="-12700"/>
              <a:ext cx="2621279" cy="736600"/>
            </a:xfrm>
            <a:prstGeom prst="rect">
              <a:avLst/>
            </a:prstGeom>
            <a:noFill/>
            <a:ln w="0" cap="flat">
              <a:noFill/>
              <a:prstDash val="solid"/>
              <a:miter lim="0"/>
            </a:ln>
          </p:spPr>
          <p:txBody>
            <a:bodyPr vert="horz" wrap="square" lIns="0" tIns="0" rIns="0" bIns="0"/>
            <a:lstStyle/>
            <a:p>
              <a:pPr algn="l" rtl="0" eaLnBrk="0">
                <a:lnSpc>
                  <a:spcPct val="104000"/>
                </a:lnSpc>
              </a:pPr>
              <a:endParaRPr sz="9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134620" indent="-1270" algn="l" rtl="0" eaLnBrk="0">
                <a:lnSpc>
                  <a:spcPct val="102000"/>
                </a:lnSpc>
              </a:pP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东风汽车集团有限公司</a:t>
              </a: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kern="0" spc="1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Arial" panose="020B0604020202020204"/>
                  <a:ea typeface="Arial" panose="020B0604020202020204"/>
                  <a:cs typeface="Arial" panose="020B0604020202020204"/>
                </a:rPr>
                <a:t>2017</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年东风汽车改制 )</a:t>
              </a:r>
              <a:endParaRPr sz="1700" dirty="0">
                <a:latin typeface="微软雅黑" panose="020B0503020204020204" charset="-122"/>
                <a:ea typeface="微软雅黑" panose="020B0503020204020204" charset="-122"/>
                <a:cs typeface="微软雅黑" panose="020B0503020204020204" charset="-122"/>
              </a:endParaRPr>
            </a:p>
          </p:txBody>
        </p:sp>
      </p:grpSp>
      <p:grpSp>
        <p:nvGrpSpPr>
          <p:cNvPr id="46" name="group 46"/>
          <p:cNvGrpSpPr/>
          <p:nvPr/>
        </p:nvGrpSpPr>
        <p:grpSpPr>
          <a:xfrm rot="21600000">
            <a:off x="3843528" y="3567684"/>
            <a:ext cx="2595371" cy="696467"/>
            <a:chOff x="0" y="0"/>
            <a:chExt cx="2595371" cy="696467"/>
          </a:xfrm>
        </p:grpSpPr>
        <p:pic>
          <p:nvPicPr>
            <p:cNvPr id="1022" name="picture 1022"/>
            <p:cNvPicPr>
              <a:picLocks noChangeAspect="1"/>
            </p:cNvPicPr>
            <p:nvPr/>
          </p:nvPicPr>
          <p:blipFill>
            <a:blip r:embed="rId10"/>
            <a:stretch>
              <a:fillRect/>
            </a:stretch>
          </p:blipFill>
          <p:spPr>
            <a:xfrm rot="21600000">
              <a:off x="0" y="0"/>
              <a:ext cx="2595371" cy="696467"/>
            </a:xfrm>
            <a:prstGeom prst="rect">
              <a:avLst/>
            </a:prstGeom>
          </p:spPr>
        </p:pic>
        <p:sp>
          <p:nvSpPr>
            <p:cNvPr id="1024" name="textbox 1024"/>
            <p:cNvSpPr/>
            <p:nvPr/>
          </p:nvSpPr>
          <p:spPr>
            <a:xfrm>
              <a:off x="-12700" y="-12700"/>
              <a:ext cx="2621279" cy="721994"/>
            </a:xfrm>
            <a:prstGeom prst="rect">
              <a:avLst/>
            </a:prstGeom>
            <a:noFill/>
            <a:ln w="0" cap="flat">
              <a:noFill/>
              <a:prstDash val="solid"/>
              <a:miter lim="0"/>
            </a:ln>
          </p:spPr>
          <p:txBody>
            <a:bodyPr vert="horz" wrap="square" lIns="0" tIns="0" rIns="0" bIns="0"/>
            <a:lstStyle/>
            <a:p>
              <a:pPr algn="l" rtl="0" eaLnBrk="0">
                <a:lnSpc>
                  <a:spcPct val="106000"/>
                </a:lnSpc>
              </a:pPr>
              <a:endParaRPr sz="900" dirty="0">
                <a:latin typeface="Arial" panose="020B0604020202020204"/>
                <a:ea typeface="Arial" panose="020B0604020202020204"/>
                <a:cs typeface="Arial" panose="020B0604020202020204"/>
              </a:endParaRPr>
            </a:p>
            <a:p>
              <a:pPr marL="628650" algn="l" rtl="0" eaLnBrk="0">
                <a:lnSpc>
                  <a:spcPct val="90000"/>
                </a:lnSpc>
                <a:spcBef>
                  <a:spcPts val="0"/>
                </a:spcBef>
              </a:pP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东风燃气公司</a:t>
              </a:r>
              <a:endParaRPr sz="1700" dirty="0">
                <a:latin typeface="微软雅黑" panose="020B0503020204020204" charset="-122"/>
                <a:ea typeface="微软雅黑" panose="020B0503020204020204" charset="-122"/>
                <a:cs typeface="微软雅黑" panose="020B0503020204020204" charset="-122"/>
              </a:endParaRPr>
            </a:p>
            <a:p>
              <a:pPr marL="249555" algn="l" rtl="0" eaLnBrk="0">
                <a:lnSpc>
                  <a:spcPts val="2200"/>
                </a:lnSpc>
              </a:pP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Arial" panose="020B0604020202020204"/>
                  <a:ea typeface="Arial" panose="020B0604020202020204"/>
                  <a:cs typeface="Arial" panose="020B0604020202020204"/>
                </a:rPr>
                <a:t>2004.</a:t>
              </a:r>
              <a:r>
                <a:rPr sz="1700" kern="0" spc="160" dirty="0">
                  <a:solidFill>
                    <a:srgbClr val="000000">
                      <a:alpha val="100000"/>
                    </a:srgbClr>
                  </a:solidFill>
                  <a:latin typeface="Arial" panose="020B0604020202020204"/>
                  <a:ea typeface="Arial" panose="020B0604020202020204"/>
                  <a:cs typeface="Arial" panose="020B0604020202020204"/>
                </a:rPr>
                <a:t> </a:t>
              </a:r>
              <a:r>
                <a:rPr sz="1700" kern="0" spc="-30" dirty="0">
                  <a:solidFill>
                    <a:srgbClr val="000000">
                      <a:alpha val="100000"/>
                    </a:srgbClr>
                  </a:solidFill>
                  <a:latin typeface="Arial" panose="020B0604020202020204"/>
                  <a:ea typeface="Arial" panose="020B0604020202020204"/>
                  <a:cs typeface="Arial" panose="020B0604020202020204"/>
                </a:rPr>
                <a:t>12—2</a:t>
              </a:r>
              <a:r>
                <a:rPr sz="1700" kern="0" spc="-40" dirty="0">
                  <a:solidFill>
                    <a:srgbClr val="000000">
                      <a:alpha val="100000"/>
                    </a:srgbClr>
                  </a:solidFill>
                  <a:latin typeface="Arial" panose="020B0604020202020204"/>
                  <a:ea typeface="Arial" panose="020B0604020202020204"/>
                  <a:cs typeface="Arial" panose="020B0604020202020204"/>
                </a:rPr>
                <a:t>019.</a:t>
              </a:r>
              <a:r>
                <a:rPr sz="1700" kern="0" spc="170" dirty="0">
                  <a:solidFill>
                    <a:srgbClr val="000000">
                      <a:alpha val="100000"/>
                    </a:srgbClr>
                  </a:solidFill>
                  <a:latin typeface="Arial" panose="020B0604020202020204"/>
                  <a:ea typeface="Arial" panose="020B0604020202020204"/>
                  <a:cs typeface="Arial" panose="020B0604020202020204"/>
                </a:rPr>
                <a:t> </a:t>
              </a:r>
              <a:r>
                <a:rPr sz="1700" kern="0" spc="-40" dirty="0">
                  <a:solidFill>
                    <a:srgbClr val="000000">
                      <a:alpha val="100000"/>
                    </a:srgbClr>
                  </a:solidFill>
                  <a:latin typeface="Arial" panose="020B0604020202020204"/>
                  <a:ea typeface="Arial" panose="020B0604020202020204"/>
                  <a:cs typeface="Arial" panose="020B0604020202020204"/>
                </a:rPr>
                <a:t>12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1700" dirty="0">
                <a:latin typeface="微软雅黑" panose="020B0503020204020204" charset="-122"/>
                <a:ea typeface="微软雅黑" panose="020B0503020204020204" charset="-122"/>
                <a:cs typeface="微软雅黑" panose="020B0503020204020204" charset="-122"/>
              </a:endParaRPr>
            </a:p>
          </p:txBody>
        </p:sp>
      </p:grpSp>
      <p:pic>
        <p:nvPicPr>
          <p:cNvPr id="1026" name="picture 1026"/>
          <p:cNvPicPr>
            <a:picLocks noChangeAspect="1"/>
          </p:cNvPicPr>
          <p:nvPr/>
        </p:nvPicPr>
        <p:blipFill>
          <a:blip r:embed="rId11"/>
          <a:stretch>
            <a:fillRect/>
          </a:stretch>
        </p:blipFill>
        <p:spPr>
          <a:xfrm rot="21600000">
            <a:off x="7435596" y="6035040"/>
            <a:ext cx="4166616" cy="419100"/>
          </a:xfrm>
          <a:prstGeom prst="rect">
            <a:avLst/>
          </a:prstGeom>
        </p:spPr>
      </p:pic>
      <p:pic>
        <p:nvPicPr>
          <p:cNvPr id="1028" name="picture 1028"/>
          <p:cNvPicPr>
            <a:picLocks noChangeAspect="1"/>
          </p:cNvPicPr>
          <p:nvPr/>
        </p:nvPicPr>
        <p:blipFill>
          <a:blip r:embed="rId12"/>
          <a:stretch>
            <a:fillRect/>
          </a:stretch>
        </p:blipFill>
        <p:spPr>
          <a:xfrm rot="21600000">
            <a:off x="7226807" y="2036064"/>
            <a:ext cx="890016" cy="1734311"/>
          </a:xfrm>
          <a:prstGeom prst="rect">
            <a:avLst/>
          </a:prstGeom>
        </p:spPr>
      </p:pic>
      <p:grpSp>
        <p:nvGrpSpPr>
          <p:cNvPr id="48" name="group 48"/>
          <p:cNvGrpSpPr/>
          <p:nvPr/>
        </p:nvGrpSpPr>
        <p:grpSpPr>
          <a:xfrm rot="21600000">
            <a:off x="1912620" y="2621280"/>
            <a:ext cx="2170176" cy="696467"/>
            <a:chOff x="0" y="0"/>
            <a:chExt cx="2170176" cy="696467"/>
          </a:xfrm>
        </p:grpSpPr>
        <p:pic>
          <p:nvPicPr>
            <p:cNvPr id="1030" name="picture 1030"/>
            <p:cNvPicPr>
              <a:picLocks noChangeAspect="1"/>
            </p:cNvPicPr>
            <p:nvPr/>
          </p:nvPicPr>
          <p:blipFill>
            <a:blip r:embed="rId13"/>
            <a:stretch>
              <a:fillRect/>
            </a:stretch>
          </p:blipFill>
          <p:spPr>
            <a:xfrm rot="21600000">
              <a:off x="0" y="0"/>
              <a:ext cx="2170176" cy="696467"/>
            </a:xfrm>
            <a:prstGeom prst="rect">
              <a:avLst/>
            </a:prstGeom>
          </p:spPr>
        </p:pic>
        <p:sp>
          <p:nvSpPr>
            <p:cNvPr id="1032" name="textbox 1032"/>
            <p:cNvSpPr/>
            <p:nvPr/>
          </p:nvSpPr>
          <p:spPr>
            <a:xfrm>
              <a:off x="-12700" y="-12700"/>
              <a:ext cx="2195829" cy="736600"/>
            </a:xfrm>
            <a:prstGeom prst="rect">
              <a:avLst/>
            </a:prstGeom>
            <a:noFill/>
            <a:ln w="0" cap="flat">
              <a:noFill/>
              <a:prstDash val="solid"/>
              <a:miter lim="0"/>
            </a:ln>
          </p:spPr>
          <p:txBody>
            <a:bodyPr vert="horz" wrap="square" lIns="0" tIns="0" rIns="0" bIns="0"/>
            <a:lstStyle/>
            <a:p>
              <a:pPr algn="l" rtl="0" eaLnBrk="0">
                <a:lnSpc>
                  <a:spcPct val="110000"/>
                </a:lnSpc>
              </a:pPr>
              <a:endParaRPr sz="500" dirty="0">
                <a:latin typeface="Arial" panose="020B0604020202020204"/>
                <a:ea typeface="Arial" panose="020B0604020202020204"/>
                <a:cs typeface="Arial" panose="020B0604020202020204"/>
              </a:endParaRPr>
            </a:p>
            <a:p>
              <a:pPr marL="135890" indent="29210" algn="l" rtl="0" eaLnBrk="0">
                <a:lnSpc>
                  <a:spcPct val="113000"/>
                </a:lnSpc>
                <a:spcBef>
                  <a:spcPts val="5"/>
                </a:spcBef>
              </a:pP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中燃燃气实业</a:t>
              </a:r>
              <a:r>
                <a:rPr sz="1700" kern="0" spc="4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(深</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圳</a:t>
              </a:r>
              <a:r>
                <a:rPr sz="1700" kern="0" spc="2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kern="0" spc="2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有限公司</a:t>
              </a:r>
              <a:endParaRPr sz="1700" dirty="0">
                <a:latin typeface="微软雅黑" panose="020B0503020204020204" charset="-122"/>
                <a:ea typeface="微软雅黑" panose="020B0503020204020204" charset="-122"/>
                <a:cs typeface="微软雅黑" panose="020B0503020204020204" charset="-122"/>
              </a:endParaRPr>
            </a:p>
          </p:txBody>
        </p:sp>
      </p:grpSp>
      <p:grpSp>
        <p:nvGrpSpPr>
          <p:cNvPr id="50" name="group 50"/>
          <p:cNvGrpSpPr/>
          <p:nvPr/>
        </p:nvGrpSpPr>
        <p:grpSpPr>
          <a:xfrm rot="21600000">
            <a:off x="457200" y="3997452"/>
            <a:ext cx="3051047" cy="419100"/>
            <a:chOff x="0" y="0"/>
            <a:chExt cx="3051047" cy="419100"/>
          </a:xfrm>
        </p:grpSpPr>
        <p:pic>
          <p:nvPicPr>
            <p:cNvPr id="1034" name="picture 1034"/>
            <p:cNvPicPr>
              <a:picLocks noChangeAspect="1"/>
            </p:cNvPicPr>
            <p:nvPr/>
          </p:nvPicPr>
          <p:blipFill>
            <a:blip r:embed="rId14"/>
            <a:stretch>
              <a:fillRect/>
            </a:stretch>
          </p:blipFill>
          <p:spPr>
            <a:xfrm rot="21600000">
              <a:off x="0" y="0"/>
              <a:ext cx="3051047" cy="419100"/>
            </a:xfrm>
            <a:prstGeom prst="rect">
              <a:avLst/>
            </a:prstGeom>
          </p:spPr>
        </p:pic>
        <p:sp>
          <p:nvSpPr>
            <p:cNvPr id="1036" name="textbox 1036"/>
            <p:cNvSpPr/>
            <p:nvPr/>
          </p:nvSpPr>
          <p:spPr>
            <a:xfrm>
              <a:off x="-12700" y="-12700"/>
              <a:ext cx="3076575" cy="466725"/>
            </a:xfrm>
            <a:prstGeom prst="rect">
              <a:avLst/>
            </a:prstGeom>
            <a:noFill/>
            <a:ln w="0" cap="flat">
              <a:noFill/>
              <a:prstDash val="solid"/>
              <a:miter lim="0"/>
            </a:ln>
          </p:spPr>
          <p:txBody>
            <a:bodyPr vert="horz" wrap="square" lIns="0" tIns="0" rIns="0" bIns="0"/>
            <a:lstStyle/>
            <a:p>
              <a:pPr algn="l" rtl="0" eaLnBrk="0">
                <a:lnSpc>
                  <a:spcPct val="106000"/>
                </a:lnSpc>
              </a:pPr>
              <a:endParaRPr sz="800" dirty="0">
                <a:latin typeface="Arial" panose="020B0604020202020204"/>
                <a:ea typeface="Arial" panose="020B0604020202020204"/>
                <a:cs typeface="Arial" panose="020B0604020202020204"/>
              </a:endParaRPr>
            </a:p>
            <a:p>
              <a:pPr marL="140970" algn="l" rtl="0" eaLnBrk="0">
                <a:lnSpc>
                  <a:spcPct val="91000"/>
                </a:lnSpc>
                <a:spcBef>
                  <a:spcPts val="0"/>
                </a:spcBef>
              </a:pP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十堰中燃能源投资有</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限公司</a:t>
              </a:r>
              <a:endParaRPr sz="1700" dirty="0">
                <a:latin typeface="微软雅黑" panose="020B0503020204020204" charset="-122"/>
                <a:ea typeface="微软雅黑" panose="020B0503020204020204" charset="-122"/>
                <a:cs typeface="微软雅黑" panose="020B0503020204020204" charset="-122"/>
              </a:endParaRPr>
            </a:p>
          </p:txBody>
        </p:sp>
      </p:grpSp>
      <p:sp>
        <p:nvSpPr>
          <p:cNvPr id="1038" name="textbox 1038"/>
          <p:cNvSpPr/>
          <p:nvPr/>
        </p:nvSpPr>
        <p:spPr>
          <a:xfrm>
            <a:off x="7654747" y="6095850"/>
            <a:ext cx="4550409" cy="32194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2700" algn="l" rtl="0" eaLnBrk="0">
              <a:lnSpc>
                <a:spcPts val="2330"/>
              </a:lnSpc>
            </a:pPr>
            <a:r>
              <a:rPr sz="19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华润置地</a:t>
            </a:r>
            <a:r>
              <a:rPr sz="1900" kern="0" spc="3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9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(武汉)</a:t>
            </a:r>
            <a:r>
              <a:rPr sz="1900" kern="0" spc="2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9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物业管</a:t>
            </a:r>
            <a:r>
              <a:rPr sz="1900" kern="0" spc="2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9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理</a:t>
            </a:r>
            <a:r>
              <a:rPr sz="19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有限公司</a:t>
            </a:r>
            <a:r>
              <a:rPr sz="19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endParaRPr sz="1900" dirty="0">
              <a:latin typeface="微软雅黑" panose="020B0503020204020204" charset="-122"/>
              <a:ea typeface="微软雅黑" panose="020B0503020204020204" charset="-122"/>
              <a:cs typeface="微软雅黑" panose="020B0503020204020204" charset="-122"/>
            </a:endParaRPr>
          </a:p>
        </p:txBody>
      </p:sp>
      <p:grpSp>
        <p:nvGrpSpPr>
          <p:cNvPr id="52" name="group 52"/>
          <p:cNvGrpSpPr/>
          <p:nvPr/>
        </p:nvGrpSpPr>
        <p:grpSpPr>
          <a:xfrm rot="21600000">
            <a:off x="617219" y="1882140"/>
            <a:ext cx="2595371" cy="419100"/>
            <a:chOff x="0" y="0"/>
            <a:chExt cx="2595371" cy="419100"/>
          </a:xfrm>
        </p:grpSpPr>
        <p:pic>
          <p:nvPicPr>
            <p:cNvPr id="1040" name="picture 1040"/>
            <p:cNvPicPr>
              <a:picLocks noChangeAspect="1"/>
            </p:cNvPicPr>
            <p:nvPr/>
          </p:nvPicPr>
          <p:blipFill>
            <a:blip r:embed="rId15"/>
            <a:stretch>
              <a:fillRect/>
            </a:stretch>
          </p:blipFill>
          <p:spPr>
            <a:xfrm rot="21600000">
              <a:off x="0" y="0"/>
              <a:ext cx="2595371" cy="419100"/>
            </a:xfrm>
            <a:prstGeom prst="rect">
              <a:avLst/>
            </a:prstGeom>
          </p:spPr>
        </p:pic>
        <p:sp>
          <p:nvSpPr>
            <p:cNvPr id="1042" name="textbox 1042"/>
            <p:cNvSpPr/>
            <p:nvPr/>
          </p:nvSpPr>
          <p:spPr>
            <a:xfrm>
              <a:off x="-12700" y="-12700"/>
              <a:ext cx="2621279" cy="466725"/>
            </a:xfrm>
            <a:prstGeom prst="rect">
              <a:avLst/>
            </a:prstGeom>
            <a:noFill/>
            <a:ln w="0" cap="flat">
              <a:noFill/>
              <a:prstDash val="solid"/>
              <a:miter lim="0"/>
            </a:ln>
          </p:spPr>
          <p:txBody>
            <a:bodyPr vert="horz" wrap="square" lIns="0" tIns="0" rIns="0" bIns="0"/>
            <a:lstStyle/>
            <a:p>
              <a:pPr algn="l" rtl="0" eaLnBrk="0">
                <a:lnSpc>
                  <a:spcPct val="106000"/>
                </a:lnSpc>
              </a:pPr>
              <a:endParaRPr sz="800" dirty="0">
                <a:latin typeface="Arial" panose="020B0604020202020204"/>
                <a:ea typeface="Arial" panose="020B0604020202020204"/>
                <a:cs typeface="Arial" panose="020B0604020202020204"/>
              </a:endParaRPr>
            </a:p>
            <a:p>
              <a:pPr marL="165735" algn="l" rtl="0" eaLnBrk="0">
                <a:lnSpc>
                  <a:spcPct val="91000"/>
                </a:lnSpc>
                <a:spcBef>
                  <a:spcPts val="5"/>
                </a:spcBef>
              </a:pP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中国燃气控股有限公司</a:t>
              </a:r>
              <a:endParaRPr sz="1700" dirty="0">
                <a:latin typeface="微软雅黑" panose="020B0503020204020204" charset="-122"/>
                <a:ea typeface="微软雅黑" panose="020B0503020204020204" charset="-122"/>
                <a:cs typeface="微软雅黑" panose="020B0503020204020204" charset="-122"/>
              </a:endParaRPr>
            </a:p>
          </p:txBody>
        </p:sp>
      </p:grpSp>
      <p:pic>
        <p:nvPicPr>
          <p:cNvPr id="1044" name="picture 1044"/>
          <p:cNvPicPr>
            <a:picLocks noChangeAspect="1"/>
          </p:cNvPicPr>
          <p:nvPr/>
        </p:nvPicPr>
        <p:blipFill>
          <a:blip r:embed="rId16"/>
          <a:stretch>
            <a:fillRect/>
          </a:stretch>
        </p:blipFill>
        <p:spPr>
          <a:xfrm rot="21600000">
            <a:off x="772668" y="2301240"/>
            <a:ext cx="2282952" cy="344423"/>
          </a:xfrm>
          <a:prstGeom prst="rect">
            <a:avLst/>
          </a:prstGeom>
        </p:spPr>
      </p:pic>
      <p:sp>
        <p:nvSpPr>
          <p:cNvPr id="1046" name="textbox 1046"/>
          <p:cNvSpPr/>
          <p:nvPr/>
        </p:nvSpPr>
        <p:spPr>
          <a:xfrm>
            <a:off x="4639345" y="1193996"/>
            <a:ext cx="2142489" cy="344170"/>
          </a:xfrm>
          <a:prstGeom prst="rect">
            <a:avLst/>
          </a:prstGeom>
          <a:noFill/>
          <a:ln w="0" cap="flat">
            <a:noFill/>
            <a:prstDash val="solid"/>
            <a:miter lim="0"/>
          </a:ln>
        </p:spPr>
        <p:txBody>
          <a:bodyPr vert="horz" wrap="square" lIns="0" tIns="0" rIns="0" bIns="0"/>
          <a:lstStyle/>
          <a:p>
            <a:pPr algn="l" rtl="0" eaLnBrk="0">
              <a:lnSpc>
                <a:spcPct val="82000"/>
              </a:lnSpc>
            </a:pPr>
            <a:endParaRPr sz="100" dirty="0">
              <a:latin typeface="Arial" panose="020B0604020202020204"/>
              <a:ea typeface="Arial" panose="020B0604020202020204"/>
              <a:cs typeface="Arial" panose="020B0604020202020204"/>
            </a:endParaRPr>
          </a:p>
          <a:p>
            <a:pPr marL="12700" algn="l" rtl="0" eaLnBrk="0">
              <a:lnSpc>
                <a:spcPct val="91000"/>
              </a:lnSpc>
            </a:pPr>
            <a:r>
              <a:rPr sz="23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涉事故企业情况</a:t>
            </a:r>
            <a:endParaRPr sz="2300" dirty="0">
              <a:latin typeface="微软雅黑" panose="020B0503020204020204" charset="-122"/>
              <a:ea typeface="微软雅黑" panose="020B0503020204020204" charset="-122"/>
              <a:cs typeface="微软雅黑" panose="020B0503020204020204" charset="-122"/>
            </a:endParaRPr>
          </a:p>
        </p:txBody>
      </p:sp>
      <p:pic>
        <p:nvPicPr>
          <p:cNvPr id="1048" name="picture 1048"/>
          <p:cNvPicPr>
            <a:picLocks noChangeAspect="1"/>
          </p:cNvPicPr>
          <p:nvPr/>
        </p:nvPicPr>
        <p:blipFill>
          <a:blip r:embed="rId17"/>
          <a:stretch>
            <a:fillRect/>
          </a:stretch>
        </p:blipFill>
        <p:spPr>
          <a:xfrm rot="21600000">
            <a:off x="7441692" y="3720084"/>
            <a:ext cx="687323" cy="879347"/>
          </a:xfrm>
          <a:prstGeom prst="rect">
            <a:avLst/>
          </a:prstGeom>
        </p:spPr>
      </p:pic>
      <p:sp>
        <p:nvSpPr>
          <p:cNvPr id="1050" name="textbox 1050"/>
          <p:cNvSpPr/>
          <p:nvPr/>
        </p:nvSpPr>
        <p:spPr>
          <a:xfrm>
            <a:off x="5586282" y="5699595"/>
            <a:ext cx="1209675" cy="32067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2700" algn="l" rtl="0" eaLnBrk="0">
              <a:lnSpc>
                <a:spcPts val="2325"/>
              </a:lnSpc>
            </a:pP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kern="0" spc="4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占比</a:t>
            </a:r>
            <a:r>
              <a:rPr sz="1700" kern="0" spc="-20" dirty="0">
                <a:solidFill>
                  <a:srgbClr val="000000">
                    <a:alpha val="100000"/>
                  </a:srgbClr>
                </a:solidFill>
                <a:latin typeface="Arial" panose="020B0604020202020204"/>
                <a:ea typeface="Arial" panose="020B0604020202020204"/>
                <a:cs typeface="Arial" panose="020B0604020202020204"/>
              </a:rPr>
              <a:t>15%</a:t>
            </a:r>
            <a:r>
              <a:rPr sz="1700" kern="0" spc="130" dirty="0">
                <a:solidFill>
                  <a:srgbClr val="000000">
                    <a:alpha val="100000"/>
                  </a:srgbClr>
                </a:solidFill>
                <a:latin typeface="Arial" panose="020B0604020202020204"/>
                <a:ea typeface="Arial" panose="020B0604020202020204"/>
                <a:cs typeface="Arial" panose="020B0604020202020204"/>
              </a:rPr>
              <a:t> </a:t>
            </a: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1700" dirty="0">
              <a:latin typeface="微软雅黑" panose="020B0503020204020204" charset="-122"/>
              <a:ea typeface="微软雅黑" panose="020B0503020204020204" charset="-122"/>
              <a:cs typeface="微软雅黑" panose="020B0503020204020204" charset="-122"/>
            </a:endParaRPr>
          </a:p>
        </p:txBody>
      </p:sp>
      <p:sp>
        <p:nvSpPr>
          <p:cNvPr id="1052" name="textbox 1052"/>
          <p:cNvSpPr/>
          <p:nvPr/>
        </p:nvSpPr>
        <p:spPr>
          <a:xfrm>
            <a:off x="1863277" y="5615140"/>
            <a:ext cx="1209675" cy="32067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2700" algn="l" rtl="0" eaLnBrk="0">
              <a:lnSpc>
                <a:spcPts val="2325"/>
              </a:lnSpc>
            </a:pP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kern="0" spc="4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占比</a:t>
            </a:r>
            <a:r>
              <a:rPr sz="1700" kern="0" spc="-20" dirty="0">
                <a:solidFill>
                  <a:srgbClr val="000000">
                    <a:alpha val="100000"/>
                  </a:srgbClr>
                </a:solidFill>
                <a:latin typeface="Arial" panose="020B0604020202020204"/>
                <a:ea typeface="Arial" panose="020B0604020202020204"/>
                <a:cs typeface="Arial" panose="020B0604020202020204"/>
              </a:rPr>
              <a:t>85%</a:t>
            </a:r>
            <a:r>
              <a:rPr sz="1700" kern="0" spc="130" dirty="0">
                <a:solidFill>
                  <a:srgbClr val="000000">
                    <a:alpha val="100000"/>
                  </a:srgbClr>
                </a:solidFill>
                <a:latin typeface="Arial" panose="020B0604020202020204"/>
                <a:ea typeface="Arial" panose="020B0604020202020204"/>
                <a:cs typeface="Arial" panose="020B0604020202020204"/>
              </a:rPr>
              <a:t> </a:t>
            </a: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1700" dirty="0">
              <a:latin typeface="微软雅黑" panose="020B0503020204020204" charset="-122"/>
              <a:ea typeface="微软雅黑" panose="020B0503020204020204" charset="-122"/>
              <a:cs typeface="微软雅黑" panose="020B0503020204020204" charset="-122"/>
            </a:endParaRPr>
          </a:p>
        </p:txBody>
      </p:sp>
      <p:pic>
        <p:nvPicPr>
          <p:cNvPr id="1054" name="picture 1054"/>
          <p:cNvPicPr>
            <a:picLocks noChangeAspect="1"/>
          </p:cNvPicPr>
          <p:nvPr/>
        </p:nvPicPr>
        <p:blipFill>
          <a:blip r:embed="rId18"/>
          <a:stretch>
            <a:fillRect/>
          </a:stretch>
        </p:blipFill>
        <p:spPr>
          <a:xfrm rot="21600000">
            <a:off x="1534668" y="5978652"/>
            <a:ext cx="1892808" cy="114300"/>
          </a:xfrm>
          <a:prstGeom prst="rect">
            <a:avLst/>
          </a:prstGeom>
        </p:spPr>
      </p:pic>
      <p:pic>
        <p:nvPicPr>
          <p:cNvPr id="1056" name="picture 1056"/>
          <p:cNvPicPr>
            <a:picLocks noChangeAspect="1"/>
          </p:cNvPicPr>
          <p:nvPr/>
        </p:nvPicPr>
        <p:blipFill>
          <a:blip r:embed="rId19"/>
          <a:stretch>
            <a:fillRect/>
          </a:stretch>
        </p:blipFill>
        <p:spPr>
          <a:xfrm rot="21600000">
            <a:off x="4779263" y="4277868"/>
            <a:ext cx="114300" cy="1434083"/>
          </a:xfrm>
          <a:prstGeom prst="rect">
            <a:avLst/>
          </a:prstGeom>
        </p:spPr>
      </p:pic>
      <p:pic>
        <p:nvPicPr>
          <p:cNvPr id="1058" name="picture 1058"/>
          <p:cNvPicPr>
            <a:picLocks noChangeAspect="1"/>
          </p:cNvPicPr>
          <p:nvPr/>
        </p:nvPicPr>
        <p:blipFill>
          <a:blip r:embed="rId20"/>
          <a:stretch>
            <a:fillRect/>
          </a:stretch>
        </p:blipFill>
        <p:spPr>
          <a:xfrm rot="21600000">
            <a:off x="5326379" y="2400300"/>
            <a:ext cx="114300" cy="1167383"/>
          </a:xfrm>
          <a:prstGeom prst="rect">
            <a:avLst/>
          </a:prstGeom>
        </p:spPr>
      </p:pic>
      <p:sp>
        <p:nvSpPr>
          <p:cNvPr id="1060" name="path 1060"/>
          <p:cNvSpPr/>
          <p:nvPr/>
        </p:nvSpPr>
        <p:spPr>
          <a:xfrm>
            <a:off x="1514855" y="4416552"/>
            <a:ext cx="48767" cy="1638300"/>
          </a:xfrm>
          <a:custGeom>
            <a:avLst/>
            <a:gdLst/>
            <a:ahLst/>
            <a:cxnLst/>
            <a:rect l="0" t="0" r="0" b="0"/>
            <a:pathLst>
              <a:path w="76" h="2580">
                <a:moveTo>
                  <a:pt x="0" y="0"/>
                </a:moveTo>
                <a:lnTo>
                  <a:pt x="76" y="0"/>
                </a:lnTo>
                <a:lnTo>
                  <a:pt x="76" y="2580"/>
                </a:lnTo>
                <a:lnTo>
                  <a:pt x="0" y="2580"/>
                </a:lnTo>
                <a:lnTo>
                  <a:pt x="0" y="0"/>
                </a:lnTo>
                <a:close/>
              </a:path>
            </a:pathLst>
          </a:custGeom>
          <a:solidFill>
            <a:srgbClr val="DEB420">
              <a:alpha val="100000"/>
            </a:srgbClr>
          </a:solidFill>
          <a:ln w="0" cap="flat">
            <a:noFill/>
            <a:prstDash val="solid"/>
            <a:miter lim="0"/>
          </a:ln>
        </p:spPr>
        <p:txBody>
          <a:bodyPr rtlCol="0"/>
          <a:lstStyle/>
          <a:p>
            <a:pPr algn="ctr"/>
            <a:endParaRPr lang="zh-CN" altLang="en-US"/>
          </a:p>
        </p:txBody>
      </p:sp>
      <p:pic>
        <p:nvPicPr>
          <p:cNvPr id="1062" name="picture 1062"/>
          <p:cNvPicPr>
            <a:picLocks noChangeAspect="1"/>
          </p:cNvPicPr>
          <p:nvPr/>
        </p:nvPicPr>
        <p:blipFill>
          <a:blip r:embed="rId21"/>
          <a:stretch>
            <a:fillRect/>
          </a:stretch>
        </p:blipFill>
        <p:spPr>
          <a:xfrm rot="21600000">
            <a:off x="9584435" y="5548883"/>
            <a:ext cx="114300" cy="533400"/>
          </a:xfrm>
          <a:prstGeom prst="rect">
            <a:avLst/>
          </a:prstGeom>
        </p:spPr>
      </p:pic>
      <p:pic>
        <p:nvPicPr>
          <p:cNvPr id="1064" name="picture 1064"/>
          <p:cNvPicPr>
            <a:picLocks noChangeAspect="1"/>
          </p:cNvPicPr>
          <p:nvPr/>
        </p:nvPicPr>
        <p:blipFill>
          <a:blip r:embed="rId22"/>
          <a:stretch>
            <a:fillRect/>
          </a:stretch>
        </p:blipFill>
        <p:spPr>
          <a:xfrm rot="21600000">
            <a:off x="9572244" y="3064764"/>
            <a:ext cx="114300" cy="327659"/>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6" name="picture 1066"/>
          <p:cNvPicPr>
            <a:picLocks noChangeAspect="1"/>
          </p:cNvPicPr>
          <p:nvPr/>
        </p:nvPicPr>
        <p:blipFill>
          <a:blip r:embed="rId1"/>
          <a:stretch>
            <a:fillRect/>
          </a:stretch>
        </p:blipFill>
        <p:spPr>
          <a:xfrm rot="21600000">
            <a:off x="7620" y="324611"/>
            <a:ext cx="10380523" cy="777240"/>
          </a:xfrm>
          <a:prstGeom prst="rect">
            <a:avLst/>
          </a:prstGeom>
        </p:spPr>
      </p:pic>
      <p:grpSp>
        <p:nvGrpSpPr>
          <p:cNvPr id="54" name="group 54"/>
          <p:cNvGrpSpPr/>
          <p:nvPr/>
        </p:nvGrpSpPr>
        <p:grpSpPr>
          <a:xfrm rot="21600000">
            <a:off x="982980" y="1383791"/>
            <a:ext cx="2494788" cy="2596896"/>
            <a:chOff x="0" y="0"/>
            <a:chExt cx="2494788" cy="2596896"/>
          </a:xfrm>
        </p:grpSpPr>
        <p:pic>
          <p:nvPicPr>
            <p:cNvPr id="1068" name="picture 1068"/>
            <p:cNvPicPr>
              <a:picLocks noChangeAspect="1"/>
            </p:cNvPicPr>
            <p:nvPr/>
          </p:nvPicPr>
          <p:blipFill>
            <a:blip r:embed="rId2"/>
            <a:stretch>
              <a:fillRect/>
            </a:stretch>
          </p:blipFill>
          <p:spPr>
            <a:xfrm rot="21600000">
              <a:off x="0" y="0"/>
              <a:ext cx="2494788" cy="696467"/>
            </a:xfrm>
            <a:prstGeom prst="rect">
              <a:avLst/>
            </a:prstGeom>
          </p:spPr>
        </p:pic>
        <p:pic>
          <p:nvPicPr>
            <p:cNvPr id="1070" name="picture 1070"/>
            <p:cNvPicPr>
              <a:picLocks noChangeAspect="1"/>
            </p:cNvPicPr>
            <p:nvPr/>
          </p:nvPicPr>
          <p:blipFill>
            <a:blip r:embed="rId3"/>
            <a:stretch>
              <a:fillRect/>
            </a:stretch>
          </p:blipFill>
          <p:spPr>
            <a:xfrm rot="21600000">
              <a:off x="1190244" y="670560"/>
              <a:ext cx="114300" cy="1254251"/>
            </a:xfrm>
            <a:prstGeom prst="rect">
              <a:avLst/>
            </a:prstGeom>
          </p:spPr>
        </p:pic>
        <p:pic>
          <p:nvPicPr>
            <p:cNvPr id="1072" name="picture 1072"/>
            <p:cNvPicPr>
              <a:picLocks noChangeAspect="1"/>
            </p:cNvPicPr>
            <p:nvPr/>
          </p:nvPicPr>
          <p:blipFill>
            <a:blip r:embed="rId4"/>
            <a:stretch>
              <a:fillRect/>
            </a:stretch>
          </p:blipFill>
          <p:spPr>
            <a:xfrm rot="21600000">
              <a:off x="134111" y="1900428"/>
              <a:ext cx="2226564" cy="696467"/>
            </a:xfrm>
            <a:prstGeom prst="rect">
              <a:avLst/>
            </a:prstGeom>
          </p:spPr>
        </p:pic>
        <p:sp>
          <p:nvSpPr>
            <p:cNvPr id="1074" name="textbox 1074"/>
            <p:cNvSpPr/>
            <p:nvPr/>
          </p:nvSpPr>
          <p:spPr>
            <a:xfrm>
              <a:off x="212455" y="118929"/>
              <a:ext cx="2156460" cy="2453639"/>
            </a:xfrm>
            <a:prstGeom prst="rect">
              <a:avLst/>
            </a:prstGeom>
            <a:noFill/>
            <a:ln w="0" cap="flat">
              <a:noFill/>
              <a:prstDash val="solid"/>
              <a:miter lim="0"/>
            </a:ln>
          </p:spPr>
          <p:txBody>
            <a:bodyPr vert="horz" wrap="square" lIns="0" tIns="0" rIns="0" bIns="0"/>
            <a:lstStyle/>
            <a:p>
              <a:pPr algn="l" rtl="0" eaLnBrk="0">
                <a:lnSpc>
                  <a:spcPct val="88000"/>
                </a:lnSpc>
              </a:pPr>
              <a:endParaRPr sz="100" dirty="0">
                <a:latin typeface="Arial" panose="020B0604020202020204"/>
                <a:ea typeface="Arial" panose="020B0604020202020204"/>
                <a:cs typeface="Arial" panose="020B0604020202020204"/>
              </a:endParaRPr>
            </a:p>
            <a:p>
              <a:pPr marL="230505" algn="l" rtl="0" eaLnBrk="0">
                <a:lnSpc>
                  <a:spcPct val="90000"/>
                </a:lnSpc>
              </a:pP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艳湖小区</a:t>
              </a:r>
              <a:r>
                <a:rPr sz="1700" kern="0" spc="70" dirty="0">
                  <a:solidFill>
                    <a:srgbClr val="000000">
                      <a:alpha val="100000"/>
                    </a:srgbClr>
                  </a:solidFill>
                  <a:latin typeface="Arial" panose="020B0604020202020204"/>
                  <a:ea typeface="Arial" panose="020B0604020202020204"/>
                  <a:cs typeface="Arial" panose="020B0604020202020204"/>
                </a:rPr>
                <a:t>26</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号楼</a:t>
              </a:r>
              <a:endParaRPr sz="1700" dirty="0">
                <a:latin typeface="微软雅黑" panose="020B0503020204020204" charset="-122"/>
                <a:ea typeface="微软雅黑" panose="020B0503020204020204" charset="-122"/>
                <a:cs typeface="微软雅黑" panose="020B0503020204020204" charset="-122"/>
              </a:endParaRPr>
            </a:p>
            <a:p>
              <a:pPr marL="12700" algn="l" rtl="0" eaLnBrk="0">
                <a:lnSpc>
                  <a:spcPts val="2200"/>
                </a:lnSpc>
              </a:pP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kern="0" spc="3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20" dirty="0">
                  <a:solidFill>
                    <a:srgbClr val="000000">
                      <a:alpha val="100000"/>
                    </a:srgbClr>
                  </a:solidFill>
                  <a:latin typeface="Arial" panose="020B0604020202020204"/>
                  <a:ea typeface="Arial" panose="020B0604020202020204"/>
                  <a:cs typeface="Arial" panose="020B0604020202020204"/>
                </a:rPr>
                <a:t>1995</a:t>
              </a: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年， 东侧封堵)</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9000"/>
                </a:lnSpc>
              </a:pPr>
              <a:endParaRPr sz="1000" dirty="0">
                <a:latin typeface="Arial" panose="020B0604020202020204"/>
                <a:ea typeface="Arial" panose="020B0604020202020204"/>
                <a:cs typeface="Arial" panose="020B0604020202020204"/>
              </a:endParaRPr>
            </a:p>
            <a:p>
              <a:pPr algn="l" rtl="0" eaLnBrk="0">
                <a:lnSpc>
                  <a:spcPct val="109000"/>
                </a:lnSpc>
              </a:pPr>
              <a:endParaRPr sz="1000" dirty="0">
                <a:latin typeface="Arial" panose="020B0604020202020204"/>
                <a:ea typeface="Arial" panose="020B0604020202020204"/>
                <a:cs typeface="Arial" panose="020B0604020202020204"/>
              </a:endParaRPr>
            </a:p>
            <a:p>
              <a:pPr algn="l" rtl="0" eaLnBrk="0">
                <a:lnSpc>
                  <a:spcPct val="109000"/>
                </a:lnSpc>
              </a:pPr>
              <a:endParaRPr sz="1000" dirty="0">
                <a:latin typeface="Arial" panose="020B0604020202020204"/>
                <a:ea typeface="Arial" panose="020B0604020202020204"/>
                <a:cs typeface="Arial" panose="020B0604020202020204"/>
              </a:endParaRPr>
            </a:p>
            <a:p>
              <a:pPr algn="l" rtl="0" eaLnBrk="0">
                <a:lnSpc>
                  <a:spcPct val="106000"/>
                </a:lnSpc>
              </a:pPr>
              <a:endParaRPr sz="400" dirty="0">
                <a:latin typeface="Arial" panose="020B0604020202020204"/>
                <a:ea typeface="Arial" panose="020B0604020202020204"/>
                <a:cs typeface="Arial" panose="020B0604020202020204"/>
              </a:endParaRPr>
            </a:p>
            <a:p>
              <a:pPr marL="1000125" indent="55880" algn="l" rtl="0" eaLnBrk="0">
                <a:lnSpc>
                  <a:spcPct val="102000"/>
                </a:lnSpc>
                <a:spcBef>
                  <a:spcPts val="5"/>
                </a:spcBef>
              </a:pP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民通道</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方封闭</a:t>
              </a:r>
              <a:r>
                <a:rPr sz="1700" kern="0" spc="2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1700" dirty="0">
                <a:latin typeface="微软雅黑" panose="020B0503020204020204" charset="-122"/>
                <a:ea typeface="微软雅黑" panose="020B0503020204020204" charset="-122"/>
                <a:cs typeface="微软雅黑" panose="020B0503020204020204" charset="-122"/>
              </a:endParaRPr>
            </a:p>
          </p:txBody>
        </p:sp>
      </p:grpSp>
      <p:sp>
        <p:nvSpPr>
          <p:cNvPr id="1076" name="textbox 1076"/>
          <p:cNvSpPr/>
          <p:nvPr/>
        </p:nvSpPr>
        <p:spPr>
          <a:xfrm>
            <a:off x="5485405" y="3998468"/>
            <a:ext cx="2531110" cy="2377439"/>
          </a:xfrm>
          <a:prstGeom prst="rect">
            <a:avLst/>
          </a:prstGeom>
          <a:noFill/>
          <a:ln w="0" cap="flat">
            <a:noFill/>
            <a:prstDash val="solid"/>
            <a:miter lim="0"/>
          </a:ln>
        </p:spPr>
        <p:txBody>
          <a:bodyPr vert="horz" wrap="square" lIns="0" tIns="0" rIns="0" bIns="0"/>
          <a:lstStyle/>
          <a:p>
            <a:pPr algn="l" rtl="0" eaLnBrk="0">
              <a:lnSpc>
                <a:spcPct val="112000"/>
              </a:lnSpc>
            </a:pPr>
            <a:endParaRPr sz="800" dirty="0">
              <a:latin typeface="Arial" panose="020B0604020202020204"/>
              <a:ea typeface="Arial" panose="020B0604020202020204"/>
              <a:cs typeface="Arial" panose="020B0604020202020204"/>
            </a:endParaRPr>
          </a:p>
          <a:p>
            <a:pPr marL="12700" indent="1116965" algn="l" rtl="0" eaLnBrk="0">
              <a:lnSpc>
                <a:spcPct val="123000"/>
              </a:lnSpc>
              <a:tabLst>
                <a:tab pos="1378585" algn="l"/>
              </a:tabLst>
            </a:pPr>
            <a:r>
              <a:rPr sz="1400" kern="0" spc="0" dirty="0">
                <a:solidFill>
                  <a:srgbClr val="000000">
                    <a:alpha val="100000"/>
                  </a:srgbClr>
                </a:solidFill>
                <a:latin typeface="Arial" panose="020B0604020202020204"/>
                <a:ea typeface="Arial" panose="020B0604020202020204"/>
                <a:cs typeface="Arial" panose="020B0604020202020204"/>
              </a:rPr>
              <a:t>	</a:t>
            </a:r>
            <a:r>
              <a:rPr sz="1400" kern="0" spc="-20" dirty="0">
                <a:solidFill>
                  <a:srgbClr val="000000">
                    <a:alpha val="100000"/>
                  </a:srgbClr>
                </a:solidFill>
                <a:latin typeface="Arial" panose="020B0604020202020204"/>
                <a:ea typeface="Arial" panose="020B0604020202020204"/>
                <a:cs typeface="Arial" panose="020B0604020202020204"/>
              </a:rPr>
              <a:t>2017</a:t>
            </a:r>
            <a:r>
              <a:rPr sz="1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年</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产权划拨， 未办手续</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15000"/>
              </a:lnSpc>
            </a:pPr>
            <a:endParaRPr sz="500" dirty="0">
              <a:latin typeface="Arial" panose="020B0604020202020204"/>
              <a:ea typeface="Arial" panose="020B0604020202020204"/>
              <a:cs typeface="Arial" panose="020B0604020202020204"/>
            </a:endParaRPr>
          </a:p>
          <a:p>
            <a:pPr algn="r" rtl="0" eaLnBrk="0">
              <a:lnSpc>
                <a:spcPct val="71000"/>
              </a:lnSpc>
              <a:spcBef>
                <a:spcPts val="0"/>
              </a:spcBef>
            </a:pPr>
            <a:r>
              <a:rPr sz="2300" kern="0" spc="8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形成密闭空间情况</a:t>
            </a:r>
            <a:endParaRPr sz="2300" dirty="0">
              <a:latin typeface="宋体" panose="02010600030101010101" pitchFamily="2" charset="-122"/>
              <a:ea typeface="宋体" panose="02010600030101010101" pitchFamily="2" charset="-122"/>
              <a:cs typeface="宋体" panose="02010600030101010101" pitchFamily="2" charset="-122"/>
            </a:endParaRPr>
          </a:p>
        </p:txBody>
      </p:sp>
      <p:pic>
        <p:nvPicPr>
          <p:cNvPr id="1078" name="picture 1078"/>
          <p:cNvPicPr>
            <a:picLocks noChangeAspect="1"/>
          </p:cNvPicPr>
          <p:nvPr/>
        </p:nvPicPr>
        <p:blipFill>
          <a:blip r:embed="rId5"/>
          <a:stretch>
            <a:fillRect/>
          </a:stretch>
        </p:blipFill>
        <p:spPr>
          <a:xfrm rot="21600000">
            <a:off x="6501383" y="4011168"/>
            <a:ext cx="114300" cy="377951"/>
          </a:xfrm>
          <a:prstGeom prst="rect">
            <a:avLst/>
          </a:prstGeom>
        </p:spPr>
      </p:pic>
      <p:pic>
        <p:nvPicPr>
          <p:cNvPr id="1080" name="picture 1080"/>
          <p:cNvPicPr>
            <a:picLocks noChangeAspect="1"/>
          </p:cNvPicPr>
          <p:nvPr/>
        </p:nvPicPr>
        <p:blipFill>
          <a:blip r:embed="rId6"/>
          <a:stretch>
            <a:fillRect/>
          </a:stretch>
        </p:blipFill>
        <p:spPr>
          <a:xfrm rot="21600000">
            <a:off x="10611028" y="4077766"/>
            <a:ext cx="1580971" cy="2780233"/>
          </a:xfrm>
          <a:prstGeom prst="rect">
            <a:avLst/>
          </a:prstGeom>
        </p:spPr>
      </p:pic>
      <p:grpSp>
        <p:nvGrpSpPr>
          <p:cNvPr id="56" name="group 56"/>
          <p:cNvGrpSpPr/>
          <p:nvPr/>
        </p:nvGrpSpPr>
        <p:grpSpPr>
          <a:xfrm rot="21600000">
            <a:off x="5077967" y="3284220"/>
            <a:ext cx="2840736" cy="696467"/>
            <a:chOff x="0" y="0"/>
            <a:chExt cx="2840736" cy="696467"/>
          </a:xfrm>
        </p:grpSpPr>
        <p:pic>
          <p:nvPicPr>
            <p:cNvPr id="1082" name="picture 1082"/>
            <p:cNvPicPr>
              <a:picLocks noChangeAspect="1"/>
            </p:cNvPicPr>
            <p:nvPr/>
          </p:nvPicPr>
          <p:blipFill>
            <a:blip r:embed="rId7"/>
            <a:stretch>
              <a:fillRect/>
            </a:stretch>
          </p:blipFill>
          <p:spPr>
            <a:xfrm rot="21600000">
              <a:off x="0" y="0"/>
              <a:ext cx="2840736" cy="696467"/>
            </a:xfrm>
            <a:prstGeom prst="rect">
              <a:avLst/>
            </a:prstGeom>
          </p:spPr>
        </p:pic>
        <p:sp>
          <p:nvSpPr>
            <p:cNvPr id="1084" name="textbox 1084"/>
            <p:cNvSpPr/>
            <p:nvPr/>
          </p:nvSpPr>
          <p:spPr>
            <a:xfrm>
              <a:off x="-12700" y="-12700"/>
              <a:ext cx="2866389" cy="721994"/>
            </a:xfrm>
            <a:prstGeom prst="rect">
              <a:avLst/>
            </a:prstGeom>
            <a:noFill/>
            <a:ln w="0" cap="flat">
              <a:noFill/>
              <a:prstDash val="solid"/>
              <a:miter lim="0"/>
            </a:ln>
          </p:spPr>
          <p:txBody>
            <a:bodyPr vert="horz" wrap="square" lIns="0" tIns="0" rIns="0" bIns="0"/>
            <a:lstStyle/>
            <a:p>
              <a:pPr algn="l" rtl="0" eaLnBrk="0">
                <a:lnSpc>
                  <a:spcPct val="108000"/>
                </a:lnSpc>
              </a:pPr>
              <a:endParaRPr sz="7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179705" algn="l" rtl="0" eaLnBrk="0">
                <a:lnSpc>
                  <a:spcPct val="91000"/>
                </a:lnSpc>
              </a:pP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东风汽车房地产有限</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公司</a:t>
              </a:r>
              <a:endParaRPr sz="1700" dirty="0">
                <a:latin typeface="微软雅黑" panose="020B0503020204020204" charset="-122"/>
                <a:ea typeface="微软雅黑" panose="020B0503020204020204" charset="-122"/>
                <a:cs typeface="微软雅黑" panose="020B0503020204020204" charset="-122"/>
              </a:endParaRPr>
            </a:p>
            <a:p>
              <a:pPr marL="601345" algn="l" rtl="0" eaLnBrk="0">
                <a:lnSpc>
                  <a:spcPts val="2200"/>
                </a:lnSpc>
                <a:spcBef>
                  <a:spcPts val="60"/>
                </a:spcBef>
              </a:pP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kern="0" spc="2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20" dirty="0">
                  <a:solidFill>
                    <a:srgbClr val="000000">
                      <a:alpha val="100000"/>
                    </a:srgbClr>
                  </a:solidFill>
                  <a:latin typeface="Arial" panose="020B0604020202020204"/>
                  <a:ea typeface="Arial" panose="020B0604020202020204"/>
                  <a:cs typeface="Arial" panose="020B0604020202020204"/>
                </a:rPr>
                <a:t>2004</a:t>
              </a: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年， 产权)</a:t>
              </a:r>
              <a:endParaRPr sz="1700" dirty="0">
                <a:latin typeface="微软雅黑" panose="020B0503020204020204" charset="-122"/>
                <a:ea typeface="微软雅黑" panose="020B0503020204020204" charset="-122"/>
                <a:cs typeface="微软雅黑" panose="020B0503020204020204" charset="-122"/>
              </a:endParaRPr>
            </a:p>
          </p:txBody>
        </p:sp>
      </p:grpSp>
      <p:grpSp>
        <p:nvGrpSpPr>
          <p:cNvPr id="58" name="group 58"/>
          <p:cNvGrpSpPr/>
          <p:nvPr/>
        </p:nvGrpSpPr>
        <p:grpSpPr>
          <a:xfrm rot="21600000">
            <a:off x="5343144" y="2333244"/>
            <a:ext cx="2311908" cy="696467"/>
            <a:chOff x="0" y="0"/>
            <a:chExt cx="2311908" cy="696467"/>
          </a:xfrm>
        </p:grpSpPr>
        <p:pic>
          <p:nvPicPr>
            <p:cNvPr id="1086" name="picture 1086"/>
            <p:cNvPicPr>
              <a:picLocks noChangeAspect="1"/>
            </p:cNvPicPr>
            <p:nvPr/>
          </p:nvPicPr>
          <p:blipFill>
            <a:blip r:embed="rId8"/>
            <a:stretch>
              <a:fillRect/>
            </a:stretch>
          </p:blipFill>
          <p:spPr>
            <a:xfrm rot="21600000">
              <a:off x="0" y="0"/>
              <a:ext cx="2311908" cy="696467"/>
            </a:xfrm>
            <a:prstGeom prst="rect">
              <a:avLst/>
            </a:prstGeom>
          </p:spPr>
        </p:pic>
        <p:sp>
          <p:nvSpPr>
            <p:cNvPr id="1088" name="textbox 1088"/>
            <p:cNvSpPr/>
            <p:nvPr/>
          </p:nvSpPr>
          <p:spPr>
            <a:xfrm>
              <a:off x="-12700" y="-12700"/>
              <a:ext cx="2337435" cy="736600"/>
            </a:xfrm>
            <a:prstGeom prst="rect">
              <a:avLst/>
            </a:prstGeom>
            <a:noFill/>
            <a:ln w="0" cap="flat">
              <a:noFill/>
              <a:prstDash val="solid"/>
              <a:miter lim="0"/>
            </a:ln>
          </p:spPr>
          <p:txBody>
            <a:bodyPr vert="horz" wrap="square" lIns="0" tIns="0" rIns="0" bIns="0"/>
            <a:lstStyle/>
            <a:p>
              <a:pPr algn="l" rtl="0" eaLnBrk="0">
                <a:lnSpc>
                  <a:spcPct val="105000"/>
                </a:lnSpc>
              </a:pPr>
              <a:endParaRPr sz="900" dirty="0">
                <a:latin typeface="Arial" panose="020B0604020202020204"/>
                <a:ea typeface="Arial" panose="020B0604020202020204"/>
                <a:cs typeface="Arial" panose="020B0604020202020204"/>
              </a:endParaRPr>
            </a:p>
            <a:p>
              <a:pPr marL="335915" indent="-192405" algn="l" rtl="0" eaLnBrk="0">
                <a:lnSpc>
                  <a:spcPct val="102000"/>
                </a:lnSpc>
                <a:spcBef>
                  <a:spcPts val="5"/>
                </a:spcBef>
              </a:pP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东风汽车公司车架厂</a:t>
              </a: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kern="0" spc="3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10" dirty="0">
                  <a:solidFill>
                    <a:srgbClr val="000000">
                      <a:alpha val="100000"/>
                    </a:srgbClr>
                  </a:solidFill>
                  <a:latin typeface="Arial" panose="020B0604020202020204"/>
                  <a:ea typeface="Arial" panose="020B0604020202020204"/>
                  <a:cs typeface="Arial" panose="020B0604020202020204"/>
                </a:rPr>
                <a:t>1995</a:t>
              </a: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年， 产权)</a:t>
              </a:r>
              <a:endParaRPr sz="1700" dirty="0">
                <a:latin typeface="微软雅黑" panose="020B0503020204020204" charset="-122"/>
                <a:ea typeface="微软雅黑" panose="020B0503020204020204" charset="-122"/>
                <a:cs typeface="微软雅黑" panose="020B0503020204020204" charset="-122"/>
              </a:endParaRPr>
            </a:p>
          </p:txBody>
        </p:sp>
      </p:grpSp>
      <p:grpSp>
        <p:nvGrpSpPr>
          <p:cNvPr id="60" name="group 60"/>
          <p:cNvGrpSpPr/>
          <p:nvPr/>
        </p:nvGrpSpPr>
        <p:grpSpPr>
          <a:xfrm rot="21600000">
            <a:off x="5405628" y="5193791"/>
            <a:ext cx="2311907" cy="696467"/>
            <a:chOff x="0" y="0"/>
            <a:chExt cx="2311907" cy="696467"/>
          </a:xfrm>
        </p:grpSpPr>
        <p:pic>
          <p:nvPicPr>
            <p:cNvPr id="1090" name="picture 1090"/>
            <p:cNvPicPr>
              <a:picLocks noChangeAspect="1"/>
            </p:cNvPicPr>
            <p:nvPr/>
          </p:nvPicPr>
          <p:blipFill>
            <a:blip r:embed="rId9"/>
            <a:stretch>
              <a:fillRect/>
            </a:stretch>
          </p:blipFill>
          <p:spPr>
            <a:xfrm rot="21600000">
              <a:off x="0" y="0"/>
              <a:ext cx="2311907" cy="696467"/>
            </a:xfrm>
            <a:prstGeom prst="rect">
              <a:avLst/>
            </a:prstGeom>
          </p:spPr>
        </p:pic>
        <p:sp>
          <p:nvSpPr>
            <p:cNvPr id="1092" name="textbox 1092"/>
            <p:cNvSpPr/>
            <p:nvPr/>
          </p:nvSpPr>
          <p:spPr>
            <a:xfrm>
              <a:off x="-12700" y="-12700"/>
              <a:ext cx="2337435" cy="745490"/>
            </a:xfrm>
            <a:prstGeom prst="rect">
              <a:avLst/>
            </a:prstGeom>
            <a:noFill/>
            <a:ln w="0" cap="flat">
              <a:noFill/>
              <a:prstDash val="solid"/>
              <a:miter lim="0"/>
            </a:ln>
          </p:spPr>
          <p:txBody>
            <a:bodyPr vert="horz" wrap="square" lIns="0" tIns="0" rIns="0" bIns="0"/>
            <a:lstStyle/>
            <a:p>
              <a:pPr algn="l" rtl="0" eaLnBrk="0">
                <a:lnSpc>
                  <a:spcPct val="103000"/>
                </a:lnSpc>
              </a:pPr>
              <a:endParaRPr sz="700" dirty="0">
                <a:latin typeface="Arial" panose="020B0604020202020204"/>
                <a:ea typeface="Arial" panose="020B0604020202020204"/>
                <a:cs typeface="Arial" panose="020B0604020202020204"/>
              </a:endParaRPr>
            </a:p>
            <a:p>
              <a:pPr marL="722630" algn="l" rtl="0" eaLnBrk="0">
                <a:lnSpc>
                  <a:spcPct val="91000"/>
                </a:lnSpc>
                <a:spcBef>
                  <a:spcPts val="5"/>
                </a:spcBef>
              </a:pP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南北封闭</a:t>
              </a:r>
              <a:endParaRPr sz="1700" dirty="0">
                <a:latin typeface="微软雅黑" panose="020B0503020204020204" charset="-122"/>
                <a:ea typeface="微软雅黑" panose="020B0503020204020204" charset="-122"/>
                <a:cs typeface="微软雅黑" panose="020B0503020204020204" charset="-122"/>
              </a:endParaRPr>
            </a:p>
            <a:p>
              <a:pPr marL="487045" algn="l" rtl="0" eaLnBrk="0">
                <a:lnSpc>
                  <a:spcPct val="91000"/>
                </a:lnSpc>
                <a:spcBef>
                  <a:spcPts val="230"/>
                </a:spcBef>
              </a:pP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东西局部封堵</a:t>
              </a:r>
              <a:endParaRPr sz="1700" dirty="0">
                <a:latin typeface="微软雅黑" panose="020B0503020204020204" charset="-122"/>
                <a:ea typeface="微软雅黑" panose="020B0503020204020204" charset="-122"/>
                <a:cs typeface="微软雅黑" panose="020B0503020204020204" charset="-122"/>
              </a:endParaRPr>
            </a:p>
          </p:txBody>
        </p:sp>
      </p:grpSp>
      <p:grpSp>
        <p:nvGrpSpPr>
          <p:cNvPr id="62" name="group 62"/>
          <p:cNvGrpSpPr/>
          <p:nvPr/>
        </p:nvGrpSpPr>
        <p:grpSpPr>
          <a:xfrm rot="21600000">
            <a:off x="5343144" y="1383791"/>
            <a:ext cx="2282951" cy="696467"/>
            <a:chOff x="0" y="0"/>
            <a:chExt cx="2282951" cy="696467"/>
          </a:xfrm>
        </p:grpSpPr>
        <p:pic>
          <p:nvPicPr>
            <p:cNvPr id="1094" name="picture 1094"/>
            <p:cNvPicPr>
              <a:picLocks noChangeAspect="1"/>
            </p:cNvPicPr>
            <p:nvPr/>
          </p:nvPicPr>
          <p:blipFill>
            <a:blip r:embed="rId10"/>
            <a:stretch>
              <a:fillRect/>
            </a:stretch>
          </p:blipFill>
          <p:spPr>
            <a:xfrm rot="21600000">
              <a:off x="0" y="0"/>
              <a:ext cx="2282951" cy="696467"/>
            </a:xfrm>
            <a:prstGeom prst="rect">
              <a:avLst/>
            </a:prstGeom>
          </p:spPr>
        </p:pic>
        <p:sp>
          <p:nvSpPr>
            <p:cNvPr id="1096" name="textbox 1096"/>
            <p:cNvSpPr/>
            <p:nvPr/>
          </p:nvSpPr>
          <p:spPr>
            <a:xfrm>
              <a:off x="-12700" y="-12700"/>
              <a:ext cx="2308860" cy="721994"/>
            </a:xfrm>
            <a:prstGeom prst="rect">
              <a:avLst/>
            </a:prstGeom>
            <a:noFill/>
            <a:ln w="0" cap="flat">
              <a:noFill/>
              <a:prstDash val="solid"/>
              <a:miter lim="0"/>
            </a:ln>
          </p:spPr>
          <p:txBody>
            <a:bodyPr vert="horz" wrap="square" lIns="0" tIns="0" rIns="0" bIns="0"/>
            <a:lstStyle/>
            <a:p>
              <a:pPr algn="l" rtl="0" eaLnBrk="0">
                <a:lnSpc>
                  <a:spcPct val="106000"/>
                </a:lnSpc>
              </a:pPr>
              <a:endParaRPr sz="9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475615" algn="l" rtl="0" eaLnBrk="0">
                <a:lnSpc>
                  <a:spcPct val="83000"/>
                </a:lnSpc>
              </a:pP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涉事故建筑物</a:t>
              </a:r>
              <a:endParaRPr sz="1700" dirty="0">
                <a:latin typeface="微软雅黑" panose="020B0503020204020204" charset="-122"/>
                <a:ea typeface="微软雅黑" panose="020B0503020204020204" charset="-122"/>
                <a:cs typeface="微软雅黑" panose="020B0503020204020204" charset="-122"/>
              </a:endParaRPr>
            </a:p>
            <a:p>
              <a:pPr marL="576580" algn="l" rtl="0" eaLnBrk="0">
                <a:lnSpc>
                  <a:spcPts val="2335"/>
                </a:lnSpc>
              </a:pP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(南北封闭</a:t>
              </a:r>
              <a:r>
                <a:rPr sz="1700" kern="0" spc="3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1700" dirty="0">
                <a:latin typeface="微软雅黑" panose="020B0503020204020204" charset="-122"/>
                <a:ea typeface="微软雅黑" panose="020B0503020204020204" charset="-122"/>
                <a:cs typeface="微软雅黑" panose="020B0503020204020204" charset="-122"/>
              </a:endParaRPr>
            </a:p>
          </p:txBody>
        </p:sp>
      </p:grpSp>
      <p:grpSp>
        <p:nvGrpSpPr>
          <p:cNvPr id="64" name="group 64"/>
          <p:cNvGrpSpPr/>
          <p:nvPr/>
        </p:nvGrpSpPr>
        <p:grpSpPr>
          <a:xfrm rot="21600000">
            <a:off x="9022080" y="3361944"/>
            <a:ext cx="2247900" cy="696467"/>
            <a:chOff x="0" y="0"/>
            <a:chExt cx="2247900" cy="696467"/>
          </a:xfrm>
        </p:grpSpPr>
        <p:pic>
          <p:nvPicPr>
            <p:cNvPr id="1098" name="picture 1098"/>
            <p:cNvPicPr>
              <a:picLocks noChangeAspect="1"/>
            </p:cNvPicPr>
            <p:nvPr/>
          </p:nvPicPr>
          <p:blipFill>
            <a:blip r:embed="rId11"/>
            <a:stretch>
              <a:fillRect/>
            </a:stretch>
          </p:blipFill>
          <p:spPr>
            <a:xfrm rot="21600000">
              <a:off x="0" y="0"/>
              <a:ext cx="2247900" cy="696467"/>
            </a:xfrm>
            <a:prstGeom prst="rect">
              <a:avLst/>
            </a:prstGeom>
          </p:spPr>
        </p:pic>
        <p:sp>
          <p:nvSpPr>
            <p:cNvPr id="1100" name="textbox 1100"/>
            <p:cNvSpPr/>
            <p:nvPr/>
          </p:nvSpPr>
          <p:spPr>
            <a:xfrm>
              <a:off x="-12700" y="-12700"/>
              <a:ext cx="2273300" cy="721994"/>
            </a:xfrm>
            <a:prstGeom prst="rect">
              <a:avLst/>
            </a:prstGeom>
            <a:noFill/>
            <a:ln w="0" cap="flat">
              <a:noFill/>
              <a:prstDash val="solid"/>
              <a:miter lim="0"/>
            </a:ln>
          </p:spPr>
          <p:txBody>
            <a:bodyPr vert="horz" wrap="square" lIns="0" tIns="0" rIns="0" bIns="0"/>
            <a:lstStyle/>
            <a:p>
              <a:pPr algn="l" rtl="0" eaLnBrk="0">
                <a:lnSpc>
                  <a:spcPct val="106000"/>
                </a:lnSpc>
              </a:pPr>
              <a:endParaRPr sz="900" dirty="0">
                <a:latin typeface="Arial" panose="020B0604020202020204"/>
                <a:ea typeface="Arial" panose="020B0604020202020204"/>
                <a:cs typeface="Arial" panose="020B0604020202020204"/>
              </a:endParaRPr>
            </a:p>
            <a:p>
              <a:pPr marL="681355" algn="l" rtl="0" eaLnBrk="0">
                <a:lnSpc>
                  <a:spcPct val="82000"/>
                </a:lnSpc>
                <a:spcBef>
                  <a:spcPts val="0"/>
                </a:spcBef>
              </a:pP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加建房屋</a:t>
              </a:r>
              <a:endParaRPr sz="1700" dirty="0">
                <a:latin typeface="微软雅黑" panose="020B0503020204020204" charset="-122"/>
                <a:ea typeface="微软雅黑" panose="020B0503020204020204" charset="-122"/>
                <a:cs typeface="微软雅黑" panose="020B0503020204020204" charset="-122"/>
              </a:endParaRPr>
            </a:p>
            <a:p>
              <a:pPr marL="558800" algn="l" rtl="0" eaLnBrk="0">
                <a:lnSpc>
                  <a:spcPts val="2365"/>
                </a:lnSpc>
              </a:pP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kern="0" spc="-2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西</a:t>
              </a:r>
              <a:r>
                <a:rPr sz="1700" kern="0" spc="-2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侧</a:t>
              </a:r>
              <a:r>
                <a:rPr sz="1700" kern="0" spc="-2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封</a:t>
              </a:r>
              <a:r>
                <a:rPr sz="1700" kern="0" spc="-2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堵</a:t>
              </a:r>
              <a:r>
                <a:rPr sz="1700" kern="0" spc="-2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1700" dirty="0">
                <a:latin typeface="微软雅黑" panose="020B0503020204020204" charset="-122"/>
                <a:ea typeface="微软雅黑" panose="020B0503020204020204" charset="-122"/>
                <a:cs typeface="微软雅黑" panose="020B0503020204020204" charset="-122"/>
              </a:endParaRPr>
            </a:p>
          </p:txBody>
        </p:sp>
      </p:grpSp>
      <p:grpSp>
        <p:nvGrpSpPr>
          <p:cNvPr id="66" name="group 66"/>
          <p:cNvGrpSpPr/>
          <p:nvPr/>
        </p:nvGrpSpPr>
        <p:grpSpPr>
          <a:xfrm rot="21600000">
            <a:off x="9023604" y="1383791"/>
            <a:ext cx="2226564" cy="696467"/>
            <a:chOff x="0" y="0"/>
            <a:chExt cx="2226564" cy="696467"/>
          </a:xfrm>
        </p:grpSpPr>
        <p:pic>
          <p:nvPicPr>
            <p:cNvPr id="1102" name="picture 1102"/>
            <p:cNvPicPr>
              <a:picLocks noChangeAspect="1"/>
            </p:cNvPicPr>
            <p:nvPr/>
          </p:nvPicPr>
          <p:blipFill>
            <a:blip r:embed="rId12"/>
            <a:stretch>
              <a:fillRect/>
            </a:stretch>
          </p:blipFill>
          <p:spPr>
            <a:xfrm rot="21600000">
              <a:off x="0" y="0"/>
              <a:ext cx="2226564" cy="696467"/>
            </a:xfrm>
            <a:prstGeom prst="rect">
              <a:avLst/>
            </a:prstGeom>
          </p:spPr>
        </p:pic>
        <p:sp>
          <p:nvSpPr>
            <p:cNvPr id="1104" name="textbox 1104"/>
            <p:cNvSpPr/>
            <p:nvPr/>
          </p:nvSpPr>
          <p:spPr>
            <a:xfrm>
              <a:off x="-12700" y="-12700"/>
              <a:ext cx="2252345" cy="721994"/>
            </a:xfrm>
            <a:prstGeom prst="rect">
              <a:avLst/>
            </a:prstGeom>
            <a:noFill/>
            <a:ln w="0" cap="flat">
              <a:noFill/>
              <a:prstDash val="solid"/>
              <a:miter lim="0"/>
            </a:ln>
          </p:spPr>
          <p:txBody>
            <a:bodyPr vert="horz" wrap="square" lIns="0" tIns="0" rIns="0" bIns="0"/>
            <a:lstStyle/>
            <a:p>
              <a:pPr algn="l" rtl="0" eaLnBrk="0">
                <a:lnSpc>
                  <a:spcPct val="108000"/>
                </a:lnSpc>
              </a:pPr>
              <a:endParaRPr sz="900" dirty="0">
                <a:latin typeface="Arial" panose="020B0604020202020204"/>
                <a:ea typeface="Arial" panose="020B0604020202020204"/>
                <a:cs typeface="Arial" panose="020B0604020202020204"/>
              </a:endParaRPr>
            </a:p>
            <a:p>
              <a:pPr marL="791210" algn="l" rtl="0" eaLnBrk="0">
                <a:lnSpc>
                  <a:spcPct val="89000"/>
                </a:lnSpc>
                <a:spcBef>
                  <a:spcPts val="0"/>
                </a:spcBef>
              </a:pP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艳湖桥</a:t>
              </a:r>
              <a:endParaRPr sz="1700" dirty="0">
                <a:latin typeface="微软雅黑" panose="020B0503020204020204" charset="-122"/>
                <a:ea typeface="微软雅黑" panose="020B0503020204020204" charset="-122"/>
                <a:cs typeface="微软雅黑" panose="020B0503020204020204" charset="-122"/>
              </a:endParaRPr>
            </a:p>
            <a:p>
              <a:pPr marL="548640" algn="l" rtl="0" eaLnBrk="0">
                <a:lnSpc>
                  <a:spcPts val="2200"/>
                </a:lnSpc>
              </a:pP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kern="0" spc="-2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过</a:t>
              </a:r>
              <a:r>
                <a:rPr sz="1700" kern="0" spc="-2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河</a:t>
              </a:r>
              <a:r>
                <a:rPr sz="1700" kern="0" spc="-2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桥</a:t>
              </a:r>
              <a:r>
                <a:rPr sz="1700" kern="0" spc="-2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梁</a:t>
              </a:r>
              <a:r>
                <a:rPr sz="1700" kern="0" spc="-2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1700" dirty="0">
                <a:latin typeface="微软雅黑" panose="020B0503020204020204" charset="-122"/>
                <a:ea typeface="微软雅黑" panose="020B0503020204020204" charset="-122"/>
                <a:cs typeface="微软雅黑" panose="020B0503020204020204" charset="-122"/>
              </a:endParaRPr>
            </a:p>
          </p:txBody>
        </p:sp>
      </p:grpSp>
      <p:sp>
        <p:nvSpPr>
          <p:cNvPr id="1106" name="path 1106"/>
          <p:cNvSpPr/>
          <p:nvPr/>
        </p:nvSpPr>
        <p:spPr>
          <a:xfrm>
            <a:off x="2200655" y="3954779"/>
            <a:ext cx="48767" cy="1604772"/>
          </a:xfrm>
          <a:custGeom>
            <a:avLst/>
            <a:gdLst/>
            <a:ahLst/>
            <a:cxnLst/>
            <a:rect l="0" t="0" r="0" b="0"/>
            <a:pathLst>
              <a:path w="76" h="2527">
                <a:moveTo>
                  <a:pt x="0" y="0"/>
                </a:moveTo>
                <a:lnTo>
                  <a:pt x="76" y="0"/>
                </a:lnTo>
                <a:lnTo>
                  <a:pt x="76" y="2527"/>
                </a:lnTo>
                <a:lnTo>
                  <a:pt x="0" y="2527"/>
                </a:lnTo>
                <a:lnTo>
                  <a:pt x="0" y="0"/>
                </a:lnTo>
                <a:close/>
              </a:path>
            </a:pathLst>
          </a:custGeom>
          <a:solidFill>
            <a:srgbClr val="DEB420">
              <a:alpha val="100000"/>
            </a:srgbClr>
          </a:solidFill>
          <a:ln w="0" cap="flat">
            <a:noFill/>
            <a:prstDash val="solid"/>
            <a:miter lim="0"/>
          </a:ln>
        </p:spPr>
        <p:txBody>
          <a:bodyPr rtlCol="0"/>
          <a:lstStyle/>
          <a:p>
            <a:pPr algn="ctr"/>
            <a:endParaRPr lang="zh-CN" altLang="en-US"/>
          </a:p>
        </p:txBody>
      </p:sp>
      <p:pic>
        <p:nvPicPr>
          <p:cNvPr id="1108" name="picture 1108"/>
          <p:cNvPicPr>
            <a:picLocks noChangeAspect="1"/>
          </p:cNvPicPr>
          <p:nvPr/>
        </p:nvPicPr>
        <p:blipFill>
          <a:blip r:embed="rId13"/>
          <a:stretch>
            <a:fillRect/>
          </a:stretch>
        </p:blipFill>
        <p:spPr>
          <a:xfrm rot="21600000">
            <a:off x="2199132" y="5457444"/>
            <a:ext cx="3232403" cy="170688"/>
          </a:xfrm>
          <a:prstGeom prst="rect">
            <a:avLst/>
          </a:prstGeom>
        </p:spPr>
      </p:pic>
      <p:sp>
        <p:nvSpPr>
          <p:cNvPr id="1110" name="path 1110"/>
          <p:cNvSpPr/>
          <p:nvPr/>
        </p:nvSpPr>
        <p:spPr>
          <a:xfrm>
            <a:off x="10126980" y="4032503"/>
            <a:ext cx="39623" cy="1485900"/>
          </a:xfrm>
          <a:custGeom>
            <a:avLst/>
            <a:gdLst/>
            <a:ahLst/>
            <a:cxnLst/>
            <a:rect l="0" t="0" r="0" b="0"/>
            <a:pathLst>
              <a:path w="62" h="2340">
                <a:moveTo>
                  <a:pt x="0" y="0"/>
                </a:moveTo>
                <a:lnTo>
                  <a:pt x="62" y="0"/>
                </a:lnTo>
                <a:lnTo>
                  <a:pt x="62" y="2340"/>
                </a:lnTo>
                <a:lnTo>
                  <a:pt x="0" y="2340"/>
                </a:lnTo>
                <a:lnTo>
                  <a:pt x="0" y="0"/>
                </a:lnTo>
                <a:close/>
              </a:path>
            </a:pathLst>
          </a:custGeom>
          <a:solidFill>
            <a:srgbClr val="DEB420">
              <a:alpha val="100000"/>
            </a:srgbClr>
          </a:solidFill>
          <a:ln w="0" cap="flat">
            <a:noFill/>
            <a:prstDash val="solid"/>
            <a:miter lim="0"/>
          </a:ln>
        </p:spPr>
        <p:txBody>
          <a:bodyPr rtlCol="0"/>
          <a:lstStyle/>
          <a:p>
            <a:pPr algn="ctr"/>
            <a:endParaRPr lang="zh-CN" altLang="en-US"/>
          </a:p>
        </p:txBody>
      </p:sp>
      <p:pic>
        <p:nvPicPr>
          <p:cNvPr id="1112" name="picture 1112"/>
          <p:cNvPicPr>
            <a:picLocks noChangeAspect="1"/>
          </p:cNvPicPr>
          <p:nvPr/>
        </p:nvPicPr>
        <p:blipFill>
          <a:blip r:embed="rId14"/>
          <a:stretch>
            <a:fillRect/>
          </a:stretch>
        </p:blipFill>
        <p:spPr>
          <a:xfrm rot="21600000">
            <a:off x="7691627" y="5454396"/>
            <a:ext cx="2465831" cy="172211"/>
          </a:xfrm>
          <a:prstGeom prst="rect">
            <a:avLst/>
          </a:prstGeom>
        </p:spPr>
      </p:pic>
      <p:sp>
        <p:nvSpPr>
          <p:cNvPr id="1114" name="textbox 1114"/>
          <p:cNvSpPr/>
          <p:nvPr/>
        </p:nvSpPr>
        <p:spPr>
          <a:xfrm>
            <a:off x="1411335" y="3403507"/>
            <a:ext cx="822960" cy="553084"/>
          </a:xfrm>
          <a:prstGeom prst="rect">
            <a:avLst/>
          </a:prstGeom>
          <a:noFill/>
          <a:ln w="0" cap="flat">
            <a:noFill/>
            <a:prstDash val="solid"/>
            <a:miter lim="0"/>
          </a:ln>
        </p:spPr>
        <p:txBody>
          <a:bodyPr vert="horz" wrap="square" lIns="0" tIns="0" rIns="0" bIns="0"/>
          <a:lstStyle/>
          <a:p>
            <a:pPr algn="l" rtl="0" eaLnBrk="0">
              <a:lnSpc>
                <a:spcPct val="75000"/>
              </a:lnSpc>
            </a:pPr>
            <a:endParaRPr sz="100" dirty="0">
              <a:latin typeface="Arial" panose="020B0604020202020204"/>
              <a:ea typeface="Arial" panose="020B0604020202020204"/>
              <a:cs typeface="Arial" panose="020B0604020202020204"/>
            </a:endParaRPr>
          </a:p>
          <a:p>
            <a:pPr marL="12700" indent="125730" algn="l" rtl="0" eaLnBrk="0">
              <a:lnSpc>
                <a:spcPct val="102000"/>
              </a:lnSpc>
            </a:pP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修建便</a:t>
            </a: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(河道上</a:t>
            </a:r>
            <a:endParaRPr sz="1700" dirty="0">
              <a:latin typeface="微软雅黑" panose="020B0503020204020204" charset="-122"/>
              <a:ea typeface="微软雅黑" panose="020B0503020204020204" charset="-122"/>
              <a:cs typeface="微软雅黑" panose="020B0503020204020204" charset="-122"/>
            </a:endParaRPr>
          </a:p>
        </p:txBody>
      </p:sp>
      <p:pic>
        <p:nvPicPr>
          <p:cNvPr id="1116" name="picture 1116"/>
          <p:cNvPicPr>
            <a:picLocks noChangeAspect="1"/>
          </p:cNvPicPr>
          <p:nvPr/>
        </p:nvPicPr>
        <p:blipFill>
          <a:blip r:embed="rId15"/>
          <a:stretch>
            <a:fillRect/>
          </a:stretch>
        </p:blipFill>
        <p:spPr>
          <a:xfrm rot="21600000">
            <a:off x="3453383" y="1636776"/>
            <a:ext cx="1921764" cy="172211"/>
          </a:xfrm>
          <a:prstGeom prst="rect">
            <a:avLst/>
          </a:prstGeom>
        </p:spPr>
      </p:pic>
      <p:pic>
        <p:nvPicPr>
          <p:cNvPr id="1118" name="picture 1118"/>
          <p:cNvPicPr>
            <a:picLocks noChangeAspect="1"/>
          </p:cNvPicPr>
          <p:nvPr/>
        </p:nvPicPr>
        <p:blipFill>
          <a:blip r:embed="rId16"/>
          <a:stretch>
            <a:fillRect/>
          </a:stretch>
        </p:blipFill>
        <p:spPr>
          <a:xfrm rot="21600000">
            <a:off x="7601711" y="1645920"/>
            <a:ext cx="1447800" cy="172211"/>
          </a:xfrm>
          <a:prstGeom prst="rect">
            <a:avLst/>
          </a:prstGeom>
        </p:spPr>
      </p:pic>
      <p:sp>
        <p:nvSpPr>
          <p:cNvPr id="1120" name="textbox 1120"/>
          <p:cNvSpPr/>
          <p:nvPr/>
        </p:nvSpPr>
        <p:spPr>
          <a:xfrm>
            <a:off x="3949896" y="1943640"/>
            <a:ext cx="757555" cy="260984"/>
          </a:xfrm>
          <a:prstGeom prst="rect">
            <a:avLst/>
          </a:prstGeom>
          <a:noFill/>
          <a:ln w="0" cap="flat">
            <a:noFill/>
            <a:prstDash val="solid"/>
            <a:miter lim="0"/>
          </a:ln>
        </p:spPr>
        <p:txBody>
          <a:bodyPr vert="horz" wrap="square" lIns="0" tIns="0" rIns="0" bIns="0"/>
          <a:lstStyle/>
          <a:p>
            <a:pPr algn="l" rtl="0" eaLnBrk="0">
              <a:lnSpc>
                <a:spcPct val="82000"/>
              </a:lnSpc>
            </a:pPr>
            <a:endParaRPr sz="100" dirty="0">
              <a:latin typeface="Arial" panose="020B0604020202020204"/>
              <a:ea typeface="Arial" panose="020B0604020202020204"/>
              <a:cs typeface="Arial" panose="020B0604020202020204"/>
            </a:endParaRPr>
          </a:p>
          <a:p>
            <a:pPr marL="12700" algn="l" rtl="0" eaLnBrk="0">
              <a:lnSpc>
                <a:spcPct val="91000"/>
              </a:lnSpc>
            </a:pP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东</a:t>
            </a:r>
            <a:r>
              <a:rPr sz="1700" kern="0" spc="0" dirty="0">
                <a:solidFill>
                  <a:srgbClr val="000000">
                    <a:alpha val="100000"/>
                  </a:srgbClr>
                </a:solidFill>
                <a:latin typeface="Arial" panose="020B0604020202020204"/>
                <a:ea typeface="Arial" panose="020B0604020202020204"/>
                <a:cs typeface="Arial" panose="020B0604020202020204"/>
              </a:rPr>
              <a:t>6</a:t>
            </a:r>
            <a:r>
              <a:rPr sz="1700" kern="0" spc="-220" dirty="0">
                <a:solidFill>
                  <a:srgbClr val="000000">
                    <a:alpha val="100000"/>
                  </a:srgbClr>
                </a:solidFill>
                <a:latin typeface="Arial" panose="020B0604020202020204"/>
                <a:ea typeface="Arial" panose="020B0604020202020204"/>
                <a:cs typeface="Arial" panose="020B0604020202020204"/>
              </a:rPr>
              <a:t> </a:t>
            </a:r>
            <a:r>
              <a:rPr sz="1700" kern="0" spc="0" dirty="0">
                <a:solidFill>
                  <a:srgbClr val="000000">
                    <a:alpha val="100000"/>
                  </a:srgbClr>
                </a:solidFill>
                <a:latin typeface="Arial" panose="020B0604020202020204"/>
                <a:ea typeface="Arial" panose="020B0604020202020204"/>
                <a:cs typeface="Arial" panose="020B0604020202020204"/>
              </a:rPr>
              <a:t>.2M</a:t>
            </a:r>
            <a:endParaRPr sz="1700" dirty="0">
              <a:latin typeface="Arial" panose="020B0604020202020204"/>
              <a:ea typeface="Arial" panose="020B0604020202020204"/>
              <a:cs typeface="Arial" panose="020B0604020202020204"/>
            </a:endParaRPr>
          </a:p>
        </p:txBody>
      </p:sp>
      <p:pic>
        <p:nvPicPr>
          <p:cNvPr id="1122" name="picture 1122"/>
          <p:cNvPicPr>
            <a:picLocks noChangeAspect="1"/>
          </p:cNvPicPr>
          <p:nvPr/>
        </p:nvPicPr>
        <p:blipFill>
          <a:blip r:embed="rId17"/>
          <a:stretch>
            <a:fillRect/>
          </a:stretch>
        </p:blipFill>
        <p:spPr>
          <a:xfrm rot="21600000">
            <a:off x="10087356" y="2074164"/>
            <a:ext cx="114300" cy="1293876"/>
          </a:xfrm>
          <a:prstGeom prst="rect">
            <a:avLst/>
          </a:prstGeom>
        </p:spPr>
      </p:pic>
      <p:sp>
        <p:nvSpPr>
          <p:cNvPr id="1124" name="textbox 1124"/>
          <p:cNvSpPr/>
          <p:nvPr/>
        </p:nvSpPr>
        <p:spPr>
          <a:xfrm>
            <a:off x="7955868" y="1898789"/>
            <a:ext cx="749934" cy="246379"/>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Arial" panose="020B0604020202020204"/>
              <a:ea typeface="Arial" panose="020B0604020202020204"/>
              <a:cs typeface="Arial" panose="020B0604020202020204"/>
            </a:endParaRPr>
          </a:p>
          <a:p>
            <a:pPr marL="12700" algn="l" rtl="0" eaLnBrk="0">
              <a:lnSpc>
                <a:spcPct val="85000"/>
              </a:lnSpc>
            </a:pP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西</a:t>
            </a:r>
            <a:r>
              <a:rPr sz="1700" kern="0" spc="-10" dirty="0">
                <a:solidFill>
                  <a:srgbClr val="000000">
                    <a:alpha val="100000"/>
                  </a:srgbClr>
                </a:solidFill>
                <a:latin typeface="Arial" panose="020B0604020202020204"/>
                <a:ea typeface="Arial" panose="020B0604020202020204"/>
                <a:cs typeface="Arial" panose="020B0604020202020204"/>
              </a:rPr>
              <a:t>6</a:t>
            </a:r>
            <a:r>
              <a:rPr sz="1700" kern="0" spc="-230" dirty="0">
                <a:solidFill>
                  <a:srgbClr val="000000">
                    <a:alpha val="100000"/>
                  </a:srgbClr>
                </a:solidFill>
                <a:latin typeface="Arial" panose="020B0604020202020204"/>
                <a:ea typeface="Arial" panose="020B0604020202020204"/>
                <a:cs typeface="Arial" panose="020B0604020202020204"/>
              </a:rPr>
              <a:t> </a:t>
            </a:r>
            <a:r>
              <a:rPr sz="1700" kern="0" spc="-10" dirty="0">
                <a:solidFill>
                  <a:srgbClr val="000000">
                    <a:alpha val="100000"/>
                  </a:srgbClr>
                </a:solidFill>
                <a:latin typeface="Arial" panose="020B0604020202020204"/>
                <a:ea typeface="Arial" panose="020B0604020202020204"/>
                <a:cs typeface="Arial" panose="020B0604020202020204"/>
              </a:rPr>
              <a:t>.5M</a:t>
            </a:r>
            <a:endParaRPr sz="1700" dirty="0">
              <a:latin typeface="Arial" panose="020B0604020202020204"/>
              <a:ea typeface="Arial" panose="020B0604020202020204"/>
              <a:cs typeface="Arial" panose="020B0604020202020204"/>
            </a:endParaRPr>
          </a:p>
        </p:txBody>
      </p:sp>
      <p:pic>
        <p:nvPicPr>
          <p:cNvPr id="1126" name="picture 1126"/>
          <p:cNvPicPr>
            <a:picLocks noChangeAspect="1"/>
          </p:cNvPicPr>
          <p:nvPr/>
        </p:nvPicPr>
        <p:blipFill>
          <a:blip r:embed="rId18"/>
          <a:stretch>
            <a:fillRect/>
          </a:stretch>
        </p:blipFill>
        <p:spPr>
          <a:xfrm rot="21600000">
            <a:off x="6505956" y="4756403"/>
            <a:ext cx="114300" cy="461772"/>
          </a:xfrm>
          <a:prstGeom prst="rect">
            <a:avLst/>
          </a:prstGeom>
        </p:spPr>
      </p:pic>
      <p:pic>
        <p:nvPicPr>
          <p:cNvPr id="1128" name="picture 1128"/>
          <p:cNvPicPr>
            <a:picLocks noChangeAspect="1"/>
          </p:cNvPicPr>
          <p:nvPr/>
        </p:nvPicPr>
        <p:blipFill>
          <a:blip r:embed="rId19"/>
          <a:stretch>
            <a:fillRect/>
          </a:stretch>
        </p:blipFill>
        <p:spPr>
          <a:xfrm rot="21600000">
            <a:off x="6544056" y="3009900"/>
            <a:ext cx="114300" cy="374903"/>
          </a:xfrm>
          <a:prstGeom prst="rect">
            <a:avLst/>
          </a:prstGeom>
        </p:spPr>
      </p:pic>
      <p:pic>
        <p:nvPicPr>
          <p:cNvPr id="1130" name="picture 1130"/>
          <p:cNvPicPr>
            <a:picLocks noChangeAspect="1"/>
          </p:cNvPicPr>
          <p:nvPr/>
        </p:nvPicPr>
        <p:blipFill>
          <a:blip r:embed="rId20"/>
          <a:stretch>
            <a:fillRect/>
          </a:stretch>
        </p:blipFill>
        <p:spPr>
          <a:xfrm rot="21600000">
            <a:off x="6432803" y="2052828"/>
            <a:ext cx="114300" cy="306323"/>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2" name="textbox 1132"/>
          <p:cNvSpPr/>
          <p:nvPr/>
        </p:nvSpPr>
        <p:spPr>
          <a:xfrm>
            <a:off x="654989" y="469252"/>
            <a:ext cx="10879455" cy="2449829"/>
          </a:xfrm>
          <a:prstGeom prst="rect">
            <a:avLst/>
          </a:prstGeom>
          <a:noFill/>
          <a:ln w="0" cap="flat">
            <a:noFill/>
            <a:prstDash val="solid"/>
            <a:miter lim="0"/>
          </a:ln>
        </p:spPr>
        <p:txBody>
          <a:bodyPr vert="horz" wrap="square" lIns="0" tIns="0" rIns="0" bIns="0"/>
          <a:lstStyle/>
          <a:p>
            <a:pPr algn="l" rtl="0" eaLnBrk="0">
              <a:lnSpc>
                <a:spcPct val="67000"/>
              </a:lnSpc>
            </a:pPr>
            <a:endParaRPr sz="100" dirty="0">
              <a:latin typeface="Arial" panose="020B0604020202020204"/>
              <a:ea typeface="Arial" panose="020B0604020202020204"/>
              <a:cs typeface="Arial" panose="020B0604020202020204"/>
            </a:endParaRPr>
          </a:p>
          <a:p>
            <a:pPr marL="12700" algn="l" rtl="0" eaLnBrk="0">
              <a:lnSpc>
                <a:spcPct val="85000"/>
              </a:lnSpc>
            </a:pPr>
            <a:r>
              <a:rPr sz="4300" kern="0" spc="220" dirty="0">
                <a:solidFill>
                  <a:srgbClr val="000000">
                    <a:alpha val="100000"/>
                  </a:srgbClr>
                </a:solidFill>
                <a:latin typeface="微软雅黑" panose="020B0503020204020204" charset="-122"/>
                <a:ea typeface="微软雅黑" panose="020B0503020204020204" charset="-122"/>
                <a:cs typeface="微软雅黑" panose="020B0503020204020204" charset="-122"/>
              </a:rPr>
              <a:t>典型案例分析—湖北十</a:t>
            </a:r>
            <a:r>
              <a:rPr sz="4300" kern="0" spc="210" dirty="0">
                <a:solidFill>
                  <a:srgbClr val="000000">
                    <a:alpha val="100000"/>
                  </a:srgbClr>
                </a:solidFill>
                <a:latin typeface="微软雅黑" panose="020B0503020204020204" charset="-122"/>
                <a:ea typeface="微软雅黑" panose="020B0503020204020204" charset="-122"/>
                <a:cs typeface="微软雅黑" panose="020B0503020204020204" charset="-122"/>
              </a:rPr>
              <a:t>堰</a:t>
            </a:r>
            <a:r>
              <a:rPr sz="4300" kern="0" spc="8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4300" kern="0" spc="210" dirty="0">
                <a:solidFill>
                  <a:srgbClr val="FF0000">
                    <a:alpha val="100000"/>
                  </a:srgbClr>
                </a:solidFill>
                <a:latin typeface="Arial" panose="020B0604020202020204"/>
                <a:ea typeface="Arial" panose="020B0604020202020204"/>
                <a:cs typeface="Arial" panose="020B0604020202020204"/>
              </a:rPr>
              <a:t>"6•</a:t>
            </a:r>
            <a:r>
              <a:rPr sz="4300" kern="0" spc="550" dirty="0">
                <a:solidFill>
                  <a:srgbClr val="FF0000">
                    <a:alpha val="100000"/>
                  </a:srgbClr>
                </a:solidFill>
                <a:latin typeface="Arial" panose="020B0604020202020204"/>
                <a:ea typeface="Arial" panose="020B0604020202020204"/>
                <a:cs typeface="Arial" panose="020B0604020202020204"/>
              </a:rPr>
              <a:t> </a:t>
            </a:r>
            <a:r>
              <a:rPr sz="4300" kern="0" spc="210" dirty="0">
                <a:solidFill>
                  <a:srgbClr val="FF0000">
                    <a:alpha val="100000"/>
                  </a:srgbClr>
                </a:solidFill>
                <a:latin typeface="微软雅黑" panose="020B0503020204020204" charset="-122"/>
                <a:ea typeface="微软雅黑" panose="020B0503020204020204" charset="-122"/>
                <a:cs typeface="微软雅黑" panose="020B0503020204020204" charset="-122"/>
              </a:rPr>
              <a:t>13"事故</a:t>
            </a:r>
            <a:endParaRPr sz="4300" dirty="0">
              <a:latin typeface="微软雅黑" panose="020B0503020204020204" charset="-122"/>
              <a:ea typeface="微软雅黑" panose="020B0503020204020204" charset="-122"/>
              <a:cs typeface="微软雅黑" panose="020B0503020204020204" charset="-122"/>
            </a:endParaRPr>
          </a:p>
          <a:p>
            <a:pPr algn="l" rtl="0" eaLnBrk="0">
              <a:lnSpc>
                <a:spcPct val="193000"/>
              </a:lnSpc>
            </a:pPr>
            <a:endParaRPr sz="1000" dirty="0">
              <a:latin typeface="Arial" panose="020B0604020202020204"/>
              <a:ea typeface="Arial" panose="020B0604020202020204"/>
              <a:cs typeface="Arial" panose="020B0604020202020204"/>
            </a:endParaRPr>
          </a:p>
          <a:p>
            <a:pPr marL="24130" algn="l" rtl="0" eaLnBrk="0">
              <a:lnSpc>
                <a:spcPct val="91000"/>
              </a:lnSpc>
              <a:spcBef>
                <a:spcPts val="1000"/>
              </a:spcBef>
            </a:pPr>
            <a:r>
              <a:rPr sz="3300" kern="0" spc="140" dirty="0">
                <a:solidFill>
                  <a:srgbClr val="393939">
                    <a:alpha val="100000"/>
                  </a:srgbClr>
                </a:solidFill>
                <a:latin typeface="Arial" panose="020B0604020202020204"/>
                <a:ea typeface="Arial" panose="020B0604020202020204"/>
                <a:cs typeface="Arial" panose="020B0604020202020204"/>
              </a:rPr>
              <a:t>Q</a:t>
            </a:r>
            <a:r>
              <a:rPr sz="3300" kern="0" spc="-90" dirty="0">
                <a:solidFill>
                  <a:srgbClr val="393939">
                    <a:alpha val="100000"/>
                  </a:srgbClr>
                </a:solidFill>
                <a:latin typeface="Arial" panose="020B0604020202020204"/>
                <a:ea typeface="Arial" panose="020B0604020202020204"/>
                <a:cs typeface="Arial" panose="020B0604020202020204"/>
              </a:rPr>
              <a:t> </a:t>
            </a:r>
            <a:r>
              <a:rPr sz="3500" kern="0" spc="140" baseline="-3000" dirty="0">
                <a:solidFill>
                  <a:srgbClr val="262626">
                    <a:alpha val="100000"/>
                  </a:srgbClr>
                </a:solidFill>
                <a:latin typeface="微软雅黑" panose="020B0503020204020204" charset="-122"/>
                <a:ea typeface="微软雅黑" panose="020B0503020204020204" charset="-122"/>
                <a:cs typeface="微软雅黑" panose="020B0503020204020204" charset="-122"/>
              </a:rPr>
              <a:t>涉事故管道情况</a:t>
            </a:r>
            <a:r>
              <a:rPr sz="2600" kern="0" spc="140" baseline="-4000" dirty="0">
                <a:solidFill>
                  <a:srgbClr val="262626">
                    <a:alpha val="100000"/>
                  </a:srgbClr>
                </a:solidFill>
                <a:latin typeface="微软雅黑" panose="020B0503020204020204" charset="-122"/>
                <a:ea typeface="微软雅黑" panose="020B0503020204020204" charset="-122"/>
                <a:cs typeface="微软雅黑" panose="020B0503020204020204" charset="-122"/>
              </a:rPr>
              <a:t>：</a:t>
            </a:r>
            <a:endParaRPr sz="2600" baseline="-4000" dirty="0">
              <a:latin typeface="微软雅黑" panose="020B0503020204020204" charset="-122"/>
              <a:ea typeface="微软雅黑" panose="020B0503020204020204" charset="-122"/>
              <a:cs typeface="微软雅黑" panose="020B0503020204020204" charset="-122"/>
            </a:endParaRPr>
          </a:p>
          <a:p>
            <a:pPr marL="50800" indent="5080" algn="l" rtl="0" eaLnBrk="0">
              <a:lnSpc>
                <a:spcPct val="109000"/>
              </a:lnSpc>
              <a:spcBef>
                <a:spcPts val="1160"/>
              </a:spcBef>
            </a:pPr>
            <a:r>
              <a:rPr sz="1700" kern="0" spc="90" dirty="0">
                <a:solidFill>
                  <a:srgbClr val="262626">
                    <a:alpha val="100000"/>
                  </a:srgbClr>
                </a:solidFill>
                <a:latin typeface="微软雅黑" panose="020B0503020204020204" charset="-122"/>
                <a:ea typeface="微软雅黑" panose="020B0503020204020204" charset="-122"/>
                <a:cs typeface="微软雅黑" panose="020B0503020204020204" charset="-122"/>
              </a:rPr>
              <a:t>•</a:t>
            </a:r>
            <a:r>
              <a:rPr sz="1700" kern="0" spc="40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90" dirty="0">
                <a:solidFill>
                  <a:srgbClr val="262626">
                    <a:alpha val="100000"/>
                  </a:srgbClr>
                </a:solidFill>
                <a:latin typeface="微软雅黑" panose="020B0503020204020204" charset="-122"/>
                <a:ea typeface="微软雅黑" panose="020B0503020204020204" charset="-122"/>
                <a:cs typeface="微软雅黑" panose="020B0503020204020204" charset="-122"/>
              </a:rPr>
              <a:t>涉事故管道为向居民区供气的</a:t>
            </a:r>
            <a:r>
              <a:rPr sz="1700"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中压支管</a:t>
            </a:r>
            <a:r>
              <a:rPr sz="1700" kern="0" spc="9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262626">
                    <a:alpha val="100000"/>
                  </a:srgbClr>
                </a:solidFill>
                <a:latin typeface="微软雅黑" panose="020B0503020204020204" charset="-122"/>
                <a:ea typeface="微软雅黑" panose="020B0503020204020204" charset="-122"/>
                <a:cs typeface="微软雅黑" panose="020B0503020204020204" charset="-122"/>
              </a:rPr>
              <a:t>采用无缝钢管， 设计压力0</a:t>
            </a:r>
            <a:r>
              <a:rPr sz="1700" kern="0" spc="-22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262626">
                    <a:alpha val="100000"/>
                  </a:srgbClr>
                </a:solidFill>
                <a:latin typeface="微软雅黑" panose="020B0503020204020204" charset="-122"/>
                <a:ea typeface="微软雅黑" panose="020B0503020204020204" charset="-122"/>
                <a:cs typeface="微软雅黑" panose="020B0503020204020204" charset="-122"/>
              </a:rPr>
              <a:t>.</a:t>
            </a:r>
            <a:r>
              <a:rPr sz="1700" kern="0" spc="-30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262626">
                    <a:alpha val="100000"/>
                  </a:srgbClr>
                </a:solidFill>
                <a:latin typeface="微软雅黑" panose="020B0503020204020204" charset="-122"/>
                <a:ea typeface="微软雅黑" panose="020B0503020204020204" charset="-122"/>
                <a:cs typeface="微软雅黑" panose="020B0503020204020204" charset="-122"/>
              </a:rPr>
              <a:t>4</a:t>
            </a:r>
            <a:r>
              <a:rPr sz="1700" kern="0" spc="0" dirty="0">
                <a:solidFill>
                  <a:srgbClr val="262626">
                    <a:alpha val="100000"/>
                  </a:srgbClr>
                </a:solidFill>
                <a:latin typeface="微软雅黑" panose="020B0503020204020204" charset="-122"/>
                <a:ea typeface="微软雅黑" panose="020B0503020204020204" charset="-122"/>
                <a:cs typeface="微软雅黑" panose="020B0503020204020204" charset="-122"/>
              </a:rPr>
              <a:t>MPa</a:t>
            </a:r>
            <a:r>
              <a:rPr sz="1700" kern="0" spc="8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工作压力0</a:t>
            </a:r>
            <a:r>
              <a:rPr sz="1700" kern="0" spc="-22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1700" kern="0" spc="-21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25</a:t>
            </a:r>
            <a:r>
              <a:rPr sz="17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MPa</a:t>
            </a:r>
            <a:r>
              <a:rPr sz="1700" kern="0" spc="8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建</a:t>
            </a:r>
            <a:r>
              <a:rPr sz="1700" kern="0" spc="-2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rPr>
              <a:t>于</a:t>
            </a:r>
            <a:r>
              <a:rPr sz="17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2</a:t>
            </a:r>
            <a:r>
              <a:rPr sz="1700" kern="0" spc="-2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0</a:t>
            </a:r>
            <a:r>
              <a:rPr sz="1700" kern="0" spc="-23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0</a:t>
            </a:r>
            <a:r>
              <a:rPr sz="1700" kern="0" spc="-16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5</a:t>
            </a:r>
            <a:r>
              <a:rPr sz="1700" kern="0" spc="-2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年</a:t>
            </a:r>
            <a:r>
              <a:rPr sz="1700" kern="0" spc="-50" dirty="0">
                <a:solidFill>
                  <a:srgbClr val="262626">
                    <a:alpha val="100000"/>
                  </a:srgbClr>
                </a:solidFill>
                <a:latin typeface="微软雅黑" panose="020B0503020204020204" charset="-122"/>
                <a:ea typeface="微软雅黑" panose="020B0503020204020204" charset="-122"/>
                <a:cs typeface="微软雅黑" panose="020B0503020204020204" charset="-122"/>
              </a:rPr>
              <a:t>，</a:t>
            </a:r>
            <a:r>
              <a:rPr sz="1700" kern="0" spc="22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2</a:t>
            </a:r>
            <a:r>
              <a:rPr sz="1700" kern="0" spc="-2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0</a:t>
            </a:r>
            <a:r>
              <a:rPr sz="1700" kern="0" spc="-23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0</a:t>
            </a:r>
            <a:r>
              <a:rPr sz="1700" kern="0" spc="-23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8</a:t>
            </a:r>
            <a:r>
              <a:rPr sz="1700" kern="0" spc="-2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年</a:t>
            </a:r>
            <a:r>
              <a:rPr sz="1700" kern="0" spc="-2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262626">
                    <a:alpha val="100000"/>
                  </a:srgbClr>
                </a:solidFill>
                <a:latin typeface="微软雅黑" panose="020B0503020204020204" charset="-122"/>
                <a:ea typeface="微软雅黑" panose="020B0503020204020204" charset="-122"/>
                <a:cs typeface="微软雅黑" panose="020B0503020204020204" charset="-122"/>
              </a:rPr>
              <a:t>进</a:t>
            </a:r>
            <a:r>
              <a:rPr sz="1700" kern="0" spc="-28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262626">
                    <a:alpha val="100000"/>
                  </a:srgbClr>
                </a:solidFill>
                <a:latin typeface="微软雅黑" panose="020B0503020204020204" charset="-122"/>
                <a:ea typeface="微软雅黑" panose="020B0503020204020204" charset="-122"/>
                <a:cs typeface="微软雅黑" panose="020B0503020204020204" charset="-122"/>
              </a:rPr>
              <a:t>行</a:t>
            </a:r>
            <a:r>
              <a:rPr sz="1700" kern="0" spc="-30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移</a:t>
            </a:r>
            <a:r>
              <a:rPr sz="1700" kern="0" spc="-2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位</a:t>
            </a:r>
            <a:r>
              <a:rPr sz="1700" kern="0" spc="-2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改</a:t>
            </a:r>
            <a:r>
              <a:rPr sz="1700" kern="0" spc="-2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造</a:t>
            </a:r>
            <a:r>
              <a:rPr sz="1700" kern="0" spc="-50" dirty="0">
                <a:solidFill>
                  <a:srgbClr val="262626">
                    <a:alpha val="100000"/>
                  </a:srgbClr>
                </a:solidFill>
                <a:latin typeface="微软雅黑" panose="020B0503020204020204" charset="-122"/>
                <a:ea typeface="微软雅黑" panose="020B0503020204020204" charset="-122"/>
                <a:cs typeface="微软雅黑" panose="020B0503020204020204" charset="-122"/>
              </a:rPr>
              <a:t>，</a:t>
            </a:r>
            <a:r>
              <a:rPr sz="1700" kern="0" spc="18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262626">
                    <a:alpha val="100000"/>
                  </a:srgbClr>
                </a:solidFill>
                <a:latin typeface="微软雅黑" panose="020B0503020204020204" charset="-122"/>
                <a:ea typeface="微软雅黑" panose="020B0503020204020204" charset="-122"/>
                <a:cs typeface="微软雅黑" panose="020B0503020204020204" charset="-122"/>
              </a:rPr>
              <a:t>改</a:t>
            </a:r>
            <a:r>
              <a:rPr sz="1700" kern="0" spc="-29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262626">
                    <a:alpha val="100000"/>
                  </a:srgbClr>
                </a:solidFill>
                <a:latin typeface="微软雅黑" panose="020B0503020204020204" charset="-122"/>
                <a:ea typeface="微软雅黑" panose="020B0503020204020204" charset="-122"/>
                <a:cs typeface="微软雅黑" panose="020B0503020204020204" charset="-122"/>
              </a:rPr>
              <a:t>造</a:t>
            </a:r>
            <a:r>
              <a:rPr sz="1700" kern="0" spc="-26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262626">
                    <a:alpha val="100000"/>
                  </a:srgbClr>
                </a:solidFill>
                <a:latin typeface="微软雅黑" panose="020B0503020204020204" charset="-122"/>
                <a:ea typeface="微软雅黑" panose="020B0503020204020204" charset="-122"/>
                <a:cs typeface="微软雅黑" panose="020B0503020204020204" charset="-122"/>
              </a:rPr>
              <a:t>工</a:t>
            </a:r>
            <a:r>
              <a:rPr sz="1700" kern="0" spc="-30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262626">
                    <a:alpha val="100000"/>
                  </a:srgbClr>
                </a:solidFill>
                <a:latin typeface="微软雅黑" panose="020B0503020204020204" charset="-122"/>
                <a:ea typeface="微软雅黑" panose="020B0503020204020204" charset="-122"/>
                <a:cs typeface="微软雅黑" panose="020B0503020204020204" charset="-122"/>
              </a:rPr>
              <a:t>程</a:t>
            </a:r>
            <a:r>
              <a:rPr sz="1700" kern="0" spc="-29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262626">
                    <a:alpha val="100000"/>
                  </a:srgbClr>
                </a:solidFill>
                <a:latin typeface="微软雅黑" panose="020B0503020204020204" charset="-122"/>
                <a:ea typeface="微软雅黑" panose="020B0503020204020204" charset="-122"/>
                <a:cs typeface="微软雅黑" panose="020B0503020204020204" charset="-122"/>
              </a:rPr>
              <a:t>未</a:t>
            </a:r>
            <a:r>
              <a:rPr sz="1700" kern="0" spc="-29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262626">
                    <a:alpha val="100000"/>
                  </a:srgbClr>
                </a:solidFill>
                <a:latin typeface="微软雅黑" panose="020B0503020204020204" charset="-122"/>
                <a:ea typeface="微软雅黑" panose="020B0503020204020204" charset="-122"/>
                <a:cs typeface="微软雅黑" panose="020B0503020204020204" charset="-122"/>
              </a:rPr>
              <a:t>按</a:t>
            </a:r>
            <a:r>
              <a:rPr sz="1700" kern="0" spc="-28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262626">
                    <a:alpha val="100000"/>
                  </a:srgbClr>
                </a:solidFill>
                <a:latin typeface="微软雅黑" panose="020B0503020204020204" charset="-122"/>
                <a:ea typeface="微软雅黑" panose="020B0503020204020204" charset="-122"/>
                <a:cs typeface="微软雅黑" panose="020B0503020204020204" charset="-122"/>
              </a:rPr>
              <a:t>规</a:t>
            </a:r>
            <a:r>
              <a:rPr sz="1700" kern="0" spc="-29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262626">
                    <a:alpha val="100000"/>
                  </a:srgbClr>
                </a:solidFill>
                <a:latin typeface="微软雅黑" panose="020B0503020204020204" charset="-122"/>
                <a:ea typeface="微软雅黑" panose="020B0503020204020204" charset="-122"/>
                <a:cs typeface="微软雅黑" panose="020B0503020204020204" charset="-122"/>
              </a:rPr>
              <a:t>定</a:t>
            </a:r>
            <a:r>
              <a:rPr sz="1700" kern="0" spc="-13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262626">
                    <a:alpha val="100000"/>
                  </a:srgbClr>
                </a:solidFill>
                <a:latin typeface="微软雅黑" panose="020B0503020204020204" charset="-122"/>
                <a:ea typeface="微软雅黑" panose="020B0503020204020204" charset="-122"/>
                <a:cs typeface="微软雅黑" panose="020B0503020204020204" charset="-122"/>
              </a:rPr>
              <a:t>申</a:t>
            </a:r>
            <a:r>
              <a:rPr sz="1700" kern="0" spc="-29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262626">
                    <a:alpha val="100000"/>
                  </a:srgbClr>
                </a:solidFill>
                <a:latin typeface="微软雅黑" panose="020B0503020204020204" charset="-122"/>
                <a:ea typeface="微软雅黑" panose="020B0503020204020204" charset="-122"/>
                <a:cs typeface="微软雅黑" panose="020B0503020204020204" charset="-122"/>
              </a:rPr>
              <a:t>报</a:t>
            </a:r>
            <a:r>
              <a:rPr sz="1700" kern="0" spc="-21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262626">
                    <a:alpha val="100000"/>
                  </a:srgbClr>
                </a:solidFill>
                <a:latin typeface="微软雅黑" panose="020B0503020204020204" charset="-122"/>
                <a:ea typeface="微软雅黑" panose="020B0503020204020204" charset="-122"/>
                <a:cs typeface="微软雅黑" panose="020B0503020204020204" charset="-122"/>
              </a:rPr>
              <a:t>审</a:t>
            </a:r>
            <a:r>
              <a:rPr sz="1700" kern="0" spc="-29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262626">
                    <a:alpha val="100000"/>
                  </a:srgbClr>
                </a:solidFill>
                <a:latin typeface="微软雅黑" panose="020B0503020204020204" charset="-122"/>
                <a:ea typeface="微软雅黑" panose="020B0503020204020204" charset="-122"/>
                <a:cs typeface="微软雅黑" panose="020B0503020204020204" charset="-122"/>
              </a:rPr>
              <a:t>批，</a:t>
            </a:r>
            <a:r>
              <a:rPr sz="1700" kern="0" spc="14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262626">
                    <a:alpha val="100000"/>
                  </a:srgbClr>
                </a:solidFill>
                <a:latin typeface="微软雅黑" panose="020B0503020204020204" charset="-122"/>
                <a:ea typeface="微软雅黑" panose="020B0503020204020204" charset="-122"/>
                <a:cs typeface="微软雅黑" panose="020B0503020204020204" charset="-122"/>
              </a:rPr>
              <a:t>违</a:t>
            </a:r>
            <a:r>
              <a:rPr sz="1700" kern="0" spc="-30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262626">
                    <a:alpha val="100000"/>
                  </a:srgbClr>
                </a:solidFill>
                <a:latin typeface="微软雅黑" panose="020B0503020204020204" charset="-122"/>
                <a:ea typeface="微软雅黑" panose="020B0503020204020204" charset="-122"/>
                <a:cs typeface="微软雅黑" panose="020B0503020204020204" charset="-122"/>
              </a:rPr>
              <a:t>反</a:t>
            </a:r>
            <a:r>
              <a:rPr sz="1700" kern="0" spc="-30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262626">
                    <a:alpha val="100000"/>
                  </a:srgbClr>
                </a:solidFill>
                <a:latin typeface="微软雅黑" panose="020B0503020204020204" charset="-122"/>
                <a:ea typeface="微软雅黑" panose="020B0503020204020204" charset="-122"/>
                <a:cs typeface="微软雅黑" panose="020B0503020204020204" charset="-122"/>
              </a:rPr>
              <a:t>《</a:t>
            </a:r>
            <a:r>
              <a:rPr sz="1700" kern="0" spc="-18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262626">
                    <a:alpha val="100000"/>
                  </a:srgbClr>
                </a:solidFill>
                <a:latin typeface="微软雅黑" panose="020B0503020204020204" charset="-122"/>
                <a:ea typeface="微软雅黑" panose="020B0503020204020204" charset="-122"/>
                <a:cs typeface="微软雅黑" panose="020B0503020204020204" charset="-122"/>
              </a:rPr>
              <a:t>城</a:t>
            </a:r>
            <a:r>
              <a:rPr sz="1700" kern="0" spc="-28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262626">
                    <a:alpha val="100000"/>
                  </a:srgbClr>
                </a:solidFill>
                <a:latin typeface="微软雅黑" panose="020B0503020204020204" charset="-122"/>
                <a:ea typeface="微软雅黑" panose="020B0503020204020204" charset="-122"/>
                <a:cs typeface="微软雅黑" panose="020B0503020204020204" charset="-122"/>
              </a:rPr>
              <a:t>镇</a:t>
            </a:r>
            <a:r>
              <a:rPr sz="1700" kern="0" spc="-29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262626">
                    <a:alpha val="100000"/>
                  </a:srgbClr>
                </a:solidFill>
                <a:latin typeface="微软雅黑" panose="020B0503020204020204" charset="-122"/>
                <a:ea typeface="微软雅黑" panose="020B0503020204020204" charset="-122"/>
                <a:cs typeface="微软雅黑" panose="020B0503020204020204" charset="-122"/>
              </a:rPr>
              <a:t>燃</a:t>
            </a:r>
            <a:r>
              <a:rPr sz="1700" kern="0" spc="-29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262626">
                    <a:alpha val="100000"/>
                  </a:srgbClr>
                </a:solidFill>
                <a:latin typeface="微软雅黑" panose="020B0503020204020204" charset="-122"/>
                <a:ea typeface="微软雅黑" panose="020B0503020204020204" charset="-122"/>
                <a:cs typeface="微软雅黑" panose="020B0503020204020204" charset="-122"/>
              </a:rPr>
              <a:t>气</a:t>
            </a:r>
            <a:r>
              <a:rPr sz="1700" kern="0" spc="-27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262626">
                    <a:alpha val="100000"/>
                  </a:srgbClr>
                </a:solidFill>
                <a:latin typeface="微软雅黑" panose="020B0503020204020204" charset="-122"/>
                <a:ea typeface="微软雅黑" panose="020B0503020204020204" charset="-122"/>
                <a:cs typeface="微软雅黑" panose="020B0503020204020204" charset="-122"/>
              </a:rPr>
              <a:t>设</a:t>
            </a:r>
            <a:r>
              <a:rPr sz="1700" kern="0" spc="-28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262626">
                    <a:alpha val="100000"/>
                  </a:srgbClr>
                </a:solidFill>
                <a:latin typeface="微软雅黑" panose="020B0503020204020204" charset="-122"/>
                <a:ea typeface="微软雅黑" panose="020B0503020204020204" charset="-122"/>
                <a:cs typeface="微软雅黑" panose="020B0503020204020204" charset="-122"/>
              </a:rPr>
              <a:t>计</a:t>
            </a:r>
            <a:r>
              <a:rPr sz="1700" kern="0" spc="-29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262626">
                    <a:alpha val="100000"/>
                  </a:srgbClr>
                </a:solidFill>
                <a:latin typeface="微软雅黑" panose="020B0503020204020204" charset="-122"/>
                <a:ea typeface="微软雅黑" panose="020B0503020204020204" charset="-122"/>
                <a:cs typeface="微软雅黑" panose="020B0503020204020204" charset="-122"/>
              </a:rPr>
              <a:t>规</a:t>
            </a:r>
            <a:r>
              <a:rPr sz="1700" kern="0" spc="-27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262626">
                    <a:alpha val="100000"/>
                  </a:srgbClr>
                </a:solidFill>
                <a:latin typeface="微软雅黑" panose="020B0503020204020204" charset="-122"/>
                <a:ea typeface="微软雅黑" panose="020B0503020204020204" charset="-122"/>
                <a:cs typeface="微软雅黑" panose="020B0503020204020204" charset="-122"/>
              </a:rPr>
              <a:t>范</a:t>
            </a:r>
            <a:r>
              <a:rPr sz="1700" kern="0" spc="-18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262626">
                    <a:alpha val="100000"/>
                  </a:srgbClr>
                </a:solidFill>
                <a:latin typeface="微软雅黑" panose="020B0503020204020204" charset="-122"/>
                <a:ea typeface="微软雅黑" panose="020B0503020204020204" charset="-122"/>
                <a:cs typeface="微软雅黑" panose="020B0503020204020204" charset="-122"/>
              </a:rPr>
              <a:t>》</a:t>
            </a:r>
            <a:r>
              <a:rPr sz="1700" kern="0" spc="-28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262626">
                    <a:alpha val="100000"/>
                  </a:srgbClr>
                </a:solidFill>
                <a:latin typeface="微软雅黑" panose="020B0503020204020204" charset="-122"/>
                <a:ea typeface="微软雅黑" panose="020B0503020204020204" charset="-122"/>
                <a:cs typeface="微软雅黑" panose="020B0503020204020204" charset="-122"/>
              </a:rPr>
              <a:t>规定。</a:t>
            </a:r>
            <a:endParaRPr sz="1700" dirty="0">
              <a:latin typeface="微软雅黑" panose="020B0503020204020204" charset="-122"/>
              <a:ea typeface="微软雅黑" panose="020B0503020204020204" charset="-122"/>
              <a:cs typeface="微软雅黑" panose="020B0503020204020204" charset="-122"/>
            </a:endParaRPr>
          </a:p>
          <a:p>
            <a:pPr algn="r" rtl="0" eaLnBrk="0">
              <a:lnSpc>
                <a:spcPct val="91000"/>
              </a:lnSpc>
              <a:spcBef>
                <a:spcPts val="345"/>
              </a:spcBef>
            </a:pPr>
            <a:r>
              <a:rPr sz="1700" kern="0" spc="-60" dirty="0">
                <a:solidFill>
                  <a:srgbClr val="262626">
                    <a:alpha val="100000"/>
                  </a:srgbClr>
                </a:solidFill>
                <a:latin typeface="微软雅黑" panose="020B0503020204020204" charset="-122"/>
                <a:ea typeface="微软雅黑" panose="020B0503020204020204" charset="-122"/>
                <a:cs typeface="微软雅黑" panose="020B0503020204020204" charset="-122"/>
              </a:rPr>
              <a:t>•</a:t>
            </a:r>
            <a:r>
              <a:rPr sz="1700" kern="0" spc="44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262626">
                    <a:alpha val="100000"/>
                  </a:srgbClr>
                </a:solidFill>
                <a:latin typeface="微软雅黑" panose="020B0503020204020204" charset="-122"/>
                <a:ea typeface="微软雅黑" panose="020B0503020204020204" charset="-122"/>
                <a:cs typeface="微软雅黑" panose="020B0503020204020204" charset="-122"/>
              </a:rPr>
              <a:t>涉</a:t>
            </a:r>
            <a:r>
              <a:rPr sz="1700" kern="0" spc="-26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262626">
                    <a:alpha val="100000"/>
                  </a:srgbClr>
                </a:solidFill>
                <a:latin typeface="微软雅黑" panose="020B0503020204020204" charset="-122"/>
                <a:ea typeface="微软雅黑" panose="020B0503020204020204" charset="-122"/>
                <a:cs typeface="微软雅黑" panose="020B0503020204020204" charset="-122"/>
              </a:rPr>
              <a:t>事</a:t>
            </a:r>
            <a:r>
              <a:rPr sz="1700" kern="0" spc="-27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262626">
                    <a:alpha val="100000"/>
                  </a:srgbClr>
                </a:solidFill>
                <a:latin typeface="微软雅黑" panose="020B0503020204020204" charset="-122"/>
                <a:ea typeface="微软雅黑" panose="020B0503020204020204" charset="-122"/>
                <a:cs typeface="微软雅黑" panose="020B0503020204020204" charset="-122"/>
              </a:rPr>
              <a:t>故</a:t>
            </a:r>
            <a:r>
              <a:rPr sz="1700" kern="0" spc="-28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262626">
                    <a:alpha val="100000"/>
                  </a:srgbClr>
                </a:solidFill>
                <a:latin typeface="微软雅黑" panose="020B0503020204020204" charset="-122"/>
                <a:ea typeface="微软雅黑" panose="020B0503020204020204" charset="-122"/>
                <a:cs typeface="微软雅黑" panose="020B0503020204020204" charset="-122"/>
              </a:rPr>
              <a:t>管</a:t>
            </a:r>
            <a:r>
              <a:rPr sz="1700" kern="0" spc="-27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262626">
                    <a:alpha val="100000"/>
                  </a:srgbClr>
                </a:solidFill>
                <a:latin typeface="微软雅黑" panose="020B0503020204020204" charset="-122"/>
                <a:ea typeface="微软雅黑" panose="020B0503020204020204" charset="-122"/>
                <a:cs typeface="微软雅黑" panose="020B0503020204020204" charset="-122"/>
              </a:rPr>
              <a:t>道</a:t>
            </a:r>
            <a:r>
              <a:rPr sz="1700" kern="0" spc="-29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横</a:t>
            </a:r>
            <a:r>
              <a:rPr sz="1700" kern="0" spc="-2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跨</a:t>
            </a:r>
            <a:r>
              <a:rPr sz="1700" kern="0" spc="-27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河</a:t>
            </a:r>
            <a:r>
              <a:rPr sz="1700" kern="0" spc="-2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道</a:t>
            </a:r>
            <a:r>
              <a:rPr sz="1700" kern="0" spc="-60" dirty="0">
                <a:solidFill>
                  <a:srgbClr val="262626">
                    <a:alpha val="100000"/>
                  </a:srgbClr>
                </a:solidFill>
                <a:latin typeface="微软雅黑" panose="020B0503020204020204" charset="-122"/>
                <a:ea typeface="微软雅黑" panose="020B0503020204020204" charset="-122"/>
                <a:cs typeface="微软雅黑" panose="020B0503020204020204" charset="-122"/>
              </a:rPr>
              <a:t>，</a:t>
            </a:r>
            <a:r>
              <a:rPr sz="1700" kern="0" spc="15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262626">
                    <a:alpha val="100000"/>
                  </a:srgbClr>
                </a:solidFill>
                <a:latin typeface="微软雅黑" panose="020B0503020204020204" charset="-122"/>
                <a:ea typeface="微软雅黑" panose="020B0503020204020204" charset="-122"/>
                <a:cs typeface="微软雅黑" panose="020B0503020204020204" charset="-122"/>
              </a:rPr>
              <a:t>穿</a:t>
            </a:r>
            <a:r>
              <a:rPr sz="1700" kern="0" spc="-27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262626">
                    <a:alpha val="100000"/>
                  </a:srgbClr>
                </a:solidFill>
                <a:latin typeface="微软雅黑" panose="020B0503020204020204" charset="-122"/>
                <a:ea typeface="微软雅黑" panose="020B0503020204020204" charset="-122"/>
                <a:cs typeface="微软雅黑" panose="020B0503020204020204" charset="-122"/>
              </a:rPr>
              <a:t>越</a:t>
            </a:r>
            <a:r>
              <a:rPr sz="1700" kern="0" spc="-27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262626">
                    <a:alpha val="100000"/>
                  </a:srgbClr>
                </a:solidFill>
                <a:latin typeface="微软雅黑" panose="020B0503020204020204" charset="-122"/>
                <a:ea typeface="微软雅黑" panose="020B0503020204020204" charset="-122"/>
                <a:cs typeface="微软雅黑" panose="020B0503020204020204" charset="-122"/>
              </a:rPr>
              <a:t>涉</a:t>
            </a:r>
            <a:r>
              <a:rPr sz="1700" kern="0" spc="-27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262626">
                    <a:alpha val="100000"/>
                  </a:srgbClr>
                </a:solidFill>
                <a:latin typeface="微软雅黑" panose="020B0503020204020204" charset="-122"/>
                <a:ea typeface="微软雅黑" panose="020B0503020204020204" charset="-122"/>
                <a:cs typeface="微软雅黑" panose="020B0503020204020204" charset="-122"/>
              </a:rPr>
              <a:t>事</a:t>
            </a:r>
            <a:r>
              <a:rPr sz="1700" kern="0" spc="-27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262626">
                    <a:alpha val="100000"/>
                  </a:srgbClr>
                </a:solidFill>
                <a:latin typeface="微软雅黑" panose="020B0503020204020204" charset="-122"/>
                <a:ea typeface="微软雅黑" panose="020B0503020204020204" charset="-122"/>
                <a:cs typeface="微软雅黑" panose="020B0503020204020204" charset="-122"/>
              </a:rPr>
              <a:t>故</a:t>
            </a:r>
            <a:r>
              <a:rPr sz="1700" kern="0" spc="-27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建</a:t>
            </a:r>
            <a:r>
              <a:rPr sz="1700" kern="0" spc="-2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筑</a:t>
            </a:r>
            <a:r>
              <a:rPr sz="1700" kern="0" spc="-30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物</a:t>
            </a:r>
            <a:r>
              <a:rPr sz="1700" kern="0" spc="-26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下</a:t>
            </a:r>
            <a:r>
              <a:rPr sz="1700" kern="0" spc="-2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方</a:t>
            </a:r>
            <a:r>
              <a:rPr sz="1700" kern="0" spc="-2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密</a:t>
            </a:r>
            <a:r>
              <a:rPr sz="1700" kern="0" spc="-1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闭</a:t>
            </a:r>
            <a:r>
              <a:rPr sz="1700" kern="0" spc="-2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空</a:t>
            </a:r>
            <a:r>
              <a:rPr sz="1700" kern="0" spc="-1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间</a:t>
            </a:r>
            <a:r>
              <a:rPr sz="1700" kern="0" spc="-70" dirty="0">
                <a:solidFill>
                  <a:srgbClr val="262626">
                    <a:alpha val="100000"/>
                  </a:srgbClr>
                </a:solidFill>
                <a:latin typeface="微软雅黑" panose="020B0503020204020204" charset="-122"/>
                <a:ea typeface="微软雅黑" panose="020B0503020204020204" charset="-122"/>
                <a:cs typeface="微软雅黑" panose="020B0503020204020204" charset="-122"/>
              </a:rPr>
              <a:t>，</a:t>
            </a:r>
            <a:r>
              <a:rPr sz="1700" kern="0" spc="16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泄</a:t>
            </a:r>
            <a:r>
              <a:rPr sz="1700" kern="0" spc="-2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漏</a:t>
            </a:r>
            <a:r>
              <a:rPr sz="1700" kern="0" spc="-27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点</a:t>
            </a:r>
            <a:r>
              <a:rPr sz="1700" kern="0" spc="-2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262626">
                    <a:alpha val="100000"/>
                  </a:srgbClr>
                </a:solidFill>
                <a:latin typeface="微软雅黑" panose="020B0503020204020204" charset="-122"/>
                <a:ea typeface="微软雅黑" panose="020B0503020204020204" charset="-122"/>
                <a:cs typeface="微软雅黑" panose="020B0503020204020204" charset="-122"/>
              </a:rPr>
              <a:t>位</a:t>
            </a:r>
            <a:r>
              <a:rPr sz="1700" kern="0" spc="-27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262626">
                    <a:alpha val="100000"/>
                  </a:srgbClr>
                </a:solidFill>
                <a:latin typeface="微软雅黑" panose="020B0503020204020204" charset="-122"/>
                <a:ea typeface="微软雅黑" panose="020B0503020204020204" charset="-122"/>
                <a:cs typeface="微软雅黑" panose="020B0503020204020204" charset="-122"/>
              </a:rPr>
              <a:t>于</a:t>
            </a:r>
            <a:r>
              <a:rPr sz="1700" kern="0" spc="-27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262626">
                    <a:alpha val="100000"/>
                  </a:srgbClr>
                </a:solidFill>
                <a:latin typeface="微软雅黑" panose="020B0503020204020204" charset="-122"/>
                <a:ea typeface="微软雅黑" panose="020B0503020204020204" charset="-122"/>
                <a:cs typeface="微软雅黑" panose="020B0503020204020204" charset="-122"/>
              </a:rPr>
              <a:t>涉</a:t>
            </a:r>
            <a:r>
              <a:rPr sz="1700" kern="0" spc="-26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262626">
                    <a:alpha val="100000"/>
                  </a:srgbClr>
                </a:solidFill>
                <a:latin typeface="微软雅黑" panose="020B0503020204020204" charset="-122"/>
                <a:ea typeface="微软雅黑" panose="020B0503020204020204" charset="-122"/>
                <a:cs typeface="微软雅黑" panose="020B0503020204020204" charset="-122"/>
              </a:rPr>
              <a:t>事</a:t>
            </a:r>
            <a:r>
              <a:rPr sz="1700" kern="0" spc="-28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262626">
                    <a:alpha val="100000"/>
                  </a:srgbClr>
                </a:solidFill>
                <a:latin typeface="微软雅黑" panose="020B0503020204020204" charset="-122"/>
                <a:ea typeface="微软雅黑" panose="020B0503020204020204" charset="-122"/>
                <a:cs typeface="微软雅黑" panose="020B0503020204020204" charset="-122"/>
              </a:rPr>
              <a:t>故</a:t>
            </a:r>
            <a:r>
              <a:rPr sz="1700" kern="0" spc="-27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262626">
                    <a:alpha val="100000"/>
                  </a:srgbClr>
                </a:solidFill>
                <a:latin typeface="微软雅黑" panose="020B0503020204020204" charset="-122"/>
                <a:ea typeface="微软雅黑" panose="020B0503020204020204" charset="-122"/>
                <a:cs typeface="微软雅黑" panose="020B0503020204020204" charset="-122"/>
              </a:rPr>
              <a:t>建</a:t>
            </a:r>
            <a:r>
              <a:rPr sz="1700" kern="0" spc="-28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262626">
                    <a:alpha val="100000"/>
                  </a:srgbClr>
                </a:solidFill>
                <a:latin typeface="微软雅黑" panose="020B0503020204020204" charset="-122"/>
                <a:ea typeface="微软雅黑" panose="020B0503020204020204" charset="-122"/>
                <a:cs typeface="微软雅黑" panose="020B0503020204020204" charset="-122"/>
              </a:rPr>
              <a:t>筑</a:t>
            </a:r>
            <a:r>
              <a:rPr sz="1700" kern="0" spc="-29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262626">
                    <a:alpha val="100000"/>
                  </a:srgbClr>
                </a:solidFill>
                <a:latin typeface="微软雅黑" panose="020B0503020204020204" charset="-122"/>
                <a:ea typeface="微软雅黑" panose="020B0503020204020204" charset="-122"/>
                <a:cs typeface="微软雅黑" panose="020B0503020204020204" charset="-122"/>
              </a:rPr>
              <a:t>物</a:t>
            </a:r>
            <a:r>
              <a:rPr sz="1700" kern="0" spc="-26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262626">
                    <a:alpha val="100000"/>
                  </a:srgbClr>
                </a:solidFill>
                <a:latin typeface="微软雅黑" panose="020B0503020204020204" charset="-122"/>
                <a:ea typeface="微软雅黑" panose="020B0503020204020204" charset="-122"/>
                <a:cs typeface="微软雅黑" panose="020B0503020204020204" charset="-122"/>
              </a:rPr>
              <a:t>下</a:t>
            </a:r>
            <a:r>
              <a:rPr sz="1700" kern="0" spc="-29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262626">
                    <a:alpha val="100000"/>
                  </a:srgbClr>
                </a:solidFill>
                <a:latin typeface="微软雅黑" panose="020B0503020204020204" charset="-122"/>
                <a:ea typeface="微软雅黑" panose="020B0503020204020204" charset="-122"/>
                <a:cs typeface="微软雅黑" panose="020B0503020204020204" charset="-122"/>
              </a:rPr>
              <a:t>方</a:t>
            </a:r>
            <a:r>
              <a:rPr sz="1700" kern="0" spc="-28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排</a:t>
            </a:r>
            <a:r>
              <a:rPr sz="1700" kern="0" spc="-27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水</a:t>
            </a:r>
            <a:r>
              <a:rPr sz="1700" kern="0" spc="-11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口</a:t>
            </a:r>
            <a:r>
              <a:rPr sz="1700" kern="0" spc="-1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附</a:t>
            </a:r>
            <a:r>
              <a:rPr sz="1700" kern="0" spc="-27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近</a:t>
            </a:r>
            <a:r>
              <a:rPr sz="1700" kern="0" spc="-30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262626">
                    <a:alpha val="100000"/>
                  </a:srgbClr>
                </a:solidFill>
                <a:latin typeface="微软雅黑" panose="020B0503020204020204" charset="-122"/>
                <a:ea typeface="微软雅黑" panose="020B0503020204020204" charset="-122"/>
                <a:cs typeface="微软雅黑" panose="020B0503020204020204" charset="-122"/>
              </a:rPr>
              <a:t>。</a:t>
            </a:r>
            <a:endParaRPr sz="1700" dirty="0">
              <a:latin typeface="微软雅黑" panose="020B0503020204020204" charset="-122"/>
              <a:ea typeface="微软雅黑" panose="020B0503020204020204" charset="-122"/>
              <a:cs typeface="微软雅黑" panose="020B0503020204020204" charset="-122"/>
            </a:endParaRPr>
          </a:p>
        </p:txBody>
      </p:sp>
      <p:pic>
        <p:nvPicPr>
          <p:cNvPr id="1134" name="picture 1134"/>
          <p:cNvPicPr>
            <a:picLocks noChangeAspect="1"/>
          </p:cNvPicPr>
          <p:nvPr/>
        </p:nvPicPr>
        <p:blipFill>
          <a:blip r:embed="rId1"/>
          <a:stretch>
            <a:fillRect/>
          </a:stretch>
        </p:blipFill>
        <p:spPr>
          <a:xfrm rot="21600000">
            <a:off x="5617463" y="3547872"/>
            <a:ext cx="6574536" cy="3310127"/>
          </a:xfrm>
          <a:prstGeom prst="rect">
            <a:avLst/>
          </a:prstGeom>
        </p:spPr>
      </p:pic>
      <p:pic>
        <p:nvPicPr>
          <p:cNvPr id="1136" name="picture 1136"/>
          <p:cNvPicPr>
            <a:picLocks noChangeAspect="1"/>
          </p:cNvPicPr>
          <p:nvPr/>
        </p:nvPicPr>
        <p:blipFill>
          <a:blip r:embed="rId2"/>
          <a:stretch>
            <a:fillRect/>
          </a:stretch>
        </p:blipFill>
        <p:spPr>
          <a:xfrm rot="21600000">
            <a:off x="313944" y="3547871"/>
            <a:ext cx="4707635" cy="2520696"/>
          </a:xfrm>
          <a:prstGeom prst="rect">
            <a:avLst/>
          </a:prstGeom>
        </p:spPr>
      </p:pic>
      <p:sp>
        <p:nvSpPr>
          <p:cNvPr id="1138" name="textbox 1138"/>
          <p:cNvSpPr/>
          <p:nvPr/>
        </p:nvSpPr>
        <p:spPr>
          <a:xfrm>
            <a:off x="313944" y="6068567"/>
            <a:ext cx="5195570" cy="455930"/>
          </a:xfrm>
          <a:prstGeom prst="rect">
            <a:avLst/>
          </a:prstGeom>
          <a:solidFill>
            <a:srgbClr val="0F4B62">
              <a:alpha val="60000"/>
            </a:srgbClr>
          </a:solidFill>
          <a:ln w="0" cap="flat">
            <a:noFill/>
            <a:prstDash val="solid"/>
            <a:miter lim="0"/>
          </a:ln>
        </p:spPr>
        <p:txBody>
          <a:bodyPr vert="horz" wrap="square" lIns="0" tIns="0" rIns="0" bIns="0"/>
          <a:lstStyle/>
          <a:p>
            <a:pPr algn="l" rtl="0" eaLnBrk="0">
              <a:lnSpc>
                <a:spcPct val="109000"/>
              </a:lnSpc>
            </a:pPr>
            <a:endParaRPr sz="800" dirty="0">
              <a:latin typeface="Arial" panose="020B0604020202020204"/>
              <a:ea typeface="Arial" panose="020B0604020202020204"/>
              <a:cs typeface="Arial" panose="020B0604020202020204"/>
            </a:endParaRPr>
          </a:p>
          <a:p>
            <a:pPr marL="1130935" algn="l" rtl="0" eaLnBrk="0">
              <a:lnSpc>
                <a:spcPct val="91000"/>
              </a:lnSpc>
              <a:spcBef>
                <a:spcPts val="0"/>
              </a:spcBef>
            </a:pPr>
            <a:r>
              <a:rPr sz="1700" kern="0" spc="90" dirty="0">
                <a:solidFill>
                  <a:srgbClr val="FFFFFF">
                    <a:alpha val="100000"/>
                  </a:srgbClr>
                </a:solidFill>
                <a:latin typeface="微软雅黑" panose="020B0503020204020204" charset="-122"/>
                <a:ea typeface="微软雅黑" panose="020B0503020204020204" charset="-122"/>
                <a:cs typeface="微软雅黑" panose="020B0503020204020204" charset="-122"/>
              </a:rPr>
              <a:t>事故现场燃气管道布</a:t>
            </a:r>
            <a:r>
              <a:rPr sz="1700"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置平面图</a:t>
            </a:r>
            <a:endParaRPr sz="1700" dirty="0">
              <a:latin typeface="微软雅黑" panose="020B0503020204020204" charset="-122"/>
              <a:ea typeface="微软雅黑" panose="020B0503020204020204" charset="-122"/>
              <a:cs typeface="微软雅黑" panose="020B0503020204020204" charset="-122"/>
            </a:endParaRPr>
          </a:p>
        </p:txBody>
      </p:sp>
      <p:sp>
        <p:nvSpPr>
          <p:cNvPr id="1140" name="textbox 1140"/>
          <p:cNvSpPr/>
          <p:nvPr/>
        </p:nvSpPr>
        <p:spPr>
          <a:xfrm>
            <a:off x="6109501" y="6192246"/>
            <a:ext cx="4933950" cy="261620"/>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Arial" panose="020B0604020202020204"/>
              <a:ea typeface="Arial" panose="020B0604020202020204"/>
              <a:cs typeface="Arial" panose="020B0604020202020204"/>
            </a:endParaRPr>
          </a:p>
          <a:p>
            <a:pPr marL="12700" algn="l" rtl="0" eaLnBrk="0">
              <a:lnSpc>
                <a:spcPct val="91000"/>
              </a:lnSpc>
            </a:pPr>
            <a:r>
              <a:rPr sz="1700" kern="0" spc="70" dirty="0">
                <a:solidFill>
                  <a:srgbClr val="FFFFFF">
                    <a:alpha val="100000"/>
                  </a:srgbClr>
                </a:solidFill>
                <a:latin typeface="微软雅黑" panose="020B0503020204020204" charset="-122"/>
                <a:ea typeface="微软雅黑" panose="020B0503020204020204" charset="-122"/>
                <a:cs typeface="微软雅黑" panose="020B0503020204020204" charset="-122"/>
              </a:rPr>
              <a:t>事故现场燃气管道三维布</a:t>
            </a:r>
            <a:r>
              <a:rPr sz="1700" kern="0" spc="60" dirty="0">
                <a:solidFill>
                  <a:srgbClr val="FFFFFF">
                    <a:alpha val="100000"/>
                  </a:srgbClr>
                </a:solidFill>
                <a:latin typeface="微软雅黑" panose="020B0503020204020204" charset="-122"/>
                <a:ea typeface="微软雅黑" panose="020B0503020204020204" charset="-122"/>
                <a:cs typeface="微软雅黑" panose="020B0503020204020204" charset="-122"/>
              </a:rPr>
              <a:t>置图         事故燃气管道</a:t>
            </a:r>
            <a:endParaRPr sz="1700" dirty="0">
              <a:latin typeface="微软雅黑" panose="020B0503020204020204" charset="-122"/>
              <a:ea typeface="微软雅黑" panose="020B0503020204020204" charset="-122"/>
              <a:cs typeface="微软雅黑" panose="020B0503020204020204" charset="-122"/>
            </a:endParaRPr>
          </a:p>
        </p:txBody>
      </p:sp>
      <p:sp>
        <p:nvSpPr>
          <p:cNvPr id="1142" name="rect 1142"/>
          <p:cNvSpPr/>
          <p:nvPr/>
        </p:nvSpPr>
        <p:spPr>
          <a:xfrm>
            <a:off x="7620" y="324611"/>
            <a:ext cx="373379" cy="777240"/>
          </a:xfrm>
          <a:prstGeom prst="rect">
            <a:avLst/>
          </a:prstGeom>
          <a:solidFill>
            <a:srgbClr val="406196">
              <a:alpha val="100000"/>
            </a:srgbClr>
          </a:solidFill>
          <a:ln w="0" cap="flat">
            <a:noFill/>
            <a:prstDash val="solid"/>
            <a:miter lim="0"/>
          </a:ln>
        </p:spPr>
        <p:txBody>
          <a:bodyPr rtlCol="0"/>
          <a:lstStyle/>
          <a:p>
            <a:pPr algn="ctr"/>
            <a:endParaRPr lang="zh-CN" altLang="en-US"/>
          </a:p>
        </p:txBody>
      </p:sp>
      <p:sp>
        <p:nvSpPr>
          <p:cNvPr id="1144" name="rect 1144"/>
          <p:cNvSpPr/>
          <p:nvPr/>
        </p:nvSpPr>
        <p:spPr>
          <a:xfrm>
            <a:off x="467868" y="324611"/>
            <a:ext cx="99059" cy="777240"/>
          </a:xfrm>
          <a:prstGeom prst="rect">
            <a:avLst/>
          </a:prstGeom>
          <a:solidFill>
            <a:srgbClr val="406196">
              <a:alpha val="100000"/>
            </a:srgbClr>
          </a:solidFill>
          <a:ln w="0" cap="flat">
            <a:noFill/>
            <a:prstDash val="solid"/>
            <a:miter lim="0"/>
          </a:ln>
        </p:spPr>
        <p:txBody>
          <a:bodyPr rtlCol="0"/>
          <a:lstStyle/>
          <a:p>
            <a:pPr algn="ctr"/>
            <a:endParaRPr lang="zh-CN" altLang="en-US"/>
          </a:p>
        </p:txBody>
      </p:sp>
      <p:pic>
        <p:nvPicPr>
          <p:cNvPr id="1146" name="picture 1146"/>
          <p:cNvPicPr>
            <a:picLocks noChangeAspect="1"/>
          </p:cNvPicPr>
          <p:nvPr/>
        </p:nvPicPr>
        <p:blipFill>
          <a:blip r:embed="rId3"/>
          <a:stretch>
            <a:fillRect/>
          </a:stretch>
        </p:blipFill>
        <p:spPr>
          <a:xfrm rot="21600000">
            <a:off x="7441692" y="4204715"/>
            <a:ext cx="252983" cy="137160"/>
          </a:xfrm>
          <a:prstGeom prst="rect">
            <a:avLst/>
          </a:prstGeom>
        </p:spPr>
      </p:pic>
      <p:pic>
        <p:nvPicPr>
          <p:cNvPr id="1148" name="picture 1148"/>
          <p:cNvPicPr>
            <a:picLocks noChangeAspect="1"/>
          </p:cNvPicPr>
          <p:nvPr/>
        </p:nvPicPr>
        <p:blipFill>
          <a:blip r:embed="rId4"/>
          <a:stretch>
            <a:fillRect/>
          </a:stretch>
        </p:blipFill>
        <p:spPr>
          <a:xfrm rot="21600000">
            <a:off x="679704" y="1937004"/>
            <a:ext cx="1799844" cy="13715"/>
          </a:xfrm>
          <a:prstGeom prst="rect">
            <a:avLst/>
          </a:prstGeom>
        </p:spPr>
      </p:pic>
      <p:sp>
        <p:nvSpPr>
          <p:cNvPr id="1150" name="textbox 1150"/>
          <p:cNvSpPr/>
          <p:nvPr/>
        </p:nvSpPr>
        <p:spPr>
          <a:xfrm>
            <a:off x="1543172" y="4677620"/>
            <a:ext cx="132714" cy="196214"/>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2700" algn="l" rtl="0" eaLnBrk="0">
              <a:lnSpc>
                <a:spcPct val="66000"/>
              </a:lnSpc>
            </a:pP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x</a:t>
            </a:r>
            <a:endParaRPr sz="17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rect 372"/>
          <p:cNvSpPr/>
          <p:nvPr/>
        </p:nvSpPr>
        <p:spPr>
          <a:xfrm>
            <a:off x="467868" y="324611"/>
            <a:ext cx="9905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pic>
        <p:nvPicPr>
          <p:cNvPr id="374" name="picture 374"/>
          <p:cNvPicPr>
            <a:picLocks noChangeAspect="1"/>
          </p:cNvPicPr>
          <p:nvPr/>
        </p:nvPicPr>
        <p:blipFill>
          <a:blip r:embed="rId1"/>
          <a:stretch>
            <a:fillRect/>
          </a:stretch>
        </p:blipFill>
        <p:spPr>
          <a:xfrm rot="21600000">
            <a:off x="2879191" y="3346424"/>
            <a:ext cx="1388592" cy="444627"/>
          </a:xfrm>
          <a:prstGeom prst="rect">
            <a:avLst/>
          </a:prstGeom>
        </p:spPr>
      </p:pic>
      <p:pic>
        <p:nvPicPr>
          <p:cNvPr id="376" name="picture 376"/>
          <p:cNvPicPr>
            <a:picLocks noChangeAspect="1"/>
          </p:cNvPicPr>
          <p:nvPr/>
        </p:nvPicPr>
        <p:blipFill>
          <a:blip r:embed="rId2"/>
          <a:stretch>
            <a:fillRect/>
          </a:stretch>
        </p:blipFill>
        <p:spPr>
          <a:xfrm rot="21600000">
            <a:off x="4451095" y="2263381"/>
            <a:ext cx="2117038" cy="443624"/>
          </a:xfrm>
          <a:prstGeom prst="rect">
            <a:avLst/>
          </a:prstGeom>
        </p:spPr>
      </p:pic>
      <p:graphicFrame>
        <p:nvGraphicFramePr>
          <p:cNvPr id="378" name="table 378"/>
          <p:cNvGraphicFramePr>
            <a:graphicFrameLocks noGrp="1"/>
          </p:cNvGraphicFramePr>
          <p:nvPr/>
        </p:nvGraphicFramePr>
        <p:xfrm>
          <a:off x="478205" y="1044828"/>
          <a:ext cx="6939915" cy="4911090"/>
        </p:xfrm>
        <a:graphic>
          <a:graphicData uri="http://schemas.openxmlformats.org/drawingml/2006/table">
            <a:tbl>
              <a:tblPr/>
              <a:tblGrid>
                <a:gridCol w="6939915"/>
              </a:tblGrid>
              <a:tr h="4904740">
                <a:tc>
                  <a:txBody>
                    <a:bodyPr/>
                    <a:lstStyle/>
                    <a:p>
                      <a:pPr algn="l" rtl="0" eaLnBrk="0">
                        <a:lnSpc>
                          <a:spcPct val="113000"/>
                        </a:lnSpc>
                      </a:pPr>
                      <a:endParaRPr sz="1000" dirty="0">
                        <a:latin typeface="Arial" panose="020B0604020202020204"/>
                        <a:ea typeface="Arial" panose="020B0604020202020204"/>
                        <a:cs typeface="Arial" panose="020B0604020202020204"/>
                      </a:endParaRPr>
                    </a:p>
                    <a:p>
                      <a:pPr algn="l" rtl="0" eaLnBrk="0">
                        <a:lnSpc>
                          <a:spcPct val="114000"/>
                        </a:lnSpc>
                      </a:pPr>
                      <a:endParaRPr sz="1000" dirty="0">
                        <a:latin typeface="Arial" panose="020B0604020202020204"/>
                        <a:ea typeface="Arial" panose="020B0604020202020204"/>
                        <a:cs typeface="Arial" panose="020B0604020202020204"/>
                      </a:endParaRPr>
                    </a:p>
                    <a:p>
                      <a:pPr algn="l" rtl="0" eaLnBrk="0">
                        <a:lnSpc>
                          <a:spcPct val="114000"/>
                        </a:lnSpc>
                      </a:pPr>
                      <a:endParaRPr sz="1000" dirty="0">
                        <a:latin typeface="Arial" panose="020B0604020202020204"/>
                        <a:ea typeface="Arial" panose="020B0604020202020204"/>
                        <a:cs typeface="Arial" panose="020B0604020202020204"/>
                      </a:endParaRPr>
                    </a:p>
                    <a:p>
                      <a:pPr algn="l" rtl="0" eaLnBrk="0">
                        <a:lnSpc>
                          <a:spcPct val="114000"/>
                        </a:lnSpc>
                      </a:pPr>
                      <a:endParaRPr sz="1000" dirty="0">
                        <a:latin typeface="Arial" panose="020B0604020202020204"/>
                        <a:ea typeface="Arial" panose="020B0604020202020204"/>
                        <a:cs typeface="Arial" panose="020B0604020202020204"/>
                      </a:endParaRPr>
                    </a:p>
                    <a:p>
                      <a:pPr marL="2963545" algn="l" rtl="0" eaLnBrk="0">
                        <a:lnSpc>
                          <a:spcPct val="85000"/>
                        </a:lnSpc>
                        <a:spcBef>
                          <a:spcPts val="0"/>
                        </a:spcBef>
                      </a:pPr>
                      <a:r>
                        <a:rPr sz="4200" kern="0" spc="-10" dirty="0">
                          <a:solidFill>
                            <a:srgbClr val="0000CC">
                              <a:alpha val="100000"/>
                            </a:srgbClr>
                          </a:solidFill>
                          <a:latin typeface="Arial" panose="020B0604020202020204"/>
                          <a:ea typeface="Arial" panose="020B0604020202020204"/>
                          <a:cs typeface="Arial" panose="020B0604020202020204"/>
                        </a:rPr>
                        <a:t>!</a:t>
                      </a:r>
                      <a:endParaRPr sz="4200" dirty="0">
                        <a:latin typeface="Arial" panose="020B0604020202020204"/>
                        <a:ea typeface="Arial" panose="020B0604020202020204"/>
                        <a:cs typeface="Arial" panose="020B0604020202020204"/>
                      </a:endParaRPr>
                    </a:p>
                    <a:p>
                      <a:pPr marL="4163060" algn="l" rtl="0" eaLnBrk="0">
                        <a:lnSpc>
                          <a:spcPct val="98000"/>
                        </a:lnSpc>
                        <a:spcBef>
                          <a:spcPts val="510"/>
                        </a:spcBef>
                      </a:pPr>
                      <a:r>
                        <a:rPr sz="1700" b="1" kern="0" spc="0" dirty="0">
                          <a:solidFill>
                            <a:srgbClr val="000000">
                              <a:alpha val="100000"/>
                            </a:srgbClr>
                          </a:solidFill>
                          <a:latin typeface="黑体" panose="02010609060101010101" charset="-122"/>
                          <a:ea typeface="黑体" panose="02010609060101010101" charset="-122"/>
                          <a:cs typeface="黑体" panose="02010609060101010101" charset="-122"/>
                        </a:rPr>
                        <a:t>国际公约（签署）</a:t>
                      </a:r>
                      <a:endParaRPr sz="1700" dirty="0">
                        <a:latin typeface="黑体" panose="02010609060101010101" charset="-122"/>
                        <a:ea typeface="黑体" panose="02010609060101010101" charset="-122"/>
                        <a:cs typeface="黑体" panose="02010609060101010101" charset="-122"/>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marL="2658745" algn="l" rtl="0" eaLnBrk="0">
                        <a:lnSpc>
                          <a:spcPct val="98000"/>
                        </a:lnSpc>
                        <a:spcBef>
                          <a:spcPts val="510"/>
                        </a:spcBef>
                      </a:pPr>
                      <a:r>
                        <a:rPr sz="1700" b="1" kern="0" spc="10" dirty="0">
                          <a:solidFill>
                            <a:srgbClr val="000000">
                              <a:alpha val="100000"/>
                            </a:srgbClr>
                          </a:solidFill>
                          <a:latin typeface="黑体" panose="02010609060101010101" charset="-122"/>
                          <a:ea typeface="黑体" panose="02010609060101010101" charset="-122"/>
                          <a:cs typeface="黑体" panose="02010609060101010101" charset="-122"/>
                        </a:rPr>
                        <a:t>行政法规</a:t>
                      </a:r>
                      <a:endParaRPr sz="1700" dirty="0">
                        <a:latin typeface="黑体" panose="02010609060101010101" charset="-122"/>
                        <a:ea typeface="黑体" panose="02010609060101010101" charset="-122"/>
                        <a:cs typeface="黑体" panose="02010609060101010101" charset="-122"/>
                      </a:endParaRPr>
                    </a:p>
                    <a:p>
                      <a:pPr marL="2882900" algn="l" rtl="0" eaLnBrk="0">
                        <a:lnSpc>
                          <a:spcPct val="98000"/>
                        </a:lnSpc>
                        <a:spcBef>
                          <a:spcPts val="100"/>
                        </a:spcBef>
                      </a:pPr>
                      <a:r>
                        <a:rPr sz="1700" b="1" kern="0" spc="-20" dirty="0">
                          <a:solidFill>
                            <a:srgbClr val="FFFFFF">
                              <a:alpha val="100000"/>
                            </a:srgbClr>
                          </a:solidFill>
                          <a:latin typeface="黑体" panose="02010609060101010101" charset="-122"/>
                          <a:ea typeface="黑体" panose="02010609060101010101" charset="-122"/>
                          <a:cs typeface="黑体" panose="02010609060101010101" charset="-122"/>
                        </a:rPr>
                        <a:t>法规</a:t>
                      </a:r>
                      <a:endParaRPr sz="1700" dirty="0">
                        <a:latin typeface="黑体" panose="02010609060101010101" charset="-122"/>
                        <a:ea typeface="黑体" panose="02010609060101010101" charset="-122"/>
                        <a:cs typeface="黑体" panose="02010609060101010101" charset="-122"/>
                      </a:endParaRPr>
                    </a:p>
                  </a:txBody>
                  <a:tcPr marL="0" marR="0" marT="0" marB="0" vert="horz">
                    <a:lnL w="6350" cap="flat" cmpd="sng" algn="ctr">
                      <a:solidFill>
                        <a:srgbClr val="0000CC"/>
                      </a:solidFill>
                      <a:prstDash val="solid"/>
                      <a:round/>
                      <a:headEnd type="none" w="med" len="med"/>
                      <a:tailEnd type="none" w="med" len="med"/>
                    </a:lnL>
                    <a:lnR w="6350" cap="flat" cmpd="sng" algn="ctr">
                      <a:solidFill>
                        <a:srgbClr val="0000CC"/>
                      </a:solidFill>
                      <a:prstDash val="solid"/>
                      <a:round/>
                      <a:headEnd type="none" w="med" len="med"/>
                      <a:tailEnd type="none" w="med" len="med"/>
                    </a:lnR>
                    <a:lnT w="6350" cap="flat" cmpd="sng" algn="ctr">
                      <a:solidFill>
                        <a:srgbClr val="0000CC"/>
                      </a:solidFill>
                      <a:prstDash val="solid"/>
                      <a:round/>
                      <a:headEnd type="none" w="med" len="med"/>
                      <a:tailEnd type="none" w="med" len="med"/>
                    </a:lnT>
                    <a:lnB w="6350" cap="flat" cmpd="sng" algn="ctr">
                      <a:solidFill>
                        <a:srgbClr val="0000CC"/>
                      </a:solidFill>
                      <a:prstDash val="solid"/>
                      <a:round/>
                      <a:headEnd type="none" w="med" len="med"/>
                      <a:tailEnd type="none" w="med" len="med"/>
                    </a:lnB>
                  </a:tcPr>
                </a:tc>
              </a:tr>
            </a:tbl>
          </a:graphicData>
        </a:graphic>
      </p:graphicFrame>
      <p:pic>
        <p:nvPicPr>
          <p:cNvPr id="380" name="picture 380"/>
          <p:cNvPicPr>
            <a:picLocks noChangeAspect="1"/>
          </p:cNvPicPr>
          <p:nvPr/>
        </p:nvPicPr>
        <p:blipFill>
          <a:blip r:embed="rId3"/>
          <a:stretch>
            <a:fillRect/>
          </a:stretch>
        </p:blipFill>
        <p:spPr>
          <a:xfrm rot="21600000">
            <a:off x="10611028" y="4077766"/>
            <a:ext cx="1580971" cy="2780233"/>
          </a:xfrm>
          <a:prstGeom prst="rect">
            <a:avLst/>
          </a:prstGeom>
        </p:spPr>
      </p:pic>
      <p:graphicFrame>
        <p:nvGraphicFramePr>
          <p:cNvPr id="382" name="table 382"/>
          <p:cNvGraphicFramePr>
            <a:graphicFrameLocks noGrp="1"/>
          </p:cNvGraphicFramePr>
          <p:nvPr/>
        </p:nvGraphicFramePr>
        <p:xfrm>
          <a:off x="7877391" y="1574901"/>
          <a:ext cx="3827780" cy="3258184"/>
        </p:xfrm>
        <a:graphic>
          <a:graphicData uri="http://schemas.openxmlformats.org/drawingml/2006/table">
            <a:tbl>
              <a:tblPr/>
              <a:tblGrid>
                <a:gridCol w="3827780"/>
              </a:tblGrid>
              <a:tr h="3258184">
                <a:tc>
                  <a:txBody>
                    <a:bodyPr/>
                    <a:lstStyle/>
                    <a:p>
                      <a:pPr algn="l" rtl="0" eaLnBrk="0">
                        <a:lnSpc>
                          <a:spcPct val="111000"/>
                        </a:lnSpc>
                      </a:pPr>
                      <a:endParaRPr sz="500" dirty="0">
                        <a:latin typeface="Arial" panose="020B0604020202020204"/>
                        <a:ea typeface="Arial" panose="020B0604020202020204"/>
                        <a:cs typeface="Arial" panose="020B0604020202020204"/>
                      </a:endParaRPr>
                    </a:p>
                    <a:p>
                      <a:pPr marL="113030" indent="16510" algn="l" rtl="0" eaLnBrk="0">
                        <a:lnSpc>
                          <a:spcPct val="100000"/>
                        </a:lnSpc>
                      </a:pPr>
                      <a:r>
                        <a:rPr sz="2100" kern="0" spc="20" dirty="0">
                          <a:solidFill>
                            <a:srgbClr val="000000">
                              <a:alpha val="100000"/>
                            </a:srgbClr>
                          </a:solidFill>
                          <a:latin typeface="黑体" panose="02010609060101010101" charset="-122"/>
                          <a:ea typeface="黑体" panose="02010609060101010101" charset="-122"/>
                          <a:cs typeface="黑体" panose="02010609060101010101" charset="-122"/>
                        </a:rPr>
                        <a:t>1.新法优于旧法（同一机关制</a:t>
                      </a:r>
                      <a:r>
                        <a:rPr sz="2100" kern="0" spc="10" dirty="0">
                          <a:solidFill>
                            <a:srgbClr val="000000">
                              <a:alpha val="100000"/>
                            </a:srgbClr>
                          </a:solidFill>
                          <a:latin typeface="黑体" panose="02010609060101010101" charset="-122"/>
                          <a:ea typeface="黑体" panose="02010609060101010101" charset="-122"/>
                          <a:cs typeface="黑体" panose="02010609060101010101" charset="-122"/>
                        </a:rPr>
                        <a:t>  </a:t>
                      </a:r>
                      <a:r>
                        <a:rPr sz="2100" kern="0" spc="-20" dirty="0">
                          <a:solidFill>
                            <a:srgbClr val="000000">
                              <a:alpha val="100000"/>
                            </a:srgbClr>
                          </a:solidFill>
                          <a:latin typeface="黑体" panose="02010609060101010101" charset="-122"/>
                          <a:ea typeface="黑体" panose="02010609060101010101" charset="-122"/>
                          <a:cs typeface="黑体" panose="02010609060101010101" charset="-122"/>
                        </a:rPr>
                        <a:t>定）</a:t>
                      </a:r>
                      <a:endParaRPr sz="2100" dirty="0">
                        <a:latin typeface="黑体" panose="02010609060101010101" charset="-122"/>
                        <a:ea typeface="黑体" panose="02010609060101010101" charset="-122"/>
                        <a:cs typeface="黑体" panose="02010609060101010101" charset="-122"/>
                      </a:endParaRPr>
                    </a:p>
                    <a:p>
                      <a:pPr marL="113665" algn="l" rtl="0" eaLnBrk="0">
                        <a:lnSpc>
                          <a:spcPct val="98000"/>
                        </a:lnSpc>
                        <a:spcBef>
                          <a:spcPts val="70"/>
                        </a:spcBef>
                      </a:pPr>
                      <a:r>
                        <a:rPr sz="2100" kern="0" spc="20" dirty="0">
                          <a:solidFill>
                            <a:srgbClr val="000000">
                              <a:alpha val="100000"/>
                            </a:srgbClr>
                          </a:solidFill>
                          <a:latin typeface="黑体" panose="02010609060101010101" charset="-122"/>
                          <a:ea typeface="黑体" panose="02010609060101010101" charset="-122"/>
                          <a:cs typeface="黑体" panose="02010609060101010101" charset="-122"/>
                        </a:rPr>
                        <a:t>2.上位法优于下位法</a:t>
                      </a:r>
                      <a:endParaRPr sz="2100" dirty="0">
                        <a:latin typeface="黑体" panose="02010609060101010101" charset="-122"/>
                        <a:ea typeface="黑体" panose="02010609060101010101" charset="-122"/>
                        <a:cs typeface="黑体" panose="02010609060101010101" charset="-122"/>
                      </a:endParaRPr>
                    </a:p>
                    <a:p>
                      <a:pPr marL="144145" indent="-26035" algn="l" rtl="0" eaLnBrk="0">
                        <a:lnSpc>
                          <a:spcPct val="100000"/>
                        </a:lnSpc>
                        <a:spcBef>
                          <a:spcPts val="80"/>
                        </a:spcBef>
                      </a:pPr>
                      <a:r>
                        <a:rPr sz="2100" kern="0" spc="30" dirty="0">
                          <a:solidFill>
                            <a:srgbClr val="000000">
                              <a:alpha val="100000"/>
                            </a:srgbClr>
                          </a:solidFill>
                          <a:latin typeface="黑体" panose="02010609060101010101" charset="-122"/>
                          <a:ea typeface="黑体" panose="02010609060101010101" charset="-122"/>
                          <a:cs typeface="黑体" panose="02010609060101010101" charset="-122"/>
                        </a:rPr>
                        <a:t>法律﹥行政法规﹥地方性法规</a:t>
                      </a:r>
                      <a:r>
                        <a:rPr sz="21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2100" kern="0" spc="-70" dirty="0">
                          <a:solidFill>
                            <a:srgbClr val="000000">
                              <a:alpha val="100000"/>
                            </a:srgbClr>
                          </a:solidFill>
                          <a:latin typeface="黑体" panose="02010609060101010101" charset="-122"/>
                          <a:ea typeface="黑体" panose="02010609060101010101" charset="-122"/>
                          <a:cs typeface="黑体" panose="02010609060101010101" charset="-122"/>
                        </a:rPr>
                        <a:t>、规章</a:t>
                      </a:r>
                      <a:endParaRPr sz="2100" dirty="0">
                        <a:latin typeface="黑体" panose="02010609060101010101" charset="-122"/>
                        <a:ea typeface="黑体" panose="02010609060101010101" charset="-122"/>
                        <a:cs typeface="黑体" panose="02010609060101010101" charset="-122"/>
                      </a:endParaRPr>
                    </a:p>
                    <a:p>
                      <a:pPr marL="126365" indent="-10160" algn="l" rtl="0" eaLnBrk="0">
                        <a:lnSpc>
                          <a:spcPct val="100000"/>
                        </a:lnSpc>
                        <a:spcBef>
                          <a:spcPts val="115"/>
                        </a:spcBef>
                      </a:pPr>
                      <a:r>
                        <a:rPr sz="2100" kern="0" spc="30" dirty="0">
                          <a:solidFill>
                            <a:srgbClr val="000000">
                              <a:alpha val="100000"/>
                            </a:srgbClr>
                          </a:solidFill>
                          <a:latin typeface="黑体" panose="02010609060101010101" charset="-122"/>
                          <a:ea typeface="黑体" panose="02010609060101010101" charset="-122"/>
                          <a:cs typeface="黑体" panose="02010609060101010101" charset="-122"/>
                        </a:rPr>
                        <a:t>3.特别法优于一般法（同一机</a:t>
                      </a:r>
                      <a:r>
                        <a:rPr sz="2100" kern="0" spc="-10" dirty="0">
                          <a:solidFill>
                            <a:srgbClr val="000000">
                              <a:alpha val="100000"/>
                            </a:srgbClr>
                          </a:solidFill>
                          <a:latin typeface="黑体" panose="02010609060101010101" charset="-122"/>
                          <a:ea typeface="黑体" panose="02010609060101010101" charset="-122"/>
                          <a:cs typeface="黑体" panose="02010609060101010101" charset="-122"/>
                        </a:rPr>
                        <a:t>  </a:t>
                      </a:r>
                      <a:r>
                        <a:rPr sz="2100" kern="0" spc="-20" dirty="0">
                          <a:solidFill>
                            <a:srgbClr val="000000">
                              <a:alpha val="100000"/>
                            </a:srgbClr>
                          </a:solidFill>
                          <a:latin typeface="黑体" panose="02010609060101010101" charset="-122"/>
                          <a:ea typeface="黑体" panose="02010609060101010101" charset="-122"/>
                          <a:cs typeface="黑体" panose="02010609060101010101" charset="-122"/>
                        </a:rPr>
                        <a:t>关制定）</a:t>
                      </a:r>
                      <a:endParaRPr sz="2100" dirty="0">
                        <a:latin typeface="黑体" panose="02010609060101010101" charset="-122"/>
                        <a:ea typeface="黑体" panose="02010609060101010101" charset="-122"/>
                        <a:cs typeface="黑体" panose="02010609060101010101" charset="-122"/>
                      </a:endParaRPr>
                    </a:p>
                  </a:txBody>
                  <a:tcPr marL="0" marR="0" marT="0" marB="0" vert="horz">
                    <a:lnL w="25400" cap="flat" cmpd="sng" algn="ctr">
                      <a:solidFill>
                        <a:srgbClr val="0000CC"/>
                      </a:solidFill>
                      <a:prstDash val="solid"/>
                      <a:round/>
                      <a:headEnd type="none" w="med" len="med"/>
                      <a:tailEnd type="none" w="med" len="med"/>
                    </a:lnL>
                    <a:lnR w="25400" cap="flat" cmpd="sng" algn="ctr">
                      <a:solidFill>
                        <a:srgbClr val="0000CC"/>
                      </a:solidFill>
                      <a:prstDash val="solid"/>
                      <a:round/>
                      <a:headEnd type="none" w="med" len="med"/>
                      <a:tailEnd type="none" w="med" len="med"/>
                    </a:lnR>
                    <a:lnT>
                      <a:noFill/>
                    </a:lnT>
                    <a:lnB w="28575" cap="flat" cmpd="sng" algn="ctr">
                      <a:solidFill>
                        <a:srgbClr val="0000CC"/>
                      </a:solidFill>
                      <a:prstDash val="solid"/>
                      <a:round/>
                      <a:headEnd type="none" w="med" len="med"/>
                      <a:tailEnd type="none" w="med" len="med"/>
                    </a:lnB>
                  </a:tcPr>
                </a:tc>
              </a:tr>
            </a:tbl>
          </a:graphicData>
        </a:graphic>
      </p:graphicFrame>
      <p:pic>
        <p:nvPicPr>
          <p:cNvPr id="384" name="picture 384"/>
          <p:cNvPicPr>
            <a:picLocks noChangeAspect="1"/>
          </p:cNvPicPr>
          <p:nvPr/>
        </p:nvPicPr>
        <p:blipFill>
          <a:blip r:embed="rId4"/>
          <a:stretch>
            <a:fillRect/>
          </a:stretch>
        </p:blipFill>
        <p:spPr>
          <a:xfrm rot="21600000">
            <a:off x="4979212" y="5106009"/>
            <a:ext cx="1239075" cy="715619"/>
          </a:xfrm>
          <a:prstGeom prst="rect">
            <a:avLst/>
          </a:prstGeom>
        </p:spPr>
      </p:pic>
      <p:pic>
        <p:nvPicPr>
          <p:cNvPr id="386" name="picture 386"/>
          <p:cNvPicPr>
            <a:picLocks noChangeAspect="1"/>
          </p:cNvPicPr>
          <p:nvPr/>
        </p:nvPicPr>
        <p:blipFill>
          <a:blip r:embed="rId5"/>
          <a:stretch>
            <a:fillRect/>
          </a:stretch>
        </p:blipFill>
        <p:spPr>
          <a:xfrm rot="21600000">
            <a:off x="1247724" y="4022966"/>
            <a:ext cx="5401043" cy="41084"/>
          </a:xfrm>
          <a:prstGeom prst="rect">
            <a:avLst/>
          </a:prstGeom>
        </p:spPr>
      </p:pic>
      <p:pic>
        <p:nvPicPr>
          <p:cNvPr id="388" name="picture 388"/>
          <p:cNvPicPr>
            <a:picLocks noChangeAspect="1"/>
          </p:cNvPicPr>
          <p:nvPr/>
        </p:nvPicPr>
        <p:blipFill>
          <a:blip r:embed="rId6"/>
          <a:stretch>
            <a:fillRect/>
          </a:stretch>
        </p:blipFill>
        <p:spPr>
          <a:xfrm rot="21600000">
            <a:off x="6597802" y="4041280"/>
            <a:ext cx="114210" cy="274725"/>
          </a:xfrm>
          <a:prstGeom prst="rect">
            <a:avLst/>
          </a:prstGeom>
        </p:spPr>
      </p:pic>
      <p:pic>
        <p:nvPicPr>
          <p:cNvPr id="390" name="picture 390"/>
          <p:cNvPicPr>
            <a:picLocks noChangeAspect="1"/>
          </p:cNvPicPr>
          <p:nvPr/>
        </p:nvPicPr>
        <p:blipFill>
          <a:blip r:embed="rId7"/>
          <a:stretch>
            <a:fillRect/>
          </a:stretch>
        </p:blipFill>
        <p:spPr>
          <a:xfrm rot="21600000">
            <a:off x="6029705" y="4293971"/>
            <a:ext cx="1238110" cy="713638"/>
          </a:xfrm>
          <a:prstGeom prst="rect">
            <a:avLst/>
          </a:prstGeom>
        </p:spPr>
      </p:pic>
      <p:sp>
        <p:nvSpPr>
          <p:cNvPr id="392" name="textbox 392"/>
          <p:cNvSpPr/>
          <p:nvPr/>
        </p:nvSpPr>
        <p:spPr>
          <a:xfrm>
            <a:off x="3566248" y="4364499"/>
            <a:ext cx="3538220" cy="1327150"/>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83000"/>
              </a:lnSpc>
              <a:tabLst>
                <a:tab pos="2032000" algn="l"/>
              </a:tabLst>
            </a:pPr>
            <a:r>
              <a:rPr sz="1700" u="sng" kern="0" spc="0" dirty="0">
                <a:solidFill>
                  <a:srgbClr val="000000">
                    <a:alpha val="100000"/>
                  </a:srgbClr>
                </a:solidFill>
                <a:uFill>
                  <a:solidFill>
                    <a:srgbClr val="0000CC"/>
                  </a:solidFill>
                </a:uFill>
                <a:latin typeface="黑体" panose="02010609060101010101" charset="-122"/>
                <a:ea typeface="黑体" panose="02010609060101010101" charset="-122"/>
                <a:cs typeface="黑体" panose="02010609060101010101" charset="-122"/>
              </a:rPr>
              <a:t>	</a:t>
            </a:r>
            <a:r>
              <a:rPr sz="1700" kern="0" spc="160" dirty="0">
                <a:solidFill>
                  <a:srgbClr val="000000">
                    <a:alpha val="100000"/>
                  </a:srgbClr>
                </a:solidFill>
                <a:latin typeface="黑体" panose="02010609060101010101" charset="-122"/>
                <a:ea typeface="黑体" panose="02010609060101010101" charset="-122"/>
                <a:cs typeface="黑体" panose="02010609060101010101" charset="-122"/>
              </a:rPr>
              <a:t>     </a:t>
            </a:r>
            <a:r>
              <a:rPr sz="1700" b="1" kern="0" spc="-40" dirty="0">
                <a:solidFill>
                  <a:srgbClr val="000000">
                    <a:alpha val="100000"/>
                  </a:srgbClr>
                </a:solidFill>
                <a:latin typeface="黑体" panose="02010609060101010101" charset="-122"/>
                <a:ea typeface="黑体" panose="02010609060101010101" charset="-122"/>
                <a:cs typeface="黑体" panose="02010609060101010101" charset="-122"/>
              </a:rPr>
              <a:t>自治条例</a:t>
            </a:r>
            <a:endParaRPr sz="1700" dirty="0">
              <a:latin typeface="黑体" panose="02010609060101010101" charset="-122"/>
              <a:ea typeface="黑体" panose="02010609060101010101" charset="-122"/>
              <a:cs typeface="黑体" panose="02010609060101010101" charset="-122"/>
            </a:endParaRPr>
          </a:p>
          <a:p>
            <a:pPr marL="2089785" algn="l" rtl="0" eaLnBrk="0">
              <a:lnSpc>
                <a:spcPct val="96000"/>
              </a:lnSpc>
              <a:spcBef>
                <a:spcPts val="460"/>
              </a:spcBef>
              <a:tabLst>
                <a:tab pos="2651760" algn="l"/>
              </a:tabLst>
            </a:pPr>
            <a:r>
              <a:rPr sz="17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1700" b="1" kern="0" spc="0" dirty="0">
                <a:solidFill>
                  <a:srgbClr val="000000">
                    <a:alpha val="100000"/>
                  </a:srgbClr>
                </a:solidFill>
                <a:latin typeface="黑体" panose="02010609060101010101" charset="-122"/>
                <a:ea typeface="黑体" panose="02010609060101010101" charset="-122"/>
                <a:cs typeface="黑体" panose="02010609060101010101" charset="-122"/>
              </a:rPr>
              <a:t>单行条例</a:t>
            </a:r>
            <a:endParaRPr sz="1700" dirty="0">
              <a:latin typeface="黑体" panose="02010609060101010101" charset="-122"/>
              <a:ea typeface="黑体" panose="02010609060101010101" charset="-122"/>
              <a:cs typeface="黑体" panose="02010609060101010101" charset="-122"/>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400" dirty="0">
              <a:latin typeface="Arial" panose="020B0604020202020204"/>
              <a:ea typeface="Arial" panose="020B0604020202020204"/>
              <a:cs typeface="Arial" panose="020B0604020202020204"/>
            </a:endParaRPr>
          </a:p>
          <a:p>
            <a:pPr marL="1595755" algn="l" rtl="0" eaLnBrk="0">
              <a:lnSpc>
                <a:spcPct val="87000"/>
              </a:lnSpc>
              <a:spcBef>
                <a:spcPts val="5"/>
              </a:spcBef>
            </a:pPr>
            <a:r>
              <a:rPr sz="1700" b="1" kern="0" spc="10" dirty="0">
                <a:solidFill>
                  <a:srgbClr val="000000">
                    <a:alpha val="100000"/>
                  </a:srgbClr>
                </a:solidFill>
                <a:latin typeface="黑体" panose="02010609060101010101" charset="-122"/>
                <a:ea typeface="黑体" panose="02010609060101010101" charset="-122"/>
                <a:cs typeface="黑体" panose="02010609060101010101" charset="-122"/>
              </a:rPr>
              <a:t>行业标准</a:t>
            </a:r>
            <a:endParaRPr sz="1700" dirty="0">
              <a:latin typeface="黑体" panose="02010609060101010101" charset="-122"/>
              <a:ea typeface="黑体" panose="02010609060101010101" charset="-122"/>
              <a:cs typeface="黑体" panose="02010609060101010101" charset="-122"/>
            </a:endParaRPr>
          </a:p>
        </p:txBody>
      </p:sp>
      <p:pic>
        <p:nvPicPr>
          <p:cNvPr id="394" name="picture 394"/>
          <p:cNvPicPr>
            <a:picLocks noChangeAspect="1"/>
          </p:cNvPicPr>
          <p:nvPr/>
        </p:nvPicPr>
        <p:blipFill>
          <a:blip r:embed="rId8"/>
          <a:stretch>
            <a:fillRect/>
          </a:stretch>
        </p:blipFill>
        <p:spPr>
          <a:xfrm rot="21600000">
            <a:off x="5541873" y="4592246"/>
            <a:ext cx="114300" cy="518855"/>
          </a:xfrm>
          <a:prstGeom prst="rect">
            <a:avLst/>
          </a:prstGeom>
        </p:spPr>
      </p:pic>
      <p:grpSp>
        <p:nvGrpSpPr>
          <p:cNvPr id="12" name="group 12"/>
          <p:cNvGrpSpPr/>
          <p:nvPr/>
        </p:nvGrpSpPr>
        <p:grpSpPr>
          <a:xfrm rot="21600000">
            <a:off x="7841208" y="5125300"/>
            <a:ext cx="2856394" cy="1042734"/>
            <a:chOff x="0" y="0"/>
            <a:chExt cx="2856394" cy="1042734"/>
          </a:xfrm>
        </p:grpSpPr>
        <p:pic>
          <p:nvPicPr>
            <p:cNvPr id="396" name="picture 396"/>
            <p:cNvPicPr>
              <a:picLocks noChangeAspect="1"/>
            </p:cNvPicPr>
            <p:nvPr/>
          </p:nvPicPr>
          <p:blipFill>
            <a:blip r:embed="rId9"/>
            <a:stretch>
              <a:fillRect/>
            </a:stretch>
          </p:blipFill>
          <p:spPr>
            <a:xfrm rot="21600000">
              <a:off x="0" y="0"/>
              <a:ext cx="2856394" cy="1042734"/>
            </a:xfrm>
            <a:prstGeom prst="rect">
              <a:avLst/>
            </a:prstGeom>
          </p:spPr>
        </p:pic>
        <p:sp>
          <p:nvSpPr>
            <p:cNvPr id="398" name="textbox 398"/>
            <p:cNvSpPr/>
            <p:nvPr/>
          </p:nvSpPr>
          <p:spPr>
            <a:xfrm>
              <a:off x="-12700" y="-12700"/>
              <a:ext cx="2882264" cy="1096010"/>
            </a:xfrm>
            <a:prstGeom prst="rect">
              <a:avLst/>
            </a:prstGeom>
            <a:noFill/>
            <a:ln w="0" cap="flat">
              <a:noFill/>
              <a:prstDash val="solid"/>
              <a:miter lim="0"/>
            </a:ln>
          </p:spPr>
          <p:txBody>
            <a:bodyPr vert="horz" wrap="square" lIns="0" tIns="0" rIns="0" bIns="0"/>
            <a:lstStyle/>
            <a:p>
              <a:pPr algn="l" rtl="0" eaLnBrk="0">
                <a:lnSpc>
                  <a:spcPct val="151000"/>
                </a:lnSpc>
              </a:pPr>
              <a:endParaRPr sz="10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704215" indent="-544195" algn="l" rtl="0" eaLnBrk="0">
                <a:lnSpc>
                  <a:spcPct val="97000"/>
                </a:lnSpc>
              </a:pPr>
              <a:r>
                <a:rPr sz="21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符合法规标准</a:t>
              </a:r>
              <a:r>
                <a:rPr sz="21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要求</a:t>
              </a:r>
              <a:endParaRPr sz="2100" dirty="0">
                <a:latin typeface="微软雅黑" panose="020B0503020204020204" charset="-122"/>
                <a:ea typeface="微软雅黑" panose="020B0503020204020204" charset="-122"/>
                <a:cs typeface="微软雅黑" panose="020B0503020204020204" charset="-122"/>
              </a:endParaRPr>
            </a:p>
          </p:txBody>
        </p:sp>
      </p:grpSp>
      <p:sp>
        <p:nvSpPr>
          <p:cNvPr id="400" name="textbox 400"/>
          <p:cNvSpPr/>
          <p:nvPr/>
        </p:nvSpPr>
        <p:spPr>
          <a:xfrm>
            <a:off x="864494" y="320337"/>
            <a:ext cx="6517005" cy="469265"/>
          </a:xfrm>
          <a:prstGeom prst="rect">
            <a:avLst/>
          </a:prstGeom>
          <a:noFill/>
          <a:ln w="0" cap="flat">
            <a:noFill/>
            <a:prstDash val="solid"/>
            <a:miter lim="0"/>
          </a:ln>
        </p:spPr>
        <p:txBody>
          <a:bodyPr vert="horz" wrap="square" lIns="0" tIns="0" rIns="0" bIns="0"/>
          <a:lstStyle/>
          <a:p>
            <a:pPr algn="l" rtl="0" eaLnBrk="0">
              <a:lnSpc>
                <a:spcPct val="82000"/>
              </a:lnSpc>
            </a:pPr>
            <a:endParaRPr sz="100" dirty="0">
              <a:latin typeface="Arial" panose="020B0604020202020204"/>
              <a:ea typeface="Arial" panose="020B0604020202020204"/>
              <a:cs typeface="Arial" panose="020B0604020202020204"/>
            </a:endParaRPr>
          </a:p>
          <a:p>
            <a:pPr marL="12700" algn="l" rtl="0" eaLnBrk="0">
              <a:lnSpc>
                <a:spcPct val="91000"/>
              </a:lnSpc>
            </a:pPr>
            <a:r>
              <a:rPr sz="3200" b="1" kern="0" spc="-10" dirty="0">
                <a:solidFill>
                  <a:srgbClr val="212E84">
                    <a:alpha val="100000"/>
                  </a:srgbClr>
                </a:solidFill>
                <a:latin typeface="微软雅黑" panose="020B0503020204020204" charset="-122"/>
                <a:ea typeface="微软雅黑" panose="020B0503020204020204" charset="-122"/>
                <a:cs typeface="微软雅黑" panose="020B0503020204020204" charset="-122"/>
              </a:rPr>
              <a:t>一、燃气安全生产法律法规体系介绍</a:t>
            </a:r>
            <a:endParaRPr sz="3200" dirty="0">
              <a:latin typeface="微软雅黑" panose="020B0503020204020204" charset="-122"/>
              <a:ea typeface="微软雅黑" panose="020B0503020204020204" charset="-122"/>
              <a:cs typeface="微软雅黑" panose="020B0503020204020204" charset="-122"/>
            </a:endParaRPr>
          </a:p>
        </p:txBody>
      </p:sp>
      <p:graphicFrame>
        <p:nvGraphicFramePr>
          <p:cNvPr id="402" name="table 402"/>
          <p:cNvGraphicFramePr>
            <a:graphicFrameLocks noGrp="1"/>
          </p:cNvGraphicFramePr>
          <p:nvPr/>
        </p:nvGraphicFramePr>
        <p:xfrm>
          <a:off x="7816570" y="953744"/>
          <a:ext cx="3830319" cy="429895"/>
        </p:xfrm>
        <a:graphic>
          <a:graphicData uri="http://schemas.openxmlformats.org/drawingml/2006/table">
            <a:tbl>
              <a:tblPr/>
              <a:tblGrid>
                <a:gridCol w="3830319"/>
              </a:tblGrid>
              <a:tr h="420370">
                <a:tc>
                  <a:txBody>
                    <a:bodyPr/>
                    <a:lstStyle/>
                    <a:p>
                      <a:pPr algn="l" rtl="0" eaLnBrk="0">
                        <a:lnSpc>
                          <a:spcPct val="120000"/>
                        </a:lnSpc>
                      </a:pPr>
                      <a:endParaRPr sz="400" dirty="0">
                        <a:latin typeface="Arial" panose="020B0604020202020204"/>
                        <a:ea typeface="Arial" panose="020B0604020202020204"/>
                        <a:cs typeface="Arial" panose="020B0604020202020204"/>
                      </a:endParaRPr>
                    </a:p>
                    <a:p>
                      <a:pPr marL="971550" algn="l" rtl="0" eaLnBrk="0">
                        <a:lnSpc>
                          <a:spcPct val="97000"/>
                        </a:lnSpc>
                        <a:spcBef>
                          <a:spcPts val="5"/>
                        </a:spcBef>
                      </a:pPr>
                      <a:r>
                        <a:rPr sz="2100" b="1" kern="0" spc="10" dirty="0">
                          <a:solidFill>
                            <a:srgbClr val="000000">
                              <a:alpha val="100000"/>
                            </a:srgbClr>
                          </a:solidFill>
                          <a:latin typeface="黑体" panose="02010609060101010101" charset="-122"/>
                          <a:ea typeface="黑体" panose="02010609060101010101" charset="-122"/>
                          <a:cs typeface="黑体" panose="02010609060101010101" charset="-122"/>
                        </a:rPr>
                        <a:t>法律的效力层次</a:t>
                      </a:r>
                      <a:endParaRPr sz="2100" dirty="0">
                        <a:latin typeface="黑体" panose="02010609060101010101" charset="-122"/>
                        <a:ea typeface="黑体" panose="02010609060101010101" charset="-122"/>
                        <a:cs typeface="黑体" panose="02010609060101010101" charset="-122"/>
                      </a:endParaRPr>
                    </a:p>
                  </a:txBody>
                  <a:tcPr marL="0" marR="0" marT="0" marB="0" vert="horz">
                    <a:lnL w="9525" cap="flat" cmpd="sng" algn="ctr">
                      <a:solidFill>
                        <a:srgbClr val="0000CC"/>
                      </a:solidFill>
                      <a:prstDash val="solid"/>
                      <a:round/>
                      <a:headEnd type="none" w="med" len="med"/>
                      <a:tailEnd type="none" w="med" len="med"/>
                    </a:lnL>
                    <a:lnR w="9525" cap="flat" cmpd="sng" algn="ctr">
                      <a:solidFill>
                        <a:srgbClr val="0000CC"/>
                      </a:solidFill>
                      <a:prstDash val="solid"/>
                      <a:round/>
                      <a:headEnd type="none" w="med" len="med"/>
                      <a:tailEnd type="none" w="med" len="med"/>
                    </a:lnR>
                    <a:lnT w="9525" cap="flat" cmpd="sng" algn="ctr">
                      <a:solidFill>
                        <a:srgbClr val="0000CC"/>
                      </a:solidFill>
                      <a:prstDash val="solid"/>
                      <a:round/>
                      <a:headEnd type="none" w="med" len="med"/>
                      <a:tailEnd type="none" w="med" len="med"/>
                    </a:lnT>
                    <a:lnB w="9525" cap="flat" cmpd="sng" algn="ctr">
                      <a:solidFill>
                        <a:srgbClr val="0000CC"/>
                      </a:solidFill>
                      <a:prstDash val="solid"/>
                      <a:round/>
                      <a:headEnd type="none" w="med" len="med"/>
                      <a:tailEnd type="none" w="med" len="med"/>
                    </a:lnB>
                  </a:tcPr>
                </a:tc>
              </a:tr>
            </a:tbl>
          </a:graphicData>
        </a:graphic>
      </p:graphicFrame>
      <p:pic>
        <p:nvPicPr>
          <p:cNvPr id="404" name="picture 404"/>
          <p:cNvPicPr>
            <a:picLocks noChangeAspect="1"/>
          </p:cNvPicPr>
          <p:nvPr/>
        </p:nvPicPr>
        <p:blipFill>
          <a:blip r:embed="rId10"/>
          <a:stretch>
            <a:fillRect/>
          </a:stretch>
        </p:blipFill>
        <p:spPr>
          <a:xfrm rot="21600000">
            <a:off x="628688" y="5377014"/>
            <a:ext cx="1387640" cy="447612"/>
          </a:xfrm>
          <a:prstGeom prst="rect">
            <a:avLst/>
          </a:prstGeom>
        </p:spPr>
      </p:pic>
      <p:pic>
        <p:nvPicPr>
          <p:cNvPr id="406" name="picture 406"/>
          <p:cNvPicPr>
            <a:picLocks noChangeAspect="1"/>
          </p:cNvPicPr>
          <p:nvPr/>
        </p:nvPicPr>
        <p:blipFill>
          <a:blip r:embed="rId11"/>
          <a:stretch>
            <a:fillRect/>
          </a:stretch>
        </p:blipFill>
        <p:spPr>
          <a:xfrm rot="21600000">
            <a:off x="628688" y="4564976"/>
            <a:ext cx="1387640" cy="446608"/>
          </a:xfrm>
          <a:prstGeom prst="rect">
            <a:avLst/>
          </a:prstGeom>
        </p:spPr>
      </p:pic>
      <p:sp>
        <p:nvSpPr>
          <p:cNvPr id="408" name="textbox 408"/>
          <p:cNvSpPr/>
          <p:nvPr/>
        </p:nvSpPr>
        <p:spPr>
          <a:xfrm>
            <a:off x="874410" y="4029278"/>
            <a:ext cx="904239" cy="1696720"/>
          </a:xfrm>
          <a:prstGeom prst="rect">
            <a:avLst/>
          </a:prstGeom>
          <a:noFill/>
          <a:ln w="0" cap="flat">
            <a:noFill/>
            <a:prstDash val="solid"/>
            <a:miter lim="0"/>
          </a:ln>
        </p:spPr>
        <p:txBody>
          <a:bodyPr vert="horz" wrap="square" lIns="0" tIns="0" rIns="0" bIns="0"/>
          <a:lstStyle/>
          <a:p>
            <a:pPr algn="l" rtl="0" eaLnBrk="0">
              <a:lnSpc>
                <a:spcPct val="70000"/>
              </a:lnSpc>
            </a:pPr>
            <a:endParaRPr sz="100" dirty="0">
              <a:latin typeface="Arial" panose="020B0604020202020204"/>
              <a:ea typeface="Arial" panose="020B0604020202020204"/>
              <a:cs typeface="Arial" panose="020B0604020202020204"/>
            </a:endParaRPr>
          </a:p>
          <a:p>
            <a:pPr marL="316865" algn="l" rtl="0" eaLnBrk="0">
              <a:lnSpc>
                <a:spcPct val="85000"/>
              </a:lnSpc>
            </a:pPr>
            <a:r>
              <a:rPr sz="4200" kern="0" spc="-10" dirty="0">
                <a:solidFill>
                  <a:srgbClr val="0000CC">
                    <a:alpha val="100000"/>
                  </a:srgbClr>
                </a:solidFill>
                <a:latin typeface="Arial" panose="020B0604020202020204"/>
                <a:ea typeface="Arial" panose="020B0604020202020204"/>
                <a:cs typeface="Arial" panose="020B0604020202020204"/>
              </a:rPr>
              <a:t>!</a:t>
            </a:r>
            <a:endParaRPr sz="4200" dirty="0">
              <a:latin typeface="Arial" panose="020B0604020202020204"/>
              <a:ea typeface="Arial" panose="020B0604020202020204"/>
              <a:cs typeface="Arial" panose="020B0604020202020204"/>
            </a:endParaRPr>
          </a:p>
          <a:p>
            <a:pPr marL="12700" algn="l" rtl="0" eaLnBrk="0">
              <a:lnSpc>
                <a:spcPct val="97000"/>
              </a:lnSpc>
              <a:spcBef>
                <a:spcPts val="515"/>
              </a:spcBef>
            </a:pPr>
            <a:r>
              <a:rPr sz="1700" b="1" kern="0" spc="10" dirty="0">
                <a:solidFill>
                  <a:srgbClr val="000000">
                    <a:alpha val="100000"/>
                  </a:srgbClr>
                </a:solidFill>
                <a:latin typeface="黑体" panose="02010609060101010101" charset="-122"/>
                <a:ea typeface="黑体" panose="02010609060101010101" charset="-122"/>
                <a:cs typeface="黑体" panose="02010609060101010101" charset="-122"/>
              </a:rPr>
              <a:t>地方法规</a:t>
            </a:r>
            <a:endParaRPr sz="1700" dirty="0">
              <a:latin typeface="黑体" panose="02010609060101010101" charset="-122"/>
              <a:ea typeface="黑体" panose="02010609060101010101" charset="-122"/>
              <a:cs typeface="黑体" panose="02010609060101010101" charset="-122"/>
            </a:endParaRPr>
          </a:p>
          <a:p>
            <a:pPr marL="317500" algn="l" rtl="0" eaLnBrk="0">
              <a:lnSpc>
                <a:spcPct val="85000"/>
              </a:lnSpc>
              <a:spcBef>
                <a:spcPts val="840"/>
              </a:spcBef>
            </a:pPr>
            <a:r>
              <a:rPr sz="3000" kern="0" spc="50" dirty="0">
                <a:solidFill>
                  <a:srgbClr val="0000CC">
                    <a:alpha val="100000"/>
                  </a:srgbClr>
                </a:solidFill>
                <a:latin typeface="Arial" panose="020B0604020202020204"/>
                <a:ea typeface="Arial" panose="020B0604020202020204"/>
                <a:cs typeface="Arial" panose="020B0604020202020204"/>
              </a:rPr>
              <a:t>!</a:t>
            </a:r>
            <a:endParaRPr sz="3000" dirty="0">
              <a:latin typeface="Arial" panose="020B0604020202020204"/>
              <a:ea typeface="Arial" panose="020B0604020202020204"/>
              <a:cs typeface="Arial" panose="020B0604020202020204"/>
            </a:endParaRPr>
          </a:p>
          <a:p>
            <a:pPr algn="l" rtl="0" eaLnBrk="0">
              <a:lnSpc>
                <a:spcPct val="107000"/>
              </a:lnSpc>
            </a:pPr>
            <a:endParaRPr sz="400" dirty="0">
              <a:latin typeface="Arial" panose="020B0604020202020204"/>
              <a:ea typeface="Arial" panose="020B0604020202020204"/>
              <a:cs typeface="Arial" panose="020B0604020202020204"/>
            </a:endParaRPr>
          </a:p>
          <a:p>
            <a:pPr marL="12700" algn="l" rtl="0" eaLnBrk="0">
              <a:lnSpc>
                <a:spcPct val="97000"/>
              </a:lnSpc>
              <a:spcBef>
                <a:spcPts val="0"/>
              </a:spcBef>
            </a:pPr>
            <a:r>
              <a:rPr sz="1700" b="1" kern="0" spc="10" dirty="0">
                <a:solidFill>
                  <a:srgbClr val="000000">
                    <a:alpha val="100000"/>
                  </a:srgbClr>
                </a:solidFill>
                <a:latin typeface="黑体" panose="02010609060101010101" charset="-122"/>
                <a:ea typeface="黑体" panose="02010609060101010101" charset="-122"/>
                <a:cs typeface="黑体" panose="02010609060101010101" charset="-122"/>
              </a:rPr>
              <a:t>地方规章</a:t>
            </a:r>
            <a:endParaRPr sz="1700" dirty="0">
              <a:latin typeface="黑体" panose="02010609060101010101" charset="-122"/>
              <a:ea typeface="黑体" panose="02010609060101010101" charset="-122"/>
              <a:cs typeface="黑体" panose="02010609060101010101" charset="-122"/>
            </a:endParaRPr>
          </a:p>
        </p:txBody>
      </p:sp>
      <p:sp>
        <p:nvSpPr>
          <p:cNvPr id="410" name="textbox 410"/>
          <p:cNvSpPr/>
          <p:nvPr/>
        </p:nvSpPr>
        <p:spPr>
          <a:xfrm>
            <a:off x="10020741" y="5485639"/>
            <a:ext cx="542290" cy="40322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2700" algn="l" rtl="0" eaLnBrk="0">
              <a:lnSpc>
                <a:spcPts val="2970"/>
              </a:lnSpc>
            </a:pPr>
            <a:r>
              <a:rPr sz="2100" b="1" kern="0" spc="245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2100" dirty="0">
              <a:latin typeface="微软雅黑" panose="020B0503020204020204" charset="-122"/>
              <a:ea typeface="微软雅黑" panose="020B0503020204020204" charset="-122"/>
              <a:cs typeface="微软雅黑" panose="020B0503020204020204" charset="-122"/>
            </a:endParaRPr>
          </a:p>
        </p:txBody>
      </p:sp>
      <p:sp>
        <p:nvSpPr>
          <p:cNvPr id="412" name="textbox 412"/>
          <p:cNvSpPr/>
          <p:nvPr/>
        </p:nvSpPr>
        <p:spPr>
          <a:xfrm>
            <a:off x="10462259" y="5193791"/>
            <a:ext cx="1188719" cy="875030"/>
          </a:xfrm>
          <a:prstGeom prst="rect">
            <a:avLst/>
          </a:prstGeom>
          <a:solidFill>
            <a:srgbClr val="FFFFFF">
              <a:alpha val="100000"/>
            </a:srgbClr>
          </a:solidFill>
          <a:ln w="0" cap="flat">
            <a:noFill/>
            <a:prstDash val="solid"/>
            <a:miter lim="0"/>
          </a:ln>
        </p:spPr>
        <p:txBody>
          <a:bodyPr vert="eaVert" wrap="square" lIns="0" tIns="0" rIns="0" bIns="0"/>
          <a:lstStyle/>
          <a:p>
            <a:pPr algn="l" rtl="0" eaLnBrk="0">
              <a:lnSpc>
                <a:spcPct val="142000"/>
              </a:lnSpc>
            </a:pPr>
            <a:endParaRPr sz="1000" dirty="0">
              <a:latin typeface="Arial" panose="020B0604020202020204"/>
              <a:ea typeface="Arial" panose="020B0604020202020204"/>
              <a:cs typeface="Arial" panose="020B0604020202020204"/>
            </a:endParaRPr>
          </a:p>
          <a:p>
            <a:pPr algn="l" rtl="0" eaLnBrk="0">
              <a:lnSpc>
                <a:spcPct val="143000"/>
              </a:lnSpc>
            </a:pPr>
            <a:endParaRPr sz="1000" dirty="0">
              <a:latin typeface="Arial" panose="020B0604020202020204"/>
              <a:ea typeface="Arial" panose="020B0604020202020204"/>
              <a:cs typeface="Arial" panose="020B0604020202020204"/>
            </a:endParaRPr>
          </a:p>
          <a:p>
            <a:pPr marL="114300" algn="l" rtl="0" eaLnBrk="0">
              <a:lnSpc>
                <a:spcPct val="93000"/>
              </a:lnSpc>
              <a:spcBef>
                <a:spcPts val="5"/>
              </a:spcBef>
            </a:pPr>
            <a:r>
              <a:rPr sz="23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安</a:t>
            </a:r>
            <a:r>
              <a:rPr sz="2300" b="1"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3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全</a:t>
            </a:r>
            <a:endParaRPr sz="2300" dirty="0">
              <a:latin typeface="微软雅黑" panose="020B0503020204020204" charset="-122"/>
              <a:ea typeface="微软雅黑" panose="020B0503020204020204" charset="-122"/>
              <a:cs typeface="微软雅黑" panose="020B0503020204020204" charset="-122"/>
            </a:endParaRPr>
          </a:p>
        </p:txBody>
      </p:sp>
      <p:pic>
        <p:nvPicPr>
          <p:cNvPr id="414" name="picture 414"/>
          <p:cNvPicPr>
            <a:picLocks noChangeAspect="1"/>
          </p:cNvPicPr>
          <p:nvPr/>
        </p:nvPicPr>
        <p:blipFill>
          <a:blip r:embed="rId12"/>
          <a:stretch>
            <a:fillRect/>
          </a:stretch>
        </p:blipFill>
        <p:spPr>
          <a:xfrm rot="21600000">
            <a:off x="2879191" y="5241506"/>
            <a:ext cx="1387640" cy="444626"/>
          </a:xfrm>
          <a:prstGeom prst="rect">
            <a:avLst/>
          </a:prstGeom>
        </p:spPr>
      </p:pic>
      <p:graphicFrame>
        <p:nvGraphicFramePr>
          <p:cNvPr id="416" name="table 416"/>
          <p:cNvGraphicFramePr>
            <a:graphicFrameLocks noGrp="1"/>
          </p:cNvGraphicFramePr>
          <p:nvPr/>
        </p:nvGraphicFramePr>
        <p:xfrm>
          <a:off x="2880144" y="1231150"/>
          <a:ext cx="1237614" cy="448309"/>
        </p:xfrm>
        <a:graphic>
          <a:graphicData uri="http://schemas.openxmlformats.org/drawingml/2006/table">
            <a:tbl>
              <a:tblPr/>
              <a:tblGrid>
                <a:gridCol w="1237614"/>
              </a:tblGrid>
              <a:tr h="410209">
                <a:tc>
                  <a:txBody>
                    <a:bodyPr/>
                    <a:lstStyle/>
                    <a:p>
                      <a:pPr algn="l" rtl="0" eaLnBrk="0">
                        <a:lnSpc>
                          <a:spcPct val="104000"/>
                        </a:lnSpc>
                      </a:pPr>
                      <a:endParaRPr sz="700" dirty="0">
                        <a:latin typeface="Arial" panose="020B0604020202020204"/>
                        <a:ea typeface="Arial" panose="020B0604020202020204"/>
                        <a:cs typeface="Arial" panose="020B0604020202020204"/>
                      </a:endParaRPr>
                    </a:p>
                    <a:p>
                      <a:pPr marL="412115" algn="l" rtl="0" eaLnBrk="0">
                        <a:lnSpc>
                          <a:spcPct val="98000"/>
                        </a:lnSpc>
                        <a:spcBef>
                          <a:spcPts val="0"/>
                        </a:spcBef>
                      </a:pPr>
                      <a:r>
                        <a:rPr sz="1700" b="1" kern="0" spc="-40" dirty="0">
                          <a:solidFill>
                            <a:srgbClr val="000000">
                              <a:alpha val="100000"/>
                            </a:srgbClr>
                          </a:solidFill>
                          <a:latin typeface="黑体" panose="02010609060101010101" charset="-122"/>
                          <a:ea typeface="黑体" panose="02010609060101010101" charset="-122"/>
                          <a:cs typeface="黑体" panose="02010609060101010101" charset="-122"/>
                        </a:rPr>
                        <a:t>宪法</a:t>
                      </a:r>
                      <a:endParaRPr sz="1700" dirty="0">
                        <a:latin typeface="黑体" panose="02010609060101010101" charset="-122"/>
                        <a:ea typeface="黑体" panose="02010609060101010101" charset="-122"/>
                        <a:cs typeface="黑体" panose="02010609060101010101" charset="-122"/>
                      </a:endParaRPr>
                    </a:p>
                  </a:txBody>
                  <a:tcPr marL="0" marR="0" marT="0" marB="0" vert="horz">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tcPr>
                </a:tc>
              </a:tr>
            </a:tbl>
          </a:graphicData>
        </a:graphic>
      </p:graphicFrame>
      <p:pic>
        <p:nvPicPr>
          <p:cNvPr id="418" name="picture 418"/>
          <p:cNvPicPr>
            <a:picLocks noChangeAspect="1"/>
          </p:cNvPicPr>
          <p:nvPr/>
        </p:nvPicPr>
        <p:blipFill>
          <a:blip r:embed="rId13"/>
          <a:stretch>
            <a:fillRect/>
          </a:stretch>
        </p:blipFill>
        <p:spPr>
          <a:xfrm rot="21600000">
            <a:off x="2880144" y="2268372"/>
            <a:ext cx="1238123" cy="445604"/>
          </a:xfrm>
          <a:prstGeom prst="rect">
            <a:avLst/>
          </a:prstGeom>
        </p:spPr>
      </p:pic>
      <p:pic>
        <p:nvPicPr>
          <p:cNvPr id="420" name="picture 420"/>
          <p:cNvPicPr>
            <a:picLocks noChangeAspect="1"/>
          </p:cNvPicPr>
          <p:nvPr/>
        </p:nvPicPr>
        <p:blipFill>
          <a:blip r:embed="rId14"/>
          <a:stretch>
            <a:fillRect/>
          </a:stretch>
        </p:blipFill>
        <p:spPr>
          <a:xfrm rot="21600000">
            <a:off x="9904806" y="5329809"/>
            <a:ext cx="744004" cy="617727"/>
          </a:xfrm>
          <a:prstGeom prst="rect">
            <a:avLst/>
          </a:prstGeom>
        </p:spPr>
      </p:pic>
      <p:sp>
        <p:nvSpPr>
          <p:cNvPr id="422" name="rect 422"/>
          <p:cNvSpPr/>
          <p:nvPr/>
        </p:nvSpPr>
        <p:spPr>
          <a:xfrm>
            <a:off x="7620" y="324611"/>
            <a:ext cx="37337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
        <p:nvSpPr>
          <p:cNvPr id="424" name="textbox 424"/>
          <p:cNvSpPr/>
          <p:nvPr/>
        </p:nvSpPr>
        <p:spPr>
          <a:xfrm>
            <a:off x="3129333" y="5312034"/>
            <a:ext cx="899794" cy="278765"/>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2700" algn="l" rtl="0" eaLnBrk="0">
              <a:lnSpc>
                <a:spcPct val="98000"/>
              </a:lnSpc>
            </a:pPr>
            <a:r>
              <a:rPr sz="1700" b="1" kern="0" spc="0" dirty="0">
                <a:solidFill>
                  <a:srgbClr val="000000">
                    <a:alpha val="100000"/>
                  </a:srgbClr>
                </a:solidFill>
                <a:latin typeface="黑体" panose="02010609060101010101" charset="-122"/>
                <a:ea typeface="黑体" panose="02010609060101010101" charset="-122"/>
                <a:cs typeface="黑体" panose="02010609060101010101" charset="-122"/>
              </a:rPr>
              <a:t>部门规章</a:t>
            </a:r>
            <a:endParaRPr sz="1700" dirty="0">
              <a:latin typeface="黑体" panose="02010609060101010101" charset="-122"/>
              <a:ea typeface="黑体" panose="02010609060101010101" charset="-122"/>
              <a:cs typeface="黑体" panose="02010609060101010101" charset="-122"/>
            </a:endParaRPr>
          </a:p>
        </p:txBody>
      </p:sp>
      <p:sp>
        <p:nvSpPr>
          <p:cNvPr id="426" name="textbox 426"/>
          <p:cNvSpPr/>
          <p:nvPr/>
        </p:nvSpPr>
        <p:spPr>
          <a:xfrm>
            <a:off x="5162793" y="5176537"/>
            <a:ext cx="891539" cy="278765"/>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2700" algn="l" rtl="0" eaLnBrk="0">
              <a:lnSpc>
                <a:spcPct val="98000"/>
              </a:lnSpc>
            </a:pPr>
            <a:r>
              <a:rPr sz="1700" b="1" kern="0" spc="-20" dirty="0">
                <a:solidFill>
                  <a:srgbClr val="000000">
                    <a:alpha val="100000"/>
                  </a:srgbClr>
                </a:solidFill>
                <a:latin typeface="黑体" panose="02010609060101010101" charset="-122"/>
                <a:ea typeface="黑体" panose="02010609060101010101" charset="-122"/>
                <a:cs typeface="黑体" panose="02010609060101010101" charset="-122"/>
              </a:rPr>
              <a:t>国家标准</a:t>
            </a:r>
            <a:endParaRPr sz="1700" dirty="0">
              <a:latin typeface="黑体" panose="02010609060101010101" charset="-122"/>
              <a:ea typeface="黑体" panose="02010609060101010101" charset="-122"/>
              <a:cs typeface="黑体" panose="02010609060101010101" charset="-122"/>
            </a:endParaRPr>
          </a:p>
        </p:txBody>
      </p:sp>
      <p:pic>
        <p:nvPicPr>
          <p:cNvPr id="428" name="picture 428"/>
          <p:cNvPicPr>
            <a:picLocks noChangeAspect="1"/>
          </p:cNvPicPr>
          <p:nvPr/>
        </p:nvPicPr>
        <p:blipFill>
          <a:blip r:embed="rId15"/>
          <a:stretch>
            <a:fillRect/>
          </a:stretch>
        </p:blipFill>
        <p:spPr>
          <a:xfrm rot="21600000">
            <a:off x="3441979" y="3770985"/>
            <a:ext cx="114300" cy="1489570"/>
          </a:xfrm>
          <a:prstGeom prst="rect">
            <a:avLst/>
          </a:prstGeom>
        </p:spPr>
      </p:pic>
      <p:sp>
        <p:nvSpPr>
          <p:cNvPr id="430" name="textbox 430"/>
          <p:cNvSpPr/>
          <p:nvPr/>
        </p:nvSpPr>
        <p:spPr>
          <a:xfrm>
            <a:off x="3329949" y="2338900"/>
            <a:ext cx="458469" cy="280034"/>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Arial" panose="020B0604020202020204"/>
              <a:ea typeface="Arial" panose="020B0604020202020204"/>
              <a:cs typeface="Arial" panose="020B0604020202020204"/>
            </a:endParaRPr>
          </a:p>
          <a:p>
            <a:pPr marL="12700" algn="l" rtl="0" eaLnBrk="0">
              <a:lnSpc>
                <a:spcPct val="98000"/>
              </a:lnSpc>
            </a:pPr>
            <a:r>
              <a:rPr sz="1700" b="1" kern="0" spc="-20" dirty="0">
                <a:solidFill>
                  <a:srgbClr val="000000">
                    <a:alpha val="100000"/>
                  </a:srgbClr>
                </a:solidFill>
                <a:latin typeface="黑体" panose="02010609060101010101" charset="-122"/>
                <a:ea typeface="黑体" panose="02010609060101010101" charset="-122"/>
                <a:cs typeface="黑体" panose="02010609060101010101" charset="-122"/>
              </a:rPr>
              <a:t>法律</a:t>
            </a:r>
            <a:endParaRPr sz="1700" dirty="0">
              <a:latin typeface="黑体" panose="02010609060101010101" charset="-122"/>
              <a:ea typeface="黑体" panose="02010609060101010101" charset="-122"/>
              <a:cs typeface="黑体" panose="02010609060101010101" charset="-122"/>
            </a:endParaRPr>
          </a:p>
        </p:txBody>
      </p:sp>
      <p:pic>
        <p:nvPicPr>
          <p:cNvPr id="432" name="picture 432"/>
          <p:cNvPicPr>
            <a:picLocks noChangeAspect="1"/>
          </p:cNvPicPr>
          <p:nvPr/>
        </p:nvPicPr>
        <p:blipFill>
          <a:blip r:embed="rId16"/>
          <a:stretch>
            <a:fillRect/>
          </a:stretch>
        </p:blipFill>
        <p:spPr>
          <a:xfrm rot="21600000">
            <a:off x="3529787" y="3066453"/>
            <a:ext cx="1919046" cy="47066"/>
          </a:xfrm>
          <a:prstGeom prst="rect">
            <a:avLst/>
          </a:prstGeom>
        </p:spPr>
      </p:pic>
      <p:pic>
        <p:nvPicPr>
          <p:cNvPr id="434" name="picture 434"/>
          <p:cNvPicPr>
            <a:picLocks noChangeAspect="1"/>
          </p:cNvPicPr>
          <p:nvPr/>
        </p:nvPicPr>
        <p:blipFill>
          <a:blip r:embed="rId17"/>
          <a:stretch>
            <a:fillRect/>
          </a:stretch>
        </p:blipFill>
        <p:spPr>
          <a:xfrm rot="21600000">
            <a:off x="3441077" y="2698750"/>
            <a:ext cx="114287" cy="666724"/>
          </a:xfrm>
          <a:prstGeom prst="rect">
            <a:avLst/>
          </a:prstGeom>
        </p:spPr>
      </p:pic>
      <p:pic>
        <p:nvPicPr>
          <p:cNvPr id="436" name="picture 436"/>
          <p:cNvPicPr>
            <a:picLocks noChangeAspect="1"/>
          </p:cNvPicPr>
          <p:nvPr/>
        </p:nvPicPr>
        <p:blipFill>
          <a:blip r:embed="rId18"/>
          <a:stretch>
            <a:fillRect/>
          </a:stretch>
        </p:blipFill>
        <p:spPr>
          <a:xfrm rot="21600000">
            <a:off x="5429694" y="2687904"/>
            <a:ext cx="39065" cy="40661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2" name="picture 1152"/>
          <p:cNvPicPr>
            <a:picLocks noChangeAspect="1"/>
          </p:cNvPicPr>
          <p:nvPr/>
        </p:nvPicPr>
        <p:blipFill>
          <a:blip r:embed="rId1"/>
          <a:stretch>
            <a:fillRect/>
          </a:stretch>
        </p:blipFill>
        <p:spPr>
          <a:xfrm rot="21600000">
            <a:off x="7620" y="324611"/>
            <a:ext cx="10380523" cy="777240"/>
          </a:xfrm>
          <a:prstGeom prst="rect">
            <a:avLst/>
          </a:prstGeom>
        </p:spPr>
      </p:pic>
      <p:pic>
        <p:nvPicPr>
          <p:cNvPr id="1154" name="picture 1154"/>
          <p:cNvPicPr>
            <a:picLocks noChangeAspect="1"/>
          </p:cNvPicPr>
          <p:nvPr/>
        </p:nvPicPr>
        <p:blipFill>
          <a:blip r:embed="rId2"/>
          <a:stretch>
            <a:fillRect/>
          </a:stretch>
        </p:blipFill>
        <p:spPr>
          <a:xfrm rot="21600000">
            <a:off x="10611028" y="4077766"/>
            <a:ext cx="1580971" cy="2780233"/>
          </a:xfrm>
          <a:prstGeom prst="rect">
            <a:avLst/>
          </a:prstGeom>
        </p:spPr>
      </p:pic>
      <p:grpSp>
        <p:nvGrpSpPr>
          <p:cNvPr id="68" name="group 68"/>
          <p:cNvGrpSpPr/>
          <p:nvPr/>
        </p:nvGrpSpPr>
        <p:grpSpPr>
          <a:xfrm rot="21600000">
            <a:off x="9206484" y="6323076"/>
            <a:ext cx="2247900" cy="419100"/>
            <a:chOff x="0" y="0"/>
            <a:chExt cx="2247900" cy="419100"/>
          </a:xfrm>
        </p:grpSpPr>
        <p:pic>
          <p:nvPicPr>
            <p:cNvPr id="1156" name="picture 1156"/>
            <p:cNvPicPr>
              <a:picLocks noChangeAspect="1"/>
            </p:cNvPicPr>
            <p:nvPr/>
          </p:nvPicPr>
          <p:blipFill>
            <a:blip r:embed="rId3"/>
            <a:stretch>
              <a:fillRect/>
            </a:stretch>
          </p:blipFill>
          <p:spPr>
            <a:xfrm rot="21600000">
              <a:off x="0" y="0"/>
              <a:ext cx="2247900" cy="419100"/>
            </a:xfrm>
            <a:prstGeom prst="rect">
              <a:avLst/>
            </a:prstGeom>
          </p:spPr>
        </p:pic>
        <p:sp>
          <p:nvSpPr>
            <p:cNvPr id="1158" name="textbox 1158"/>
            <p:cNvSpPr/>
            <p:nvPr/>
          </p:nvSpPr>
          <p:spPr>
            <a:xfrm>
              <a:off x="-12700" y="-12700"/>
              <a:ext cx="2273300" cy="466090"/>
            </a:xfrm>
            <a:prstGeom prst="rect">
              <a:avLst/>
            </a:prstGeom>
            <a:noFill/>
            <a:ln w="0" cap="flat">
              <a:noFill/>
              <a:prstDash val="solid"/>
              <a:miter lim="0"/>
            </a:ln>
          </p:spPr>
          <p:txBody>
            <a:bodyPr vert="horz" wrap="square" lIns="0" tIns="0" rIns="0" bIns="0"/>
            <a:lstStyle/>
            <a:p>
              <a:pPr algn="l" rtl="0" eaLnBrk="0">
                <a:lnSpc>
                  <a:spcPct val="106000"/>
                </a:lnSpc>
              </a:pPr>
              <a:endParaRPr sz="800" dirty="0">
                <a:latin typeface="Arial" panose="020B0604020202020204"/>
                <a:ea typeface="Arial" panose="020B0604020202020204"/>
                <a:cs typeface="Arial" panose="020B0604020202020204"/>
              </a:endParaRPr>
            </a:p>
            <a:p>
              <a:pPr marL="234950" algn="l" rtl="0" eaLnBrk="0">
                <a:lnSpc>
                  <a:spcPct val="91000"/>
                </a:lnSpc>
                <a:spcBef>
                  <a:spcPts val="5"/>
                </a:spcBef>
              </a:pP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判断现场危险消除</a:t>
              </a:r>
              <a:endParaRPr sz="1700" dirty="0">
                <a:latin typeface="微软雅黑" panose="020B0503020204020204" charset="-122"/>
                <a:ea typeface="微软雅黑" panose="020B0503020204020204" charset="-122"/>
                <a:cs typeface="微软雅黑" panose="020B0503020204020204" charset="-122"/>
              </a:endParaRPr>
            </a:p>
          </p:txBody>
        </p:sp>
      </p:grpSp>
      <p:grpSp>
        <p:nvGrpSpPr>
          <p:cNvPr id="70" name="group 70"/>
          <p:cNvGrpSpPr/>
          <p:nvPr/>
        </p:nvGrpSpPr>
        <p:grpSpPr>
          <a:xfrm rot="21600000">
            <a:off x="5399532" y="4460748"/>
            <a:ext cx="2311908" cy="419100"/>
            <a:chOff x="0" y="0"/>
            <a:chExt cx="2311908" cy="419100"/>
          </a:xfrm>
        </p:grpSpPr>
        <p:pic>
          <p:nvPicPr>
            <p:cNvPr id="1160" name="picture 1160"/>
            <p:cNvPicPr>
              <a:picLocks noChangeAspect="1"/>
            </p:cNvPicPr>
            <p:nvPr/>
          </p:nvPicPr>
          <p:blipFill>
            <a:blip r:embed="rId4"/>
            <a:stretch>
              <a:fillRect/>
            </a:stretch>
          </p:blipFill>
          <p:spPr>
            <a:xfrm rot="21600000">
              <a:off x="0" y="0"/>
              <a:ext cx="2311908" cy="419100"/>
            </a:xfrm>
            <a:prstGeom prst="rect">
              <a:avLst/>
            </a:prstGeom>
          </p:spPr>
        </p:pic>
        <p:sp>
          <p:nvSpPr>
            <p:cNvPr id="1162" name="textbox 1162"/>
            <p:cNvSpPr/>
            <p:nvPr/>
          </p:nvSpPr>
          <p:spPr>
            <a:xfrm>
              <a:off x="-12700" y="-12700"/>
              <a:ext cx="2337435" cy="444500"/>
            </a:xfrm>
            <a:prstGeom prst="rect">
              <a:avLst/>
            </a:prstGeom>
            <a:noFill/>
            <a:ln w="0" cap="flat">
              <a:noFill/>
              <a:prstDash val="solid"/>
              <a:miter lim="0"/>
            </a:ln>
          </p:spPr>
          <p:txBody>
            <a:bodyPr vert="horz" wrap="square" lIns="0" tIns="0" rIns="0" bIns="0"/>
            <a:lstStyle/>
            <a:p>
              <a:pPr algn="l" rtl="0" eaLnBrk="0">
                <a:lnSpc>
                  <a:spcPct val="110000"/>
                </a:lnSpc>
              </a:pPr>
              <a:endParaRPr sz="600" dirty="0">
                <a:latin typeface="Arial" panose="020B0604020202020204"/>
                <a:ea typeface="Arial" panose="020B0604020202020204"/>
                <a:cs typeface="Arial" panose="020B0604020202020204"/>
              </a:endParaRPr>
            </a:p>
            <a:p>
              <a:pPr marL="671830" algn="l" rtl="0" eaLnBrk="0">
                <a:lnSpc>
                  <a:spcPts val="2200"/>
                </a:lnSpc>
                <a:spcBef>
                  <a:spcPts val="5"/>
                </a:spcBef>
              </a:pP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(6:42)爆炸</a:t>
              </a:r>
              <a:endParaRPr sz="1700" dirty="0">
                <a:latin typeface="微软雅黑" panose="020B0503020204020204" charset="-122"/>
                <a:ea typeface="微软雅黑" panose="020B0503020204020204" charset="-122"/>
                <a:cs typeface="微软雅黑" panose="020B0503020204020204" charset="-122"/>
              </a:endParaRPr>
            </a:p>
          </p:txBody>
        </p:sp>
      </p:grpSp>
      <p:grpSp>
        <p:nvGrpSpPr>
          <p:cNvPr id="72" name="group 72"/>
          <p:cNvGrpSpPr/>
          <p:nvPr/>
        </p:nvGrpSpPr>
        <p:grpSpPr>
          <a:xfrm rot="21600000">
            <a:off x="9093707" y="4265676"/>
            <a:ext cx="2304288" cy="696467"/>
            <a:chOff x="0" y="0"/>
            <a:chExt cx="2304288" cy="696467"/>
          </a:xfrm>
        </p:grpSpPr>
        <p:pic>
          <p:nvPicPr>
            <p:cNvPr id="1164" name="picture 1164"/>
            <p:cNvPicPr>
              <a:picLocks noChangeAspect="1"/>
            </p:cNvPicPr>
            <p:nvPr/>
          </p:nvPicPr>
          <p:blipFill>
            <a:blip r:embed="rId5"/>
            <a:stretch>
              <a:fillRect/>
            </a:stretch>
          </p:blipFill>
          <p:spPr>
            <a:xfrm rot="21600000">
              <a:off x="0" y="0"/>
              <a:ext cx="2304288" cy="696467"/>
            </a:xfrm>
            <a:prstGeom prst="rect">
              <a:avLst/>
            </a:prstGeom>
          </p:spPr>
        </p:pic>
        <p:sp>
          <p:nvSpPr>
            <p:cNvPr id="1166" name="textbox 1166"/>
            <p:cNvSpPr/>
            <p:nvPr/>
          </p:nvSpPr>
          <p:spPr>
            <a:xfrm>
              <a:off x="-12700" y="-12700"/>
              <a:ext cx="2329814" cy="736600"/>
            </a:xfrm>
            <a:prstGeom prst="rect">
              <a:avLst/>
            </a:prstGeom>
            <a:noFill/>
            <a:ln w="0" cap="flat">
              <a:noFill/>
              <a:prstDash val="solid"/>
              <a:miter lim="0"/>
            </a:ln>
          </p:spPr>
          <p:txBody>
            <a:bodyPr vert="horz" wrap="square" lIns="0" tIns="0" rIns="0" bIns="0"/>
            <a:lstStyle/>
            <a:p>
              <a:pPr algn="l" rtl="0" eaLnBrk="0">
                <a:lnSpc>
                  <a:spcPct val="100000"/>
                </a:lnSpc>
              </a:pPr>
              <a:endParaRPr sz="1000" dirty="0">
                <a:latin typeface="Arial" panose="020B0604020202020204"/>
                <a:ea typeface="Arial" panose="020B0604020202020204"/>
                <a:cs typeface="Arial" panose="020B0604020202020204"/>
              </a:endParaRPr>
            </a:p>
            <a:p>
              <a:pPr marL="523240" indent="-34925" algn="l" rtl="0" eaLnBrk="0">
                <a:lnSpc>
                  <a:spcPct val="103000"/>
                </a:lnSpc>
                <a:spcBef>
                  <a:spcPts val="5"/>
                </a:spcBef>
              </a:pP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关闭上游阀门</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6:22--6:27 )</a:t>
              </a:r>
              <a:endParaRPr sz="1700" dirty="0">
                <a:latin typeface="微软雅黑" panose="020B0503020204020204" charset="-122"/>
                <a:ea typeface="微软雅黑" panose="020B0503020204020204" charset="-122"/>
                <a:cs typeface="微软雅黑" panose="020B0503020204020204" charset="-122"/>
              </a:endParaRPr>
            </a:p>
          </p:txBody>
        </p:sp>
      </p:grpSp>
      <p:grpSp>
        <p:nvGrpSpPr>
          <p:cNvPr id="74" name="group 74"/>
          <p:cNvGrpSpPr/>
          <p:nvPr/>
        </p:nvGrpSpPr>
        <p:grpSpPr>
          <a:xfrm rot="21600000">
            <a:off x="9150096" y="5294376"/>
            <a:ext cx="2247900" cy="696467"/>
            <a:chOff x="0" y="0"/>
            <a:chExt cx="2247900" cy="696467"/>
          </a:xfrm>
        </p:grpSpPr>
        <p:pic>
          <p:nvPicPr>
            <p:cNvPr id="1168" name="picture 1168"/>
            <p:cNvPicPr>
              <a:picLocks noChangeAspect="1"/>
            </p:cNvPicPr>
            <p:nvPr/>
          </p:nvPicPr>
          <p:blipFill>
            <a:blip r:embed="rId6"/>
            <a:stretch>
              <a:fillRect/>
            </a:stretch>
          </p:blipFill>
          <p:spPr>
            <a:xfrm rot="21600000">
              <a:off x="0" y="0"/>
              <a:ext cx="2247900" cy="696467"/>
            </a:xfrm>
            <a:prstGeom prst="rect">
              <a:avLst/>
            </a:prstGeom>
          </p:spPr>
        </p:pic>
        <p:sp>
          <p:nvSpPr>
            <p:cNvPr id="1170" name="textbox 1170"/>
            <p:cNvSpPr/>
            <p:nvPr/>
          </p:nvSpPr>
          <p:spPr>
            <a:xfrm>
              <a:off x="-12700" y="-12700"/>
              <a:ext cx="2273300" cy="736600"/>
            </a:xfrm>
            <a:prstGeom prst="rect">
              <a:avLst/>
            </a:prstGeom>
            <a:noFill/>
            <a:ln w="0" cap="flat">
              <a:noFill/>
              <a:prstDash val="solid"/>
              <a:miter lim="0"/>
            </a:ln>
          </p:spPr>
          <p:txBody>
            <a:bodyPr vert="horz" wrap="square" lIns="0" tIns="0" rIns="0" bIns="0"/>
            <a:lstStyle/>
            <a:p>
              <a:pPr algn="l" rtl="0" eaLnBrk="0">
                <a:lnSpc>
                  <a:spcPct val="106000"/>
                </a:lnSpc>
              </a:pPr>
              <a:endParaRPr sz="700" dirty="0">
                <a:latin typeface="Arial" panose="020B0604020202020204"/>
                <a:ea typeface="Arial" panose="020B0604020202020204"/>
                <a:cs typeface="Arial" panose="020B0604020202020204"/>
              </a:endParaRPr>
            </a:p>
            <a:p>
              <a:pPr marL="494665" indent="-266700" algn="l" rtl="0" eaLnBrk="0">
                <a:lnSpc>
                  <a:spcPct val="107000"/>
                </a:lnSpc>
                <a:spcBef>
                  <a:spcPts val="0"/>
                </a:spcBef>
              </a:pP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桥下河道观察处置</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kern="0" spc="2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6:30--6:</a:t>
              </a: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38 )</a:t>
              </a:r>
              <a:endParaRPr sz="1700" dirty="0">
                <a:latin typeface="微软雅黑" panose="020B0503020204020204" charset="-122"/>
                <a:ea typeface="微软雅黑" panose="020B0503020204020204" charset="-122"/>
                <a:cs typeface="微软雅黑" panose="020B0503020204020204" charset="-122"/>
              </a:endParaRPr>
            </a:p>
          </p:txBody>
        </p:sp>
      </p:grpSp>
      <p:pic>
        <p:nvPicPr>
          <p:cNvPr id="1172" name="picture 1172"/>
          <p:cNvPicPr>
            <a:picLocks noChangeAspect="1"/>
          </p:cNvPicPr>
          <p:nvPr/>
        </p:nvPicPr>
        <p:blipFill>
          <a:blip r:embed="rId7"/>
          <a:stretch>
            <a:fillRect/>
          </a:stretch>
        </p:blipFill>
        <p:spPr>
          <a:xfrm rot="21600000">
            <a:off x="7685531" y="4613147"/>
            <a:ext cx="1545335" cy="1938527"/>
          </a:xfrm>
          <a:prstGeom prst="rect">
            <a:avLst/>
          </a:prstGeom>
        </p:spPr>
      </p:pic>
      <p:grpSp>
        <p:nvGrpSpPr>
          <p:cNvPr id="76" name="group 76"/>
          <p:cNvGrpSpPr/>
          <p:nvPr/>
        </p:nvGrpSpPr>
        <p:grpSpPr>
          <a:xfrm rot="21600000">
            <a:off x="9093707" y="3236976"/>
            <a:ext cx="2304288" cy="696467"/>
            <a:chOff x="0" y="0"/>
            <a:chExt cx="2304288" cy="696467"/>
          </a:xfrm>
        </p:grpSpPr>
        <p:pic>
          <p:nvPicPr>
            <p:cNvPr id="1174" name="picture 1174"/>
            <p:cNvPicPr>
              <a:picLocks noChangeAspect="1"/>
            </p:cNvPicPr>
            <p:nvPr/>
          </p:nvPicPr>
          <p:blipFill>
            <a:blip r:embed="rId5"/>
            <a:stretch>
              <a:fillRect/>
            </a:stretch>
          </p:blipFill>
          <p:spPr>
            <a:xfrm rot="21600000">
              <a:off x="0" y="0"/>
              <a:ext cx="2304288" cy="696467"/>
            </a:xfrm>
            <a:prstGeom prst="rect">
              <a:avLst/>
            </a:prstGeom>
          </p:spPr>
        </p:pic>
        <p:sp>
          <p:nvSpPr>
            <p:cNvPr id="1176" name="textbox 1176"/>
            <p:cNvSpPr/>
            <p:nvPr/>
          </p:nvSpPr>
          <p:spPr>
            <a:xfrm>
              <a:off x="-12700" y="-12700"/>
              <a:ext cx="2329814" cy="742950"/>
            </a:xfrm>
            <a:prstGeom prst="rect">
              <a:avLst/>
            </a:prstGeom>
            <a:noFill/>
            <a:ln w="0" cap="flat">
              <a:noFill/>
              <a:prstDash val="solid"/>
              <a:miter lim="0"/>
            </a:ln>
          </p:spPr>
          <p:txBody>
            <a:bodyPr vert="horz" wrap="square" lIns="0" tIns="0" rIns="0" bIns="0"/>
            <a:lstStyle/>
            <a:p>
              <a:pPr algn="l" rtl="0" eaLnBrk="0">
                <a:lnSpc>
                  <a:spcPct val="120000"/>
                </a:lnSpc>
              </a:pPr>
              <a:endParaRPr sz="400" dirty="0">
                <a:latin typeface="Arial" panose="020B0604020202020204"/>
                <a:ea typeface="Arial" panose="020B0604020202020204"/>
                <a:cs typeface="Arial" panose="020B0604020202020204"/>
              </a:endParaRPr>
            </a:p>
            <a:p>
              <a:pPr marL="278130" indent="-41275" algn="l" rtl="0" eaLnBrk="0">
                <a:lnSpc>
                  <a:spcPct val="108000"/>
                </a:lnSpc>
                <a:spcBef>
                  <a:spcPts val="0"/>
                </a:spcBef>
              </a:pP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kern="0" spc="2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6:</a:t>
              </a:r>
              <a:r>
                <a:rPr sz="1700" kern="0" spc="2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16 )</a:t>
              </a: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报告队长</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队长指令关闭阀门</a:t>
              </a:r>
              <a:endParaRPr sz="1700" dirty="0">
                <a:latin typeface="微软雅黑" panose="020B0503020204020204" charset="-122"/>
                <a:ea typeface="微软雅黑" panose="020B0503020204020204" charset="-122"/>
                <a:cs typeface="微软雅黑" panose="020B0503020204020204" charset="-122"/>
              </a:endParaRPr>
            </a:p>
          </p:txBody>
        </p:sp>
      </p:grpSp>
      <p:grpSp>
        <p:nvGrpSpPr>
          <p:cNvPr id="78" name="group 78"/>
          <p:cNvGrpSpPr/>
          <p:nvPr/>
        </p:nvGrpSpPr>
        <p:grpSpPr>
          <a:xfrm rot="21600000">
            <a:off x="9093707" y="2208276"/>
            <a:ext cx="2247900" cy="696467"/>
            <a:chOff x="0" y="0"/>
            <a:chExt cx="2247900" cy="696467"/>
          </a:xfrm>
        </p:grpSpPr>
        <p:pic>
          <p:nvPicPr>
            <p:cNvPr id="1178" name="picture 1178"/>
            <p:cNvPicPr>
              <a:picLocks noChangeAspect="1"/>
            </p:cNvPicPr>
            <p:nvPr/>
          </p:nvPicPr>
          <p:blipFill>
            <a:blip r:embed="rId8"/>
            <a:stretch>
              <a:fillRect/>
            </a:stretch>
          </p:blipFill>
          <p:spPr>
            <a:xfrm rot="21600000">
              <a:off x="0" y="0"/>
              <a:ext cx="2247900" cy="696467"/>
            </a:xfrm>
            <a:prstGeom prst="rect">
              <a:avLst/>
            </a:prstGeom>
          </p:spPr>
        </p:pic>
        <p:sp>
          <p:nvSpPr>
            <p:cNvPr id="1180" name="textbox 1180"/>
            <p:cNvSpPr/>
            <p:nvPr/>
          </p:nvSpPr>
          <p:spPr>
            <a:xfrm>
              <a:off x="-12700" y="-12700"/>
              <a:ext cx="2273300" cy="736600"/>
            </a:xfrm>
            <a:prstGeom prst="rect">
              <a:avLst/>
            </a:prstGeom>
            <a:noFill/>
            <a:ln w="0" cap="flat">
              <a:noFill/>
              <a:prstDash val="solid"/>
              <a:miter lim="0"/>
            </a:ln>
          </p:spPr>
          <p:txBody>
            <a:bodyPr vert="horz" wrap="square" lIns="0" tIns="0" rIns="0" bIns="0"/>
            <a:lstStyle/>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494665" indent="-38100" algn="l" rtl="0" eaLnBrk="0">
                <a:lnSpc>
                  <a:spcPct val="103000"/>
                </a:lnSpc>
              </a:pP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指令孔磊处置</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6:05--6:</a:t>
              </a:r>
              <a:r>
                <a:rPr sz="1700" kern="0" spc="2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14 )</a:t>
              </a:r>
              <a:endParaRPr sz="1700" dirty="0">
                <a:latin typeface="微软雅黑" panose="020B0503020204020204" charset="-122"/>
                <a:ea typeface="微软雅黑" panose="020B0503020204020204" charset="-122"/>
                <a:cs typeface="微软雅黑" panose="020B0503020204020204" charset="-122"/>
              </a:endParaRPr>
            </a:p>
          </p:txBody>
        </p:sp>
      </p:grpSp>
      <p:grpSp>
        <p:nvGrpSpPr>
          <p:cNvPr id="80" name="group 80"/>
          <p:cNvGrpSpPr/>
          <p:nvPr/>
        </p:nvGrpSpPr>
        <p:grpSpPr>
          <a:xfrm rot="21600000">
            <a:off x="9093707" y="1179576"/>
            <a:ext cx="2246376" cy="696467"/>
            <a:chOff x="0" y="0"/>
            <a:chExt cx="2246376" cy="696467"/>
          </a:xfrm>
        </p:grpSpPr>
        <p:pic>
          <p:nvPicPr>
            <p:cNvPr id="1182" name="picture 1182"/>
            <p:cNvPicPr>
              <a:picLocks noChangeAspect="1"/>
            </p:cNvPicPr>
            <p:nvPr/>
          </p:nvPicPr>
          <p:blipFill>
            <a:blip r:embed="rId9"/>
            <a:stretch>
              <a:fillRect/>
            </a:stretch>
          </p:blipFill>
          <p:spPr>
            <a:xfrm rot="21600000">
              <a:off x="0" y="0"/>
              <a:ext cx="2246376" cy="696467"/>
            </a:xfrm>
            <a:prstGeom prst="rect">
              <a:avLst/>
            </a:prstGeom>
          </p:spPr>
        </p:pic>
        <p:sp>
          <p:nvSpPr>
            <p:cNvPr id="1184" name="textbox 1184"/>
            <p:cNvSpPr/>
            <p:nvPr/>
          </p:nvSpPr>
          <p:spPr>
            <a:xfrm>
              <a:off x="-12700" y="-12700"/>
              <a:ext cx="2272029" cy="736600"/>
            </a:xfrm>
            <a:prstGeom prst="rect">
              <a:avLst/>
            </a:prstGeom>
            <a:noFill/>
            <a:ln w="0" cap="flat">
              <a:noFill/>
              <a:prstDash val="solid"/>
              <a:miter lim="0"/>
            </a:ln>
          </p:spPr>
          <p:txBody>
            <a:bodyPr vert="horz" wrap="square" lIns="0" tIns="0" rIns="0" bIns="0"/>
            <a:lstStyle/>
            <a:p>
              <a:pPr algn="l" rtl="0" eaLnBrk="0">
                <a:lnSpc>
                  <a:spcPct val="107000"/>
                </a:lnSpc>
              </a:pPr>
              <a:endParaRPr sz="9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237490" indent="217170" algn="l" rtl="0" eaLnBrk="0">
                <a:lnSpc>
                  <a:spcPct val="104000"/>
                </a:lnSpc>
              </a:pP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公司调度中心</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kern="0" spc="3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5:49-5:5</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2接报)</a:t>
              </a:r>
              <a:endParaRPr sz="1700" dirty="0">
                <a:latin typeface="微软雅黑" panose="020B0503020204020204" charset="-122"/>
                <a:ea typeface="微软雅黑" panose="020B0503020204020204" charset="-122"/>
                <a:cs typeface="微软雅黑" panose="020B0503020204020204" charset="-122"/>
              </a:endParaRPr>
            </a:p>
          </p:txBody>
        </p:sp>
      </p:grpSp>
      <p:grpSp>
        <p:nvGrpSpPr>
          <p:cNvPr id="82" name="group 82"/>
          <p:cNvGrpSpPr/>
          <p:nvPr/>
        </p:nvGrpSpPr>
        <p:grpSpPr>
          <a:xfrm rot="21600000">
            <a:off x="2455164" y="2129027"/>
            <a:ext cx="2133600" cy="696467"/>
            <a:chOff x="0" y="0"/>
            <a:chExt cx="2133600" cy="696467"/>
          </a:xfrm>
        </p:grpSpPr>
        <p:pic>
          <p:nvPicPr>
            <p:cNvPr id="1186" name="picture 1186"/>
            <p:cNvPicPr>
              <a:picLocks noChangeAspect="1"/>
            </p:cNvPicPr>
            <p:nvPr/>
          </p:nvPicPr>
          <p:blipFill>
            <a:blip r:embed="rId10"/>
            <a:stretch>
              <a:fillRect/>
            </a:stretch>
          </p:blipFill>
          <p:spPr>
            <a:xfrm rot="21600000">
              <a:off x="0" y="0"/>
              <a:ext cx="2133600" cy="696467"/>
            </a:xfrm>
            <a:prstGeom prst="rect">
              <a:avLst/>
            </a:prstGeom>
          </p:spPr>
        </p:pic>
        <p:sp>
          <p:nvSpPr>
            <p:cNvPr id="1188" name="textbox 1188"/>
            <p:cNvSpPr/>
            <p:nvPr/>
          </p:nvSpPr>
          <p:spPr>
            <a:xfrm>
              <a:off x="-12700" y="-12700"/>
              <a:ext cx="2159000" cy="736600"/>
            </a:xfrm>
            <a:prstGeom prst="rect">
              <a:avLst/>
            </a:prstGeom>
            <a:noFill/>
            <a:ln w="0" cap="flat">
              <a:noFill/>
              <a:prstDash val="solid"/>
              <a:miter lim="0"/>
            </a:ln>
          </p:spPr>
          <p:txBody>
            <a:bodyPr vert="horz" wrap="square" lIns="0" tIns="0" rIns="0" bIns="0"/>
            <a:lstStyle/>
            <a:p>
              <a:pPr algn="l" rtl="0" eaLnBrk="0">
                <a:lnSpc>
                  <a:spcPct val="105000"/>
                </a:lnSpc>
              </a:pPr>
              <a:endParaRPr sz="900" dirty="0">
                <a:latin typeface="Arial" panose="020B0604020202020204"/>
                <a:ea typeface="Arial" panose="020B0604020202020204"/>
                <a:cs typeface="Arial" panose="020B0604020202020204"/>
              </a:endParaRPr>
            </a:p>
            <a:p>
              <a:pPr marL="501650" indent="-217805" algn="l" rtl="0" eaLnBrk="0">
                <a:lnSpc>
                  <a:spcPct val="102000"/>
                </a:lnSpc>
                <a:spcBef>
                  <a:spcPts val="0"/>
                </a:spcBef>
              </a:pP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东岳南区派出所</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kern="0" spc="-2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立</a:t>
              </a:r>
              <a:r>
                <a:rPr sz="1700" kern="0" spc="-1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即</a:t>
              </a:r>
              <a:r>
                <a:rPr sz="1700" kern="0" spc="-2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指</a:t>
              </a:r>
              <a:r>
                <a:rPr sz="1700" kern="0" spc="-2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令</a:t>
              </a:r>
              <a:r>
                <a:rPr sz="1700" kern="0" spc="-2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1700" dirty="0">
                <a:latin typeface="微软雅黑" panose="020B0503020204020204" charset="-122"/>
                <a:ea typeface="微软雅黑" panose="020B0503020204020204" charset="-122"/>
                <a:cs typeface="微软雅黑" panose="020B0503020204020204" charset="-122"/>
              </a:endParaRPr>
            </a:p>
          </p:txBody>
        </p:sp>
      </p:grpSp>
      <p:grpSp>
        <p:nvGrpSpPr>
          <p:cNvPr id="84" name="group 84"/>
          <p:cNvGrpSpPr/>
          <p:nvPr/>
        </p:nvGrpSpPr>
        <p:grpSpPr>
          <a:xfrm rot="21600000">
            <a:off x="2455164" y="4701540"/>
            <a:ext cx="2133600" cy="696467"/>
            <a:chOff x="0" y="0"/>
            <a:chExt cx="2133600" cy="696467"/>
          </a:xfrm>
        </p:grpSpPr>
        <p:pic>
          <p:nvPicPr>
            <p:cNvPr id="1190" name="picture 1190"/>
            <p:cNvPicPr>
              <a:picLocks noChangeAspect="1"/>
            </p:cNvPicPr>
            <p:nvPr/>
          </p:nvPicPr>
          <p:blipFill>
            <a:blip r:embed="rId11"/>
            <a:stretch>
              <a:fillRect/>
            </a:stretch>
          </p:blipFill>
          <p:spPr>
            <a:xfrm rot="21600000">
              <a:off x="0" y="0"/>
              <a:ext cx="2133600" cy="696467"/>
            </a:xfrm>
            <a:prstGeom prst="rect">
              <a:avLst/>
            </a:prstGeom>
          </p:spPr>
        </p:pic>
        <p:sp>
          <p:nvSpPr>
            <p:cNvPr id="1192" name="textbox 1192"/>
            <p:cNvSpPr/>
            <p:nvPr/>
          </p:nvSpPr>
          <p:spPr>
            <a:xfrm>
              <a:off x="-12700" y="-12700"/>
              <a:ext cx="2159000" cy="736600"/>
            </a:xfrm>
            <a:prstGeom prst="rect">
              <a:avLst/>
            </a:prstGeom>
            <a:noFill/>
            <a:ln w="0" cap="flat">
              <a:noFill/>
              <a:prstDash val="solid"/>
              <a:miter lim="0"/>
            </a:ln>
          </p:spPr>
          <p:txBody>
            <a:bodyPr vert="horz" wrap="square" lIns="0" tIns="0" rIns="0" bIns="0"/>
            <a:lstStyle/>
            <a:p>
              <a:pPr algn="l" rtl="0" eaLnBrk="0">
                <a:lnSpc>
                  <a:spcPct val="111000"/>
                </a:lnSpc>
              </a:pPr>
              <a:endParaRPr sz="700" dirty="0">
                <a:latin typeface="Arial" panose="020B0604020202020204"/>
                <a:ea typeface="Arial" panose="020B0604020202020204"/>
                <a:cs typeface="Arial" panose="020B0604020202020204"/>
              </a:endParaRPr>
            </a:p>
            <a:p>
              <a:pPr marL="438150" indent="-266700" algn="l" rtl="0" eaLnBrk="0">
                <a:lnSpc>
                  <a:spcPct val="106000"/>
                </a:lnSpc>
                <a:spcBef>
                  <a:spcPts val="5"/>
                </a:spcBef>
              </a:pP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桥下河道观察处置</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kern="0" spc="2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6:30--6:</a:t>
              </a: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38 )</a:t>
              </a:r>
              <a:endParaRPr sz="1700" dirty="0">
                <a:latin typeface="微软雅黑" panose="020B0503020204020204" charset="-122"/>
                <a:ea typeface="微软雅黑" panose="020B0503020204020204" charset="-122"/>
                <a:cs typeface="微软雅黑" panose="020B0503020204020204" charset="-122"/>
              </a:endParaRPr>
            </a:p>
          </p:txBody>
        </p:sp>
      </p:grpSp>
      <p:grpSp>
        <p:nvGrpSpPr>
          <p:cNvPr id="86" name="group 86"/>
          <p:cNvGrpSpPr/>
          <p:nvPr/>
        </p:nvGrpSpPr>
        <p:grpSpPr>
          <a:xfrm rot="21600000">
            <a:off x="2401824" y="5798820"/>
            <a:ext cx="2133599" cy="696467"/>
            <a:chOff x="0" y="0"/>
            <a:chExt cx="2133599" cy="696467"/>
          </a:xfrm>
        </p:grpSpPr>
        <p:pic>
          <p:nvPicPr>
            <p:cNvPr id="1194" name="picture 1194"/>
            <p:cNvPicPr>
              <a:picLocks noChangeAspect="1"/>
            </p:cNvPicPr>
            <p:nvPr/>
          </p:nvPicPr>
          <p:blipFill>
            <a:blip r:embed="rId12"/>
            <a:stretch>
              <a:fillRect/>
            </a:stretch>
          </p:blipFill>
          <p:spPr>
            <a:xfrm rot="21600000">
              <a:off x="0" y="0"/>
              <a:ext cx="2133599" cy="696467"/>
            </a:xfrm>
            <a:prstGeom prst="rect">
              <a:avLst/>
            </a:prstGeom>
          </p:spPr>
        </p:pic>
        <p:sp>
          <p:nvSpPr>
            <p:cNvPr id="1196" name="textbox 1196"/>
            <p:cNvSpPr/>
            <p:nvPr/>
          </p:nvSpPr>
          <p:spPr>
            <a:xfrm>
              <a:off x="-12700" y="-12700"/>
              <a:ext cx="2159000" cy="736600"/>
            </a:xfrm>
            <a:prstGeom prst="rect">
              <a:avLst/>
            </a:prstGeom>
            <a:noFill/>
            <a:ln w="0" cap="flat">
              <a:noFill/>
              <a:prstDash val="solid"/>
              <a:miter lim="0"/>
            </a:ln>
          </p:spPr>
          <p:txBody>
            <a:bodyPr vert="horz" wrap="square" lIns="0" tIns="0" rIns="0" bIns="0"/>
            <a:lstStyle/>
            <a:p>
              <a:pPr algn="l" rtl="0" eaLnBrk="0">
                <a:lnSpc>
                  <a:spcPct val="108000"/>
                </a:lnSpc>
              </a:pPr>
              <a:endParaRPr sz="900" dirty="0">
                <a:latin typeface="Arial" panose="020B0604020202020204"/>
                <a:ea typeface="Arial" panose="020B0604020202020204"/>
                <a:cs typeface="Arial" panose="020B0604020202020204"/>
              </a:endParaRPr>
            </a:p>
            <a:p>
              <a:pPr marL="438150" indent="-152400" algn="l" rtl="0" eaLnBrk="0">
                <a:lnSpc>
                  <a:spcPct val="104000"/>
                </a:lnSpc>
                <a:spcBef>
                  <a:spcPts val="0"/>
                </a:spcBef>
              </a:pP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桥面疏散、</a:t>
              </a:r>
              <a:r>
                <a:rPr sz="1700" kern="0" spc="4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警戒</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kern="0" spc="2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6:38--6:</a:t>
              </a: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40 )</a:t>
              </a:r>
              <a:endParaRPr sz="1700" dirty="0">
                <a:latin typeface="微软雅黑" panose="020B0503020204020204" charset="-122"/>
                <a:ea typeface="微软雅黑" panose="020B0503020204020204" charset="-122"/>
                <a:cs typeface="微软雅黑" panose="020B0503020204020204" charset="-122"/>
              </a:endParaRPr>
            </a:p>
          </p:txBody>
        </p:sp>
      </p:grpSp>
      <p:pic>
        <p:nvPicPr>
          <p:cNvPr id="1198" name="picture 1198"/>
          <p:cNvPicPr>
            <a:picLocks noChangeAspect="1"/>
          </p:cNvPicPr>
          <p:nvPr/>
        </p:nvPicPr>
        <p:blipFill>
          <a:blip r:embed="rId13"/>
          <a:stretch>
            <a:fillRect/>
          </a:stretch>
        </p:blipFill>
        <p:spPr>
          <a:xfrm rot="21600000">
            <a:off x="4511040" y="4613147"/>
            <a:ext cx="914400" cy="1552955"/>
          </a:xfrm>
          <a:prstGeom prst="rect">
            <a:avLst/>
          </a:prstGeom>
        </p:spPr>
      </p:pic>
      <p:grpSp>
        <p:nvGrpSpPr>
          <p:cNvPr id="88" name="group 88"/>
          <p:cNvGrpSpPr/>
          <p:nvPr/>
        </p:nvGrpSpPr>
        <p:grpSpPr>
          <a:xfrm rot="21600000">
            <a:off x="234695" y="3881627"/>
            <a:ext cx="1856232" cy="696467"/>
            <a:chOff x="0" y="0"/>
            <a:chExt cx="1856232" cy="696467"/>
          </a:xfrm>
        </p:grpSpPr>
        <p:pic>
          <p:nvPicPr>
            <p:cNvPr id="1200" name="picture 1200"/>
            <p:cNvPicPr>
              <a:picLocks noChangeAspect="1"/>
            </p:cNvPicPr>
            <p:nvPr/>
          </p:nvPicPr>
          <p:blipFill>
            <a:blip r:embed="rId14"/>
            <a:stretch>
              <a:fillRect/>
            </a:stretch>
          </p:blipFill>
          <p:spPr>
            <a:xfrm rot="21600000">
              <a:off x="0" y="0"/>
              <a:ext cx="1856232" cy="696467"/>
            </a:xfrm>
            <a:prstGeom prst="rect">
              <a:avLst/>
            </a:prstGeom>
          </p:spPr>
        </p:pic>
        <p:sp>
          <p:nvSpPr>
            <p:cNvPr id="1202" name="textbox 1202"/>
            <p:cNvSpPr/>
            <p:nvPr/>
          </p:nvSpPr>
          <p:spPr>
            <a:xfrm>
              <a:off x="-12700" y="-12700"/>
              <a:ext cx="1882139" cy="736600"/>
            </a:xfrm>
            <a:prstGeom prst="rect">
              <a:avLst/>
            </a:prstGeom>
            <a:noFill/>
            <a:ln w="0" cap="flat">
              <a:noFill/>
              <a:prstDash val="solid"/>
              <a:miter lim="0"/>
            </a:ln>
          </p:spPr>
          <p:txBody>
            <a:bodyPr vert="horz" wrap="square" lIns="0" tIns="0" rIns="0" bIns="0"/>
            <a:lstStyle/>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140335" indent="16510" algn="l" rtl="0" eaLnBrk="0">
                <a:lnSpc>
                  <a:spcPct val="103000"/>
                </a:lnSpc>
              </a:pP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张湾东岳派出所</a:t>
              </a: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kern="0" spc="3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6:05增援指令)</a:t>
              </a:r>
              <a:endParaRPr sz="1700" dirty="0">
                <a:latin typeface="微软雅黑" panose="020B0503020204020204" charset="-122"/>
                <a:ea typeface="微软雅黑" panose="020B0503020204020204" charset="-122"/>
                <a:cs typeface="微软雅黑" panose="020B0503020204020204" charset="-122"/>
              </a:endParaRPr>
            </a:p>
          </p:txBody>
        </p:sp>
      </p:grpSp>
      <p:grpSp>
        <p:nvGrpSpPr>
          <p:cNvPr id="90" name="group 90"/>
          <p:cNvGrpSpPr/>
          <p:nvPr/>
        </p:nvGrpSpPr>
        <p:grpSpPr>
          <a:xfrm rot="21600000">
            <a:off x="234695" y="2129027"/>
            <a:ext cx="1856232" cy="696467"/>
            <a:chOff x="0" y="0"/>
            <a:chExt cx="1856232" cy="696467"/>
          </a:xfrm>
        </p:grpSpPr>
        <p:pic>
          <p:nvPicPr>
            <p:cNvPr id="1204" name="picture 1204"/>
            <p:cNvPicPr>
              <a:picLocks noChangeAspect="1"/>
            </p:cNvPicPr>
            <p:nvPr/>
          </p:nvPicPr>
          <p:blipFill>
            <a:blip r:embed="rId14"/>
            <a:stretch>
              <a:fillRect/>
            </a:stretch>
          </p:blipFill>
          <p:spPr>
            <a:xfrm rot="21600000">
              <a:off x="0" y="0"/>
              <a:ext cx="1856232" cy="696467"/>
            </a:xfrm>
            <a:prstGeom prst="rect">
              <a:avLst/>
            </a:prstGeom>
          </p:spPr>
        </p:pic>
        <p:sp>
          <p:nvSpPr>
            <p:cNvPr id="1206" name="textbox 1206"/>
            <p:cNvSpPr/>
            <p:nvPr/>
          </p:nvSpPr>
          <p:spPr>
            <a:xfrm>
              <a:off x="-12700" y="-12700"/>
              <a:ext cx="1882139" cy="736600"/>
            </a:xfrm>
            <a:prstGeom prst="rect">
              <a:avLst/>
            </a:prstGeom>
            <a:noFill/>
            <a:ln w="0" cap="flat">
              <a:noFill/>
              <a:prstDash val="solid"/>
              <a:miter lim="0"/>
            </a:ln>
          </p:spPr>
          <p:txBody>
            <a:bodyPr vert="horz" wrap="square" lIns="0" tIns="0" rIns="0" bIns="0"/>
            <a:lstStyle/>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140335" indent="3810" algn="l" rtl="0" eaLnBrk="0">
                <a:lnSpc>
                  <a:spcPct val="103000"/>
                </a:lnSpc>
              </a:pP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东岳南区派出所</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kern="0" spc="3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6:01补充指令)</a:t>
              </a:r>
              <a:endParaRPr sz="1700" dirty="0">
                <a:latin typeface="微软雅黑" panose="020B0503020204020204" charset="-122"/>
                <a:ea typeface="微软雅黑" panose="020B0503020204020204" charset="-122"/>
                <a:cs typeface="微软雅黑" panose="020B0503020204020204" charset="-122"/>
              </a:endParaRPr>
            </a:p>
          </p:txBody>
        </p:sp>
      </p:grpSp>
      <p:pic>
        <p:nvPicPr>
          <p:cNvPr id="1208" name="picture 1208"/>
          <p:cNvPicPr>
            <a:picLocks noChangeAspect="1"/>
          </p:cNvPicPr>
          <p:nvPr/>
        </p:nvPicPr>
        <p:blipFill>
          <a:blip r:embed="rId15"/>
          <a:stretch>
            <a:fillRect/>
          </a:stretch>
        </p:blipFill>
        <p:spPr>
          <a:xfrm rot="21600000">
            <a:off x="5782055" y="1179576"/>
            <a:ext cx="1546860" cy="696467"/>
          </a:xfrm>
          <a:prstGeom prst="rect">
            <a:avLst/>
          </a:prstGeom>
        </p:spPr>
      </p:pic>
      <p:pic>
        <p:nvPicPr>
          <p:cNvPr id="1210" name="picture 1210"/>
          <p:cNvPicPr>
            <a:picLocks noChangeAspect="1"/>
          </p:cNvPicPr>
          <p:nvPr/>
        </p:nvPicPr>
        <p:blipFill>
          <a:blip r:embed="rId16"/>
          <a:stretch>
            <a:fillRect/>
          </a:stretch>
        </p:blipFill>
        <p:spPr>
          <a:xfrm rot="21600000">
            <a:off x="1491996" y="1179576"/>
            <a:ext cx="1546859" cy="696467"/>
          </a:xfrm>
          <a:prstGeom prst="rect">
            <a:avLst/>
          </a:prstGeom>
        </p:spPr>
      </p:pic>
      <p:grpSp>
        <p:nvGrpSpPr>
          <p:cNvPr id="92" name="group 92"/>
          <p:cNvGrpSpPr/>
          <p:nvPr/>
        </p:nvGrpSpPr>
        <p:grpSpPr>
          <a:xfrm rot="21600000">
            <a:off x="5399532" y="2932175"/>
            <a:ext cx="2311908" cy="419100"/>
            <a:chOff x="0" y="0"/>
            <a:chExt cx="2311908" cy="419100"/>
          </a:xfrm>
        </p:grpSpPr>
        <p:pic>
          <p:nvPicPr>
            <p:cNvPr id="1212" name="picture 1212"/>
            <p:cNvPicPr>
              <a:picLocks noChangeAspect="1"/>
            </p:cNvPicPr>
            <p:nvPr/>
          </p:nvPicPr>
          <p:blipFill>
            <a:blip r:embed="rId17"/>
            <a:stretch>
              <a:fillRect/>
            </a:stretch>
          </p:blipFill>
          <p:spPr>
            <a:xfrm rot="21600000">
              <a:off x="0" y="0"/>
              <a:ext cx="2311908" cy="419100"/>
            </a:xfrm>
            <a:prstGeom prst="rect">
              <a:avLst/>
            </a:prstGeom>
          </p:spPr>
        </p:pic>
        <p:sp>
          <p:nvSpPr>
            <p:cNvPr id="1214" name="textbox 1214"/>
            <p:cNvSpPr/>
            <p:nvPr/>
          </p:nvSpPr>
          <p:spPr>
            <a:xfrm>
              <a:off x="-12700" y="-12700"/>
              <a:ext cx="2337435" cy="444500"/>
            </a:xfrm>
            <a:prstGeom prst="rect">
              <a:avLst/>
            </a:prstGeom>
            <a:noFill/>
            <a:ln w="0" cap="flat">
              <a:noFill/>
              <a:prstDash val="solid"/>
              <a:miter lim="0"/>
            </a:ln>
          </p:spPr>
          <p:txBody>
            <a:bodyPr vert="horz" wrap="square" lIns="0" tIns="0" rIns="0" bIns="0"/>
            <a:lstStyle/>
            <a:p>
              <a:pPr algn="l" rtl="0" eaLnBrk="0">
                <a:lnSpc>
                  <a:spcPct val="109000"/>
                </a:lnSpc>
              </a:pPr>
              <a:endParaRPr sz="600" dirty="0">
                <a:latin typeface="Arial" panose="020B0604020202020204"/>
                <a:ea typeface="Arial" panose="020B0604020202020204"/>
                <a:cs typeface="Arial" panose="020B0604020202020204"/>
              </a:endParaRPr>
            </a:p>
            <a:p>
              <a:pPr marL="214630" algn="l" rtl="0" eaLnBrk="0">
                <a:lnSpc>
                  <a:spcPts val="2200"/>
                </a:lnSpc>
                <a:spcBef>
                  <a:spcPts val="5"/>
                </a:spcBef>
              </a:pP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(6:04)消防中队</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到场</a:t>
              </a:r>
              <a:endParaRPr sz="1700" dirty="0">
                <a:latin typeface="微软雅黑" panose="020B0503020204020204" charset="-122"/>
                <a:ea typeface="微软雅黑" panose="020B0503020204020204" charset="-122"/>
                <a:cs typeface="微软雅黑" panose="020B0503020204020204" charset="-122"/>
              </a:endParaRPr>
            </a:p>
          </p:txBody>
        </p:sp>
      </p:grpSp>
      <p:grpSp>
        <p:nvGrpSpPr>
          <p:cNvPr id="94" name="group 94"/>
          <p:cNvGrpSpPr/>
          <p:nvPr/>
        </p:nvGrpSpPr>
        <p:grpSpPr>
          <a:xfrm rot="21600000">
            <a:off x="5399532" y="2129028"/>
            <a:ext cx="2311908" cy="419100"/>
            <a:chOff x="0" y="0"/>
            <a:chExt cx="2311908" cy="419100"/>
          </a:xfrm>
        </p:grpSpPr>
        <p:pic>
          <p:nvPicPr>
            <p:cNvPr id="1216" name="picture 1216"/>
            <p:cNvPicPr>
              <a:picLocks noChangeAspect="1"/>
            </p:cNvPicPr>
            <p:nvPr/>
          </p:nvPicPr>
          <p:blipFill>
            <a:blip r:embed="rId18"/>
            <a:stretch>
              <a:fillRect/>
            </a:stretch>
          </p:blipFill>
          <p:spPr>
            <a:xfrm rot="21600000">
              <a:off x="0" y="0"/>
              <a:ext cx="2311908" cy="419100"/>
            </a:xfrm>
            <a:prstGeom prst="rect">
              <a:avLst/>
            </a:prstGeom>
          </p:spPr>
        </p:pic>
        <p:sp>
          <p:nvSpPr>
            <p:cNvPr id="1218" name="textbox 1218"/>
            <p:cNvSpPr/>
            <p:nvPr/>
          </p:nvSpPr>
          <p:spPr>
            <a:xfrm>
              <a:off x="-12700" y="-12700"/>
              <a:ext cx="2337435" cy="444500"/>
            </a:xfrm>
            <a:prstGeom prst="rect">
              <a:avLst/>
            </a:prstGeom>
            <a:noFill/>
            <a:ln w="0" cap="flat">
              <a:noFill/>
              <a:prstDash val="solid"/>
              <a:miter lim="0"/>
            </a:ln>
          </p:spPr>
          <p:txBody>
            <a:bodyPr vert="horz" wrap="square" lIns="0" tIns="0" rIns="0" bIns="0"/>
            <a:lstStyle/>
            <a:p>
              <a:pPr algn="l" rtl="0" eaLnBrk="0">
                <a:lnSpc>
                  <a:spcPct val="110000"/>
                </a:lnSpc>
              </a:pPr>
              <a:endParaRPr sz="600" dirty="0">
                <a:latin typeface="Arial" panose="020B0604020202020204"/>
                <a:ea typeface="Arial" panose="020B0604020202020204"/>
                <a:cs typeface="Arial" panose="020B0604020202020204"/>
              </a:endParaRPr>
            </a:p>
            <a:p>
              <a:pPr marL="213995" algn="l" rtl="0" eaLnBrk="0">
                <a:lnSpc>
                  <a:spcPts val="2200"/>
                </a:lnSpc>
                <a:spcBef>
                  <a:spcPts val="5"/>
                </a:spcBef>
              </a:pP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kern="0" spc="-2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5:54)张湾消防中队</a:t>
              </a:r>
              <a:endParaRPr sz="1700" dirty="0">
                <a:latin typeface="微软雅黑" panose="020B0503020204020204" charset="-122"/>
                <a:ea typeface="微软雅黑" panose="020B0503020204020204" charset="-122"/>
                <a:cs typeface="微软雅黑" panose="020B0503020204020204" charset="-122"/>
              </a:endParaRPr>
            </a:p>
          </p:txBody>
        </p:sp>
      </p:grpSp>
      <p:grpSp>
        <p:nvGrpSpPr>
          <p:cNvPr id="96" name="group 96"/>
          <p:cNvGrpSpPr/>
          <p:nvPr/>
        </p:nvGrpSpPr>
        <p:grpSpPr>
          <a:xfrm rot="21600000">
            <a:off x="5399532" y="3654552"/>
            <a:ext cx="2311908" cy="419100"/>
            <a:chOff x="0" y="0"/>
            <a:chExt cx="2311908" cy="419100"/>
          </a:xfrm>
        </p:grpSpPr>
        <p:pic>
          <p:nvPicPr>
            <p:cNvPr id="1220" name="picture 1220"/>
            <p:cNvPicPr>
              <a:picLocks noChangeAspect="1"/>
            </p:cNvPicPr>
            <p:nvPr/>
          </p:nvPicPr>
          <p:blipFill>
            <a:blip r:embed="rId19"/>
            <a:stretch>
              <a:fillRect/>
            </a:stretch>
          </p:blipFill>
          <p:spPr>
            <a:xfrm rot="21600000">
              <a:off x="0" y="0"/>
              <a:ext cx="2311908" cy="419100"/>
            </a:xfrm>
            <a:prstGeom prst="rect">
              <a:avLst/>
            </a:prstGeom>
          </p:spPr>
        </p:pic>
        <p:sp>
          <p:nvSpPr>
            <p:cNvPr id="1222" name="textbox 1222"/>
            <p:cNvSpPr/>
            <p:nvPr/>
          </p:nvSpPr>
          <p:spPr>
            <a:xfrm>
              <a:off x="-12700" y="-12700"/>
              <a:ext cx="2337435" cy="444500"/>
            </a:xfrm>
            <a:prstGeom prst="rect">
              <a:avLst/>
            </a:prstGeom>
            <a:noFill/>
            <a:ln w="0" cap="flat">
              <a:noFill/>
              <a:prstDash val="solid"/>
              <a:miter lim="0"/>
            </a:ln>
          </p:spPr>
          <p:txBody>
            <a:bodyPr vert="horz" wrap="square" lIns="0" tIns="0" rIns="0" bIns="0"/>
            <a:lstStyle/>
            <a:p>
              <a:pPr algn="l" rtl="0" eaLnBrk="0">
                <a:lnSpc>
                  <a:spcPct val="110000"/>
                </a:lnSpc>
              </a:pPr>
              <a:endParaRPr sz="600" dirty="0">
                <a:latin typeface="Arial" panose="020B0604020202020204"/>
                <a:ea typeface="Arial" panose="020B0604020202020204"/>
                <a:cs typeface="Arial" panose="020B0604020202020204"/>
              </a:endParaRPr>
            </a:p>
            <a:p>
              <a:pPr marL="328295" algn="l" rtl="0" eaLnBrk="0">
                <a:lnSpc>
                  <a:spcPts val="2200"/>
                </a:lnSpc>
                <a:spcBef>
                  <a:spcPts val="0"/>
                </a:spcBef>
              </a:pP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(6: 10)观察、</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  警戒</a:t>
              </a:r>
              <a:endParaRPr sz="1700" dirty="0">
                <a:latin typeface="微软雅黑" panose="020B0503020204020204" charset="-122"/>
                <a:ea typeface="微软雅黑" panose="020B0503020204020204" charset="-122"/>
                <a:cs typeface="微软雅黑" panose="020B0503020204020204" charset="-122"/>
              </a:endParaRPr>
            </a:p>
          </p:txBody>
        </p:sp>
      </p:grpSp>
      <p:grpSp>
        <p:nvGrpSpPr>
          <p:cNvPr id="98" name="group 98"/>
          <p:cNvGrpSpPr/>
          <p:nvPr/>
        </p:nvGrpSpPr>
        <p:grpSpPr>
          <a:xfrm rot="21600000">
            <a:off x="2455164" y="3881628"/>
            <a:ext cx="2133600" cy="419100"/>
            <a:chOff x="0" y="0"/>
            <a:chExt cx="2133600" cy="419100"/>
          </a:xfrm>
        </p:grpSpPr>
        <p:pic>
          <p:nvPicPr>
            <p:cNvPr id="1224" name="picture 1224"/>
            <p:cNvPicPr>
              <a:picLocks noChangeAspect="1"/>
            </p:cNvPicPr>
            <p:nvPr/>
          </p:nvPicPr>
          <p:blipFill>
            <a:blip r:embed="rId20"/>
            <a:stretch>
              <a:fillRect/>
            </a:stretch>
          </p:blipFill>
          <p:spPr>
            <a:xfrm rot="21600000">
              <a:off x="0" y="0"/>
              <a:ext cx="2133600" cy="419100"/>
            </a:xfrm>
            <a:prstGeom prst="rect">
              <a:avLst/>
            </a:prstGeom>
          </p:spPr>
        </p:pic>
        <p:sp>
          <p:nvSpPr>
            <p:cNvPr id="1226" name="textbox 1226"/>
            <p:cNvSpPr/>
            <p:nvPr/>
          </p:nvSpPr>
          <p:spPr>
            <a:xfrm>
              <a:off x="-12700" y="-12700"/>
              <a:ext cx="2159000" cy="444500"/>
            </a:xfrm>
            <a:prstGeom prst="rect">
              <a:avLst/>
            </a:prstGeom>
            <a:noFill/>
            <a:ln w="0" cap="flat">
              <a:noFill/>
              <a:prstDash val="solid"/>
              <a:miter lim="0"/>
            </a:ln>
          </p:spPr>
          <p:txBody>
            <a:bodyPr vert="horz" wrap="square" lIns="0" tIns="0" rIns="0" bIns="0"/>
            <a:lstStyle/>
            <a:p>
              <a:pPr algn="l" rtl="0" eaLnBrk="0">
                <a:lnSpc>
                  <a:spcPct val="110000"/>
                </a:lnSpc>
              </a:pPr>
              <a:endParaRPr sz="600" dirty="0">
                <a:latin typeface="Arial" panose="020B0604020202020204"/>
                <a:ea typeface="Arial" panose="020B0604020202020204"/>
                <a:cs typeface="Arial" panose="020B0604020202020204"/>
              </a:endParaRPr>
            </a:p>
            <a:p>
              <a:pPr marL="160020" algn="l" rtl="0" eaLnBrk="0">
                <a:lnSpc>
                  <a:spcPts val="2200"/>
                </a:lnSpc>
                <a:spcBef>
                  <a:spcPts val="5"/>
                </a:spcBef>
              </a:pP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(6:07)疏散、</a:t>
              </a:r>
              <a:r>
                <a:rPr sz="1700" kern="0" spc="4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警戒</a:t>
              </a:r>
              <a:endParaRPr sz="1700" dirty="0">
                <a:latin typeface="微软雅黑" panose="020B0503020204020204" charset="-122"/>
                <a:ea typeface="微软雅黑" panose="020B0503020204020204" charset="-122"/>
                <a:cs typeface="微软雅黑" panose="020B0503020204020204" charset="-122"/>
              </a:endParaRPr>
            </a:p>
          </p:txBody>
        </p:sp>
      </p:grpSp>
      <p:grpSp>
        <p:nvGrpSpPr>
          <p:cNvPr id="100" name="group 100"/>
          <p:cNvGrpSpPr/>
          <p:nvPr/>
        </p:nvGrpSpPr>
        <p:grpSpPr>
          <a:xfrm rot="21600000">
            <a:off x="2455164" y="3078479"/>
            <a:ext cx="2133600" cy="419100"/>
            <a:chOff x="0" y="0"/>
            <a:chExt cx="2133600" cy="419100"/>
          </a:xfrm>
        </p:grpSpPr>
        <p:pic>
          <p:nvPicPr>
            <p:cNvPr id="1228" name="picture 1228"/>
            <p:cNvPicPr>
              <a:picLocks noChangeAspect="1"/>
            </p:cNvPicPr>
            <p:nvPr/>
          </p:nvPicPr>
          <p:blipFill>
            <a:blip r:embed="rId21"/>
            <a:stretch>
              <a:fillRect/>
            </a:stretch>
          </p:blipFill>
          <p:spPr>
            <a:xfrm rot="21600000">
              <a:off x="0" y="0"/>
              <a:ext cx="2133600" cy="419100"/>
            </a:xfrm>
            <a:prstGeom prst="rect">
              <a:avLst/>
            </a:prstGeom>
          </p:spPr>
        </p:pic>
        <p:sp>
          <p:nvSpPr>
            <p:cNvPr id="1230" name="textbox 1230"/>
            <p:cNvSpPr/>
            <p:nvPr/>
          </p:nvSpPr>
          <p:spPr>
            <a:xfrm>
              <a:off x="-12700" y="-12700"/>
              <a:ext cx="2159000" cy="467994"/>
            </a:xfrm>
            <a:prstGeom prst="rect">
              <a:avLst/>
            </a:prstGeom>
            <a:noFill/>
            <a:ln w="0" cap="flat">
              <a:noFill/>
              <a:prstDash val="solid"/>
              <a:miter lim="0"/>
            </a:ln>
          </p:spPr>
          <p:txBody>
            <a:bodyPr vert="horz" wrap="square" lIns="0" tIns="0" rIns="0" bIns="0"/>
            <a:lstStyle/>
            <a:p>
              <a:pPr algn="l" rtl="0" eaLnBrk="0">
                <a:lnSpc>
                  <a:spcPct val="106000"/>
                </a:lnSpc>
              </a:pPr>
              <a:endParaRPr sz="800" dirty="0">
                <a:latin typeface="Arial" panose="020B0604020202020204"/>
                <a:ea typeface="Arial" panose="020B0604020202020204"/>
                <a:cs typeface="Arial" panose="020B0604020202020204"/>
              </a:endParaRPr>
            </a:p>
            <a:p>
              <a:pPr algn="l" rtl="0" eaLnBrk="0">
                <a:lnSpc>
                  <a:spcPct val="6000"/>
                </a:lnSpc>
              </a:pPr>
              <a:endParaRPr sz="100" dirty="0">
                <a:latin typeface="Arial" panose="020B0604020202020204"/>
                <a:ea typeface="Arial" panose="020B0604020202020204"/>
                <a:cs typeface="Arial" panose="020B0604020202020204"/>
              </a:endParaRPr>
            </a:p>
            <a:p>
              <a:pPr marL="337820" algn="l" rtl="0" eaLnBrk="0">
                <a:lnSpc>
                  <a:spcPct val="91000"/>
                </a:lnSpc>
              </a:pP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仇、张6点到场</a:t>
              </a:r>
              <a:endParaRPr sz="1700" dirty="0">
                <a:latin typeface="微软雅黑" panose="020B0503020204020204" charset="-122"/>
                <a:ea typeface="微软雅黑" panose="020B0503020204020204" charset="-122"/>
                <a:cs typeface="微软雅黑" panose="020B0503020204020204" charset="-122"/>
              </a:endParaRPr>
            </a:p>
          </p:txBody>
        </p:sp>
      </p:grpSp>
      <p:grpSp>
        <p:nvGrpSpPr>
          <p:cNvPr id="102" name="group 102"/>
          <p:cNvGrpSpPr/>
          <p:nvPr/>
        </p:nvGrpSpPr>
        <p:grpSpPr>
          <a:xfrm rot="21600000">
            <a:off x="234695" y="3069335"/>
            <a:ext cx="1856232" cy="419100"/>
            <a:chOff x="0" y="0"/>
            <a:chExt cx="1856232" cy="419100"/>
          </a:xfrm>
        </p:grpSpPr>
        <p:pic>
          <p:nvPicPr>
            <p:cNvPr id="1232" name="picture 1232"/>
            <p:cNvPicPr>
              <a:picLocks noChangeAspect="1"/>
            </p:cNvPicPr>
            <p:nvPr/>
          </p:nvPicPr>
          <p:blipFill>
            <a:blip r:embed="rId22"/>
            <a:stretch>
              <a:fillRect/>
            </a:stretch>
          </p:blipFill>
          <p:spPr>
            <a:xfrm rot="21600000">
              <a:off x="0" y="0"/>
              <a:ext cx="1856232" cy="419100"/>
            </a:xfrm>
            <a:prstGeom prst="rect">
              <a:avLst/>
            </a:prstGeom>
          </p:spPr>
        </p:pic>
        <p:sp>
          <p:nvSpPr>
            <p:cNvPr id="1234" name="textbox 1234"/>
            <p:cNvSpPr/>
            <p:nvPr/>
          </p:nvSpPr>
          <p:spPr>
            <a:xfrm>
              <a:off x="-12700" y="-12700"/>
              <a:ext cx="1882139" cy="466725"/>
            </a:xfrm>
            <a:prstGeom prst="rect">
              <a:avLst/>
            </a:prstGeom>
            <a:noFill/>
            <a:ln w="0" cap="flat">
              <a:noFill/>
              <a:prstDash val="solid"/>
              <a:miter lim="0"/>
            </a:ln>
          </p:spPr>
          <p:txBody>
            <a:bodyPr vert="horz" wrap="square" lIns="0" tIns="0" rIns="0" bIns="0"/>
            <a:lstStyle/>
            <a:p>
              <a:pPr algn="l" rtl="0" eaLnBrk="0">
                <a:lnSpc>
                  <a:spcPct val="107000"/>
                </a:lnSpc>
              </a:pPr>
              <a:endParaRPr sz="800" dirty="0">
                <a:latin typeface="Arial" panose="020B0604020202020204"/>
                <a:ea typeface="Arial" panose="020B0604020202020204"/>
                <a:cs typeface="Arial" panose="020B0604020202020204"/>
              </a:endParaRPr>
            </a:p>
            <a:p>
              <a:pPr marL="259080" algn="l" rtl="0" eaLnBrk="0">
                <a:lnSpc>
                  <a:spcPct val="91000"/>
                </a:lnSpc>
              </a:pP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所长张亮出警</a:t>
              </a:r>
              <a:endParaRPr sz="1700" dirty="0">
                <a:latin typeface="微软雅黑" panose="020B0503020204020204" charset="-122"/>
                <a:ea typeface="微软雅黑" panose="020B0503020204020204" charset="-122"/>
                <a:cs typeface="微软雅黑" panose="020B0503020204020204" charset="-122"/>
              </a:endParaRPr>
            </a:p>
          </p:txBody>
        </p:sp>
      </p:grpSp>
      <p:sp>
        <p:nvSpPr>
          <p:cNvPr id="1236" name="textbox 1236"/>
          <p:cNvSpPr/>
          <p:nvPr/>
        </p:nvSpPr>
        <p:spPr>
          <a:xfrm>
            <a:off x="1643674" y="1304587"/>
            <a:ext cx="1275714" cy="547369"/>
          </a:xfrm>
          <a:prstGeom prst="rect">
            <a:avLst/>
          </a:prstGeom>
          <a:noFill/>
          <a:ln w="0" cap="flat">
            <a:noFill/>
            <a:prstDash val="solid"/>
            <a:miter lim="0"/>
          </a:ln>
        </p:spPr>
        <p:txBody>
          <a:bodyPr vert="horz" wrap="square" lIns="0" tIns="0" rIns="0" bIns="0"/>
          <a:lstStyle/>
          <a:p>
            <a:pPr algn="l" rtl="0" eaLnBrk="0">
              <a:lnSpc>
                <a:spcPct val="86000"/>
              </a:lnSpc>
            </a:pPr>
            <a:endParaRPr sz="100" dirty="0">
              <a:latin typeface="Arial" panose="020B0604020202020204"/>
              <a:ea typeface="Arial" panose="020B0604020202020204"/>
              <a:cs typeface="Arial" panose="020B0604020202020204"/>
            </a:endParaRPr>
          </a:p>
          <a:p>
            <a:pPr marL="12700" algn="l" rtl="0" eaLnBrk="0">
              <a:lnSpc>
                <a:spcPct val="91000"/>
              </a:lnSpc>
            </a:pP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110指挥中心</a:t>
            </a:r>
            <a:endParaRPr sz="1700" dirty="0">
              <a:latin typeface="微软雅黑" panose="020B0503020204020204" charset="-122"/>
              <a:ea typeface="微软雅黑" panose="020B0503020204020204" charset="-122"/>
              <a:cs typeface="微软雅黑" panose="020B0503020204020204" charset="-122"/>
            </a:endParaRPr>
          </a:p>
          <a:p>
            <a:pPr marL="73025" algn="l" rtl="0" eaLnBrk="0">
              <a:lnSpc>
                <a:spcPts val="2200"/>
              </a:lnSpc>
              <a:spcBef>
                <a:spcPts val="45"/>
              </a:spcBef>
            </a:pP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kern="0" spc="3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5:38接报)</a:t>
            </a:r>
            <a:endParaRPr sz="1700" dirty="0">
              <a:latin typeface="微软雅黑" panose="020B0503020204020204" charset="-122"/>
              <a:ea typeface="微软雅黑" panose="020B0503020204020204" charset="-122"/>
              <a:cs typeface="微软雅黑" panose="020B0503020204020204" charset="-122"/>
            </a:endParaRPr>
          </a:p>
        </p:txBody>
      </p:sp>
      <p:sp>
        <p:nvSpPr>
          <p:cNvPr id="1238" name="textbox 1238"/>
          <p:cNvSpPr/>
          <p:nvPr/>
        </p:nvSpPr>
        <p:spPr>
          <a:xfrm>
            <a:off x="5933734" y="1304587"/>
            <a:ext cx="1275714" cy="558800"/>
          </a:xfrm>
          <a:prstGeom prst="rect">
            <a:avLst/>
          </a:prstGeom>
          <a:noFill/>
          <a:ln w="0" cap="flat">
            <a:noFill/>
            <a:prstDash val="solid"/>
            <a:miter lim="0"/>
          </a:ln>
        </p:spPr>
        <p:txBody>
          <a:bodyPr vert="horz" wrap="square" lIns="0" tIns="0" rIns="0" bIns="0"/>
          <a:lstStyle/>
          <a:p>
            <a:pPr algn="l" rtl="0" eaLnBrk="0">
              <a:lnSpc>
                <a:spcPct val="78000"/>
              </a:lnSpc>
            </a:pPr>
            <a:endParaRPr sz="100" dirty="0">
              <a:latin typeface="Arial" panose="020B0604020202020204"/>
              <a:ea typeface="Arial" panose="020B0604020202020204"/>
              <a:cs typeface="Arial" panose="020B0604020202020204"/>
            </a:endParaRPr>
          </a:p>
          <a:p>
            <a:pPr marL="73025" indent="-60325" algn="l" rtl="0" eaLnBrk="0">
              <a:lnSpc>
                <a:spcPct val="103000"/>
              </a:lnSpc>
            </a:pP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119指挥中心</a:t>
            </a: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kern="0" spc="3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5:53接报)</a:t>
            </a:r>
            <a:endParaRPr sz="1700" dirty="0">
              <a:latin typeface="微软雅黑" panose="020B0503020204020204" charset="-122"/>
              <a:ea typeface="微软雅黑" panose="020B0503020204020204" charset="-122"/>
              <a:cs typeface="微软雅黑" panose="020B0503020204020204" charset="-122"/>
            </a:endParaRPr>
          </a:p>
        </p:txBody>
      </p:sp>
      <p:sp>
        <p:nvSpPr>
          <p:cNvPr id="1240" name="textbox 1240"/>
          <p:cNvSpPr/>
          <p:nvPr/>
        </p:nvSpPr>
        <p:spPr>
          <a:xfrm>
            <a:off x="5645793" y="5857819"/>
            <a:ext cx="1831975" cy="343534"/>
          </a:xfrm>
          <a:prstGeom prst="rect">
            <a:avLst/>
          </a:prstGeom>
          <a:noFill/>
          <a:ln w="0" cap="flat">
            <a:noFill/>
            <a:prstDash val="solid"/>
            <a:miter lim="0"/>
          </a:ln>
        </p:spPr>
        <p:txBody>
          <a:bodyPr vert="horz" wrap="square" lIns="0" tIns="0" rIns="0" bIns="0"/>
          <a:lstStyle/>
          <a:p>
            <a:pPr algn="l" rtl="0" eaLnBrk="0">
              <a:lnSpc>
                <a:spcPct val="78000"/>
              </a:lnSpc>
            </a:pPr>
            <a:endParaRPr sz="100" dirty="0">
              <a:latin typeface="Arial" panose="020B0604020202020204"/>
              <a:ea typeface="Arial" panose="020B0604020202020204"/>
              <a:cs typeface="Arial" panose="020B0604020202020204"/>
            </a:endParaRPr>
          </a:p>
          <a:p>
            <a:pPr marL="12700" algn="l" rtl="0" eaLnBrk="0">
              <a:lnSpc>
                <a:spcPct val="91000"/>
              </a:lnSpc>
            </a:pPr>
            <a:r>
              <a:rPr sz="23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泄漏处置情况</a:t>
            </a:r>
            <a:endParaRPr sz="2300" dirty="0">
              <a:latin typeface="微软雅黑" panose="020B0503020204020204" charset="-122"/>
              <a:ea typeface="微软雅黑" panose="020B0503020204020204" charset="-122"/>
              <a:cs typeface="微软雅黑" panose="020B0503020204020204" charset="-122"/>
            </a:endParaRPr>
          </a:p>
        </p:txBody>
      </p:sp>
      <p:pic>
        <p:nvPicPr>
          <p:cNvPr id="1242" name="picture 1242"/>
          <p:cNvPicPr>
            <a:picLocks noChangeAspect="1"/>
          </p:cNvPicPr>
          <p:nvPr/>
        </p:nvPicPr>
        <p:blipFill>
          <a:blip r:embed="rId23"/>
          <a:stretch>
            <a:fillRect/>
          </a:stretch>
        </p:blipFill>
        <p:spPr>
          <a:xfrm rot="21600000">
            <a:off x="3014472" y="1470659"/>
            <a:ext cx="2793492" cy="114300"/>
          </a:xfrm>
          <a:prstGeom prst="rect">
            <a:avLst/>
          </a:prstGeom>
        </p:spPr>
      </p:pic>
      <p:pic>
        <p:nvPicPr>
          <p:cNvPr id="1244" name="picture 1244"/>
          <p:cNvPicPr>
            <a:picLocks noChangeAspect="1"/>
          </p:cNvPicPr>
          <p:nvPr/>
        </p:nvPicPr>
        <p:blipFill>
          <a:blip r:embed="rId24"/>
          <a:stretch>
            <a:fillRect/>
          </a:stretch>
        </p:blipFill>
        <p:spPr>
          <a:xfrm rot="21600000">
            <a:off x="7341107" y="1455420"/>
            <a:ext cx="1778507" cy="128015"/>
          </a:xfrm>
          <a:prstGeom prst="rect">
            <a:avLst/>
          </a:prstGeom>
        </p:spPr>
      </p:pic>
      <p:sp>
        <p:nvSpPr>
          <p:cNvPr id="1246" name="path 1246"/>
          <p:cNvSpPr/>
          <p:nvPr/>
        </p:nvSpPr>
        <p:spPr>
          <a:xfrm>
            <a:off x="2246376" y="1850135"/>
            <a:ext cx="42672" cy="2386584"/>
          </a:xfrm>
          <a:custGeom>
            <a:avLst/>
            <a:gdLst/>
            <a:ahLst/>
            <a:cxnLst/>
            <a:rect l="0" t="0" r="0" b="0"/>
            <a:pathLst>
              <a:path w="67" h="3758">
                <a:moveTo>
                  <a:pt x="0" y="0"/>
                </a:moveTo>
                <a:lnTo>
                  <a:pt x="67" y="0"/>
                </a:lnTo>
                <a:lnTo>
                  <a:pt x="67" y="3758"/>
                </a:lnTo>
                <a:lnTo>
                  <a:pt x="0" y="3758"/>
                </a:lnTo>
                <a:lnTo>
                  <a:pt x="0" y="0"/>
                </a:lnTo>
                <a:close/>
              </a:path>
            </a:pathLst>
          </a:custGeom>
          <a:solidFill>
            <a:srgbClr val="DEB420">
              <a:alpha val="100000"/>
            </a:srgbClr>
          </a:solidFill>
          <a:ln w="0" cap="flat">
            <a:noFill/>
            <a:prstDash val="solid"/>
            <a:miter lim="0"/>
          </a:ln>
        </p:spPr>
        <p:txBody>
          <a:bodyPr rtlCol="0"/>
          <a:lstStyle/>
          <a:p>
            <a:pPr algn="ctr"/>
            <a:endParaRPr lang="zh-CN" altLang="en-US"/>
          </a:p>
        </p:txBody>
      </p:sp>
      <p:pic>
        <p:nvPicPr>
          <p:cNvPr id="1248" name="picture 1248"/>
          <p:cNvPicPr>
            <a:picLocks noChangeAspect="1"/>
          </p:cNvPicPr>
          <p:nvPr/>
        </p:nvPicPr>
        <p:blipFill>
          <a:blip r:embed="rId25"/>
          <a:stretch>
            <a:fillRect/>
          </a:stretch>
        </p:blipFill>
        <p:spPr>
          <a:xfrm rot="21600000">
            <a:off x="3479291" y="4290059"/>
            <a:ext cx="114300" cy="489204"/>
          </a:xfrm>
          <a:prstGeom prst="rect">
            <a:avLst/>
          </a:prstGeom>
        </p:spPr>
      </p:pic>
      <p:pic>
        <p:nvPicPr>
          <p:cNvPr id="1250" name="picture 1250"/>
          <p:cNvPicPr>
            <a:picLocks noChangeAspect="1"/>
          </p:cNvPicPr>
          <p:nvPr/>
        </p:nvPicPr>
        <p:blipFill>
          <a:blip r:embed="rId26"/>
          <a:stretch>
            <a:fillRect/>
          </a:stretch>
        </p:blipFill>
        <p:spPr>
          <a:xfrm rot="21600000">
            <a:off x="3488435" y="5372100"/>
            <a:ext cx="114300" cy="467867"/>
          </a:xfrm>
          <a:prstGeom prst="rect">
            <a:avLst/>
          </a:prstGeom>
        </p:spPr>
      </p:pic>
      <p:pic>
        <p:nvPicPr>
          <p:cNvPr id="1252" name="picture 1252"/>
          <p:cNvPicPr>
            <a:picLocks noChangeAspect="1"/>
          </p:cNvPicPr>
          <p:nvPr/>
        </p:nvPicPr>
        <p:blipFill>
          <a:blip r:embed="rId27"/>
          <a:stretch>
            <a:fillRect/>
          </a:stretch>
        </p:blipFill>
        <p:spPr>
          <a:xfrm rot="21600000">
            <a:off x="10160507" y="2878835"/>
            <a:ext cx="114300" cy="461772"/>
          </a:xfrm>
          <a:prstGeom prst="rect">
            <a:avLst/>
          </a:prstGeom>
        </p:spPr>
      </p:pic>
      <p:pic>
        <p:nvPicPr>
          <p:cNvPr id="1254" name="picture 1254"/>
          <p:cNvPicPr>
            <a:picLocks noChangeAspect="1"/>
          </p:cNvPicPr>
          <p:nvPr/>
        </p:nvPicPr>
        <p:blipFill>
          <a:blip r:embed="rId28"/>
          <a:stretch>
            <a:fillRect/>
          </a:stretch>
        </p:blipFill>
        <p:spPr>
          <a:xfrm rot="21600000">
            <a:off x="3471671" y="3471671"/>
            <a:ext cx="114300" cy="445008"/>
          </a:xfrm>
          <a:prstGeom prst="rect">
            <a:avLst/>
          </a:prstGeom>
        </p:spPr>
      </p:pic>
      <p:pic>
        <p:nvPicPr>
          <p:cNvPr id="1256" name="picture 1256"/>
          <p:cNvPicPr>
            <a:picLocks noChangeAspect="1"/>
          </p:cNvPicPr>
          <p:nvPr/>
        </p:nvPicPr>
        <p:blipFill>
          <a:blip r:embed="rId29"/>
          <a:stretch>
            <a:fillRect/>
          </a:stretch>
        </p:blipFill>
        <p:spPr>
          <a:xfrm rot="21600000">
            <a:off x="6498335" y="2522219"/>
            <a:ext cx="114300" cy="434340"/>
          </a:xfrm>
          <a:prstGeom prst="rect">
            <a:avLst/>
          </a:prstGeom>
        </p:spPr>
      </p:pic>
      <p:pic>
        <p:nvPicPr>
          <p:cNvPr id="1258" name="picture 1258"/>
          <p:cNvPicPr>
            <a:picLocks noChangeAspect="1"/>
          </p:cNvPicPr>
          <p:nvPr/>
        </p:nvPicPr>
        <p:blipFill>
          <a:blip r:embed="rId30"/>
          <a:stretch>
            <a:fillRect/>
          </a:stretch>
        </p:blipFill>
        <p:spPr>
          <a:xfrm rot="21600000">
            <a:off x="10216896" y="3918204"/>
            <a:ext cx="114300" cy="384048"/>
          </a:xfrm>
          <a:prstGeom prst="rect">
            <a:avLst/>
          </a:prstGeom>
        </p:spPr>
      </p:pic>
      <p:pic>
        <p:nvPicPr>
          <p:cNvPr id="1260" name="picture 1260"/>
          <p:cNvPicPr>
            <a:picLocks noChangeAspect="1"/>
          </p:cNvPicPr>
          <p:nvPr/>
        </p:nvPicPr>
        <p:blipFill>
          <a:blip r:embed="rId31"/>
          <a:stretch>
            <a:fillRect/>
          </a:stretch>
        </p:blipFill>
        <p:spPr>
          <a:xfrm rot="21600000">
            <a:off x="10216896" y="4936235"/>
            <a:ext cx="114300" cy="384048"/>
          </a:xfrm>
          <a:prstGeom prst="rect">
            <a:avLst/>
          </a:prstGeom>
        </p:spPr>
      </p:pic>
      <p:pic>
        <p:nvPicPr>
          <p:cNvPr id="1262" name="picture 1262"/>
          <p:cNvPicPr>
            <a:picLocks noChangeAspect="1"/>
          </p:cNvPicPr>
          <p:nvPr/>
        </p:nvPicPr>
        <p:blipFill>
          <a:blip r:embed="rId32"/>
          <a:stretch>
            <a:fillRect/>
          </a:stretch>
        </p:blipFill>
        <p:spPr>
          <a:xfrm rot="21600000">
            <a:off x="10273284" y="5964935"/>
            <a:ext cx="114300" cy="384048"/>
          </a:xfrm>
          <a:prstGeom prst="rect">
            <a:avLst/>
          </a:prstGeom>
        </p:spPr>
      </p:pic>
      <p:pic>
        <p:nvPicPr>
          <p:cNvPr id="1264" name="picture 1264"/>
          <p:cNvPicPr>
            <a:picLocks noChangeAspect="1"/>
          </p:cNvPicPr>
          <p:nvPr/>
        </p:nvPicPr>
        <p:blipFill>
          <a:blip r:embed="rId31"/>
          <a:stretch>
            <a:fillRect/>
          </a:stretch>
        </p:blipFill>
        <p:spPr>
          <a:xfrm rot="21600000">
            <a:off x="10160507" y="1850135"/>
            <a:ext cx="114300" cy="384047"/>
          </a:xfrm>
          <a:prstGeom prst="rect">
            <a:avLst/>
          </a:prstGeom>
        </p:spPr>
      </p:pic>
      <p:pic>
        <p:nvPicPr>
          <p:cNvPr id="1266" name="picture 1266"/>
          <p:cNvPicPr>
            <a:picLocks noChangeAspect="1"/>
          </p:cNvPicPr>
          <p:nvPr/>
        </p:nvPicPr>
        <p:blipFill>
          <a:blip r:embed="rId33"/>
          <a:stretch>
            <a:fillRect/>
          </a:stretch>
        </p:blipFill>
        <p:spPr>
          <a:xfrm rot="21600000">
            <a:off x="6530340" y="4079747"/>
            <a:ext cx="114300" cy="374904"/>
          </a:xfrm>
          <a:prstGeom prst="rect">
            <a:avLst/>
          </a:prstGeom>
        </p:spPr>
      </p:pic>
      <p:pic>
        <p:nvPicPr>
          <p:cNvPr id="1268" name="picture 1268"/>
          <p:cNvPicPr>
            <a:picLocks noChangeAspect="1"/>
          </p:cNvPicPr>
          <p:nvPr/>
        </p:nvPicPr>
        <p:blipFill>
          <a:blip r:embed="rId34"/>
          <a:stretch>
            <a:fillRect/>
          </a:stretch>
        </p:blipFill>
        <p:spPr>
          <a:xfrm rot="21600000">
            <a:off x="6499859" y="3325367"/>
            <a:ext cx="114300" cy="374903"/>
          </a:xfrm>
          <a:prstGeom prst="rect">
            <a:avLst/>
          </a:prstGeom>
        </p:spPr>
      </p:pic>
      <p:pic>
        <p:nvPicPr>
          <p:cNvPr id="1270" name="picture 1270"/>
          <p:cNvPicPr>
            <a:picLocks noChangeAspect="1"/>
          </p:cNvPicPr>
          <p:nvPr/>
        </p:nvPicPr>
        <p:blipFill>
          <a:blip r:embed="rId35"/>
          <a:stretch>
            <a:fillRect/>
          </a:stretch>
        </p:blipFill>
        <p:spPr>
          <a:xfrm rot="21600000">
            <a:off x="2065020" y="4140707"/>
            <a:ext cx="214883" cy="170688"/>
          </a:xfrm>
          <a:prstGeom prst="rect">
            <a:avLst/>
          </a:prstGeom>
        </p:spPr>
      </p:pic>
      <p:pic>
        <p:nvPicPr>
          <p:cNvPr id="1272" name="picture 1272"/>
          <p:cNvPicPr>
            <a:picLocks noChangeAspect="1"/>
          </p:cNvPicPr>
          <p:nvPr/>
        </p:nvPicPr>
        <p:blipFill>
          <a:blip r:embed="rId36"/>
          <a:stretch>
            <a:fillRect/>
          </a:stretch>
        </p:blipFill>
        <p:spPr>
          <a:xfrm rot="21600000">
            <a:off x="6498335" y="1850135"/>
            <a:ext cx="114300" cy="304800"/>
          </a:xfrm>
          <a:prstGeom prst="rect">
            <a:avLst/>
          </a:prstGeom>
        </p:spPr>
      </p:pic>
      <p:pic>
        <p:nvPicPr>
          <p:cNvPr id="1274" name="picture 1274"/>
          <p:cNvPicPr>
            <a:picLocks noChangeAspect="1"/>
          </p:cNvPicPr>
          <p:nvPr/>
        </p:nvPicPr>
        <p:blipFill>
          <a:blip r:embed="rId37"/>
          <a:stretch>
            <a:fillRect/>
          </a:stretch>
        </p:blipFill>
        <p:spPr>
          <a:xfrm rot="21600000">
            <a:off x="3465575" y="2799588"/>
            <a:ext cx="114300" cy="304800"/>
          </a:xfrm>
          <a:prstGeom prst="rect">
            <a:avLst/>
          </a:prstGeom>
        </p:spPr>
      </p:pic>
      <p:pic>
        <p:nvPicPr>
          <p:cNvPr id="1276" name="picture 1276"/>
          <p:cNvPicPr>
            <a:picLocks noChangeAspect="1"/>
          </p:cNvPicPr>
          <p:nvPr/>
        </p:nvPicPr>
        <p:blipFill>
          <a:blip r:embed="rId38"/>
          <a:stretch>
            <a:fillRect/>
          </a:stretch>
        </p:blipFill>
        <p:spPr>
          <a:xfrm rot="21600000">
            <a:off x="2712720" y="1819655"/>
            <a:ext cx="114300" cy="292608"/>
          </a:xfrm>
          <a:prstGeom prst="rect">
            <a:avLst/>
          </a:prstGeom>
        </p:spPr>
      </p:pic>
      <p:pic>
        <p:nvPicPr>
          <p:cNvPr id="1278" name="picture 1278"/>
          <p:cNvPicPr>
            <a:picLocks noChangeAspect="1"/>
          </p:cNvPicPr>
          <p:nvPr/>
        </p:nvPicPr>
        <p:blipFill>
          <a:blip r:embed="rId39"/>
          <a:stretch>
            <a:fillRect/>
          </a:stretch>
        </p:blipFill>
        <p:spPr>
          <a:xfrm rot="21600000">
            <a:off x="1106423" y="2804159"/>
            <a:ext cx="114300" cy="292608"/>
          </a:xfrm>
          <a:prstGeom prst="rect">
            <a:avLst/>
          </a:prstGeom>
        </p:spPr>
      </p:pic>
      <p:pic>
        <p:nvPicPr>
          <p:cNvPr id="1280" name="picture 1280"/>
          <p:cNvPicPr>
            <a:picLocks noChangeAspect="1"/>
          </p:cNvPicPr>
          <p:nvPr/>
        </p:nvPicPr>
        <p:blipFill>
          <a:blip r:embed="rId40"/>
          <a:stretch>
            <a:fillRect/>
          </a:stretch>
        </p:blipFill>
        <p:spPr>
          <a:xfrm rot="21600000">
            <a:off x="1610868" y="1856232"/>
            <a:ext cx="114299" cy="292608"/>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 name="group 104"/>
          <p:cNvGrpSpPr/>
          <p:nvPr/>
        </p:nvGrpSpPr>
        <p:grpSpPr>
          <a:xfrm rot="21600000">
            <a:off x="594359" y="3649979"/>
            <a:ext cx="11597640" cy="3208020"/>
            <a:chOff x="0" y="0"/>
            <a:chExt cx="11597640" cy="3208020"/>
          </a:xfrm>
        </p:grpSpPr>
        <p:pic>
          <p:nvPicPr>
            <p:cNvPr id="1282" name="picture 1282"/>
            <p:cNvPicPr>
              <a:picLocks noChangeAspect="1"/>
            </p:cNvPicPr>
            <p:nvPr/>
          </p:nvPicPr>
          <p:blipFill>
            <a:blip r:embed="rId1"/>
            <a:stretch>
              <a:fillRect/>
            </a:stretch>
          </p:blipFill>
          <p:spPr>
            <a:xfrm rot="21600000">
              <a:off x="0" y="0"/>
              <a:ext cx="11597640" cy="3208020"/>
            </a:xfrm>
            <a:prstGeom prst="rect">
              <a:avLst/>
            </a:prstGeom>
          </p:spPr>
        </p:pic>
        <p:sp>
          <p:nvSpPr>
            <p:cNvPr id="1284" name="textbox 1284"/>
            <p:cNvSpPr/>
            <p:nvPr/>
          </p:nvSpPr>
          <p:spPr>
            <a:xfrm>
              <a:off x="-12700" y="-12700"/>
              <a:ext cx="11623675" cy="3255009"/>
            </a:xfrm>
            <a:prstGeom prst="rect">
              <a:avLst/>
            </a:prstGeom>
            <a:noFill/>
            <a:ln w="0" cap="flat">
              <a:noFill/>
              <a:prstDash val="solid"/>
              <a:miter lim="0"/>
            </a:ln>
          </p:spPr>
          <p:txBody>
            <a:bodyPr vert="horz" wrap="square" lIns="0" tIns="0" rIns="0" bIns="0"/>
            <a:lstStyle/>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marL="1129030" algn="l" rtl="0" eaLnBrk="0">
                <a:lnSpc>
                  <a:spcPct val="98000"/>
                </a:lnSpc>
                <a:spcBef>
                  <a:spcPts val="0"/>
                </a:spcBef>
              </a:pPr>
              <a:r>
                <a:rPr sz="1700" kern="0" spc="60" dirty="0">
                  <a:solidFill>
                    <a:srgbClr val="FFFFFF">
                      <a:alpha val="100000"/>
                    </a:srgbClr>
                  </a:solidFill>
                  <a:latin typeface="微软雅黑" panose="020B0503020204020204" charset="-122"/>
                  <a:ea typeface="微软雅黑" panose="020B0503020204020204" charset="-122"/>
                  <a:cs typeface="微软雅黑" panose="020B0503020204020204" charset="-122"/>
                </a:rPr>
                <a:t>泄漏点事故天然气钢管腐蚀状况                            </a:t>
              </a:r>
              <a:r>
                <a:rPr sz="1700" kern="0" spc="5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FFFFFF">
                      <a:alpha val="100000"/>
                    </a:srgbClr>
                  </a:solidFill>
                  <a:latin typeface="微软雅黑" panose="020B0503020204020204" charset="-122"/>
                  <a:ea typeface="微软雅黑" panose="020B0503020204020204" charset="-122"/>
                  <a:cs typeface="微软雅黑" panose="020B0503020204020204" charset="-122"/>
                </a:rPr>
                <a:t>事故燃气泄漏路径模型示意图</a:t>
              </a:r>
              <a:endParaRPr sz="1700" dirty="0">
                <a:latin typeface="微软雅黑" panose="020B0503020204020204" charset="-122"/>
                <a:ea typeface="微软雅黑" panose="020B0503020204020204" charset="-122"/>
                <a:cs typeface="微软雅黑" panose="020B0503020204020204" charset="-122"/>
              </a:endParaRPr>
            </a:p>
          </p:txBody>
        </p:sp>
      </p:grpSp>
      <p:sp>
        <p:nvSpPr>
          <p:cNvPr id="1286" name="textbox 1286"/>
          <p:cNvSpPr/>
          <p:nvPr/>
        </p:nvSpPr>
        <p:spPr>
          <a:xfrm>
            <a:off x="667004" y="1323847"/>
            <a:ext cx="10845800" cy="2140585"/>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marL="12700" algn="l" rtl="0" eaLnBrk="0">
              <a:lnSpc>
                <a:spcPct val="78000"/>
              </a:lnSpc>
            </a:pPr>
            <a:r>
              <a:rPr sz="3300" kern="0" spc="60" dirty="0">
                <a:solidFill>
                  <a:srgbClr val="393939">
                    <a:alpha val="100000"/>
                  </a:srgbClr>
                </a:solidFill>
                <a:latin typeface="Arial" panose="020B0604020202020204"/>
                <a:ea typeface="Arial" panose="020B0604020202020204"/>
                <a:cs typeface="Arial" panose="020B0604020202020204"/>
              </a:rPr>
              <a:t>Q</a:t>
            </a:r>
            <a:r>
              <a:rPr sz="3300" kern="0" spc="60" dirty="0">
                <a:solidFill>
                  <a:srgbClr val="393939">
                    <a:alpha val="100000"/>
                  </a:srgbClr>
                </a:solidFill>
                <a:latin typeface="Arial" panose="020B0604020202020204"/>
                <a:ea typeface="Arial" panose="020B0604020202020204"/>
                <a:cs typeface="Arial" panose="020B0604020202020204"/>
              </a:rPr>
              <a:t> </a:t>
            </a:r>
            <a:r>
              <a:rPr sz="2300" kern="0" spc="60" dirty="0">
                <a:solidFill>
                  <a:srgbClr val="262626">
                    <a:alpha val="100000"/>
                  </a:srgbClr>
                </a:solidFill>
                <a:latin typeface="微软雅黑" panose="020B0503020204020204" charset="-122"/>
                <a:ea typeface="微软雅黑" panose="020B0503020204020204" charset="-122"/>
                <a:cs typeface="微软雅黑" panose="020B0503020204020204" charset="-122"/>
              </a:rPr>
              <a:t>直接原因</a:t>
            </a:r>
            <a:r>
              <a:rPr sz="1700" kern="0" spc="60" dirty="0">
                <a:solidFill>
                  <a:srgbClr val="262626">
                    <a:alpha val="100000"/>
                  </a:srgbClr>
                </a:solidFill>
                <a:latin typeface="微软雅黑" panose="020B0503020204020204" charset="-122"/>
                <a:ea typeface="微软雅黑" panose="020B0503020204020204" charset="-122"/>
                <a:cs typeface="微软雅黑" panose="020B0503020204020204" charset="-122"/>
              </a:rPr>
              <a:t>：</a:t>
            </a:r>
            <a:endParaRPr sz="1700" dirty="0">
              <a:latin typeface="微软雅黑" panose="020B0503020204020204" charset="-122"/>
              <a:ea typeface="微软雅黑" panose="020B0503020204020204" charset="-122"/>
              <a:cs typeface="微软雅黑" panose="020B0503020204020204" charset="-122"/>
            </a:endParaRPr>
          </a:p>
          <a:p>
            <a:pPr marL="145415" indent="-100965" algn="l" rtl="0" eaLnBrk="0">
              <a:lnSpc>
                <a:spcPct val="114000"/>
              </a:lnSpc>
              <a:spcBef>
                <a:spcPts val="1330"/>
              </a:spcBef>
            </a:pPr>
            <a:r>
              <a:rPr sz="1700" strike="sngStrike" kern="0" spc="240" dirty="0">
                <a:solidFill>
                  <a:srgbClr val="262626">
                    <a:alpha val="100000"/>
                  </a:srgbClr>
                </a:solidFill>
                <a:latin typeface="微软雅黑" panose="020B0503020204020204" charset="-122"/>
                <a:ea typeface="微软雅黑" panose="020B0503020204020204" charset="-122"/>
                <a:cs typeface="微软雅黑" panose="020B0503020204020204" charset="-122"/>
              </a:rPr>
              <a:t>•</a:t>
            </a:r>
            <a:r>
              <a:rPr sz="1700" strike="sngStrike" kern="0" spc="46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strike="sngStrike" kern="0" spc="240" dirty="0">
                <a:solidFill>
                  <a:srgbClr val="262626">
                    <a:alpha val="100000"/>
                  </a:srgbClr>
                </a:solidFill>
                <a:latin typeface="微软雅黑" panose="020B0503020204020204" charset="-122"/>
                <a:ea typeface="微软雅黑" panose="020B0503020204020204" charset="-122"/>
                <a:cs typeface="微软雅黑" panose="020B0503020204020204" charset="-122"/>
              </a:rPr>
              <a:t>事故天然气中</a:t>
            </a:r>
            <a:r>
              <a:rPr sz="1700" kern="0" spc="240" dirty="0">
                <a:solidFill>
                  <a:srgbClr val="262626">
                    <a:alpha val="100000"/>
                  </a:srgbClr>
                </a:solidFill>
                <a:latin typeface="微软雅黑" panose="020B0503020204020204" charset="-122"/>
                <a:ea typeface="微软雅黑" panose="020B0503020204020204" charset="-122"/>
                <a:cs typeface="微软雅黑" panose="020B0503020204020204" charset="-122"/>
              </a:rPr>
              <a:t>压钢管受河道内长期</a:t>
            </a:r>
            <a:r>
              <a:rPr sz="1700" kern="0" spc="240" dirty="0">
                <a:solidFill>
                  <a:srgbClr val="FF0000">
                    <a:alpha val="100000"/>
                  </a:srgbClr>
                </a:solidFill>
                <a:latin typeface="微软雅黑" panose="020B0503020204020204" charset="-122"/>
                <a:ea typeface="微软雅黑" panose="020B0503020204020204" charset="-122"/>
                <a:cs typeface="微软雅黑" panose="020B0503020204020204" charset="-122"/>
              </a:rPr>
              <a:t>潮湿环境</a:t>
            </a:r>
            <a:r>
              <a:rPr sz="1700" kern="0" spc="240" dirty="0">
                <a:solidFill>
                  <a:srgbClr val="262626">
                    <a:alpha val="100000"/>
                  </a:srgbClr>
                </a:solidFill>
                <a:latin typeface="微软雅黑" panose="020B0503020204020204" charset="-122"/>
                <a:ea typeface="微软雅黑" panose="020B0503020204020204" charset="-122"/>
                <a:cs typeface="微软雅黑" panose="020B0503020204020204" charset="-122"/>
              </a:rPr>
              <a:t>影响， 管道弯头</a:t>
            </a:r>
            <a:r>
              <a:rPr sz="1700" kern="0" spc="240" dirty="0">
                <a:solidFill>
                  <a:srgbClr val="FF0000">
                    <a:alpha val="100000"/>
                  </a:srgbClr>
                </a:solidFill>
                <a:latin typeface="微软雅黑" panose="020B0503020204020204" charset="-122"/>
                <a:ea typeface="微软雅黑" panose="020B0503020204020204" charset="-122"/>
                <a:cs typeface="微软雅黑" panose="020B0503020204020204" charset="-122"/>
              </a:rPr>
              <a:t>外防腐未按防腐蚀规范施工</a:t>
            </a:r>
            <a:r>
              <a:rPr sz="1700" kern="0" spc="240" dirty="0">
                <a:solidFill>
                  <a:srgbClr val="262626">
                    <a:alpha val="100000"/>
                  </a:srgbClr>
                </a:solidFill>
                <a:latin typeface="微软雅黑" panose="020B0503020204020204" charset="-122"/>
                <a:ea typeface="微软雅黑" panose="020B0503020204020204" charset="-122"/>
                <a:cs typeface="微软雅黑" panose="020B0503020204020204" charset="-122"/>
              </a:rPr>
              <a:t>， 事故管</a:t>
            </a:r>
            <a:r>
              <a:rPr sz="1700" kern="0" spc="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240" dirty="0">
                <a:solidFill>
                  <a:srgbClr val="262626">
                    <a:alpha val="100000"/>
                  </a:srgbClr>
                </a:solidFill>
                <a:latin typeface="微软雅黑" panose="020B0503020204020204" charset="-122"/>
                <a:ea typeface="微软雅黑" panose="020B0503020204020204" charset="-122"/>
                <a:cs typeface="微软雅黑" panose="020B0503020204020204" charset="-122"/>
              </a:rPr>
              <a:t>道外表面形</a:t>
            </a:r>
            <a:r>
              <a:rPr sz="1700" kern="0" spc="3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240" dirty="0">
                <a:solidFill>
                  <a:srgbClr val="262626">
                    <a:alpha val="100000"/>
                  </a:srgbClr>
                </a:solidFill>
                <a:latin typeface="微软雅黑" panose="020B0503020204020204" charset="-122"/>
                <a:ea typeface="微软雅黑" panose="020B0503020204020204" charset="-122"/>
                <a:cs typeface="微软雅黑" panose="020B0503020204020204" charset="-122"/>
              </a:rPr>
              <a:t>成</a:t>
            </a:r>
            <a:r>
              <a:rPr sz="1700" kern="0" spc="240" dirty="0">
                <a:solidFill>
                  <a:srgbClr val="FF0000">
                    <a:alpha val="100000"/>
                  </a:srgbClr>
                </a:solidFill>
                <a:latin typeface="微软雅黑" panose="020B0503020204020204" charset="-122"/>
                <a:ea typeface="微软雅黑" panose="020B0503020204020204" charset="-122"/>
                <a:cs typeface="微软雅黑" panose="020B0503020204020204" charset="-122"/>
              </a:rPr>
              <a:t>电化学腐蚀</a:t>
            </a:r>
            <a:r>
              <a:rPr sz="1700" kern="0" spc="240" dirty="0">
                <a:solidFill>
                  <a:srgbClr val="262626">
                    <a:alpha val="100000"/>
                  </a:srgbClr>
                </a:solidFill>
                <a:latin typeface="微软雅黑" panose="020B0503020204020204" charset="-122"/>
                <a:ea typeface="微软雅黑" panose="020B0503020204020204" charset="-122"/>
                <a:cs typeface="微软雅黑" panose="020B0503020204020204" charset="-122"/>
              </a:rPr>
              <a:t>， 腐蚀产物物料膨胀致使整个防腐</a:t>
            </a:r>
            <a:r>
              <a:rPr sz="1700" kern="0" spc="230" dirty="0">
                <a:solidFill>
                  <a:srgbClr val="262626">
                    <a:alpha val="100000"/>
                  </a:srgbClr>
                </a:solidFill>
                <a:latin typeface="微软雅黑" panose="020B0503020204020204" charset="-122"/>
                <a:ea typeface="微软雅黑" panose="020B0503020204020204" charset="-122"/>
                <a:cs typeface="微软雅黑" panose="020B0503020204020204" charset="-122"/>
              </a:rPr>
              <a:t>层损坏， 导致管道壁厚逐步减薄</a:t>
            </a:r>
            <a:r>
              <a:rPr sz="1700" kern="0" spc="230" dirty="0">
                <a:solidFill>
                  <a:srgbClr val="FF0000">
                    <a:alpha val="100000"/>
                  </a:srgbClr>
                </a:solidFill>
                <a:latin typeface="微软雅黑" panose="020B0503020204020204" charset="-122"/>
                <a:ea typeface="微软雅黑" panose="020B0503020204020204" charset="-122"/>
                <a:cs typeface="微软雅黑" panose="020B0503020204020204" charset="-122"/>
              </a:rPr>
              <a:t>严重</a:t>
            </a:r>
            <a:r>
              <a:rPr sz="17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230" dirty="0">
                <a:solidFill>
                  <a:srgbClr val="FF0000">
                    <a:alpha val="100000"/>
                  </a:srgbClr>
                </a:solidFill>
                <a:latin typeface="微软雅黑" panose="020B0503020204020204" charset="-122"/>
                <a:ea typeface="微软雅黑" panose="020B0503020204020204" charset="-122"/>
                <a:cs typeface="微软雅黑" panose="020B0503020204020204" charset="-122"/>
              </a:rPr>
              <a:t>腐蚀造成部分穿孔破裂</a:t>
            </a:r>
            <a:r>
              <a:rPr sz="1700" kern="0" spc="230" dirty="0">
                <a:solidFill>
                  <a:srgbClr val="262626">
                    <a:alpha val="100000"/>
                  </a:srgbClr>
                </a:solidFill>
                <a:latin typeface="微软雅黑" panose="020B0503020204020204" charset="-122"/>
                <a:ea typeface="微软雅黑" panose="020B0503020204020204" charset="-122"/>
                <a:cs typeface="微软雅黑" panose="020B0503020204020204" charset="-122"/>
              </a:rPr>
              <a:t>。</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01000"/>
              </a:lnSpc>
            </a:pPr>
            <a:endParaRPr sz="1300" dirty="0">
              <a:latin typeface="Arial" panose="020B0604020202020204"/>
              <a:ea typeface="Arial" panose="020B0604020202020204"/>
              <a:cs typeface="Arial" panose="020B0604020202020204"/>
            </a:endParaRPr>
          </a:p>
          <a:p>
            <a:pPr marL="27940" indent="15875" algn="l" rtl="0" eaLnBrk="0">
              <a:lnSpc>
                <a:spcPct val="90000"/>
              </a:lnSpc>
              <a:spcBef>
                <a:spcPts val="5"/>
              </a:spcBef>
            </a:pPr>
            <a:r>
              <a:rPr sz="1700" kern="0" spc="26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1700" kern="0" spc="43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260" dirty="0">
                <a:solidFill>
                  <a:srgbClr val="FF0000">
                    <a:alpha val="100000"/>
                  </a:srgbClr>
                </a:solidFill>
                <a:latin typeface="微软雅黑" panose="020B0503020204020204" charset="-122"/>
                <a:ea typeface="微软雅黑" panose="020B0503020204020204" charset="-122"/>
                <a:cs typeface="微软雅黑" panose="020B0503020204020204" charset="-122"/>
              </a:rPr>
              <a:t>泄漏天然气</a:t>
            </a:r>
            <a:r>
              <a:rPr sz="1700" kern="0" spc="260" dirty="0">
                <a:solidFill>
                  <a:srgbClr val="262626">
                    <a:alpha val="100000"/>
                  </a:srgbClr>
                </a:solidFill>
                <a:latin typeface="微软雅黑" panose="020B0503020204020204" charset="-122"/>
                <a:ea typeface="微软雅黑" panose="020B0503020204020204" charset="-122"/>
                <a:cs typeface="微软雅黑" panose="020B0503020204020204" charset="-122"/>
              </a:rPr>
              <a:t>在涉事故建筑物下方河道内</a:t>
            </a:r>
            <a:r>
              <a:rPr sz="1700" kern="0" spc="260" dirty="0">
                <a:solidFill>
                  <a:srgbClr val="FF0000">
                    <a:alpha val="100000"/>
                  </a:srgbClr>
                </a:solidFill>
                <a:latin typeface="微软雅黑" panose="020B0503020204020204" charset="-122"/>
                <a:ea typeface="微软雅黑" panose="020B0503020204020204" charset="-122"/>
                <a:cs typeface="微软雅黑" panose="020B0503020204020204" charset="-122"/>
              </a:rPr>
              <a:t>密闭空间聚集</a:t>
            </a:r>
            <a:r>
              <a:rPr sz="1700" kern="0" spc="260" dirty="0">
                <a:solidFill>
                  <a:srgbClr val="262626">
                    <a:alpha val="100000"/>
                  </a:srgbClr>
                </a:solidFill>
                <a:latin typeface="微软雅黑" panose="020B0503020204020204" charset="-122"/>
                <a:ea typeface="微软雅黑" panose="020B0503020204020204" charset="-122"/>
                <a:cs typeface="微软雅黑" panose="020B0503020204020204" charset="-122"/>
              </a:rPr>
              <a:t>， 遇餐饮商户排油烟</a:t>
            </a:r>
            <a:r>
              <a:rPr sz="1700" kern="0" spc="250" dirty="0">
                <a:solidFill>
                  <a:srgbClr val="262626">
                    <a:alpha val="100000"/>
                  </a:srgbClr>
                </a:solidFill>
                <a:latin typeface="微软雅黑" panose="020B0503020204020204" charset="-122"/>
                <a:ea typeface="微软雅黑" panose="020B0503020204020204" charset="-122"/>
                <a:cs typeface="微软雅黑" panose="020B0503020204020204" charset="-122"/>
              </a:rPr>
              <a:t>管道排出的火星发生爆</a:t>
            </a:r>
            <a:r>
              <a:rPr sz="1700" kern="0" spc="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1700" kern="0" spc="90" dirty="0">
                <a:solidFill>
                  <a:srgbClr val="262626">
                    <a:alpha val="100000"/>
                  </a:srgbClr>
                </a:solidFill>
                <a:latin typeface="微软雅黑" panose="020B0503020204020204" charset="-122"/>
                <a:ea typeface="微软雅黑" panose="020B0503020204020204" charset="-122"/>
                <a:cs typeface="微软雅黑" panose="020B0503020204020204" charset="-122"/>
              </a:rPr>
              <a:t>炸。</a:t>
            </a:r>
            <a:endParaRPr sz="1700" dirty="0">
              <a:latin typeface="微软雅黑" panose="020B0503020204020204" charset="-122"/>
              <a:ea typeface="微软雅黑" panose="020B0503020204020204" charset="-122"/>
              <a:cs typeface="微软雅黑" panose="020B0503020204020204" charset="-122"/>
            </a:endParaRPr>
          </a:p>
        </p:txBody>
      </p:sp>
      <p:pic>
        <p:nvPicPr>
          <p:cNvPr id="1288" name="picture 1288"/>
          <p:cNvPicPr>
            <a:picLocks noChangeAspect="1"/>
          </p:cNvPicPr>
          <p:nvPr/>
        </p:nvPicPr>
        <p:blipFill>
          <a:blip r:embed="rId2"/>
          <a:stretch>
            <a:fillRect/>
          </a:stretch>
        </p:blipFill>
        <p:spPr>
          <a:xfrm rot="21600000">
            <a:off x="7620" y="324611"/>
            <a:ext cx="10380523" cy="77724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 name="textbox 1290"/>
          <p:cNvSpPr/>
          <p:nvPr/>
        </p:nvSpPr>
        <p:spPr>
          <a:xfrm>
            <a:off x="667004" y="1506727"/>
            <a:ext cx="11276965" cy="2385695"/>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marL="12700" algn="l" rtl="0" eaLnBrk="0">
              <a:lnSpc>
                <a:spcPct val="78000"/>
              </a:lnSpc>
            </a:pPr>
            <a:r>
              <a:rPr sz="3300" kern="0" spc="60" dirty="0">
                <a:solidFill>
                  <a:srgbClr val="393939">
                    <a:alpha val="100000"/>
                  </a:srgbClr>
                </a:solidFill>
                <a:latin typeface="Arial" panose="020B0604020202020204"/>
                <a:ea typeface="Arial" panose="020B0604020202020204"/>
                <a:cs typeface="Arial" panose="020B0604020202020204"/>
              </a:rPr>
              <a:t>Q</a:t>
            </a:r>
            <a:r>
              <a:rPr sz="3300" kern="0" spc="60" dirty="0">
                <a:solidFill>
                  <a:srgbClr val="393939">
                    <a:alpha val="100000"/>
                  </a:srgbClr>
                </a:solidFill>
                <a:latin typeface="Arial" panose="020B0604020202020204"/>
                <a:ea typeface="Arial" panose="020B0604020202020204"/>
                <a:cs typeface="Arial" panose="020B0604020202020204"/>
              </a:rPr>
              <a:t> </a:t>
            </a:r>
            <a:r>
              <a:rPr sz="2300" kern="0" spc="60" dirty="0">
                <a:solidFill>
                  <a:srgbClr val="262626">
                    <a:alpha val="100000"/>
                  </a:srgbClr>
                </a:solidFill>
                <a:latin typeface="微软雅黑" panose="020B0503020204020204" charset="-122"/>
                <a:ea typeface="微软雅黑" panose="020B0503020204020204" charset="-122"/>
                <a:cs typeface="微软雅黑" panose="020B0503020204020204" charset="-122"/>
              </a:rPr>
              <a:t>间接原因</a:t>
            </a:r>
            <a:r>
              <a:rPr sz="1700" kern="0" spc="60" dirty="0">
                <a:solidFill>
                  <a:srgbClr val="262626">
                    <a:alpha val="100000"/>
                  </a:srgbClr>
                </a:solidFill>
                <a:latin typeface="微软雅黑" panose="020B0503020204020204" charset="-122"/>
                <a:ea typeface="微软雅黑" panose="020B0503020204020204" charset="-122"/>
                <a:cs typeface="微软雅黑" panose="020B0503020204020204" charset="-122"/>
              </a:rPr>
              <a:t>：</a:t>
            </a:r>
            <a:endParaRPr sz="1700" dirty="0">
              <a:latin typeface="微软雅黑" panose="020B0503020204020204" charset="-122"/>
              <a:ea typeface="微软雅黑" panose="020B0503020204020204" charset="-122"/>
              <a:cs typeface="微软雅黑" panose="020B0503020204020204" charset="-122"/>
            </a:endParaRPr>
          </a:p>
          <a:p>
            <a:pPr marL="144145" algn="l" rtl="0" eaLnBrk="0">
              <a:lnSpc>
                <a:spcPct val="91000"/>
              </a:lnSpc>
              <a:spcBef>
                <a:spcPts val="1705"/>
              </a:spcBef>
            </a:pPr>
            <a:r>
              <a:rPr sz="2000"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一是隐患长期没有整治。</a:t>
            </a:r>
            <a:r>
              <a:rPr sz="2000" kern="0" spc="-4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2005年3月未经主管部门同意敷设涉事故管道， 2008年10月违规改造，</a:t>
            </a:r>
            <a:endParaRPr sz="2000" dirty="0">
              <a:latin typeface="微软雅黑" panose="020B0503020204020204" charset="-122"/>
              <a:ea typeface="微软雅黑" panose="020B0503020204020204" charset="-122"/>
              <a:cs typeface="微软雅黑" panose="020B0503020204020204" charset="-122"/>
            </a:endParaRPr>
          </a:p>
          <a:p>
            <a:pPr marL="143510" indent="-1270" algn="l" rtl="0" eaLnBrk="0">
              <a:lnSpc>
                <a:spcPct val="111000"/>
              </a:lnSpc>
              <a:spcBef>
                <a:spcPts val="470"/>
              </a:spcBef>
            </a:pP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穿越涉事故建筑物下的密闭空间， 形成安全隐患。</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燃气公司自2015年1月至事发， 未下河道对   事故</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管道进行巡查。</a:t>
            </a:r>
            <a:endParaRPr sz="2000" dirty="0">
              <a:latin typeface="微软雅黑" panose="020B0503020204020204" charset="-122"/>
              <a:ea typeface="微软雅黑" panose="020B0503020204020204" charset="-122"/>
              <a:cs typeface="微软雅黑" panose="020B0503020204020204" charset="-122"/>
            </a:endParaRPr>
          </a:p>
          <a:p>
            <a:pPr marL="142875" indent="3810" algn="l" rtl="0" eaLnBrk="0">
              <a:lnSpc>
                <a:spcPct val="111000"/>
              </a:lnSpc>
              <a:spcBef>
                <a:spcPts val="475"/>
              </a:spcBef>
            </a:pPr>
            <a:r>
              <a:rPr sz="2000"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二是现场应急处置出现错误</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2000" kern="0" spc="-4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临场处置经验不足， 在发现现场“泄漏声消失， 外涌的黄色</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天然  气逐</a:t>
            </a: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渐变淡， 流速变缓， 灰尘减少”后， 向公安消防人员提出结束处置、撤离现场的</a:t>
            </a:r>
            <a:r>
              <a:rPr sz="20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错误建议。</a:t>
            </a:r>
            <a:endParaRPr sz="2000" dirty="0">
              <a:latin typeface="微软雅黑" panose="020B0503020204020204" charset="-122"/>
              <a:ea typeface="微软雅黑" panose="020B0503020204020204" charset="-122"/>
              <a:cs typeface="微软雅黑" panose="020B0503020204020204" charset="-122"/>
            </a:endParaRPr>
          </a:p>
        </p:txBody>
      </p:sp>
      <p:pic>
        <p:nvPicPr>
          <p:cNvPr id="1292" name="picture 1292"/>
          <p:cNvPicPr>
            <a:picLocks noChangeAspect="1"/>
          </p:cNvPicPr>
          <p:nvPr/>
        </p:nvPicPr>
        <p:blipFill>
          <a:blip r:embed="rId1"/>
          <a:stretch>
            <a:fillRect/>
          </a:stretch>
        </p:blipFill>
        <p:spPr>
          <a:xfrm rot="21600000">
            <a:off x="7620" y="324611"/>
            <a:ext cx="10380523" cy="777240"/>
          </a:xfrm>
          <a:prstGeom prst="rect">
            <a:avLst/>
          </a:prstGeom>
        </p:spPr>
      </p:pic>
      <p:grpSp>
        <p:nvGrpSpPr>
          <p:cNvPr id="106" name="group 106"/>
          <p:cNvGrpSpPr/>
          <p:nvPr/>
        </p:nvGrpSpPr>
        <p:grpSpPr>
          <a:xfrm rot="21600000">
            <a:off x="10611028" y="4077766"/>
            <a:ext cx="1580971" cy="2780233"/>
            <a:chOff x="0" y="0"/>
            <a:chExt cx="1580971" cy="2780233"/>
          </a:xfrm>
        </p:grpSpPr>
        <p:pic>
          <p:nvPicPr>
            <p:cNvPr id="1294" name="picture 1294"/>
            <p:cNvPicPr>
              <a:picLocks noChangeAspect="1"/>
            </p:cNvPicPr>
            <p:nvPr/>
          </p:nvPicPr>
          <p:blipFill>
            <a:blip r:embed="rId2"/>
            <a:stretch>
              <a:fillRect/>
            </a:stretch>
          </p:blipFill>
          <p:spPr>
            <a:xfrm rot="21600000">
              <a:off x="0" y="0"/>
              <a:ext cx="1580971" cy="2780233"/>
            </a:xfrm>
            <a:prstGeom prst="rect">
              <a:avLst/>
            </a:prstGeom>
          </p:spPr>
        </p:pic>
        <p:sp>
          <p:nvSpPr>
            <p:cNvPr id="1296" name="textbox 1296"/>
            <p:cNvSpPr/>
            <p:nvPr/>
          </p:nvSpPr>
          <p:spPr>
            <a:xfrm>
              <a:off x="-12700" y="-12700"/>
              <a:ext cx="1606550" cy="2836545"/>
            </a:xfrm>
            <a:prstGeom prst="rect">
              <a:avLst/>
            </a:prstGeom>
            <a:noFill/>
            <a:ln w="0" cap="flat">
              <a:noFill/>
              <a:prstDash val="solid"/>
              <a:miter lim="0"/>
            </a:ln>
          </p:spPr>
          <p:txBody>
            <a:bodyPr vert="horz" wrap="square" lIns="0" tIns="0" rIns="0" bIns="0"/>
            <a:lstStyle/>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marL="1259205" algn="l" rtl="0" eaLnBrk="0">
                <a:lnSpc>
                  <a:spcPct val="87000"/>
                </a:lnSpc>
                <a:spcBef>
                  <a:spcPts val="5"/>
                </a:spcBef>
              </a:pPr>
              <a:r>
                <a:rPr sz="1000" kern="0" spc="-10" dirty="0">
                  <a:solidFill>
                    <a:srgbClr val="898989">
                      <a:alpha val="100000"/>
                    </a:srgbClr>
                  </a:solidFill>
                  <a:latin typeface="Arial" panose="020B0604020202020204"/>
                  <a:ea typeface="Arial" panose="020B0604020202020204"/>
                  <a:cs typeface="Arial" panose="020B0604020202020204"/>
                </a:rPr>
                <a:t>17</a:t>
              </a:r>
              <a:endParaRPr sz="1000" dirty="0">
                <a:latin typeface="Arial" panose="020B0604020202020204"/>
                <a:ea typeface="Arial" panose="020B0604020202020204"/>
                <a:cs typeface="Arial" panose="020B0604020202020204"/>
              </a:endParaRPr>
            </a:p>
          </p:txBody>
        </p:sp>
      </p:grpSp>
      <p:sp>
        <p:nvSpPr>
          <p:cNvPr id="1298" name="textbox 1298"/>
          <p:cNvSpPr/>
          <p:nvPr/>
        </p:nvSpPr>
        <p:spPr>
          <a:xfrm>
            <a:off x="785962" y="4213036"/>
            <a:ext cx="10981055" cy="611505"/>
          </a:xfrm>
          <a:prstGeom prst="rect">
            <a:avLst/>
          </a:prstGeom>
          <a:noFill/>
          <a:ln w="0" cap="flat">
            <a:noFill/>
            <a:prstDash val="solid"/>
            <a:miter lim="0"/>
          </a:ln>
        </p:spPr>
        <p:txBody>
          <a:bodyPr vert="horz" wrap="square" lIns="0" tIns="0" rIns="0" bIns="0"/>
          <a:lstStyle/>
          <a:p>
            <a:pPr algn="l" rtl="0" eaLnBrk="0">
              <a:lnSpc>
                <a:spcPct val="92000"/>
              </a:lnSpc>
            </a:pPr>
            <a:endParaRPr sz="100" dirty="0">
              <a:latin typeface="Arial" panose="020B0604020202020204"/>
              <a:ea typeface="Arial" panose="020B0604020202020204"/>
              <a:cs typeface="Arial" panose="020B0604020202020204"/>
            </a:endParaRPr>
          </a:p>
          <a:p>
            <a:pPr marL="15875" algn="l" rtl="0" eaLnBrk="0">
              <a:lnSpc>
                <a:spcPct val="91000"/>
              </a:lnSpc>
            </a:pPr>
            <a:r>
              <a:rPr sz="2000"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三是物业安全意识不强。</a:t>
            </a:r>
            <a:r>
              <a:rPr sz="2000" kern="0" spc="-37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出租给商户经营餐饮， 造成火星违规排至河道。未提醒制止部分商    户留</a:t>
            </a:r>
            <a:endParaRPr sz="2000" dirty="0">
              <a:latin typeface="微软雅黑" panose="020B0503020204020204" charset="-122"/>
              <a:ea typeface="微软雅黑" panose="020B0503020204020204" charset="-122"/>
              <a:cs typeface="微软雅黑" panose="020B0503020204020204" charset="-122"/>
            </a:endParaRPr>
          </a:p>
          <a:p>
            <a:pPr marL="12700" algn="l" rtl="0" eaLnBrk="0">
              <a:lnSpc>
                <a:spcPct val="91000"/>
              </a:lnSpc>
              <a:spcBef>
                <a:spcPts val="235"/>
              </a:spcBef>
            </a:pP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人夜宿守店， 造成夜宿守店的4名人员在事故中死亡</a:t>
            </a:r>
            <a:endParaRPr sz="20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 name="textbox 1300"/>
          <p:cNvSpPr/>
          <p:nvPr/>
        </p:nvSpPr>
        <p:spPr>
          <a:xfrm>
            <a:off x="742465" y="1466330"/>
            <a:ext cx="10764519" cy="1940560"/>
          </a:xfrm>
          <a:prstGeom prst="rect">
            <a:avLst/>
          </a:prstGeom>
          <a:noFill/>
          <a:ln w="0" cap="flat">
            <a:noFill/>
            <a:prstDash val="solid"/>
            <a:miter lim="0"/>
          </a:ln>
        </p:spPr>
        <p:txBody>
          <a:bodyPr vert="horz" wrap="square" lIns="0" tIns="0" rIns="0" bIns="0"/>
          <a:lstStyle/>
          <a:p>
            <a:pPr algn="l" rtl="0" eaLnBrk="0">
              <a:lnSpc>
                <a:spcPct val="79000"/>
              </a:lnSpc>
            </a:pPr>
            <a:endParaRPr sz="100" dirty="0">
              <a:latin typeface="Arial" panose="020B0604020202020204"/>
              <a:ea typeface="Arial" panose="020B0604020202020204"/>
              <a:cs typeface="Arial" panose="020B0604020202020204"/>
            </a:endParaRPr>
          </a:p>
          <a:p>
            <a:pPr marL="88900" algn="l" rtl="0" eaLnBrk="0">
              <a:lnSpc>
                <a:spcPct val="91000"/>
              </a:lnSpc>
            </a:pPr>
            <a:r>
              <a:rPr sz="2300" kern="0" spc="40" dirty="0">
                <a:solidFill>
                  <a:srgbClr val="FF0000">
                    <a:alpha val="100000"/>
                  </a:srgbClr>
                </a:solidFill>
                <a:latin typeface="Wingdings" panose="05000000000000000000"/>
                <a:ea typeface="Wingdings" panose="05000000000000000000"/>
                <a:cs typeface="Wingdings" panose="05000000000000000000"/>
              </a:rPr>
              <a:t>u</a:t>
            </a:r>
            <a:r>
              <a:rPr sz="2500"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企业问题(十堰东风中燃公司)</a:t>
            </a:r>
            <a:endParaRPr sz="2500" dirty="0">
              <a:latin typeface="微软雅黑" panose="020B0503020204020204" charset="-122"/>
              <a:ea typeface="微软雅黑" panose="020B0503020204020204" charset="-122"/>
              <a:cs typeface="微软雅黑" panose="020B0503020204020204" charset="-122"/>
            </a:endParaRPr>
          </a:p>
          <a:p>
            <a:pPr algn="l" rtl="0" eaLnBrk="0">
              <a:lnSpc>
                <a:spcPct val="106000"/>
              </a:lnSpc>
            </a:pPr>
            <a:endParaRPr sz="1100" dirty="0">
              <a:latin typeface="Arial" panose="020B0604020202020204"/>
              <a:ea typeface="Arial" panose="020B0604020202020204"/>
              <a:cs typeface="Arial" panose="020B0604020202020204"/>
            </a:endParaRPr>
          </a:p>
          <a:p>
            <a:pPr algn="l" rtl="0" eaLnBrk="0">
              <a:lnSpc>
                <a:spcPct val="10000"/>
              </a:lnSpc>
            </a:pPr>
            <a:endParaRPr sz="100" dirty="0">
              <a:latin typeface="Arial" panose="020B0604020202020204"/>
              <a:ea typeface="Arial" panose="020B0604020202020204"/>
              <a:cs typeface="Arial" panose="020B0604020202020204"/>
            </a:endParaRPr>
          </a:p>
          <a:p>
            <a:pPr marL="15240" indent="-2540" algn="l" rtl="0" eaLnBrk="0">
              <a:lnSpc>
                <a:spcPct val="152000"/>
              </a:lnSpc>
            </a:pPr>
            <a:r>
              <a:rPr sz="2000"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安全投入保障不足。</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4台燃气检测仪中3台存在故障。未配备必要的防毒面具等应急处置防护用品。</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人员配置不足、未按要求开展培训。</a:t>
            </a: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运维抢修人员配置不足。分管领导未持证</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上岗。巡线班组负</a:t>
            </a: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责人未参加培训， </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不熟悉业务。</a:t>
            </a:r>
            <a:endParaRPr sz="2000" dirty="0">
              <a:latin typeface="微软雅黑" panose="020B0503020204020204" charset="-122"/>
              <a:ea typeface="微软雅黑" panose="020B0503020204020204" charset="-122"/>
              <a:cs typeface="微软雅黑" panose="020B0503020204020204" charset="-122"/>
            </a:endParaRPr>
          </a:p>
        </p:txBody>
      </p:sp>
      <p:grpSp>
        <p:nvGrpSpPr>
          <p:cNvPr id="108" name="group 108"/>
          <p:cNvGrpSpPr/>
          <p:nvPr/>
        </p:nvGrpSpPr>
        <p:grpSpPr>
          <a:xfrm rot="21600000">
            <a:off x="10611028" y="4077766"/>
            <a:ext cx="1580971" cy="2780233"/>
            <a:chOff x="0" y="0"/>
            <a:chExt cx="1580971" cy="2780233"/>
          </a:xfrm>
        </p:grpSpPr>
        <p:pic>
          <p:nvPicPr>
            <p:cNvPr id="1302" name="picture 1302"/>
            <p:cNvPicPr>
              <a:picLocks noChangeAspect="1"/>
            </p:cNvPicPr>
            <p:nvPr/>
          </p:nvPicPr>
          <p:blipFill>
            <a:blip r:embed="rId1"/>
            <a:stretch>
              <a:fillRect/>
            </a:stretch>
          </p:blipFill>
          <p:spPr>
            <a:xfrm rot="21600000">
              <a:off x="0" y="0"/>
              <a:ext cx="1580971" cy="2780233"/>
            </a:xfrm>
            <a:prstGeom prst="rect">
              <a:avLst/>
            </a:prstGeom>
          </p:spPr>
        </p:pic>
        <p:sp>
          <p:nvSpPr>
            <p:cNvPr id="1304" name="textbox 1304"/>
            <p:cNvSpPr/>
            <p:nvPr/>
          </p:nvSpPr>
          <p:spPr>
            <a:xfrm>
              <a:off x="-12700" y="-12700"/>
              <a:ext cx="1606550" cy="2834639"/>
            </a:xfrm>
            <a:prstGeom prst="rect">
              <a:avLst/>
            </a:prstGeom>
            <a:noFill/>
            <a:ln w="0" cap="flat">
              <a:noFill/>
              <a:prstDash val="solid"/>
              <a:miter lim="0"/>
            </a:ln>
          </p:spPr>
          <p:txBody>
            <a:bodyPr vert="horz" wrap="square" lIns="0" tIns="0" rIns="0" bIns="0"/>
            <a:lstStyle/>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1259205" algn="l" rtl="0" eaLnBrk="0">
                <a:lnSpc>
                  <a:spcPct val="87000"/>
                </a:lnSpc>
              </a:pPr>
              <a:r>
                <a:rPr sz="1000" kern="0" spc="-10" dirty="0">
                  <a:solidFill>
                    <a:srgbClr val="898989">
                      <a:alpha val="100000"/>
                    </a:srgbClr>
                  </a:solidFill>
                  <a:latin typeface="Arial" panose="020B0604020202020204"/>
                  <a:ea typeface="Arial" panose="020B0604020202020204"/>
                  <a:cs typeface="Arial" panose="020B0604020202020204"/>
                </a:rPr>
                <a:t>18</a:t>
              </a:r>
              <a:endParaRPr sz="1000" dirty="0">
                <a:latin typeface="Arial" panose="020B0604020202020204"/>
                <a:ea typeface="Arial" panose="020B0604020202020204"/>
                <a:cs typeface="Arial" panose="020B0604020202020204"/>
              </a:endParaRPr>
            </a:p>
          </p:txBody>
        </p:sp>
      </p:grpSp>
      <p:sp>
        <p:nvSpPr>
          <p:cNvPr id="1306" name="textbox 1306"/>
          <p:cNvSpPr/>
          <p:nvPr/>
        </p:nvSpPr>
        <p:spPr>
          <a:xfrm>
            <a:off x="748431" y="3645093"/>
            <a:ext cx="10824209" cy="1767839"/>
          </a:xfrm>
          <a:prstGeom prst="rect">
            <a:avLst/>
          </a:prstGeom>
          <a:noFill/>
          <a:ln w="0" cap="flat">
            <a:noFill/>
            <a:prstDash val="solid"/>
            <a:miter lim="0"/>
          </a:ln>
        </p:spPr>
        <p:txBody>
          <a:bodyPr vert="horz" wrap="square" lIns="0" tIns="0" rIns="0" bIns="0"/>
          <a:lstStyle/>
          <a:p>
            <a:pPr algn="l" rtl="0" eaLnBrk="0">
              <a:lnSpc>
                <a:spcPct val="93000"/>
              </a:lnSpc>
            </a:pPr>
            <a:endParaRPr sz="100" dirty="0">
              <a:latin typeface="Arial" panose="020B0604020202020204"/>
              <a:ea typeface="Arial" panose="020B0604020202020204"/>
              <a:cs typeface="Arial" panose="020B0604020202020204"/>
            </a:endParaRPr>
          </a:p>
          <a:p>
            <a:pPr marL="15240" algn="l" rtl="0" eaLnBrk="0">
              <a:lnSpc>
                <a:spcPct val="83000"/>
              </a:lnSpc>
            </a:pPr>
            <a:r>
              <a:rPr sz="2000"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管网运维制度不落实。</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泄漏事故多发频发。</a:t>
            </a:r>
            <a:r>
              <a:rPr sz="2000" kern="0" spc="-3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13处监测点数据无法上传。未下河道进行巡查。</a:t>
            </a:r>
            <a:endParaRPr sz="2000" dirty="0">
              <a:latin typeface="微软雅黑" panose="020B0503020204020204" charset="-122"/>
              <a:ea typeface="微软雅黑" panose="020B0503020204020204" charset="-122"/>
              <a:cs typeface="微软雅黑" panose="020B0503020204020204" charset="-122"/>
            </a:endParaRPr>
          </a:p>
          <a:p>
            <a:pPr marL="12700" algn="l" rtl="0" eaLnBrk="0">
              <a:lnSpc>
                <a:spcPts val="3655"/>
              </a:lnSpc>
            </a:pP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未对压力管道进行年度检查或检验检测。</a:t>
            </a:r>
            <a:endParaRPr sz="2000" dirty="0">
              <a:latin typeface="微软雅黑" panose="020B0503020204020204" charset="-122"/>
              <a:ea typeface="微软雅黑" panose="020B0503020204020204" charset="-122"/>
              <a:cs typeface="微软雅黑" panose="020B0503020204020204" charset="-122"/>
            </a:endParaRPr>
          </a:p>
          <a:p>
            <a:pPr algn="l" rtl="0" eaLnBrk="0">
              <a:lnSpc>
                <a:spcPct val="137000"/>
              </a:lnSpc>
            </a:pPr>
            <a:endParaRPr sz="1000" dirty="0">
              <a:latin typeface="Arial" panose="020B0604020202020204"/>
              <a:ea typeface="Arial" panose="020B0604020202020204"/>
              <a:cs typeface="Arial" panose="020B0604020202020204"/>
            </a:endParaRPr>
          </a:p>
          <a:p>
            <a:pPr marL="29210" algn="l" rtl="0" eaLnBrk="0">
              <a:lnSpc>
                <a:spcPct val="91000"/>
              </a:lnSpc>
              <a:spcBef>
                <a:spcPts val="610"/>
              </a:spcBef>
            </a:pPr>
            <a:r>
              <a:rPr sz="20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应急处置工作不到位。</a:t>
            </a: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抢修人员未严格落实应急预案要求。抢修人员判断出现错误。公司未  </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按</a:t>
            </a:r>
            <a:endParaRPr sz="2000" dirty="0">
              <a:latin typeface="微软雅黑" panose="020B0503020204020204" charset="-122"/>
              <a:ea typeface="微软雅黑" panose="020B0503020204020204" charset="-122"/>
              <a:cs typeface="微软雅黑" panose="020B0503020204020204" charset="-122"/>
            </a:endParaRPr>
          </a:p>
          <a:p>
            <a:pPr algn="l" rtl="0" eaLnBrk="0">
              <a:lnSpc>
                <a:spcPct val="108000"/>
              </a:lnSpc>
            </a:pPr>
            <a:endParaRPr sz="11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35560" algn="l" rtl="0" eaLnBrk="0">
              <a:lnSpc>
                <a:spcPct val="91000"/>
              </a:lnSpc>
            </a:pP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要求向应急部门报告事故。</a:t>
            </a:r>
            <a:endParaRPr sz="2000" dirty="0">
              <a:latin typeface="微软雅黑" panose="020B0503020204020204" charset="-122"/>
              <a:ea typeface="微软雅黑" panose="020B0503020204020204" charset="-122"/>
              <a:cs typeface="微软雅黑" panose="020B0503020204020204" charset="-122"/>
            </a:endParaRPr>
          </a:p>
        </p:txBody>
      </p:sp>
      <p:pic>
        <p:nvPicPr>
          <p:cNvPr id="1308" name="picture 1308"/>
          <p:cNvPicPr>
            <a:picLocks noChangeAspect="1"/>
          </p:cNvPicPr>
          <p:nvPr/>
        </p:nvPicPr>
        <p:blipFill>
          <a:blip r:embed="rId2"/>
          <a:stretch>
            <a:fillRect/>
          </a:stretch>
        </p:blipFill>
        <p:spPr>
          <a:xfrm rot="21600000">
            <a:off x="7620" y="324611"/>
            <a:ext cx="10380523" cy="77724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 name="picture 1310"/>
          <p:cNvPicPr>
            <a:picLocks noChangeAspect="1"/>
          </p:cNvPicPr>
          <p:nvPr/>
        </p:nvPicPr>
        <p:blipFill>
          <a:blip r:embed="rId1"/>
          <a:stretch>
            <a:fillRect/>
          </a:stretch>
        </p:blipFill>
        <p:spPr>
          <a:xfrm rot="21600000">
            <a:off x="10611028" y="4077766"/>
            <a:ext cx="1580971" cy="2780233"/>
          </a:xfrm>
          <a:prstGeom prst="rect">
            <a:avLst/>
          </a:prstGeom>
        </p:spPr>
      </p:pic>
      <p:sp>
        <p:nvSpPr>
          <p:cNvPr id="1312" name="textbox 1312"/>
          <p:cNvSpPr/>
          <p:nvPr/>
        </p:nvSpPr>
        <p:spPr>
          <a:xfrm>
            <a:off x="654829" y="4328354"/>
            <a:ext cx="11349990" cy="2414270"/>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marL="25400" algn="l" rtl="0" eaLnBrk="0">
              <a:lnSpc>
                <a:spcPct val="83000"/>
              </a:lnSpc>
            </a:pPr>
            <a:r>
              <a:rPr sz="23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原东风燃气公司。</a:t>
            </a:r>
            <a:r>
              <a:rPr sz="23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违规建设、违规改造、资</a:t>
            </a:r>
            <a:r>
              <a:rPr sz="23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产移交未作出说明。</a:t>
            </a:r>
            <a:endParaRPr sz="2300" dirty="0">
              <a:latin typeface="微软雅黑" panose="020B0503020204020204" charset="-122"/>
              <a:ea typeface="微软雅黑" panose="020B0503020204020204" charset="-122"/>
              <a:cs typeface="微软雅黑" panose="020B0503020204020204" charset="-122"/>
            </a:endParaRPr>
          </a:p>
          <a:p>
            <a:pPr marL="12700" algn="l" rtl="0" eaLnBrk="0">
              <a:lnSpc>
                <a:spcPts val="4130"/>
              </a:lnSpc>
            </a:pPr>
            <a:r>
              <a:rPr sz="2300"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原东风汽车公司车架厂。</a:t>
            </a:r>
            <a:r>
              <a:rPr sz="23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未批先建， 即成事实。</a:t>
            </a:r>
            <a:endParaRPr sz="2300" dirty="0">
              <a:latin typeface="微软雅黑" panose="020B0503020204020204" charset="-122"/>
              <a:ea typeface="微软雅黑" panose="020B0503020204020204" charset="-122"/>
              <a:cs typeface="微软雅黑" panose="020B0503020204020204" charset="-122"/>
            </a:endParaRPr>
          </a:p>
          <a:p>
            <a:pPr marL="27305" algn="l" rtl="0" eaLnBrk="0">
              <a:lnSpc>
                <a:spcPct val="141000"/>
              </a:lnSpc>
              <a:spcBef>
                <a:spcPts val="730"/>
              </a:spcBef>
            </a:pPr>
            <a:r>
              <a:rPr sz="23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东风汽车集团有限公司。</a:t>
            </a:r>
            <a:r>
              <a:rPr sz="23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对原东风燃气公司违规建设</a:t>
            </a:r>
            <a:r>
              <a:rPr sz="23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、改造燃气管道和原东风</a:t>
            </a:r>
            <a:r>
              <a:rPr sz="23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3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3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汽车公司车架 厂违规建设涉事故</a:t>
            </a:r>
            <a:r>
              <a:rPr sz="23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建筑物等问题失察失管。</a:t>
            </a:r>
            <a:endParaRPr sz="2300" dirty="0">
              <a:latin typeface="微软雅黑" panose="020B0503020204020204" charset="-122"/>
              <a:ea typeface="微软雅黑" panose="020B0503020204020204" charset="-122"/>
              <a:cs typeface="微软雅黑" panose="020B0503020204020204" charset="-122"/>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28000"/>
              </a:lnSpc>
            </a:pPr>
            <a:endParaRPr sz="200" dirty="0">
              <a:latin typeface="Arial" panose="020B0604020202020204"/>
              <a:ea typeface="Arial" panose="020B0604020202020204"/>
              <a:cs typeface="Arial" panose="020B0604020202020204"/>
            </a:endParaRPr>
          </a:p>
          <a:p>
            <a:pPr algn="r" rtl="0" eaLnBrk="0">
              <a:lnSpc>
                <a:spcPct val="87000"/>
              </a:lnSpc>
            </a:pPr>
            <a:r>
              <a:rPr sz="1000" kern="0" spc="-10" dirty="0">
                <a:solidFill>
                  <a:srgbClr val="898989">
                    <a:alpha val="100000"/>
                  </a:srgbClr>
                </a:solidFill>
                <a:latin typeface="Arial" panose="020B0604020202020204"/>
                <a:ea typeface="Arial" panose="020B0604020202020204"/>
                <a:cs typeface="Arial" panose="020B0604020202020204"/>
              </a:rPr>
              <a:t>19</a:t>
            </a:r>
            <a:endParaRPr sz="1000" dirty="0">
              <a:latin typeface="Arial" panose="020B0604020202020204"/>
              <a:ea typeface="Arial" panose="020B0604020202020204"/>
              <a:cs typeface="Arial" panose="020B0604020202020204"/>
            </a:endParaRPr>
          </a:p>
        </p:txBody>
      </p:sp>
      <p:sp>
        <p:nvSpPr>
          <p:cNvPr id="1314" name="textbox 1314"/>
          <p:cNvSpPr/>
          <p:nvPr/>
        </p:nvSpPr>
        <p:spPr>
          <a:xfrm>
            <a:off x="669960" y="1316470"/>
            <a:ext cx="10678794" cy="2155189"/>
          </a:xfrm>
          <a:prstGeom prst="rect">
            <a:avLst/>
          </a:prstGeom>
          <a:noFill/>
          <a:ln w="0" cap="flat">
            <a:noFill/>
            <a:prstDash val="solid"/>
            <a:miter lim="0"/>
          </a:ln>
        </p:spPr>
        <p:txBody>
          <a:bodyPr vert="horz" wrap="square" lIns="0" tIns="0" rIns="0" bIns="0"/>
          <a:lstStyle/>
          <a:p>
            <a:pPr algn="l" rtl="0" eaLnBrk="0">
              <a:lnSpc>
                <a:spcPct val="79000"/>
              </a:lnSpc>
            </a:pPr>
            <a:endParaRPr sz="100" dirty="0">
              <a:latin typeface="Arial" panose="020B0604020202020204"/>
              <a:ea typeface="Arial" panose="020B0604020202020204"/>
              <a:cs typeface="Arial" panose="020B0604020202020204"/>
            </a:endParaRPr>
          </a:p>
          <a:p>
            <a:pPr marL="161925" algn="l" rtl="0" eaLnBrk="0">
              <a:lnSpc>
                <a:spcPct val="91000"/>
              </a:lnSpc>
            </a:pPr>
            <a:r>
              <a:rPr sz="2300" kern="0" spc="30" dirty="0">
                <a:solidFill>
                  <a:srgbClr val="FF0000">
                    <a:alpha val="100000"/>
                  </a:srgbClr>
                </a:solidFill>
                <a:latin typeface="Wingdings" panose="05000000000000000000"/>
                <a:ea typeface="Wingdings" panose="05000000000000000000"/>
                <a:cs typeface="Wingdings" panose="05000000000000000000"/>
              </a:rPr>
              <a:t>u</a:t>
            </a:r>
            <a:r>
              <a:rPr sz="2500"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企业问题(中国燃气控股</a:t>
            </a:r>
            <a:r>
              <a:rPr sz="2500"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有限公司)</a:t>
            </a:r>
            <a:endParaRPr sz="2500" dirty="0">
              <a:latin typeface="微软雅黑" panose="020B0503020204020204" charset="-122"/>
              <a:ea typeface="微软雅黑" panose="020B0503020204020204" charset="-122"/>
              <a:cs typeface="微软雅黑" panose="020B0503020204020204" charset="-122"/>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000"/>
              </a:lnSpc>
            </a:pPr>
            <a:endParaRPr sz="100" dirty="0">
              <a:latin typeface="Arial" panose="020B0604020202020204"/>
              <a:ea typeface="Arial" panose="020B0604020202020204"/>
              <a:cs typeface="Arial" panose="020B0604020202020204"/>
            </a:endParaRPr>
          </a:p>
          <a:p>
            <a:pPr marL="12700" indent="-635" algn="l" rtl="0" eaLnBrk="0">
              <a:lnSpc>
                <a:spcPct val="154000"/>
              </a:lnSpc>
            </a:pPr>
            <a:r>
              <a:rPr sz="23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责任考核监督不到位。</a:t>
            </a:r>
            <a:r>
              <a:rPr sz="2300" kern="0" spc="-5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3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安全生产管理机制不健全。</a:t>
            </a:r>
            <a:r>
              <a:rPr sz="2300" kern="0" spc="-5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3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安全</a:t>
            </a:r>
            <a:r>
              <a:rPr sz="23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投入实施不到位， 安全生</a:t>
            </a:r>
            <a:r>
              <a:rPr sz="23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3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产规章制度和操作规程执行中走样。</a:t>
            </a:r>
            <a:r>
              <a:rPr sz="2300" kern="0" spc="-4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3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对十堰东风中燃公司存在的严重安全生产问</a:t>
            </a:r>
            <a:r>
              <a:rPr sz="23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3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题失察失管， 安全生产工作监督指导不</a:t>
            </a:r>
            <a:r>
              <a:rPr sz="23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力。</a:t>
            </a:r>
            <a:endParaRPr sz="2300" dirty="0">
              <a:latin typeface="微软雅黑" panose="020B0503020204020204" charset="-122"/>
              <a:ea typeface="微软雅黑" panose="020B0503020204020204" charset="-122"/>
              <a:cs typeface="微软雅黑" panose="020B0503020204020204" charset="-122"/>
            </a:endParaRPr>
          </a:p>
        </p:txBody>
      </p:sp>
      <p:pic>
        <p:nvPicPr>
          <p:cNvPr id="1316" name="picture 1316"/>
          <p:cNvPicPr>
            <a:picLocks noChangeAspect="1"/>
          </p:cNvPicPr>
          <p:nvPr/>
        </p:nvPicPr>
        <p:blipFill>
          <a:blip r:embed="rId2"/>
          <a:stretch>
            <a:fillRect/>
          </a:stretch>
        </p:blipFill>
        <p:spPr>
          <a:xfrm rot="21600000">
            <a:off x="7620" y="324611"/>
            <a:ext cx="10380523" cy="777240"/>
          </a:xfrm>
          <a:prstGeom prst="rect">
            <a:avLst/>
          </a:prstGeom>
        </p:spPr>
      </p:pic>
      <p:sp>
        <p:nvSpPr>
          <p:cNvPr id="1318" name="textbox 1318"/>
          <p:cNvSpPr/>
          <p:nvPr/>
        </p:nvSpPr>
        <p:spPr>
          <a:xfrm>
            <a:off x="816434" y="3732544"/>
            <a:ext cx="7286625" cy="359409"/>
          </a:xfrm>
          <a:prstGeom prst="rect">
            <a:avLst/>
          </a:prstGeom>
          <a:noFill/>
          <a:ln w="0" cap="flat">
            <a:noFill/>
            <a:prstDash val="solid"/>
            <a:miter lim="0"/>
          </a:ln>
        </p:spPr>
        <p:txBody>
          <a:bodyPr vert="horz" wrap="square" lIns="0" tIns="0" rIns="0" bIns="0"/>
          <a:lstStyle/>
          <a:p>
            <a:pPr algn="l" rtl="0" eaLnBrk="0">
              <a:lnSpc>
                <a:spcPct val="73000"/>
              </a:lnSpc>
            </a:pPr>
            <a:endParaRPr sz="100" dirty="0">
              <a:latin typeface="Arial" panose="020B0604020202020204"/>
              <a:ea typeface="Arial" panose="020B0604020202020204"/>
              <a:cs typeface="Arial" panose="020B0604020202020204"/>
            </a:endParaRPr>
          </a:p>
          <a:p>
            <a:pPr algn="r" rtl="0" eaLnBrk="0">
              <a:lnSpc>
                <a:spcPct val="88000"/>
              </a:lnSpc>
            </a:pPr>
            <a:r>
              <a:rPr sz="2300" kern="0" spc="-30" dirty="0">
                <a:solidFill>
                  <a:srgbClr val="FF0000">
                    <a:alpha val="100000"/>
                  </a:srgbClr>
                </a:solidFill>
                <a:latin typeface="Wingdings" panose="05000000000000000000"/>
                <a:ea typeface="Wingdings" panose="05000000000000000000"/>
                <a:cs typeface="Wingdings" panose="05000000000000000000"/>
              </a:rPr>
              <a:t>u</a:t>
            </a:r>
            <a:r>
              <a:rPr sz="2500"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企业问题(东风汽车集团有限公司及其原所属企业</a:t>
            </a:r>
            <a:r>
              <a:rPr sz="2500"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500" kern="0" spc="-30" dirty="0">
                <a:solidFill>
                  <a:srgbClr val="FF0000">
                    <a:alpha val="100000"/>
                  </a:srgbClr>
                </a:solidFill>
                <a:latin typeface="Arial" panose="020B0604020202020204"/>
                <a:ea typeface="Arial" panose="020B0604020202020204"/>
                <a:cs typeface="Arial" panose="020B0604020202020204"/>
              </a:rPr>
              <a:t>)</a:t>
            </a:r>
            <a:endParaRPr sz="2500" dirty="0">
              <a:latin typeface="Arial" panose="020B0604020202020204"/>
              <a:ea typeface="Arial" panose="020B0604020202020204"/>
              <a:cs typeface="Arial" panose="020B0604020202020204"/>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 name="textbox 1320"/>
          <p:cNvSpPr/>
          <p:nvPr/>
        </p:nvSpPr>
        <p:spPr>
          <a:xfrm>
            <a:off x="665615" y="1428230"/>
            <a:ext cx="10614659" cy="2070100"/>
          </a:xfrm>
          <a:prstGeom prst="rect">
            <a:avLst/>
          </a:prstGeom>
          <a:noFill/>
          <a:ln w="0" cap="flat">
            <a:noFill/>
            <a:prstDash val="solid"/>
            <a:miter lim="0"/>
          </a:ln>
        </p:spPr>
        <p:txBody>
          <a:bodyPr vert="horz" wrap="square" lIns="0" tIns="0" rIns="0" bIns="0"/>
          <a:lstStyle/>
          <a:p>
            <a:pPr algn="l" rtl="0" eaLnBrk="0">
              <a:lnSpc>
                <a:spcPct val="73000"/>
              </a:lnSpc>
            </a:pPr>
            <a:endParaRPr sz="100" dirty="0">
              <a:latin typeface="Arial" panose="020B0604020202020204"/>
              <a:ea typeface="Arial" panose="020B0604020202020204"/>
              <a:cs typeface="Arial" panose="020B0604020202020204"/>
            </a:endParaRPr>
          </a:p>
          <a:p>
            <a:pPr marL="161290" algn="l" rtl="0" eaLnBrk="0">
              <a:lnSpc>
                <a:spcPct val="88000"/>
              </a:lnSpc>
            </a:pPr>
            <a:r>
              <a:rPr sz="2300" kern="0" spc="-40" dirty="0">
                <a:solidFill>
                  <a:srgbClr val="FF0000">
                    <a:alpha val="100000"/>
                  </a:srgbClr>
                </a:solidFill>
                <a:latin typeface="Wingdings" panose="05000000000000000000"/>
                <a:ea typeface="Wingdings" panose="05000000000000000000"/>
                <a:cs typeface="Wingdings" panose="05000000000000000000"/>
              </a:rPr>
              <a:t>u</a:t>
            </a:r>
            <a:r>
              <a:rPr sz="2500"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企业问题</a:t>
            </a:r>
            <a:r>
              <a:rPr sz="2500" kern="0" spc="27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500" kern="0" spc="-40" dirty="0">
                <a:solidFill>
                  <a:srgbClr val="FF0000">
                    <a:alpha val="100000"/>
                  </a:srgbClr>
                </a:solidFill>
                <a:latin typeface="Arial" panose="020B0604020202020204"/>
                <a:ea typeface="Arial" panose="020B0604020202020204"/>
                <a:cs typeface="Arial" panose="020B0604020202020204"/>
              </a:rPr>
              <a:t>(</a:t>
            </a:r>
            <a:r>
              <a:rPr sz="2500" kern="0" spc="-40" dirty="0">
                <a:solidFill>
                  <a:srgbClr val="FF0000">
                    <a:alpha val="100000"/>
                  </a:srgbClr>
                </a:solidFill>
                <a:latin typeface="Arial" panose="020B0604020202020204"/>
                <a:ea typeface="Arial" panose="020B0604020202020204"/>
                <a:cs typeface="Arial" panose="020B0604020202020204"/>
              </a:rPr>
              <a:t>  </a:t>
            </a:r>
            <a:r>
              <a:rPr sz="2500"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华润置地</a:t>
            </a:r>
            <a:r>
              <a:rPr sz="2500" kern="0" spc="2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500"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(武</a:t>
            </a:r>
            <a:r>
              <a:rPr sz="2500"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汉)物业管理有限公司及其所属企业)</a:t>
            </a:r>
            <a:endParaRPr sz="2500" dirty="0">
              <a:latin typeface="微软雅黑" panose="020B0503020204020204" charset="-122"/>
              <a:ea typeface="微软雅黑" panose="020B0503020204020204" charset="-122"/>
              <a:cs typeface="微软雅黑" panose="020B0503020204020204" charset="-122"/>
            </a:endParaRPr>
          </a:p>
          <a:p>
            <a:pPr algn="l" rtl="0" eaLnBrk="0">
              <a:lnSpc>
                <a:spcPct val="112000"/>
              </a:lnSpc>
            </a:pPr>
            <a:endParaRPr sz="1000" dirty="0">
              <a:latin typeface="Arial" panose="020B0604020202020204"/>
              <a:ea typeface="Arial" panose="020B0604020202020204"/>
              <a:cs typeface="Arial" panose="020B0604020202020204"/>
            </a:endParaRPr>
          </a:p>
          <a:p>
            <a:pPr marL="12700" algn="l" rtl="0" eaLnBrk="0">
              <a:lnSpc>
                <a:spcPct val="92000"/>
              </a:lnSpc>
              <a:spcBef>
                <a:spcPts val="700"/>
              </a:spcBef>
            </a:pPr>
            <a:r>
              <a:rPr sz="23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润联物业。</a:t>
            </a:r>
            <a:r>
              <a:rPr sz="23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风险辨识不到位。安全检查不到位。违章搭建</a:t>
            </a:r>
            <a:r>
              <a:rPr sz="23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。应急演练不落实。</a:t>
            </a:r>
            <a:endParaRPr sz="2300" dirty="0">
              <a:latin typeface="微软雅黑" panose="020B0503020204020204" charset="-122"/>
              <a:ea typeface="微软雅黑" panose="020B0503020204020204" charset="-122"/>
              <a:cs typeface="微软雅黑" panose="020B0503020204020204" charset="-122"/>
            </a:endParaRPr>
          </a:p>
          <a:p>
            <a:pPr algn="l" rtl="0" eaLnBrk="0">
              <a:lnSpc>
                <a:spcPct val="106000"/>
              </a:lnSpc>
            </a:pPr>
            <a:endParaRPr sz="1000" dirty="0">
              <a:latin typeface="Arial" panose="020B0604020202020204"/>
              <a:ea typeface="Arial" panose="020B0604020202020204"/>
              <a:cs typeface="Arial" panose="020B0604020202020204"/>
            </a:endParaRPr>
          </a:p>
          <a:p>
            <a:pPr marL="13970" indent="635" algn="l" rtl="0" eaLnBrk="0">
              <a:lnSpc>
                <a:spcPct val="138000"/>
              </a:lnSpc>
              <a:spcBef>
                <a:spcPts val="0"/>
              </a:spcBef>
            </a:pPr>
            <a:r>
              <a:rPr sz="2300"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华润置地 (武汉) 物业管理有限公司。</a:t>
            </a:r>
            <a:r>
              <a:rPr sz="23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安全生产责任制没有层层落实， 安全生产</a:t>
            </a:r>
            <a:r>
              <a:rPr sz="23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规章</a:t>
            </a:r>
            <a:r>
              <a:rPr sz="23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3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制度落实不 到位， 对所属的润联物业存在的严重安全生产问题失察， 安全生产工作</a:t>
            </a:r>
            <a:endParaRPr sz="2300" dirty="0">
              <a:latin typeface="微软雅黑" panose="020B0503020204020204" charset="-122"/>
              <a:ea typeface="微软雅黑" panose="020B0503020204020204" charset="-122"/>
              <a:cs typeface="微软雅黑" panose="020B0503020204020204" charset="-122"/>
            </a:endParaRPr>
          </a:p>
        </p:txBody>
      </p:sp>
      <p:pic>
        <p:nvPicPr>
          <p:cNvPr id="1322" name="picture 1322"/>
          <p:cNvPicPr>
            <a:picLocks noChangeAspect="1"/>
          </p:cNvPicPr>
          <p:nvPr/>
        </p:nvPicPr>
        <p:blipFill>
          <a:blip r:embed="rId1"/>
          <a:stretch>
            <a:fillRect/>
          </a:stretch>
        </p:blipFill>
        <p:spPr>
          <a:xfrm rot="21600000">
            <a:off x="7620" y="324611"/>
            <a:ext cx="10380523" cy="777240"/>
          </a:xfrm>
          <a:prstGeom prst="rect">
            <a:avLst/>
          </a:prstGeom>
        </p:spPr>
      </p:pic>
      <p:grpSp>
        <p:nvGrpSpPr>
          <p:cNvPr id="110" name="group 110"/>
          <p:cNvGrpSpPr/>
          <p:nvPr/>
        </p:nvGrpSpPr>
        <p:grpSpPr>
          <a:xfrm rot="21600000">
            <a:off x="10611028" y="4077766"/>
            <a:ext cx="1580971" cy="2780233"/>
            <a:chOff x="0" y="0"/>
            <a:chExt cx="1580971" cy="2780233"/>
          </a:xfrm>
        </p:grpSpPr>
        <p:pic>
          <p:nvPicPr>
            <p:cNvPr id="1324" name="picture 1324"/>
            <p:cNvPicPr>
              <a:picLocks noChangeAspect="1"/>
            </p:cNvPicPr>
            <p:nvPr/>
          </p:nvPicPr>
          <p:blipFill>
            <a:blip r:embed="rId2"/>
            <a:stretch>
              <a:fillRect/>
            </a:stretch>
          </p:blipFill>
          <p:spPr>
            <a:xfrm rot="21600000">
              <a:off x="0" y="0"/>
              <a:ext cx="1580971" cy="2780233"/>
            </a:xfrm>
            <a:prstGeom prst="rect">
              <a:avLst/>
            </a:prstGeom>
          </p:spPr>
        </p:pic>
        <p:sp>
          <p:nvSpPr>
            <p:cNvPr id="1326" name="textbox 1326"/>
            <p:cNvSpPr/>
            <p:nvPr/>
          </p:nvSpPr>
          <p:spPr>
            <a:xfrm>
              <a:off x="-12700" y="-12700"/>
              <a:ext cx="1606550" cy="2839720"/>
            </a:xfrm>
            <a:prstGeom prst="rect">
              <a:avLst/>
            </a:prstGeom>
            <a:noFill/>
            <a:ln w="0" cap="flat">
              <a:noFill/>
              <a:prstDash val="solid"/>
              <a:miter lim="0"/>
            </a:ln>
          </p:spPr>
          <p:txBody>
            <a:bodyPr vert="horz" wrap="square" lIns="0" tIns="0" rIns="0" bIns="0"/>
            <a:lstStyle/>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marL="1240155" algn="l" rtl="0" eaLnBrk="0">
                <a:lnSpc>
                  <a:spcPct val="81000"/>
                </a:lnSpc>
                <a:spcBef>
                  <a:spcPts val="5"/>
                </a:spcBef>
              </a:pPr>
              <a:r>
                <a:rPr sz="1100" kern="0" spc="-30" dirty="0">
                  <a:solidFill>
                    <a:srgbClr val="898989">
                      <a:alpha val="100000"/>
                    </a:srgbClr>
                  </a:solidFill>
                  <a:latin typeface="Arial" panose="020B0604020202020204"/>
                  <a:ea typeface="Arial" panose="020B0604020202020204"/>
                  <a:cs typeface="Arial" panose="020B0604020202020204"/>
                </a:rPr>
                <a:t>21</a:t>
              </a:r>
              <a:endParaRPr sz="1100" dirty="0">
                <a:latin typeface="Arial" panose="020B0604020202020204"/>
                <a:ea typeface="Arial" panose="020B0604020202020204"/>
                <a:cs typeface="Arial" panose="020B0604020202020204"/>
              </a:endParaRPr>
            </a:p>
          </p:txBody>
        </p:sp>
      </p:grpSp>
      <p:sp>
        <p:nvSpPr>
          <p:cNvPr id="1328" name="textbox 1328"/>
          <p:cNvSpPr/>
          <p:nvPr/>
        </p:nvSpPr>
        <p:spPr>
          <a:xfrm>
            <a:off x="667957" y="3680021"/>
            <a:ext cx="2008504" cy="342900"/>
          </a:xfrm>
          <a:prstGeom prst="rect">
            <a:avLst/>
          </a:prstGeom>
          <a:noFill/>
          <a:ln w="0" cap="flat">
            <a:noFill/>
            <a:prstDash val="solid"/>
            <a:miter lim="0"/>
          </a:ln>
        </p:spPr>
        <p:txBody>
          <a:bodyPr vert="horz" wrap="square" lIns="0" tIns="0" rIns="0" bIns="0"/>
          <a:lstStyle/>
          <a:p>
            <a:pPr algn="l" rtl="0" eaLnBrk="0">
              <a:lnSpc>
                <a:spcPct val="76000"/>
              </a:lnSpc>
            </a:pPr>
            <a:endParaRPr sz="100" dirty="0">
              <a:latin typeface="Arial" panose="020B0604020202020204"/>
              <a:ea typeface="Arial" panose="020B0604020202020204"/>
              <a:cs typeface="Arial" panose="020B0604020202020204"/>
            </a:endParaRPr>
          </a:p>
          <a:p>
            <a:pPr algn="r" rtl="0" eaLnBrk="0">
              <a:lnSpc>
                <a:spcPct val="95000"/>
              </a:lnSpc>
            </a:pPr>
            <a:r>
              <a:rPr sz="2200"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rPr>
              <a:t>监督指导不力。</a:t>
            </a:r>
            <a:endParaRPr sz="22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0" name="textbox 1330"/>
          <p:cNvSpPr/>
          <p:nvPr/>
        </p:nvSpPr>
        <p:spPr>
          <a:xfrm>
            <a:off x="530363" y="1175398"/>
            <a:ext cx="11024234" cy="2867660"/>
          </a:xfrm>
          <a:prstGeom prst="rect">
            <a:avLst/>
          </a:prstGeom>
          <a:noFill/>
          <a:ln w="0" cap="flat">
            <a:noFill/>
            <a:prstDash val="solid"/>
            <a:miter lim="0"/>
          </a:ln>
        </p:spPr>
        <p:txBody>
          <a:bodyPr vert="horz" wrap="square" lIns="0" tIns="0" rIns="0" bIns="0"/>
          <a:lstStyle/>
          <a:p>
            <a:pPr algn="l" rtl="0" eaLnBrk="0">
              <a:lnSpc>
                <a:spcPct val="79000"/>
              </a:lnSpc>
            </a:pPr>
            <a:endParaRPr sz="100" dirty="0">
              <a:latin typeface="Arial" panose="020B0604020202020204"/>
              <a:ea typeface="Arial" panose="020B0604020202020204"/>
              <a:cs typeface="Arial" panose="020B0604020202020204"/>
            </a:endParaRPr>
          </a:p>
          <a:p>
            <a:pPr marL="81915" algn="l" rtl="0" eaLnBrk="0">
              <a:lnSpc>
                <a:spcPct val="91000"/>
              </a:lnSpc>
            </a:pPr>
            <a:r>
              <a:rPr sz="2300" kern="0" spc="60" dirty="0">
                <a:solidFill>
                  <a:srgbClr val="FF0000">
                    <a:alpha val="100000"/>
                  </a:srgbClr>
                </a:solidFill>
                <a:latin typeface="Wingdings" panose="05000000000000000000"/>
                <a:ea typeface="Wingdings" panose="05000000000000000000"/>
                <a:cs typeface="Wingdings" panose="05000000000000000000"/>
              </a:rPr>
              <a:t>u</a:t>
            </a:r>
            <a:r>
              <a:rPr sz="2500"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部门问题(行业管理部门)</a:t>
            </a:r>
            <a:endParaRPr sz="2500" dirty="0">
              <a:latin typeface="微软雅黑" panose="020B0503020204020204" charset="-122"/>
              <a:ea typeface="微软雅黑" panose="020B0503020204020204" charset="-122"/>
              <a:cs typeface="微软雅黑" panose="020B0503020204020204" charset="-122"/>
            </a:endParaRPr>
          </a:p>
          <a:p>
            <a:pPr marL="191135" indent="-127000" algn="l" rtl="0" eaLnBrk="0">
              <a:lnSpc>
                <a:spcPct val="149000"/>
              </a:lnSpc>
              <a:spcBef>
                <a:spcPts val="1485"/>
              </a:spcBef>
            </a:pPr>
            <a:r>
              <a:rPr sz="20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十堰市燃气热力管理办公室。</a:t>
            </a: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无制度、无培训、无装备。安全检查流</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于形式。未吸取2017年</a:t>
            </a: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9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rPr>
              <a:t>“5· 12”</a:t>
            </a:r>
            <a:r>
              <a:rPr sz="19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9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rPr>
              <a:t>事故</a:t>
            </a:r>
            <a:r>
              <a:rPr sz="1900"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rPr>
              <a:t>教训。</a:t>
            </a:r>
            <a:endParaRPr sz="1900" dirty="0">
              <a:latin typeface="微软雅黑" panose="020B0503020204020204" charset="-122"/>
              <a:ea typeface="微软雅黑" panose="020B0503020204020204" charset="-122"/>
              <a:cs typeface="微软雅黑" panose="020B0503020204020204" charset="-122"/>
            </a:endParaRPr>
          </a:p>
          <a:p>
            <a:pPr marL="36830" algn="l" rtl="0" eaLnBrk="0">
              <a:lnSpc>
                <a:spcPts val="2590"/>
              </a:lnSpc>
              <a:spcBef>
                <a:spcPts val="1235"/>
              </a:spcBef>
            </a:pPr>
            <a:r>
              <a:rPr sz="20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十堰市住房和城乡建设局 (2019年8月1日前) 。</a:t>
            </a: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对市燃气燃力管理办</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公室失管失察。对燃气安全</a:t>
            </a:r>
            <a:endParaRPr sz="2000" dirty="0">
              <a:latin typeface="微软雅黑" panose="020B0503020204020204" charset="-122"/>
              <a:ea typeface="微软雅黑" panose="020B0503020204020204" charset="-122"/>
              <a:cs typeface="微软雅黑" panose="020B0503020204020204" charset="-122"/>
            </a:endParaRPr>
          </a:p>
          <a:p>
            <a:pPr algn="l" rtl="0" eaLnBrk="0">
              <a:lnSpc>
                <a:spcPct val="108000"/>
              </a:lnSpc>
            </a:pPr>
            <a:endParaRPr sz="500" dirty="0">
              <a:latin typeface="Arial" panose="020B0604020202020204"/>
              <a:ea typeface="Arial" panose="020B0604020202020204"/>
              <a:cs typeface="Arial" panose="020B0604020202020204"/>
            </a:endParaRPr>
          </a:p>
          <a:p>
            <a:pPr marL="15875" indent="-3175" algn="l" rtl="0" eaLnBrk="0">
              <a:lnSpc>
                <a:spcPct val="140000"/>
              </a:lnSpc>
              <a:spcBef>
                <a:spcPts val="5"/>
              </a:spcBef>
            </a:pP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重视不够， 党组会一次研究燃气安全管理工作 (2017 —2019.8.1) 。</a:t>
            </a:r>
            <a:r>
              <a:rPr sz="2000" kern="0" spc="-4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隐患排查整治不力 </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(2017年 2次</a:t>
            </a: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检查情况通报) 。提升应急处置能力欠</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缺</a:t>
            </a:r>
            <a:r>
              <a:rPr sz="2000"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(2018年1次演练) 。未督促企业吸取事故教训。</a:t>
            </a:r>
            <a:endParaRPr sz="2000" dirty="0">
              <a:latin typeface="微软雅黑" panose="020B0503020204020204" charset="-122"/>
              <a:ea typeface="微软雅黑" panose="020B0503020204020204" charset="-122"/>
              <a:cs typeface="微软雅黑" panose="020B0503020204020204" charset="-122"/>
            </a:endParaRPr>
          </a:p>
        </p:txBody>
      </p:sp>
      <p:grpSp>
        <p:nvGrpSpPr>
          <p:cNvPr id="112" name="group 112"/>
          <p:cNvGrpSpPr/>
          <p:nvPr/>
        </p:nvGrpSpPr>
        <p:grpSpPr>
          <a:xfrm rot="21600000">
            <a:off x="10611028" y="4077766"/>
            <a:ext cx="1580971" cy="2780233"/>
            <a:chOff x="0" y="0"/>
            <a:chExt cx="1580971" cy="2780233"/>
          </a:xfrm>
        </p:grpSpPr>
        <p:pic>
          <p:nvPicPr>
            <p:cNvPr id="1332" name="picture 1332"/>
            <p:cNvPicPr>
              <a:picLocks noChangeAspect="1"/>
            </p:cNvPicPr>
            <p:nvPr/>
          </p:nvPicPr>
          <p:blipFill>
            <a:blip r:embed="rId1"/>
            <a:stretch>
              <a:fillRect/>
            </a:stretch>
          </p:blipFill>
          <p:spPr>
            <a:xfrm rot="21600000">
              <a:off x="0" y="0"/>
              <a:ext cx="1580971" cy="2780233"/>
            </a:xfrm>
            <a:prstGeom prst="rect">
              <a:avLst/>
            </a:prstGeom>
          </p:spPr>
        </p:pic>
        <p:sp>
          <p:nvSpPr>
            <p:cNvPr id="1334" name="textbox 1334"/>
            <p:cNvSpPr/>
            <p:nvPr/>
          </p:nvSpPr>
          <p:spPr>
            <a:xfrm>
              <a:off x="-12700" y="-12700"/>
              <a:ext cx="1606550" cy="2839720"/>
            </a:xfrm>
            <a:prstGeom prst="rect">
              <a:avLst/>
            </a:prstGeom>
            <a:noFill/>
            <a:ln w="0" cap="flat">
              <a:noFill/>
              <a:prstDash val="solid"/>
              <a:miter lim="0"/>
            </a:ln>
          </p:spPr>
          <p:txBody>
            <a:bodyPr vert="horz" wrap="square" lIns="0" tIns="0" rIns="0" bIns="0"/>
            <a:lstStyle/>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marL="1240155" algn="l" rtl="0" eaLnBrk="0">
                <a:lnSpc>
                  <a:spcPct val="81000"/>
                </a:lnSpc>
                <a:spcBef>
                  <a:spcPts val="5"/>
                </a:spcBef>
              </a:pPr>
              <a:r>
                <a:rPr sz="1100" kern="0" spc="-30" dirty="0">
                  <a:solidFill>
                    <a:srgbClr val="898989">
                      <a:alpha val="100000"/>
                    </a:srgbClr>
                  </a:solidFill>
                  <a:latin typeface="Arial" panose="020B0604020202020204"/>
                  <a:ea typeface="Arial" panose="020B0604020202020204"/>
                  <a:cs typeface="Arial" panose="020B0604020202020204"/>
                </a:rPr>
                <a:t>22</a:t>
              </a:r>
              <a:endParaRPr sz="1100" dirty="0">
                <a:latin typeface="Arial" panose="020B0604020202020204"/>
                <a:ea typeface="Arial" panose="020B0604020202020204"/>
                <a:cs typeface="Arial" panose="020B0604020202020204"/>
              </a:endParaRPr>
            </a:p>
          </p:txBody>
        </p:sp>
      </p:grpSp>
      <p:sp>
        <p:nvSpPr>
          <p:cNvPr id="1336" name="textbox 1336"/>
          <p:cNvSpPr/>
          <p:nvPr/>
        </p:nvSpPr>
        <p:spPr>
          <a:xfrm>
            <a:off x="531891" y="4148812"/>
            <a:ext cx="11175365" cy="221361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2700" algn="l" rtl="0" eaLnBrk="0">
              <a:lnSpc>
                <a:spcPts val="2590"/>
              </a:lnSpc>
            </a:pPr>
            <a:r>
              <a:rPr sz="20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十堰市城市管理执法委员会 (2019年8月1日后) 。</a:t>
            </a: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对市燃气燃力管理办公室不</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认真履行职责和燃 气</a:t>
            </a:r>
            <a:endParaRPr sz="2000" dirty="0">
              <a:latin typeface="微软雅黑" panose="020B0503020204020204" charset="-122"/>
              <a:ea typeface="微软雅黑" panose="020B0503020204020204" charset="-122"/>
              <a:cs typeface="微软雅黑" panose="020B0503020204020204" charset="-122"/>
            </a:endParaRPr>
          </a:p>
          <a:p>
            <a:pPr marL="14605" indent="-1905" algn="l" rtl="0" eaLnBrk="0">
              <a:lnSpc>
                <a:spcPct val="154000"/>
              </a:lnSpc>
              <a:spcBef>
                <a:spcPts val="15"/>
              </a:spcBef>
            </a:pP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企业存在的安全隐患失察。未按编制配齐市燃气热力管理办公室</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人员。</a:t>
            </a:r>
            <a:r>
              <a:rPr sz="2000" kern="0" spc="-4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2020年党组会未部署研 究安</a:t>
            </a: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全工作。贯彻三年行动不到位。</a:t>
            </a:r>
            <a:r>
              <a:rPr sz="2000" kern="0" spc="-4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2021年未研究部</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署三年行动。未督促企业吸取事故教训。</a:t>
            </a:r>
            <a:endParaRPr sz="2000" dirty="0">
              <a:latin typeface="微软雅黑" panose="020B0503020204020204" charset="-122"/>
              <a:ea typeface="微软雅黑" panose="020B0503020204020204" charset="-122"/>
              <a:cs typeface="微软雅黑" panose="020B0503020204020204" charset="-122"/>
            </a:endParaRPr>
          </a:p>
          <a:p>
            <a:pPr marL="30480" algn="l" rtl="0" eaLnBrk="0">
              <a:lnSpc>
                <a:spcPct val="91000"/>
              </a:lnSpc>
              <a:spcBef>
                <a:spcPts val="1445"/>
              </a:spcBef>
            </a:pPr>
            <a:r>
              <a:rPr sz="2000"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湖北省住房和城乡建设厅。</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履行城镇燃气安全管理 职责</a:t>
            </a: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不到位， 对燃气行业安全管理、监督、  检查</a:t>
            </a:r>
            <a:endParaRPr sz="2000" dirty="0">
              <a:latin typeface="微软雅黑" panose="020B0503020204020204" charset="-122"/>
              <a:ea typeface="微软雅黑" panose="020B0503020204020204" charset="-122"/>
              <a:cs typeface="微软雅黑" panose="020B0503020204020204" charset="-122"/>
            </a:endParaRPr>
          </a:p>
          <a:p>
            <a:pPr algn="l" rtl="0" eaLnBrk="0">
              <a:lnSpc>
                <a:spcPct val="107000"/>
              </a:lnSpc>
            </a:pPr>
            <a:endParaRPr sz="1100" dirty="0">
              <a:latin typeface="Arial" panose="020B0604020202020204"/>
              <a:ea typeface="Arial" panose="020B0604020202020204"/>
              <a:cs typeface="Arial" panose="020B0604020202020204"/>
            </a:endParaRPr>
          </a:p>
          <a:p>
            <a:pPr marL="22860" algn="l" rtl="0" eaLnBrk="0">
              <a:lnSpc>
                <a:spcPct val="91000"/>
              </a:lnSpc>
              <a:spcBef>
                <a:spcPts val="5"/>
              </a:spcBef>
            </a:pP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和指导不够，</a:t>
            </a:r>
            <a:r>
              <a:rPr sz="2000" kern="0" spc="2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贯彻落实城镇燃气安全综合治理和安全专项整治三</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年行动不到位。</a:t>
            </a:r>
            <a:endParaRPr sz="2000" dirty="0">
              <a:latin typeface="微软雅黑" panose="020B0503020204020204" charset="-122"/>
              <a:ea typeface="微软雅黑" panose="020B0503020204020204" charset="-122"/>
              <a:cs typeface="微软雅黑" panose="020B0503020204020204" charset="-122"/>
            </a:endParaRPr>
          </a:p>
        </p:txBody>
      </p:sp>
      <p:pic>
        <p:nvPicPr>
          <p:cNvPr id="1338" name="picture 1338"/>
          <p:cNvPicPr>
            <a:picLocks noChangeAspect="1"/>
          </p:cNvPicPr>
          <p:nvPr/>
        </p:nvPicPr>
        <p:blipFill>
          <a:blip r:embed="rId2"/>
          <a:stretch>
            <a:fillRect/>
          </a:stretch>
        </p:blipFill>
        <p:spPr>
          <a:xfrm rot="21600000">
            <a:off x="7620" y="324611"/>
            <a:ext cx="10380523" cy="77724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0" name="textbox 1340"/>
          <p:cNvSpPr/>
          <p:nvPr/>
        </p:nvSpPr>
        <p:spPr>
          <a:xfrm>
            <a:off x="673699" y="1343140"/>
            <a:ext cx="10560050" cy="2150745"/>
          </a:xfrm>
          <a:prstGeom prst="rect">
            <a:avLst/>
          </a:prstGeom>
          <a:noFill/>
          <a:ln w="0" cap="flat">
            <a:noFill/>
            <a:prstDash val="solid"/>
            <a:miter lim="0"/>
          </a:ln>
        </p:spPr>
        <p:txBody>
          <a:bodyPr vert="horz" wrap="square" lIns="0" tIns="0" rIns="0" bIns="0"/>
          <a:lstStyle/>
          <a:p>
            <a:pPr algn="l" rtl="0" eaLnBrk="0">
              <a:lnSpc>
                <a:spcPct val="79000"/>
              </a:lnSpc>
            </a:pPr>
            <a:endParaRPr sz="100" dirty="0">
              <a:latin typeface="Arial" panose="020B0604020202020204"/>
              <a:ea typeface="Arial" panose="020B0604020202020204"/>
              <a:cs typeface="Arial" panose="020B0604020202020204"/>
            </a:endParaRPr>
          </a:p>
          <a:p>
            <a:pPr marL="12700" algn="l" rtl="0" eaLnBrk="0">
              <a:lnSpc>
                <a:spcPct val="91000"/>
              </a:lnSpc>
            </a:pPr>
            <a:r>
              <a:rPr sz="2300" kern="0" spc="60" dirty="0">
                <a:solidFill>
                  <a:srgbClr val="FF0000">
                    <a:alpha val="100000"/>
                  </a:srgbClr>
                </a:solidFill>
                <a:latin typeface="Wingdings" panose="05000000000000000000"/>
                <a:ea typeface="Wingdings" panose="05000000000000000000"/>
                <a:cs typeface="Wingdings" panose="05000000000000000000"/>
              </a:rPr>
              <a:t>u</a:t>
            </a:r>
            <a:r>
              <a:rPr sz="2500"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部门问题(市场监管部门)</a:t>
            </a:r>
            <a:endParaRPr sz="2500" dirty="0">
              <a:latin typeface="微软雅黑" panose="020B0503020204020204" charset="-122"/>
              <a:ea typeface="微软雅黑" panose="020B0503020204020204" charset="-122"/>
              <a:cs typeface="微软雅黑" panose="020B0503020204020204" charset="-122"/>
            </a:endParaRPr>
          </a:p>
          <a:p>
            <a:pPr marL="140335" indent="8890" algn="l" rtl="0" eaLnBrk="0">
              <a:lnSpc>
                <a:spcPct val="140000"/>
              </a:lnSpc>
              <a:spcBef>
                <a:spcPts val="90"/>
              </a:spcBef>
            </a:pPr>
            <a:r>
              <a:rPr sz="20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张湾区市场监督管理局。</a:t>
            </a: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未健全特种设备监管台账。对</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十堰东风中燃公司违法行为失察失管。 </a:t>
            </a: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特种设备检查不到位。未吸取事故教训</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加强特种设备监管。</a:t>
            </a:r>
            <a:endParaRPr sz="2000" dirty="0">
              <a:latin typeface="微软雅黑" panose="020B0503020204020204" charset="-122"/>
              <a:ea typeface="微软雅黑" panose="020B0503020204020204" charset="-122"/>
              <a:cs typeface="微软雅黑" panose="020B0503020204020204" charset="-122"/>
            </a:endParaRPr>
          </a:p>
          <a:p>
            <a:pPr marL="142875" indent="2540" algn="l" rtl="0" eaLnBrk="0">
              <a:lnSpc>
                <a:spcPct val="140000"/>
              </a:lnSpc>
              <a:spcBef>
                <a:spcPts val="480"/>
              </a:spcBef>
            </a:pPr>
            <a:r>
              <a:rPr sz="20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十堰市市场监督管理局。</a:t>
            </a: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对张湾区市场监督管理局失察。三年专项</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行动贯彻落实不到位。未吸</a:t>
            </a: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取 事故教训。</a:t>
            </a:r>
            <a:endParaRPr sz="2000" dirty="0">
              <a:latin typeface="微软雅黑" panose="020B0503020204020204" charset="-122"/>
              <a:ea typeface="微软雅黑" panose="020B0503020204020204" charset="-122"/>
              <a:cs typeface="微软雅黑" panose="020B0503020204020204" charset="-122"/>
            </a:endParaRPr>
          </a:p>
        </p:txBody>
      </p:sp>
      <p:pic>
        <p:nvPicPr>
          <p:cNvPr id="1342" name="picture 1342"/>
          <p:cNvPicPr>
            <a:picLocks noChangeAspect="1"/>
          </p:cNvPicPr>
          <p:nvPr/>
        </p:nvPicPr>
        <p:blipFill>
          <a:blip r:embed="rId1"/>
          <a:stretch>
            <a:fillRect/>
          </a:stretch>
        </p:blipFill>
        <p:spPr>
          <a:xfrm rot="21600000">
            <a:off x="7620" y="324611"/>
            <a:ext cx="10380523" cy="777240"/>
          </a:xfrm>
          <a:prstGeom prst="rect">
            <a:avLst/>
          </a:prstGeom>
        </p:spPr>
      </p:pic>
      <p:sp>
        <p:nvSpPr>
          <p:cNvPr id="1344" name="textbox 1344"/>
          <p:cNvSpPr/>
          <p:nvPr/>
        </p:nvSpPr>
        <p:spPr>
          <a:xfrm>
            <a:off x="754400" y="3801429"/>
            <a:ext cx="10504805" cy="737234"/>
          </a:xfrm>
          <a:prstGeom prst="rect">
            <a:avLst/>
          </a:prstGeom>
          <a:noFill/>
          <a:ln w="0" cap="flat">
            <a:noFill/>
            <a:prstDash val="solid"/>
            <a:miter lim="0"/>
          </a:ln>
        </p:spPr>
        <p:txBody>
          <a:bodyPr vert="horz" wrap="square" lIns="0" tIns="0" rIns="0" bIns="0"/>
          <a:lstStyle/>
          <a:p>
            <a:pPr algn="l" rtl="0" eaLnBrk="0">
              <a:lnSpc>
                <a:spcPct val="86000"/>
              </a:lnSpc>
            </a:pPr>
            <a:endParaRPr sz="100" dirty="0">
              <a:latin typeface="Arial" panose="020B0604020202020204"/>
              <a:ea typeface="Arial" panose="020B0604020202020204"/>
              <a:cs typeface="Arial" panose="020B0604020202020204"/>
            </a:endParaRPr>
          </a:p>
          <a:p>
            <a:pPr marL="12700" algn="l" rtl="0" eaLnBrk="0">
              <a:lnSpc>
                <a:spcPct val="83000"/>
              </a:lnSpc>
            </a:pPr>
            <a:r>
              <a:rPr sz="2000"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湖北省市场监督管理局。</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对特种设备 安</a:t>
            </a: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全监督管理职责落实不到位， 对十堰市市场监督管理局</a:t>
            </a:r>
            <a:endParaRPr sz="2000" dirty="0">
              <a:latin typeface="微软雅黑" panose="020B0503020204020204" charset="-122"/>
              <a:ea typeface="微软雅黑" panose="020B0503020204020204" charset="-122"/>
              <a:cs typeface="微软雅黑" panose="020B0503020204020204" charset="-122"/>
            </a:endParaRPr>
          </a:p>
          <a:p>
            <a:pPr marL="20955" algn="l" rtl="0" eaLnBrk="0">
              <a:lnSpc>
                <a:spcPts val="3605"/>
              </a:lnSpc>
            </a:pP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开 展属地特种设备使用单位安全监管工作指导</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不够， 督办不力。</a:t>
            </a:r>
            <a:endParaRPr sz="2000" dirty="0">
              <a:latin typeface="微软雅黑" panose="020B0503020204020204" charset="-122"/>
              <a:ea typeface="微软雅黑" panose="020B0503020204020204" charset="-122"/>
              <a:cs typeface="微软雅黑" panose="020B0503020204020204" charset="-122"/>
            </a:endParaRPr>
          </a:p>
        </p:txBody>
      </p:sp>
      <p:grpSp>
        <p:nvGrpSpPr>
          <p:cNvPr id="114" name="group 114"/>
          <p:cNvGrpSpPr/>
          <p:nvPr/>
        </p:nvGrpSpPr>
        <p:grpSpPr>
          <a:xfrm rot="21600000">
            <a:off x="10611028" y="4077766"/>
            <a:ext cx="1580971" cy="2780233"/>
            <a:chOff x="0" y="0"/>
            <a:chExt cx="1580971" cy="2780233"/>
          </a:xfrm>
        </p:grpSpPr>
        <p:pic>
          <p:nvPicPr>
            <p:cNvPr id="1346" name="picture 1346"/>
            <p:cNvPicPr>
              <a:picLocks noChangeAspect="1"/>
            </p:cNvPicPr>
            <p:nvPr/>
          </p:nvPicPr>
          <p:blipFill>
            <a:blip r:embed="rId2"/>
            <a:stretch>
              <a:fillRect/>
            </a:stretch>
          </p:blipFill>
          <p:spPr>
            <a:xfrm rot="21600000">
              <a:off x="0" y="0"/>
              <a:ext cx="1580971" cy="2780233"/>
            </a:xfrm>
            <a:prstGeom prst="rect">
              <a:avLst/>
            </a:prstGeom>
          </p:spPr>
        </p:pic>
        <p:sp>
          <p:nvSpPr>
            <p:cNvPr id="1348" name="textbox 1348"/>
            <p:cNvSpPr/>
            <p:nvPr/>
          </p:nvSpPr>
          <p:spPr>
            <a:xfrm>
              <a:off x="-12700" y="-12700"/>
              <a:ext cx="1606550" cy="2837814"/>
            </a:xfrm>
            <a:prstGeom prst="rect">
              <a:avLst/>
            </a:prstGeom>
            <a:noFill/>
            <a:ln w="0" cap="flat">
              <a:noFill/>
              <a:prstDash val="solid"/>
              <a:miter lim="0"/>
            </a:ln>
          </p:spPr>
          <p:txBody>
            <a:bodyPr vert="horz" wrap="square" lIns="0" tIns="0" rIns="0" bIns="0"/>
            <a:lstStyle/>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000"/>
                </a:lnSpc>
              </a:pPr>
              <a:endParaRPr sz="100" dirty="0">
                <a:latin typeface="Arial" panose="020B0604020202020204"/>
                <a:ea typeface="Arial" panose="020B0604020202020204"/>
                <a:cs typeface="Arial" panose="020B0604020202020204"/>
              </a:endParaRPr>
            </a:p>
            <a:p>
              <a:pPr marL="1240155" algn="l" rtl="0" eaLnBrk="0">
                <a:lnSpc>
                  <a:spcPct val="81000"/>
                </a:lnSpc>
              </a:pPr>
              <a:r>
                <a:rPr sz="1100" kern="0" spc="-30" dirty="0">
                  <a:solidFill>
                    <a:srgbClr val="898989">
                      <a:alpha val="100000"/>
                    </a:srgbClr>
                  </a:solidFill>
                  <a:latin typeface="Arial" panose="020B0604020202020204"/>
                  <a:ea typeface="Arial" panose="020B0604020202020204"/>
                  <a:cs typeface="Arial" panose="020B0604020202020204"/>
                </a:rPr>
                <a:t>23</a:t>
              </a:r>
              <a:endParaRPr sz="1100" dirty="0">
                <a:latin typeface="Arial" panose="020B0604020202020204"/>
                <a:ea typeface="Arial" panose="020B0604020202020204"/>
                <a:cs typeface="Arial" panose="020B0604020202020204"/>
              </a:endParaRPr>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 name="group 116"/>
          <p:cNvGrpSpPr/>
          <p:nvPr/>
        </p:nvGrpSpPr>
        <p:grpSpPr>
          <a:xfrm rot="21600000">
            <a:off x="10611028" y="4077766"/>
            <a:ext cx="1580971" cy="2780233"/>
            <a:chOff x="0" y="0"/>
            <a:chExt cx="1580971" cy="2780233"/>
          </a:xfrm>
        </p:grpSpPr>
        <p:pic>
          <p:nvPicPr>
            <p:cNvPr id="1350" name="picture 1350"/>
            <p:cNvPicPr>
              <a:picLocks noChangeAspect="1"/>
            </p:cNvPicPr>
            <p:nvPr/>
          </p:nvPicPr>
          <p:blipFill>
            <a:blip r:embed="rId1"/>
            <a:stretch>
              <a:fillRect/>
            </a:stretch>
          </p:blipFill>
          <p:spPr>
            <a:xfrm rot="21600000">
              <a:off x="0" y="0"/>
              <a:ext cx="1580971" cy="2780233"/>
            </a:xfrm>
            <a:prstGeom prst="rect">
              <a:avLst/>
            </a:prstGeom>
          </p:spPr>
        </p:pic>
        <p:sp>
          <p:nvSpPr>
            <p:cNvPr id="1352" name="textbox 1352"/>
            <p:cNvSpPr/>
            <p:nvPr/>
          </p:nvSpPr>
          <p:spPr>
            <a:xfrm>
              <a:off x="-12700" y="-12700"/>
              <a:ext cx="1606550" cy="2839720"/>
            </a:xfrm>
            <a:prstGeom prst="rect">
              <a:avLst/>
            </a:prstGeom>
            <a:noFill/>
            <a:ln w="0" cap="flat">
              <a:noFill/>
              <a:prstDash val="solid"/>
              <a:miter lim="0"/>
            </a:ln>
          </p:spPr>
          <p:txBody>
            <a:bodyPr vert="horz" wrap="square" lIns="0" tIns="0" rIns="0" bIns="0"/>
            <a:lstStyle/>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marL="1240155" algn="l" rtl="0" eaLnBrk="0">
                <a:lnSpc>
                  <a:spcPct val="81000"/>
                </a:lnSpc>
                <a:spcBef>
                  <a:spcPts val="5"/>
                </a:spcBef>
              </a:pPr>
              <a:r>
                <a:rPr sz="1100" kern="0" spc="-30" dirty="0">
                  <a:solidFill>
                    <a:srgbClr val="898989">
                      <a:alpha val="100000"/>
                    </a:srgbClr>
                  </a:solidFill>
                  <a:latin typeface="Arial" panose="020B0604020202020204"/>
                  <a:ea typeface="Arial" panose="020B0604020202020204"/>
                  <a:cs typeface="Arial" panose="020B0604020202020204"/>
                </a:rPr>
                <a:t>24</a:t>
              </a:r>
              <a:endParaRPr sz="1100" dirty="0">
                <a:latin typeface="Arial" panose="020B0604020202020204"/>
                <a:ea typeface="Arial" panose="020B0604020202020204"/>
                <a:cs typeface="Arial" panose="020B0604020202020204"/>
              </a:endParaRPr>
            </a:p>
          </p:txBody>
        </p:sp>
      </p:grpSp>
      <p:sp>
        <p:nvSpPr>
          <p:cNvPr id="1354" name="textbox 1354"/>
          <p:cNvSpPr/>
          <p:nvPr/>
        </p:nvSpPr>
        <p:spPr>
          <a:xfrm>
            <a:off x="639451" y="1968846"/>
            <a:ext cx="10714990" cy="3644900"/>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47625" algn="l" rtl="0" eaLnBrk="0">
              <a:lnSpc>
                <a:spcPct val="83000"/>
              </a:lnSpc>
            </a:pPr>
            <a:r>
              <a:rPr sz="2000"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车城路街道办事处。</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未认真落实属</a:t>
            </a: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地安全生产责任。未定期研究安全生产工作； 落实安全生产专</a:t>
            </a:r>
            <a:endParaRPr sz="2000" dirty="0">
              <a:latin typeface="微软雅黑" panose="020B0503020204020204" charset="-122"/>
              <a:ea typeface="微软雅黑" panose="020B0503020204020204" charset="-122"/>
              <a:cs typeface="微软雅黑" panose="020B0503020204020204" charset="-122"/>
            </a:endParaRPr>
          </a:p>
          <a:p>
            <a:pPr marL="40640" algn="l" rtl="0" eaLnBrk="0">
              <a:lnSpc>
                <a:spcPts val="3605"/>
              </a:lnSpc>
            </a:pP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项整治“三年行动”不力； 应急工作不到位； 应急宣传教育不到位。</a:t>
            </a:r>
            <a:endParaRPr sz="2000" dirty="0">
              <a:latin typeface="微软雅黑" panose="020B0503020204020204" charset="-122"/>
              <a:ea typeface="微软雅黑" panose="020B0503020204020204" charset="-122"/>
              <a:cs typeface="微软雅黑" panose="020B0503020204020204" charset="-122"/>
            </a:endParaRPr>
          </a:p>
          <a:p>
            <a:pPr marL="41910" indent="8255" algn="l" rtl="0" eaLnBrk="0">
              <a:lnSpc>
                <a:spcPct val="140000"/>
              </a:lnSpc>
              <a:spcBef>
                <a:spcPts val="1775"/>
              </a:spcBef>
            </a:pPr>
            <a:r>
              <a:rPr sz="2000"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张湾区委、  区政府。</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全发展的理念树得不牢， 贯彻习近平总书记关于安全生产工作的重要论述</a:t>
            </a: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和指示批示不坚决， 执行党和国家的安</a:t>
            </a: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全生产方针政策和省委、省政府工作要求不到位。</a:t>
            </a:r>
            <a:endParaRPr sz="2000" dirty="0">
              <a:latin typeface="微软雅黑" panose="020B0503020204020204" charset="-122"/>
              <a:ea typeface="微软雅黑" panose="020B0503020204020204" charset="-122"/>
              <a:cs typeface="微软雅黑" panose="020B0503020204020204" charset="-122"/>
            </a:endParaRPr>
          </a:p>
          <a:p>
            <a:pPr algn="l" rtl="0" eaLnBrk="0">
              <a:lnSpc>
                <a:spcPct val="106000"/>
              </a:lnSpc>
            </a:pPr>
            <a:endParaRPr sz="600" dirty="0">
              <a:latin typeface="Arial" panose="020B0604020202020204"/>
              <a:ea typeface="Arial" panose="020B0604020202020204"/>
              <a:cs typeface="Arial" panose="020B0604020202020204"/>
            </a:endParaRPr>
          </a:p>
          <a:p>
            <a:pPr marL="12700" indent="3175" algn="l" rtl="0" eaLnBrk="0">
              <a:lnSpc>
                <a:spcPct val="142000"/>
              </a:lnSpc>
              <a:spcBef>
                <a:spcPts val="5"/>
              </a:spcBef>
            </a:pPr>
            <a:r>
              <a:rPr sz="20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十堰市委、市政府。</a:t>
            </a: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未严格落实习近平总书记关于安全生产的重要指</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示批示精神。未落实强化城</a:t>
            </a: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市运行安全保障要求。未认真施中办、</a:t>
            </a:r>
            <a:r>
              <a:rPr sz="2000" kern="0" spc="-4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国办印发的《关于</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推进城市安全发展的意见》要求。未能</a:t>
            </a: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正确处理城市安全和经济发展的关系。没有把安全生产工作职责纳入党委常委会责任清单</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。未能 </a:t>
            </a: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有效督促下级政府及其有关部门履行安全生产</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职责。</a:t>
            </a:r>
            <a:endParaRPr sz="2000" dirty="0">
              <a:latin typeface="微软雅黑" panose="020B0503020204020204" charset="-122"/>
              <a:ea typeface="微软雅黑" panose="020B0503020204020204" charset="-122"/>
              <a:cs typeface="微软雅黑" panose="020B0503020204020204" charset="-122"/>
            </a:endParaRPr>
          </a:p>
        </p:txBody>
      </p:sp>
      <p:pic>
        <p:nvPicPr>
          <p:cNvPr id="1356" name="picture 1356"/>
          <p:cNvPicPr>
            <a:picLocks noChangeAspect="1"/>
          </p:cNvPicPr>
          <p:nvPr/>
        </p:nvPicPr>
        <p:blipFill>
          <a:blip r:embed="rId2"/>
          <a:stretch>
            <a:fillRect/>
          </a:stretch>
        </p:blipFill>
        <p:spPr>
          <a:xfrm rot="21600000">
            <a:off x="7620" y="324611"/>
            <a:ext cx="10380523" cy="777240"/>
          </a:xfrm>
          <a:prstGeom prst="rect">
            <a:avLst/>
          </a:prstGeom>
        </p:spPr>
      </p:pic>
      <p:sp>
        <p:nvSpPr>
          <p:cNvPr id="1358" name="textbox 1358"/>
          <p:cNvSpPr/>
          <p:nvPr/>
        </p:nvSpPr>
        <p:spPr>
          <a:xfrm>
            <a:off x="661494" y="1353198"/>
            <a:ext cx="3357879" cy="382270"/>
          </a:xfrm>
          <a:prstGeom prst="rect">
            <a:avLst/>
          </a:prstGeom>
          <a:noFill/>
          <a:ln w="0" cap="flat">
            <a:noFill/>
            <a:prstDash val="solid"/>
            <a:miter lim="0"/>
          </a:ln>
        </p:spPr>
        <p:txBody>
          <a:bodyPr vert="horz" wrap="square" lIns="0" tIns="0" rIns="0" bIns="0"/>
          <a:lstStyle/>
          <a:p>
            <a:pPr algn="l" rtl="0" eaLnBrk="0">
              <a:lnSpc>
                <a:spcPct val="72000"/>
              </a:lnSpc>
            </a:pPr>
            <a:endParaRPr sz="100" dirty="0">
              <a:latin typeface="Arial" panose="020B0604020202020204"/>
              <a:ea typeface="Arial" panose="020B0604020202020204"/>
              <a:cs typeface="Arial" panose="020B0604020202020204"/>
            </a:endParaRPr>
          </a:p>
          <a:p>
            <a:pPr algn="r" rtl="0" eaLnBrk="0">
              <a:lnSpc>
                <a:spcPct val="94000"/>
              </a:lnSpc>
            </a:pPr>
            <a:r>
              <a:rPr sz="2300" kern="0" spc="-100" dirty="0">
                <a:solidFill>
                  <a:srgbClr val="FF0000">
                    <a:alpha val="100000"/>
                  </a:srgbClr>
                </a:solidFill>
                <a:latin typeface="Wingdings" panose="05000000000000000000"/>
                <a:ea typeface="Wingdings" panose="05000000000000000000"/>
                <a:cs typeface="Wingdings" panose="05000000000000000000"/>
              </a:rPr>
              <a:t>u</a:t>
            </a:r>
            <a:r>
              <a:rPr sz="2500" kern="0" spc="-100" dirty="0">
                <a:solidFill>
                  <a:srgbClr val="FF0000">
                    <a:alpha val="100000"/>
                  </a:srgbClr>
                </a:solidFill>
                <a:latin typeface="微软雅黑" panose="020B0503020204020204" charset="-122"/>
                <a:ea typeface="微软雅黑" panose="020B0503020204020204" charset="-122"/>
                <a:cs typeface="微软雅黑" panose="020B0503020204020204" charset="-122"/>
              </a:rPr>
              <a:t>地方</a:t>
            </a:r>
            <a:r>
              <a:rPr sz="2500"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党委政府主要问</a:t>
            </a:r>
            <a:r>
              <a:rPr sz="2500"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题</a:t>
            </a:r>
            <a:endParaRPr sz="25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0" name="picture 1360"/>
          <p:cNvPicPr>
            <a:picLocks noChangeAspect="1"/>
          </p:cNvPicPr>
          <p:nvPr/>
        </p:nvPicPr>
        <p:blipFill>
          <a:blip r:embed="rId1"/>
          <a:stretch>
            <a:fillRect/>
          </a:stretch>
        </p:blipFill>
        <p:spPr>
          <a:xfrm rot="21600000">
            <a:off x="8039100" y="3825239"/>
            <a:ext cx="4152900" cy="3032760"/>
          </a:xfrm>
          <a:prstGeom prst="rect">
            <a:avLst/>
          </a:prstGeom>
        </p:spPr>
      </p:pic>
      <p:graphicFrame>
        <p:nvGraphicFramePr>
          <p:cNvPr id="1362" name="table 1362"/>
          <p:cNvGraphicFramePr>
            <a:graphicFrameLocks noGrp="1"/>
          </p:cNvGraphicFramePr>
          <p:nvPr/>
        </p:nvGraphicFramePr>
        <p:xfrm>
          <a:off x="379860" y="4365852"/>
          <a:ext cx="11811634" cy="2334895"/>
        </p:xfrm>
        <a:graphic>
          <a:graphicData uri="http://schemas.openxmlformats.org/drawingml/2006/table">
            <a:tbl>
              <a:tblPr/>
              <a:tblGrid>
                <a:gridCol w="7349490"/>
                <a:gridCol w="4462144"/>
              </a:tblGrid>
              <a:tr h="1699260">
                <a:tc>
                  <a:txBody>
                    <a:bodyPr/>
                    <a:lstStyle/>
                    <a:p>
                      <a:pPr algn="l" rtl="0" eaLnBrk="0">
                        <a:lnSpc>
                          <a:spcPct val="18000"/>
                        </a:lnSpc>
                      </a:pPr>
                      <a:endParaRPr sz="100" dirty="0">
                        <a:latin typeface="Arial" panose="020B0604020202020204"/>
                        <a:ea typeface="Arial" panose="020B0604020202020204"/>
                        <a:cs typeface="Arial" panose="020B0604020202020204"/>
                      </a:endParaRPr>
                    </a:p>
                    <a:p>
                      <a:pPr marL="502920" algn="l" rtl="0" eaLnBrk="0">
                        <a:lnSpc>
                          <a:spcPct val="83000"/>
                        </a:lnSpc>
                      </a:pP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二是</a:t>
                      </a:r>
                      <a:r>
                        <a:rPr sz="2000" kern="0" spc="-30" dirty="0">
                          <a:solidFill>
                            <a:srgbClr val="0662B6">
                              <a:alpha val="100000"/>
                            </a:srgbClr>
                          </a:solidFill>
                          <a:latin typeface="微软雅黑" panose="020B0503020204020204" charset="-122"/>
                          <a:ea typeface="微软雅黑" panose="020B0503020204020204" charset="-122"/>
                          <a:cs typeface="微软雅黑" panose="020B0503020204020204" charset="-122"/>
                        </a:rPr>
                        <a:t>住房和城乡建设部</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约谈中国燃气控股有限公司、十堰市</a:t>
                      </a:r>
                      <a:endParaRPr sz="2000" dirty="0">
                        <a:latin typeface="微软雅黑" panose="020B0503020204020204" charset="-122"/>
                        <a:ea typeface="微软雅黑" panose="020B0503020204020204" charset="-122"/>
                        <a:cs typeface="微软雅黑" panose="020B0503020204020204" charset="-122"/>
                      </a:endParaRPr>
                    </a:p>
                    <a:p>
                      <a:pPr marL="1270" indent="-1270" algn="l" rtl="0" eaLnBrk="0">
                        <a:lnSpc>
                          <a:spcPct val="153000"/>
                        </a:lnSpc>
                        <a:spcBef>
                          <a:spcPts val="40"/>
                        </a:spcBef>
                      </a:pP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城市管理委主要负责人。住房和城乡建设部副部长黄艳主约谈，   </a:t>
                      </a: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住住房和城乡建设部、应急管理部有</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关司局负责人。</a:t>
                      </a:r>
                      <a:endParaRPr sz="20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a:noFill/>
                    </a:lnT>
                    <a:lnB>
                      <a:noFill/>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a:noFill/>
                    </a:lnT>
                    <a:lnB>
                      <a:noFill/>
                    </a:lnB>
                  </a:tcPr>
                </a:tc>
              </a:tr>
              <a:tr h="635634">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a:noFill/>
                    </a:lnT>
                    <a:lnB>
                      <a:noFill/>
                    </a:lnB>
                  </a:tcPr>
                </a:tc>
                <a:tc>
                  <a:txBody>
                    <a:bodyPr/>
                    <a:lstStyle/>
                    <a:p>
                      <a:pPr algn="l" rtl="0" eaLnBrk="0">
                        <a:lnSpc>
                          <a:spcPct val="116000"/>
                        </a:lnSpc>
                      </a:pPr>
                      <a:endParaRPr sz="1000" dirty="0">
                        <a:latin typeface="Arial" panose="020B0604020202020204"/>
                        <a:ea typeface="Arial" panose="020B0604020202020204"/>
                        <a:cs typeface="Arial" panose="020B0604020202020204"/>
                      </a:endParaRPr>
                    </a:p>
                    <a:p>
                      <a:pPr algn="l" rtl="0" eaLnBrk="0">
                        <a:lnSpc>
                          <a:spcPct val="116000"/>
                        </a:lnSpc>
                      </a:pPr>
                      <a:endParaRPr sz="1000" dirty="0">
                        <a:latin typeface="Arial" panose="020B0604020202020204"/>
                        <a:ea typeface="Arial" panose="020B0604020202020204"/>
                        <a:cs typeface="Arial" panose="020B0604020202020204"/>
                      </a:endParaRPr>
                    </a:p>
                    <a:p>
                      <a:pPr algn="l" rtl="0" eaLnBrk="0">
                        <a:lnSpc>
                          <a:spcPct val="117000"/>
                        </a:lnSpc>
                      </a:pPr>
                      <a:endParaRPr sz="1000" dirty="0">
                        <a:latin typeface="Arial" panose="020B0604020202020204"/>
                        <a:ea typeface="Arial" panose="020B0604020202020204"/>
                        <a:cs typeface="Arial" panose="020B0604020202020204"/>
                      </a:endParaRPr>
                    </a:p>
                    <a:p>
                      <a:pPr marL="4109720" algn="l" rtl="0" eaLnBrk="0">
                        <a:lnSpc>
                          <a:spcPts val="765"/>
                        </a:lnSpc>
                      </a:pPr>
                      <a:r>
                        <a:rPr sz="1100" kern="0" spc="-30" dirty="0">
                          <a:solidFill>
                            <a:srgbClr val="898989">
                              <a:alpha val="100000"/>
                            </a:srgbClr>
                          </a:solidFill>
                          <a:latin typeface="Arial" panose="020B0604020202020204"/>
                          <a:ea typeface="Arial" panose="020B0604020202020204"/>
                          <a:cs typeface="Arial" panose="020B0604020202020204"/>
                        </a:rPr>
                        <a:t>25</a:t>
                      </a:r>
                      <a:endParaRPr sz="1100" dirty="0">
                        <a:latin typeface="Arial" panose="020B0604020202020204"/>
                        <a:ea typeface="Arial" panose="020B0604020202020204"/>
                        <a:cs typeface="Arial" panose="020B0604020202020204"/>
                      </a:endParaRPr>
                    </a:p>
                  </a:txBody>
                  <a:tcPr marL="0" marR="0" marT="0" marB="0" vert="horz">
                    <a:lnL>
                      <a:noFill/>
                    </a:lnL>
                    <a:lnR>
                      <a:noFill/>
                    </a:lnR>
                    <a:lnT>
                      <a:noFill/>
                    </a:lnT>
                    <a:lnB>
                      <a:noFill/>
                    </a:lnB>
                  </a:tcPr>
                </a:tc>
              </a:tr>
            </a:tbl>
          </a:graphicData>
        </a:graphic>
      </p:graphicFrame>
      <p:sp>
        <p:nvSpPr>
          <p:cNvPr id="1364" name="textbox 1364"/>
          <p:cNvSpPr/>
          <p:nvPr/>
        </p:nvSpPr>
        <p:spPr>
          <a:xfrm>
            <a:off x="486722" y="1610614"/>
            <a:ext cx="7197725" cy="1676400"/>
          </a:xfrm>
          <a:prstGeom prst="rect">
            <a:avLst/>
          </a:prstGeom>
          <a:noFill/>
          <a:ln w="0" cap="flat">
            <a:noFill/>
            <a:prstDash val="solid"/>
            <a:miter lim="0"/>
          </a:ln>
        </p:spPr>
        <p:txBody>
          <a:bodyPr vert="horz" wrap="square" lIns="0" tIns="0" rIns="0" bIns="0"/>
          <a:lstStyle/>
          <a:p>
            <a:pPr algn="l" rtl="0" eaLnBrk="0">
              <a:lnSpc>
                <a:spcPct val="87000"/>
              </a:lnSpc>
            </a:pPr>
            <a:endParaRPr sz="100" dirty="0">
              <a:latin typeface="Arial" panose="020B0604020202020204"/>
              <a:ea typeface="Arial" panose="020B0604020202020204"/>
              <a:cs typeface="Arial" panose="020B0604020202020204"/>
            </a:endParaRPr>
          </a:p>
          <a:p>
            <a:pPr marL="501015" algn="l" rtl="0" eaLnBrk="0">
              <a:lnSpc>
                <a:spcPct val="84000"/>
              </a:lnSpc>
            </a:pP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一是</a:t>
            </a:r>
            <a:r>
              <a:rPr sz="2000" kern="0" spc="40" dirty="0">
                <a:solidFill>
                  <a:srgbClr val="0662B6">
                    <a:alpha val="100000"/>
                  </a:srgbClr>
                </a:solidFill>
                <a:latin typeface="微软雅黑" panose="020B0503020204020204" charset="-122"/>
                <a:ea typeface="微软雅黑" panose="020B0503020204020204" charset="-122"/>
                <a:cs typeface="微软雅黑" panose="020B0503020204020204" charset="-122"/>
              </a:rPr>
              <a:t>国务院安委会办公室</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约谈湖北省人民政府相关负责人</a:t>
            </a:r>
            <a:endParaRPr sz="2000" dirty="0">
              <a:latin typeface="微软雅黑" panose="020B0503020204020204" charset="-122"/>
              <a:ea typeface="微软雅黑" panose="020B0503020204020204" charset="-122"/>
              <a:cs typeface="微软雅黑" panose="020B0503020204020204" charset="-122"/>
            </a:endParaRPr>
          </a:p>
          <a:p>
            <a:pPr marL="12700" indent="-635" algn="l" rtl="0" eaLnBrk="0">
              <a:lnSpc>
                <a:spcPct val="152000"/>
              </a:lnSpc>
              <a:spcBef>
                <a:spcPts val="30"/>
              </a:spcBef>
            </a:pP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和湖北省住房和城乡建设厅、十堰市政府</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等主要负责人。  国务院</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安 委会办公室副主任、应急管理部</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副部长宋元明主约谈， 应急   </a:t>
            </a: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管 理部、住建部有关司局负责人</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参加约谈。</a:t>
            </a:r>
            <a:endParaRPr sz="2000" dirty="0">
              <a:latin typeface="微软雅黑" panose="020B0503020204020204" charset="-122"/>
              <a:ea typeface="微软雅黑" panose="020B0503020204020204" charset="-122"/>
              <a:cs typeface="微软雅黑" panose="020B0503020204020204" charset="-122"/>
            </a:endParaRPr>
          </a:p>
        </p:txBody>
      </p:sp>
      <p:pic>
        <p:nvPicPr>
          <p:cNvPr id="1366" name="picture 1366"/>
          <p:cNvPicPr>
            <a:picLocks noChangeAspect="1"/>
          </p:cNvPicPr>
          <p:nvPr/>
        </p:nvPicPr>
        <p:blipFill>
          <a:blip r:embed="rId2"/>
          <a:stretch>
            <a:fillRect/>
          </a:stretch>
        </p:blipFill>
        <p:spPr>
          <a:xfrm rot="21600000">
            <a:off x="8039100" y="1136904"/>
            <a:ext cx="3799332" cy="2532887"/>
          </a:xfrm>
          <a:prstGeom prst="rect">
            <a:avLst/>
          </a:prstGeom>
        </p:spPr>
      </p:pic>
      <p:pic>
        <p:nvPicPr>
          <p:cNvPr id="1368" name="picture 1368"/>
          <p:cNvPicPr>
            <a:picLocks noChangeAspect="1"/>
          </p:cNvPicPr>
          <p:nvPr/>
        </p:nvPicPr>
        <p:blipFill>
          <a:blip r:embed="rId3"/>
          <a:stretch>
            <a:fillRect/>
          </a:stretch>
        </p:blipFill>
        <p:spPr>
          <a:xfrm rot="21600000">
            <a:off x="7620" y="324611"/>
            <a:ext cx="10380523" cy="7772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rect 438"/>
          <p:cNvSpPr/>
          <p:nvPr/>
        </p:nvSpPr>
        <p:spPr>
          <a:xfrm>
            <a:off x="7620" y="324611"/>
            <a:ext cx="373379" cy="777240"/>
          </a:xfrm>
          <a:prstGeom prst="rect">
            <a:avLst/>
          </a:prstGeom>
          <a:solidFill>
            <a:srgbClr val="4472C4">
              <a:alpha val="100000"/>
            </a:srgbClr>
          </a:solidFill>
          <a:ln w="0" cap="flat">
            <a:noFill/>
            <a:prstDash val="solid"/>
            <a:miter lim="0"/>
          </a:ln>
        </p:spPr>
        <p:txBody>
          <a:bodyPr rtlCol="0"/>
          <a:lstStyle/>
          <a:p>
            <a:pPr algn="ctr"/>
            <a:endParaRPr lang="zh-CN" altLang="en-US"/>
          </a:p>
        </p:txBody>
      </p:sp>
      <p:sp>
        <p:nvSpPr>
          <p:cNvPr id="440" name="textbox 440"/>
          <p:cNvSpPr/>
          <p:nvPr/>
        </p:nvSpPr>
        <p:spPr>
          <a:xfrm>
            <a:off x="262790" y="277183"/>
            <a:ext cx="11511280" cy="2867660"/>
          </a:xfrm>
          <a:prstGeom prst="rect">
            <a:avLst/>
          </a:prstGeom>
          <a:noFill/>
          <a:ln w="0" cap="flat">
            <a:noFill/>
            <a:prstDash val="solid"/>
            <a:miter lim="0"/>
          </a:ln>
        </p:spPr>
        <p:txBody>
          <a:bodyPr vert="horz" wrap="square" lIns="0" tIns="0" rIns="0" bIns="0"/>
          <a:lstStyle/>
          <a:p>
            <a:pPr algn="l" rtl="0" eaLnBrk="0">
              <a:lnSpc>
                <a:spcPct val="72000"/>
              </a:lnSpc>
            </a:pPr>
            <a:endParaRPr sz="100" dirty="0">
              <a:latin typeface="Arial" panose="020B0604020202020204"/>
              <a:ea typeface="Arial" panose="020B0604020202020204"/>
              <a:cs typeface="Arial" panose="020B0604020202020204"/>
            </a:endParaRPr>
          </a:p>
          <a:p>
            <a:pPr marL="303530" algn="l" rtl="0" eaLnBrk="0">
              <a:lnSpc>
                <a:spcPct val="81000"/>
              </a:lnSpc>
              <a:tabLst>
                <a:tab pos="591185" algn="l"/>
              </a:tabLst>
            </a:pPr>
            <a:r>
              <a:rPr sz="3200" kern="0" spc="0" dirty="0">
                <a:solidFill>
                  <a:srgbClr val="212E84">
                    <a:alpha val="100000"/>
                  </a:srgbClr>
                </a:solidFill>
                <a:latin typeface="微软雅黑" panose="020B0503020204020204" charset="-122"/>
                <a:ea typeface="微软雅黑" panose="020B0503020204020204" charset="-122"/>
                <a:cs typeface="微软雅黑" panose="020B0503020204020204" charset="-122"/>
              </a:rPr>
              <a:t>	</a:t>
            </a:r>
            <a:r>
              <a:rPr sz="3200" b="1" kern="0" spc="-10" dirty="0">
                <a:solidFill>
                  <a:srgbClr val="212E84">
                    <a:alpha val="100000"/>
                  </a:srgbClr>
                </a:solidFill>
                <a:latin typeface="微软雅黑" panose="020B0503020204020204" charset="-122"/>
                <a:ea typeface="微软雅黑" panose="020B0503020204020204" charset="-122"/>
                <a:cs typeface="微软雅黑" panose="020B0503020204020204" charset="-122"/>
              </a:rPr>
              <a:t>一、燃气安全生产法律法规体系介绍</a:t>
            </a:r>
            <a:endParaRPr sz="3200" dirty="0">
              <a:latin typeface="微软雅黑" panose="020B0503020204020204" charset="-122"/>
              <a:ea typeface="微软雅黑" panose="020B0503020204020204" charset="-122"/>
              <a:cs typeface="微软雅黑" panose="020B0503020204020204" charset="-122"/>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marL="34290" algn="l" rtl="0" eaLnBrk="0">
              <a:lnSpc>
                <a:spcPct val="98000"/>
              </a:lnSpc>
              <a:spcBef>
                <a:spcPts val="695"/>
              </a:spcBef>
            </a:pPr>
            <a:r>
              <a:rPr sz="2300" kern="0" spc="80" dirty="0">
                <a:solidFill>
                  <a:srgbClr val="000000">
                    <a:alpha val="100000"/>
                  </a:srgbClr>
                </a:solidFill>
                <a:latin typeface="Wingdings" panose="05000000000000000000"/>
                <a:ea typeface="Wingdings" panose="05000000000000000000"/>
                <a:cs typeface="Wingdings" panose="05000000000000000000"/>
              </a:rPr>
              <a:t>n</a:t>
            </a:r>
            <a:r>
              <a:rPr sz="2300" kern="0" spc="-470" dirty="0">
                <a:solidFill>
                  <a:srgbClr val="000000">
                    <a:alpha val="100000"/>
                  </a:srgbClr>
                </a:solidFill>
                <a:latin typeface="Wingdings" panose="05000000000000000000"/>
                <a:ea typeface="Wingdings" panose="05000000000000000000"/>
                <a:cs typeface="Wingdings" panose="05000000000000000000"/>
              </a:rPr>
              <a:t> </a:t>
            </a:r>
            <a:r>
              <a:rPr sz="23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全国人大颁布的有</a:t>
            </a:r>
            <a:r>
              <a:rPr sz="23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关法律</a:t>
            </a:r>
            <a:endParaRPr sz="2300" dirty="0">
              <a:latin typeface="微软雅黑" panose="020B0503020204020204" charset="-122"/>
              <a:ea typeface="微软雅黑" panose="020B0503020204020204" charset="-122"/>
              <a:cs typeface="微软雅黑" panose="020B0503020204020204" charset="-122"/>
            </a:endParaRPr>
          </a:p>
          <a:p>
            <a:pPr marL="12700" indent="563245" algn="l" rtl="0" eaLnBrk="0">
              <a:lnSpc>
                <a:spcPct val="117000"/>
              </a:lnSpc>
              <a:spcBef>
                <a:spcPts val="415"/>
              </a:spcBef>
            </a:pP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目前暂无专门的燃气安全法律， 与燃气相</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关度高的法律法规主要为安全生产法</a:t>
            </a:r>
            <a:r>
              <a:rPr sz="18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、消防法</a:t>
            </a:r>
            <a:r>
              <a:rPr sz="1800" kern="0" spc="-2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、特种设备安全法</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等， 这些法律都对政府监管</a:t>
            </a:r>
            <a:r>
              <a:rPr sz="18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、企业安全管</a:t>
            </a:r>
            <a:r>
              <a:rPr sz="1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理</a:t>
            </a:r>
            <a:r>
              <a:rPr sz="18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、安全追责提出了要求，</a:t>
            </a:r>
            <a:r>
              <a:rPr sz="18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都是燃气安全管理的上位法。</a:t>
            </a:r>
            <a:endParaRPr sz="1800" dirty="0">
              <a:latin typeface="微软雅黑" panose="020B0503020204020204" charset="-122"/>
              <a:ea typeface="微软雅黑" panose="020B0503020204020204" charset="-122"/>
              <a:cs typeface="微软雅黑" panose="020B0503020204020204" charset="-122"/>
            </a:endParaRPr>
          </a:p>
          <a:p>
            <a:pPr marL="25400" algn="l" rtl="0" eaLnBrk="0">
              <a:lnSpc>
                <a:spcPct val="95000"/>
              </a:lnSpc>
              <a:spcBef>
                <a:spcPts val="540"/>
              </a:spcBef>
              <a:tabLst>
                <a:tab pos="194945" algn="l"/>
              </a:tabLst>
            </a:pP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2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安全生产法、消防法、特种设备安</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全法、刑法</a:t>
            </a:r>
            <a:endParaRPr sz="1800" dirty="0">
              <a:latin typeface="微软雅黑" panose="020B0503020204020204" charset="-122"/>
              <a:ea typeface="微软雅黑" panose="020B0503020204020204" charset="-122"/>
              <a:cs typeface="微软雅黑" panose="020B0503020204020204" charset="-122"/>
            </a:endParaRPr>
          </a:p>
          <a:p>
            <a:pPr marL="25400" algn="l" rtl="0" eaLnBrk="0">
              <a:lnSpc>
                <a:spcPct val="94000"/>
              </a:lnSpc>
              <a:spcBef>
                <a:spcPts val="660"/>
              </a:spcBef>
              <a:tabLst>
                <a:tab pos="194945" algn="l"/>
              </a:tabLst>
            </a:pP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民法典、消费者权益保护法、反</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垄断法、</a:t>
            </a:r>
            <a:r>
              <a:rPr sz="1800" kern="0" spc="-4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突发事件应对法、石油天然气管道保护法、产品质量法</a:t>
            </a:r>
            <a:endParaRPr sz="1800" dirty="0">
              <a:latin typeface="微软雅黑" panose="020B0503020204020204" charset="-122"/>
              <a:ea typeface="微软雅黑" panose="020B0503020204020204" charset="-122"/>
              <a:cs typeface="微软雅黑" panose="020B0503020204020204" charset="-122"/>
            </a:endParaRPr>
          </a:p>
          <a:p>
            <a:pPr algn="l" rtl="0" eaLnBrk="0">
              <a:lnSpc>
                <a:spcPct val="109000"/>
              </a:lnSpc>
            </a:pPr>
            <a:endParaRPr sz="500" dirty="0">
              <a:latin typeface="Arial" panose="020B0604020202020204"/>
              <a:ea typeface="Arial" panose="020B0604020202020204"/>
              <a:cs typeface="Arial" panose="020B0604020202020204"/>
            </a:endParaRPr>
          </a:p>
          <a:p>
            <a:pPr marL="25400" algn="l" rtl="0" eaLnBrk="0">
              <a:lnSpc>
                <a:spcPct val="94000"/>
              </a:lnSpc>
              <a:spcBef>
                <a:spcPts val="5"/>
              </a:spcBef>
              <a:tabLst>
                <a:tab pos="194945" algn="l"/>
              </a:tabLst>
            </a:pP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2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计量法、环境保护法</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、环境影响评价法、</a:t>
            </a:r>
            <a:r>
              <a:rPr sz="1800" kern="0" spc="-4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职业病防治法</a:t>
            </a:r>
            <a:endParaRPr sz="1800" dirty="0">
              <a:latin typeface="微软雅黑" panose="020B0503020204020204" charset="-122"/>
              <a:ea typeface="微软雅黑" panose="020B0503020204020204" charset="-122"/>
              <a:cs typeface="微软雅黑" panose="020B0503020204020204" charset="-122"/>
            </a:endParaRPr>
          </a:p>
        </p:txBody>
      </p:sp>
      <p:pic>
        <p:nvPicPr>
          <p:cNvPr id="442" name="picture 442"/>
          <p:cNvPicPr>
            <a:picLocks noChangeAspect="1"/>
          </p:cNvPicPr>
          <p:nvPr/>
        </p:nvPicPr>
        <p:blipFill>
          <a:blip r:embed="rId1"/>
          <a:stretch>
            <a:fillRect/>
          </a:stretch>
        </p:blipFill>
        <p:spPr>
          <a:xfrm rot="21600000">
            <a:off x="288790" y="2891384"/>
            <a:ext cx="169330" cy="155318"/>
          </a:xfrm>
          <a:prstGeom prst="rect">
            <a:avLst/>
          </a:prstGeom>
        </p:spPr>
      </p:pic>
      <p:pic>
        <p:nvPicPr>
          <p:cNvPr id="444" name="picture 444"/>
          <p:cNvPicPr>
            <a:picLocks noChangeAspect="1"/>
          </p:cNvPicPr>
          <p:nvPr/>
        </p:nvPicPr>
        <p:blipFill>
          <a:blip r:embed="rId1"/>
          <a:stretch>
            <a:fillRect/>
          </a:stretch>
        </p:blipFill>
        <p:spPr>
          <a:xfrm rot="21600000">
            <a:off x="288790" y="2549754"/>
            <a:ext cx="169330" cy="155318"/>
          </a:xfrm>
          <a:prstGeom prst="rect">
            <a:avLst/>
          </a:prstGeom>
        </p:spPr>
      </p:pic>
      <p:pic>
        <p:nvPicPr>
          <p:cNvPr id="446" name="picture 446"/>
          <p:cNvPicPr>
            <a:picLocks noChangeAspect="1"/>
          </p:cNvPicPr>
          <p:nvPr/>
        </p:nvPicPr>
        <p:blipFill>
          <a:blip r:embed="rId2"/>
          <a:stretch>
            <a:fillRect/>
          </a:stretch>
        </p:blipFill>
        <p:spPr>
          <a:xfrm rot="21600000">
            <a:off x="288790" y="2208124"/>
            <a:ext cx="169330" cy="155318"/>
          </a:xfrm>
          <a:prstGeom prst="rect">
            <a:avLst/>
          </a:prstGeom>
        </p:spPr>
      </p:pic>
      <p:sp>
        <p:nvSpPr>
          <p:cNvPr id="448" name="path 448"/>
          <p:cNvSpPr/>
          <p:nvPr/>
        </p:nvSpPr>
        <p:spPr>
          <a:xfrm>
            <a:off x="467868" y="323670"/>
            <a:ext cx="99059" cy="756184"/>
          </a:xfrm>
          <a:custGeom>
            <a:avLst/>
            <a:gdLst/>
            <a:ahLst/>
            <a:cxnLst/>
            <a:rect l="0" t="0" r="0" b="0"/>
            <a:pathLst>
              <a:path w="155" h="1190">
                <a:moveTo>
                  <a:pt x="0" y="0"/>
                </a:moveTo>
                <a:lnTo>
                  <a:pt x="155" y="0"/>
                </a:lnTo>
                <a:lnTo>
                  <a:pt x="155" y="1190"/>
                </a:lnTo>
                <a:lnTo>
                  <a:pt x="0" y="1190"/>
                </a:lnTo>
                <a:lnTo>
                  <a:pt x="0" y="0"/>
                </a:lnTo>
                <a:close/>
              </a:path>
            </a:pathLst>
          </a:custGeom>
          <a:solidFill>
            <a:srgbClr val="4472C4">
              <a:alpha val="100000"/>
            </a:srgbClr>
          </a:solidFill>
          <a:ln w="0" cap="flat">
            <a:noFill/>
            <a:prstDash val="solid"/>
            <a:miter lim="0"/>
          </a:ln>
        </p:spPr>
        <p:txBody>
          <a:bodyPr rtlCol="0"/>
          <a:lstStyle/>
          <a:p>
            <a:pPr algn="ctr"/>
            <a:endParaRPr lang="zh-CN" altLang="en-US"/>
          </a:p>
        </p:txBody>
      </p:sp>
      <p:pic>
        <p:nvPicPr>
          <p:cNvPr id="450" name="picture 450"/>
          <p:cNvPicPr>
            <a:picLocks noChangeAspect="1"/>
          </p:cNvPicPr>
          <p:nvPr/>
        </p:nvPicPr>
        <p:blipFill>
          <a:blip r:embed="rId3"/>
          <a:stretch>
            <a:fillRect/>
          </a:stretch>
        </p:blipFill>
        <p:spPr>
          <a:xfrm rot="21600000">
            <a:off x="10611028" y="4077766"/>
            <a:ext cx="1580971" cy="2780233"/>
          </a:xfrm>
          <a:prstGeom prst="rect">
            <a:avLst/>
          </a:prstGeom>
        </p:spPr>
      </p:pic>
      <p:sp>
        <p:nvSpPr>
          <p:cNvPr id="452" name="textbox 452"/>
          <p:cNvSpPr/>
          <p:nvPr/>
        </p:nvSpPr>
        <p:spPr>
          <a:xfrm>
            <a:off x="260891" y="3301949"/>
            <a:ext cx="11513184" cy="278257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36195" algn="l" rtl="0" eaLnBrk="0">
              <a:lnSpc>
                <a:spcPts val="2885"/>
              </a:lnSpc>
            </a:pPr>
            <a:r>
              <a:rPr sz="2300" kern="0" spc="60" dirty="0">
                <a:solidFill>
                  <a:srgbClr val="000000">
                    <a:alpha val="100000"/>
                  </a:srgbClr>
                </a:solidFill>
                <a:latin typeface="Wingdings" panose="05000000000000000000"/>
                <a:ea typeface="Wingdings" panose="05000000000000000000"/>
                <a:cs typeface="Wingdings" panose="05000000000000000000"/>
              </a:rPr>
              <a:t>n</a:t>
            </a:r>
            <a:r>
              <a:rPr sz="2300" kern="0" spc="-300" dirty="0">
                <a:solidFill>
                  <a:srgbClr val="000000">
                    <a:alpha val="100000"/>
                  </a:srgbClr>
                </a:solidFill>
                <a:latin typeface="Wingdings" panose="05000000000000000000"/>
                <a:ea typeface="Wingdings" panose="05000000000000000000"/>
                <a:cs typeface="Wingdings" panose="05000000000000000000"/>
              </a:rPr>
              <a:t> </a:t>
            </a:r>
            <a:r>
              <a:rPr sz="23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国务院颁布的有关法规</a:t>
            </a:r>
            <a:endParaRPr sz="2300" dirty="0">
              <a:latin typeface="微软雅黑" panose="020B0503020204020204" charset="-122"/>
              <a:ea typeface="微软雅黑" panose="020B0503020204020204" charset="-122"/>
              <a:cs typeface="微软雅黑" panose="020B0503020204020204" charset="-122"/>
            </a:endParaRPr>
          </a:p>
          <a:p>
            <a:pPr algn="r" rtl="0" eaLnBrk="0">
              <a:lnSpc>
                <a:spcPts val="2190"/>
              </a:lnSpc>
              <a:spcBef>
                <a:spcPts val="410"/>
              </a:spcBef>
            </a:pP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国务院颁布了专门的燃气管理法规， 即《城镇燃气管理条例》，</a:t>
            </a:r>
            <a:r>
              <a:rPr sz="18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主要涉及燃气的规划建设</a:t>
            </a:r>
            <a:r>
              <a:rPr sz="1800" kern="0" spc="-2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、经营</a:t>
            </a:r>
            <a:r>
              <a:rPr sz="1800" kern="0" spc="-2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、使用、</a:t>
            </a:r>
            <a:endParaRPr sz="1800" dirty="0">
              <a:latin typeface="微软雅黑" panose="020B0503020204020204" charset="-122"/>
              <a:ea typeface="微软雅黑" panose="020B0503020204020204" charset="-122"/>
              <a:cs typeface="微软雅黑" panose="020B0503020204020204" charset="-122"/>
            </a:endParaRPr>
          </a:p>
          <a:p>
            <a:pPr marL="12700" algn="l" rtl="0" eaLnBrk="0">
              <a:lnSpc>
                <a:spcPts val="2190"/>
              </a:lnSpc>
              <a:spcBef>
                <a:spcPts val="500"/>
              </a:spcBef>
            </a:pPr>
            <a:r>
              <a:rPr sz="18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设施保护和事故预防等方面</a:t>
            </a:r>
            <a:r>
              <a:rPr sz="18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。与燃气相关的法规还有特种设备安全监察条</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例</a:t>
            </a:r>
            <a:r>
              <a:rPr sz="1800" kern="0" spc="-2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、建设工程质量管理条例等</a:t>
            </a:r>
            <a:r>
              <a:rPr sz="18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。燃气</a:t>
            </a:r>
            <a:endParaRPr sz="1800" dirty="0">
              <a:latin typeface="微软雅黑" panose="020B0503020204020204" charset="-122"/>
              <a:ea typeface="微软雅黑" panose="020B0503020204020204" charset="-122"/>
              <a:cs typeface="微软雅黑" panose="020B0503020204020204" charset="-122"/>
            </a:endParaRPr>
          </a:p>
          <a:p>
            <a:pPr marL="13970" algn="l" rtl="0" eaLnBrk="0">
              <a:lnSpc>
                <a:spcPts val="2190"/>
              </a:lnSpc>
              <a:spcBef>
                <a:spcPts val="500"/>
              </a:spcBef>
            </a:pPr>
            <a:r>
              <a:rPr sz="18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企业的经营要遵循这些法规。</a:t>
            </a:r>
            <a:endParaRPr sz="1800" dirty="0">
              <a:latin typeface="微软雅黑" panose="020B0503020204020204" charset="-122"/>
              <a:ea typeface="微软雅黑" panose="020B0503020204020204" charset="-122"/>
              <a:cs typeface="微软雅黑" panose="020B0503020204020204" charset="-122"/>
            </a:endParaRPr>
          </a:p>
          <a:p>
            <a:pPr marL="27305" algn="l" rtl="0" eaLnBrk="0">
              <a:lnSpc>
                <a:spcPct val="94000"/>
              </a:lnSpc>
              <a:spcBef>
                <a:spcPts val="745"/>
              </a:spcBef>
              <a:tabLst>
                <a:tab pos="196850" algn="l"/>
              </a:tabLst>
            </a:pP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城镇燃气管理条例</a:t>
            </a:r>
            <a:endParaRPr sz="1800" dirty="0">
              <a:latin typeface="微软雅黑" panose="020B0503020204020204" charset="-122"/>
              <a:ea typeface="微软雅黑" panose="020B0503020204020204" charset="-122"/>
              <a:cs typeface="微软雅黑" panose="020B0503020204020204" charset="-122"/>
            </a:endParaRPr>
          </a:p>
          <a:p>
            <a:pPr algn="l" rtl="0" eaLnBrk="0">
              <a:lnSpc>
                <a:spcPct val="103000"/>
              </a:lnSpc>
            </a:pPr>
            <a:endParaRPr sz="500" dirty="0">
              <a:latin typeface="Arial" panose="020B0604020202020204"/>
              <a:ea typeface="Arial" panose="020B0604020202020204"/>
              <a:cs typeface="Arial" panose="020B0604020202020204"/>
            </a:endParaRPr>
          </a:p>
          <a:p>
            <a:pPr marL="393065" indent="-365760" algn="l" rtl="0" eaLnBrk="0">
              <a:lnSpc>
                <a:spcPct val="115000"/>
              </a:lnSpc>
              <a:spcBef>
                <a:spcPts val="0"/>
              </a:spcBef>
              <a:tabLst>
                <a:tab pos="196850" algn="l"/>
              </a:tabLst>
            </a:pP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2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特种设备安全监察条例、</a:t>
            </a:r>
            <a:r>
              <a:rPr sz="1800" kern="0" spc="-4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建设工程质量管</a:t>
            </a:r>
            <a:r>
              <a:rPr sz="18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理条例、</a:t>
            </a:r>
            <a:r>
              <a:rPr sz="1800" kern="0" spc="-4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建设工程安全生产管理条例、</a:t>
            </a:r>
            <a:r>
              <a:rPr sz="1800" kern="0" spc="-4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生产安全事故报告和调查</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处理条例、</a:t>
            </a:r>
            <a:r>
              <a:rPr sz="1800" kern="0" spc="-4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危险品道路运输条例、价格管</a:t>
            </a:r>
            <a:r>
              <a:rPr sz="18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理条例、物业管理条例、</a:t>
            </a:r>
            <a:r>
              <a:rPr sz="1800" kern="0" spc="-4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消费者权益保护法实施条例、</a:t>
            </a:r>
            <a:r>
              <a:rPr sz="1800" kern="0" spc="-4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危险化学</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品安全管理条例、</a:t>
            </a:r>
            <a:r>
              <a:rPr sz="1800" kern="0" spc="-4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安全生产许可证条例、生产</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安全事故报告和调查处理条例</a:t>
            </a:r>
            <a:endParaRPr sz="1800" dirty="0">
              <a:latin typeface="微软雅黑" panose="020B0503020204020204" charset="-122"/>
              <a:ea typeface="微软雅黑" panose="020B0503020204020204" charset="-122"/>
              <a:cs typeface="微软雅黑" panose="020B0503020204020204" charset="-122"/>
            </a:endParaRPr>
          </a:p>
        </p:txBody>
      </p:sp>
      <p:pic>
        <p:nvPicPr>
          <p:cNvPr id="454" name="picture 454"/>
          <p:cNvPicPr>
            <a:picLocks noChangeAspect="1"/>
          </p:cNvPicPr>
          <p:nvPr/>
        </p:nvPicPr>
        <p:blipFill>
          <a:blip r:embed="rId1"/>
          <a:stretch>
            <a:fillRect/>
          </a:stretch>
        </p:blipFill>
        <p:spPr>
          <a:xfrm rot="21600000">
            <a:off x="288790" y="5148174"/>
            <a:ext cx="169330" cy="155318"/>
          </a:xfrm>
          <a:prstGeom prst="rect">
            <a:avLst/>
          </a:prstGeom>
        </p:spPr>
      </p:pic>
      <p:pic>
        <p:nvPicPr>
          <p:cNvPr id="456" name="picture 456"/>
          <p:cNvPicPr>
            <a:picLocks noChangeAspect="1"/>
          </p:cNvPicPr>
          <p:nvPr/>
        </p:nvPicPr>
        <p:blipFill>
          <a:blip r:embed="rId1"/>
          <a:stretch>
            <a:fillRect/>
          </a:stretch>
        </p:blipFill>
        <p:spPr>
          <a:xfrm rot="21600000">
            <a:off x="288790" y="4806544"/>
            <a:ext cx="169330" cy="155318"/>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0" name="textbox 1370"/>
          <p:cNvSpPr/>
          <p:nvPr/>
        </p:nvSpPr>
        <p:spPr>
          <a:xfrm>
            <a:off x="926440" y="1286523"/>
            <a:ext cx="8388350" cy="2590800"/>
          </a:xfrm>
          <a:prstGeom prst="rect">
            <a:avLst/>
          </a:prstGeom>
          <a:noFill/>
          <a:ln w="0" cap="flat">
            <a:noFill/>
            <a:prstDash val="solid"/>
            <a:miter lim="0"/>
          </a:ln>
        </p:spPr>
        <p:txBody>
          <a:bodyPr vert="horz" wrap="square" lIns="0" tIns="0" rIns="0" bIns="0"/>
          <a:lstStyle/>
          <a:p>
            <a:pPr algn="l" rtl="0" eaLnBrk="0">
              <a:lnSpc>
                <a:spcPct val="93000"/>
              </a:lnSpc>
            </a:pPr>
            <a:endParaRPr sz="100" dirty="0">
              <a:latin typeface="Arial" panose="020B0604020202020204"/>
              <a:ea typeface="Arial" panose="020B0604020202020204"/>
              <a:cs typeface="Arial" panose="020B0604020202020204"/>
            </a:endParaRPr>
          </a:p>
          <a:p>
            <a:pPr marL="69850" algn="l" rtl="0" eaLnBrk="0">
              <a:lnSpc>
                <a:spcPct val="93000"/>
              </a:lnSpc>
            </a:pPr>
            <a:r>
              <a:rPr sz="2300" kern="0" spc="-90" dirty="0">
                <a:solidFill>
                  <a:srgbClr val="FF0000">
                    <a:alpha val="100000"/>
                  </a:srgbClr>
                </a:solidFill>
                <a:latin typeface="Wingdings" panose="05000000000000000000"/>
                <a:ea typeface="Wingdings" panose="05000000000000000000"/>
                <a:cs typeface="Wingdings" panose="05000000000000000000"/>
              </a:rPr>
              <a:t>u</a:t>
            </a:r>
            <a:r>
              <a:rPr sz="2500"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事故处理</a:t>
            </a:r>
            <a:endParaRPr sz="2500" dirty="0">
              <a:latin typeface="微软雅黑" panose="020B0503020204020204" charset="-122"/>
              <a:ea typeface="微软雅黑" panose="020B0503020204020204" charset="-122"/>
              <a:cs typeface="微软雅黑" panose="020B0503020204020204" charset="-122"/>
            </a:endParaRPr>
          </a:p>
          <a:p>
            <a:pPr marL="146685" algn="l" rtl="0" eaLnBrk="0">
              <a:lnSpc>
                <a:spcPct val="92000"/>
              </a:lnSpc>
              <a:spcBef>
                <a:spcPts val="1660"/>
              </a:spcBef>
            </a:pP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包括</a:t>
            </a:r>
            <a:r>
              <a:rPr sz="2000" kern="0" spc="10" dirty="0">
                <a:solidFill>
                  <a:srgbClr val="0070C0">
                    <a:alpha val="100000"/>
                  </a:srgbClr>
                </a:solidFill>
                <a:latin typeface="微软雅黑" panose="020B0503020204020204" charset="-122"/>
                <a:ea typeface="微软雅黑" panose="020B0503020204020204" charset="-122"/>
                <a:cs typeface="微软雅黑" panose="020B0503020204020204" charset="-122"/>
              </a:rPr>
              <a:t>11名省管干部</a:t>
            </a: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在内的34名公职人员受到撤职、免职等处理。</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65000"/>
              </a:lnSpc>
            </a:pPr>
            <a:endParaRPr sz="1000" dirty="0">
              <a:latin typeface="Arial" panose="020B0604020202020204"/>
              <a:ea typeface="Arial" panose="020B0604020202020204"/>
              <a:cs typeface="Arial" panose="020B0604020202020204"/>
            </a:endParaRPr>
          </a:p>
          <a:p>
            <a:pPr marL="12700" algn="l" rtl="0" eaLnBrk="0">
              <a:lnSpc>
                <a:spcPct val="92000"/>
              </a:lnSpc>
              <a:spcBef>
                <a:spcPts val="510"/>
              </a:spcBef>
            </a:pPr>
            <a:r>
              <a:rPr sz="1700" kern="0" spc="50" dirty="0">
                <a:solidFill>
                  <a:srgbClr val="0070C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0070C0">
                    <a:alpha val="100000"/>
                  </a:srgbClr>
                </a:solidFill>
                <a:latin typeface="微软雅黑" panose="020B0503020204020204" charset="-122"/>
                <a:ea typeface="微软雅黑" panose="020B0503020204020204" charset="-122"/>
                <a:cs typeface="微软雅黑" panose="020B0503020204020204" charset="-122"/>
              </a:rPr>
              <a:t>张湾区委书记刘宇飞</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党内严重警告处分， 免去区委</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书记职务；</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68000"/>
              </a:lnSpc>
            </a:pPr>
            <a:endParaRPr sz="1000" dirty="0">
              <a:latin typeface="Arial" panose="020B0604020202020204"/>
              <a:ea typeface="Arial" panose="020B0604020202020204"/>
              <a:cs typeface="Arial" panose="020B0604020202020204"/>
            </a:endParaRPr>
          </a:p>
          <a:p>
            <a:pPr marL="12700" algn="l" rtl="0" eaLnBrk="0">
              <a:lnSpc>
                <a:spcPct val="92000"/>
              </a:lnSpc>
              <a:spcBef>
                <a:spcPts val="515"/>
              </a:spcBef>
            </a:pPr>
            <a:r>
              <a:rPr sz="1700" kern="0" spc="20" dirty="0">
                <a:solidFill>
                  <a:srgbClr val="0070C0">
                    <a:alpha val="100000"/>
                  </a:srgbClr>
                </a:solidFill>
                <a:latin typeface="微软雅黑" panose="020B0503020204020204" charset="-122"/>
                <a:ea typeface="微软雅黑" panose="020B0503020204020204" charset="-122"/>
                <a:cs typeface="微软雅黑" panose="020B0503020204020204" charset="-122"/>
              </a:rPr>
              <a:t>•   </a:t>
            </a:r>
            <a:r>
              <a:rPr sz="1700" kern="0" spc="20" dirty="0">
                <a:solidFill>
                  <a:srgbClr val="0070C0">
                    <a:alpha val="100000"/>
                  </a:srgbClr>
                </a:solidFill>
                <a:latin typeface="微软雅黑" panose="020B0503020204020204" charset="-122"/>
                <a:ea typeface="微软雅黑" panose="020B0503020204020204" charset="-122"/>
                <a:cs typeface="微软雅黑" panose="020B0503020204020204" charset="-122"/>
              </a:rPr>
              <a:t>张湾区委副书记</a:t>
            </a:r>
            <a:r>
              <a:rPr sz="1700" kern="0" spc="10" dirty="0">
                <a:solidFill>
                  <a:srgbClr val="0070C0">
                    <a:alpha val="100000"/>
                  </a:srgbClr>
                </a:solidFill>
                <a:latin typeface="微软雅黑" panose="020B0503020204020204" charset="-122"/>
                <a:ea typeface="微软雅黑" panose="020B0503020204020204" charset="-122"/>
                <a:cs typeface="微软雅黑" panose="020B0503020204020204" charset="-122"/>
              </a:rPr>
              <a:t>、</a:t>
            </a:r>
            <a:r>
              <a:rPr sz="1700" kern="0" spc="-400" dirty="0">
                <a:solidFill>
                  <a:srgbClr val="0070C0">
                    <a:alpha val="100000"/>
                  </a:srgbClr>
                </a:solidFill>
                <a:latin typeface="微软雅黑" panose="020B0503020204020204" charset="-122"/>
                <a:ea typeface="微软雅黑" panose="020B0503020204020204" charset="-122"/>
                <a:cs typeface="微软雅黑" panose="020B0503020204020204" charset="-122"/>
              </a:rPr>
              <a:t> </a:t>
            </a:r>
            <a:r>
              <a:rPr sz="1700" kern="0" spc="10" dirty="0">
                <a:solidFill>
                  <a:srgbClr val="0070C0">
                    <a:alpha val="100000"/>
                  </a:srgbClr>
                </a:solidFill>
                <a:latin typeface="微软雅黑" panose="020B0503020204020204" charset="-122"/>
                <a:ea typeface="微软雅黑" panose="020B0503020204020204" charset="-122"/>
                <a:cs typeface="微软雅黑" panose="020B0503020204020204" charset="-122"/>
              </a:rPr>
              <a:t>区长周玲</a:t>
            </a: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党内严重警告处分</a:t>
            </a:r>
            <a:r>
              <a:rPr sz="2600" kern="0" spc="10" baseline="-2400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6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免去现任职务</a:t>
            </a:r>
            <a:r>
              <a:rPr sz="2600" kern="0" spc="10" baseline="-800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2600" baseline="-8000" dirty="0">
              <a:latin typeface="微软雅黑" panose="020B0503020204020204" charset="-122"/>
              <a:ea typeface="微软雅黑" panose="020B0503020204020204" charset="-122"/>
              <a:cs typeface="微软雅黑" panose="020B0503020204020204" charset="-122"/>
            </a:endParaRPr>
          </a:p>
          <a:p>
            <a:pPr algn="l" rtl="0" eaLnBrk="0">
              <a:lnSpc>
                <a:spcPct val="195000"/>
              </a:lnSpc>
            </a:pPr>
            <a:endParaRPr sz="1000" dirty="0">
              <a:latin typeface="Arial" panose="020B0604020202020204"/>
              <a:ea typeface="Arial" panose="020B0604020202020204"/>
              <a:cs typeface="Arial" panose="020B0604020202020204"/>
            </a:endParaRPr>
          </a:p>
          <a:p>
            <a:pPr algn="l" rtl="0" eaLnBrk="0">
              <a:lnSpc>
                <a:spcPct val="107000"/>
              </a:lnSpc>
            </a:pPr>
            <a:endParaRPr sz="400" dirty="0">
              <a:latin typeface="Arial" panose="020B0604020202020204"/>
              <a:ea typeface="Arial" panose="020B0604020202020204"/>
              <a:cs typeface="Arial" panose="020B0604020202020204"/>
            </a:endParaRPr>
          </a:p>
          <a:p>
            <a:pPr algn="r" rtl="0" eaLnBrk="0">
              <a:lnSpc>
                <a:spcPct val="93000"/>
              </a:lnSpc>
            </a:pPr>
            <a:r>
              <a:rPr sz="1700" kern="0" spc="10" dirty="0">
                <a:solidFill>
                  <a:srgbClr val="0070C0">
                    <a:alpha val="100000"/>
                  </a:srgbClr>
                </a:solidFill>
                <a:latin typeface="微软雅黑" panose="020B0503020204020204" charset="-122"/>
                <a:ea typeface="微软雅黑" panose="020B0503020204020204" charset="-122"/>
                <a:cs typeface="微软雅黑" panose="020B0503020204020204" charset="-122"/>
              </a:rPr>
              <a:t>•   </a:t>
            </a:r>
            <a:r>
              <a:rPr sz="1700" kern="0" spc="10" dirty="0">
                <a:solidFill>
                  <a:srgbClr val="0070C0">
                    <a:alpha val="100000"/>
                  </a:srgbClr>
                </a:solidFill>
                <a:latin typeface="微软雅黑" panose="020B0503020204020204" charset="-122"/>
                <a:ea typeface="微软雅黑" panose="020B0503020204020204" charset="-122"/>
                <a:cs typeface="微软雅黑" panose="020B0503020204020204" charset="-122"/>
              </a:rPr>
              <a:t>十堰市4名党政领导班子成员、</a:t>
            </a:r>
            <a:r>
              <a:rPr sz="1700" kern="0" spc="10" dirty="0">
                <a:solidFill>
                  <a:srgbClr val="0070C0">
                    <a:alpha val="100000"/>
                  </a:srgbClr>
                </a:solidFill>
                <a:latin typeface="微软雅黑" panose="020B0503020204020204" charset="-122"/>
                <a:ea typeface="微软雅黑" panose="020B0503020204020204" charset="-122"/>
                <a:cs typeface="微软雅黑" panose="020B0503020204020204" charset="-122"/>
              </a:rPr>
              <a:t>  </a:t>
            </a:r>
            <a:r>
              <a:rPr sz="1700" kern="0" spc="10" dirty="0">
                <a:solidFill>
                  <a:srgbClr val="0070C0">
                    <a:alpha val="100000"/>
                  </a:srgbClr>
                </a:solidFill>
                <a:latin typeface="微软雅黑" panose="020B0503020204020204" charset="-122"/>
                <a:ea typeface="微软雅黑" panose="020B0503020204020204" charset="-122"/>
                <a:cs typeface="微软雅黑" panose="020B0503020204020204" charset="-122"/>
              </a:rPr>
              <a:t>省直</a:t>
            </a:r>
            <a:r>
              <a:rPr sz="1700" kern="0" spc="0" dirty="0">
                <a:solidFill>
                  <a:srgbClr val="0070C0">
                    <a:alpha val="100000"/>
                  </a:srgbClr>
                </a:solidFill>
                <a:latin typeface="微软雅黑" panose="020B0503020204020204" charset="-122"/>
                <a:ea typeface="微软雅黑" panose="020B0503020204020204" charset="-122"/>
                <a:cs typeface="微软雅黑" panose="020B0503020204020204" charset="-122"/>
              </a:rPr>
              <a:t>有关部门</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5名责任人分别给予政务警告等处分</a:t>
            </a:r>
            <a:r>
              <a:rPr sz="2600" kern="0" spc="0" baseline="-2200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2600" baseline="-22000" dirty="0">
              <a:latin typeface="微软雅黑" panose="020B0503020204020204" charset="-122"/>
              <a:ea typeface="微软雅黑" panose="020B0503020204020204" charset="-122"/>
              <a:cs typeface="微软雅黑" panose="020B0503020204020204" charset="-122"/>
            </a:endParaRPr>
          </a:p>
        </p:txBody>
      </p:sp>
      <p:grpSp>
        <p:nvGrpSpPr>
          <p:cNvPr id="118" name="group 118"/>
          <p:cNvGrpSpPr/>
          <p:nvPr/>
        </p:nvGrpSpPr>
        <p:grpSpPr>
          <a:xfrm rot="21600000">
            <a:off x="10611028" y="4077766"/>
            <a:ext cx="1580971" cy="2780233"/>
            <a:chOff x="0" y="0"/>
            <a:chExt cx="1580971" cy="2780233"/>
          </a:xfrm>
        </p:grpSpPr>
        <p:pic>
          <p:nvPicPr>
            <p:cNvPr id="1372" name="picture 1372"/>
            <p:cNvPicPr>
              <a:picLocks noChangeAspect="1"/>
            </p:cNvPicPr>
            <p:nvPr/>
          </p:nvPicPr>
          <p:blipFill>
            <a:blip r:embed="rId1"/>
            <a:stretch>
              <a:fillRect/>
            </a:stretch>
          </p:blipFill>
          <p:spPr>
            <a:xfrm rot="21600000">
              <a:off x="0" y="0"/>
              <a:ext cx="1580971" cy="2780233"/>
            </a:xfrm>
            <a:prstGeom prst="rect">
              <a:avLst/>
            </a:prstGeom>
          </p:spPr>
        </p:pic>
        <p:sp>
          <p:nvSpPr>
            <p:cNvPr id="1374" name="textbox 1374"/>
            <p:cNvSpPr/>
            <p:nvPr/>
          </p:nvSpPr>
          <p:spPr>
            <a:xfrm>
              <a:off x="-12700" y="-12700"/>
              <a:ext cx="1606550" cy="2837814"/>
            </a:xfrm>
            <a:prstGeom prst="rect">
              <a:avLst/>
            </a:prstGeom>
            <a:noFill/>
            <a:ln w="0" cap="flat">
              <a:noFill/>
              <a:prstDash val="solid"/>
              <a:miter lim="0"/>
            </a:ln>
          </p:spPr>
          <p:txBody>
            <a:bodyPr vert="horz" wrap="square" lIns="0" tIns="0" rIns="0" bIns="0"/>
            <a:lstStyle/>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marL="1240155" algn="l" rtl="0" eaLnBrk="0">
                <a:lnSpc>
                  <a:spcPct val="81000"/>
                </a:lnSpc>
                <a:spcBef>
                  <a:spcPts val="5"/>
                </a:spcBef>
              </a:pPr>
              <a:r>
                <a:rPr sz="1100" kern="0" spc="-30" dirty="0">
                  <a:solidFill>
                    <a:srgbClr val="898989">
                      <a:alpha val="100000"/>
                    </a:srgbClr>
                  </a:solidFill>
                  <a:latin typeface="Arial" panose="020B0604020202020204"/>
                  <a:ea typeface="Arial" panose="020B0604020202020204"/>
                  <a:cs typeface="Arial" panose="020B0604020202020204"/>
                </a:rPr>
                <a:t>26</a:t>
              </a:r>
              <a:endParaRPr sz="1100" dirty="0">
                <a:latin typeface="Arial" panose="020B0604020202020204"/>
                <a:ea typeface="Arial" panose="020B0604020202020204"/>
                <a:cs typeface="Arial" panose="020B0604020202020204"/>
              </a:endParaRPr>
            </a:p>
          </p:txBody>
        </p:sp>
      </p:grpSp>
      <p:sp>
        <p:nvSpPr>
          <p:cNvPr id="1376" name="textbox 1376"/>
          <p:cNvSpPr/>
          <p:nvPr/>
        </p:nvSpPr>
        <p:spPr>
          <a:xfrm>
            <a:off x="730987" y="4207605"/>
            <a:ext cx="10729594" cy="1450339"/>
          </a:xfrm>
          <a:prstGeom prst="rect">
            <a:avLst/>
          </a:prstGeom>
          <a:noFill/>
          <a:ln w="0" cap="flat">
            <a:noFill/>
            <a:prstDash val="solid"/>
            <a:miter lim="0"/>
          </a:ln>
        </p:spPr>
        <p:txBody>
          <a:bodyPr vert="horz" wrap="square" lIns="0" tIns="0" rIns="0" bIns="0"/>
          <a:lstStyle/>
          <a:p>
            <a:pPr algn="l" rtl="0" eaLnBrk="0">
              <a:lnSpc>
                <a:spcPct val="81000"/>
              </a:lnSpc>
            </a:pPr>
            <a:endParaRPr sz="100" dirty="0">
              <a:latin typeface="Arial" panose="020B0604020202020204"/>
              <a:ea typeface="Arial" panose="020B0604020202020204"/>
              <a:cs typeface="Arial" panose="020B0604020202020204"/>
            </a:endParaRPr>
          </a:p>
          <a:p>
            <a:pPr marL="473075" algn="l" rtl="0" eaLnBrk="0">
              <a:lnSpc>
                <a:spcPct val="83000"/>
              </a:lnSpc>
            </a:pP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十堰东风中燃公司对事故负有直接责任， 公司负责人黄某等11名相关人员</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涉嫌犯罪， 已由司法机关采取</a:t>
            </a:r>
            <a:endParaRPr sz="1700" dirty="0">
              <a:latin typeface="微软雅黑" panose="020B0503020204020204" charset="-122"/>
              <a:ea typeface="微软雅黑" panose="020B0503020204020204" charset="-122"/>
              <a:cs typeface="微软雅黑" panose="020B0503020204020204" charset="-122"/>
            </a:endParaRPr>
          </a:p>
          <a:p>
            <a:pPr marL="17145" algn="l" rtl="0" eaLnBrk="0">
              <a:lnSpc>
                <a:spcPts val="3050"/>
              </a:lnSpc>
            </a:pP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刑事强制措施。</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06000"/>
              </a:lnSpc>
            </a:pPr>
            <a:endParaRPr sz="600" dirty="0">
              <a:latin typeface="Arial" panose="020B0604020202020204"/>
              <a:ea typeface="Arial" panose="020B0604020202020204"/>
              <a:cs typeface="Arial" panose="020B0604020202020204"/>
            </a:endParaRPr>
          </a:p>
          <a:p>
            <a:pPr marL="12700" indent="450850" algn="l" rtl="0" eaLnBrk="0">
              <a:lnSpc>
                <a:spcPct val="140000"/>
              </a:lnSpc>
            </a:pP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在加强督查和隐患排查</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的同时， 该市纪委监委从严查处安全生产隐患排查责任落实不力， 行业监管责任</a:t>
            </a: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意识不强， 属地责任压力传导不够等问题线索。该市各级纪检监察机关共开展监督检查389次， 查处相关问题</a:t>
            </a:r>
            <a:endParaRPr sz="1700" dirty="0">
              <a:latin typeface="微软雅黑" panose="020B0503020204020204" charset="-122"/>
              <a:ea typeface="微软雅黑" panose="020B0503020204020204" charset="-122"/>
              <a:cs typeface="微软雅黑" panose="020B0503020204020204" charset="-122"/>
            </a:endParaRPr>
          </a:p>
        </p:txBody>
      </p:sp>
      <p:pic>
        <p:nvPicPr>
          <p:cNvPr id="1378" name="picture 1378"/>
          <p:cNvPicPr>
            <a:picLocks noChangeAspect="1"/>
          </p:cNvPicPr>
          <p:nvPr/>
        </p:nvPicPr>
        <p:blipFill>
          <a:blip r:embed="rId2"/>
          <a:stretch>
            <a:fillRect/>
          </a:stretch>
        </p:blipFill>
        <p:spPr>
          <a:xfrm rot="21600000">
            <a:off x="7620" y="324611"/>
            <a:ext cx="10380523" cy="777240"/>
          </a:xfrm>
          <a:prstGeom prst="rect">
            <a:avLst/>
          </a:prstGeom>
        </p:spPr>
      </p:pic>
      <p:sp>
        <p:nvSpPr>
          <p:cNvPr id="1380" name="textbox 1380"/>
          <p:cNvSpPr/>
          <p:nvPr/>
        </p:nvSpPr>
        <p:spPr>
          <a:xfrm>
            <a:off x="748959" y="5782614"/>
            <a:ext cx="5522595" cy="267334"/>
          </a:xfrm>
          <a:prstGeom prst="rect">
            <a:avLst/>
          </a:prstGeom>
          <a:noFill/>
          <a:ln w="0" cap="flat">
            <a:noFill/>
            <a:prstDash val="solid"/>
            <a:miter lim="0"/>
          </a:ln>
        </p:spPr>
        <p:txBody>
          <a:bodyPr vert="horz" wrap="square" lIns="0" tIns="0" rIns="0" bIns="0"/>
          <a:lstStyle/>
          <a:p>
            <a:pPr algn="l" rtl="0" eaLnBrk="0">
              <a:lnSpc>
                <a:spcPct val="98000"/>
              </a:lnSpc>
            </a:pPr>
            <a:endParaRPr sz="100" dirty="0">
              <a:latin typeface="Arial" panose="020B0604020202020204"/>
              <a:ea typeface="Arial" panose="020B0604020202020204"/>
              <a:cs typeface="Arial" panose="020B0604020202020204"/>
            </a:endParaRPr>
          </a:p>
          <a:p>
            <a:pPr algn="r" rtl="0" eaLnBrk="0">
              <a:lnSpc>
                <a:spcPct val="91000"/>
              </a:lnSpc>
            </a:pPr>
            <a:r>
              <a:rPr sz="17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rPr>
              <a:t>107 个</a:t>
            </a:r>
            <a:r>
              <a:rPr sz="1700" kern="0" spc="-19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19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rPr>
              <a:t>其中给予</a:t>
            </a: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1700" dirty="0">
              <a:latin typeface="微软雅黑" panose="020B0503020204020204" charset="-122"/>
              <a:ea typeface="微软雅黑" panose="020B0503020204020204" charset="-122"/>
              <a:cs typeface="微软雅黑" panose="020B0503020204020204" charset="-122"/>
            </a:endParaRPr>
          </a:p>
        </p:txBody>
      </p:sp>
      <p:pic>
        <p:nvPicPr>
          <p:cNvPr id="1382" name="picture 1382"/>
          <p:cNvPicPr>
            <a:picLocks noChangeAspect="1"/>
          </p:cNvPicPr>
          <p:nvPr/>
        </p:nvPicPr>
        <p:blipFill>
          <a:blip r:embed="rId3"/>
          <a:stretch>
            <a:fillRect/>
          </a:stretch>
        </p:blipFill>
        <p:spPr>
          <a:xfrm rot="21600000">
            <a:off x="4148164" y="5795314"/>
            <a:ext cx="1812544" cy="219812"/>
          </a:xfrm>
          <a:prstGeom prst="rect">
            <a:avLst/>
          </a:prstGeom>
        </p:spPr>
      </p:pic>
      <p:pic>
        <p:nvPicPr>
          <p:cNvPr id="1384" name="picture 1384"/>
          <p:cNvPicPr>
            <a:picLocks noChangeAspect="1"/>
          </p:cNvPicPr>
          <p:nvPr/>
        </p:nvPicPr>
        <p:blipFill>
          <a:blip r:embed="rId4"/>
          <a:stretch>
            <a:fillRect/>
          </a:stretch>
        </p:blipFill>
        <p:spPr>
          <a:xfrm rot="21600000">
            <a:off x="1605114" y="5795708"/>
            <a:ext cx="1512455" cy="217716"/>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group 120"/>
          <p:cNvGrpSpPr/>
          <p:nvPr/>
        </p:nvGrpSpPr>
        <p:grpSpPr>
          <a:xfrm rot="21600000">
            <a:off x="5967983" y="2613660"/>
            <a:ext cx="6224016" cy="4244339"/>
            <a:chOff x="0" y="0"/>
            <a:chExt cx="6224016" cy="4244339"/>
          </a:xfrm>
        </p:grpSpPr>
        <p:pic>
          <p:nvPicPr>
            <p:cNvPr id="1386" name="picture 1386"/>
            <p:cNvPicPr>
              <a:picLocks noChangeAspect="1"/>
            </p:cNvPicPr>
            <p:nvPr/>
          </p:nvPicPr>
          <p:blipFill>
            <a:blip r:embed="rId1"/>
            <a:stretch>
              <a:fillRect/>
            </a:stretch>
          </p:blipFill>
          <p:spPr>
            <a:xfrm rot="21600000">
              <a:off x="0" y="0"/>
              <a:ext cx="6224016" cy="4244339"/>
            </a:xfrm>
            <a:prstGeom prst="rect">
              <a:avLst/>
            </a:prstGeom>
          </p:spPr>
        </p:pic>
        <p:sp>
          <p:nvSpPr>
            <p:cNvPr id="1388" name="textbox 1388"/>
            <p:cNvSpPr/>
            <p:nvPr/>
          </p:nvSpPr>
          <p:spPr>
            <a:xfrm>
              <a:off x="-12700" y="-12700"/>
              <a:ext cx="6249670" cy="4302125"/>
            </a:xfrm>
            <a:prstGeom prst="rect">
              <a:avLst/>
            </a:prstGeom>
            <a:noFill/>
            <a:ln w="0" cap="flat">
              <a:noFill/>
              <a:prstDash val="solid"/>
              <a:miter lim="0"/>
            </a:ln>
          </p:spPr>
          <p:txBody>
            <a:bodyPr vert="horz" wrap="square" lIns="0" tIns="0" rIns="0" bIns="0"/>
            <a:lstStyle/>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5885180" algn="l" rtl="0" eaLnBrk="0">
                <a:lnSpc>
                  <a:spcPct val="81000"/>
                </a:lnSpc>
              </a:pPr>
              <a:r>
                <a:rPr sz="1100" kern="0" spc="-30" dirty="0">
                  <a:solidFill>
                    <a:srgbClr val="898989">
                      <a:alpha val="100000"/>
                    </a:srgbClr>
                  </a:solidFill>
                  <a:latin typeface="Arial" panose="020B0604020202020204"/>
                  <a:ea typeface="Arial" panose="020B0604020202020204"/>
                  <a:cs typeface="Arial" panose="020B0604020202020204"/>
                </a:rPr>
                <a:t>35</a:t>
              </a:r>
              <a:endParaRPr sz="1100" dirty="0">
                <a:latin typeface="Arial" panose="020B0604020202020204"/>
                <a:ea typeface="Arial" panose="020B0604020202020204"/>
                <a:cs typeface="Arial" panose="020B0604020202020204"/>
              </a:endParaRPr>
            </a:p>
          </p:txBody>
        </p:sp>
      </p:grpSp>
      <p:sp>
        <p:nvSpPr>
          <p:cNvPr id="1390" name="textbox 1390"/>
          <p:cNvSpPr/>
          <p:nvPr/>
        </p:nvSpPr>
        <p:spPr>
          <a:xfrm>
            <a:off x="-5079" y="311911"/>
            <a:ext cx="12059919" cy="1939289"/>
          </a:xfrm>
          <a:prstGeom prst="rect">
            <a:avLst/>
          </a:prstGeom>
          <a:noFill/>
          <a:ln w="0" cap="flat">
            <a:noFill/>
            <a:prstDash val="solid"/>
            <a:miter lim="0"/>
          </a:ln>
        </p:spPr>
        <p:txBody>
          <a:bodyPr vert="horz" wrap="square" lIns="0" tIns="0" rIns="0" bIns="0"/>
          <a:lstStyle/>
          <a:p>
            <a:pPr algn="l" rtl="0" eaLnBrk="0">
              <a:lnSpc>
                <a:spcPct val="88000"/>
              </a:lnSpc>
            </a:pPr>
            <a:endParaRPr sz="100" dirty="0">
              <a:latin typeface="Arial" panose="020B0604020202020204"/>
              <a:ea typeface="Arial" panose="020B0604020202020204"/>
              <a:cs typeface="Arial" panose="020B0604020202020204"/>
            </a:endParaRPr>
          </a:p>
          <a:p>
            <a:pPr algn="r" rtl="0" eaLnBrk="0">
              <a:lnSpc>
                <a:spcPct val="98000"/>
              </a:lnSpc>
            </a:pPr>
            <a:r>
              <a:rPr sz="5200" kern="0" spc="-300" dirty="0">
                <a:solidFill>
                  <a:srgbClr val="273B5C">
                    <a:alpha val="100000"/>
                  </a:srgbClr>
                </a:solidFill>
                <a:latin typeface="微软雅黑" panose="020B0503020204020204" charset="-122"/>
                <a:ea typeface="微软雅黑" panose="020B0503020204020204" charset="-122"/>
                <a:cs typeface="微软雅黑" panose="020B0503020204020204" charset="-122"/>
              </a:rPr>
              <a:t>典型案例分</a:t>
            </a:r>
            <a:r>
              <a:rPr sz="5200" kern="0" spc="-290" dirty="0">
                <a:solidFill>
                  <a:srgbClr val="273B5C">
                    <a:alpha val="100000"/>
                  </a:srgbClr>
                </a:solidFill>
                <a:latin typeface="微软雅黑" panose="020B0503020204020204" charset="-122"/>
                <a:ea typeface="微软雅黑" panose="020B0503020204020204" charset="-122"/>
                <a:cs typeface="微软雅黑" panose="020B0503020204020204" charset="-122"/>
              </a:rPr>
              <a:t>析—北京西城区</a:t>
            </a:r>
            <a:r>
              <a:rPr sz="5200" kern="0" spc="900" dirty="0">
                <a:solidFill>
                  <a:srgbClr val="273B5C">
                    <a:alpha val="100000"/>
                  </a:srgbClr>
                </a:solidFill>
                <a:latin typeface="微软雅黑" panose="020B0503020204020204" charset="-122"/>
                <a:ea typeface="微软雅黑" panose="020B0503020204020204" charset="-122"/>
                <a:cs typeface="微软雅黑" panose="020B0503020204020204" charset="-122"/>
              </a:rPr>
              <a:t> </a:t>
            </a:r>
            <a:r>
              <a:rPr sz="5200" kern="0" spc="-29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5200" kern="0" spc="-300" dirty="0">
                <a:solidFill>
                  <a:srgbClr val="FF0000">
                    <a:alpha val="100000"/>
                  </a:srgbClr>
                </a:solidFill>
                <a:latin typeface="微软雅黑" panose="020B0503020204020204" charset="-122"/>
                <a:ea typeface="微软雅黑" panose="020B0503020204020204" charset="-122"/>
                <a:cs typeface="微软雅黑" panose="020B0503020204020204" charset="-122"/>
              </a:rPr>
              <a:t>2·23"燃气事</a:t>
            </a:r>
            <a:r>
              <a:rPr sz="5200"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故</a:t>
            </a:r>
            <a:endParaRPr sz="5200" dirty="0">
              <a:latin typeface="微软雅黑" panose="020B0503020204020204" charset="-122"/>
              <a:ea typeface="微软雅黑" panose="020B0503020204020204" charset="-122"/>
              <a:cs typeface="微软雅黑" panose="020B0503020204020204" charset="-122"/>
            </a:endParaRPr>
          </a:p>
          <a:p>
            <a:pPr algn="l" rtl="0" eaLnBrk="0">
              <a:lnSpc>
                <a:spcPct val="111000"/>
              </a:lnSpc>
            </a:pPr>
            <a:endParaRPr sz="1000" dirty="0">
              <a:latin typeface="Arial" panose="020B0604020202020204"/>
              <a:ea typeface="Arial" panose="020B0604020202020204"/>
              <a:cs typeface="Arial" panose="020B0604020202020204"/>
            </a:endParaRPr>
          </a:p>
          <a:p>
            <a:pPr marL="709295" indent="559435" algn="l" rtl="0" eaLnBrk="0">
              <a:lnSpc>
                <a:spcPct val="96000"/>
              </a:lnSpc>
              <a:spcBef>
                <a:spcPts val="610"/>
              </a:spcBef>
            </a:pPr>
            <a:r>
              <a:rPr sz="2000" kern="0" spc="110" dirty="0">
                <a:solidFill>
                  <a:srgbClr val="262626">
                    <a:alpha val="100000"/>
                  </a:srgbClr>
                </a:solidFill>
                <a:latin typeface="微软雅黑" panose="020B0503020204020204" charset="-122"/>
                <a:ea typeface="微软雅黑" panose="020B0503020204020204" charset="-122"/>
                <a:cs typeface="微软雅黑" panose="020B0503020204020204" charset="-122"/>
              </a:rPr>
              <a:t>2021年2月23日8时14分许， 位于西城区西绒线胡同1号的</a:t>
            </a:r>
            <a:r>
              <a:rPr sz="2000" kern="0" spc="100" dirty="0">
                <a:solidFill>
                  <a:srgbClr val="262626">
                    <a:alpha val="100000"/>
                  </a:srgbClr>
                </a:solidFill>
                <a:latin typeface="微软雅黑" panose="020B0503020204020204" charset="-122"/>
                <a:ea typeface="微软雅黑" panose="020B0503020204020204" charset="-122"/>
                <a:cs typeface="微软雅黑" panose="020B0503020204020204" charset="-122"/>
              </a:rPr>
              <a:t>北京德峰餐厅发生液化石油</a:t>
            </a:r>
            <a:r>
              <a:rPr sz="2000" kern="0" spc="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2000" kern="0" spc="-20" dirty="0">
                <a:solidFill>
                  <a:srgbClr val="262626">
                    <a:alpha val="100000"/>
                  </a:srgbClr>
                </a:solidFill>
                <a:latin typeface="微软雅黑" panose="020B0503020204020204" charset="-122"/>
                <a:ea typeface="微软雅黑" panose="020B0503020204020204" charset="-122"/>
                <a:cs typeface="微软雅黑" panose="020B0503020204020204" charset="-122"/>
              </a:rPr>
              <a:t>气爆炸事故， 造成1人死亡、</a:t>
            </a:r>
            <a:r>
              <a:rPr sz="2000" kern="0" spc="-46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2000" kern="0" spc="-20" dirty="0">
                <a:solidFill>
                  <a:srgbClr val="262626">
                    <a:alpha val="100000"/>
                  </a:srgbClr>
                </a:solidFill>
                <a:latin typeface="微软雅黑" panose="020B0503020204020204" charset="-122"/>
                <a:ea typeface="微软雅黑" panose="020B0503020204020204" charset="-122"/>
                <a:cs typeface="微软雅黑" panose="020B0503020204020204" charset="-122"/>
              </a:rPr>
              <a:t>6人受伤， 德峰餐厅房顶整体塌落且大部分墙体倒塌、损</a:t>
            </a:r>
            <a:r>
              <a:rPr sz="2000" kern="0" spc="-30" dirty="0">
                <a:solidFill>
                  <a:srgbClr val="262626">
                    <a:alpha val="100000"/>
                  </a:srgbClr>
                </a:solidFill>
                <a:latin typeface="微软雅黑" panose="020B0503020204020204" charset="-122"/>
                <a:ea typeface="微软雅黑" panose="020B0503020204020204" charset="-122"/>
                <a:cs typeface="微软雅黑" panose="020B0503020204020204" charset="-122"/>
              </a:rPr>
              <a:t>毁、相邻</a:t>
            </a:r>
            <a:endParaRPr sz="2000" dirty="0">
              <a:latin typeface="微软雅黑" panose="020B0503020204020204" charset="-122"/>
              <a:ea typeface="微软雅黑" panose="020B0503020204020204" charset="-122"/>
              <a:cs typeface="微软雅黑" panose="020B0503020204020204" charset="-122"/>
            </a:endParaRPr>
          </a:p>
          <a:p>
            <a:pPr marL="708025" algn="l" rtl="0" eaLnBrk="0">
              <a:lnSpc>
                <a:spcPct val="91000"/>
              </a:lnSpc>
              <a:spcBef>
                <a:spcPts val="215"/>
              </a:spcBef>
            </a:pPr>
            <a:r>
              <a:rPr sz="2000" kern="0" spc="50" dirty="0">
                <a:solidFill>
                  <a:srgbClr val="262626">
                    <a:alpha val="100000"/>
                  </a:srgbClr>
                </a:solidFill>
                <a:latin typeface="微软雅黑" panose="020B0503020204020204" charset="-122"/>
                <a:ea typeface="微软雅黑" panose="020B0503020204020204" charset="-122"/>
                <a:cs typeface="微软雅黑" panose="020B0503020204020204" charset="-122"/>
              </a:rPr>
              <a:t>房屋不同程度受损， </a:t>
            </a:r>
            <a:r>
              <a:rPr sz="2000" kern="0" spc="40" dirty="0">
                <a:solidFill>
                  <a:srgbClr val="262626">
                    <a:alpha val="100000"/>
                  </a:srgbClr>
                </a:solidFill>
                <a:latin typeface="微软雅黑" panose="020B0503020204020204" charset="-122"/>
                <a:ea typeface="微软雅黑" panose="020B0503020204020204" charset="-122"/>
                <a:cs typeface="微软雅黑" panose="020B0503020204020204" charset="-122"/>
              </a:rPr>
              <a:t>直接经济损失约473.64万元。</a:t>
            </a:r>
            <a:endParaRPr sz="2000" dirty="0">
              <a:latin typeface="微软雅黑" panose="020B0503020204020204" charset="-122"/>
              <a:ea typeface="微软雅黑" panose="020B0503020204020204" charset="-122"/>
              <a:cs typeface="微软雅黑" panose="020B0503020204020204" charset="-122"/>
            </a:endParaRPr>
          </a:p>
        </p:txBody>
      </p:sp>
      <p:pic>
        <p:nvPicPr>
          <p:cNvPr id="1392" name="picture 1392"/>
          <p:cNvPicPr>
            <a:picLocks noChangeAspect="1"/>
          </p:cNvPicPr>
          <p:nvPr/>
        </p:nvPicPr>
        <p:blipFill>
          <a:blip r:embed="rId2"/>
          <a:stretch>
            <a:fillRect/>
          </a:stretch>
        </p:blipFill>
        <p:spPr>
          <a:xfrm rot="21600000">
            <a:off x="678180" y="2636520"/>
            <a:ext cx="5186171" cy="3793235"/>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4" name="textbox 1394"/>
          <p:cNvSpPr/>
          <p:nvPr/>
        </p:nvSpPr>
        <p:spPr>
          <a:xfrm>
            <a:off x="-5079" y="311911"/>
            <a:ext cx="12059919" cy="1121410"/>
          </a:xfrm>
          <a:prstGeom prst="rect">
            <a:avLst/>
          </a:prstGeom>
          <a:noFill/>
          <a:ln w="0" cap="flat">
            <a:noFill/>
            <a:prstDash val="solid"/>
            <a:miter lim="0"/>
          </a:ln>
        </p:spPr>
        <p:txBody>
          <a:bodyPr vert="horz" wrap="square" lIns="0" tIns="0" rIns="0" bIns="0"/>
          <a:lstStyle/>
          <a:p>
            <a:pPr algn="l" rtl="0" eaLnBrk="0">
              <a:lnSpc>
                <a:spcPct val="88000"/>
              </a:lnSpc>
            </a:pPr>
            <a:endParaRPr sz="100" dirty="0">
              <a:latin typeface="Arial" panose="020B0604020202020204"/>
              <a:ea typeface="Arial" panose="020B0604020202020204"/>
              <a:cs typeface="Arial" panose="020B0604020202020204"/>
            </a:endParaRPr>
          </a:p>
          <a:p>
            <a:pPr algn="r" rtl="0" eaLnBrk="0">
              <a:lnSpc>
                <a:spcPct val="98000"/>
              </a:lnSpc>
            </a:pPr>
            <a:r>
              <a:rPr sz="5200" kern="0" spc="-300" dirty="0">
                <a:solidFill>
                  <a:srgbClr val="273B5C">
                    <a:alpha val="100000"/>
                  </a:srgbClr>
                </a:solidFill>
                <a:latin typeface="微软雅黑" panose="020B0503020204020204" charset="-122"/>
                <a:ea typeface="微软雅黑" panose="020B0503020204020204" charset="-122"/>
                <a:cs typeface="微软雅黑" panose="020B0503020204020204" charset="-122"/>
              </a:rPr>
              <a:t>典型案例分</a:t>
            </a:r>
            <a:r>
              <a:rPr sz="5200" kern="0" spc="-290" dirty="0">
                <a:solidFill>
                  <a:srgbClr val="273B5C">
                    <a:alpha val="100000"/>
                  </a:srgbClr>
                </a:solidFill>
                <a:latin typeface="微软雅黑" panose="020B0503020204020204" charset="-122"/>
                <a:ea typeface="微软雅黑" panose="020B0503020204020204" charset="-122"/>
                <a:cs typeface="微软雅黑" panose="020B0503020204020204" charset="-122"/>
              </a:rPr>
              <a:t>析—北京西城区</a:t>
            </a:r>
            <a:r>
              <a:rPr sz="5200" kern="0" spc="900" dirty="0">
                <a:solidFill>
                  <a:srgbClr val="273B5C">
                    <a:alpha val="100000"/>
                  </a:srgbClr>
                </a:solidFill>
                <a:latin typeface="微软雅黑" panose="020B0503020204020204" charset="-122"/>
                <a:ea typeface="微软雅黑" panose="020B0503020204020204" charset="-122"/>
                <a:cs typeface="微软雅黑" panose="020B0503020204020204" charset="-122"/>
              </a:rPr>
              <a:t> </a:t>
            </a:r>
            <a:r>
              <a:rPr sz="5200" kern="0" spc="-29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5200" kern="0" spc="-300" dirty="0">
                <a:solidFill>
                  <a:srgbClr val="FF0000">
                    <a:alpha val="100000"/>
                  </a:srgbClr>
                </a:solidFill>
                <a:latin typeface="微软雅黑" panose="020B0503020204020204" charset="-122"/>
                <a:ea typeface="微软雅黑" panose="020B0503020204020204" charset="-122"/>
                <a:cs typeface="微软雅黑" panose="020B0503020204020204" charset="-122"/>
              </a:rPr>
              <a:t>2·23"燃气事</a:t>
            </a:r>
            <a:r>
              <a:rPr sz="5200"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故</a:t>
            </a:r>
            <a:endParaRPr sz="5200" dirty="0">
              <a:latin typeface="微软雅黑" panose="020B0503020204020204" charset="-122"/>
              <a:ea typeface="微软雅黑" panose="020B0503020204020204" charset="-122"/>
              <a:cs typeface="微软雅黑" panose="020B0503020204020204" charset="-122"/>
            </a:endParaRPr>
          </a:p>
          <a:p>
            <a:pPr marL="684530" algn="l" rtl="0" eaLnBrk="0">
              <a:lnSpc>
                <a:spcPct val="91000"/>
              </a:lnSpc>
              <a:spcBef>
                <a:spcPts val="325"/>
              </a:spcBef>
            </a:pPr>
            <a:r>
              <a:rPr sz="2000"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燃气供应、使用单位及当天燃气配送情况</a:t>
            </a:r>
            <a:endParaRPr sz="2000" dirty="0">
              <a:latin typeface="微软雅黑" panose="020B0503020204020204" charset="-122"/>
              <a:ea typeface="微软雅黑" panose="020B0503020204020204" charset="-122"/>
              <a:cs typeface="微软雅黑" panose="020B0503020204020204" charset="-122"/>
            </a:endParaRPr>
          </a:p>
        </p:txBody>
      </p:sp>
      <p:grpSp>
        <p:nvGrpSpPr>
          <p:cNvPr id="122" name="group 122"/>
          <p:cNvGrpSpPr/>
          <p:nvPr/>
        </p:nvGrpSpPr>
        <p:grpSpPr>
          <a:xfrm rot="21600000">
            <a:off x="2813304" y="3151632"/>
            <a:ext cx="2336291" cy="745235"/>
            <a:chOff x="0" y="0"/>
            <a:chExt cx="2336291" cy="745235"/>
          </a:xfrm>
        </p:grpSpPr>
        <p:pic>
          <p:nvPicPr>
            <p:cNvPr id="1396" name="picture 1396"/>
            <p:cNvPicPr>
              <a:picLocks noChangeAspect="1"/>
            </p:cNvPicPr>
            <p:nvPr/>
          </p:nvPicPr>
          <p:blipFill>
            <a:blip r:embed="rId1"/>
            <a:stretch>
              <a:fillRect/>
            </a:stretch>
          </p:blipFill>
          <p:spPr>
            <a:xfrm rot="21600000">
              <a:off x="0" y="0"/>
              <a:ext cx="2336291" cy="745235"/>
            </a:xfrm>
            <a:prstGeom prst="rect">
              <a:avLst/>
            </a:prstGeom>
          </p:spPr>
        </p:pic>
        <p:sp>
          <p:nvSpPr>
            <p:cNvPr id="1398" name="textbox 1398"/>
            <p:cNvSpPr/>
            <p:nvPr/>
          </p:nvSpPr>
          <p:spPr>
            <a:xfrm>
              <a:off x="-12700" y="-12700"/>
              <a:ext cx="2362200" cy="796290"/>
            </a:xfrm>
            <a:prstGeom prst="rect">
              <a:avLst/>
            </a:prstGeom>
            <a:noFill/>
            <a:ln w="0" cap="flat">
              <a:noFill/>
              <a:prstDash val="solid"/>
              <a:miter lim="0"/>
            </a:ln>
          </p:spPr>
          <p:txBody>
            <a:bodyPr vert="horz" wrap="square" lIns="0" tIns="0" rIns="0" bIns="0"/>
            <a:lstStyle/>
            <a:p>
              <a:pPr algn="l" rtl="0" eaLnBrk="0">
                <a:lnSpc>
                  <a:spcPct val="108000"/>
                </a:lnSpc>
              </a:pPr>
              <a:endParaRPr sz="600" dirty="0">
                <a:latin typeface="Arial" panose="020B0604020202020204"/>
                <a:ea typeface="Arial" panose="020B0604020202020204"/>
                <a:cs typeface="Arial" panose="020B0604020202020204"/>
              </a:endParaRPr>
            </a:p>
            <a:p>
              <a:pPr marL="274955" indent="62865" algn="l" rtl="0" eaLnBrk="0">
                <a:lnSpc>
                  <a:spcPct val="97000"/>
                </a:lnSpc>
                <a:spcBef>
                  <a:spcPts val="5"/>
                </a:spcBef>
              </a:pP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出租收取承包费</a:t>
              </a: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2017年续签合同</a:t>
              </a:r>
              <a:endParaRPr sz="2000" dirty="0">
                <a:latin typeface="微软雅黑" panose="020B0503020204020204" charset="-122"/>
                <a:ea typeface="微软雅黑" panose="020B0503020204020204" charset="-122"/>
                <a:cs typeface="微软雅黑" panose="020B0503020204020204" charset="-122"/>
              </a:endParaRPr>
            </a:p>
          </p:txBody>
        </p:sp>
      </p:grpSp>
      <p:grpSp>
        <p:nvGrpSpPr>
          <p:cNvPr id="124" name="group 124"/>
          <p:cNvGrpSpPr/>
          <p:nvPr/>
        </p:nvGrpSpPr>
        <p:grpSpPr>
          <a:xfrm rot="21600000">
            <a:off x="6787896" y="3101339"/>
            <a:ext cx="2090928" cy="745235"/>
            <a:chOff x="0" y="0"/>
            <a:chExt cx="2090928" cy="745235"/>
          </a:xfrm>
        </p:grpSpPr>
        <p:pic>
          <p:nvPicPr>
            <p:cNvPr id="1400" name="picture 1400"/>
            <p:cNvPicPr>
              <a:picLocks noChangeAspect="1"/>
            </p:cNvPicPr>
            <p:nvPr/>
          </p:nvPicPr>
          <p:blipFill>
            <a:blip r:embed="rId2"/>
            <a:stretch>
              <a:fillRect/>
            </a:stretch>
          </p:blipFill>
          <p:spPr>
            <a:xfrm rot="21600000">
              <a:off x="0" y="0"/>
              <a:ext cx="2090928" cy="745235"/>
            </a:xfrm>
            <a:prstGeom prst="rect">
              <a:avLst/>
            </a:prstGeom>
          </p:spPr>
        </p:pic>
        <p:sp>
          <p:nvSpPr>
            <p:cNvPr id="1402" name="textbox 1402"/>
            <p:cNvSpPr/>
            <p:nvPr/>
          </p:nvSpPr>
          <p:spPr>
            <a:xfrm>
              <a:off x="-12700" y="-12700"/>
              <a:ext cx="2116454" cy="788034"/>
            </a:xfrm>
            <a:prstGeom prst="rect">
              <a:avLst/>
            </a:prstGeom>
            <a:noFill/>
            <a:ln w="0" cap="flat">
              <a:noFill/>
              <a:prstDash val="solid"/>
              <a:miter lim="0"/>
            </a:ln>
          </p:spPr>
          <p:txBody>
            <a:bodyPr vert="horz" wrap="square" lIns="0" tIns="0" rIns="0" bIns="0"/>
            <a:lstStyle/>
            <a:p>
              <a:pPr algn="l" rtl="0" eaLnBrk="0">
                <a:lnSpc>
                  <a:spcPct val="109000"/>
                </a:lnSpc>
              </a:pPr>
              <a:endParaRPr sz="800" dirty="0">
                <a:latin typeface="Arial" panose="020B0604020202020204"/>
                <a:ea typeface="Arial" panose="020B0604020202020204"/>
                <a:cs typeface="Arial" panose="020B0604020202020204"/>
              </a:endParaRPr>
            </a:p>
            <a:p>
              <a:pPr marL="215900" indent="-40640" algn="l" rtl="0" eaLnBrk="0">
                <a:lnSpc>
                  <a:spcPct val="99000"/>
                </a:lnSpc>
                <a:spcBef>
                  <a:spcPts val="5"/>
                </a:spcBef>
              </a:pP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液化石油气换瓶</a:t>
              </a: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区域</a:t>
              </a:r>
              <a:r>
                <a:rPr sz="2000" kern="0" spc="3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(通州区</a:t>
              </a:r>
              <a:r>
                <a:rPr sz="20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2000" dirty="0">
                <a:latin typeface="微软雅黑" panose="020B0503020204020204" charset="-122"/>
                <a:ea typeface="微软雅黑" panose="020B0503020204020204" charset="-122"/>
                <a:cs typeface="微软雅黑" panose="020B0503020204020204" charset="-122"/>
              </a:endParaRPr>
            </a:p>
          </p:txBody>
        </p:sp>
      </p:grpSp>
      <p:sp>
        <p:nvSpPr>
          <p:cNvPr id="1404" name="textbox 1404"/>
          <p:cNvSpPr/>
          <p:nvPr/>
        </p:nvSpPr>
        <p:spPr>
          <a:xfrm>
            <a:off x="3058870" y="3908320"/>
            <a:ext cx="3268345" cy="848360"/>
          </a:xfrm>
          <a:prstGeom prst="rect">
            <a:avLst/>
          </a:prstGeom>
          <a:noFill/>
          <a:ln w="0" cap="flat">
            <a:noFill/>
            <a:prstDash val="solid"/>
            <a:miter lim="0"/>
          </a:ln>
        </p:spPr>
        <p:txBody>
          <a:bodyPr vert="horz" wrap="square" lIns="0" tIns="0" rIns="0" bIns="0"/>
          <a:lstStyle/>
          <a:p>
            <a:pPr algn="l" rtl="0" eaLnBrk="0">
              <a:lnSpc>
                <a:spcPct val="74000"/>
              </a:lnSpc>
            </a:pPr>
            <a:endParaRPr sz="100" dirty="0">
              <a:latin typeface="Arial" panose="020B0604020202020204"/>
              <a:ea typeface="Arial" panose="020B0604020202020204"/>
              <a:cs typeface="Arial" panose="020B0604020202020204"/>
            </a:endParaRPr>
          </a:p>
          <a:p>
            <a:pPr algn="r" rtl="0" eaLnBrk="0">
              <a:lnSpc>
                <a:spcPct val="86000"/>
              </a:lnSpc>
            </a:pP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2020.11</a:t>
            </a:r>
            <a:endParaRPr sz="2000" dirty="0">
              <a:latin typeface="微软雅黑" panose="020B0503020204020204" charset="-122"/>
              <a:ea typeface="微软雅黑" panose="020B0503020204020204" charset="-122"/>
              <a:cs typeface="微软雅黑" panose="020B0503020204020204" charset="-122"/>
            </a:endParaRPr>
          </a:p>
          <a:p>
            <a:pPr algn="l" rtl="0" eaLnBrk="0">
              <a:lnSpc>
                <a:spcPct val="146000"/>
              </a:lnSpc>
            </a:pPr>
            <a:endParaRPr sz="1000" dirty="0">
              <a:latin typeface="Arial" panose="020B0604020202020204"/>
              <a:ea typeface="Arial" panose="020B0604020202020204"/>
              <a:cs typeface="Arial" panose="020B0604020202020204"/>
            </a:endParaRPr>
          </a:p>
          <a:p>
            <a:pPr algn="l" rtl="0" eaLnBrk="0">
              <a:lnSpc>
                <a:spcPct val="101000"/>
              </a:lnSpc>
            </a:pPr>
            <a:endParaRPr sz="500" dirty="0">
              <a:latin typeface="Arial" panose="020B0604020202020204"/>
              <a:ea typeface="Arial" panose="020B0604020202020204"/>
              <a:cs typeface="Arial" panose="020B0604020202020204"/>
            </a:endParaRPr>
          </a:p>
          <a:p>
            <a:pPr marL="12700" algn="l" rtl="0" eaLnBrk="0">
              <a:lnSpc>
                <a:spcPct val="86000"/>
              </a:lnSpc>
              <a:spcBef>
                <a:spcPts val="5"/>
              </a:spcBef>
            </a:pP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2018.6</a:t>
            </a:r>
            <a:endParaRPr sz="2000" dirty="0">
              <a:latin typeface="微软雅黑" panose="020B0503020204020204" charset="-122"/>
              <a:ea typeface="微软雅黑" panose="020B0503020204020204" charset="-122"/>
              <a:cs typeface="微软雅黑" panose="020B0503020204020204" charset="-122"/>
            </a:endParaRPr>
          </a:p>
        </p:txBody>
      </p:sp>
      <p:grpSp>
        <p:nvGrpSpPr>
          <p:cNvPr id="126" name="group 126"/>
          <p:cNvGrpSpPr/>
          <p:nvPr/>
        </p:nvGrpSpPr>
        <p:grpSpPr>
          <a:xfrm rot="21600000">
            <a:off x="3916679" y="3826764"/>
            <a:ext cx="3933444" cy="1185671"/>
            <a:chOff x="0" y="0"/>
            <a:chExt cx="3933444" cy="1185671"/>
          </a:xfrm>
        </p:grpSpPr>
        <p:pic>
          <p:nvPicPr>
            <p:cNvPr id="1406" name="picture 1406"/>
            <p:cNvPicPr>
              <a:picLocks noChangeAspect="1"/>
            </p:cNvPicPr>
            <p:nvPr/>
          </p:nvPicPr>
          <p:blipFill>
            <a:blip r:embed="rId3"/>
            <a:stretch>
              <a:fillRect/>
            </a:stretch>
          </p:blipFill>
          <p:spPr>
            <a:xfrm rot="21600000">
              <a:off x="0" y="0"/>
              <a:ext cx="3933444" cy="1185671"/>
            </a:xfrm>
            <a:prstGeom prst="rect">
              <a:avLst/>
            </a:prstGeom>
          </p:spPr>
        </p:pic>
        <p:sp>
          <p:nvSpPr>
            <p:cNvPr id="1408" name="textbox 1408"/>
            <p:cNvSpPr/>
            <p:nvPr/>
          </p:nvSpPr>
          <p:spPr>
            <a:xfrm>
              <a:off x="-12700" y="-12700"/>
              <a:ext cx="3959225" cy="1236980"/>
            </a:xfrm>
            <a:prstGeom prst="rect">
              <a:avLst/>
            </a:prstGeom>
            <a:noFill/>
            <a:ln w="0" cap="flat">
              <a:noFill/>
              <a:prstDash val="solid"/>
              <a:miter lim="0"/>
            </a:ln>
          </p:spPr>
          <p:txBody>
            <a:bodyPr vert="horz" wrap="square" lIns="0" tIns="0" rIns="0" bIns="0"/>
            <a:lstStyle/>
            <a:p>
              <a:pPr algn="l" rtl="0" eaLnBrk="0">
                <a:lnSpc>
                  <a:spcPct val="114000"/>
                </a:lnSpc>
              </a:pPr>
              <a:endParaRPr sz="1000" dirty="0">
                <a:latin typeface="Arial" panose="020B0604020202020204"/>
                <a:ea typeface="Arial" panose="020B0604020202020204"/>
                <a:cs typeface="Arial" panose="020B0604020202020204"/>
              </a:endParaRPr>
            </a:p>
            <a:p>
              <a:pPr algn="l" rtl="0" eaLnBrk="0">
                <a:lnSpc>
                  <a:spcPct val="114000"/>
                </a:lnSpc>
              </a:pPr>
              <a:endParaRPr sz="1000" dirty="0">
                <a:latin typeface="Arial" panose="020B0604020202020204"/>
                <a:ea typeface="Arial" panose="020B0604020202020204"/>
                <a:cs typeface="Arial" panose="020B0604020202020204"/>
              </a:endParaRPr>
            </a:p>
            <a:p>
              <a:pPr algn="l" rtl="0" eaLnBrk="0">
                <a:lnSpc>
                  <a:spcPct val="114000"/>
                </a:lnSpc>
              </a:pPr>
              <a:endParaRPr sz="1000" dirty="0">
                <a:latin typeface="Arial" panose="020B0604020202020204"/>
                <a:ea typeface="Arial" panose="020B0604020202020204"/>
                <a:cs typeface="Arial" panose="020B0604020202020204"/>
              </a:endParaRPr>
            </a:p>
            <a:p>
              <a:pPr algn="l" rtl="0" eaLnBrk="0">
                <a:lnSpc>
                  <a:spcPct val="115000"/>
                </a:lnSpc>
              </a:pPr>
              <a:endParaRPr sz="1000" dirty="0">
                <a:latin typeface="Arial" panose="020B0604020202020204"/>
                <a:ea typeface="Arial" panose="020B0604020202020204"/>
                <a:cs typeface="Arial" panose="020B0604020202020204"/>
              </a:endParaRPr>
            </a:p>
            <a:p>
              <a:pPr algn="l" rtl="0" eaLnBrk="0">
                <a:lnSpc>
                  <a:spcPct val="10000"/>
                </a:lnSpc>
              </a:pPr>
              <a:endParaRPr sz="100" dirty="0">
                <a:latin typeface="Arial" panose="020B0604020202020204"/>
                <a:ea typeface="Arial" panose="020B0604020202020204"/>
                <a:cs typeface="Arial" panose="020B0604020202020204"/>
              </a:endParaRPr>
            </a:p>
            <a:p>
              <a:pPr marL="296545" algn="l" rtl="0" eaLnBrk="0">
                <a:lnSpc>
                  <a:spcPct val="90000"/>
                </a:lnSpc>
              </a:pP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赵刚</a:t>
              </a:r>
              <a:endParaRPr sz="2000" dirty="0">
                <a:latin typeface="微软雅黑" panose="020B0503020204020204" charset="-122"/>
                <a:ea typeface="微软雅黑" panose="020B0503020204020204" charset="-122"/>
                <a:cs typeface="微软雅黑" panose="020B0503020204020204" charset="-122"/>
              </a:endParaRPr>
            </a:p>
          </p:txBody>
        </p:sp>
      </p:grpSp>
      <p:grpSp>
        <p:nvGrpSpPr>
          <p:cNvPr id="128" name="group 128"/>
          <p:cNvGrpSpPr/>
          <p:nvPr/>
        </p:nvGrpSpPr>
        <p:grpSpPr>
          <a:xfrm rot="21600000">
            <a:off x="10611028" y="4077766"/>
            <a:ext cx="1580971" cy="2780233"/>
            <a:chOff x="0" y="0"/>
            <a:chExt cx="1580971" cy="2780233"/>
          </a:xfrm>
        </p:grpSpPr>
        <p:pic>
          <p:nvPicPr>
            <p:cNvPr id="1410" name="picture 1410"/>
            <p:cNvPicPr>
              <a:picLocks noChangeAspect="1"/>
            </p:cNvPicPr>
            <p:nvPr/>
          </p:nvPicPr>
          <p:blipFill>
            <a:blip r:embed="rId4"/>
            <a:stretch>
              <a:fillRect/>
            </a:stretch>
          </p:blipFill>
          <p:spPr>
            <a:xfrm rot="21600000">
              <a:off x="0" y="0"/>
              <a:ext cx="1580971" cy="2780233"/>
            </a:xfrm>
            <a:prstGeom prst="rect">
              <a:avLst/>
            </a:prstGeom>
          </p:spPr>
        </p:pic>
        <p:sp>
          <p:nvSpPr>
            <p:cNvPr id="1412" name="textbox 1412"/>
            <p:cNvSpPr/>
            <p:nvPr/>
          </p:nvSpPr>
          <p:spPr>
            <a:xfrm>
              <a:off x="-12700" y="-12700"/>
              <a:ext cx="1606550" cy="2837814"/>
            </a:xfrm>
            <a:prstGeom prst="rect">
              <a:avLst/>
            </a:prstGeom>
            <a:noFill/>
            <a:ln w="0" cap="flat">
              <a:noFill/>
              <a:prstDash val="solid"/>
              <a:miter lim="0"/>
            </a:ln>
          </p:spPr>
          <p:txBody>
            <a:bodyPr vert="horz" wrap="square" lIns="0" tIns="0" rIns="0" bIns="0"/>
            <a:lstStyle/>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000"/>
                </a:lnSpc>
              </a:pPr>
              <a:endParaRPr sz="100" dirty="0">
                <a:latin typeface="Arial" panose="020B0604020202020204"/>
                <a:ea typeface="Arial" panose="020B0604020202020204"/>
                <a:cs typeface="Arial" panose="020B0604020202020204"/>
              </a:endParaRPr>
            </a:p>
            <a:p>
              <a:pPr marL="1242060" algn="l" rtl="0" eaLnBrk="0">
                <a:lnSpc>
                  <a:spcPct val="81000"/>
                </a:lnSpc>
              </a:pPr>
              <a:r>
                <a:rPr sz="1100" kern="0" spc="-30" dirty="0">
                  <a:solidFill>
                    <a:srgbClr val="898989">
                      <a:alpha val="100000"/>
                    </a:srgbClr>
                  </a:solidFill>
                  <a:latin typeface="Arial" panose="020B0604020202020204"/>
                  <a:ea typeface="Arial" panose="020B0604020202020204"/>
                  <a:cs typeface="Arial" panose="020B0604020202020204"/>
                </a:rPr>
                <a:t>36</a:t>
              </a:r>
              <a:endParaRPr sz="1100" dirty="0">
                <a:latin typeface="Arial" panose="020B0604020202020204"/>
                <a:ea typeface="Arial" panose="020B0604020202020204"/>
                <a:cs typeface="Arial" panose="020B0604020202020204"/>
              </a:endParaRPr>
            </a:p>
          </p:txBody>
        </p:sp>
      </p:grpSp>
      <p:grpSp>
        <p:nvGrpSpPr>
          <p:cNvPr id="130" name="group 130"/>
          <p:cNvGrpSpPr/>
          <p:nvPr/>
        </p:nvGrpSpPr>
        <p:grpSpPr>
          <a:xfrm rot="21600000">
            <a:off x="2595372" y="1621535"/>
            <a:ext cx="2770632" cy="745235"/>
            <a:chOff x="0" y="0"/>
            <a:chExt cx="2770632" cy="745235"/>
          </a:xfrm>
        </p:grpSpPr>
        <p:pic>
          <p:nvPicPr>
            <p:cNvPr id="1414" name="picture 1414"/>
            <p:cNvPicPr>
              <a:picLocks noChangeAspect="1"/>
            </p:cNvPicPr>
            <p:nvPr/>
          </p:nvPicPr>
          <p:blipFill>
            <a:blip r:embed="rId5"/>
            <a:stretch>
              <a:fillRect/>
            </a:stretch>
          </p:blipFill>
          <p:spPr>
            <a:xfrm rot="21600000">
              <a:off x="0" y="0"/>
              <a:ext cx="2770632" cy="745235"/>
            </a:xfrm>
            <a:prstGeom prst="rect">
              <a:avLst/>
            </a:prstGeom>
          </p:spPr>
        </p:pic>
        <p:sp>
          <p:nvSpPr>
            <p:cNvPr id="1416" name="textbox 1416"/>
            <p:cNvSpPr/>
            <p:nvPr/>
          </p:nvSpPr>
          <p:spPr>
            <a:xfrm>
              <a:off x="-12700" y="-12700"/>
              <a:ext cx="2796539" cy="796925"/>
            </a:xfrm>
            <a:prstGeom prst="rect">
              <a:avLst/>
            </a:prstGeom>
            <a:noFill/>
            <a:ln w="0" cap="flat">
              <a:noFill/>
              <a:prstDash val="solid"/>
              <a:miter lim="0"/>
            </a:ln>
          </p:spPr>
          <p:txBody>
            <a:bodyPr vert="horz" wrap="square" lIns="0" tIns="0" rIns="0" bIns="0"/>
            <a:lstStyle/>
            <a:p>
              <a:pPr algn="l" rtl="0" eaLnBrk="0">
                <a:lnSpc>
                  <a:spcPct val="109000"/>
                </a:lnSpc>
              </a:pPr>
              <a:endParaRPr sz="600" dirty="0">
                <a:latin typeface="Arial" panose="020B0604020202020204"/>
                <a:ea typeface="Arial" panose="020B0604020202020204"/>
                <a:cs typeface="Arial" panose="020B0604020202020204"/>
              </a:endParaRPr>
            </a:p>
            <a:p>
              <a:pPr marL="388620" indent="-214630" algn="l" rtl="0" eaLnBrk="0">
                <a:lnSpc>
                  <a:spcPct val="97000"/>
                </a:lnSpc>
                <a:spcBef>
                  <a:spcPts val="5"/>
                </a:spcBef>
              </a:pP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白庙液化石油气储灌站</a:t>
              </a: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法定代表人赵书平</a:t>
              </a:r>
              <a:endParaRPr sz="2000" dirty="0">
                <a:latin typeface="微软雅黑" panose="020B0503020204020204" charset="-122"/>
                <a:ea typeface="微软雅黑" panose="020B0503020204020204" charset="-122"/>
                <a:cs typeface="微软雅黑" panose="020B0503020204020204" charset="-122"/>
              </a:endParaRPr>
            </a:p>
          </p:txBody>
        </p:sp>
      </p:grpSp>
      <p:grpSp>
        <p:nvGrpSpPr>
          <p:cNvPr id="132" name="group 132"/>
          <p:cNvGrpSpPr/>
          <p:nvPr/>
        </p:nvGrpSpPr>
        <p:grpSpPr>
          <a:xfrm rot="21600000">
            <a:off x="2935224" y="4994147"/>
            <a:ext cx="2090927" cy="745235"/>
            <a:chOff x="0" y="0"/>
            <a:chExt cx="2090927" cy="745235"/>
          </a:xfrm>
        </p:grpSpPr>
        <p:pic>
          <p:nvPicPr>
            <p:cNvPr id="1418" name="picture 1418"/>
            <p:cNvPicPr>
              <a:picLocks noChangeAspect="1"/>
            </p:cNvPicPr>
            <p:nvPr/>
          </p:nvPicPr>
          <p:blipFill>
            <a:blip r:embed="rId6"/>
            <a:stretch>
              <a:fillRect/>
            </a:stretch>
          </p:blipFill>
          <p:spPr>
            <a:xfrm rot="21600000">
              <a:off x="0" y="0"/>
              <a:ext cx="2090927" cy="745235"/>
            </a:xfrm>
            <a:prstGeom prst="rect">
              <a:avLst/>
            </a:prstGeom>
          </p:spPr>
        </p:pic>
        <p:sp>
          <p:nvSpPr>
            <p:cNvPr id="1420" name="textbox 1420"/>
            <p:cNvSpPr/>
            <p:nvPr/>
          </p:nvSpPr>
          <p:spPr>
            <a:xfrm>
              <a:off x="-12700" y="-12700"/>
              <a:ext cx="2116454" cy="796925"/>
            </a:xfrm>
            <a:prstGeom prst="rect">
              <a:avLst/>
            </a:prstGeom>
            <a:noFill/>
            <a:ln w="0" cap="flat">
              <a:noFill/>
              <a:prstDash val="solid"/>
              <a:miter lim="0"/>
            </a:ln>
          </p:spPr>
          <p:txBody>
            <a:bodyPr vert="horz" wrap="square" lIns="0" tIns="0" rIns="0" bIns="0"/>
            <a:lstStyle/>
            <a:p>
              <a:pPr algn="l" rtl="0" eaLnBrk="0">
                <a:lnSpc>
                  <a:spcPct val="109000"/>
                </a:lnSpc>
              </a:pPr>
              <a:endParaRPr sz="600" dirty="0">
                <a:latin typeface="Arial" panose="020B0604020202020204"/>
                <a:ea typeface="Arial" panose="020B0604020202020204"/>
                <a:cs typeface="Arial" panose="020B0604020202020204"/>
              </a:endParaRPr>
            </a:p>
            <a:p>
              <a:pPr marL="556260" algn="l" rtl="0" eaLnBrk="0">
                <a:lnSpc>
                  <a:spcPct val="91000"/>
                </a:lnSpc>
                <a:spcBef>
                  <a:spcPts val="0"/>
                </a:spcBef>
              </a:pP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德峰餐厅</a:t>
              </a:r>
              <a:endParaRPr sz="2000" dirty="0">
                <a:latin typeface="微软雅黑" panose="020B0503020204020204" charset="-122"/>
                <a:ea typeface="微软雅黑" panose="020B0503020204020204" charset="-122"/>
                <a:cs typeface="微软雅黑" panose="020B0503020204020204" charset="-122"/>
              </a:endParaRPr>
            </a:p>
            <a:p>
              <a:pPr marL="175260" algn="l" rtl="0" eaLnBrk="0">
                <a:lnSpc>
                  <a:spcPct val="91000"/>
                </a:lnSpc>
                <a:spcBef>
                  <a:spcPts val="285"/>
                </a:spcBef>
              </a:pP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未签订供气合同</a:t>
              </a:r>
              <a:endParaRPr sz="2000" dirty="0">
                <a:latin typeface="微软雅黑" panose="020B0503020204020204" charset="-122"/>
                <a:ea typeface="微软雅黑" panose="020B0503020204020204" charset="-122"/>
                <a:cs typeface="微软雅黑" panose="020B0503020204020204" charset="-122"/>
              </a:endParaRPr>
            </a:p>
          </p:txBody>
        </p:sp>
      </p:grpSp>
      <p:pic>
        <p:nvPicPr>
          <p:cNvPr id="1422" name="picture 1422"/>
          <p:cNvPicPr>
            <a:picLocks noChangeAspect="1"/>
          </p:cNvPicPr>
          <p:nvPr/>
        </p:nvPicPr>
        <p:blipFill>
          <a:blip r:embed="rId7"/>
          <a:stretch>
            <a:fillRect/>
          </a:stretch>
        </p:blipFill>
        <p:spPr>
          <a:xfrm rot="21600000">
            <a:off x="210311" y="4972812"/>
            <a:ext cx="2744724" cy="745235"/>
          </a:xfrm>
          <a:prstGeom prst="rect">
            <a:avLst/>
          </a:prstGeom>
        </p:spPr>
      </p:pic>
      <p:pic>
        <p:nvPicPr>
          <p:cNvPr id="1424" name="picture 1424"/>
          <p:cNvPicPr>
            <a:picLocks noChangeAspect="1"/>
          </p:cNvPicPr>
          <p:nvPr/>
        </p:nvPicPr>
        <p:blipFill>
          <a:blip r:embed="rId8"/>
          <a:stretch>
            <a:fillRect/>
          </a:stretch>
        </p:blipFill>
        <p:spPr>
          <a:xfrm rot="21600000">
            <a:off x="9941052" y="5140452"/>
            <a:ext cx="2020823" cy="437388"/>
          </a:xfrm>
          <a:prstGeom prst="rect">
            <a:avLst/>
          </a:prstGeom>
        </p:spPr>
      </p:pic>
      <p:sp>
        <p:nvSpPr>
          <p:cNvPr id="1426" name="textbox 1426"/>
          <p:cNvSpPr/>
          <p:nvPr/>
        </p:nvSpPr>
        <p:spPr>
          <a:xfrm>
            <a:off x="9511104" y="4516649"/>
            <a:ext cx="2104389" cy="1018539"/>
          </a:xfrm>
          <a:prstGeom prst="rect">
            <a:avLst/>
          </a:prstGeom>
          <a:noFill/>
          <a:ln w="0" cap="flat">
            <a:noFill/>
            <a:prstDash val="solid"/>
            <a:miter lim="0"/>
          </a:ln>
        </p:spPr>
        <p:txBody>
          <a:bodyPr vert="horz" wrap="square" lIns="0" tIns="0" rIns="0" bIns="0"/>
          <a:lstStyle/>
          <a:p>
            <a:pPr algn="l" rtl="0" eaLnBrk="0">
              <a:lnSpc>
                <a:spcPct val="74000"/>
              </a:lnSpc>
            </a:pPr>
            <a:endParaRPr sz="100" dirty="0">
              <a:latin typeface="Arial" panose="020B0604020202020204"/>
              <a:ea typeface="Arial" panose="020B0604020202020204"/>
              <a:cs typeface="Arial" panose="020B0604020202020204"/>
            </a:endParaRPr>
          </a:p>
          <a:p>
            <a:pPr marL="12700" algn="l" rtl="0" eaLnBrk="0">
              <a:lnSpc>
                <a:spcPct val="86000"/>
              </a:lnSpc>
            </a:pP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2021.2.23</a:t>
            </a:r>
            <a:endParaRPr sz="2000" dirty="0">
              <a:latin typeface="微软雅黑" panose="020B0503020204020204" charset="-122"/>
              <a:ea typeface="微软雅黑" panose="020B0503020204020204" charset="-122"/>
              <a:cs typeface="微软雅黑" panose="020B0503020204020204" charset="-122"/>
            </a:endParaRPr>
          </a:p>
          <a:p>
            <a:pPr algn="l" rtl="0" eaLnBrk="0">
              <a:lnSpc>
                <a:spcPct val="124000"/>
              </a:lnSpc>
            </a:pPr>
            <a:endParaRPr sz="1000" dirty="0">
              <a:latin typeface="Arial" panose="020B0604020202020204"/>
              <a:ea typeface="Arial" panose="020B0604020202020204"/>
              <a:cs typeface="Arial" panose="020B0604020202020204"/>
            </a:endParaRPr>
          </a:p>
          <a:p>
            <a:pPr algn="l" rtl="0" eaLnBrk="0">
              <a:lnSpc>
                <a:spcPct val="124000"/>
              </a:lnSpc>
            </a:pPr>
            <a:endParaRPr sz="1000" dirty="0">
              <a:latin typeface="Arial" panose="020B0604020202020204"/>
              <a:ea typeface="Arial" panose="020B0604020202020204"/>
              <a:cs typeface="Arial" panose="020B0604020202020204"/>
            </a:endParaRPr>
          </a:p>
          <a:p>
            <a:pPr algn="l" rtl="0" eaLnBrk="0">
              <a:lnSpc>
                <a:spcPct val="100000"/>
              </a:lnSpc>
            </a:pPr>
            <a:endParaRPr sz="500" dirty="0">
              <a:latin typeface="Arial" panose="020B0604020202020204"/>
              <a:ea typeface="Arial" panose="020B0604020202020204"/>
              <a:cs typeface="Arial" panose="020B0604020202020204"/>
            </a:endParaRPr>
          </a:p>
          <a:p>
            <a:pPr algn="r" rtl="0" eaLnBrk="0">
              <a:lnSpc>
                <a:spcPct val="91000"/>
              </a:lnSpc>
              <a:spcBef>
                <a:spcPts val="5"/>
              </a:spcBef>
            </a:pP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去泰达充装</a:t>
            </a:r>
            <a:endParaRPr sz="2000" dirty="0">
              <a:latin typeface="微软雅黑" panose="020B0503020204020204" charset="-122"/>
              <a:ea typeface="微软雅黑" panose="020B0503020204020204" charset="-122"/>
              <a:cs typeface="微软雅黑" panose="020B0503020204020204" charset="-122"/>
            </a:endParaRPr>
          </a:p>
        </p:txBody>
      </p:sp>
      <p:grpSp>
        <p:nvGrpSpPr>
          <p:cNvPr id="134" name="group 134"/>
          <p:cNvGrpSpPr/>
          <p:nvPr/>
        </p:nvGrpSpPr>
        <p:grpSpPr>
          <a:xfrm rot="21600000">
            <a:off x="9802367" y="3151632"/>
            <a:ext cx="2293619" cy="745235"/>
            <a:chOff x="0" y="0"/>
            <a:chExt cx="2293619" cy="745235"/>
          </a:xfrm>
        </p:grpSpPr>
        <p:pic>
          <p:nvPicPr>
            <p:cNvPr id="1428" name="picture 1428"/>
            <p:cNvPicPr>
              <a:picLocks noChangeAspect="1"/>
            </p:cNvPicPr>
            <p:nvPr/>
          </p:nvPicPr>
          <p:blipFill>
            <a:blip r:embed="rId9"/>
            <a:stretch>
              <a:fillRect/>
            </a:stretch>
          </p:blipFill>
          <p:spPr>
            <a:xfrm rot="21600000">
              <a:off x="0" y="0"/>
              <a:ext cx="2293619" cy="745235"/>
            </a:xfrm>
            <a:prstGeom prst="rect">
              <a:avLst/>
            </a:prstGeom>
          </p:spPr>
        </p:pic>
        <p:sp>
          <p:nvSpPr>
            <p:cNvPr id="1430" name="textbox 1430"/>
            <p:cNvSpPr/>
            <p:nvPr/>
          </p:nvSpPr>
          <p:spPr>
            <a:xfrm>
              <a:off x="-12700" y="-12700"/>
              <a:ext cx="2319020" cy="770890"/>
            </a:xfrm>
            <a:prstGeom prst="rect">
              <a:avLst/>
            </a:prstGeom>
            <a:noFill/>
            <a:ln w="0" cap="flat">
              <a:noFill/>
              <a:prstDash val="solid"/>
              <a:miter lim="0"/>
            </a:ln>
          </p:spPr>
          <p:txBody>
            <a:bodyPr vert="horz" wrap="square" lIns="0" tIns="0" rIns="0" bIns="0"/>
            <a:lstStyle/>
            <a:p>
              <a:pPr algn="l" rtl="0" eaLnBrk="0">
                <a:lnSpc>
                  <a:spcPct val="110000"/>
                </a:lnSpc>
              </a:pPr>
              <a:endParaRPr sz="800" dirty="0">
                <a:latin typeface="Arial" panose="020B0604020202020204"/>
                <a:ea typeface="Arial" panose="020B0604020202020204"/>
                <a:cs typeface="Arial" panose="020B0604020202020204"/>
              </a:endParaRPr>
            </a:p>
            <a:p>
              <a:pPr marL="653415" algn="l" rtl="0" eaLnBrk="0">
                <a:lnSpc>
                  <a:spcPct val="84000"/>
                </a:lnSpc>
              </a:pP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泰达燃气</a:t>
              </a:r>
              <a:endParaRPr sz="2000" dirty="0">
                <a:latin typeface="微软雅黑" panose="020B0503020204020204" charset="-122"/>
                <a:ea typeface="微软雅黑" panose="020B0503020204020204" charset="-122"/>
                <a:cs typeface="微软雅黑" panose="020B0503020204020204" charset="-122"/>
              </a:endParaRPr>
            </a:p>
            <a:p>
              <a:pPr marL="244475" algn="l" rtl="0" eaLnBrk="0">
                <a:lnSpc>
                  <a:spcPts val="2590"/>
                </a:lnSpc>
              </a:pP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20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2018/9黄满堂)</a:t>
              </a:r>
              <a:endParaRPr sz="2000" dirty="0">
                <a:latin typeface="微软雅黑" panose="020B0503020204020204" charset="-122"/>
                <a:ea typeface="微软雅黑" panose="020B0503020204020204" charset="-122"/>
                <a:cs typeface="微软雅黑" panose="020B0503020204020204" charset="-122"/>
              </a:endParaRPr>
            </a:p>
          </p:txBody>
        </p:sp>
      </p:grpSp>
      <p:grpSp>
        <p:nvGrpSpPr>
          <p:cNvPr id="136" name="group 136"/>
          <p:cNvGrpSpPr/>
          <p:nvPr/>
        </p:nvGrpSpPr>
        <p:grpSpPr>
          <a:xfrm rot="21600000">
            <a:off x="9951719" y="1621535"/>
            <a:ext cx="2010156" cy="745235"/>
            <a:chOff x="0" y="0"/>
            <a:chExt cx="2010156" cy="745235"/>
          </a:xfrm>
        </p:grpSpPr>
        <p:pic>
          <p:nvPicPr>
            <p:cNvPr id="1432" name="picture 1432"/>
            <p:cNvPicPr>
              <a:picLocks noChangeAspect="1"/>
            </p:cNvPicPr>
            <p:nvPr/>
          </p:nvPicPr>
          <p:blipFill>
            <a:blip r:embed="rId10"/>
            <a:stretch>
              <a:fillRect/>
            </a:stretch>
          </p:blipFill>
          <p:spPr>
            <a:xfrm rot="21600000">
              <a:off x="0" y="0"/>
              <a:ext cx="2010156" cy="745235"/>
            </a:xfrm>
            <a:prstGeom prst="rect">
              <a:avLst/>
            </a:prstGeom>
          </p:spPr>
        </p:pic>
        <p:sp>
          <p:nvSpPr>
            <p:cNvPr id="1434" name="textbox 1434"/>
            <p:cNvSpPr/>
            <p:nvPr/>
          </p:nvSpPr>
          <p:spPr>
            <a:xfrm>
              <a:off x="-12700" y="-12700"/>
              <a:ext cx="2035810" cy="797559"/>
            </a:xfrm>
            <a:prstGeom prst="rect">
              <a:avLst/>
            </a:prstGeom>
            <a:noFill/>
            <a:ln w="0" cap="flat">
              <a:noFill/>
              <a:prstDash val="solid"/>
              <a:miter lim="0"/>
            </a:ln>
          </p:spPr>
          <p:txBody>
            <a:bodyPr vert="horz" wrap="square" lIns="0" tIns="0" rIns="0" bIns="0"/>
            <a:lstStyle/>
            <a:p>
              <a:pPr algn="l" rtl="0" eaLnBrk="0">
                <a:lnSpc>
                  <a:spcPct val="109000"/>
                </a:lnSpc>
              </a:pPr>
              <a:endParaRPr sz="600" dirty="0">
                <a:latin typeface="Arial" panose="020B0604020202020204"/>
                <a:ea typeface="Arial" panose="020B0604020202020204"/>
                <a:cs typeface="Arial" panose="020B0604020202020204"/>
              </a:endParaRPr>
            </a:p>
            <a:p>
              <a:pPr marL="128905" indent="2540" algn="l" rtl="0" eaLnBrk="0">
                <a:lnSpc>
                  <a:spcPct val="97000"/>
                </a:lnSpc>
                <a:spcBef>
                  <a:spcPts val="5"/>
                </a:spcBef>
              </a:pP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与北液签订气源  </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和钢瓶供应协议</a:t>
              </a:r>
              <a:endParaRPr sz="2000" dirty="0">
                <a:latin typeface="微软雅黑" panose="020B0503020204020204" charset="-122"/>
                <a:ea typeface="微软雅黑" panose="020B0503020204020204" charset="-122"/>
                <a:cs typeface="微软雅黑" panose="020B0503020204020204" charset="-122"/>
              </a:endParaRPr>
            </a:p>
          </p:txBody>
        </p:sp>
      </p:grpSp>
      <p:grpSp>
        <p:nvGrpSpPr>
          <p:cNvPr id="138" name="group 138"/>
          <p:cNvGrpSpPr/>
          <p:nvPr/>
        </p:nvGrpSpPr>
        <p:grpSpPr>
          <a:xfrm rot="21600000">
            <a:off x="342900" y="3151631"/>
            <a:ext cx="1905000" cy="682752"/>
            <a:chOff x="0" y="0"/>
            <a:chExt cx="1905000" cy="682752"/>
          </a:xfrm>
        </p:grpSpPr>
        <p:pic>
          <p:nvPicPr>
            <p:cNvPr id="1436" name="picture 1436"/>
            <p:cNvPicPr>
              <a:picLocks noChangeAspect="1"/>
            </p:cNvPicPr>
            <p:nvPr/>
          </p:nvPicPr>
          <p:blipFill>
            <a:blip r:embed="rId11"/>
            <a:stretch>
              <a:fillRect/>
            </a:stretch>
          </p:blipFill>
          <p:spPr>
            <a:xfrm rot="21600000">
              <a:off x="0" y="0"/>
              <a:ext cx="1905000" cy="682752"/>
            </a:xfrm>
            <a:prstGeom prst="rect">
              <a:avLst/>
            </a:prstGeom>
          </p:spPr>
        </p:pic>
        <p:sp>
          <p:nvSpPr>
            <p:cNvPr id="1438" name="textbox 1438"/>
            <p:cNvSpPr/>
            <p:nvPr/>
          </p:nvSpPr>
          <p:spPr>
            <a:xfrm>
              <a:off x="-12700" y="-12700"/>
              <a:ext cx="1930400" cy="732790"/>
            </a:xfrm>
            <a:prstGeom prst="rect">
              <a:avLst/>
            </a:prstGeom>
            <a:noFill/>
            <a:ln w="0" cap="flat">
              <a:noFill/>
              <a:prstDash val="solid"/>
              <a:miter lim="0"/>
            </a:ln>
          </p:spPr>
          <p:txBody>
            <a:bodyPr vert="horz" wrap="square" lIns="0" tIns="0" rIns="0" bIns="0"/>
            <a:lstStyle/>
            <a:p>
              <a:pPr algn="l" rtl="0" eaLnBrk="0">
                <a:lnSpc>
                  <a:spcPct val="101000"/>
                </a:lnSpc>
              </a:pPr>
              <a:endParaRPr sz="700" dirty="0">
                <a:latin typeface="Arial" panose="020B0604020202020204"/>
                <a:ea typeface="Arial" panose="020B0604020202020204"/>
                <a:cs typeface="Arial" panose="020B0604020202020204"/>
              </a:endParaRPr>
            </a:p>
            <a:p>
              <a:pPr marL="636905" indent="-501015" algn="l" rtl="0" eaLnBrk="0">
                <a:lnSpc>
                  <a:spcPct val="100000"/>
                </a:lnSpc>
                <a:spcBef>
                  <a:spcPts val="0"/>
                </a:spcBef>
              </a:pP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黄春堂、</a:t>
              </a:r>
              <a:r>
                <a:rPr sz="1700" kern="0" spc="4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黄满堂</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王海山</a:t>
              </a:r>
              <a:endParaRPr sz="1700" dirty="0">
                <a:latin typeface="微软雅黑" panose="020B0503020204020204" charset="-122"/>
                <a:ea typeface="微软雅黑" panose="020B0503020204020204" charset="-122"/>
                <a:cs typeface="微软雅黑" panose="020B0503020204020204" charset="-122"/>
              </a:endParaRPr>
            </a:p>
          </p:txBody>
        </p:sp>
      </p:grpSp>
      <p:grpSp>
        <p:nvGrpSpPr>
          <p:cNvPr id="140" name="group 140"/>
          <p:cNvGrpSpPr/>
          <p:nvPr/>
        </p:nvGrpSpPr>
        <p:grpSpPr>
          <a:xfrm rot="21600000">
            <a:off x="6652259" y="5003292"/>
            <a:ext cx="1632204" cy="745235"/>
            <a:chOff x="0" y="0"/>
            <a:chExt cx="1632204" cy="745235"/>
          </a:xfrm>
        </p:grpSpPr>
        <p:pic>
          <p:nvPicPr>
            <p:cNvPr id="1440" name="picture 1440"/>
            <p:cNvPicPr>
              <a:picLocks noChangeAspect="1"/>
            </p:cNvPicPr>
            <p:nvPr/>
          </p:nvPicPr>
          <p:blipFill>
            <a:blip r:embed="rId12"/>
            <a:stretch>
              <a:fillRect/>
            </a:stretch>
          </p:blipFill>
          <p:spPr>
            <a:xfrm rot="21600000">
              <a:off x="0" y="0"/>
              <a:ext cx="1632204" cy="745235"/>
            </a:xfrm>
            <a:prstGeom prst="rect">
              <a:avLst/>
            </a:prstGeom>
          </p:spPr>
        </p:pic>
        <p:sp>
          <p:nvSpPr>
            <p:cNvPr id="1442" name="textbox 1442"/>
            <p:cNvSpPr/>
            <p:nvPr/>
          </p:nvSpPr>
          <p:spPr>
            <a:xfrm>
              <a:off x="-12700" y="-12700"/>
              <a:ext cx="1657985" cy="797559"/>
            </a:xfrm>
            <a:prstGeom prst="rect">
              <a:avLst/>
            </a:prstGeom>
            <a:noFill/>
            <a:ln w="0" cap="flat">
              <a:noFill/>
              <a:prstDash val="solid"/>
              <a:miter lim="0"/>
            </a:ln>
          </p:spPr>
          <p:txBody>
            <a:bodyPr vert="horz" wrap="square" lIns="0" tIns="0" rIns="0" bIns="0"/>
            <a:lstStyle/>
            <a:p>
              <a:pPr algn="l" rtl="0" eaLnBrk="0">
                <a:lnSpc>
                  <a:spcPct val="102000"/>
                </a:lnSpc>
              </a:pPr>
              <a:endParaRPr sz="600" dirty="0">
                <a:latin typeface="Arial" panose="020B0604020202020204"/>
                <a:ea typeface="Arial" panose="020B0604020202020204"/>
                <a:cs typeface="Arial" panose="020B0604020202020204"/>
              </a:endParaRPr>
            </a:p>
            <a:p>
              <a:pPr marL="224790" indent="-24130" algn="l" rtl="0" eaLnBrk="0">
                <a:lnSpc>
                  <a:spcPct val="98000"/>
                </a:lnSpc>
                <a:spcBef>
                  <a:spcPts val="5"/>
                </a:spcBef>
              </a:pP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联系站点赵</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刚要求送气</a:t>
              </a:r>
              <a:endParaRPr sz="2000" dirty="0">
                <a:latin typeface="微软雅黑" panose="020B0503020204020204" charset="-122"/>
                <a:ea typeface="微软雅黑" panose="020B0503020204020204" charset="-122"/>
                <a:cs typeface="微软雅黑" panose="020B0503020204020204" charset="-122"/>
              </a:endParaRPr>
            </a:p>
          </p:txBody>
        </p:sp>
      </p:grpSp>
      <p:grpSp>
        <p:nvGrpSpPr>
          <p:cNvPr id="142" name="group 142"/>
          <p:cNvGrpSpPr/>
          <p:nvPr/>
        </p:nvGrpSpPr>
        <p:grpSpPr>
          <a:xfrm rot="21600000">
            <a:off x="2936747" y="6208776"/>
            <a:ext cx="2090928" cy="437388"/>
            <a:chOff x="0" y="0"/>
            <a:chExt cx="2090928" cy="437388"/>
          </a:xfrm>
        </p:grpSpPr>
        <p:pic>
          <p:nvPicPr>
            <p:cNvPr id="1444" name="picture 1444"/>
            <p:cNvPicPr>
              <a:picLocks noChangeAspect="1"/>
            </p:cNvPicPr>
            <p:nvPr/>
          </p:nvPicPr>
          <p:blipFill>
            <a:blip r:embed="rId13"/>
            <a:stretch>
              <a:fillRect/>
            </a:stretch>
          </p:blipFill>
          <p:spPr>
            <a:xfrm rot="21600000">
              <a:off x="0" y="0"/>
              <a:ext cx="2090928" cy="437388"/>
            </a:xfrm>
            <a:prstGeom prst="rect">
              <a:avLst/>
            </a:prstGeom>
          </p:spPr>
        </p:pic>
        <p:sp>
          <p:nvSpPr>
            <p:cNvPr id="1446" name="textbox 1446"/>
            <p:cNvSpPr/>
            <p:nvPr/>
          </p:nvSpPr>
          <p:spPr>
            <a:xfrm>
              <a:off x="-12700" y="-12700"/>
              <a:ext cx="2116454" cy="488950"/>
            </a:xfrm>
            <a:prstGeom prst="rect">
              <a:avLst/>
            </a:prstGeom>
            <a:noFill/>
            <a:ln w="0" cap="flat">
              <a:noFill/>
              <a:prstDash val="solid"/>
              <a:miter lim="0"/>
            </a:ln>
          </p:spPr>
          <p:txBody>
            <a:bodyPr vert="horz" wrap="square" lIns="0" tIns="0" rIns="0" bIns="0"/>
            <a:lstStyle/>
            <a:p>
              <a:pPr algn="l" rtl="0" eaLnBrk="0">
                <a:lnSpc>
                  <a:spcPct val="109000"/>
                </a:lnSpc>
              </a:pPr>
              <a:endParaRPr sz="700" dirty="0">
                <a:latin typeface="Arial" panose="020B0604020202020204"/>
                <a:ea typeface="Arial" panose="020B0604020202020204"/>
                <a:cs typeface="Arial" panose="020B0604020202020204"/>
              </a:endParaRPr>
            </a:p>
            <a:p>
              <a:pPr marL="175260" algn="l" rtl="0" eaLnBrk="0">
                <a:lnSpc>
                  <a:spcPct val="91000"/>
                </a:lnSpc>
                <a:spcBef>
                  <a:spcPts val="5"/>
                </a:spcBef>
              </a:pP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赵学强转给陈勇</a:t>
              </a:r>
              <a:endParaRPr sz="2000" dirty="0">
                <a:latin typeface="微软雅黑" panose="020B0503020204020204" charset="-122"/>
                <a:ea typeface="微软雅黑" panose="020B0503020204020204" charset="-122"/>
                <a:cs typeface="微软雅黑" panose="020B0503020204020204" charset="-122"/>
              </a:endParaRPr>
            </a:p>
          </p:txBody>
        </p:sp>
      </p:grpSp>
      <p:pic>
        <p:nvPicPr>
          <p:cNvPr id="1448" name="picture 1448"/>
          <p:cNvPicPr>
            <a:picLocks noChangeAspect="1"/>
          </p:cNvPicPr>
          <p:nvPr/>
        </p:nvPicPr>
        <p:blipFill>
          <a:blip r:embed="rId14"/>
          <a:stretch>
            <a:fillRect/>
          </a:stretch>
        </p:blipFill>
        <p:spPr>
          <a:xfrm rot="21600000">
            <a:off x="762000" y="1775459"/>
            <a:ext cx="1851660" cy="437388"/>
          </a:xfrm>
          <a:prstGeom prst="rect">
            <a:avLst/>
          </a:prstGeom>
        </p:spPr>
      </p:pic>
      <p:grpSp>
        <p:nvGrpSpPr>
          <p:cNvPr id="144" name="group 144"/>
          <p:cNvGrpSpPr/>
          <p:nvPr/>
        </p:nvGrpSpPr>
        <p:grpSpPr>
          <a:xfrm rot="21600000">
            <a:off x="6922007" y="1775459"/>
            <a:ext cx="1821179" cy="437388"/>
            <a:chOff x="0" y="0"/>
            <a:chExt cx="1821179" cy="437388"/>
          </a:xfrm>
        </p:grpSpPr>
        <p:pic>
          <p:nvPicPr>
            <p:cNvPr id="1450" name="picture 1450"/>
            <p:cNvPicPr>
              <a:picLocks noChangeAspect="1"/>
            </p:cNvPicPr>
            <p:nvPr/>
          </p:nvPicPr>
          <p:blipFill>
            <a:blip r:embed="rId15"/>
            <a:stretch>
              <a:fillRect/>
            </a:stretch>
          </p:blipFill>
          <p:spPr>
            <a:xfrm rot="21600000">
              <a:off x="0" y="0"/>
              <a:ext cx="1821179" cy="437388"/>
            </a:xfrm>
            <a:prstGeom prst="rect">
              <a:avLst/>
            </a:prstGeom>
          </p:spPr>
        </p:pic>
        <p:sp>
          <p:nvSpPr>
            <p:cNvPr id="1452" name="textbox 1452"/>
            <p:cNvSpPr/>
            <p:nvPr/>
          </p:nvSpPr>
          <p:spPr>
            <a:xfrm>
              <a:off x="-12700" y="-12700"/>
              <a:ext cx="1846579" cy="488315"/>
            </a:xfrm>
            <a:prstGeom prst="rect">
              <a:avLst/>
            </a:prstGeom>
            <a:noFill/>
            <a:ln w="0" cap="flat">
              <a:noFill/>
              <a:prstDash val="solid"/>
              <a:miter lim="0"/>
            </a:ln>
          </p:spPr>
          <p:txBody>
            <a:bodyPr vert="horz" wrap="square" lIns="0" tIns="0" rIns="0" bIns="0"/>
            <a:lstStyle/>
            <a:p>
              <a:pPr algn="l" rtl="0" eaLnBrk="0">
                <a:lnSpc>
                  <a:spcPct val="110000"/>
                </a:lnSpc>
              </a:pPr>
              <a:endParaRPr sz="700" dirty="0">
                <a:latin typeface="Arial" panose="020B0604020202020204"/>
                <a:ea typeface="Arial" panose="020B0604020202020204"/>
                <a:cs typeface="Arial" panose="020B0604020202020204"/>
              </a:endParaRPr>
            </a:p>
            <a:p>
              <a:pPr marL="132080" algn="l" rtl="0" eaLnBrk="0">
                <a:lnSpc>
                  <a:spcPct val="91000"/>
                </a:lnSpc>
                <a:spcBef>
                  <a:spcPts val="0"/>
                </a:spcBef>
              </a:pP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变更经营类别</a:t>
              </a:r>
              <a:endParaRPr sz="2000" dirty="0">
                <a:latin typeface="微软雅黑" panose="020B0503020204020204" charset="-122"/>
                <a:ea typeface="微软雅黑" panose="020B0503020204020204" charset="-122"/>
                <a:cs typeface="微软雅黑" panose="020B0503020204020204" charset="-122"/>
              </a:endParaRPr>
            </a:p>
          </p:txBody>
        </p:sp>
      </p:grpSp>
      <p:sp>
        <p:nvSpPr>
          <p:cNvPr id="1454" name="textbox 1454"/>
          <p:cNvSpPr/>
          <p:nvPr/>
        </p:nvSpPr>
        <p:spPr>
          <a:xfrm>
            <a:off x="11024747" y="2633291"/>
            <a:ext cx="1039494" cy="300990"/>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marL="12700" algn="l" rtl="0" eaLnBrk="0">
              <a:lnSpc>
                <a:spcPct val="90000"/>
              </a:lnSpc>
            </a:pP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外区采购</a:t>
            </a:r>
            <a:endParaRPr sz="2000" dirty="0">
              <a:latin typeface="微软雅黑" panose="020B0503020204020204" charset="-122"/>
              <a:ea typeface="微软雅黑" panose="020B0503020204020204" charset="-122"/>
              <a:cs typeface="微软雅黑" panose="020B0503020204020204" charset="-122"/>
            </a:endParaRPr>
          </a:p>
        </p:txBody>
      </p:sp>
      <p:sp>
        <p:nvSpPr>
          <p:cNvPr id="1456" name="textbox 1456"/>
          <p:cNvSpPr/>
          <p:nvPr/>
        </p:nvSpPr>
        <p:spPr>
          <a:xfrm>
            <a:off x="5360109" y="5002425"/>
            <a:ext cx="1164589" cy="286384"/>
          </a:xfrm>
          <a:prstGeom prst="rect">
            <a:avLst/>
          </a:prstGeom>
          <a:noFill/>
          <a:ln w="0" cap="flat">
            <a:noFill/>
            <a:prstDash val="solid"/>
            <a:miter lim="0"/>
          </a:ln>
        </p:spPr>
        <p:txBody>
          <a:bodyPr vert="horz" wrap="square" lIns="0" tIns="0" rIns="0" bIns="0"/>
          <a:lstStyle/>
          <a:p>
            <a:pPr algn="l" rtl="0" eaLnBrk="0">
              <a:lnSpc>
                <a:spcPct val="74000"/>
              </a:lnSpc>
            </a:pPr>
            <a:endParaRPr sz="100" dirty="0">
              <a:latin typeface="Arial" panose="020B0604020202020204"/>
              <a:ea typeface="Arial" panose="020B0604020202020204"/>
              <a:cs typeface="Arial" panose="020B0604020202020204"/>
            </a:endParaRPr>
          </a:p>
          <a:p>
            <a:pPr marL="12700" algn="l" rtl="0" eaLnBrk="0">
              <a:lnSpc>
                <a:spcPct val="86000"/>
              </a:lnSpc>
            </a:pP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2021.2.22</a:t>
            </a:r>
            <a:endParaRPr sz="2000" dirty="0">
              <a:latin typeface="微软雅黑" panose="020B0503020204020204" charset="-122"/>
              <a:ea typeface="微软雅黑" panose="020B0503020204020204" charset="-122"/>
              <a:cs typeface="微软雅黑" panose="020B0503020204020204" charset="-122"/>
            </a:endParaRPr>
          </a:p>
        </p:txBody>
      </p:sp>
      <p:sp>
        <p:nvSpPr>
          <p:cNvPr id="1458" name="textbox 1458"/>
          <p:cNvSpPr/>
          <p:nvPr/>
        </p:nvSpPr>
        <p:spPr>
          <a:xfrm>
            <a:off x="4382209" y="2705536"/>
            <a:ext cx="852169" cy="303529"/>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Arial" panose="020B0604020202020204"/>
              <a:ea typeface="Arial" panose="020B0604020202020204"/>
              <a:cs typeface="Arial" panose="020B0604020202020204"/>
            </a:endParaRPr>
          </a:p>
          <a:p>
            <a:pPr marL="12700" algn="l" rtl="0" eaLnBrk="0">
              <a:lnSpc>
                <a:spcPct val="91000"/>
              </a:lnSpc>
            </a:pP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2012年</a:t>
            </a:r>
            <a:endParaRPr sz="2000" dirty="0">
              <a:latin typeface="微软雅黑" panose="020B0503020204020204" charset="-122"/>
              <a:ea typeface="微软雅黑" panose="020B0503020204020204" charset="-122"/>
              <a:cs typeface="微软雅黑" panose="020B0503020204020204" charset="-122"/>
            </a:endParaRPr>
          </a:p>
        </p:txBody>
      </p:sp>
      <p:pic>
        <p:nvPicPr>
          <p:cNvPr id="1460" name="picture 1460"/>
          <p:cNvPicPr>
            <a:picLocks noChangeAspect="1"/>
          </p:cNvPicPr>
          <p:nvPr/>
        </p:nvPicPr>
        <p:blipFill>
          <a:blip r:embed="rId16"/>
          <a:stretch>
            <a:fillRect/>
          </a:stretch>
        </p:blipFill>
        <p:spPr>
          <a:xfrm rot="21600000">
            <a:off x="8266176" y="5317235"/>
            <a:ext cx="1694688" cy="114300"/>
          </a:xfrm>
          <a:prstGeom prst="rect">
            <a:avLst/>
          </a:prstGeom>
        </p:spPr>
      </p:pic>
      <p:pic>
        <p:nvPicPr>
          <p:cNvPr id="1462" name="picture 1462"/>
          <p:cNvPicPr>
            <a:picLocks noChangeAspect="1"/>
          </p:cNvPicPr>
          <p:nvPr/>
        </p:nvPicPr>
        <p:blipFill>
          <a:blip r:embed="rId17"/>
          <a:stretch>
            <a:fillRect/>
          </a:stretch>
        </p:blipFill>
        <p:spPr>
          <a:xfrm rot="21600000">
            <a:off x="5007863" y="5318759"/>
            <a:ext cx="1664208" cy="114300"/>
          </a:xfrm>
          <a:prstGeom prst="rect">
            <a:avLst/>
          </a:prstGeom>
        </p:spPr>
      </p:pic>
      <p:sp>
        <p:nvSpPr>
          <p:cNvPr id="1464" name="textbox 1464"/>
          <p:cNvSpPr/>
          <p:nvPr/>
        </p:nvSpPr>
        <p:spPr>
          <a:xfrm>
            <a:off x="5836994" y="1619145"/>
            <a:ext cx="954405" cy="286384"/>
          </a:xfrm>
          <a:prstGeom prst="rect">
            <a:avLst/>
          </a:prstGeom>
          <a:noFill/>
          <a:ln w="0" cap="flat">
            <a:noFill/>
            <a:prstDash val="solid"/>
            <a:miter lim="0"/>
          </a:ln>
        </p:spPr>
        <p:txBody>
          <a:bodyPr vert="horz" wrap="square" lIns="0" tIns="0" rIns="0" bIns="0"/>
          <a:lstStyle/>
          <a:p>
            <a:pPr algn="l" rtl="0" eaLnBrk="0">
              <a:lnSpc>
                <a:spcPct val="74000"/>
              </a:lnSpc>
            </a:pPr>
            <a:endParaRPr sz="100" dirty="0">
              <a:latin typeface="Arial" panose="020B0604020202020204"/>
              <a:ea typeface="Arial" panose="020B0604020202020204"/>
              <a:cs typeface="Arial" panose="020B0604020202020204"/>
            </a:endParaRPr>
          </a:p>
          <a:p>
            <a:pPr marL="12700" algn="l" rtl="0" eaLnBrk="0">
              <a:lnSpc>
                <a:spcPct val="86000"/>
              </a:lnSpc>
            </a:pP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2020.11</a:t>
            </a:r>
            <a:endParaRPr sz="2000" dirty="0">
              <a:latin typeface="微软雅黑" panose="020B0503020204020204" charset="-122"/>
              <a:ea typeface="微软雅黑" panose="020B0503020204020204" charset="-122"/>
              <a:cs typeface="微软雅黑" panose="020B0503020204020204" charset="-122"/>
            </a:endParaRPr>
          </a:p>
        </p:txBody>
      </p:sp>
      <p:pic>
        <p:nvPicPr>
          <p:cNvPr id="1466" name="picture 1466"/>
          <p:cNvPicPr>
            <a:picLocks noChangeAspect="1"/>
          </p:cNvPicPr>
          <p:nvPr/>
        </p:nvPicPr>
        <p:blipFill>
          <a:blip r:embed="rId18"/>
          <a:stretch>
            <a:fillRect/>
          </a:stretch>
        </p:blipFill>
        <p:spPr>
          <a:xfrm rot="21600000">
            <a:off x="5346191" y="1937004"/>
            <a:ext cx="1594103" cy="114300"/>
          </a:xfrm>
          <a:prstGeom prst="rect">
            <a:avLst/>
          </a:prstGeom>
        </p:spPr>
      </p:pic>
      <p:sp>
        <p:nvSpPr>
          <p:cNvPr id="1468" name="textbox 1468"/>
          <p:cNvSpPr/>
          <p:nvPr/>
        </p:nvSpPr>
        <p:spPr>
          <a:xfrm>
            <a:off x="8831654" y="1619145"/>
            <a:ext cx="805180" cy="286384"/>
          </a:xfrm>
          <a:prstGeom prst="rect">
            <a:avLst/>
          </a:prstGeom>
          <a:noFill/>
          <a:ln w="0" cap="flat">
            <a:noFill/>
            <a:prstDash val="solid"/>
            <a:miter lim="0"/>
          </a:ln>
        </p:spPr>
        <p:txBody>
          <a:bodyPr vert="horz" wrap="square" lIns="0" tIns="0" rIns="0" bIns="0"/>
          <a:lstStyle/>
          <a:p>
            <a:pPr algn="l" rtl="0" eaLnBrk="0">
              <a:lnSpc>
                <a:spcPct val="74000"/>
              </a:lnSpc>
            </a:pPr>
            <a:endParaRPr sz="100" dirty="0">
              <a:latin typeface="Arial" panose="020B0604020202020204"/>
              <a:ea typeface="Arial" panose="020B0604020202020204"/>
              <a:cs typeface="Arial" panose="020B0604020202020204"/>
            </a:endParaRPr>
          </a:p>
          <a:p>
            <a:pPr algn="r" rtl="0" eaLnBrk="0">
              <a:lnSpc>
                <a:spcPct val="86000"/>
              </a:lnSpc>
            </a:pP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2021.1</a:t>
            </a:r>
            <a:endParaRPr sz="2000" dirty="0">
              <a:latin typeface="微软雅黑" panose="020B0503020204020204" charset="-122"/>
              <a:ea typeface="微软雅黑" panose="020B0503020204020204" charset="-122"/>
              <a:cs typeface="微软雅黑" panose="020B0503020204020204" charset="-122"/>
            </a:endParaRPr>
          </a:p>
        </p:txBody>
      </p:sp>
      <p:sp>
        <p:nvSpPr>
          <p:cNvPr id="1470" name="textbox 1470"/>
          <p:cNvSpPr/>
          <p:nvPr/>
        </p:nvSpPr>
        <p:spPr>
          <a:xfrm>
            <a:off x="2980764" y="5863485"/>
            <a:ext cx="805180" cy="286384"/>
          </a:xfrm>
          <a:prstGeom prst="rect">
            <a:avLst/>
          </a:prstGeom>
          <a:noFill/>
          <a:ln w="0" cap="flat">
            <a:noFill/>
            <a:prstDash val="solid"/>
            <a:miter lim="0"/>
          </a:ln>
        </p:spPr>
        <p:txBody>
          <a:bodyPr vert="horz" wrap="square" lIns="0" tIns="0" rIns="0" bIns="0"/>
          <a:lstStyle/>
          <a:p>
            <a:pPr algn="l" rtl="0" eaLnBrk="0">
              <a:lnSpc>
                <a:spcPct val="74000"/>
              </a:lnSpc>
            </a:pPr>
            <a:endParaRPr sz="100" dirty="0">
              <a:latin typeface="Arial" panose="020B0604020202020204"/>
              <a:ea typeface="Arial" panose="020B0604020202020204"/>
              <a:cs typeface="Arial" panose="020B0604020202020204"/>
            </a:endParaRPr>
          </a:p>
          <a:p>
            <a:pPr algn="r" rtl="0" eaLnBrk="0">
              <a:lnSpc>
                <a:spcPct val="86000"/>
              </a:lnSpc>
            </a:pP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2018.6</a:t>
            </a:r>
            <a:endParaRPr sz="2000" dirty="0">
              <a:latin typeface="微软雅黑" panose="020B0503020204020204" charset="-122"/>
              <a:ea typeface="微软雅黑" panose="020B0503020204020204" charset="-122"/>
              <a:cs typeface="微软雅黑" panose="020B0503020204020204" charset="-122"/>
            </a:endParaRPr>
          </a:p>
        </p:txBody>
      </p:sp>
      <p:pic>
        <p:nvPicPr>
          <p:cNvPr id="1472" name="picture 1472"/>
          <p:cNvPicPr>
            <a:picLocks noChangeAspect="1"/>
          </p:cNvPicPr>
          <p:nvPr/>
        </p:nvPicPr>
        <p:blipFill>
          <a:blip r:embed="rId19"/>
          <a:stretch>
            <a:fillRect/>
          </a:stretch>
        </p:blipFill>
        <p:spPr>
          <a:xfrm rot="21600000">
            <a:off x="10895076" y="3877055"/>
            <a:ext cx="114300" cy="1283208"/>
          </a:xfrm>
          <a:prstGeom prst="rect">
            <a:avLst/>
          </a:prstGeom>
        </p:spPr>
      </p:pic>
      <p:pic>
        <p:nvPicPr>
          <p:cNvPr id="1474" name="picture 1474"/>
          <p:cNvPicPr>
            <a:picLocks noChangeAspect="1"/>
          </p:cNvPicPr>
          <p:nvPr/>
        </p:nvPicPr>
        <p:blipFill>
          <a:blip r:embed="rId20"/>
          <a:stretch>
            <a:fillRect/>
          </a:stretch>
        </p:blipFill>
        <p:spPr>
          <a:xfrm rot="21600000">
            <a:off x="8724900" y="1937004"/>
            <a:ext cx="1245107" cy="114300"/>
          </a:xfrm>
          <a:prstGeom prst="rect">
            <a:avLst/>
          </a:prstGeom>
        </p:spPr>
      </p:pic>
      <p:sp>
        <p:nvSpPr>
          <p:cNvPr id="1476" name="textbox 1476"/>
          <p:cNvSpPr/>
          <p:nvPr/>
        </p:nvSpPr>
        <p:spPr>
          <a:xfrm>
            <a:off x="5999881" y="2067630"/>
            <a:ext cx="530225" cy="302895"/>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2700" algn="l" rtl="0" eaLnBrk="0">
              <a:lnSpc>
                <a:spcPct val="91000"/>
              </a:lnSpc>
            </a:pP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换瓶</a:t>
            </a:r>
            <a:endParaRPr sz="2000" dirty="0">
              <a:latin typeface="微软雅黑" panose="020B0503020204020204" charset="-122"/>
              <a:ea typeface="微软雅黑" panose="020B0503020204020204" charset="-122"/>
              <a:cs typeface="微软雅黑" panose="020B0503020204020204" charset="-122"/>
            </a:endParaRPr>
          </a:p>
        </p:txBody>
      </p:sp>
      <p:sp>
        <p:nvSpPr>
          <p:cNvPr id="1478" name="textbox 1478"/>
          <p:cNvSpPr/>
          <p:nvPr/>
        </p:nvSpPr>
        <p:spPr>
          <a:xfrm>
            <a:off x="8957341" y="5027494"/>
            <a:ext cx="522605" cy="301625"/>
          </a:xfrm>
          <a:prstGeom prst="rect">
            <a:avLst/>
          </a:prstGeom>
          <a:noFill/>
          <a:ln w="0" cap="flat">
            <a:noFill/>
            <a:prstDash val="solid"/>
            <a:miter lim="0"/>
          </a:ln>
        </p:spPr>
        <p:txBody>
          <a:bodyPr vert="horz" wrap="square" lIns="0" tIns="0" rIns="0" bIns="0"/>
          <a:lstStyle/>
          <a:p>
            <a:pPr algn="l" rtl="0" eaLnBrk="0">
              <a:lnSpc>
                <a:spcPct val="75000"/>
              </a:lnSpc>
            </a:pPr>
            <a:endParaRPr sz="100" dirty="0">
              <a:latin typeface="Arial" panose="020B0604020202020204"/>
              <a:ea typeface="Arial" panose="020B0604020202020204"/>
              <a:cs typeface="Arial" panose="020B0604020202020204"/>
            </a:endParaRPr>
          </a:p>
          <a:p>
            <a:pPr marL="12700" algn="l" rtl="0" eaLnBrk="0">
              <a:lnSpc>
                <a:spcPct val="91000"/>
              </a:lnSpc>
            </a:pP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配送</a:t>
            </a:r>
            <a:endParaRPr sz="2000" dirty="0">
              <a:latin typeface="微软雅黑" panose="020B0503020204020204" charset="-122"/>
              <a:ea typeface="微软雅黑" panose="020B0503020204020204" charset="-122"/>
              <a:cs typeface="微软雅黑" panose="020B0503020204020204" charset="-122"/>
            </a:endParaRPr>
          </a:p>
        </p:txBody>
      </p:sp>
      <p:pic>
        <p:nvPicPr>
          <p:cNvPr id="1480" name="picture 1480"/>
          <p:cNvPicPr>
            <a:picLocks noChangeAspect="1"/>
          </p:cNvPicPr>
          <p:nvPr/>
        </p:nvPicPr>
        <p:blipFill>
          <a:blip r:embed="rId21"/>
          <a:stretch>
            <a:fillRect/>
          </a:stretch>
        </p:blipFill>
        <p:spPr>
          <a:xfrm rot="21600000">
            <a:off x="7775447" y="2194560"/>
            <a:ext cx="114300" cy="926591"/>
          </a:xfrm>
          <a:prstGeom prst="rect">
            <a:avLst/>
          </a:prstGeom>
        </p:spPr>
      </p:pic>
      <p:pic>
        <p:nvPicPr>
          <p:cNvPr id="1482" name="picture 1482"/>
          <p:cNvPicPr>
            <a:picLocks noChangeAspect="1"/>
          </p:cNvPicPr>
          <p:nvPr/>
        </p:nvPicPr>
        <p:blipFill>
          <a:blip r:embed="rId22"/>
          <a:stretch>
            <a:fillRect/>
          </a:stretch>
        </p:blipFill>
        <p:spPr>
          <a:xfrm rot="21600000">
            <a:off x="10893552" y="2346959"/>
            <a:ext cx="114300" cy="822960"/>
          </a:xfrm>
          <a:prstGeom prst="rect">
            <a:avLst/>
          </a:prstGeom>
        </p:spPr>
      </p:pic>
      <p:pic>
        <p:nvPicPr>
          <p:cNvPr id="1484" name="picture 1484"/>
          <p:cNvPicPr>
            <a:picLocks noChangeAspect="1"/>
          </p:cNvPicPr>
          <p:nvPr/>
        </p:nvPicPr>
        <p:blipFill>
          <a:blip r:embed="rId23"/>
          <a:stretch>
            <a:fillRect/>
          </a:stretch>
        </p:blipFill>
        <p:spPr>
          <a:xfrm rot="21600000">
            <a:off x="3924300" y="2346959"/>
            <a:ext cx="114300" cy="822960"/>
          </a:xfrm>
          <a:prstGeom prst="rect">
            <a:avLst/>
          </a:prstGeom>
        </p:spPr>
      </p:pic>
      <p:pic>
        <p:nvPicPr>
          <p:cNvPr id="1486" name="picture 1486"/>
          <p:cNvPicPr>
            <a:picLocks noChangeAspect="1"/>
          </p:cNvPicPr>
          <p:nvPr/>
        </p:nvPicPr>
        <p:blipFill>
          <a:blip r:embed="rId24"/>
          <a:stretch>
            <a:fillRect/>
          </a:stretch>
        </p:blipFill>
        <p:spPr>
          <a:xfrm rot="21600000">
            <a:off x="2194560" y="3436620"/>
            <a:ext cx="638555" cy="114300"/>
          </a:xfrm>
          <a:prstGeom prst="rect">
            <a:avLst/>
          </a:prstGeom>
        </p:spPr>
      </p:pic>
      <p:pic>
        <p:nvPicPr>
          <p:cNvPr id="1488" name="picture 1488"/>
          <p:cNvPicPr>
            <a:picLocks noChangeAspect="1"/>
          </p:cNvPicPr>
          <p:nvPr/>
        </p:nvPicPr>
        <p:blipFill>
          <a:blip r:embed="rId25"/>
          <a:stretch>
            <a:fillRect/>
          </a:stretch>
        </p:blipFill>
        <p:spPr>
          <a:xfrm rot="21600000">
            <a:off x="3924300" y="5719571"/>
            <a:ext cx="114300" cy="509016"/>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0" name="textbox 1490"/>
          <p:cNvSpPr/>
          <p:nvPr/>
        </p:nvSpPr>
        <p:spPr>
          <a:xfrm>
            <a:off x="-5079" y="311911"/>
            <a:ext cx="12059919" cy="2714625"/>
          </a:xfrm>
          <a:prstGeom prst="rect">
            <a:avLst/>
          </a:prstGeom>
          <a:noFill/>
          <a:ln w="0" cap="flat">
            <a:noFill/>
            <a:prstDash val="solid"/>
            <a:miter lim="0"/>
          </a:ln>
        </p:spPr>
        <p:txBody>
          <a:bodyPr vert="horz" wrap="square" lIns="0" tIns="0" rIns="0" bIns="0"/>
          <a:lstStyle/>
          <a:p>
            <a:pPr algn="l" rtl="0" eaLnBrk="0">
              <a:lnSpc>
                <a:spcPct val="88000"/>
              </a:lnSpc>
            </a:pPr>
            <a:endParaRPr sz="100" dirty="0">
              <a:latin typeface="Arial" panose="020B0604020202020204"/>
              <a:ea typeface="Arial" panose="020B0604020202020204"/>
              <a:cs typeface="Arial" panose="020B0604020202020204"/>
            </a:endParaRPr>
          </a:p>
          <a:p>
            <a:pPr algn="r" rtl="0" eaLnBrk="0">
              <a:lnSpc>
                <a:spcPct val="98000"/>
              </a:lnSpc>
            </a:pPr>
            <a:r>
              <a:rPr sz="5200" kern="0" spc="-300" dirty="0">
                <a:solidFill>
                  <a:srgbClr val="273B5C">
                    <a:alpha val="100000"/>
                  </a:srgbClr>
                </a:solidFill>
                <a:latin typeface="微软雅黑" panose="020B0503020204020204" charset="-122"/>
                <a:ea typeface="微软雅黑" panose="020B0503020204020204" charset="-122"/>
                <a:cs typeface="微软雅黑" panose="020B0503020204020204" charset="-122"/>
              </a:rPr>
              <a:t>典型案例分</a:t>
            </a:r>
            <a:r>
              <a:rPr sz="5200" kern="0" spc="-290" dirty="0">
                <a:solidFill>
                  <a:srgbClr val="273B5C">
                    <a:alpha val="100000"/>
                  </a:srgbClr>
                </a:solidFill>
                <a:latin typeface="微软雅黑" panose="020B0503020204020204" charset="-122"/>
                <a:ea typeface="微软雅黑" panose="020B0503020204020204" charset="-122"/>
                <a:cs typeface="微软雅黑" panose="020B0503020204020204" charset="-122"/>
              </a:rPr>
              <a:t>析—北京西城区</a:t>
            </a:r>
            <a:r>
              <a:rPr sz="5200" kern="0" spc="900" dirty="0">
                <a:solidFill>
                  <a:srgbClr val="273B5C">
                    <a:alpha val="100000"/>
                  </a:srgbClr>
                </a:solidFill>
                <a:latin typeface="微软雅黑" panose="020B0503020204020204" charset="-122"/>
                <a:ea typeface="微软雅黑" panose="020B0503020204020204" charset="-122"/>
                <a:cs typeface="微软雅黑" panose="020B0503020204020204" charset="-122"/>
              </a:rPr>
              <a:t> </a:t>
            </a:r>
            <a:r>
              <a:rPr sz="5200" kern="0" spc="-29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5200" kern="0" spc="-300" dirty="0">
                <a:solidFill>
                  <a:srgbClr val="FF0000">
                    <a:alpha val="100000"/>
                  </a:srgbClr>
                </a:solidFill>
                <a:latin typeface="微软雅黑" panose="020B0503020204020204" charset="-122"/>
                <a:ea typeface="微软雅黑" panose="020B0503020204020204" charset="-122"/>
                <a:cs typeface="微软雅黑" panose="020B0503020204020204" charset="-122"/>
              </a:rPr>
              <a:t>2·23"燃气事</a:t>
            </a:r>
            <a:r>
              <a:rPr sz="5200"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故</a:t>
            </a:r>
            <a:endParaRPr sz="5200" dirty="0">
              <a:latin typeface="微软雅黑" panose="020B0503020204020204" charset="-122"/>
              <a:ea typeface="微软雅黑" panose="020B0503020204020204" charset="-122"/>
              <a:cs typeface="微软雅黑" panose="020B0503020204020204" charset="-122"/>
            </a:endParaRPr>
          </a:p>
          <a:p>
            <a:pPr marL="715010" algn="l" rtl="0" eaLnBrk="0">
              <a:lnSpc>
                <a:spcPct val="97000"/>
              </a:lnSpc>
              <a:spcBef>
                <a:spcPts val="1740"/>
              </a:spcBef>
            </a:pPr>
            <a:r>
              <a:rPr sz="2100" kern="0" spc="-40" dirty="0">
                <a:solidFill>
                  <a:srgbClr val="FF0000">
                    <a:alpha val="100000"/>
                  </a:srgbClr>
                </a:solidFill>
                <a:latin typeface="Wingdings" panose="05000000000000000000"/>
                <a:ea typeface="Wingdings" panose="05000000000000000000"/>
                <a:cs typeface="Wingdings" panose="05000000000000000000"/>
              </a:rPr>
              <a:t>u</a:t>
            </a:r>
            <a:r>
              <a:rPr sz="2300"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直接原因</a:t>
            </a:r>
            <a:endParaRPr sz="2300" dirty="0">
              <a:latin typeface="微软雅黑" panose="020B0503020204020204" charset="-122"/>
              <a:ea typeface="微软雅黑" panose="020B0503020204020204" charset="-122"/>
              <a:cs typeface="微软雅黑" panose="020B0503020204020204" charset="-122"/>
            </a:endParaRPr>
          </a:p>
          <a:p>
            <a:pPr marL="695325" indent="621665" algn="l" rtl="0" eaLnBrk="0">
              <a:lnSpc>
                <a:spcPct val="144000"/>
              </a:lnSpc>
              <a:spcBef>
                <a:spcPts val="270"/>
              </a:spcBef>
            </a:pPr>
            <a:r>
              <a:rPr sz="2000" kern="0" spc="90" dirty="0">
                <a:solidFill>
                  <a:srgbClr val="262626">
                    <a:alpha val="100000"/>
                  </a:srgbClr>
                </a:solidFill>
                <a:latin typeface="微软雅黑" panose="020B0503020204020204" charset="-122"/>
                <a:ea typeface="微软雅黑" panose="020B0503020204020204" charset="-122"/>
                <a:cs typeface="微软雅黑" panose="020B0503020204020204" charset="-122"/>
              </a:rPr>
              <a:t>液化石油气配送人员在更换事发餐厅气瓶间内液化石油气气</a:t>
            </a:r>
            <a:r>
              <a:rPr sz="2000" kern="0" spc="80" dirty="0">
                <a:solidFill>
                  <a:srgbClr val="262626">
                    <a:alpha val="100000"/>
                  </a:srgbClr>
                </a:solidFill>
                <a:latin typeface="微软雅黑" panose="020B0503020204020204" charset="-122"/>
                <a:ea typeface="微软雅黑" panose="020B0503020204020204" charset="-122"/>
                <a:cs typeface="微软雅黑" panose="020B0503020204020204" charset="-122"/>
              </a:rPr>
              <a:t>瓶后， 发现瓶阀上部发生</a:t>
            </a:r>
            <a:r>
              <a:rPr sz="2000" kern="0" spc="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2000" kern="0" spc="70" dirty="0">
                <a:solidFill>
                  <a:srgbClr val="262626">
                    <a:alpha val="100000"/>
                  </a:srgbClr>
                </a:solidFill>
                <a:latin typeface="微软雅黑" panose="020B0503020204020204" charset="-122"/>
                <a:ea typeface="微软雅黑" panose="020B0503020204020204" charset="-122"/>
                <a:cs typeface="微软雅黑" panose="020B0503020204020204" charset="-122"/>
              </a:rPr>
              <a:t>泄漏， 在</a:t>
            </a:r>
            <a:r>
              <a:rPr sz="2000"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现场违规拆卸瓶阀</a:t>
            </a:r>
            <a:r>
              <a:rPr sz="2000" kern="0" spc="70" dirty="0">
                <a:solidFill>
                  <a:srgbClr val="262626">
                    <a:alpha val="100000"/>
                  </a:srgbClr>
                </a:solidFill>
                <a:latin typeface="微软雅黑" panose="020B0503020204020204" charset="-122"/>
                <a:ea typeface="微软雅黑" panose="020B0503020204020204" charset="-122"/>
                <a:cs typeface="微软雅黑" panose="020B0503020204020204" charset="-122"/>
              </a:rPr>
              <a:t>， 导致液化石油气从瓶阀处快速泄漏并扩散到气瓶</a:t>
            </a:r>
            <a:r>
              <a:rPr sz="2000" kern="0" spc="60" dirty="0">
                <a:solidFill>
                  <a:srgbClr val="262626">
                    <a:alpha val="100000"/>
                  </a:srgbClr>
                </a:solidFill>
                <a:latin typeface="微软雅黑" panose="020B0503020204020204" charset="-122"/>
                <a:ea typeface="微软雅黑" panose="020B0503020204020204" charset="-122"/>
                <a:cs typeface="微软雅黑" panose="020B0503020204020204" charset="-122"/>
              </a:rPr>
              <a:t>间、厨房等</a:t>
            </a:r>
            <a:r>
              <a:rPr sz="2000" kern="0" spc="0" dirty="0">
                <a:solidFill>
                  <a:srgbClr val="262626">
                    <a:alpha val="100000"/>
                  </a:srgbClr>
                </a:solidFill>
                <a:latin typeface="微软雅黑" panose="020B0503020204020204" charset="-122"/>
                <a:ea typeface="微软雅黑" panose="020B0503020204020204" charset="-122"/>
                <a:cs typeface="微软雅黑" panose="020B0503020204020204" charset="-122"/>
              </a:rPr>
              <a:t>             </a:t>
            </a:r>
            <a:r>
              <a:rPr sz="2000" kern="0" spc="0" dirty="0">
                <a:solidFill>
                  <a:srgbClr val="262626">
                    <a:alpha val="100000"/>
                  </a:srgbClr>
                </a:solidFill>
                <a:latin typeface="微软雅黑" panose="020B0503020204020204" charset="-122"/>
                <a:ea typeface="微软雅黑" panose="020B0503020204020204" charset="-122"/>
                <a:cs typeface="微软雅黑" panose="020B0503020204020204" charset="-122"/>
              </a:rPr>
              <a:t>区域， 与空气混合达到爆炸极限浓度， </a:t>
            </a:r>
            <a:r>
              <a:rPr sz="20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遇电气火花发生爆炸</a:t>
            </a:r>
            <a:r>
              <a:rPr sz="2000" kern="0" spc="0" dirty="0">
                <a:solidFill>
                  <a:srgbClr val="262626">
                    <a:alpha val="100000"/>
                  </a:srgbClr>
                </a:solidFill>
                <a:latin typeface="微软雅黑" panose="020B0503020204020204" charset="-122"/>
                <a:ea typeface="微软雅黑" panose="020B0503020204020204" charset="-122"/>
                <a:cs typeface="微软雅黑" panose="020B0503020204020204" charset="-122"/>
              </a:rPr>
              <a:t>， 导致事故发生。</a:t>
            </a:r>
            <a:endParaRPr sz="2000" dirty="0">
              <a:latin typeface="微软雅黑" panose="020B0503020204020204" charset="-122"/>
              <a:ea typeface="微软雅黑" panose="020B0503020204020204" charset="-122"/>
              <a:cs typeface="微软雅黑" panose="020B0503020204020204" charset="-122"/>
            </a:endParaRPr>
          </a:p>
        </p:txBody>
      </p:sp>
      <p:grpSp>
        <p:nvGrpSpPr>
          <p:cNvPr id="146" name="group 146"/>
          <p:cNvGrpSpPr/>
          <p:nvPr/>
        </p:nvGrpSpPr>
        <p:grpSpPr>
          <a:xfrm rot="21600000">
            <a:off x="365759" y="3177539"/>
            <a:ext cx="11526011" cy="435864"/>
            <a:chOff x="0" y="0"/>
            <a:chExt cx="11526011" cy="435864"/>
          </a:xfrm>
        </p:grpSpPr>
        <p:pic>
          <p:nvPicPr>
            <p:cNvPr id="1492" name="picture 1492"/>
            <p:cNvPicPr>
              <a:picLocks noChangeAspect="1"/>
            </p:cNvPicPr>
            <p:nvPr/>
          </p:nvPicPr>
          <p:blipFill>
            <a:blip r:embed="rId1"/>
            <a:stretch>
              <a:fillRect/>
            </a:stretch>
          </p:blipFill>
          <p:spPr>
            <a:xfrm rot="21600000">
              <a:off x="0" y="0"/>
              <a:ext cx="11526011" cy="435864"/>
            </a:xfrm>
            <a:prstGeom prst="rect">
              <a:avLst/>
            </a:prstGeom>
          </p:spPr>
        </p:pic>
        <p:sp>
          <p:nvSpPr>
            <p:cNvPr id="1494" name="textbox 1494"/>
            <p:cNvSpPr/>
            <p:nvPr/>
          </p:nvSpPr>
          <p:spPr>
            <a:xfrm>
              <a:off x="-12700" y="-12700"/>
              <a:ext cx="11551919" cy="461644"/>
            </a:xfrm>
            <a:prstGeom prst="rect">
              <a:avLst/>
            </a:prstGeom>
            <a:noFill/>
            <a:ln w="0" cap="flat">
              <a:noFill/>
              <a:prstDash val="solid"/>
              <a:miter lim="0"/>
            </a:ln>
          </p:spPr>
          <p:txBody>
            <a:bodyPr vert="horz" wrap="square" lIns="0" tIns="0" rIns="0" bIns="0"/>
            <a:lstStyle/>
            <a:p>
              <a:pPr algn="l" rtl="0" eaLnBrk="0">
                <a:lnSpc>
                  <a:spcPct val="100000"/>
                </a:lnSpc>
              </a:pPr>
              <a:endParaRPr sz="800" dirty="0">
                <a:latin typeface="Arial" panose="020B0604020202020204"/>
                <a:ea typeface="Arial" panose="020B0604020202020204"/>
                <a:cs typeface="Arial" panose="020B0604020202020204"/>
              </a:endParaRPr>
            </a:p>
            <a:p>
              <a:pPr marL="280670" algn="l" rtl="0" eaLnBrk="0">
                <a:lnSpc>
                  <a:spcPct val="86000"/>
                </a:lnSpc>
                <a:spcBef>
                  <a:spcPts val="5"/>
                </a:spcBef>
              </a:pPr>
              <a:r>
                <a:rPr sz="1700"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rPr>
                <a:t>(5:30许)赵、郭去河北泰达充装液化气</a:t>
              </a:r>
              <a:r>
                <a:rPr sz="1700"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rPr>
                <a:t>(6时许)通过白庙南综合检查站进京</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rPr>
                <a:t>(7.:50)</a:t>
              </a:r>
              <a:r>
                <a:rPr sz="1700"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rPr>
                <a:t>到达德峰餐厅</a:t>
              </a:r>
              <a:endParaRPr sz="1700" dirty="0">
                <a:latin typeface="微软雅黑" panose="020B0503020204020204" charset="-122"/>
                <a:ea typeface="微软雅黑" panose="020B0503020204020204" charset="-122"/>
                <a:cs typeface="微软雅黑" panose="020B0503020204020204" charset="-122"/>
              </a:endParaRPr>
            </a:p>
          </p:txBody>
        </p:sp>
      </p:grpSp>
      <p:pic>
        <p:nvPicPr>
          <p:cNvPr id="1496" name="picture 1496"/>
          <p:cNvPicPr>
            <a:picLocks noChangeAspect="1"/>
          </p:cNvPicPr>
          <p:nvPr/>
        </p:nvPicPr>
        <p:blipFill>
          <a:blip r:embed="rId2"/>
          <a:stretch>
            <a:fillRect/>
          </a:stretch>
        </p:blipFill>
        <p:spPr>
          <a:xfrm rot="21600000">
            <a:off x="10611028" y="4077766"/>
            <a:ext cx="1580971" cy="2780233"/>
          </a:xfrm>
          <a:prstGeom prst="rect">
            <a:avLst/>
          </a:prstGeom>
        </p:spPr>
      </p:pic>
      <p:sp>
        <p:nvSpPr>
          <p:cNvPr id="1498" name="textbox 1498"/>
          <p:cNvSpPr/>
          <p:nvPr/>
        </p:nvSpPr>
        <p:spPr>
          <a:xfrm>
            <a:off x="4604003" y="6374891"/>
            <a:ext cx="3860800" cy="401320"/>
          </a:xfrm>
          <a:prstGeom prst="rect">
            <a:avLst/>
          </a:prstGeom>
          <a:solidFill>
            <a:srgbClr val="C82A0D">
              <a:alpha val="100000"/>
            </a:srgbClr>
          </a:solidFill>
          <a:ln w="0" cap="flat">
            <a:noFill/>
            <a:prstDash val="solid"/>
            <a:miter lim="0"/>
          </a:ln>
        </p:spPr>
        <p:txBody>
          <a:bodyPr vert="horz" wrap="square" lIns="0" tIns="0" rIns="0" bIns="0"/>
          <a:lstStyle/>
          <a:p>
            <a:pPr algn="l" rtl="0" eaLnBrk="0">
              <a:lnSpc>
                <a:spcPct val="101000"/>
              </a:lnSpc>
            </a:pPr>
            <a:endParaRPr sz="7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572135" algn="l" rtl="0" eaLnBrk="0">
              <a:lnSpc>
                <a:spcPct val="77000"/>
              </a:lnSpc>
            </a:pPr>
            <a:r>
              <a:rPr sz="16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(8:14)郭到气瓶间附G时发生</a:t>
            </a:r>
            <a:r>
              <a:rPr sz="16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爆炸</a:t>
            </a:r>
            <a:r>
              <a:rPr sz="16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endParaRPr sz="1600" dirty="0">
              <a:latin typeface="微软雅黑" panose="020B0503020204020204" charset="-122"/>
              <a:ea typeface="微软雅黑" panose="020B0503020204020204" charset="-122"/>
              <a:cs typeface="微软雅黑" panose="020B0503020204020204" charset="-122"/>
            </a:endParaRPr>
          </a:p>
        </p:txBody>
      </p:sp>
      <p:pic>
        <p:nvPicPr>
          <p:cNvPr id="1500" name="picture 1500"/>
          <p:cNvPicPr>
            <a:picLocks noChangeAspect="1"/>
          </p:cNvPicPr>
          <p:nvPr/>
        </p:nvPicPr>
        <p:blipFill>
          <a:blip r:embed="rId3"/>
          <a:stretch>
            <a:fillRect/>
          </a:stretch>
        </p:blipFill>
        <p:spPr>
          <a:xfrm rot="21600000">
            <a:off x="8118988" y="6445128"/>
            <a:ext cx="248529" cy="271139"/>
          </a:xfrm>
          <a:prstGeom prst="rect">
            <a:avLst/>
          </a:prstGeom>
        </p:spPr>
      </p:pic>
      <p:sp>
        <p:nvSpPr>
          <p:cNvPr id="1502" name="rect 1502"/>
          <p:cNvSpPr/>
          <p:nvPr/>
        </p:nvSpPr>
        <p:spPr>
          <a:xfrm>
            <a:off x="4604003" y="5562600"/>
            <a:ext cx="3860291" cy="399288"/>
          </a:xfrm>
          <a:prstGeom prst="rect">
            <a:avLst/>
          </a:prstGeom>
          <a:solidFill>
            <a:srgbClr val="30AFDF">
              <a:alpha val="100000"/>
            </a:srgbClr>
          </a:solidFill>
          <a:ln w="0" cap="flat">
            <a:noFill/>
            <a:prstDash val="solid"/>
            <a:miter lim="0"/>
          </a:ln>
        </p:spPr>
        <p:txBody>
          <a:bodyPr rtlCol="0"/>
          <a:lstStyle/>
          <a:p>
            <a:pPr algn="ctr"/>
            <a:endParaRPr lang="zh-CN" altLang="en-US"/>
          </a:p>
        </p:txBody>
      </p:sp>
      <p:sp>
        <p:nvSpPr>
          <p:cNvPr id="1504" name="rect 1504"/>
          <p:cNvSpPr/>
          <p:nvPr/>
        </p:nvSpPr>
        <p:spPr>
          <a:xfrm>
            <a:off x="362711" y="5562600"/>
            <a:ext cx="3668267" cy="399288"/>
          </a:xfrm>
          <a:prstGeom prst="rect">
            <a:avLst/>
          </a:prstGeom>
          <a:solidFill>
            <a:srgbClr val="DEB420">
              <a:alpha val="100000"/>
            </a:srgbClr>
          </a:solidFill>
          <a:ln w="0" cap="flat">
            <a:noFill/>
            <a:prstDash val="solid"/>
            <a:miter lim="0"/>
          </a:ln>
        </p:spPr>
        <p:txBody>
          <a:bodyPr rtlCol="0"/>
          <a:lstStyle/>
          <a:p>
            <a:pPr algn="ctr"/>
            <a:endParaRPr lang="zh-CN" altLang="en-US"/>
          </a:p>
        </p:txBody>
      </p:sp>
      <p:sp>
        <p:nvSpPr>
          <p:cNvPr id="1506" name="rect 1506"/>
          <p:cNvSpPr/>
          <p:nvPr/>
        </p:nvSpPr>
        <p:spPr>
          <a:xfrm>
            <a:off x="8577071" y="4396740"/>
            <a:ext cx="3342132" cy="400811"/>
          </a:xfrm>
          <a:prstGeom prst="rect">
            <a:avLst/>
          </a:prstGeom>
          <a:solidFill>
            <a:srgbClr val="30AFDF">
              <a:alpha val="100000"/>
            </a:srgbClr>
          </a:solidFill>
          <a:ln w="0" cap="flat">
            <a:noFill/>
            <a:prstDash val="solid"/>
            <a:miter lim="0"/>
          </a:ln>
        </p:spPr>
        <p:txBody>
          <a:bodyPr rtlCol="0"/>
          <a:lstStyle/>
          <a:p>
            <a:pPr algn="ctr"/>
            <a:endParaRPr lang="zh-CN" altLang="en-US"/>
          </a:p>
        </p:txBody>
      </p:sp>
      <p:sp>
        <p:nvSpPr>
          <p:cNvPr id="1508" name="rect 1508"/>
          <p:cNvSpPr/>
          <p:nvPr/>
        </p:nvSpPr>
        <p:spPr>
          <a:xfrm>
            <a:off x="4581144" y="4390644"/>
            <a:ext cx="3352799" cy="400811"/>
          </a:xfrm>
          <a:prstGeom prst="rect">
            <a:avLst/>
          </a:prstGeom>
          <a:solidFill>
            <a:srgbClr val="30AFDF">
              <a:alpha val="100000"/>
            </a:srgbClr>
          </a:solidFill>
          <a:ln w="0" cap="flat">
            <a:noFill/>
            <a:prstDash val="solid"/>
            <a:miter lim="0"/>
          </a:ln>
        </p:spPr>
        <p:txBody>
          <a:bodyPr rtlCol="0"/>
          <a:lstStyle/>
          <a:p>
            <a:pPr algn="ctr"/>
            <a:endParaRPr lang="zh-CN" altLang="en-US"/>
          </a:p>
        </p:txBody>
      </p:sp>
      <p:pic>
        <p:nvPicPr>
          <p:cNvPr id="1510" name="picture 1510"/>
          <p:cNvPicPr>
            <a:picLocks noChangeAspect="1"/>
          </p:cNvPicPr>
          <p:nvPr/>
        </p:nvPicPr>
        <p:blipFill>
          <a:blip r:embed="rId4"/>
          <a:stretch>
            <a:fillRect/>
          </a:stretch>
        </p:blipFill>
        <p:spPr>
          <a:xfrm rot="21600000">
            <a:off x="3936491" y="4505515"/>
            <a:ext cx="7832852" cy="186791"/>
          </a:xfrm>
          <a:prstGeom prst="rect">
            <a:avLst/>
          </a:prstGeom>
        </p:spPr>
      </p:pic>
      <p:sp>
        <p:nvSpPr>
          <p:cNvPr id="1512" name="rect 1512"/>
          <p:cNvSpPr/>
          <p:nvPr/>
        </p:nvSpPr>
        <p:spPr>
          <a:xfrm>
            <a:off x="9038844" y="5553455"/>
            <a:ext cx="2660904" cy="417576"/>
          </a:xfrm>
          <a:prstGeom prst="rect">
            <a:avLst/>
          </a:prstGeom>
          <a:solidFill>
            <a:srgbClr val="30AFDF">
              <a:alpha val="100000"/>
            </a:srgbClr>
          </a:solidFill>
          <a:ln w="0" cap="flat">
            <a:noFill/>
            <a:prstDash val="solid"/>
            <a:miter lim="0"/>
          </a:ln>
        </p:spPr>
        <p:txBody>
          <a:bodyPr rtlCol="0"/>
          <a:lstStyle/>
          <a:p>
            <a:pPr algn="ctr"/>
            <a:endParaRPr lang="zh-CN" altLang="en-US"/>
          </a:p>
        </p:txBody>
      </p:sp>
      <p:pic>
        <p:nvPicPr>
          <p:cNvPr id="1514" name="picture 1514"/>
          <p:cNvPicPr>
            <a:picLocks noChangeAspect="1"/>
          </p:cNvPicPr>
          <p:nvPr/>
        </p:nvPicPr>
        <p:blipFill>
          <a:blip r:embed="rId5"/>
          <a:stretch>
            <a:fillRect/>
          </a:stretch>
        </p:blipFill>
        <p:spPr>
          <a:xfrm rot="21600000">
            <a:off x="3991355" y="5672467"/>
            <a:ext cx="7614767" cy="186333"/>
          </a:xfrm>
          <a:prstGeom prst="rect">
            <a:avLst/>
          </a:prstGeom>
        </p:spPr>
      </p:pic>
      <p:sp>
        <p:nvSpPr>
          <p:cNvPr id="1516" name="rect 1516"/>
          <p:cNvSpPr/>
          <p:nvPr/>
        </p:nvSpPr>
        <p:spPr>
          <a:xfrm>
            <a:off x="405384" y="4390644"/>
            <a:ext cx="3532632" cy="400811"/>
          </a:xfrm>
          <a:prstGeom prst="rect">
            <a:avLst/>
          </a:prstGeom>
          <a:solidFill>
            <a:srgbClr val="DEB420">
              <a:alpha val="100000"/>
            </a:srgbClr>
          </a:solidFill>
          <a:ln w="0" cap="flat">
            <a:noFill/>
            <a:prstDash val="solid"/>
            <a:miter lim="0"/>
          </a:ln>
        </p:spPr>
        <p:txBody>
          <a:bodyPr rtlCol="0"/>
          <a:lstStyle/>
          <a:p>
            <a:pPr algn="ctr"/>
            <a:endParaRPr lang="zh-CN" altLang="en-US"/>
          </a:p>
        </p:txBody>
      </p:sp>
      <p:pic>
        <p:nvPicPr>
          <p:cNvPr id="1518" name="picture 1518"/>
          <p:cNvPicPr>
            <a:picLocks noChangeAspect="1"/>
          </p:cNvPicPr>
          <p:nvPr/>
        </p:nvPicPr>
        <p:blipFill>
          <a:blip r:embed="rId6"/>
          <a:stretch>
            <a:fillRect/>
          </a:stretch>
        </p:blipFill>
        <p:spPr>
          <a:xfrm rot="21600000">
            <a:off x="8462771" y="5971031"/>
            <a:ext cx="1930907" cy="679704"/>
          </a:xfrm>
          <a:prstGeom prst="rect">
            <a:avLst/>
          </a:prstGeom>
        </p:spPr>
      </p:pic>
      <p:pic>
        <p:nvPicPr>
          <p:cNvPr id="1520" name="picture 1520"/>
          <p:cNvPicPr>
            <a:picLocks noChangeAspect="1"/>
          </p:cNvPicPr>
          <p:nvPr/>
        </p:nvPicPr>
        <p:blipFill>
          <a:blip r:embed="rId7"/>
          <a:stretch>
            <a:fillRect/>
          </a:stretch>
        </p:blipFill>
        <p:spPr>
          <a:xfrm rot="21600000">
            <a:off x="863028" y="5672747"/>
            <a:ext cx="2690050" cy="179704"/>
          </a:xfrm>
          <a:prstGeom prst="rect">
            <a:avLst/>
          </a:prstGeom>
        </p:spPr>
      </p:pic>
      <p:pic>
        <p:nvPicPr>
          <p:cNvPr id="1522" name="picture 1522"/>
          <p:cNvPicPr>
            <a:picLocks noChangeAspect="1"/>
          </p:cNvPicPr>
          <p:nvPr/>
        </p:nvPicPr>
        <p:blipFill>
          <a:blip r:embed="rId8"/>
          <a:stretch>
            <a:fillRect/>
          </a:stretch>
        </p:blipFill>
        <p:spPr>
          <a:xfrm rot="21600000">
            <a:off x="1282763" y="4505109"/>
            <a:ext cx="1831530" cy="180847"/>
          </a:xfrm>
          <a:prstGeom prst="rect">
            <a:avLst/>
          </a:prstGeom>
        </p:spPr>
      </p:pic>
      <p:pic>
        <p:nvPicPr>
          <p:cNvPr id="1524" name="picture 1524"/>
          <p:cNvPicPr>
            <a:picLocks noChangeAspect="1"/>
          </p:cNvPicPr>
          <p:nvPr/>
        </p:nvPicPr>
        <p:blipFill>
          <a:blip r:embed="rId9"/>
          <a:stretch>
            <a:fillRect/>
          </a:stretch>
        </p:blipFill>
        <p:spPr>
          <a:xfrm rot="21600000">
            <a:off x="2148839" y="4792979"/>
            <a:ext cx="152400" cy="769620"/>
          </a:xfrm>
          <a:prstGeom prst="rect">
            <a:avLst/>
          </a:prstGeom>
        </p:spPr>
      </p:pic>
      <p:pic>
        <p:nvPicPr>
          <p:cNvPr id="1526" name="picture 1526"/>
          <p:cNvPicPr>
            <a:picLocks noChangeAspect="1"/>
          </p:cNvPicPr>
          <p:nvPr/>
        </p:nvPicPr>
        <p:blipFill>
          <a:blip r:embed="rId10"/>
          <a:stretch>
            <a:fillRect/>
          </a:stretch>
        </p:blipFill>
        <p:spPr>
          <a:xfrm rot="21600000">
            <a:off x="10168127" y="3642360"/>
            <a:ext cx="152400" cy="754379"/>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8" name="textbox 1528"/>
          <p:cNvSpPr/>
          <p:nvPr/>
        </p:nvSpPr>
        <p:spPr>
          <a:xfrm>
            <a:off x="-5079" y="311911"/>
            <a:ext cx="12059919" cy="3185160"/>
          </a:xfrm>
          <a:prstGeom prst="rect">
            <a:avLst/>
          </a:prstGeom>
          <a:noFill/>
          <a:ln w="0" cap="flat">
            <a:noFill/>
            <a:prstDash val="solid"/>
            <a:miter lim="0"/>
          </a:ln>
        </p:spPr>
        <p:txBody>
          <a:bodyPr vert="horz" wrap="square" lIns="0" tIns="0" rIns="0" bIns="0"/>
          <a:lstStyle/>
          <a:p>
            <a:pPr algn="l" rtl="0" eaLnBrk="0">
              <a:lnSpc>
                <a:spcPct val="88000"/>
              </a:lnSpc>
            </a:pPr>
            <a:endParaRPr sz="100" dirty="0">
              <a:latin typeface="Arial" panose="020B0604020202020204"/>
              <a:ea typeface="Arial" panose="020B0604020202020204"/>
              <a:cs typeface="Arial" panose="020B0604020202020204"/>
            </a:endParaRPr>
          </a:p>
          <a:p>
            <a:pPr algn="r" rtl="0" eaLnBrk="0">
              <a:lnSpc>
                <a:spcPct val="98000"/>
              </a:lnSpc>
            </a:pPr>
            <a:r>
              <a:rPr sz="5200" kern="0" spc="-300" dirty="0">
                <a:solidFill>
                  <a:srgbClr val="273B5C">
                    <a:alpha val="100000"/>
                  </a:srgbClr>
                </a:solidFill>
                <a:latin typeface="微软雅黑" panose="020B0503020204020204" charset="-122"/>
                <a:ea typeface="微软雅黑" panose="020B0503020204020204" charset="-122"/>
                <a:cs typeface="微软雅黑" panose="020B0503020204020204" charset="-122"/>
              </a:rPr>
              <a:t>典型案例分</a:t>
            </a:r>
            <a:r>
              <a:rPr sz="5200" kern="0" spc="-290" dirty="0">
                <a:solidFill>
                  <a:srgbClr val="273B5C">
                    <a:alpha val="100000"/>
                  </a:srgbClr>
                </a:solidFill>
                <a:latin typeface="微软雅黑" panose="020B0503020204020204" charset="-122"/>
                <a:ea typeface="微软雅黑" panose="020B0503020204020204" charset="-122"/>
                <a:cs typeface="微软雅黑" panose="020B0503020204020204" charset="-122"/>
              </a:rPr>
              <a:t>析—北京西城区</a:t>
            </a:r>
            <a:r>
              <a:rPr sz="5200" kern="0" spc="900" dirty="0">
                <a:solidFill>
                  <a:srgbClr val="273B5C">
                    <a:alpha val="100000"/>
                  </a:srgbClr>
                </a:solidFill>
                <a:latin typeface="微软雅黑" panose="020B0503020204020204" charset="-122"/>
                <a:ea typeface="微软雅黑" panose="020B0503020204020204" charset="-122"/>
                <a:cs typeface="微软雅黑" panose="020B0503020204020204" charset="-122"/>
              </a:rPr>
              <a:t> </a:t>
            </a:r>
            <a:r>
              <a:rPr sz="5200" kern="0" spc="-29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5200" kern="0" spc="-300" dirty="0">
                <a:solidFill>
                  <a:srgbClr val="FF0000">
                    <a:alpha val="100000"/>
                  </a:srgbClr>
                </a:solidFill>
                <a:latin typeface="微软雅黑" panose="020B0503020204020204" charset="-122"/>
                <a:ea typeface="微软雅黑" panose="020B0503020204020204" charset="-122"/>
                <a:cs typeface="微软雅黑" panose="020B0503020204020204" charset="-122"/>
              </a:rPr>
              <a:t>2·23"燃气事</a:t>
            </a:r>
            <a:r>
              <a:rPr sz="5200"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故</a:t>
            </a:r>
            <a:endParaRPr sz="5200" dirty="0">
              <a:latin typeface="微软雅黑" panose="020B0503020204020204" charset="-122"/>
              <a:ea typeface="微软雅黑" panose="020B0503020204020204" charset="-122"/>
              <a:cs typeface="微软雅黑" panose="020B0503020204020204" charset="-122"/>
            </a:endParaRPr>
          </a:p>
          <a:p>
            <a:pPr marL="836295" algn="l" rtl="0" eaLnBrk="0">
              <a:lnSpc>
                <a:spcPct val="94000"/>
              </a:lnSpc>
              <a:spcBef>
                <a:spcPts val="1675"/>
              </a:spcBef>
            </a:pPr>
            <a:r>
              <a:rPr sz="2300" kern="0" spc="-110" dirty="0">
                <a:solidFill>
                  <a:srgbClr val="FF0000">
                    <a:alpha val="100000"/>
                  </a:srgbClr>
                </a:solidFill>
                <a:latin typeface="Wingdings" panose="05000000000000000000"/>
                <a:ea typeface="Wingdings" panose="05000000000000000000"/>
                <a:cs typeface="Wingdings" panose="05000000000000000000"/>
              </a:rPr>
              <a:t>u</a:t>
            </a:r>
            <a:r>
              <a:rPr sz="2500" kern="0" spc="-110" dirty="0">
                <a:solidFill>
                  <a:srgbClr val="FF0000">
                    <a:alpha val="100000"/>
                  </a:srgbClr>
                </a:solidFill>
                <a:latin typeface="微软雅黑" panose="020B0503020204020204" charset="-122"/>
                <a:ea typeface="微软雅黑" panose="020B0503020204020204" charset="-122"/>
                <a:cs typeface="微软雅黑" panose="020B0503020204020204" charset="-122"/>
              </a:rPr>
              <a:t>间接原因</a:t>
            </a:r>
            <a:endParaRPr sz="2500" dirty="0">
              <a:latin typeface="微软雅黑" panose="020B0503020204020204" charset="-122"/>
              <a:ea typeface="微软雅黑" panose="020B0503020204020204" charset="-122"/>
              <a:cs typeface="微软雅黑" panose="020B0503020204020204" charset="-122"/>
            </a:endParaRPr>
          </a:p>
          <a:p>
            <a:pPr marL="799465" algn="l" rtl="0" eaLnBrk="0">
              <a:lnSpc>
                <a:spcPct val="84000"/>
              </a:lnSpc>
              <a:spcBef>
                <a:spcPts val="1230"/>
              </a:spcBef>
            </a:pPr>
            <a:r>
              <a:rPr sz="2000"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一是企业主体责任不到位</a:t>
            </a:r>
            <a:endParaRPr sz="2000" dirty="0">
              <a:latin typeface="微软雅黑" panose="020B0503020204020204" charset="-122"/>
              <a:ea typeface="微软雅黑" panose="020B0503020204020204" charset="-122"/>
              <a:cs typeface="微软雅黑" panose="020B0503020204020204" charset="-122"/>
            </a:endParaRPr>
          </a:p>
          <a:p>
            <a:pPr marL="802005" algn="l" rtl="0" eaLnBrk="0">
              <a:lnSpc>
                <a:spcPct val="91000"/>
              </a:lnSpc>
              <a:spcBef>
                <a:spcPts val="1595"/>
              </a:spcBef>
            </a:pP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违规出租经营许可， 安全培养教育不到位； 违规供气</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 安全检查不到位。</a:t>
            </a:r>
            <a:endParaRPr sz="2000" dirty="0">
              <a:latin typeface="微软雅黑" panose="020B0503020204020204" charset="-122"/>
              <a:ea typeface="微软雅黑" panose="020B0503020204020204" charset="-122"/>
              <a:cs typeface="微软雅黑" panose="020B0503020204020204" charset="-122"/>
            </a:endParaRPr>
          </a:p>
          <a:p>
            <a:pPr marL="803275" algn="l" rtl="0" eaLnBrk="0">
              <a:lnSpc>
                <a:spcPct val="84000"/>
              </a:lnSpc>
              <a:spcBef>
                <a:spcPts val="1405"/>
              </a:spcBef>
            </a:pPr>
            <a:r>
              <a:rPr sz="2000"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二是现场用气环境不符合要求</a:t>
            </a:r>
            <a:endParaRPr sz="2000" dirty="0">
              <a:latin typeface="微软雅黑" panose="020B0503020204020204" charset="-122"/>
              <a:ea typeface="微软雅黑" panose="020B0503020204020204" charset="-122"/>
              <a:cs typeface="微软雅黑" panose="020B0503020204020204" charset="-122"/>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802640" algn="l" rtl="0" eaLnBrk="0">
              <a:lnSpc>
                <a:spcPts val="2590"/>
              </a:lnSpc>
            </a:pP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气瓶间设置不符合标准， 设有照明灯</a:t>
            </a:r>
            <a:r>
              <a:rPr sz="20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(照明灯开 关及电路不符合防爆要求) 和非液化石油气</a:t>
            </a:r>
            <a:endParaRPr sz="2000" dirty="0">
              <a:latin typeface="微软雅黑" panose="020B0503020204020204" charset="-122"/>
              <a:ea typeface="微软雅黑" panose="020B0503020204020204" charset="-122"/>
              <a:cs typeface="微软雅黑" panose="020B0503020204020204" charset="-122"/>
            </a:endParaRPr>
          </a:p>
        </p:txBody>
      </p:sp>
      <p:sp>
        <p:nvSpPr>
          <p:cNvPr id="1530" name="textbox 1530"/>
          <p:cNvSpPr/>
          <p:nvPr/>
        </p:nvSpPr>
        <p:spPr>
          <a:xfrm>
            <a:off x="784995" y="3645882"/>
            <a:ext cx="9619615" cy="2132964"/>
          </a:xfrm>
          <a:prstGeom prst="rect">
            <a:avLst/>
          </a:prstGeom>
          <a:noFill/>
          <a:ln w="0" cap="flat">
            <a:noFill/>
            <a:prstDash val="solid"/>
            <a:miter lim="0"/>
          </a:ln>
        </p:spPr>
        <p:txBody>
          <a:bodyPr vert="horz" wrap="square" lIns="0" tIns="0" rIns="0" bIns="0"/>
          <a:lstStyle/>
          <a:p>
            <a:pPr algn="l" rtl="0" eaLnBrk="0">
              <a:lnSpc>
                <a:spcPct val="89000"/>
              </a:lnSpc>
            </a:pPr>
            <a:endParaRPr sz="100" dirty="0">
              <a:latin typeface="Arial" panose="020B0604020202020204"/>
              <a:ea typeface="Arial" panose="020B0604020202020204"/>
              <a:cs typeface="Arial" panose="020B0604020202020204"/>
            </a:endParaRPr>
          </a:p>
          <a:p>
            <a:pPr algn="r" rtl="0" eaLnBrk="0">
              <a:lnSpc>
                <a:spcPct val="91000"/>
              </a:lnSpc>
            </a:pP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专用燃气报警器， 未设置通</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向室外的通风门窗， 北墙底部机械排风扇排风口通向厨房。</a:t>
            </a:r>
            <a:endParaRPr sz="2000" dirty="0">
              <a:latin typeface="微软雅黑" panose="020B0503020204020204" charset="-122"/>
              <a:ea typeface="微软雅黑" panose="020B0503020204020204" charset="-122"/>
              <a:cs typeface="微软雅黑" panose="020B0503020204020204" charset="-122"/>
            </a:endParaRPr>
          </a:p>
          <a:p>
            <a:pPr marL="12700" algn="l" rtl="0" eaLnBrk="0">
              <a:lnSpc>
                <a:spcPct val="84000"/>
              </a:lnSpc>
              <a:spcBef>
                <a:spcPts val="1405"/>
              </a:spcBef>
            </a:pPr>
            <a:r>
              <a:rPr sz="2000"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三是安全监管不到位</a:t>
            </a:r>
            <a:endParaRPr sz="2000" dirty="0">
              <a:latin typeface="微软雅黑" panose="020B0503020204020204" charset="-122"/>
              <a:ea typeface="微软雅黑" panose="020B0503020204020204" charset="-122"/>
              <a:cs typeface="微软雅黑" panose="020B0503020204020204" charset="-122"/>
            </a:endParaRPr>
          </a:p>
          <a:p>
            <a:pPr marL="12700" algn="l" rtl="0" eaLnBrk="0">
              <a:lnSpc>
                <a:spcPct val="140000"/>
              </a:lnSpc>
              <a:spcBef>
                <a:spcPts val="660"/>
              </a:spcBef>
            </a:pP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未发现燃气经营单位违规转包、违规使用外地气</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源、违规跨区域经营。</a:t>
            </a: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未发现燃气使用单位存在的安全隐患。</a:t>
            </a:r>
            <a:endParaRPr sz="2000" dirty="0">
              <a:latin typeface="微软雅黑" panose="020B0503020204020204" charset="-122"/>
              <a:ea typeface="微软雅黑" panose="020B0503020204020204" charset="-122"/>
              <a:cs typeface="微软雅黑" panose="020B0503020204020204" charset="-122"/>
            </a:endParaRPr>
          </a:p>
          <a:p>
            <a:pPr algn="l" rtl="0" eaLnBrk="0">
              <a:lnSpc>
                <a:spcPct val="107000"/>
              </a:lnSpc>
            </a:pPr>
            <a:endParaRPr sz="1100" dirty="0">
              <a:latin typeface="Arial" panose="020B0604020202020204"/>
              <a:ea typeface="Arial" panose="020B0604020202020204"/>
              <a:cs typeface="Arial" panose="020B0604020202020204"/>
            </a:endParaRPr>
          </a:p>
          <a:p>
            <a:pPr marL="12700" algn="l" rtl="0" eaLnBrk="0">
              <a:lnSpc>
                <a:spcPct val="91000"/>
              </a:lnSpc>
              <a:spcBef>
                <a:spcPts val="5"/>
              </a:spcBef>
            </a:pP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未能及时发现、查处涉事车辆违反</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禁行规定的违法行为。</a:t>
            </a:r>
            <a:endParaRPr sz="2000" dirty="0">
              <a:latin typeface="微软雅黑" panose="020B0503020204020204" charset="-122"/>
              <a:ea typeface="微软雅黑" panose="020B0503020204020204" charset="-122"/>
              <a:cs typeface="微软雅黑" panose="020B0503020204020204" charset="-122"/>
            </a:endParaRPr>
          </a:p>
        </p:txBody>
      </p:sp>
      <p:grpSp>
        <p:nvGrpSpPr>
          <p:cNvPr id="148" name="group 148"/>
          <p:cNvGrpSpPr/>
          <p:nvPr/>
        </p:nvGrpSpPr>
        <p:grpSpPr>
          <a:xfrm rot="21600000">
            <a:off x="10611028" y="4077766"/>
            <a:ext cx="1580971" cy="2780233"/>
            <a:chOff x="0" y="0"/>
            <a:chExt cx="1580971" cy="2780233"/>
          </a:xfrm>
        </p:grpSpPr>
        <p:pic>
          <p:nvPicPr>
            <p:cNvPr id="1532" name="picture 1532"/>
            <p:cNvPicPr>
              <a:picLocks noChangeAspect="1"/>
            </p:cNvPicPr>
            <p:nvPr/>
          </p:nvPicPr>
          <p:blipFill>
            <a:blip r:embed="rId1"/>
            <a:stretch>
              <a:fillRect/>
            </a:stretch>
          </p:blipFill>
          <p:spPr>
            <a:xfrm rot="21600000">
              <a:off x="0" y="0"/>
              <a:ext cx="1580971" cy="2780233"/>
            </a:xfrm>
            <a:prstGeom prst="rect">
              <a:avLst/>
            </a:prstGeom>
          </p:spPr>
        </p:pic>
        <p:sp>
          <p:nvSpPr>
            <p:cNvPr id="1534" name="textbox 1534"/>
            <p:cNvSpPr/>
            <p:nvPr/>
          </p:nvSpPr>
          <p:spPr>
            <a:xfrm>
              <a:off x="-12700" y="-12700"/>
              <a:ext cx="1606550" cy="2837814"/>
            </a:xfrm>
            <a:prstGeom prst="rect">
              <a:avLst/>
            </a:prstGeom>
            <a:noFill/>
            <a:ln w="0" cap="flat">
              <a:noFill/>
              <a:prstDash val="solid"/>
              <a:miter lim="0"/>
            </a:ln>
          </p:spPr>
          <p:txBody>
            <a:bodyPr vert="horz" wrap="square" lIns="0" tIns="0" rIns="0" bIns="0"/>
            <a:lstStyle/>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000"/>
                </a:lnSpc>
              </a:pPr>
              <a:endParaRPr sz="100" dirty="0">
                <a:latin typeface="Arial" panose="020B0604020202020204"/>
                <a:ea typeface="Arial" panose="020B0604020202020204"/>
                <a:cs typeface="Arial" panose="020B0604020202020204"/>
              </a:endParaRPr>
            </a:p>
            <a:p>
              <a:pPr marL="1242060" algn="l" rtl="0" eaLnBrk="0">
                <a:lnSpc>
                  <a:spcPct val="81000"/>
                </a:lnSpc>
              </a:pPr>
              <a:r>
                <a:rPr sz="1100" kern="0" spc="-30" dirty="0">
                  <a:solidFill>
                    <a:srgbClr val="898989">
                      <a:alpha val="100000"/>
                    </a:srgbClr>
                  </a:solidFill>
                  <a:latin typeface="Arial" panose="020B0604020202020204"/>
                  <a:ea typeface="Arial" panose="020B0604020202020204"/>
                  <a:cs typeface="Arial" panose="020B0604020202020204"/>
                </a:rPr>
                <a:t>38</a:t>
              </a:r>
              <a:endParaRPr sz="1100" dirty="0">
                <a:latin typeface="Arial" panose="020B0604020202020204"/>
                <a:ea typeface="Arial" panose="020B0604020202020204"/>
                <a:cs typeface="Arial" panose="020B0604020202020204"/>
              </a:endParaRPr>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 name="textbox 1536"/>
          <p:cNvSpPr/>
          <p:nvPr/>
        </p:nvSpPr>
        <p:spPr>
          <a:xfrm>
            <a:off x="-5079" y="311911"/>
            <a:ext cx="12059919" cy="2684145"/>
          </a:xfrm>
          <a:prstGeom prst="rect">
            <a:avLst/>
          </a:prstGeom>
          <a:noFill/>
          <a:ln w="0" cap="flat">
            <a:noFill/>
            <a:prstDash val="solid"/>
            <a:miter lim="0"/>
          </a:ln>
        </p:spPr>
        <p:txBody>
          <a:bodyPr vert="horz" wrap="square" lIns="0" tIns="0" rIns="0" bIns="0"/>
          <a:lstStyle/>
          <a:p>
            <a:pPr algn="l" rtl="0" eaLnBrk="0">
              <a:lnSpc>
                <a:spcPct val="88000"/>
              </a:lnSpc>
            </a:pPr>
            <a:endParaRPr sz="100" dirty="0">
              <a:latin typeface="Arial" panose="020B0604020202020204"/>
              <a:ea typeface="Arial" panose="020B0604020202020204"/>
              <a:cs typeface="Arial" panose="020B0604020202020204"/>
            </a:endParaRPr>
          </a:p>
          <a:p>
            <a:pPr algn="r" rtl="0" eaLnBrk="0">
              <a:lnSpc>
                <a:spcPct val="98000"/>
              </a:lnSpc>
            </a:pPr>
            <a:r>
              <a:rPr sz="5200" kern="0" spc="-300" dirty="0">
                <a:solidFill>
                  <a:srgbClr val="273B5C">
                    <a:alpha val="100000"/>
                  </a:srgbClr>
                </a:solidFill>
                <a:latin typeface="微软雅黑" panose="020B0503020204020204" charset="-122"/>
                <a:ea typeface="微软雅黑" panose="020B0503020204020204" charset="-122"/>
                <a:cs typeface="微软雅黑" panose="020B0503020204020204" charset="-122"/>
              </a:rPr>
              <a:t>典型案例分</a:t>
            </a:r>
            <a:r>
              <a:rPr sz="5200" kern="0" spc="-290" dirty="0">
                <a:solidFill>
                  <a:srgbClr val="273B5C">
                    <a:alpha val="100000"/>
                  </a:srgbClr>
                </a:solidFill>
                <a:latin typeface="微软雅黑" panose="020B0503020204020204" charset="-122"/>
                <a:ea typeface="微软雅黑" panose="020B0503020204020204" charset="-122"/>
                <a:cs typeface="微软雅黑" panose="020B0503020204020204" charset="-122"/>
              </a:rPr>
              <a:t>析—北京西城区</a:t>
            </a:r>
            <a:r>
              <a:rPr sz="5200" kern="0" spc="900" dirty="0">
                <a:solidFill>
                  <a:srgbClr val="273B5C">
                    <a:alpha val="100000"/>
                  </a:srgbClr>
                </a:solidFill>
                <a:latin typeface="微软雅黑" panose="020B0503020204020204" charset="-122"/>
                <a:ea typeface="微软雅黑" panose="020B0503020204020204" charset="-122"/>
                <a:cs typeface="微软雅黑" panose="020B0503020204020204" charset="-122"/>
              </a:rPr>
              <a:t> </a:t>
            </a:r>
            <a:r>
              <a:rPr sz="5200" kern="0" spc="-29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5200" kern="0" spc="-300" dirty="0">
                <a:solidFill>
                  <a:srgbClr val="FF0000">
                    <a:alpha val="100000"/>
                  </a:srgbClr>
                </a:solidFill>
                <a:latin typeface="微软雅黑" panose="020B0503020204020204" charset="-122"/>
                <a:ea typeface="微软雅黑" panose="020B0503020204020204" charset="-122"/>
                <a:cs typeface="微软雅黑" panose="020B0503020204020204" charset="-122"/>
              </a:rPr>
              <a:t>2·23"燃气事</a:t>
            </a:r>
            <a:r>
              <a:rPr sz="5200"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故</a:t>
            </a:r>
            <a:endParaRPr sz="5200" dirty="0">
              <a:latin typeface="微软雅黑" panose="020B0503020204020204" charset="-122"/>
              <a:ea typeface="微软雅黑" panose="020B0503020204020204" charset="-122"/>
              <a:cs typeface="微软雅黑" panose="020B0503020204020204" charset="-122"/>
            </a:endParaRPr>
          </a:p>
          <a:p>
            <a:pPr marL="1002030" algn="l" rtl="0" eaLnBrk="0">
              <a:lnSpc>
                <a:spcPct val="93000"/>
              </a:lnSpc>
              <a:spcBef>
                <a:spcPts val="325"/>
              </a:spcBef>
            </a:pPr>
            <a:r>
              <a:rPr sz="2300" kern="0" spc="-90" dirty="0">
                <a:solidFill>
                  <a:srgbClr val="FF0000">
                    <a:alpha val="100000"/>
                  </a:srgbClr>
                </a:solidFill>
                <a:latin typeface="Wingdings" panose="05000000000000000000"/>
                <a:ea typeface="Wingdings" panose="05000000000000000000"/>
                <a:cs typeface="Wingdings" panose="05000000000000000000"/>
              </a:rPr>
              <a:t>u</a:t>
            </a:r>
            <a:r>
              <a:rPr sz="2500"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事故处理</a:t>
            </a:r>
            <a:endParaRPr sz="2500" dirty="0">
              <a:latin typeface="微软雅黑" panose="020B0503020204020204" charset="-122"/>
              <a:ea typeface="微软雅黑" panose="020B0503020204020204" charset="-122"/>
              <a:cs typeface="微软雅黑" panose="020B0503020204020204" charset="-122"/>
            </a:endParaRPr>
          </a:p>
          <a:p>
            <a:pPr marL="1010285" algn="l" rtl="0" eaLnBrk="0">
              <a:lnSpc>
                <a:spcPct val="84000"/>
              </a:lnSpc>
              <a:spcBef>
                <a:spcPts val="1570"/>
              </a:spcBef>
            </a:pPr>
            <a:r>
              <a:rPr sz="20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一、</a:t>
            </a:r>
            <a:r>
              <a:rPr sz="2000" kern="0" spc="-4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10人移送司法机关处理</a:t>
            </a:r>
            <a:r>
              <a:rPr sz="2000" kern="0" spc="30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kern="0" spc="0" dirty="0">
                <a:solidFill>
                  <a:srgbClr val="FF0000">
                    <a:alpha val="100000"/>
                  </a:srgbClr>
                </a:solidFill>
                <a:latin typeface="Arial" panose="020B0604020202020204"/>
                <a:ea typeface="Arial" panose="020B0604020202020204"/>
                <a:cs typeface="Arial" panose="020B0604020202020204"/>
              </a:rPr>
              <a:t>:</a:t>
            </a:r>
            <a:endParaRPr sz="2000" dirty="0">
              <a:latin typeface="Arial" panose="020B0604020202020204"/>
              <a:ea typeface="Arial" panose="020B0604020202020204"/>
              <a:cs typeface="Arial" panose="020B0604020202020204"/>
            </a:endParaRPr>
          </a:p>
          <a:p>
            <a:pPr algn="l" rtl="0" eaLnBrk="0">
              <a:lnSpc>
                <a:spcPct val="101000"/>
              </a:lnSpc>
            </a:pPr>
            <a:endParaRPr sz="1300" dirty="0">
              <a:latin typeface="Arial" panose="020B0604020202020204"/>
              <a:ea typeface="Arial" panose="020B0604020202020204"/>
              <a:cs typeface="Arial" panose="020B0604020202020204"/>
            </a:endParaRPr>
          </a:p>
          <a:p>
            <a:pPr marL="1015365" indent="19685" algn="l" rtl="0" eaLnBrk="0">
              <a:lnSpc>
                <a:spcPct val="136000"/>
              </a:lnSpc>
              <a:spcBef>
                <a:spcPts val="5"/>
              </a:spcBef>
            </a:pP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白庙储灌站实际控制人、</a:t>
            </a:r>
            <a:r>
              <a:rPr sz="2000" kern="0" spc="-4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法人、</a:t>
            </a:r>
            <a:r>
              <a:rPr sz="2000" kern="0" spc="-4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站长共5人； 当天送气赵、</a:t>
            </a:r>
            <a:r>
              <a:rPr sz="2000" kern="0" spc="-4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郭等共3人</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非法出售《中</a:t>
            </a: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华人民共和 国道路运输从</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业人员从业资格证》共2人。</a:t>
            </a:r>
            <a:endParaRPr sz="2000" dirty="0">
              <a:latin typeface="微软雅黑" panose="020B0503020204020204" charset="-122"/>
              <a:ea typeface="微软雅黑" panose="020B0503020204020204" charset="-122"/>
              <a:cs typeface="微软雅黑" panose="020B0503020204020204" charset="-122"/>
            </a:endParaRPr>
          </a:p>
        </p:txBody>
      </p:sp>
      <p:sp>
        <p:nvSpPr>
          <p:cNvPr id="1538" name="textbox 1538"/>
          <p:cNvSpPr/>
          <p:nvPr/>
        </p:nvSpPr>
        <p:spPr>
          <a:xfrm>
            <a:off x="998435" y="3709101"/>
            <a:ext cx="10038080" cy="1284605"/>
          </a:xfrm>
          <a:prstGeom prst="rect">
            <a:avLst/>
          </a:prstGeom>
          <a:noFill/>
          <a:ln w="0" cap="flat">
            <a:noFill/>
            <a:prstDash val="solid"/>
            <a:miter lim="0"/>
          </a:ln>
        </p:spPr>
        <p:txBody>
          <a:bodyPr vert="horz" wrap="square" lIns="0" tIns="0" rIns="0" bIns="0"/>
          <a:lstStyle/>
          <a:p>
            <a:pPr algn="l" rtl="0" eaLnBrk="0">
              <a:lnSpc>
                <a:spcPct val="88000"/>
              </a:lnSpc>
            </a:pPr>
            <a:endParaRPr sz="100" dirty="0">
              <a:latin typeface="Arial" panose="020B0604020202020204"/>
              <a:ea typeface="Arial" panose="020B0604020202020204"/>
              <a:cs typeface="Arial" panose="020B0604020202020204"/>
            </a:endParaRPr>
          </a:p>
          <a:p>
            <a:pPr marL="13970" algn="l" rtl="0" eaLnBrk="0">
              <a:lnSpc>
                <a:spcPct val="83000"/>
              </a:lnSpc>
            </a:pPr>
            <a:r>
              <a:rPr sz="20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西城和通州相关人员6人被追责问责； 西</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长安街街道工委、</a:t>
            </a:r>
            <a:r>
              <a:rPr sz="2000" kern="0" spc="-4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通州区城市管理委分别向区</a:t>
            </a:r>
            <a:endParaRPr sz="2000" dirty="0">
              <a:latin typeface="微软雅黑" panose="020B0503020204020204" charset="-122"/>
              <a:ea typeface="微软雅黑" panose="020B0503020204020204" charset="-122"/>
              <a:cs typeface="微软雅黑" panose="020B0503020204020204" charset="-122"/>
            </a:endParaRPr>
          </a:p>
          <a:p>
            <a:pPr marL="12700" algn="l" rtl="0" eaLnBrk="0">
              <a:lnSpc>
                <a:spcPts val="3595"/>
              </a:lnSpc>
            </a:pP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委作出书 面检查并整改；</a:t>
            </a:r>
            <a:endParaRPr sz="2000" dirty="0">
              <a:latin typeface="微软雅黑" panose="020B0503020204020204" charset="-122"/>
              <a:ea typeface="微软雅黑" panose="020B0503020204020204" charset="-122"/>
              <a:cs typeface="微软雅黑" panose="020B0503020204020204" charset="-122"/>
            </a:endParaRPr>
          </a:p>
          <a:p>
            <a:pPr algn="l" rtl="0" eaLnBrk="0">
              <a:lnSpc>
                <a:spcPct val="128000"/>
              </a:lnSpc>
            </a:pPr>
            <a:endParaRPr sz="1000" dirty="0">
              <a:latin typeface="Arial" panose="020B0604020202020204"/>
              <a:ea typeface="Arial" panose="020B0604020202020204"/>
              <a:cs typeface="Arial" panose="020B0604020202020204"/>
            </a:endParaRPr>
          </a:p>
          <a:p>
            <a:pPr algn="l" rtl="0" eaLnBrk="0">
              <a:lnSpc>
                <a:spcPct val="100000"/>
              </a:lnSpc>
            </a:pPr>
            <a:endParaRPr sz="500" dirty="0">
              <a:latin typeface="Arial" panose="020B0604020202020204"/>
              <a:ea typeface="Arial" panose="020B0604020202020204"/>
              <a:cs typeface="Arial" panose="020B0604020202020204"/>
            </a:endParaRPr>
          </a:p>
          <a:p>
            <a:pPr marL="13970" algn="l" rtl="0" eaLnBrk="0">
              <a:lnSpc>
                <a:spcPct val="91000"/>
              </a:lnSpc>
              <a:spcBef>
                <a:spcPts val="0"/>
              </a:spcBef>
            </a:pP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下达监察建议， 要求市交通运输综合执法总队、</a:t>
            </a:r>
            <a:r>
              <a:rPr sz="2000" kern="0" spc="-4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市公安</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局交通管理局整改。</a:t>
            </a:r>
            <a:endParaRPr sz="2000" dirty="0">
              <a:latin typeface="微软雅黑" panose="020B0503020204020204" charset="-122"/>
              <a:ea typeface="微软雅黑" panose="020B0503020204020204" charset="-122"/>
              <a:cs typeface="微软雅黑" panose="020B0503020204020204" charset="-122"/>
            </a:endParaRPr>
          </a:p>
        </p:txBody>
      </p:sp>
      <p:sp>
        <p:nvSpPr>
          <p:cNvPr id="1540" name="textbox 1540"/>
          <p:cNvSpPr/>
          <p:nvPr/>
        </p:nvSpPr>
        <p:spPr>
          <a:xfrm>
            <a:off x="995763" y="5213400"/>
            <a:ext cx="6089650" cy="825500"/>
          </a:xfrm>
          <a:prstGeom prst="rect">
            <a:avLst/>
          </a:prstGeom>
          <a:noFill/>
          <a:ln w="0" cap="flat">
            <a:noFill/>
            <a:prstDash val="solid"/>
            <a:miter lim="0"/>
          </a:ln>
        </p:spPr>
        <p:txBody>
          <a:bodyPr vert="horz" wrap="square" lIns="0" tIns="0" rIns="0" bIns="0"/>
          <a:lstStyle/>
          <a:p>
            <a:pPr algn="l" rtl="0" eaLnBrk="0">
              <a:lnSpc>
                <a:spcPct val="82000"/>
              </a:lnSpc>
            </a:pPr>
            <a:endParaRPr sz="100" dirty="0">
              <a:latin typeface="Arial" panose="020B0604020202020204"/>
              <a:ea typeface="Arial" panose="020B0604020202020204"/>
              <a:cs typeface="Arial" panose="020B0604020202020204"/>
            </a:endParaRPr>
          </a:p>
          <a:p>
            <a:pPr marL="13335" algn="l" rtl="0" eaLnBrk="0">
              <a:lnSpc>
                <a:spcPct val="84000"/>
              </a:lnSpc>
            </a:pPr>
            <a:r>
              <a:rPr sz="2000"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三、行政处罚人员和</a:t>
            </a:r>
            <a:r>
              <a:rPr sz="2000"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单位</a:t>
            </a:r>
            <a:r>
              <a:rPr sz="2000" kern="0" spc="37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kern="0" spc="60" dirty="0">
                <a:solidFill>
                  <a:srgbClr val="FF0000">
                    <a:alpha val="100000"/>
                  </a:srgbClr>
                </a:solidFill>
                <a:latin typeface="Arial" panose="020B0604020202020204"/>
                <a:ea typeface="Arial" panose="020B0604020202020204"/>
                <a:cs typeface="Arial" panose="020B0604020202020204"/>
              </a:rPr>
              <a:t>:</a:t>
            </a:r>
            <a:endParaRPr sz="2000" dirty="0">
              <a:latin typeface="Arial" panose="020B0604020202020204"/>
              <a:ea typeface="Arial" panose="020B0604020202020204"/>
              <a:cs typeface="Arial" panose="020B0604020202020204"/>
            </a:endParaRPr>
          </a:p>
          <a:p>
            <a:pPr algn="l" rtl="0" eaLnBrk="0">
              <a:lnSpc>
                <a:spcPct val="125000"/>
              </a:lnSpc>
            </a:pPr>
            <a:endParaRPr sz="1000" dirty="0">
              <a:latin typeface="Arial" panose="020B0604020202020204"/>
              <a:ea typeface="Arial" panose="020B0604020202020204"/>
              <a:cs typeface="Arial" panose="020B0604020202020204"/>
            </a:endParaRPr>
          </a:p>
          <a:p>
            <a:pPr algn="l" rtl="0" eaLnBrk="0">
              <a:lnSpc>
                <a:spcPct val="100000"/>
              </a:lnSpc>
            </a:pPr>
            <a:endParaRPr sz="500" dirty="0">
              <a:latin typeface="Arial" panose="020B0604020202020204"/>
              <a:ea typeface="Arial" panose="020B0604020202020204"/>
              <a:cs typeface="Arial" panose="020B0604020202020204"/>
            </a:endParaRPr>
          </a:p>
          <a:p>
            <a:pPr algn="r" rtl="0" eaLnBrk="0">
              <a:lnSpc>
                <a:spcPct val="91000"/>
              </a:lnSpc>
            </a:pP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德峰餐厅实际经营人陈勇，</a:t>
            </a:r>
            <a:r>
              <a:rPr sz="20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白庙储灌站， 德峰餐厅。</a:t>
            </a:r>
            <a:endParaRPr sz="2000" dirty="0">
              <a:latin typeface="微软雅黑" panose="020B0503020204020204" charset="-122"/>
              <a:ea typeface="微软雅黑" panose="020B0503020204020204" charset="-122"/>
              <a:cs typeface="微软雅黑" panose="020B0503020204020204" charset="-122"/>
            </a:endParaRPr>
          </a:p>
        </p:txBody>
      </p:sp>
      <p:grpSp>
        <p:nvGrpSpPr>
          <p:cNvPr id="150" name="group 150"/>
          <p:cNvGrpSpPr/>
          <p:nvPr/>
        </p:nvGrpSpPr>
        <p:grpSpPr>
          <a:xfrm rot="21600000">
            <a:off x="10611028" y="4077766"/>
            <a:ext cx="1580971" cy="2780233"/>
            <a:chOff x="0" y="0"/>
            <a:chExt cx="1580971" cy="2780233"/>
          </a:xfrm>
        </p:grpSpPr>
        <p:pic>
          <p:nvPicPr>
            <p:cNvPr id="1542" name="picture 1542"/>
            <p:cNvPicPr>
              <a:picLocks noChangeAspect="1"/>
            </p:cNvPicPr>
            <p:nvPr/>
          </p:nvPicPr>
          <p:blipFill>
            <a:blip r:embed="rId1"/>
            <a:stretch>
              <a:fillRect/>
            </a:stretch>
          </p:blipFill>
          <p:spPr>
            <a:xfrm rot="21600000">
              <a:off x="0" y="0"/>
              <a:ext cx="1580971" cy="2780233"/>
            </a:xfrm>
            <a:prstGeom prst="rect">
              <a:avLst/>
            </a:prstGeom>
          </p:spPr>
        </p:pic>
        <p:sp>
          <p:nvSpPr>
            <p:cNvPr id="1544" name="textbox 1544"/>
            <p:cNvSpPr/>
            <p:nvPr/>
          </p:nvSpPr>
          <p:spPr>
            <a:xfrm>
              <a:off x="-12700" y="-12700"/>
              <a:ext cx="1606550" cy="2837814"/>
            </a:xfrm>
            <a:prstGeom prst="rect">
              <a:avLst/>
            </a:prstGeom>
            <a:noFill/>
            <a:ln w="0" cap="flat">
              <a:noFill/>
              <a:prstDash val="solid"/>
              <a:miter lim="0"/>
            </a:ln>
          </p:spPr>
          <p:txBody>
            <a:bodyPr vert="horz" wrap="square" lIns="0" tIns="0" rIns="0" bIns="0"/>
            <a:lstStyle/>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000"/>
                </a:lnSpc>
              </a:pPr>
              <a:endParaRPr sz="100" dirty="0">
                <a:latin typeface="Arial" panose="020B0604020202020204"/>
                <a:ea typeface="Arial" panose="020B0604020202020204"/>
                <a:cs typeface="Arial" panose="020B0604020202020204"/>
              </a:endParaRPr>
            </a:p>
            <a:p>
              <a:pPr marL="1242060" algn="l" rtl="0" eaLnBrk="0">
                <a:lnSpc>
                  <a:spcPct val="81000"/>
                </a:lnSpc>
              </a:pPr>
              <a:r>
                <a:rPr sz="1100" kern="0" spc="-30" dirty="0">
                  <a:solidFill>
                    <a:srgbClr val="898989">
                      <a:alpha val="100000"/>
                    </a:srgbClr>
                  </a:solidFill>
                  <a:latin typeface="Arial" panose="020B0604020202020204"/>
                  <a:ea typeface="Arial" panose="020B0604020202020204"/>
                  <a:cs typeface="Arial" panose="020B0604020202020204"/>
                </a:rPr>
                <a:t>39</a:t>
              </a:r>
              <a:endParaRPr sz="1100" dirty="0">
                <a:latin typeface="Arial" panose="020B0604020202020204"/>
                <a:ea typeface="Arial" panose="020B0604020202020204"/>
                <a:cs typeface="Arial" panose="020B0604020202020204"/>
              </a:endParaRPr>
            </a:p>
          </p:txBody>
        </p:sp>
      </p:grpSp>
      <p:sp>
        <p:nvSpPr>
          <p:cNvPr id="1546" name="textbox 1546"/>
          <p:cNvSpPr/>
          <p:nvPr/>
        </p:nvSpPr>
        <p:spPr>
          <a:xfrm>
            <a:off x="997153" y="3185833"/>
            <a:ext cx="3094354" cy="282575"/>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algn="r" rtl="0" eaLnBrk="0">
              <a:lnSpc>
                <a:spcPct val="84000"/>
              </a:lnSpc>
            </a:pPr>
            <a:r>
              <a:rPr sz="2000"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二、追责问责人员和单位</a:t>
            </a:r>
            <a:r>
              <a:rPr sz="2000" kern="0" spc="40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kern="0" spc="50" dirty="0">
                <a:solidFill>
                  <a:srgbClr val="FF0000">
                    <a:alpha val="100000"/>
                  </a:srgbClr>
                </a:solidFill>
                <a:latin typeface="Arial" panose="020B0604020202020204"/>
                <a:ea typeface="Arial" panose="020B0604020202020204"/>
                <a:cs typeface="Arial" panose="020B0604020202020204"/>
              </a:rPr>
              <a:t>:</a:t>
            </a:r>
            <a:endParaRPr sz="2000" dirty="0">
              <a:latin typeface="Arial" panose="020B0604020202020204"/>
              <a:ea typeface="Arial" panose="020B0604020202020204"/>
              <a:cs typeface="Arial" panose="020B0604020202020204"/>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8" name="textbox 1548"/>
          <p:cNvSpPr/>
          <p:nvPr/>
        </p:nvSpPr>
        <p:spPr>
          <a:xfrm>
            <a:off x="-5079" y="311911"/>
            <a:ext cx="11798934" cy="3686809"/>
          </a:xfrm>
          <a:prstGeom prst="rect">
            <a:avLst/>
          </a:prstGeom>
          <a:noFill/>
          <a:ln w="0" cap="flat">
            <a:noFill/>
            <a:prstDash val="solid"/>
            <a:miter lim="0"/>
          </a:ln>
        </p:spPr>
        <p:txBody>
          <a:bodyPr vert="horz" wrap="square" lIns="0" tIns="0" rIns="0" bIns="0"/>
          <a:lstStyle/>
          <a:p>
            <a:pPr algn="l" rtl="0" eaLnBrk="0">
              <a:lnSpc>
                <a:spcPct val="126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3915410" algn="l" rtl="0" eaLnBrk="0">
              <a:lnSpc>
                <a:spcPct val="93000"/>
              </a:lnSpc>
            </a:pPr>
            <a:r>
              <a:rPr sz="35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石景山区“</a:t>
            </a:r>
            <a:r>
              <a:rPr sz="3500" b="1" kern="0" spc="-76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3500" b="1" kern="0" spc="70" dirty="0">
                <a:solidFill>
                  <a:srgbClr val="FF0000">
                    <a:alpha val="100000"/>
                  </a:srgbClr>
                </a:solidFill>
                <a:latin typeface="Arial" panose="020B0604020202020204"/>
                <a:ea typeface="Arial" panose="020B0604020202020204"/>
                <a:cs typeface="Arial" panose="020B0604020202020204"/>
              </a:rPr>
              <a:t>1·22</a:t>
            </a:r>
            <a:r>
              <a:rPr sz="35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”液化</a:t>
            </a:r>
            <a:r>
              <a:rPr sz="35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石油气爆燃事故</a:t>
            </a:r>
            <a:endParaRPr sz="3500" dirty="0">
              <a:latin typeface="微软雅黑" panose="020B0503020204020204" charset="-122"/>
              <a:ea typeface="微软雅黑" panose="020B0503020204020204" charset="-122"/>
              <a:cs typeface="微软雅黑" panose="020B0503020204020204" charset="-122"/>
            </a:endParaRPr>
          </a:p>
          <a:p>
            <a:pPr algn="l" rtl="0" eaLnBrk="0">
              <a:lnSpc>
                <a:spcPct val="114000"/>
              </a:lnSpc>
            </a:pPr>
            <a:endParaRPr sz="1000" dirty="0">
              <a:latin typeface="Arial" panose="020B0604020202020204"/>
              <a:ea typeface="Arial" panose="020B0604020202020204"/>
              <a:cs typeface="Arial" panose="020B0604020202020204"/>
            </a:endParaRPr>
          </a:p>
          <a:p>
            <a:pPr algn="l" rtl="0" eaLnBrk="0">
              <a:lnSpc>
                <a:spcPct val="114000"/>
              </a:lnSpc>
            </a:pPr>
            <a:endParaRPr sz="1000" dirty="0">
              <a:latin typeface="Arial" panose="020B0604020202020204"/>
              <a:ea typeface="Arial" panose="020B0604020202020204"/>
              <a:cs typeface="Arial" panose="020B0604020202020204"/>
            </a:endParaRPr>
          </a:p>
          <a:p>
            <a:pPr algn="l" rtl="0" eaLnBrk="0">
              <a:lnSpc>
                <a:spcPct val="114000"/>
              </a:lnSpc>
            </a:pPr>
            <a:endParaRPr sz="1000" dirty="0">
              <a:latin typeface="Arial" panose="020B0604020202020204"/>
              <a:ea typeface="Arial" panose="020B0604020202020204"/>
              <a:cs typeface="Arial" panose="020B0604020202020204"/>
            </a:endParaRPr>
          </a:p>
          <a:p>
            <a:pPr marL="605155" indent="501650" algn="l" rtl="0" eaLnBrk="0">
              <a:lnSpc>
                <a:spcPct val="145000"/>
              </a:lnSpc>
              <a:spcBef>
                <a:spcPts val="520"/>
              </a:spcBef>
            </a:pP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2021 年 1 月 22</a:t>
            </a:r>
            <a:r>
              <a:rPr sz="1700" kern="0" spc="3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日 11</a:t>
            </a:r>
            <a:r>
              <a:rPr sz="17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时</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32 分左右，</a:t>
            </a:r>
            <a:r>
              <a:rPr sz="1700" kern="0" spc="-2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位于石景山区八角</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街道的北京市家门口饭馆(以下简称家门口饭馆)发</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生液化石油气爆燃事故，</a:t>
            </a:r>
            <a:r>
              <a:rPr sz="17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造成 10 人受伤，</a:t>
            </a:r>
            <a:r>
              <a:rPr sz="17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直接经济损失 26.3 万元。</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16000"/>
              </a:lnSpc>
            </a:pPr>
            <a:endParaRPr sz="400" dirty="0">
              <a:latin typeface="Arial" panose="020B0604020202020204"/>
              <a:ea typeface="Arial" panose="020B0604020202020204"/>
              <a:cs typeface="Arial" panose="020B0604020202020204"/>
            </a:endParaRPr>
          </a:p>
          <a:p>
            <a:pPr marL="601345" indent="442595" algn="l" rtl="0" eaLnBrk="0">
              <a:lnSpc>
                <a:spcPct val="152000"/>
              </a:lnSpc>
              <a:spcBef>
                <a:spcPts val="0"/>
              </a:spcBef>
            </a:pPr>
            <a:r>
              <a:rPr sz="17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事故发生后，</a:t>
            </a:r>
            <a:r>
              <a:rPr sz="1700" kern="0" spc="-1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市领导作出重要指示批示</a:t>
            </a:r>
            <a:r>
              <a:rPr sz="17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。依据《中华人民共和国安</a:t>
            </a: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全生产法》《生产安全事故报告和调查</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处理条例》《生产安全事故应急条例》等有关法律法规和相关规定，</a:t>
            </a:r>
            <a:r>
              <a:rPr sz="1700"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市政府成立由市应急局</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、市公安局</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、市城</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市管理委</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、市总工会</a:t>
            </a:r>
            <a:r>
              <a:rPr sz="17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、市人力资源社会</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 保障局</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、市消防救援总队和石景山区政府组成的事故调查组，</a:t>
            </a:r>
            <a:r>
              <a:rPr sz="1700"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并邀请市</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纪委市监委同步参与，</a:t>
            </a:r>
            <a:r>
              <a:rPr sz="1700" kern="0" spc="-2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全面</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开展事故调查处理工作</a:t>
            </a:r>
            <a:r>
              <a:rPr sz="1700" kern="0" spc="-2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。事故 调查组聘请爆炸</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、火灾和燃气等领域专家成立专家组，</a:t>
            </a:r>
            <a:endParaRPr sz="1700" dirty="0">
              <a:latin typeface="微软雅黑" panose="020B0503020204020204" charset="-122"/>
              <a:ea typeface="微软雅黑" panose="020B0503020204020204" charset="-122"/>
              <a:cs typeface="微软雅黑" panose="020B0503020204020204" charset="-122"/>
            </a:endParaRPr>
          </a:p>
        </p:txBody>
      </p:sp>
      <p:pic>
        <p:nvPicPr>
          <p:cNvPr id="1550" name="picture 1550"/>
          <p:cNvPicPr>
            <a:picLocks noChangeAspect="1"/>
          </p:cNvPicPr>
          <p:nvPr/>
        </p:nvPicPr>
        <p:blipFill>
          <a:blip r:embed="rId1"/>
          <a:stretch>
            <a:fillRect/>
          </a:stretch>
        </p:blipFill>
        <p:spPr>
          <a:xfrm rot="21600000">
            <a:off x="7620" y="324611"/>
            <a:ext cx="3899534" cy="777240"/>
          </a:xfrm>
          <a:prstGeom prst="rect">
            <a:avLst/>
          </a:prstGeom>
        </p:spPr>
      </p:pic>
      <p:pic>
        <p:nvPicPr>
          <p:cNvPr id="1552" name="picture 1552"/>
          <p:cNvPicPr>
            <a:picLocks noChangeAspect="1"/>
          </p:cNvPicPr>
          <p:nvPr/>
        </p:nvPicPr>
        <p:blipFill>
          <a:blip r:embed="rId2"/>
          <a:stretch>
            <a:fillRect/>
          </a:stretch>
        </p:blipFill>
        <p:spPr>
          <a:xfrm rot="21600000">
            <a:off x="10611028" y="4077766"/>
            <a:ext cx="1580971" cy="2780233"/>
          </a:xfrm>
          <a:prstGeom prst="rect">
            <a:avLst/>
          </a:prstGeom>
        </p:spPr>
      </p:pic>
      <p:sp>
        <p:nvSpPr>
          <p:cNvPr id="1554" name="textbox 1554"/>
          <p:cNvSpPr/>
          <p:nvPr/>
        </p:nvSpPr>
        <p:spPr>
          <a:xfrm>
            <a:off x="580669" y="4121962"/>
            <a:ext cx="11134090" cy="1912620"/>
          </a:xfrm>
          <a:prstGeom prst="rect">
            <a:avLst/>
          </a:prstGeom>
          <a:noFill/>
          <a:ln w="0" cap="flat">
            <a:noFill/>
            <a:prstDash val="solid"/>
            <a:miter lim="0"/>
          </a:ln>
        </p:spPr>
        <p:txBody>
          <a:bodyPr vert="horz" wrap="square" lIns="0" tIns="0" rIns="0" bIns="0"/>
          <a:lstStyle/>
          <a:p>
            <a:pPr algn="l" rtl="0" eaLnBrk="0">
              <a:lnSpc>
                <a:spcPct val="87000"/>
              </a:lnSpc>
            </a:pPr>
            <a:endParaRPr sz="100" dirty="0">
              <a:latin typeface="Arial" panose="020B0604020202020204"/>
              <a:ea typeface="Arial" panose="020B0604020202020204"/>
              <a:cs typeface="Arial" panose="020B0604020202020204"/>
            </a:endParaRPr>
          </a:p>
          <a:p>
            <a:pPr marL="14605" algn="l" rtl="0" eaLnBrk="0">
              <a:lnSpc>
                <a:spcPct val="93000"/>
              </a:lnSpc>
            </a:pP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对事故直接原因进行技术分析；</a:t>
            </a:r>
            <a:r>
              <a:rPr sz="1700" kern="0" spc="-2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委托北京北燃液化石油气有限公司和北京 市燃气及燃气用具产品质量监督检验</a:t>
            </a:r>
            <a:endParaRPr sz="1700" dirty="0">
              <a:latin typeface="微软雅黑" panose="020B0503020204020204" charset="-122"/>
              <a:ea typeface="微软雅黑" panose="020B0503020204020204" charset="-122"/>
              <a:cs typeface="微软雅黑" panose="020B0503020204020204" charset="-122"/>
            </a:endParaRPr>
          </a:p>
          <a:p>
            <a:pPr marL="15875" algn="l" rtl="0" eaLnBrk="0">
              <a:lnSpc>
                <a:spcPct val="93000"/>
              </a:lnSpc>
              <a:spcBef>
                <a:spcPts val="1330"/>
              </a:spcBef>
            </a:pP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站对事故现场物证开展检测分析。</a:t>
            </a:r>
            <a:endParaRPr sz="1700" dirty="0">
              <a:latin typeface="微软雅黑" panose="020B0503020204020204" charset="-122"/>
              <a:ea typeface="微软雅黑" panose="020B0503020204020204" charset="-122"/>
              <a:cs typeface="微软雅黑" panose="020B0503020204020204" charset="-122"/>
            </a:endParaRPr>
          </a:p>
          <a:p>
            <a:pPr marL="13335" indent="508000" algn="l" rtl="0" eaLnBrk="0">
              <a:lnSpc>
                <a:spcPct val="145000"/>
              </a:lnSpc>
              <a:spcBef>
                <a:spcPts val="740"/>
              </a:spcBef>
            </a:pP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事故调查组按照“</a:t>
            </a:r>
            <a:r>
              <a:rPr sz="1700" kern="0" spc="-3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四不放过”和“科学严</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谨</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、依法依规</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、实事求是</a:t>
            </a:r>
            <a:r>
              <a:rPr sz="17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、注重实效”的原则，</a:t>
            </a:r>
            <a:r>
              <a:rPr sz="17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经过现场勘查</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、检测鉴</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定</a:t>
            </a:r>
            <a:r>
              <a:rPr sz="17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、调查取证</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、专家论证，</a:t>
            </a:r>
            <a:r>
              <a:rPr sz="1700" kern="0" spc="-2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查明了事故经过和原因，</a:t>
            </a:r>
            <a:r>
              <a:rPr sz="1700" kern="0" spc="-1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认定了事故性质和责任，</a:t>
            </a:r>
            <a:r>
              <a:rPr sz="1700" kern="0" spc="-2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提出了对有关责任人员和</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责任单</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07000"/>
              </a:lnSpc>
            </a:pPr>
            <a:endParaRPr sz="700" dirty="0">
              <a:latin typeface="Arial" panose="020B0604020202020204"/>
              <a:ea typeface="Arial" panose="020B0604020202020204"/>
              <a:cs typeface="Arial" panose="020B0604020202020204"/>
            </a:endParaRPr>
          </a:p>
          <a:p>
            <a:pPr marL="12700" algn="l" rtl="0" eaLnBrk="0">
              <a:lnSpc>
                <a:spcPts val="2170"/>
              </a:lnSpc>
              <a:spcBef>
                <a:spcPts val="5"/>
              </a:spcBef>
            </a:pP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位的处理建议，</a:t>
            </a:r>
            <a:r>
              <a:rPr sz="1700"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针对事故暴露出的问题提出了整改和防范措施</a:t>
            </a:r>
            <a:r>
              <a:rPr sz="17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。现将有关情况报告如下：</a:t>
            </a:r>
            <a:endParaRPr sz="17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 name="picture 1556"/>
          <p:cNvPicPr>
            <a:picLocks noChangeAspect="1"/>
          </p:cNvPicPr>
          <p:nvPr/>
        </p:nvPicPr>
        <p:blipFill>
          <a:blip r:embed="rId1"/>
          <a:stretch>
            <a:fillRect/>
          </a:stretch>
        </p:blipFill>
        <p:spPr>
          <a:xfrm rot="21600000">
            <a:off x="10611028" y="4077766"/>
            <a:ext cx="1580971" cy="2780233"/>
          </a:xfrm>
          <a:prstGeom prst="rect">
            <a:avLst/>
          </a:prstGeom>
        </p:spPr>
      </p:pic>
      <p:sp>
        <p:nvSpPr>
          <p:cNvPr id="1558" name="textbox 1558"/>
          <p:cNvSpPr/>
          <p:nvPr/>
        </p:nvSpPr>
        <p:spPr>
          <a:xfrm>
            <a:off x="580440" y="1381099"/>
            <a:ext cx="11276330" cy="4870450"/>
          </a:xfrm>
          <a:prstGeom prst="rect">
            <a:avLst/>
          </a:prstGeom>
          <a:noFill/>
          <a:ln w="0" cap="flat">
            <a:noFill/>
            <a:prstDash val="solid"/>
            <a:miter lim="0"/>
          </a:ln>
        </p:spPr>
        <p:txBody>
          <a:bodyPr vert="horz" wrap="square" lIns="0" tIns="0" rIns="0" bIns="0"/>
          <a:lstStyle/>
          <a:p>
            <a:pPr algn="l" rtl="0" eaLnBrk="0">
              <a:lnSpc>
                <a:spcPct val="86000"/>
              </a:lnSpc>
            </a:pPr>
            <a:endParaRPr sz="100" dirty="0">
              <a:latin typeface="Arial" panose="020B0604020202020204"/>
              <a:ea typeface="Arial" panose="020B0604020202020204"/>
              <a:cs typeface="Arial" panose="020B0604020202020204"/>
            </a:endParaRPr>
          </a:p>
          <a:p>
            <a:pPr marL="467995" algn="l" rtl="0" eaLnBrk="0">
              <a:lnSpc>
                <a:spcPct val="94000"/>
              </a:lnSpc>
            </a:pPr>
            <a:r>
              <a:rPr sz="23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一、</a:t>
            </a:r>
            <a:r>
              <a:rPr sz="2300" kern="0" spc="-5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3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基本情况</a:t>
            </a:r>
            <a:endParaRPr sz="2300" dirty="0">
              <a:latin typeface="微软雅黑" panose="020B0503020204020204" charset="-122"/>
              <a:ea typeface="微软雅黑" panose="020B0503020204020204" charset="-122"/>
              <a:cs typeface="微软雅黑" panose="020B0503020204020204" charset="-122"/>
            </a:endParaRPr>
          </a:p>
          <a:p>
            <a:pPr marL="473710" algn="l" rtl="0" eaLnBrk="0">
              <a:lnSpc>
                <a:spcPts val="2190"/>
              </a:lnSpc>
              <a:spcBef>
                <a:spcPts val="925"/>
              </a:spcBef>
            </a:pPr>
            <a:r>
              <a:rPr sz="17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 一 ) 事故有关单位及人员情况</a:t>
            </a:r>
            <a:endParaRPr sz="1700" dirty="0">
              <a:latin typeface="微软雅黑" panose="020B0503020204020204" charset="-122"/>
              <a:ea typeface="微软雅黑" panose="020B0503020204020204" charset="-122"/>
              <a:cs typeface="微软雅黑" panose="020B0503020204020204" charset="-122"/>
            </a:endParaRPr>
          </a:p>
          <a:p>
            <a:pPr marL="27305" indent="452755" algn="l" rtl="0" eaLnBrk="0">
              <a:lnSpc>
                <a:spcPct val="150000"/>
              </a:lnSpc>
              <a:spcBef>
                <a:spcPts val="740"/>
              </a:spcBef>
            </a:pP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1.事故发生单位情况</a:t>
            </a:r>
            <a:r>
              <a:rPr sz="1700" kern="0" spc="-2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。家门口饭馆，</a:t>
            </a:r>
            <a:r>
              <a:rPr sz="1700" kern="0" spc="-1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统一社会信用代码：</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9111010777639935</a:t>
            </a: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4W，</a:t>
            </a:r>
            <a:r>
              <a:rPr sz="1700" kern="0" spc="-2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投资人杨静，</a:t>
            </a:r>
            <a:r>
              <a:rPr sz="1700" kern="0" spc="-2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企业类型</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为个人独资企业，</a:t>
            </a:r>
            <a:r>
              <a:rPr sz="1700" kern="0" spc="2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成立于 2005 年 3 月 17</a:t>
            </a:r>
            <a:r>
              <a:rPr sz="1700" kern="0" spc="3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日，</a:t>
            </a:r>
            <a:r>
              <a:rPr sz="1700" kern="0" spc="-1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注册地址为北京市石景山区</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游乐园西 侧商业用房 3</a:t>
            </a:r>
            <a:r>
              <a:rPr sz="17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号，</a:t>
            </a:r>
            <a:r>
              <a:rPr sz="17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经营范</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围包括中餐</a:t>
            </a:r>
            <a:r>
              <a:rPr sz="1700" kern="0" spc="-1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、零售饮料等。</a:t>
            </a:r>
            <a:endParaRPr sz="1700" dirty="0">
              <a:latin typeface="微软雅黑" panose="020B0503020204020204" charset="-122"/>
              <a:ea typeface="微软雅黑" panose="020B0503020204020204" charset="-122"/>
              <a:cs typeface="微软雅黑" panose="020B0503020204020204" charset="-122"/>
            </a:endParaRPr>
          </a:p>
          <a:p>
            <a:pPr marL="475615" algn="l" rtl="0" eaLnBrk="0">
              <a:lnSpc>
                <a:spcPct val="93000"/>
              </a:lnSpc>
              <a:spcBef>
                <a:spcPts val="1175"/>
              </a:spcBef>
            </a:pP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2.瓶装液化石油气供应人员情况</a:t>
            </a:r>
            <a:r>
              <a:rPr sz="1700" kern="0" spc="-2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。家门口饭馆瓶装液化</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石油 气由殷云飞</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、殷云朋供应</a:t>
            </a:r>
            <a:r>
              <a:rPr sz="1700" kern="0" spc="-2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。殷云飞持有道路运</a:t>
            </a:r>
            <a:endParaRPr sz="1700" dirty="0">
              <a:latin typeface="微软雅黑" panose="020B0503020204020204" charset="-122"/>
              <a:ea typeface="微软雅黑" panose="020B0503020204020204" charset="-122"/>
              <a:cs typeface="微软雅黑" panose="020B0503020204020204" charset="-122"/>
            </a:endParaRPr>
          </a:p>
          <a:p>
            <a:pPr marL="13970" algn="l" rtl="0" eaLnBrk="0">
              <a:lnSpc>
                <a:spcPts val="2170"/>
              </a:lnSpc>
              <a:spcBef>
                <a:spcPts val="1070"/>
              </a:spcBef>
            </a:pP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输从业人员从业资 格证 (类别为经营性道路货物运输驾驶员</a:t>
            </a:r>
            <a:r>
              <a:rPr sz="17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、道路危险货物运</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输驾 驶员)；</a:t>
            </a:r>
            <a:r>
              <a:rPr sz="1700" kern="0" spc="-2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殷云朋持有道路运输</a:t>
            </a:r>
            <a:endParaRPr sz="1700" dirty="0">
              <a:latin typeface="微软雅黑" panose="020B0503020204020204" charset="-122"/>
              <a:ea typeface="微软雅黑" panose="020B0503020204020204" charset="-122"/>
              <a:cs typeface="微软雅黑" panose="020B0503020204020204" charset="-122"/>
            </a:endParaRPr>
          </a:p>
          <a:p>
            <a:pPr marL="12700" algn="l" rtl="0" eaLnBrk="0">
              <a:lnSpc>
                <a:spcPts val="2170"/>
              </a:lnSpc>
              <a:spcBef>
                <a:spcPts val="1070"/>
              </a:spcBef>
            </a:pP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从业人员从业资格证 (类别为经营 性道路货物运输驾驶员</a:t>
            </a:r>
            <a:r>
              <a:rPr sz="1700" kern="0" spc="-2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、道路危险货物运输押运人员)。</a:t>
            </a:r>
            <a:endParaRPr sz="1700" dirty="0">
              <a:latin typeface="微软雅黑" panose="020B0503020204020204" charset="-122"/>
              <a:ea typeface="微软雅黑" panose="020B0503020204020204" charset="-122"/>
              <a:cs typeface="微软雅黑" panose="020B0503020204020204" charset="-122"/>
            </a:endParaRPr>
          </a:p>
          <a:p>
            <a:pPr marL="14605" indent="457835" algn="l" rtl="0" eaLnBrk="0">
              <a:lnSpc>
                <a:spcPct val="149000"/>
              </a:lnSpc>
              <a:spcBef>
                <a:spcPts val="720"/>
              </a:spcBef>
            </a:pP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3.瓶装液化石油气来源情况</a:t>
            </a:r>
            <a:r>
              <a:rPr sz="1700" kern="0" spc="-2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。殷云飞</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、殷云朋均为北京常青 兴盛</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商贸中心(</a:t>
            </a:r>
            <a:r>
              <a:rPr sz="1700" kern="0" spc="2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以下简称常青兴盛公司，</a:t>
            </a:r>
            <a:r>
              <a:rPr sz="17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具备道</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路运输经营资质，</a:t>
            </a:r>
            <a:r>
              <a:rPr sz="1700" kern="0" spc="3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经营范围包括</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危险货物运输等)</a:t>
            </a:r>
            <a:r>
              <a:rPr sz="17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员工</a:t>
            </a:r>
            <a:r>
              <a:rPr sz="1700" kern="0" spc="-2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。2020 年 9 月，</a:t>
            </a: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常青兴盛 公司受北京兴农液化气有限公</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司 (</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以下简称兴农公司，</a:t>
            </a:r>
            <a:r>
              <a:rPr sz="17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具备燃气 经营资质和气瓶充装资质，</a:t>
            </a:r>
            <a:r>
              <a:rPr sz="17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燃气经营许可区域为大兴区，</a:t>
            </a:r>
            <a:r>
              <a:rPr sz="17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经营范</a:t>
            </a:r>
            <a:r>
              <a:rPr sz="1700" kern="0" spc="1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围包括零售、</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13000"/>
              </a:lnSpc>
            </a:pPr>
            <a:endParaRPr sz="700" dirty="0">
              <a:latin typeface="Arial" panose="020B0604020202020204"/>
              <a:ea typeface="Arial" panose="020B0604020202020204"/>
              <a:cs typeface="Arial" panose="020B0604020202020204"/>
            </a:endParaRPr>
          </a:p>
          <a:p>
            <a:pPr marL="17780" algn="l" rtl="0" eaLnBrk="0">
              <a:lnSpc>
                <a:spcPts val="2170"/>
              </a:lnSpc>
              <a:spcBef>
                <a:spcPts val="5"/>
              </a:spcBef>
            </a:pP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灌装</a:t>
            </a:r>
            <a:r>
              <a:rPr sz="17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、储存液化石油气等) 委托，</a:t>
            </a:r>
            <a:r>
              <a:rPr sz="17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为兴农公司部分 用</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户配送瓶装液化石油气并提供安全检查服务。</a:t>
            </a:r>
            <a:endParaRPr sz="1700" dirty="0">
              <a:latin typeface="微软雅黑" panose="020B0503020204020204" charset="-122"/>
              <a:ea typeface="微软雅黑" panose="020B0503020204020204" charset="-122"/>
              <a:cs typeface="微软雅黑" panose="020B0503020204020204" charset="-122"/>
            </a:endParaRPr>
          </a:p>
        </p:txBody>
      </p:sp>
      <p:sp>
        <p:nvSpPr>
          <p:cNvPr id="1560" name="textbox 1560"/>
          <p:cNvSpPr/>
          <p:nvPr/>
        </p:nvSpPr>
        <p:spPr>
          <a:xfrm>
            <a:off x="-5079" y="311911"/>
            <a:ext cx="11684634" cy="848360"/>
          </a:xfrm>
          <a:prstGeom prst="rect">
            <a:avLst/>
          </a:prstGeom>
          <a:noFill/>
          <a:ln w="0" cap="flat">
            <a:noFill/>
            <a:prstDash val="solid"/>
            <a:miter lim="0"/>
          </a:ln>
        </p:spPr>
        <p:txBody>
          <a:bodyPr vert="horz" wrap="square" lIns="0" tIns="0" rIns="0" bIns="0"/>
          <a:lstStyle/>
          <a:p>
            <a:pPr algn="l" rtl="0" eaLnBrk="0">
              <a:lnSpc>
                <a:spcPct val="126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algn="r" rtl="0" eaLnBrk="0">
              <a:lnSpc>
                <a:spcPct val="93000"/>
              </a:lnSpc>
            </a:pPr>
            <a:r>
              <a:rPr sz="35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石景山区“</a:t>
            </a:r>
            <a:r>
              <a:rPr sz="3500" b="1" kern="0" spc="-76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3500" b="1" kern="0" spc="70" dirty="0">
                <a:solidFill>
                  <a:srgbClr val="FF0000">
                    <a:alpha val="100000"/>
                  </a:srgbClr>
                </a:solidFill>
                <a:latin typeface="Arial" panose="020B0604020202020204"/>
                <a:ea typeface="Arial" panose="020B0604020202020204"/>
                <a:cs typeface="Arial" panose="020B0604020202020204"/>
              </a:rPr>
              <a:t>1·22</a:t>
            </a:r>
            <a:r>
              <a:rPr sz="35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”液化</a:t>
            </a:r>
            <a:r>
              <a:rPr sz="35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石油气爆燃事故</a:t>
            </a:r>
            <a:endParaRPr sz="3500" dirty="0">
              <a:latin typeface="微软雅黑" panose="020B0503020204020204" charset="-122"/>
              <a:ea typeface="微软雅黑" panose="020B0503020204020204" charset="-122"/>
              <a:cs typeface="微软雅黑" panose="020B0503020204020204" charset="-122"/>
            </a:endParaRPr>
          </a:p>
        </p:txBody>
      </p:sp>
      <p:pic>
        <p:nvPicPr>
          <p:cNvPr id="1562" name="picture 1562"/>
          <p:cNvPicPr>
            <a:picLocks noChangeAspect="1"/>
          </p:cNvPicPr>
          <p:nvPr/>
        </p:nvPicPr>
        <p:blipFill>
          <a:blip r:embed="rId2"/>
          <a:stretch>
            <a:fillRect/>
          </a:stretch>
        </p:blipFill>
        <p:spPr>
          <a:xfrm rot="21600000">
            <a:off x="7620" y="324611"/>
            <a:ext cx="3899534" cy="777240"/>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4" name="picture 1564"/>
          <p:cNvPicPr>
            <a:picLocks noChangeAspect="1"/>
          </p:cNvPicPr>
          <p:nvPr/>
        </p:nvPicPr>
        <p:blipFill>
          <a:blip r:embed="rId1"/>
          <a:stretch>
            <a:fillRect/>
          </a:stretch>
        </p:blipFill>
        <p:spPr>
          <a:xfrm rot="21600000">
            <a:off x="10611028" y="4077766"/>
            <a:ext cx="1580971" cy="2780233"/>
          </a:xfrm>
          <a:prstGeom prst="rect">
            <a:avLst/>
          </a:prstGeom>
        </p:spPr>
      </p:pic>
      <p:sp>
        <p:nvSpPr>
          <p:cNvPr id="1566" name="textbox 1566"/>
          <p:cNvSpPr/>
          <p:nvPr/>
        </p:nvSpPr>
        <p:spPr>
          <a:xfrm>
            <a:off x="580669" y="1286459"/>
            <a:ext cx="11276965" cy="443801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474980" algn="l" rtl="0" eaLnBrk="0">
              <a:lnSpc>
                <a:spcPts val="2170"/>
              </a:lnSpc>
            </a:pP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2020 年 11 月，</a:t>
            </a:r>
            <a:r>
              <a:rPr sz="17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殷云飞</a:t>
            </a:r>
            <a:r>
              <a:rPr sz="17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、殷云朋向家门口饭馆提供兴农公司 营业执照复印件，</a:t>
            </a:r>
            <a:r>
              <a:rPr sz="1700"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并销售</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、配送瓶装液</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化石油</a:t>
            </a:r>
            <a:endParaRPr sz="1700" dirty="0">
              <a:latin typeface="微软雅黑" panose="020B0503020204020204" charset="-122"/>
              <a:ea typeface="微软雅黑" panose="020B0503020204020204" charset="-122"/>
              <a:cs typeface="微软雅黑" panose="020B0503020204020204" charset="-122"/>
            </a:endParaRPr>
          </a:p>
          <a:p>
            <a:pPr marL="12700" indent="2540" algn="l" rtl="0" eaLnBrk="0">
              <a:lnSpc>
                <a:spcPct val="160000"/>
              </a:lnSpc>
              <a:spcBef>
                <a:spcPts val="75"/>
              </a:spcBef>
            </a:pP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气</a:t>
            </a:r>
            <a:r>
              <a:rPr sz="1700" kern="0" spc="-2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。家门口饭馆以每瓶 380 元价格，</a:t>
            </a:r>
            <a:r>
              <a:rPr sz="17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通过转账途径，</a:t>
            </a:r>
            <a:r>
              <a:rPr sz="1700" kern="0" spc="-2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定期向殷云飞</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、殷云朋支付瓶装液化石油气购</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买费用</a:t>
            </a:r>
            <a:r>
              <a:rPr sz="1700" kern="0" spc="-2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。殷</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云飞</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、殷云朋向家门口饭馆销售的瓶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装液化石油气主要来源为兴农公司，</a:t>
            </a:r>
            <a:r>
              <a:rPr sz="17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另有部分瓶装液化石油气为殷云朋向</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个人购买的带有北京双能液化气有限公司(具备瓶装液化石油气换瓶资质</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 标识的瓶装液化石油气</a:t>
            </a:r>
            <a:r>
              <a:rPr sz="1700" kern="0" spc="-2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。截至事故发生</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时，</a:t>
            </a:r>
            <a:r>
              <a:rPr sz="1700" kern="0" spc="3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兴农公司未与家门口饭馆签订瓶</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装液化石油气供气合同。</a:t>
            </a:r>
            <a:endParaRPr sz="1700" dirty="0">
              <a:latin typeface="微软雅黑" panose="020B0503020204020204" charset="-122"/>
              <a:ea typeface="微软雅黑" panose="020B0503020204020204" charset="-122"/>
              <a:cs typeface="微软雅黑" panose="020B0503020204020204" charset="-122"/>
            </a:endParaRPr>
          </a:p>
          <a:p>
            <a:pPr marL="473075" algn="l" rtl="0" eaLnBrk="0">
              <a:lnSpc>
                <a:spcPts val="2190"/>
              </a:lnSpc>
              <a:spcBef>
                <a:spcPts val="845"/>
              </a:spcBef>
            </a:pPr>
            <a:r>
              <a:rPr sz="17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(二) 事发房屋租赁改造情况</a:t>
            </a:r>
            <a:endParaRPr sz="1700" dirty="0">
              <a:latin typeface="微软雅黑" panose="020B0503020204020204" charset="-122"/>
              <a:ea typeface="微软雅黑" panose="020B0503020204020204" charset="-122"/>
              <a:cs typeface="微软雅黑" panose="020B0503020204020204" charset="-122"/>
            </a:endParaRPr>
          </a:p>
          <a:p>
            <a:pPr marL="474980" algn="l" rtl="0" eaLnBrk="0">
              <a:lnSpc>
                <a:spcPts val="2170"/>
              </a:lnSpc>
              <a:spcBef>
                <a:spcPts val="1100"/>
              </a:spcBef>
            </a:pP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2002年，</a:t>
            </a:r>
            <a:r>
              <a:rPr sz="17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祁雪松向北京华美宏信投资管理公司(</a:t>
            </a:r>
            <a:r>
              <a:rPr sz="1700" kern="0" spc="2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以下简称 华美公司，</a:t>
            </a:r>
            <a:r>
              <a:rPr sz="17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原石景山区八角农工商联合公司</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)租赁</a:t>
            </a:r>
            <a:endParaRPr sz="1700" dirty="0">
              <a:latin typeface="微软雅黑" panose="020B0503020204020204" charset="-122"/>
              <a:ea typeface="微软雅黑" panose="020B0503020204020204" charset="-122"/>
              <a:cs typeface="微软雅黑" panose="020B0503020204020204" charset="-122"/>
            </a:endParaRPr>
          </a:p>
          <a:p>
            <a:pPr marL="20320" algn="l" rtl="0" eaLnBrk="0">
              <a:lnSpc>
                <a:spcPts val="2170"/>
              </a:lnSpc>
              <a:spcBef>
                <a:spcPts val="1070"/>
              </a:spcBef>
            </a:pP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石景山区游乐园西侧商业用房中 3 号房 (建筑面积 129.6 平方米)</a:t>
            </a:r>
            <a:r>
              <a:rPr sz="1700" kern="0" spc="-2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。从 201</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5年起，</a:t>
            </a:r>
            <a:r>
              <a:rPr sz="17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华美公司与祁雪松之妻杨静每</a:t>
            </a:r>
            <a:endParaRPr sz="1700" dirty="0">
              <a:latin typeface="微软雅黑" panose="020B0503020204020204" charset="-122"/>
              <a:ea typeface="微软雅黑" panose="020B0503020204020204" charset="-122"/>
              <a:cs typeface="微软雅黑" panose="020B0503020204020204" charset="-122"/>
            </a:endParaRPr>
          </a:p>
          <a:p>
            <a:pPr marL="17145" algn="l" rtl="0" eaLnBrk="0">
              <a:lnSpc>
                <a:spcPct val="93000"/>
              </a:lnSpc>
              <a:spcBef>
                <a:spcPts val="1340"/>
              </a:spcBef>
            </a:pP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年签订一次房屋租赁协议。</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02000"/>
              </a:lnSpc>
            </a:pPr>
            <a:endParaRPr sz="600" dirty="0">
              <a:latin typeface="Arial" panose="020B0604020202020204"/>
              <a:ea typeface="Arial" panose="020B0604020202020204"/>
              <a:cs typeface="Arial" panose="020B0604020202020204"/>
            </a:endParaRPr>
          </a:p>
          <a:p>
            <a:pPr marL="13970" indent="461010" algn="l" rtl="0" eaLnBrk="0">
              <a:lnSpc>
                <a:spcPct val="145000"/>
              </a:lnSpc>
              <a:spcBef>
                <a:spcPts val="5"/>
              </a:spcBef>
            </a:pP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2005年，</a:t>
            </a:r>
            <a:r>
              <a:rPr sz="1700" kern="0" spc="-2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杨静注册成立家门口</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饭馆，</a:t>
            </a:r>
            <a:r>
              <a:rPr sz="1700" kern="0" spc="-1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将房屋原卫生间部位 改造为气瓶间，</a:t>
            </a:r>
            <a:r>
              <a:rPr sz="1700"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并安装气化器</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、集气装置</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、调压</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器等液化石油气 供气设备</a:t>
            </a:r>
            <a:r>
              <a:rPr sz="1700" kern="0" spc="-2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。2018年，</a:t>
            </a:r>
            <a:r>
              <a:rPr sz="17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家门口饭馆在气瓶</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间内新安装一台气化器，</a:t>
            </a:r>
            <a:r>
              <a:rPr sz="1700" kern="0" spc="-1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原有气化器废弃但未进行拆除。</a:t>
            </a:r>
            <a:endParaRPr sz="1700" dirty="0">
              <a:latin typeface="微软雅黑" panose="020B0503020204020204" charset="-122"/>
              <a:ea typeface="微软雅黑" panose="020B0503020204020204" charset="-122"/>
              <a:cs typeface="微软雅黑" panose="020B0503020204020204" charset="-122"/>
            </a:endParaRPr>
          </a:p>
        </p:txBody>
      </p:sp>
      <p:sp>
        <p:nvSpPr>
          <p:cNvPr id="1568" name="textbox 1568"/>
          <p:cNvSpPr/>
          <p:nvPr/>
        </p:nvSpPr>
        <p:spPr>
          <a:xfrm>
            <a:off x="-5079" y="311911"/>
            <a:ext cx="11684634" cy="848360"/>
          </a:xfrm>
          <a:prstGeom prst="rect">
            <a:avLst/>
          </a:prstGeom>
          <a:noFill/>
          <a:ln w="0" cap="flat">
            <a:noFill/>
            <a:prstDash val="solid"/>
            <a:miter lim="0"/>
          </a:ln>
        </p:spPr>
        <p:txBody>
          <a:bodyPr vert="horz" wrap="square" lIns="0" tIns="0" rIns="0" bIns="0"/>
          <a:lstStyle/>
          <a:p>
            <a:pPr algn="l" rtl="0" eaLnBrk="0">
              <a:lnSpc>
                <a:spcPct val="126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algn="r" rtl="0" eaLnBrk="0">
              <a:lnSpc>
                <a:spcPct val="93000"/>
              </a:lnSpc>
            </a:pPr>
            <a:r>
              <a:rPr sz="35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石景山区“</a:t>
            </a:r>
            <a:r>
              <a:rPr sz="3500" b="1" kern="0" spc="-76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3500" b="1" kern="0" spc="70" dirty="0">
                <a:solidFill>
                  <a:srgbClr val="FF0000">
                    <a:alpha val="100000"/>
                  </a:srgbClr>
                </a:solidFill>
                <a:latin typeface="Arial" panose="020B0604020202020204"/>
                <a:ea typeface="Arial" panose="020B0604020202020204"/>
                <a:cs typeface="Arial" panose="020B0604020202020204"/>
              </a:rPr>
              <a:t>1·22</a:t>
            </a:r>
            <a:r>
              <a:rPr sz="35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”液化</a:t>
            </a:r>
            <a:r>
              <a:rPr sz="35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石油气爆燃事故</a:t>
            </a:r>
            <a:endParaRPr sz="3500" dirty="0">
              <a:latin typeface="微软雅黑" panose="020B0503020204020204" charset="-122"/>
              <a:ea typeface="微软雅黑" panose="020B0503020204020204" charset="-122"/>
              <a:cs typeface="微软雅黑" panose="020B0503020204020204" charset="-122"/>
            </a:endParaRPr>
          </a:p>
        </p:txBody>
      </p:sp>
      <p:pic>
        <p:nvPicPr>
          <p:cNvPr id="1570" name="picture 1570"/>
          <p:cNvPicPr>
            <a:picLocks noChangeAspect="1"/>
          </p:cNvPicPr>
          <p:nvPr/>
        </p:nvPicPr>
        <p:blipFill>
          <a:blip r:embed="rId2"/>
          <a:stretch>
            <a:fillRect/>
          </a:stretch>
        </p:blipFill>
        <p:spPr>
          <a:xfrm rot="21600000">
            <a:off x="7620" y="324611"/>
            <a:ext cx="3899534" cy="777240"/>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2" name="picture 1572"/>
          <p:cNvPicPr>
            <a:picLocks noChangeAspect="1"/>
          </p:cNvPicPr>
          <p:nvPr/>
        </p:nvPicPr>
        <p:blipFill>
          <a:blip r:embed="rId1"/>
          <a:stretch>
            <a:fillRect/>
          </a:stretch>
        </p:blipFill>
        <p:spPr>
          <a:xfrm rot="21600000">
            <a:off x="10611028" y="4077766"/>
            <a:ext cx="1580971" cy="2780233"/>
          </a:xfrm>
          <a:prstGeom prst="rect">
            <a:avLst/>
          </a:prstGeom>
        </p:spPr>
      </p:pic>
      <p:sp>
        <p:nvSpPr>
          <p:cNvPr id="1574" name="textbox 1574"/>
          <p:cNvSpPr/>
          <p:nvPr/>
        </p:nvSpPr>
        <p:spPr>
          <a:xfrm>
            <a:off x="642035" y="1636293"/>
            <a:ext cx="11188700" cy="359981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473710" algn="l" rtl="0" eaLnBrk="0">
              <a:lnSpc>
                <a:spcPts val="2190"/>
              </a:lnSpc>
            </a:pPr>
            <a:r>
              <a:rPr sz="17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 三 ) 建筑布局及事故现场情况</a:t>
            </a:r>
            <a:endParaRPr sz="1700" dirty="0">
              <a:latin typeface="微软雅黑" panose="020B0503020204020204" charset="-122"/>
              <a:ea typeface="微软雅黑" panose="020B0503020204020204" charset="-122"/>
              <a:cs typeface="微软雅黑" panose="020B0503020204020204" charset="-122"/>
            </a:endParaRPr>
          </a:p>
          <a:p>
            <a:pPr marL="36195" indent="444500" algn="l" rtl="0" eaLnBrk="0">
              <a:lnSpc>
                <a:spcPct val="145000"/>
              </a:lnSpc>
              <a:spcBef>
                <a:spcPts val="765"/>
              </a:spcBef>
            </a:pP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家门口饭馆所在建筑为地上一层的砖混结构，</a:t>
            </a:r>
            <a:r>
              <a:rPr sz="17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东西长约 9.6 米</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、南北宽约 13.5 米</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、建筑高度 3.9 米</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建筑</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内部分别为烧烤间</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、烙饼间</a:t>
            </a:r>
            <a:r>
              <a:rPr sz="17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、面点间</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、就餐大厅</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、柜台</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、小包间</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、凉菜间</a:t>
            </a:r>
            <a:r>
              <a:rPr sz="17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、卫生</a:t>
            </a: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间</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、操作间</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、清洗间和气瓶间。</a:t>
            </a:r>
            <a:endParaRPr sz="1700" dirty="0">
              <a:latin typeface="微软雅黑" panose="020B0503020204020204" charset="-122"/>
              <a:ea typeface="微软雅黑" panose="020B0503020204020204" charset="-122"/>
              <a:cs typeface="微软雅黑" panose="020B0503020204020204" charset="-122"/>
            </a:endParaRPr>
          </a:p>
          <a:p>
            <a:pPr marL="20320" indent="451485" algn="l" rtl="0" eaLnBrk="0">
              <a:lnSpc>
                <a:spcPct val="149000"/>
              </a:lnSpc>
              <a:spcBef>
                <a:spcPts val="550"/>
              </a:spcBef>
            </a:pP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气瓶间位于家门口饭馆东北角，</a:t>
            </a:r>
            <a:r>
              <a:rPr sz="17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东西长约 2.</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4 米</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、南北宽约 1.1 米</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、高约 2.7 米</a:t>
            </a:r>
            <a:r>
              <a:rPr sz="1700" kern="0" spc="-2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。南墙有推拉门用于出入(高</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1.8 米</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、宽 0.7 米 )，</a:t>
            </a:r>
            <a:r>
              <a:rPr sz="1700" kern="0" spc="-2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北墙设有对外窗口 ( 窗口距室内地面</a:t>
            </a:r>
            <a:r>
              <a:rPr sz="1700"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1.8 米 )</a:t>
            </a:r>
            <a:r>
              <a:rPr sz="17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并在窗口上</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部安装排风扇</a:t>
            </a:r>
            <a:r>
              <a:rPr sz="1700" kern="0" spc="-2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。气瓶间北侧墙上安</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装有 2</a:t>
            </a:r>
            <a:r>
              <a:rPr sz="17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台气化器( 1</a:t>
            </a:r>
            <a:r>
              <a:rPr sz="17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台已废弃</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1 个集气装置</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、1 个调压器；</a:t>
            </a:r>
            <a:r>
              <a:rPr sz="1700" kern="0" spc="-2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南侧地面自东向西并排放置 3 只</a:t>
            </a: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50千克气瓶，</a:t>
            </a:r>
            <a:r>
              <a:rPr sz="17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其</a:t>
            </a:r>
            <a:endParaRPr sz="1700" dirty="0">
              <a:latin typeface="微软雅黑" panose="020B0503020204020204" charset="-122"/>
              <a:ea typeface="微软雅黑" panose="020B0503020204020204" charset="-122"/>
              <a:cs typeface="微软雅黑" panose="020B0503020204020204" charset="-122"/>
            </a:endParaRPr>
          </a:p>
          <a:p>
            <a:pPr marL="12700" indent="24765" algn="l" rtl="0" eaLnBrk="0">
              <a:lnSpc>
                <a:spcPct val="145000"/>
              </a:lnSpc>
              <a:spcBef>
                <a:spcPts val="615"/>
              </a:spcBef>
            </a:pP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中 2 只气瓶通过橡胶软管连接到气化器</a:t>
            </a:r>
            <a:r>
              <a:rPr sz="1700" kern="0" spc="-2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。气化器出</a:t>
            </a:r>
            <a:r>
              <a:rPr sz="1700" kern="0" spc="3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口处通过橡胶软管连接集气装置，</a:t>
            </a:r>
            <a:r>
              <a:rPr sz="17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集气装置通过硬</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管连接调</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压器后通往西侧操作间，</a:t>
            </a:r>
            <a:r>
              <a:rPr sz="17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与操作间 3</a:t>
            </a:r>
            <a:r>
              <a:rPr sz="17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台商用燃气灶具连接</a:t>
            </a:r>
            <a:r>
              <a:rPr sz="17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。气瓶间内 设有家用型可燃</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气体报警器，</a:t>
            </a:r>
            <a:r>
              <a:rPr sz="1700" kern="0" spc="-1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无紧急切断</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07000"/>
              </a:lnSpc>
            </a:pPr>
            <a:endParaRPr sz="700" dirty="0">
              <a:latin typeface="Arial" panose="020B0604020202020204"/>
              <a:ea typeface="Arial" panose="020B0604020202020204"/>
              <a:cs typeface="Arial" panose="020B0604020202020204"/>
            </a:endParaRPr>
          </a:p>
          <a:p>
            <a:pPr marL="35560" algn="l" rtl="0" eaLnBrk="0">
              <a:lnSpc>
                <a:spcPts val="2170"/>
              </a:lnSpc>
              <a:spcBef>
                <a:spcPts val="0"/>
              </a:spcBef>
            </a:pP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阀和防爆风机等安全辅助设施。</a:t>
            </a:r>
            <a:endParaRPr sz="1700" dirty="0">
              <a:latin typeface="微软雅黑" panose="020B0503020204020204" charset="-122"/>
              <a:ea typeface="微软雅黑" panose="020B0503020204020204" charset="-122"/>
              <a:cs typeface="微软雅黑" panose="020B0503020204020204" charset="-122"/>
            </a:endParaRPr>
          </a:p>
        </p:txBody>
      </p:sp>
      <p:sp>
        <p:nvSpPr>
          <p:cNvPr id="1576" name="textbox 1576"/>
          <p:cNvSpPr/>
          <p:nvPr/>
        </p:nvSpPr>
        <p:spPr>
          <a:xfrm>
            <a:off x="-5079" y="311911"/>
            <a:ext cx="11684634" cy="848360"/>
          </a:xfrm>
          <a:prstGeom prst="rect">
            <a:avLst/>
          </a:prstGeom>
          <a:noFill/>
          <a:ln w="0" cap="flat">
            <a:noFill/>
            <a:prstDash val="solid"/>
            <a:miter lim="0"/>
          </a:ln>
        </p:spPr>
        <p:txBody>
          <a:bodyPr vert="horz" wrap="square" lIns="0" tIns="0" rIns="0" bIns="0"/>
          <a:lstStyle/>
          <a:p>
            <a:pPr algn="l" rtl="0" eaLnBrk="0">
              <a:lnSpc>
                <a:spcPct val="126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algn="r" rtl="0" eaLnBrk="0">
              <a:lnSpc>
                <a:spcPct val="93000"/>
              </a:lnSpc>
            </a:pPr>
            <a:r>
              <a:rPr sz="35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石景山区“</a:t>
            </a:r>
            <a:r>
              <a:rPr sz="3500" b="1" kern="0" spc="-76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3500" b="1" kern="0" spc="70" dirty="0">
                <a:solidFill>
                  <a:srgbClr val="FF0000">
                    <a:alpha val="100000"/>
                  </a:srgbClr>
                </a:solidFill>
                <a:latin typeface="Arial" panose="020B0604020202020204"/>
                <a:ea typeface="Arial" panose="020B0604020202020204"/>
                <a:cs typeface="Arial" panose="020B0604020202020204"/>
              </a:rPr>
              <a:t>1·22</a:t>
            </a:r>
            <a:r>
              <a:rPr sz="35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”液化</a:t>
            </a:r>
            <a:r>
              <a:rPr sz="35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石油气爆燃事故</a:t>
            </a:r>
            <a:endParaRPr sz="3500" dirty="0">
              <a:latin typeface="微软雅黑" panose="020B0503020204020204" charset="-122"/>
              <a:ea typeface="微软雅黑" panose="020B0503020204020204" charset="-122"/>
              <a:cs typeface="微软雅黑" panose="020B0503020204020204" charset="-122"/>
            </a:endParaRPr>
          </a:p>
        </p:txBody>
      </p:sp>
      <p:pic>
        <p:nvPicPr>
          <p:cNvPr id="1578" name="picture 1578"/>
          <p:cNvPicPr>
            <a:picLocks noChangeAspect="1"/>
          </p:cNvPicPr>
          <p:nvPr/>
        </p:nvPicPr>
        <p:blipFill>
          <a:blip r:embed="rId2"/>
          <a:stretch>
            <a:fillRect/>
          </a:stretch>
        </p:blipFill>
        <p:spPr>
          <a:xfrm rot="21600000">
            <a:off x="7620" y="324611"/>
            <a:ext cx="3899534" cy="7772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8" name="picture 458"/>
          <p:cNvPicPr>
            <a:picLocks noChangeAspect="1"/>
          </p:cNvPicPr>
          <p:nvPr/>
        </p:nvPicPr>
        <p:blipFill>
          <a:blip r:embed="rId1"/>
          <a:stretch>
            <a:fillRect/>
          </a:stretch>
        </p:blipFill>
        <p:spPr>
          <a:xfrm rot="21600000">
            <a:off x="10611028" y="4077766"/>
            <a:ext cx="1580971" cy="2780233"/>
          </a:xfrm>
          <a:prstGeom prst="rect">
            <a:avLst/>
          </a:prstGeom>
        </p:spPr>
      </p:pic>
      <p:sp>
        <p:nvSpPr>
          <p:cNvPr id="460" name="textbox 460"/>
          <p:cNvSpPr/>
          <p:nvPr/>
        </p:nvSpPr>
        <p:spPr>
          <a:xfrm>
            <a:off x="-5079" y="311911"/>
            <a:ext cx="11921490" cy="5138420"/>
          </a:xfrm>
          <a:prstGeom prst="rect">
            <a:avLst/>
          </a:prstGeom>
          <a:noFill/>
          <a:ln w="0" cap="flat">
            <a:noFill/>
            <a:prstDash val="solid"/>
            <a:miter lim="0"/>
          </a:ln>
        </p:spPr>
        <p:txBody>
          <a:bodyPr vert="horz" wrap="square" lIns="0" tIns="0" rIns="0" bIns="0"/>
          <a:lstStyle/>
          <a:p>
            <a:pPr algn="l" rtl="0" eaLnBrk="0">
              <a:lnSpc>
                <a:spcPct val="101000"/>
              </a:lnSpc>
            </a:pPr>
            <a:endParaRPr sz="800" dirty="0">
              <a:latin typeface="Arial" panose="020B0604020202020204"/>
              <a:ea typeface="Arial" panose="020B0604020202020204"/>
              <a:cs typeface="Arial" panose="020B0604020202020204"/>
            </a:endParaRPr>
          </a:p>
          <a:p>
            <a:pPr marL="571500" algn="l" rtl="0" eaLnBrk="0">
              <a:lnSpc>
                <a:spcPct val="91000"/>
              </a:lnSpc>
              <a:spcBef>
                <a:spcPts val="0"/>
              </a:spcBef>
              <a:tabLst>
                <a:tab pos="703580" algn="l"/>
              </a:tabLst>
            </a:pPr>
            <a:r>
              <a:rPr sz="3200" kern="0" spc="0" dirty="0">
                <a:solidFill>
                  <a:srgbClr val="212E84">
                    <a:alpha val="100000"/>
                  </a:srgbClr>
                </a:solidFill>
                <a:latin typeface="微软雅黑" panose="020B0503020204020204" charset="-122"/>
                <a:ea typeface="微软雅黑" panose="020B0503020204020204" charset="-122"/>
                <a:cs typeface="微软雅黑" panose="020B0503020204020204" charset="-122"/>
              </a:rPr>
              <a:t>	</a:t>
            </a:r>
            <a:r>
              <a:rPr sz="3200" b="1" kern="0" spc="-10" dirty="0">
                <a:solidFill>
                  <a:srgbClr val="212E84">
                    <a:alpha val="100000"/>
                  </a:srgbClr>
                </a:solidFill>
                <a:latin typeface="微软雅黑" panose="020B0503020204020204" charset="-122"/>
                <a:ea typeface="微软雅黑" panose="020B0503020204020204" charset="-122"/>
                <a:cs typeface="微软雅黑" panose="020B0503020204020204" charset="-122"/>
              </a:rPr>
              <a:t>一、燃气安全生产法律法规体系介绍</a:t>
            </a:r>
            <a:endParaRPr sz="3200" dirty="0">
              <a:latin typeface="微软雅黑" panose="020B0503020204020204" charset="-122"/>
              <a:ea typeface="微软雅黑" panose="020B0503020204020204" charset="-122"/>
              <a:cs typeface="微软雅黑" panose="020B0503020204020204" charset="-122"/>
            </a:endParaRPr>
          </a:p>
          <a:p>
            <a:pPr algn="l" rtl="0" eaLnBrk="0">
              <a:lnSpc>
                <a:spcPct val="134000"/>
              </a:lnSpc>
            </a:pPr>
            <a:endParaRPr sz="1000" dirty="0">
              <a:latin typeface="Arial" panose="020B0604020202020204"/>
              <a:ea typeface="Arial" panose="020B0604020202020204"/>
              <a:cs typeface="Arial" panose="020B0604020202020204"/>
            </a:endParaRPr>
          </a:p>
          <a:p>
            <a:pPr marL="302260" algn="l" rtl="0" eaLnBrk="0">
              <a:lnSpc>
                <a:spcPts val="2890"/>
              </a:lnSpc>
              <a:spcBef>
                <a:spcPts val="695"/>
              </a:spcBef>
            </a:pPr>
            <a:r>
              <a:rPr sz="2300" kern="0" spc="70" dirty="0">
                <a:solidFill>
                  <a:srgbClr val="000000">
                    <a:alpha val="100000"/>
                  </a:srgbClr>
                </a:solidFill>
                <a:latin typeface="Wingdings" panose="05000000000000000000"/>
                <a:ea typeface="Wingdings" panose="05000000000000000000"/>
                <a:cs typeface="Wingdings" panose="05000000000000000000"/>
              </a:rPr>
              <a:t>n</a:t>
            </a:r>
            <a:r>
              <a:rPr sz="2300" kern="0" spc="-450" dirty="0">
                <a:solidFill>
                  <a:srgbClr val="000000">
                    <a:alpha val="100000"/>
                  </a:srgbClr>
                </a:solidFill>
                <a:latin typeface="Wingdings" panose="05000000000000000000"/>
                <a:ea typeface="Wingdings" panose="05000000000000000000"/>
                <a:cs typeface="Wingdings" panose="05000000000000000000"/>
              </a:rPr>
              <a:t> </a:t>
            </a:r>
            <a:r>
              <a:rPr sz="23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部门规章和地方性法规、</a:t>
            </a:r>
            <a:r>
              <a:rPr sz="2300" b="1" kern="0" spc="-5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3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规章</a:t>
            </a:r>
            <a:endParaRPr sz="2300" dirty="0">
              <a:latin typeface="微软雅黑" panose="020B0503020204020204" charset="-122"/>
              <a:ea typeface="微软雅黑" panose="020B0503020204020204" charset="-122"/>
              <a:cs typeface="微软雅黑" panose="020B0503020204020204" charset="-122"/>
            </a:endParaRPr>
          </a:p>
          <a:p>
            <a:pPr marL="278130" indent="528955" algn="l" rtl="0" eaLnBrk="0">
              <a:lnSpc>
                <a:spcPct val="145000"/>
              </a:lnSpc>
              <a:spcBef>
                <a:spcPts val="650"/>
              </a:spcBef>
            </a:pPr>
            <a:r>
              <a:rPr sz="21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燃气相关的部门规章主要涉及燃气经营许可、特许经营和对燃气的规划设计</a:t>
            </a:r>
            <a:r>
              <a:rPr sz="21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、施工企业资质</a:t>
            </a:r>
            <a:r>
              <a:rPr sz="21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管理， 是上位法实施的具体化和重要</a:t>
            </a:r>
            <a:r>
              <a:rPr sz="21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保障。落实法律法规的具体化文件， 政府依法加强燃气管理</a:t>
            </a:r>
            <a:r>
              <a:rPr sz="21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的一种事前控制手段 （保证企业安全投入、</a:t>
            </a:r>
            <a:r>
              <a:rPr sz="21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合规经营</a:t>
            </a:r>
            <a:r>
              <a:rPr sz="2100" kern="0" spc="-24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21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也是企业进入燃气经营市场的准入门槛。</a:t>
            </a:r>
            <a:r>
              <a:rPr sz="21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地方性法规和规章是依据国务院、部门相关法规和规章， 并根据地方燃气发展特点而制定。</a:t>
            </a:r>
            <a:endParaRPr sz="2100" dirty="0">
              <a:latin typeface="微软雅黑" panose="020B0503020204020204" charset="-122"/>
              <a:ea typeface="微软雅黑" panose="020B0503020204020204" charset="-122"/>
              <a:cs typeface="微软雅黑" panose="020B0503020204020204" charset="-122"/>
            </a:endParaRPr>
          </a:p>
          <a:p>
            <a:pPr marL="657860" indent="-361950" algn="l" rtl="0" eaLnBrk="0">
              <a:lnSpc>
                <a:spcPct val="135000"/>
              </a:lnSpc>
              <a:spcBef>
                <a:spcPts val="1150"/>
              </a:spcBef>
              <a:tabLst>
                <a:tab pos="488950" algn="l"/>
              </a:tabLst>
            </a:pPr>
            <a:r>
              <a:rPr sz="21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《燃气经营许可管理办法》</a:t>
            </a:r>
            <a:r>
              <a:rPr sz="2100" kern="0" spc="2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、《市政公用事业</a:t>
            </a:r>
            <a:r>
              <a:rPr sz="21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特许经营管理办法》、《基础设施和公用事业</a:t>
            </a:r>
            <a:r>
              <a:rPr sz="21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特许经营管理办法》、《建筑业企业资质管理规定》、《建设工程勘察设计资质管理规定</a:t>
            </a:r>
            <a:r>
              <a:rPr sz="21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2100" dirty="0">
              <a:latin typeface="微软雅黑" panose="020B0503020204020204" charset="-122"/>
              <a:ea typeface="微软雅黑" panose="020B0503020204020204" charset="-122"/>
              <a:cs typeface="微软雅黑" panose="020B0503020204020204" charset="-122"/>
            </a:endParaRPr>
          </a:p>
          <a:p>
            <a:pPr marL="295910" algn="l" rtl="0" eaLnBrk="0">
              <a:lnSpc>
                <a:spcPts val="2755"/>
              </a:lnSpc>
              <a:spcBef>
                <a:spcPts val="880"/>
              </a:spcBef>
              <a:tabLst>
                <a:tab pos="488950" algn="l"/>
              </a:tabLst>
            </a:pPr>
            <a:r>
              <a:rPr sz="21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《北京市燃气管理条例》、《上海</a:t>
            </a:r>
            <a:r>
              <a:rPr sz="21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市燃气管理条例》</a:t>
            </a:r>
            <a:endParaRPr sz="2100" dirty="0">
              <a:latin typeface="微软雅黑" panose="020B0503020204020204" charset="-122"/>
              <a:ea typeface="微软雅黑" panose="020B0503020204020204" charset="-122"/>
              <a:cs typeface="微软雅黑" panose="020B0503020204020204" charset="-122"/>
            </a:endParaRPr>
          </a:p>
          <a:p>
            <a:pPr algn="l" rtl="0" eaLnBrk="0">
              <a:lnSpc>
                <a:spcPct val="101000"/>
              </a:lnSpc>
            </a:pPr>
            <a:endParaRPr sz="900" dirty="0">
              <a:latin typeface="Arial" panose="020B0604020202020204"/>
              <a:ea typeface="Arial" panose="020B0604020202020204"/>
              <a:cs typeface="Arial" panose="020B0604020202020204"/>
            </a:endParaRPr>
          </a:p>
          <a:p>
            <a:pPr marL="295910" algn="l" rtl="0" eaLnBrk="0">
              <a:lnSpc>
                <a:spcPts val="2755"/>
              </a:lnSpc>
              <a:spcBef>
                <a:spcPts val="5"/>
              </a:spcBef>
              <a:tabLst>
                <a:tab pos="488950" algn="l"/>
              </a:tabLst>
            </a:pPr>
            <a:r>
              <a:rPr sz="21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《河北省燃气管理办法》</a:t>
            </a:r>
            <a:endParaRPr sz="2100" dirty="0">
              <a:latin typeface="微软雅黑" panose="020B0503020204020204" charset="-122"/>
              <a:ea typeface="微软雅黑" panose="020B0503020204020204" charset="-122"/>
              <a:cs typeface="微软雅黑" panose="020B0503020204020204" charset="-122"/>
            </a:endParaRPr>
          </a:p>
        </p:txBody>
      </p:sp>
      <p:pic>
        <p:nvPicPr>
          <p:cNvPr id="462" name="picture 462"/>
          <p:cNvPicPr>
            <a:picLocks noChangeAspect="1"/>
          </p:cNvPicPr>
          <p:nvPr/>
        </p:nvPicPr>
        <p:blipFill>
          <a:blip r:embed="rId2"/>
          <a:stretch>
            <a:fillRect/>
          </a:stretch>
        </p:blipFill>
        <p:spPr>
          <a:xfrm rot="21600000">
            <a:off x="291213" y="5157356"/>
            <a:ext cx="193326" cy="177328"/>
          </a:xfrm>
          <a:prstGeom prst="rect">
            <a:avLst/>
          </a:prstGeom>
        </p:spPr>
      </p:pic>
      <p:pic>
        <p:nvPicPr>
          <p:cNvPr id="464" name="picture 464"/>
          <p:cNvPicPr>
            <a:picLocks noChangeAspect="1"/>
          </p:cNvPicPr>
          <p:nvPr/>
        </p:nvPicPr>
        <p:blipFill>
          <a:blip r:embed="rId3"/>
          <a:stretch>
            <a:fillRect/>
          </a:stretch>
        </p:blipFill>
        <p:spPr>
          <a:xfrm rot="21600000">
            <a:off x="291213" y="4668406"/>
            <a:ext cx="193326" cy="177328"/>
          </a:xfrm>
          <a:prstGeom prst="rect">
            <a:avLst/>
          </a:prstGeom>
        </p:spPr>
      </p:pic>
      <p:pic>
        <p:nvPicPr>
          <p:cNvPr id="466" name="picture 466"/>
          <p:cNvPicPr>
            <a:picLocks noChangeAspect="1"/>
          </p:cNvPicPr>
          <p:nvPr/>
        </p:nvPicPr>
        <p:blipFill>
          <a:blip r:embed="rId2"/>
          <a:stretch>
            <a:fillRect/>
          </a:stretch>
        </p:blipFill>
        <p:spPr>
          <a:xfrm rot="21600000">
            <a:off x="291213" y="3690506"/>
            <a:ext cx="193326" cy="177328"/>
          </a:xfrm>
          <a:prstGeom prst="rect">
            <a:avLst/>
          </a:prstGeom>
        </p:spPr>
      </p:pic>
      <p:sp>
        <p:nvSpPr>
          <p:cNvPr id="468" name="path 468"/>
          <p:cNvSpPr/>
          <p:nvPr/>
        </p:nvSpPr>
        <p:spPr>
          <a:xfrm>
            <a:off x="7620" y="324611"/>
            <a:ext cx="559308" cy="777240"/>
          </a:xfrm>
          <a:custGeom>
            <a:avLst/>
            <a:gdLst/>
            <a:ahLst/>
            <a:cxnLst/>
            <a:rect l="0" t="0" r="0" b="0"/>
            <a:pathLst>
              <a:path w="880" h="1224">
                <a:moveTo>
                  <a:pt x="0" y="0"/>
                </a:moveTo>
                <a:lnTo>
                  <a:pt x="587" y="0"/>
                </a:lnTo>
                <a:lnTo>
                  <a:pt x="587" y="1224"/>
                </a:lnTo>
                <a:lnTo>
                  <a:pt x="0" y="1224"/>
                </a:lnTo>
                <a:lnTo>
                  <a:pt x="0" y="0"/>
                </a:lnTo>
                <a:close/>
              </a:path>
              <a:path w="880" h="1224">
                <a:moveTo>
                  <a:pt x="724" y="0"/>
                </a:moveTo>
                <a:lnTo>
                  <a:pt x="880" y="0"/>
                </a:lnTo>
                <a:lnTo>
                  <a:pt x="880" y="1224"/>
                </a:lnTo>
                <a:lnTo>
                  <a:pt x="724" y="1224"/>
                </a:lnTo>
                <a:lnTo>
                  <a:pt x="724" y="0"/>
                </a:lnTo>
                <a:close/>
              </a:path>
            </a:pathLst>
          </a:custGeom>
          <a:solidFill>
            <a:srgbClr val="4472C4">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0" name="textbox 1580"/>
          <p:cNvSpPr/>
          <p:nvPr/>
        </p:nvSpPr>
        <p:spPr>
          <a:xfrm>
            <a:off x="-5079" y="311911"/>
            <a:ext cx="11684634" cy="3117850"/>
          </a:xfrm>
          <a:prstGeom prst="rect">
            <a:avLst/>
          </a:prstGeom>
          <a:noFill/>
          <a:ln w="0" cap="flat">
            <a:noFill/>
            <a:prstDash val="solid"/>
            <a:miter lim="0"/>
          </a:ln>
        </p:spPr>
        <p:txBody>
          <a:bodyPr vert="horz" wrap="square" lIns="0" tIns="0" rIns="0" bIns="0"/>
          <a:lstStyle/>
          <a:p>
            <a:pPr algn="l" rtl="0" eaLnBrk="0">
              <a:lnSpc>
                <a:spcPct val="126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algn="r" rtl="0" eaLnBrk="0">
              <a:lnSpc>
                <a:spcPct val="93000"/>
              </a:lnSpc>
            </a:pPr>
            <a:r>
              <a:rPr sz="35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石景山区“</a:t>
            </a:r>
            <a:r>
              <a:rPr sz="3500" b="1" kern="0" spc="-76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3500" b="1" kern="0" spc="70" dirty="0">
                <a:solidFill>
                  <a:srgbClr val="FF0000">
                    <a:alpha val="100000"/>
                  </a:srgbClr>
                </a:solidFill>
                <a:latin typeface="Arial" panose="020B0604020202020204"/>
                <a:ea typeface="Arial" panose="020B0604020202020204"/>
                <a:cs typeface="Arial" panose="020B0604020202020204"/>
              </a:rPr>
              <a:t>1·22</a:t>
            </a:r>
            <a:r>
              <a:rPr sz="35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”液化</a:t>
            </a:r>
            <a:r>
              <a:rPr sz="35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石油气爆燃事故</a:t>
            </a:r>
            <a:endParaRPr sz="3500" dirty="0">
              <a:latin typeface="微软雅黑" panose="020B0503020204020204" charset="-122"/>
              <a:ea typeface="微软雅黑" panose="020B0503020204020204" charset="-122"/>
              <a:cs typeface="微软雅黑" panose="020B0503020204020204" charset="-122"/>
            </a:endParaRPr>
          </a:p>
          <a:p>
            <a:pPr algn="l" rtl="0" eaLnBrk="0">
              <a:lnSpc>
                <a:spcPct val="118000"/>
              </a:lnSpc>
            </a:pPr>
            <a:endParaRPr sz="1000" dirty="0">
              <a:latin typeface="Arial" panose="020B0604020202020204"/>
              <a:ea typeface="Arial" panose="020B0604020202020204"/>
              <a:cs typeface="Arial" panose="020B0604020202020204"/>
            </a:endParaRPr>
          </a:p>
          <a:p>
            <a:pPr algn="l" rtl="0" eaLnBrk="0">
              <a:lnSpc>
                <a:spcPct val="118000"/>
              </a:lnSpc>
            </a:pPr>
            <a:endParaRPr sz="1000" dirty="0">
              <a:latin typeface="Arial" panose="020B0604020202020204"/>
              <a:ea typeface="Arial" panose="020B0604020202020204"/>
              <a:cs typeface="Arial" panose="020B0604020202020204"/>
            </a:endParaRPr>
          </a:p>
          <a:p>
            <a:pPr marL="1118870" algn="l" rtl="0" eaLnBrk="0">
              <a:lnSpc>
                <a:spcPct val="95000"/>
              </a:lnSpc>
              <a:spcBef>
                <a:spcPts val="700"/>
              </a:spcBef>
            </a:pPr>
            <a:r>
              <a:rPr sz="23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二、</a:t>
            </a:r>
            <a:r>
              <a:rPr sz="2300" kern="0" spc="-5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3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事故经过及应急救援情况</a:t>
            </a:r>
            <a:endParaRPr sz="2300" dirty="0">
              <a:latin typeface="微软雅黑" panose="020B0503020204020204" charset="-122"/>
              <a:ea typeface="微软雅黑" panose="020B0503020204020204" charset="-122"/>
              <a:cs typeface="微软雅黑" panose="020B0503020204020204" charset="-122"/>
            </a:endParaRPr>
          </a:p>
          <a:p>
            <a:pPr marL="1120775" algn="l" rtl="0" eaLnBrk="0">
              <a:lnSpc>
                <a:spcPts val="2190"/>
              </a:lnSpc>
              <a:spcBef>
                <a:spcPts val="925"/>
              </a:spcBef>
            </a:pPr>
            <a:r>
              <a:rPr sz="17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一 )</a:t>
            </a:r>
            <a:r>
              <a:rPr sz="17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事故发生经过</a:t>
            </a:r>
            <a:endParaRPr sz="1700" dirty="0">
              <a:latin typeface="微软雅黑" panose="020B0503020204020204" charset="-122"/>
              <a:ea typeface="微软雅黑" panose="020B0503020204020204" charset="-122"/>
              <a:cs typeface="微软雅黑" panose="020B0503020204020204" charset="-122"/>
            </a:endParaRPr>
          </a:p>
          <a:p>
            <a:pPr marL="662305" indent="460375" algn="l" rtl="0" eaLnBrk="0">
              <a:lnSpc>
                <a:spcPct val="146000"/>
              </a:lnSpc>
              <a:spcBef>
                <a:spcPts val="735"/>
              </a:spcBef>
            </a:pP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2021 年 1 月 19</a:t>
            </a:r>
            <a:r>
              <a:rPr sz="1700" kern="0" spc="3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日，</a:t>
            </a:r>
            <a:r>
              <a:rPr sz="17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殷云飞</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、殷云朋为家门口饭馆配送了 2</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瓶液化</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石油气， 由殷云飞推入气瓶间内进行更</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换。</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05000"/>
              </a:lnSpc>
            </a:pPr>
            <a:endParaRPr sz="700" dirty="0">
              <a:latin typeface="Arial" panose="020B0604020202020204"/>
              <a:ea typeface="Arial" panose="020B0604020202020204"/>
              <a:cs typeface="Arial" panose="020B0604020202020204"/>
            </a:endParaRPr>
          </a:p>
          <a:p>
            <a:pPr algn="l" rtl="0" eaLnBrk="0">
              <a:lnSpc>
                <a:spcPct val="6000"/>
              </a:lnSpc>
            </a:pPr>
            <a:endParaRPr sz="100" dirty="0">
              <a:latin typeface="Arial" panose="020B0604020202020204"/>
              <a:ea typeface="Arial" panose="020B0604020202020204"/>
              <a:cs typeface="Arial" panose="020B0604020202020204"/>
            </a:endParaRPr>
          </a:p>
          <a:p>
            <a:pPr marL="1127760" algn="l" rtl="0" eaLnBrk="0">
              <a:lnSpc>
                <a:spcPts val="2170"/>
              </a:lnSpc>
            </a:pP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1 月 22</a:t>
            </a:r>
            <a:r>
              <a:rPr sz="1700" kern="0" spc="3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日 9</a:t>
            </a:r>
            <a:r>
              <a:rPr sz="17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时许，</a:t>
            </a:r>
            <a:r>
              <a:rPr sz="17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家门口饭馆开门营业，</a:t>
            </a:r>
            <a:r>
              <a:rPr sz="1700" kern="0" spc="-2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厨师李某玉打开 2 瓶在用液化石油气的阀门</a:t>
            </a:r>
            <a:r>
              <a:rPr sz="1700" kern="0" spc="-2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10</a:t>
            </a:r>
            <a:r>
              <a:rPr sz="17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时左</a:t>
            </a: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右，</a:t>
            </a:r>
            <a:r>
              <a:rPr sz="1700" kern="0" spc="-2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厨师</a:t>
            </a:r>
            <a:endParaRPr sz="1700" dirty="0">
              <a:latin typeface="微软雅黑" panose="020B0503020204020204" charset="-122"/>
              <a:ea typeface="微软雅黑" panose="020B0503020204020204" charset="-122"/>
              <a:cs typeface="微软雅黑" panose="020B0503020204020204" charset="-122"/>
            </a:endParaRPr>
          </a:p>
        </p:txBody>
      </p:sp>
      <p:pic>
        <p:nvPicPr>
          <p:cNvPr id="1582" name="picture 1582"/>
          <p:cNvPicPr>
            <a:picLocks noChangeAspect="1"/>
          </p:cNvPicPr>
          <p:nvPr/>
        </p:nvPicPr>
        <p:blipFill>
          <a:blip r:embed="rId1"/>
          <a:stretch>
            <a:fillRect/>
          </a:stretch>
        </p:blipFill>
        <p:spPr>
          <a:xfrm rot="21600000">
            <a:off x="7620" y="324611"/>
            <a:ext cx="3899534" cy="777240"/>
          </a:xfrm>
          <a:prstGeom prst="rect">
            <a:avLst/>
          </a:prstGeom>
        </p:spPr>
      </p:pic>
      <p:pic>
        <p:nvPicPr>
          <p:cNvPr id="1584" name="picture 1584"/>
          <p:cNvPicPr>
            <a:picLocks noChangeAspect="1"/>
          </p:cNvPicPr>
          <p:nvPr/>
        </p:nvPicPr>
        <p:blipFill>
          <a:blip r:embed="rId2"/>
          <a:stretch>
            <a:fillRect/>
          </a:stretch>
        </p:blipFill>
        <p:spPr>
          <a:xfrm rot="21600000">
            <a:off x="10611028" y="4077766"/>
            <a:ext cx="1580971" cy="2780233"/>
          </a:xfrm>
          <a:prstGeom prst="rect">
            <a:avLst/>
          </a:prstGeom>
        </p:spPr>
      </p:pic>
      <p:sp>
        <p:nvSpPr>
          <p:cNvPr id="1586" name="textbox 1586"/>
          <p:cNvSpPr/>
          <p:nvPr/>
        </p:nvSpPr>
        <p:spPr>
          <a:xfrm>
            <a:off x="644779" y="3540074"/>
            <a:ext cx="11036300" cy="235902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2700" algn="l" rtl="0" eaLnBrk="0">
              <a:lnSpc>
                <a:spcPts val="2170"/>
              </a:lnSpc>
            </a:pP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武某易发现灶具火力变小，</a:t>
            </a:r>
            <a:r>
              <a:rPr sz="1700" kern="0" spc="-2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便前往气瓶间将中间在用气瓶的橡胶软管拆下，</a:t>
            </a:r>
            <a:r>
              <a:rPr sz="17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更换到备用气瓶</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上并打开阀门，</a:t>
            </a:r>
            <a:r>
              <a:rPr sz="17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期</a:t>
            </a:r>
            <a:endParaRPr sz="1700" dirty="0">
              <a:latin typeface="微软雅黑" panose="020B0503020204020204" charset="-122"/>
              <a:ea typeface="微软雅黑" panose="020B0503020204020204" charset="-122"/>
              <a:cs typeface="微软雅黑" panose="020B0503020204020204" charset="-122"/>
            </a:endParaRPr>
          </a:p>
          <a:p>
            <a:pPr marL="29845" algn="l" rtl="0" eaLnBrk="0">
              <a:lnSpc>
                <a:spcPts val="3240"/>
              </a:lnSpc>
            </a:pP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间未发现气瓶间内有明显异味</a:t>
            </a:r>
            <a:r>
              <a:rPr sz="1700" kern="0" spc="-2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。11</a:t>
            </a:r>
            <a:r>
              <a:rPr sz="17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时 32 分左右，</a:t>
            </a:r>
            <a:r>
              <a:rPr sz="17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家门</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口饭馆发生爆燃。</a:t>
            </a:r>
            <a:endParaRPr sz="1700" dirty="0">
              <a:latin typeface="微软雅黑" panose="020B0503020204020204" charset="-122"/>
              <a:ea typeface="微软雅黑" panose="020B0503020204020204" charset="-122"/>
              <a:cs typeface="微软雅黑" panose="020B0503020204020204" charset="-122"/>
            </a:endParaRPr>
          </a:p>
          <a:p>
            <a:pPr marL="470535" algn="l" rtl="0" eaLnBrk="0">
              <a:lnSpc>
                <a:spcPts val="2190"/>
              </a:lnSpc>
              <a:spcBef>
                <a:spcPts val="1020"/>
              </a:spcBef>
            </a:pPr>
            <a:r>
              <a:rPr sz="17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(二) 应急救援情况</a:t>
            </a:r>
            <a:endParaRPr sz="1700" dirty="0">
              <a:latin typeface="微软雅黑" panose="020B0503020204020204" charset="-122"/>
              <a:ea typeface="微软雅黑" panose="020B0503020204020204" charset="-122"/>
              <a:cs typeface="微软雅黑" panose="020B0503020204020204" charset="-122"/>
            </a:endParaRPr>
          </a:p>
          <a:p>
            <a:pPr marL="12700" indent="464820" algn="l" rtl="0" eaLnBrk="0">
              <a:lnSpc>
                <a:spcPct val="137000"/>
              </a:lnSpc>
              <a:spcBef>
                <a:spcPts val="1085"/>
              </a:spcBef>
            </a:pP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11</a:t>
            </a:r>
            <a:r>
              <a:rPr sz="17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时 36 分，</a:t>
            </a:r>
            <a:r>
              <a:rPr sz="1700" kern="0" spc="-1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石景山区消防救援支队接报事故警情</a:t>
            </a:r>
            <a:r>
              <a:rPr sz="1700" kern="0" spc="-2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11</a:t>
            </a:r>
            <a:r>
              <a:rPr sz="17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时44 分，</a:t>
            </a:r>
            <a:r>
              <a:rPr sz="17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消防救援人员到达事故现场，</a:t>
            </a:r>
            <a:r>
              <a:rPr sz="1700" kern="0" spc="-2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使用水枪</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对现场进行稀释降毒</a:t>
            </a:r>
            <a:r>
              <a:rPr sz="17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、冷却抑爆</a:t>
            </a:r>
            <a:r>
              <a:rPr sz="17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。12</a:t>
            </a:r>
            <a:r>
              <a:rPr sz="17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时 02 分，</a:t>
            </a:r>
            <a:r>
              <a:rPr sz="1700" kern="0" spc="-1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3 只 50 千克气瓶被转移至室外安全区域，</a:t>
            </a:r>
            <a:r>
              <a:rPr sz="17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进行二次降温稀释。</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08000"/>
              </a:lnSpc>
            </a:pPr>
            <a:endParaRPr sz="700" dirty="0">
              <a:latin typeface="Arial" panose="020B0604020202020204"/>
              <a:ea typeface="Arial" panose="020B0604020202020204"/>
              <a:cs typeface="Arial" panose="020B0604020202020204"/>
            </a:endParaRPr>
          </a:p>
          <a:p>
            <a:pPr marL="20320" algn="l" rtl="0" eaLnBrk="0">
              <a:lnSpc>
                <a:spcPts val="2170"/>
              </a:lnSpc>
              <a:spcBef>
                <a:spcPts val="0"/>
              </a:spcBef>
            </a:pP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13</a:t>
            </a:r>
            <a:r>
              <a:rPr sz="17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时 00 分，</a:t>
            </a:r>
            <a:r>
              <a:rPr sz="17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事故现场处</a:t>
            </a: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置结束。</a:t>
            </a:r>
            <a:endParaRPr sz="17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8" name="picture 1588"/>
          <p:cNvPicPr>
            <a:picLocks noChangeAspect="1"/>
          </p:cNvPicPr>
          <p:nvPr/>
        </p:nvPicPr>
        <p:blipFill>
          <a:blip r:embed="rId1"/>
          <a:stretch>
            <a:fillRect/>
          </a:stretch>
        </p:blipFill>
        <p:spPr>
          <a:xfrm rot="21600000">
            <a:off x="10611028" y="4077766"/>
            <a:ext cx="1580971" cy="2780233"/>
          </a:xfrm>
          <a:prstGeom prst="rect">
            <a:avLst/>
          </a:prstGeom>
        </p:spPr>
      </p:pic>
      <p:sp>
        <p:nvSpPr>
          <p:cNvPr id="1590" name="textbox 1590"/>
          <p:cNvSpPr/>
          <p:nvPr/>
        </p:nvSpPr>
        <p:spPr>
          <a:xfrm>
            <a:off x="589280" y="1958289"/>
            <a:ext cx="11185525" cy="359346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475615" algn="l" rtl="0" eaLnBrk="0">
              <a:lnSpc>
                <a:spcPts val="2170"/>
              </a:lnSpc>
            </a:pP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经评估：</a:t>
            </a:r>
            <a:r>
              <a:rPr sz="1700" kern="0" spc="-1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家门口饭馆应急准备工作不充分，</a:t>
            </a:r>
            <a:r>
              <a:rPr sz="17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未编制相应专项应急救援预案，</a:t>
            </a:r>
            <a:r>
              <a:rPr sz="1700" kern="0" spc="-2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应急救援工作缺乏有力组织和</a:t>
            </a:r>
            <a:endParaRPr sz="1700" dirty="0">
              <a:latin typeface="微软雅黑" panose="020B0503020204020204" charset="-122"/>
              <a:ea typeface="微软雅黑" panose="020B0503020204020204" charset="-122"/>
              <a:cs typeface="微软雅黑" panose="020B0503020204020204" charset="-122"/>
            </a:endParaRPr>
          </a:p>
          <a:p>
            <a:pPr marL="12700" indent="635" algn="l" rtl="0" eaLnBrk="0">
              <a:lnSpc>
                <a:spcPct val="162000"/>
              </a:lnSpc>
              <a:spcBef>
                <a:spcPts val="40"/>
              </a:spcBef>
            </a:pP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科学指导，</a:t>
            </a:r>
            <a:r>
              <a:rPr sz="17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有关人员在燃气泄漏后应急措施不到位</a:t>
            </a:r>
            <a:r>
              <a:rPr sz="17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。应急处置过程中，</a:t>
            </a:r>
            <a:r>
              <a:rPr sz="1700" kern="0" spc="-2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相关部门信息报送客观真实</a:t>
            </a:r>
            <a:r>
              <a:rPr sz="17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kern="0" spc="-3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响应及时，</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应急资源调集迅速</a:t>
            </a:r>
            <a:r>
              <a:rPr sz="1700" kern="0" spc="-2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、有关单位配合到位，</a:t>
            </a:r>
            <a:r>
              <a:rPr sz="1700" kern="0" spc="-2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现场应急处置工作开展有序。</a:t>
            </a:r>
            <a:endParaRPr sz="1700" dirty="0">
              <a:latin typeface="微软雅黑" panose="020B0503020204020204" charset="-122"/>
              <a:ea typeface="微软雅黑" panose="020B0503020204020204" charset="-122"/>
              <a:cs typeface="微软雅黑" panose="020B0503020204020204" charset="-122"/>
            </a:endParaRPr>
          </a:p>
          <a:p>
            <a:pPr marL="474345" algn="l" rtl="0" eaLnBrk="0">
              <a:lnSpc>
                <a:spcPts val="2190"/>
              </a:lnSpc>
              <a:spcBef>
                <a:spcPts val="850"/>
              </a:spcBef>
            </a:pPr>
            <a:r>
              <a:rPr sz="17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三 )</a:t>
            </a:r>
            <a:r>
              <a:rPr sz="17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受伤人员情况</a:t>
            </a:r>
            <a:endParaRPr sz="1700" dirty="0">
              <a:latin typeface="微软雅黑" panose="020B0503020204020204" charset="-122"/>
              <a:ea typeface="微软雅黑" panose="020B0503020204020204" charset="-122"/>
              <a:cs typeface="微软雅黑" panose="020B0503020204020204" charset="-122"/>
            </a:endParaRPr>
          </a:p>
          <a:p>
            <a:pPr marL="20320" indent="461010" algn="l" rtl="0" eaLnBrk="0">
              <a:lnSpc>
                <a:spcPct val="146000"/>
              </a:lnSpc>
              <a:spcBef>
                <a:spcPts val="550"/>
              </a:spcBef>
            </a:pP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1.武某易 (男，</a:t>
            </a:r>
            <a:r>
              <a:rPr sz="17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21</a:t>
            </a:r>
            <a:r>
              <a:rPr sz="17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岁， 山</a:t>
            </a: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西人 )，</a:t>
            </a:r>
            <a:r>
              <a:rPr sz="17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面部</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、脚</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、后背烧伤，</a:t>
            </a:r>
            <a:r>
              <a:rPr sz="17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属于深 Ⅱ度烧伤，</a:t>
            </a:r>
            <a:r>
              <a:rPr sz="1700" kern="0" spc="-2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烧伤面积 20%，</a:t>
            </a:r>
            <a:r>
              <a:rPr sz="17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经医院救治后于 3</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月 21</a:t>
            </a:r>
            <a:r>
              <a:rPr sz="1700" kern="0" spc="3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日出院。</a:t>
            </a:r>
            <a:endParaRPr sz="1700" dirty="0">
              <a:latin typeface="微软雅黑" panose="020B0503020204020204" charset="-122"/>
              <a:ea typeface="微软雅黑" panose="020B0503020204020204" charset="-122"/>
              <a:cs typeface="微软雅黑" panose="020B0503020204020204" charset="-122"/>
            </a:endParaRPr>
          </a:p>
          <a:p>
            <a:pPr marL="476250" algn="l" rtl="0" eaLnBrk="0">
              <a:lnSpc>
                <a:spcPts val="2170"/>
              </a:lnSpc>
              <a:spcBef>
                <a:spcPts val="1075"/>
              </a:spcBef>
            </a:pP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2.李某玉 (男，</a:t>
            </a:r>
            <a:r>
              <a:rPr sz="1700" kern="0" spc="-1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34</a:t>
            </a:r>
            <a:r>
              <a:rPr sz="1700" kern="0" spc="1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岁，</a:t>
            </a:r>
            <a:r>
              <a:rPr sz="17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河南人 )，</a:t>
            </a:r>
            <a:r>
              <a:rPr sz="1700" kern="0" spc="-1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头面部</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、双侧外耳周围</a:t>
            </a:r>
            <a:r>
              <a:rPr sz="17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、右手腕</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、右手背</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、右膝大片皮肤发</a:t>
            </a: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红，</a:t>
            </a:r>
            <a:r>
              <a:rPr sz="1700" kern="0" spc="-1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散在水泡</a:t>
            </a:r>
            <a:endParaRPr sz="1700" dirty="0">
              <a:latin typeface="微软雅黑" panose="020B0503020204020204" charset="-122"/>
              <a:ea typeface="微软雅黑" panose="020B0503020204020204" charset="-122"/>
              <a:cs typeface="微软雅黑" panose="020B0503020204020204" charset="-122"/>
            </a:endParaRPr>
          </a:p>
          <a:p>
            <a:pPr marL="18415" algn="l" rtl="0" eaLnBrk="0">
              <a:lnSpc>
                <a:spcPts val="2170"/>
              </a:lnSpc>
              <a:spcBef>
                <a:spcPts val="1070"/>
              </a:spcBef>
            </a:pP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形成，</a:t>
            </a:r>
            <a:r>
              <a:rPr sz="17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属于烫伤，</a:t>
            </a:r>
            <a:r>
              <a:rPr sz="17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经医院救治后于 3 月 11</a:t>
            </a:r>
            <a:r>
              <a:rPr sz="1700" kern="0" spc="3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日</a:t>
            </a: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出院。</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11000"/>
              </a:lnSpc>
            </a:pPr>
            <a:endParaRPr sz="800" dirty="0">
              <a:latin typeface="Arial" panose="020B0604020202020204"/>
              <a:ea typeface="Arial" panose="020B0604020202020204"/>
              <a:cs typeface="Arial" panose="020B0604020202020204"/>
            </a:endParaRPr>
          </a:p>
          <a:p>
            <a:pPr marL="476885" algn="l" rtl="0" eaLnBrk="0">
              <a:lnSpc>
                <a:spcPts val="2170"/>
              </a:lnSpc>
              <a:spcBef>
                <a:spcPts val="5"/>
              </a:spcBef>
            </a:pP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其余 8 人伤情轻微，</a:t>
            </a:r>
            <a:r>
              <a:rPr sz="1700"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经医院救治后，</a:t>
            </a:r>
            <a:r>
              <a:rPr sz="1700" kern="0" spc="-2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全部于事发当日离院。</a:t>
            </a:r>
            <a:endParaRPr sz="1700" dirty="0">
              <a:latin typeface="微软雅黑" panose="020B0503020204020204" charset="-122"/>
              <a:ea typeface="微软雅黑" panose="020B0503020204020204" charset="-122"/>
              <a:cs typeface="微软雅黑" panose="020B0503020204020204" charset="-122"/>
            </a:endParaRPr>
          </a:p>
        </p:txBody>
      </p:sp>
      <p:sp>
        <p:nvSpPr>
          <p:cNvPr id="1592" name="textbox 1592"/>
          <p:cNvSpPr/>
          <p:nvPr/>
        </p:nvSpPr>
        <p:spPr>
          <a:xfrm>
            <a:off x="-5079" y="311911"/>
            <a:ext cx="11684634" cy="848360"/>
          </a:xfrm>
          <a:prstGeom prst="rect">
            <a:avLst/>
          </a:prstGeom>
          <a:noFill/>
          <a:ln w="0" cap="flat">
            <a:noFill/>
            <a:prstDash val="solid"/>
            <a:miter lim="0"/>
          </a:ln>
        </p:spPr>
        <p:txBody>
          <a:bodyPr vert="horz" wrap="square" lIns="0" tIns="0" rIns="0" bIns="0"/>
          <a:lstStyle/>
          <a:p>
            <a:pPr algn="l" rtl="0" eaLnBrk="0">
              <a:lnSpc>
                <a:spcPct val="126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algn="r" rtl="0" eaLnBrk="0">
              <a:lnSpc>
                <a:spcPct val="93000"/>
              </a:lnSpc>
            </a:pPr>
            <a:r>
              <a:rPr sz="35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石景山区“</a:t>
            </a:r>
            <a:r>
              <a:rPr sz="3500" b="1" kern="0" spc="-76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3500" b="1" kern="0" spc="70" dirty="0">
                <a:solidFill>
                  <a:srgbClr val="FF0000">
                    <a:alpha val="100000"/>
                  </a:srgbClr>
                </a:solidFill>
                <a:latin typeface="Arial" panose="020B0604020202020204"/>
                <a:ea typeface="Arial" panose="020B0604020202020204"/>
                <a:cs typeface="Arial" panose="020B0604020202020204"/>
              </a:rPr>
              <a:t>1·22</a:t>
            </a:r>
            <a:r>
              <a:rPr sz="35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”液化</a:t>
            </a:r>
            <a:r>
              <a:rPr sz="35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石油气爆燃事故</a:t>
            </a:r>
            <a:endParaRPr sz="3500" dirty="0">
              <a:latin typeface="微软雅黑" panose="020B0503020204020204" charset="-122"/>
              <a:ea typeface="微软雅黑" panose="020B0503020204020204" charset="-122"/>
              <a:cs typeface="微软雅黑" panose="020B0503020204020204" charset="-122"/>
            </a:endParaRPr>
          </a:p>
        </p:txBody>
      </p:sp>
      <p:pic>
        <p:nvPicPr>
          <p:cNvPr id="1594" name="picture 1594"/>
          <p:cNvPicPr>
            <a:picLocks noChangeAspect="1"/>
          </p:cNvPicPr>
          <p:nvPr/>
        </p:nvPicPr>
        <p:blipFill>
          <a:blip r:embed="rId2"/>
          <a:stretch>
            <a:fillRect/>
          </a:stretch>
        </p:blipFill>
        <p:spPr>
          <a:xfrm rot="21600000">
            <a:off x="7620" y="324611"/>
            <a:ext cx="3899534" cy="777240"/>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6" name="picture 1596"/>
          <p:cNvPicPr>
            <a:picLocks noChangeAspect="1"/>
          </p:cNvPicPr>
          <p:nvPr/>
        </p:nvPicPr>
        <p:blipFill>
          <a:blip r:embed="rId1"/>
          <a:stretch>
            <a:fillRect/>
          </a:stretch>
        </p:blipFill>
        <p:spPr>
          <a:xfrm rot="21600000">
            <a:off x="10611028" y="4077766"/>
            <a:ext cx="1580971" cy="2780233"/>
          </a:xfrm>
          <a:prstGeom prst="rect">
            <a:avLst/>
          </a:prstGeom>
        </p:spPr>
      </p:pic>
      <p:sp>
        <p:nvSpPr>
          <p:cNvPr id="1598" name="textbox 1598"/>
          <p:cNvSpPr/>
          <p:nvPr/>
        </p:nvSpPr>
        <p:spPr>
          <a:xfrm>
            <a:off x="715594" y="1457325"/>
            <a:ext cx="11164569" cy="4459604"/>
          </a:xfrm>
          <a:prstGeom prst="rect">
            <a:avLst/>
          </a:prstGeom>
          <a:noFill/>
          <a:ln w="0" cap="flat">
            <a:noFill/>
            <a:prstDash val="solid"/>
            <a:miter lim="0"/>
          </a:ln>
        </p:spPr>
        <p:txBody>
          <a:bodyPr vert="horz" wrap="square" lIns="0" tIns="0" rIns="0" bIns="0"/>
          <a:lstStyle/>
          <a:p>
            <a:pPr algn="l" rtl="0" eaLnBrk="0">
              <a:lnSpc>
                <a:spcPct val="91000"/>
              </a:lnSpc>
            </a:pPr>
            <a:endParaRPr sz="100" dirty="0">
              <a:latin typeface="Arial" panose="020B0604020202020204"/>
              <a:ea typeface="Arial" panose="020B0604020202020204"/>
              <a:cs typeface="Arial" panose="020B0604020202020204"/>
            </a:endParaRPr>
          </a:p>
          <a:p>
            <a:pPr marL="473710" algn="l" rtl="0" eaLnBrk="0">
              <a:lnSpc>
                <a:spcPct val="94000"/>
              </a:lnSpc>
            </a:pPr>
            <a:r>
              <a:rPr sz="23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三、</a:t>
            </a:r>
            <a:r>
              <a:rPr sz="2300" kern="0" spc="-5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3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事故原因及性质</a:t>
            </a:r>
            <a:endParaRPr sz="2300" dirty="0">
              <a:latin typeface="微软雅黑" panose="020B0503020204020204" charset="-122"/>
              <a:ea typeface="微软雅黑" panose="020B0503020204020204" charset="-122"/>
              <a:cs typeface="微软雅黑" panose="020B0503020204020204" charset="-122"/>
            </a:endParaRPr>
          </a:p>
          <a:p>
            <a:pPr marL="41275" indent="435610" algn="l" rtl="0" eaLnBrk="0">
              <a:lnSpc>
                <a:spcPct val="145000"/>
              </a:lnSpc>
              <a:spcBef>
                <a:spcPts val="640"/>
              </a:spcBef>
            </a:pP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事故调查组依法调取事故相关书证及物证，</a:t>
            </a:r>
            <a:r>
              <a:rPr sz="17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结合询问笔录</a:t>
            </a:r>
            <a:r>
              <a:rPr sz="17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 检测鉴定结论</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、视频图像资料和专家意见，</a:t>
            </a:r>
            <a:r>
              <a:rPr sz="1700" kern="0" spc="-2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查</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明了事故原因，</a:t>
            </a:r>
            <a:r>
              <a:rPr sz="17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认定了事故性质。</a:t>
            </a:r>
            <a:endParaRPr sz="1700" dirty="0">
              <a:latin typeface="微软雅黑" panose="020B0503020204020204" charset="-122"/>
              <a:ea typeface="微软雅黑" panose="020B0503020204020204" charset="-122"/>
              <a:cs typeface="微软雅黑" panose="020B0503020204020204" charset="-122"/>
            </a:endParaRPr>
          </a:p>
          <a:p>
            <a:pPr marL="474980" algn="l" rtl="0" eaLnBrk="0">
              <a:lnSpc>
                <a:spcPts val="2190"/>
              </a:lnSpc>
              <a:spcBef>
                <a:spcPts val="850"/>
              </a:spcBef>
            </a:pPr>
            <a:r>
              <a:rPr sz="17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一 )</a:t>
            </a:r>
            <a:r>
              <a:rPr sz="1700" b="1"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直接原因</a:t>
            </a:r>
            <a:endParaRPr sz="1700" dirty="0">
              <a:latin typeface="微软雅黑" panose="020B0503020204020204" charset="-122"/>
              <a:ea typeface="微软雅黑" panose="020B0503020204020204" charset="-122"/>
              <a:cs typeface="微软雅黑" panose="020B0503020204020204" charset="-122"/>
            </a:endParaRPr>
          </a:p>
          <a:p>
            <a:pPr marL="12700" indent="463550" algn="l" rtl="0" eaLnBrk="0">
              <a:lnSpc>
                <a:spcPct val="146000"/>
              </a:lnSpc>
              <a:spcBef>
                <a:spcPts val="555"/>
              </a:spcBef>
            </a:pP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经查，</a:t>
            </a:r>
            <a:r>
              <a:rPr sz="17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事发时现场周边未发现有异常人员和车辆，</a:t>
            </a:r>
            <a:r>
              <a:rPr sz="17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事发现场未发现</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人为破坏痕迹，</a:t>
            </a:r>
            <a:r>
              <a:rPr sz="1700" kern="0" spc="-2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公安机关排除人为故意</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破坏的嫌疑。</a:t>
            </a:r>
            <a:endParaRPr sz="1700" dirty="0">
              <a:latin typeface="微软雅黑" panose="020B0503020204020204" charset="-122"/>
              <a:ea typeface="微软雅黑" panose="020B0503020204020204" charset="-122"/>
              <a:cs typeface="微软雅黑" panose="020B0503020204020204" charset="-122"/>
            </a:endParaRPr>
          </a:p>
          <a:p>
            <a:pPr algn="r" rtl="0" eaLnBrk="0">
              <a:lnSpc>
                <a:spcPct val="94000"/>
              </a:lnSpc>
              <a:spcBef>
                <a:spcPts val="1340"/>
              </a:spcBef>
            </a:pP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1.爆燃中心位置</a:t>
            </a:r>
            <a:r>
              <a:rPr sz="1700" kern="0" spc="-2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。结合事故现场受热变形部位</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、玻璃受冲击碎裂情况</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、建筑物破坏痕迹</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、物品受高温烘烤变</a:t>
            </a:r>
            <a:endParaRPr sz="1700" dirty="0">
              <a:latin typeface="微软雅黑" panose="020B0503020204020204" charset="-122"/>
              <a:ea typeface="微软雅黑" panose="020B0503020204020204" charset="-122"/>
              <a:cs typeface="微软雅黑" panose="020B0503020204020204" charset="-122"/>
            </a:endParaRPr>
          </a:p>
          <a:p>
            <a:pPr marL="19050" algn="l" rtl="0" eaLnBrk="0">
              <a:lnSpc>
                <a:spcPts val="2170"/>
              </a:lnSpc>
              <a:spcBef>
                <a:spcPts val="1055"/>
              </a:spcBef>
            </a:pP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形程度</a:t>
            </a:r>
            <a:r>
              <a:rPr sz="17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、监控显示火光扩散方向，</a:t>
            </a:r>
            <a:r>
              <a:rPr sz="1700"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专家组认定本次事故为气</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体爆燃事故，</a:t>
            </a:r>
            <a:r>
              <a:rPr sz="1700" kern="0" spc="-2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爆燃中心位于气瓶间。</a:t>
            </a:r>
            <a:endParaRPr sz="1700" dirty="0">
              <a:latin typeface="微软雅黑" panose="020B0503020204020204" charset="-122"/>
              <a:ea typeface="微软雅黑" panose="020B0503020204020204" charset="-122"/>
              <a:cs typeface="微软雅黑" panose="020B0503020204020204" charset="-122"/>
            </a:endParaRPr>
          </a:p>
          <a:p>
            <a:pPr marL="16510" indent="459740" algn="l" rtl="0" eaLnBrk="0">
              <a:lnSpc>
                <a:spcPct val="148000"/>
              </a:lnSpc>
              <a:spcBef>
                <a:spcPts val="610"/>
              </a:spcBef>
            </a:pP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2.爆燃气体分析</a:t>
            </a:r>
            <a:r>
              <a:rPr sz="1700" kern="0" spc="-2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。事故调查组委托北京市燃</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气及燃气用具产</a:t>
            </a:r>
            <a:r>
              <a:rPr sz="1700" kern="0" spc="2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品质量监督检验站对事发现场3只50千克气瓶内</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气样进行采集，</a:t>
            </a:r>
            <a:r>
              <a:rPr sz="1700" kern="0" spc="-2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检测结果均符合国家标准</a:t>
            </a:r>
            <a:r>
              <a:rPr sz="1700" kern="0" spc="-2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kern="0" spc="-3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除操</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作间安装有 3</a:t>
            </a:r>
            <a:r>
              <a:rPr sz="17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台使用液化石油气</a:t>
            </a:r>
            <a:r>
              <a:rPr sz="1700" kern="0" spc="1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的商用燃气灶具之外，</a:t>
            </a:r>
            <a:r>
              <a:rPr sz="1700"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无其他</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07000"/>
              </a:lnSpc>
            </a:pPr>
            <a:endParaRPr sz="700" dirty="0">
              <a:latin typeface="Arial" panose="020B0604020202020204"/>
              <a:ea typeface="Arial" panose="020B0604020202020204"/>
              <a:cs typeface="Arial" panose="020B0604020202020204"/>
            </a:endParaRPr>
          </a:p>
          <a:p>
            <a:pPr marL="12700" algn="l" rtl="0" eaLnBrk="0">
              <a:lnSpc>
                <a:spcPts val="2170"/>
              </a:lnSpc>
              <a:spcBef>
                <a:spcPts val="0"/>
              </a:spcBef>
            </a:pP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使用燃气设备，</a:t>
            </a:r>
            <a:r>
              <a:rPr sz="1700" kern="0" spc="-2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也无其他</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气源接入， 因此该起事故的爆燃气体为液化石油气。</a:t>
            </a:r>
            <a:endParaRPr sz="1700" dirty="0">
              <a:latin typeface="微软雅黑" panose="020B0503020204020204" charset="-122"/>
              <a:ea typeface="微软雅黑" panose="020B0503020204020204" charset="-122"/>
              <a:cs typeface="微软雅黑" panose="020B0503020204020204" charset="-122"/>
            </a:endParaRPr>
          </a:p>
        </p:txBody>
      </p:sp>
      <p:sp>
        <p:nvSpPr>
          <p:cNvPr id="1600" name="textbox 1600"/>
          <p:cNvSpPr/>
          <p:nvPr/>
        </p:nvSpPr>
        <p:spPr>
          <a:xfrm>
            <a:off x="702005" y="492582"/>
            <a:ext cx="10977880" cy="526415"/>
          </a:xfrm>
          <a:prstGeom prst="rect">
            <a:avLst/>
          </a:prstGeom>
          <a:noFill/>
          <a:ln w="0" cap="flat">
            <a:noFill/>
            <a:prstDash val="solid"/>
            <a:miter lim="0"/>
          </a:ln>
        </p:spPr>
        <p:txBody>
          <a:bodyPr vert="horz" wrap="square" lIns="0" tIns="0" rIns="0" bIns="0"/>
          <a:lstStyle/>
          <a:p>
            <a:pPr algn="l" rtl="0" eaLnBrk="0">
              <a:lnSpc>
                <a:spcPct val="77000"/>
              </a:lnSpc>
            </a:pPr>
            <a:endParaRPr sz="100" dirty="0">
              <a:latin typeface="Arial" panose="020B0604020202020204"/>
              <a:ea typeface="Arial" panose="020B0604020202020204"/>
              <a:cs typeface="Arial" panose="020B0604020202020204"/>
            </a:endParaRPr>
          </a:p>
          <a:p>
            <a:pPr marL="12700" algn="l" rtl="0" eaLnBrk="0">
              <a:lnSpc>
                <a:spcPct val="94000"/>
              </a:lnSpc>
            </a:pPr>
            <a:r>
              <a:rPr sz="35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典型案例分析—</a:t>
            </a:r>
            <a:r>
              <a:rPr sz="35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石景山区“</a:t>
            </a:r>
            <a:r>
              <a:rPr sz="3500" b="1" kern="0" spc="-6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3500" b="1" kern="0" spc="60" dirty="0">
                <a:solidFill>
                  <a:srgbClr val="FF0000">
                    <a:alpha val="100000"/>
                  </a:srgbClr>
                </a:solidFill>
                <a:latin typeface="Arial" panose="020B0604020202020204"/>
                <a:ea typeface="Arial" panose="020B0604020202020204"/>
                <a:cs typeface="Arial" panose="020B0604020202020204"/>
              </a:rPr>
              <a:t>1·22</a:t>
            </a:r>
            <a:r>
              <a:rPr sz="35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”液化石油气爆燃事故</a:t>
            </a:r>
            <a:endParaRPr sz="3500" dirty="0">
              <a:latin typeface="微软雅黑" panose="020B0503020204020204" charset="-122"/>
              <a:ea typeface="微软雅黑" panose="020B0503020204020204" charset="-122"/>
              <a:cs typeface="微软雅黑" panose="020B0503020204020204" charset="-122"/>
            </a:endParaRPr>
          </a:p>
        </p:txBody>
      </p:sp>
      <p:sp>
        <p:nvSpPr>
          <p:cNvPr id="1602" name="rect 1602"/>
          <p:cNvSpPr/>
          <p:nvPr/>
        </p:nvSpPr>
        <p:spPr>
          <a:xfrm>
            <a:off x="7620" y="324611"/>
            <a:ext cx="373379" cy="777240"/>
          </a:xfrm>
          <a:prstGeom prst="rect">
            <a:avLst/>
          </a:prstGeom>
          <a:solidFill>
            <a:srgbClr val="406196">
              <a:alpha val="100000"/>
            </a:srgbClr>
          </a:solidFill>
          <a:ln w="0" cap="flat">
            <a:noFill/>
            <a:prstDash val="solid"/>
            <a:miter lim="0"/>
          </a:ln>
        </p:spPr>
        <p:txBody>
          <a:bodyPr rtlCol="0"/>
          <a:lstStyle/>
          <a:p>
            <a:pPr algn="ctr"/>
            <a:endParaRPr lang="zh-CN" altLang="en-US"/>
          </a:p>
        </p:txBody>
      </p:sp>
      <p:sp>
        <p:nvSpPr>
          <p:cNvPr id="1604" name="rect 1604"/>
          <p:cNvSpPr/>
          <p:nvPr/>
        </p:nvSpPr>
        <p:spPr>
          <a:xfrm>
            <a:off x="467868" y="324611"/>
            <a:ext cx="99059" cy="777240"/>
          </a:xfrm>
          <a:prstGeom prst="rect">
            <a:avLst/>
          </a:prstGeom>
          <a:solidFill>
            <a:srgbClr val="406196">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6" name="picture 1606"/>
          <p:cNvPicPr>
            <a:picLocks noChangeAspect="1"/>
          </p:cNvPicPr>
          <p:nvPr/>
        </p:nvPicPr>
        <p:blipFill>
          <a:blip r:embed="rId1"/>
          <a:stretch>
            <a:fillRect/>
          </a:stretch>
        </p:blipFill>
        <p:spPr>
          <a:xfrm rot="21600000">
            <a:off x="10611028" y="4077766"/>
            <a:ext cx="1580971" cy="2780233"/>
          </a:xfrm>
          <a:prstGeom prst="rect">
            <a:avLst/>
          </a:prstGeom>
        </p:spPr>
      </p:pic>
      <p:sp>
        <p:nvSpPr>
          <p:cNvPr id="1608" name="textbox 1608"/>
          <p:cNvSpPr/>
          <p:nvPr/>
        </p:nvSpPr>
        <p:spPr>
          <a:xfrm>
            <a:off x="720852" y="1931619"/>
            <a:ext cx="11068684" cy="318325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468630" algn="l" rtl="0" eaLnBrk="0">
              <a:lnSpc>
                <a:spcPts val="2170"/>
              </a:lnSpc>
            </a:pP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3.泄漏点分析</a:t>
            </a:r>
            <a:r>
              <a:rPr sz="1700" kern="0" spc="-2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。经北京北燃液化石油气有限公司对 3 只气瓶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检验，</a:t>
            </a:r>
            <a:r>
              <a:rPr sz="1700" kern="0" spc="-1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气瓶外观检验符合要求，</a:t>
            </a:r>
            <a:r>
              <a:rPr sz="1700" kern="0" spc="-1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气瓶及瓶阀气</a:t>
            </a:r>
            <a:endParaRPr sz="1700" dirty="0">
              <a:latin typeface="微软雅黑" panose="020B0503020204020204" charset="-122"/>
              <a:ea typeface="微软雅黑" panose="020B0503020204020204" charset="-122"/>
              <a:cs typeface="微软雅黑" panose="020B0503020204020204" charset="-122"/>
            </a:endParaRPr>
          </a:p>
          <a:p>
            <a:pPr marL="12700" indent="8255" algn="l" rtl="0" eaLnBrk="0">
              <a:lnSpc>
                <a:spcPct val="158000"/>
              </a:lnSpc>
              <a:spcBef>
                <a:spcPts val="55"/>
              </a:spcBef>
            </a:pP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密性试验符合要求</a:t>
            </a:r>
            <a:r>
              <a:rPr sz="1700" kern="0" spc="-2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 经北京市燃气及燃气用具产品质量监督检验站对调压器及其后端的管路和 3</a:t>
            </a:r>
            <a:r>
              <a:rPr sz="1700" kern="0" spc="1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台商用燃气灶</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具进行整体气密性的打压试验，</a:t>
            </a:r>
            <a:r>
              <a:rPr sz="17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未发现有漏气现象；</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对气瓶间</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内 3 根橡胶软管检测，</a:t>
            </a:r>
            <a:r>
              <a:rPr sz="17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密封性符合标准要求，</a:t>
            </a:r>
            <a:r>
              <a:rPr sz="1700" kern="0" spc="-2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现</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场另有 1 根橡胶</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软管因过火较严重不具备检测鉴定条件。</a:t>
            </a:r>
            <a:endParaRPr sz="1700" dirty="0">
              <a:latin typeface="微软雅黑" panose="020B0503020204020204" charset="-122"/>
              <a:ea typeface="微软雅黑" panose="020B0503020204020204" charset="-122"/>
              <a:cs typeface="微软雅黑" panose="020B0503020204020204" charset="-122"/>
            </a:endParaRPr>
          </a:p>
          <a:p>
            <a:pPr marL="471805" algn="l" rtl="0" eaLnBrk="0">
              <a:lnSpc>
                <a:spcPts val="2170"/>
              </a:lnSpc>
              <a:spcBef>
                <a:spcPts val="1065"/>
              </a:spcBef>
            </a:pP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事发当日上午 10</a:t>
            </a:r>
            <a:r>
              <a:rPr sz="17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时左右，</a:t>
            </a:r>
            <a:r>
              <a:rPr sz="1700" kern="0" spc="-2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饭店厨师曾进入气瓶间</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将 1 根橡 胶软管更换至备用气瓶上</a:t>
            </a:r>
            <a:r>
              <a:rPr sz="17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。此外， 由于气化器</a:t>
            </a:r>
            <a:endParaRPr sz="1700" dirty="0">
              <a:latin typeface="微软雅黑" panose="020B0503020204020204" charset="-122"/>
              <a:ea typeface="微软雅黑" panose="020B0503020204020204" charset="-122"/>
              <a:cs typeface="微软雅黑" panose="020B0503020204020204" charset="-122"/>
            </a:endParaRPr>
          </a:p>
          <a:p>
            <a:pPr marL="12700" indent="17780" algn="l" rtl="0" eaLnBrk="0">
              <a:lnSpc>
                <a:spcPct val="145000"/>
              </a:lnSpc>
              <a:spcBef>
                <a:spcPts val="730"/>
              </a:spcBef>
            </a:pP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出口处连接橡胶软管，</a:t>
            </a:r>
            <a:r>
              <a:rPr sz="17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且气化后的液化石油气温度较</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高，</a:t>
            </a:r>
            <a:r>
              <a:rPr sz="17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长时间使用容易造成橡胶 软管密封性能下降</a:t>
            </a:r>
            <a:r>
              <a:rPr sz="1700" kern="0" spc="-2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。综合现</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场视频</a:t>
            </a:r>
            <a:r>
              <a:rPr sz="17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、询问笔录</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、痕迹勘验分析，</a:t>
            </a:r>
            <a:r>
              <a:rPr sz="1700" kern="0" spc="3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专</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家组认定此次事故泄漏点在气瓶间内，</a:t>
            </a:r>
            <a:r>
              <a:rPr sz="17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最大可能泄漏点为气瓶与橡胶软</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08000"/>
              </a:lnSpc>
            </a:pPr>
            <a:endParaRPr sz="900" dirty="0">
              <a:latin typeface="Arial" panose="020B0604020202020204"/>
              <a:ea typeface="Arial" panose="020B0604020202020204"/>
              <a:cs typeface="Arial" panose="020B0604020202020204"/>
            </a:endParaRPr>
          </a:p>
          <a:p>
            <a:pPr marL="13970" algn="l" rtl="0" eaLnBrk="0">
              <a:lnSpc>
                <a:spcPct val="94000"/>
              </a:lnSpc>
              <a:spcBef>
                <a:spcPts val="0"/>
              </a:spcBef>
            </a:pPr>
            <a:r>
              <a:rPr sz="17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管连接位置或气化器出口与</a:t>
            </a: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橡胶软管连接位置。</a:t>
            </a:r>
            <a:endParaRPr sz="1700" dirty="0">
              <a:latin typeface="微软雅黑" panose="020B0503020204020204" charset="-122"/>
              <a:ea typeface="微软雅黑" panose="020B0503020204020204" charset="-122"/>
              <a:cs typeface="微软雅黑" panose="020B0503020204020204" charset="-122"/>
            </a:endParaRPr>
          </a:p>
        </p:txBody>
      </p:sp>
      <p:sp>
        <p:nvSpPr>
          <p:cNvPr id="1610" name="textbox 1610"/>
          <p:cNvSpPr/>
          <p:nvPr/>
        </p:nvSpPr>
        <p:spPr>
          <a:xfrm>
            <a:off x="702005" y="492582"/>
            <a:ext cx="10977880" cy="526415"/>
          </a:xfrm>
          <a:prstGeom prst="rect">
            <a:avLst/>
          </a:prstGeom>
          <a:noFill/>
          <a:ln w="0" cap="flat">
            <a:noFill/>
            <a:prstDash val="solid"/>
            <a:miter lim="0"/>
          </a:ln>
        </p:spPr>
        <p:txBody>
          <a:bodyPr vert="horz" wrap="square" lIns="0" tIns="0" rIns="0" bIns="0"/>
          <a:lstStyle/>
          <a:p>
            <a:pPr algn="l" rtl="0" eaLnBrk="0">
              <a:lnSpc>
                <a:spcPct val="77000"/>
              </a:lnSpc>
            </a:pPr>
            <a:endParaRPr sz="100" dirty="0">
              <a:latin typeface="Arial" panose="020B0604020202020204"/>
              <a:ea typeface="Arial" panose="020B0604020202020204"/>
              <a:cs typeface="Arial" panose="020B0604020202020204"/>
            </a:endParaRPr>
          </a:p>
          <a:p>
            <a:pPr marL="12700" algn="l" rtl="0" eaLnBrk="0">
              <a:lnSpc>
                <a:spcPct val="94000"/>
              </a:lnSpc>
            </a:pPr>
            <a:r>
              <a:rPr sz="35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典型案例分析—</a:t>
            </a:r>
            <a:r>
              <a:rPr sz="35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石景山区“</a:t>
            </a:r>
            <a:r>
              <a:rPr sz="3500" b="1" kern="0" spc="-6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3500" b="1" kern="0" spc="60" dirty="0">
                <a:solidFill>
                  <a:srgbClr val="FF0000">
                    <a:alpha val="100000"/>
                  </a:srgbClr>
                </a:solidFill>
                <a:latin typeface="Arial" panose="020B0604020202020204"/>
                <a:ea typeface="Arial" panose="020B0604020202020204"/>
                <a:cs typeface="Arial" panose="020B0604020202020204"/>
              </a:rPr>
              <a:t>1·22</a:t>
            </a:r>
            <a:r>
              <a:rPr sz="35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”液化石油气爆燃事故</a:t>
            </a:r>
            <a:endParaRPr sz="3500" dirty="0">
              <a:latin typeface="微软雅黑" panose="020B0503020204020204" charset="-122"/>
              <a:ea typeface="微软雅黑" panose="020B0503020204020204" charset="-122"/>
              <a:cs typeface="微软雅黑" panose="020B0503020204020204" charset="-122"/>
            </a:endParaRPr>
          </a:p>
        </p:txBody>
      </p:sp>
      <p:sp>
        <p:nvSpPr>
          <p:cNvPr id="1612" name="rect 1612"/>
          <p:cNvSpPr/>
          <p:nvPr/>
        </p:nvSpPr>
        <p:spPr>
          <a:xfrm>
            <a:off x="7620" y="324611"/>
            <a:ext cx="373379" cy="777240"/>
          </a:xfrm>
          <a:prstGeom prst="rect">
            <a:avLst/>
          </a:prstGeom>
          <a:solidFill>
            <a:srgbClr val="406196">
              <a:alpha val="100000"/>
            </a:srgbClr>
          </a:solidFill>
          <a:ln w="0" cap="flat">
            <a:noFill/>
            <a:prstDash val="solid"/>
            <a:miter lim="0"/>
          </a:ln>
        </p:spPr>
        <p:txBody>
          <a:bodyPr rtlCol="0"/>
          <a:lstStyle/>
          <a:p>
            <a:pPr algn="ctr"/>
            <a:endParaRPr lang="zh-CN" altLang="en-US"/>
          </a:p>
        </p:txBody>
      </p:sp>
      <p:sp>
        <p:nvSpPr>
          <p:cNvPr id="1614" name="rect 1614"/>
          <p:cNvSpPr/>
          <p:nvPr/>
        </p:nvSpPr>
        <p:spPr>
          <a:xfrm>
            <a:off x="467868" y="324611"/>
            <a:ext cx="99059" cy="777240"/>
          </a:xfrm>
          <a:prstGeom prst="rect">
            <a:avLst/>
          </a:prstGeom>
          <a:solidFill>
            <a:srgbClr val="406196">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6" name="textbox 1616"/>
          <p:cNvSpPr/>
          <p:nvPr/>
        </p:nvSpPr>
        <p:spPr>
          <a:xfrm>
            <a:off x="702005" y="492582"/>
            <a:ext cx="11177905" cy="3407409"/>
          </a:xfrm>
          <a:prstGeom prst="rect">
            <a:avLst/>
          </a:prstGeom>
          <a:noFill/>
          <a:ln w="0" cap="flat">
            <a:noFill/>
            <a:prstDash val="solid"/>
            <a:miter lim="0"/>
          </a:ln>
        </p:spPr>
        <p:txBody>
          <a:bodyPr vert="horz" wrap="square" lIns="0" tIns="0" rIns="0" bIns="0"/>
          <a:lstStyle/>
          <a:p>
            <a:pPr algn="l" rtl="0" eaLnBrk="0">
              <a:lnSpc>
                <a:spcPct val="77000"/>
              </a:lnSpc>
            </a:pPr>
            <a:endParaRPr sz="100" dirty="0">
              <a:latin typeface="Arial" panose="020B0604020202020204"/>
              <a:ea typeface="Arial" panose="020B0604020202020204"/>
              <a:cs typeface="Arial" panose="020B0604020202020204"/>
            </a:endParaRPr>
          </a:p>
          <a:p>
            <a:pPr marL="12700" algn="l" rtl="0" eaLnBrk="0">
              <a:lnSpc>
                <a:spcPct val="94000"/>
              </a:lnSpc>
            </a:pPr>
            <a:r>
              <a:rPr sz="35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典型案例分析—</a:t>
            </a:r>
            <a:r>
              <a:rPr sz="35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石景山区“</a:t>
            </a:r>
            <a:r>
              <a:rPr sz="3500" b="1" kern="0" spc="-6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3500" b="1" kern="0" spc="60" dirty="0">
                <a:solidFill>
                  <a:srgbClr val="FF0000">
                    <a:alpha val="100000"/>
                  </a:srgbClr>
                </a:solidFill>
                <a:latin typeface="Arial" panose="020B0604020202020204"/>
                <a:ea typeface="Arial" panose="020B0604020202020204"/>
                <a:cs typeface="Arial" panose="020B0604020202020204"/>
              </a:rPr>
              <a:t>1·22</a:t>
            </a:r>
            <a:r>
              <a:rPr sz="35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”液化石油气爆燃事故</a:t>
            </a:r>
            <a:endParaRPr sz="3500" dirty="0">
              <a:latin typeface="微软雅黑" panose="020B0503020204020204" charset="-122"/>
              <a:ea typeface="微软雅黑" panose="020B0503020204020204" charset="-122"/>
              <a:cs typeface="微软雅黑" panose="020B0503020204020204" charset="-122"/>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marL="27305" indent="455295" algn="l" rtl="0" eaLnBrk="0">
              <a:lnSpc>
                <a:spcPct val="148000"/>
              </a:lnSpc>
              <a:spcBef>
                <a:spcPts val="520"/>
              </a:spcBef>
            </a:pP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4.泄漏过程分析</a:t>
            </a:r>
            <a:r>
              <a:rPr sz="1700" kern="0" spc="-2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。液化石油气泄漏后， 由于气瓶间没有有效</a:t>
            </a:r>
            <a:r>
              <a:rPr sz="1700" kern="0" spc="1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的自然通风</a:t>
            </a:r>
            <a:r>
              <a:rPr sz="17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、排风扇安装位置错误</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、可燃气体</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报警器未设置与排风扇的联动</a:t>
            </a:r>
            <a:r>
              <a:rPr sz="17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、未设置紧急切断阀，</a:t>
            </a:r>
            <a:r>
              <a:rPr sz="1700" kern="0" spc="-1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泄漏出的液化石油气在气</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瓶间地表聚集并由低处向高处扩</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散。</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04000"/>
              </a:lnSpc>
            </a:pPr>
            <a:endParaRPr sz="600" dirty="0">
              <a:latin typeface="Arial" panose="020B0604020202020204"/>
              <a:ea typeface="Arial" panose="020B0604020202020204"/>
              <a:cs typeface="Arial" panose="020B0604020202020204"/>
            </a:endParaRPr>
          </a:p>
          <a:p>
            <a:pPr marL="30480" indent="460375" algn="l" rtl="0" eaLnBrk="0">
              <a:lnSpc>
                <a:spcPct val="145000"/>
              </a:lnSpc>
              <a:spcBef>
                <a:spcPts val="5"/>
              </a:spcBef>
            </a:pP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5.点火源分析</a:t>
            </a:r>
            <a:r>
              <a:rPr sz="1700" kern="0" spc="-2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。气瓶间内安装有照明灯</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、排风扇</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、开关等电气设备，</a:t>
            </a:r>
            <a:r>
              <a:rPr sz="1700" kern="0" spc="-1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均为非防爆电气设备，</a:t>
            </a:r>
            <a:r>
              <a:rPr sz="1700" kern="0" spc="-1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运行启动过程中</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均能产生电气火花，</a:t>
            </a:r>
            <a:r>
              <a:rPr sz="17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事发前气瓶间内无人员活动</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、无生产用火，</a:t>
            </a:r>
            <a:r>
              <a:rPr sz="17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可以认定点火源为气瓶</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间内的电气火花。</a:t>
            </a:r>
            <a:endParaRPr sz="1700" dirty="0">
              <a:latin typeface="微软雅黑" panose="020B0503020204020204" charset="-122"/>
              <a:ea typeface="微软雅黑" panose="020B0503020204020204" charset="-122"/>
              <a:cs typeface="微软雅黑" panose="020B0503020204020204" charset="-122"/>
            </a:endParaRPr>
          </a:p>
        </p:txBody>
      </p:sp>
      <p:pic>
        <p:nvPicPr>
          <p:cNvPr id="1618" name="picture 1618"/>
          <p:cNvPicPr>
            <a:picLocks noChangeAspect="1"/>
          </p:cNvPicPr>
          <p:nvPr/>
        </p:nvPicPr>
        <p:blipFill>
          <a:blip r:embed="rId1"/>
          <a:stretch>
            <a:fillRect/>
          </a:stretch>
        </p:blipFill>
        <p:spPr>
          <a:xfrm rot="21600000">
            <a:off x="10611028" y="4077766"/>
            <a:ext cx="1580971" cy="2780233"/>
          </a:xfrm>
          <a:prstGeom prst="rect">
            <a:avLst/>
          </a:prstGeom>
        </p:spPr>
      </p:pic>
      <p:sp>
        <p:nvSpPr>
          <p:cNvPr id="1620" name="textbox 1620"/>
          <p:cNvSpPr/>
          <p:nvPr/>
        </p:nvSpPr>
        <p:spPr>
          <a:xfrm>
            <a:off x="716737" y="3989019"/>
            <a:ext cx="11055350" cy="112395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algn="r" rtl="0" eaLnBrk="0">
              <a:lnSpc>
                <a:spcPts val="2170"/>
              </a:lnSpc>
            </a:pP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根据现场勘验及有关证据资料</a:t>
            </a:r>
            <a:r>
              <a:rPr sz="17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、检测鉴定结论和专家意见综 合分析，</a:t>
            </a:r>
            <a:r>
              <a:rPr sz="17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调查组认定事故的直接</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原因是：</a:t>
            </a:r>
            <a:r>
              <a:rPr sz="1700" kern="0" spc="-2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气瓶</a:t>
            </a:r>
            <a:endParaRPr sz="1700" dirty="0">
              <a:latin typeface="微软雅黑" panose="020B0503020204020204" charset="-122"/>
              <a:ea typeface="微软雅黑" panose="020B0503020204020204" charset="-122"/>
              <a:cs typeface="微软雅黑" panose="020B0503020204020204" charset="-122"/>
            </a:endParaRPr>
          </a:p>
          <a:p>
            <a:pPr marL="33020" algn="l" rtl="0" eaLnBrk="0">
              <a:lnSpc>
                <a:spcPts val="3240"/>
              </a:lnSpc>
            </a:pP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间内橡胶软管接口位置发生液化石油气泄漏，</a:t>
            </a:r>
            <a:r>
              <a:rPr sz="1700" kern="0" spc="-2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泄漏出的液化石油</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气在气瓶间聚集扩散，</a:t>
            </a:r>
            <a:r>
              <a:rPr sz="1700" kern="0" spc="-1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达到爆炸极限，</a:t>
            </a:r>
            <a:r>
              <a:rPr sz="1700" kern="0" spc="-2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遇电气</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02000"/>
              </a:lnSpc>
            </a:pPr>
            <a:endParaRPr sz="1100" dirty="0">
              <a:latin typeface="Arial" panose="020B0604020202020204"/>
              <a:ea typeface="Arial" panose="020B0604020202020204"/>
              <a:cs typeface="Arial" panose="020B0604020202020204"/>
            </a:endParaRPr>
          </a:p>
          <a:p>
            <a:pPr algn="l" rtl="0" eaLnBrk="0">
              <a:lnSpc>
                <a:spcPct val="11000"/>
              </a:lnSpc>
            </a:pPr>
            <a:endParaRPr sz="100" dirty="0">
              <a:latin typeface="Arial" panose="020B0604020202020204"/>
              <a:ea typeface="Arial" panose="020B0604020202020204"/>
              <a:cs typeface="Arial" panose="020B0604020202020204"/>
            </a:endParaRPr>
          </a:p>
          <a:p>
            <a:pPr marL="12700" algn="l" rtl="0" eaLnBrk="0">
              <a:lnSpc>
                <a:spcPct val="92000"/>
              </a:lnSpc>
            </a:pP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火花引发爆燃。</a:t>
            </a:r>
            <a:endParaRPr sz="1700" dirty="0">
              <a:latin typeface="微软雅黑" panose="020B0503020204020204" charset="-122"/>
              <a:ea typeface="微软雅黑" panose="020B0503020204020204" charset="-122"/>
              <a:cs typeface="微软雅黑" panose="020B0503020204020204" charset="-122"/>
            </a:endParaRPr>
          </a:p>
        </p:txBody>
      </p:sp>
      <p:sp>
        <p:nvSpPr>
          <p:cNvPr id="1622" name="rect 1622"/>
          <p:cNvSpPr/>
          <p:nvPr/>
        </p:nvSpPr>
        <p:spPr>
          <a:xfrm>
            <a:off x="7620" y="324611"/>
            <a:ext cx="373379" cy="777240"/>
          </a:xfrm>
          <a:prstGeom prst="rect">
            <a:avLst/>
          </a:prstGeom>
          <a:solidFill>
            <a:srgbClr val="406196">
              <a:alpha val="100000"/>
            </a:srgbClr>
          </a:solidFill>
          <a:ln w="0" cap="flat">
            <a:noFill/>
            <a:prstDash val="solid"/>
            <a:miter lim="0"/>
          </a:ln>
        </p:spPr>
        <p:txBody>
          <a:bodyPr rtlCol="0"/>
          <a:lstStyle/>
          <a:p>
            <a:pPr algn="ctr"/>
            <a:endParaRPr lang="zh-CN" altLang="en-US"/>
          </a:p>
        </p:txBody>
      </p:sp>
      <p:sp>
        <p:nvSpPr>
          <p:cNvPr id="1624" name="rect 1624"/>
          <p:cNvSpPr/>
          <p:nvPr/>
        </p:nvSpPr>
        <p:spPr>
          <a:xfrm>
            <a:off x="467868" y="324611"/>
            <a:ext cx="99059" cy="777240"/>
          </a:xfrm>
          <a:prstGeom prst="rect">
            <a:avLst/>
          </a:prstGeom>
          <a:solidFill>
            <a:srgbClr val="406196">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6" name="picture 1626"/>
          <p:cNvPicPr>
            <a:picLocks noChangeAspect="1"/>
          </p:cNvPicPr>
          <p:nvPr/>
        </p:nvPicPr>
        <p:blipFill>
          <a:blip r:embed="rId1"/>
          <a:stretch>
            <a:fillRect/>
          </a:stretch>
        </p:blipFill>
        <p:spPr>
          <a:xfrm rot="21600000">
            <a:off x="10611028" y="4077766"/>
            <a:ext cx="1580971" cy="2780233"/>
          </a:xfrm>
          <a:prstGeom prst="rect">
            <a:avLst/>
          </a:prstGeom>
        </p:spPr>
      </p:pic>
      <p:sp>
        <p:nvSpPr>
          <p:cNvPr id="1628" name="textbox 1628"/>
          <p:cNvSpPr/>
          <p:nvPr/>
        </p:nvSpPr>
        <p:spPr>
          <a:xfrm>
            <a:off x="454533" y="2084018"/>
            <a:ext cx="11619865" cy="4639945"/>
          </a:xfrm>
          <a:prstGeom prst="rect">
            <a:avLst/>
          </a:prstGeom>
          <a:noFill/>
          <a:ln w="0" cap="flat">
            <a:noFill/>
            <a:prstDash val="solid"/>
            <a:miter lim="0"/>
          </a:ln>
        </p:spPr>
        <p:txBody>
          <a:bodyPr vert="horz" wrap="square" lIns="0" tIns="0" rIns="0" bIns="0"/>
          <a:lstStyle/>
          <a:p>
            <a:pPr algn="l" rtl="0" eaLnBrk="0">
              <a:lnSpc>
                <a:spcPct val="79000"/>
              </a:lnSpc>
            </a:pPr>
            <a:endParaRPr sz="100" dirty="0">
              <a:latin typeface="Arial" panose="020B0604020202020204"/>
              <a:ea typeface="Arial" panose="020B0604020202020204"/>
              <a:cs typeface="Arial" panose="020B0604020202020204"/>
            </a:endParaRPr>
          </a:p>
          <a:p>
            <a:pPr marL="15240" algn="l" rtl="0" eaLnBrk="0">
              <a:lnSpc>
                <a:spcPct val="86000"/>
              </a:lnSpc>
            </a:pP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故应急救援预案；</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殷云飞</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、殷云朋</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未取得燃气经营许可从事燃气经营活动；</a:t>
            </a:r>
            <a:r>
              <a:rPr sz="1700" kern="0" spc="-2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有关单位检查督促不到位是事故发生的</a:t>
            </a:r>
            <a:endParaRPr sz="1700" dirty="0">
              <a:latin typeface="微软雅黑" panose="020B0503020204020204" charset="-122"/>
              <a:ea typeface="微软雅黑" panose="020B0503020204020204" charset="-122"/>
              <a:cs typeface="微软雅黑" panose="020B0503020204020204" charset="-122"/>
            </a:endParaRPr>
          </a:p>
          <a:p>
            <a:pPr marL="32385" algn="l" rtl="0" eaLnBrk="0">
              <a:lnSpc>
                <a:spcPts val="3110"/>
              </a:lnSpc>
            </a:pP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间接原因。</a:t>
            </a:r>
            <a:endParaRPr sz="1700" dirty="0">
              <a:latin typeface="微软雅黑" panose="020B0503020204020204" charset="-122"/>
              <a:ea typeface="微软雅黑" panose="020B0503020204020204" charset="-122"/>
              <a:cs typeface="微软雅黑" panose="020B0503020204020204" charset="-122"/>
            </a:endParaRPr>
          </a:p>
          <a:p>
            <a:pPr marL="12700" indent="467360" algn="l" rtl="0" eaLnBrk="0">
              <a:lnSpc>
                <a:spcPct val="145000"/>
              </a:lnSpc>
              <a:spcBef>
                <a:spcPts val="875"/>
              </a:spcBef>
            </a:pP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1.家门口饭馆违法向个人购买燃气；</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对本单位安全管理人员和燃气操作人员安全生产教育培训不到位，</a:t>
            </a:r>
            <a:r>
              <a:rPr sz="17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未对从事</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燃气设施运行</a:t>
            </a:r>
            <a:r>
              <a:rPr sz="17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、维护和安全管</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理的人员进行专业技术培训，</a:t>
            </a:r>
            <a:r>
              <a:rPr sz="1700" kern="0" spc="-2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相关人员燃气安全知识和操作技能不足；</a:t>
            </a:r>
            <a:r>
              <a:rPr sz="1700" kern="0" spc="-2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未建立隐患排</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查治理制度，</a:t>
            </a:r>
            <a:r>
              <a:rPr sz="17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未明确专人对供用气系统和用气设备进行安全</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检查和测漏检查，</a:t>
            </a:r>
            <a:r>
              <a:rPr sz="17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未将检查结果和事故隐患排查治理情</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况如实记录；</a:t>
            </a:r>
            <a:r>
              <a:rPr sz="1700" kern="0" spc="-2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未制定本单位生产安全事故</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应急救援预案。</a:t>
            </a:r>
            <a:endParaRPr sz="1700" dirty="0">
              <a:latin typeface="微软雅黑" panose="020B0503020204020204" charset="-122"/>
              <a:ea typeface="微软雅黑" panose="020B0503020204020204" charset="-122"/>
              <a:cs typeface="微软雅黑" panose="020B0503020204020204" charset="-122"/>
            </a:endParaRPr>
          </a:p>
          <a:p>
            <a:pPr algn="r" rtl="0" eaLnBrk="0">
              <a:lnSpc>
                <a:spcPts val="2170"/>
              </a:lnSpc>
              <a:spcBef>
                <a:spcPts val="940"/>
              </a:spcBef>
            </a:pP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2.殷云飞</a:t>
            </a:r>
            <a:r>
              <a:rPr sz="17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、殷云朋非法从事燃气经营活动，</a:t>
            </a:r>
            <a:r>
              <a:rPr sz="1700"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无法履行燃气供</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应企业对燃气用户开展入户安全检查</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、督促燃气用户</a:t>
            </a:r>
            <a:endParaRPr sz="1700" dirty="0">
              <a:latin typeface="微软雅黑" panose="020B0503020204020204" charset="-122"/>
              <a:ea typeface="微软雅黑" panose="020B0503020204020204" charset="-122"/>
              <a:cs typeface="微软雅黑" panose="020B0503020204020204" charset="-122"/>
            </a:endParaRPr>
          </a:p>
          <a:p>
            <a:pPr marL="19050" algn="l" rtl="0" eaLnBrk="0">
              <a:lnSpc>
                <a:spcPts val="2170"/>
              </a:lnSpc>
              <a:spcBef>
                <a:spcPts val="960"/>
              </a:spcBef>
            </a:pP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消除事故隐患的主体责任，</a:t>
            </a:r>
            <a:r>
              <a:rPr sz="1700" kern="0" spc="-1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导致事故隐患长期存在。</a:t>
            </a:r>
            <a:endParaRPr sz="1700" dirty="0">
              <a:latin typeface="微软雅黑" panose="020B0503020204020204" charset="-122"/>
              <a:ea typeface="微软雅黑" panose="020B0503020204020204" charset="-122"/>
              <a:cs typeface="微软雅黑" panose="020B0503020204020204" charset="-122"/>
            </a:endParaRPr>
          </a:p>
          <a:p>
            <a:pPr algn="r" rtl="0" eaLnBrk="0">
              <a:lnSpc>
                <a:spcPts val="2170"/>
              </a:lnSpc>
              <a:spcBef>
                <a:spcPts val="960"/>
              </a:spcBef>
            </a:pP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3.石景山区八角街道办事</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处执法检查不到位</a:t>
            </a:r>
            <a:r>
              <a:rPr sz="17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、对商户落实供气合同管理规定主体责任缺乏有效督促；</a:t>
            </a:r>
            <a:r>
              <a:rPr sz="1700" kern="0" spc="-2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华美公司作</a:t>
            </a:r>
            <a:endParaRPr sz="1700" dirty="0">
              <a:latin typeface="微软雅黑" panose="020B0503020204020204" charset="-122"/>
              <a:ea typeface="微软雅黑" panose="020B0503020204020204" charset="-122"/>
              <a:cs typeface="微软雅黑" panose="020B0503020204020204" charset="-122"/>
            </a:endParaRPr>
          </a:p>
          <a:p>
            <a:pPr marL="26670" algn="l" rtl="0" eaLnBrk="0">
              <a:lnSpc>
                <a:spcPts val="2170"/>
              </a:lnSpc>
              <a:spcBef>
                <a:spcPts val="960"/>
              </a:spcBef>
            </a:pPr>
            <a:r>
              <a:rPr sz="17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为出租方未对家门口饭馆使用</a:t>
            </a: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液化石油气安全情况开展有效检查。</a:t>
            </a:r>
            <a:endParaRPr sz="1700" dirty="0">
              <a:latin typeface="微软雅黑" panose="020B0503020204020204" charset="-122"/>
              <a:ea typeface="微软雅黑" panose="020B0503020204020204" charset="-122"/>
              <a:cs typeface="微软雅黑" panose="020B0503020204020204" charset="-122"/>
            </a:endParaRPr>
          </a:p>
          <a:p>
            <a:pPr marL="473075" algn="l" rtl="0" eaLnBrk="0">
              <a:lnSpc>
                <a:spcPts val="2190"/>
              </a:lnSpc>
              <a:spcBef>
                <a:spcPts val="910"/>
              </a:spcBef>
            </a:pPr>
            <a:r>
              <a:rPr sz="17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三 )</a:t>
            </a:r>
            <a:r>
              <a:rPr sz="1700" b="1"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事故性质</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03000"/>
              </a:lnSpc>
            </a:pPr>
            <a:endParaRPr sz="800" dirty="0">
              <a:latin typeface="Arial" panose="020B0604020202020204"/>
              <a:ea typeface="Arial" panose="020B0604020202020204"/>
              <a:cs typeface="Arial" panose="020B0604020202020204"/>
            </a:endParaRPr>
          </a:p>
          <a:p>
            <a:pPr marL="469900" algn="l" rtl="0" eaLnBrk="0">
              <a:lnSpc>
                <a:spcPts val="2170"/>
              </a:lnSpc>
              <a:spcBef>
                <a:spcPts val="5"/>
              </a:spcBef>
            </a:pP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根据国家有关法律法规规定，</a:t>
            </a:r>
            <a:r>
              <a:rPr sz="17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事故调查组认定，</a:t>
            </a:r>
            <a:r>
              <a:rPr sz="17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该起事故是 一起一般生产安全责任事</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故。</a:t>
            </a:r>
            <a:endParaRPr sz="1700" dirty="0">
              <a:latin typeface="微软雅黑" panose="020B0503020204020204" charset="-122"/>
              <a:ea typeface="微软雅黑" panose="020B0503020204020204" charset="-122"/>
              <a:cs typeface="微软雅黑" panose="020B0503020204020204" charset="-122"/>
            </a:endParaRPr>
          </a:p>
        </p:txBody>
      </p:sp>
      <p:sp>
        <p:nvSpPr>
          <p:cNvPr id="1630" name="textbox 1630"/>
          <p:cNvSpPr/>
          <p:nvPr/>
        </p:nvSpPr>
        <p:spPr>
          <a:xfrm>
            <a:off x="-5079" y="311911"/>
            <a:ext cx="11908155" cy="1641475"/>
          </a:xfrm>
          <a:prstGeom prst="rect">
            <a:avLst/>
          </a:prstGeom>
          <a:noFill/>
          <a:ln w="0" cap="flat">
            <a:noFill/>
            <a:prstDash val="solid"/>
            <a:miter lim="0"/>
          </a:ln>
        </p:spPr>
        <p:txBody>
          <a:bodyPr vert="horz" wrap="square" lIns="0" tIns="0" rIns="0" bIns="0"/>
          <a:lstStyle/>
          <a:p>
            <a:pPr algn="l" rtl="0" eaLnBrk="0">
              <a:lnSpc>
                <a:spcPct val="126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3915410" algn="l" rtl="0" eaLnBrk="0">
              <a:lnSpc>
                <a:spcPct val="93000"/>
              </a:lnSpc>
            </a:pPr>
            <a:r>
              <a:rPr sz="35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石景山区“</a:t>
            </a:r>
            <a:r>
              <a:rPr sz="3500" b="1" kern="0" spc="-76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3500" b="1" kern="0" spc="70" dirty="0">
                <a:solidFill>
                  <a:srgbClr val="FF0000">
                    <a:alpha val="100000"/>
                  </a:srgbClr>
                </a:solidFill>
                <a:latin typeface="Arial" panose="020B0604020202020204"/>
                <a:ea typeface="Arial" panose="020B0604020202020204"/>
                <a:cs typeface="Arial" panose="020B0604020202020204"/>
              </a:rPr>
              <a:t>1·22</a:t>
            </a:r>
            <a:r>
              <a:rPr sz="35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”液化</a:t>
            </a:r>
            <a:r>
              <a:rPr sz="35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石油气爆燃事故</a:t>
            </a:r>
            <a:endParaRPr sz="3500" dirty="0">
              <a:latin typeface="微软雅黑" panose="020B0503020204020204" charset="-122"/>
              <a:ea typeface="微软雅黑" panose="020B0503020204020204" charset="-122"/>
              <a:cs typeface="微软雅黑" panose="020B0503020204020204" charset="-122"/>
            </a:endParaRPr>
          </a:p>
          <a:p>
            <a:pPr algn="l" rtl="0" eaLnBrk="0">
              <a:lnSpc>
                <a:spcPct val="127000"/>
              </a:lnSpc>
            </a:pPr>
            <a:endParaRPr sz="1000" dirty="0">
              <a:latin typeface="Arial" panose="020B0604020202020204"/>
              <a:ea typeface="Arial" panose="020B0604020202020204"/>
              <a:cs typeface="Arial" panose="020B0604020202020204"/>
            </a:endParaRPr>
          </a:p>
          <a:p>
            <a:pPr marL="932815" algn="l" rtl="0" eaLnBrk="0">
              <a:lnSpc>
                <a:spcPts val="2190"/>
              </a:lnSpc>
              <a:spcBef>
                <a:spcPts val="520"/>
              </a:spcBef>
            </a:pPr>
            <a:r>
              <a:rPr sz="17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(二)</a:t>
            </a:r>
            <a:r>
              <a:rPr sz="1700" b="1" kern="0" spc="1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间接原因</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03000"/>
              </a:lnSpc>
            </a:pPr>
            <a:endParaRPr sz="800" dirty="0">
              <a:latin typeface="Arial" panose="020B0604020202020204"/>
              <a:ea typeface="Arial" panose="020B0604020202020204"/>
              <a:cs typeface="Arial" panose="020B0604020202020204"/>
            </a:endParaRPr>
          </a:p>
          <a:p>
            <a:pPr algn="r" rtl="0" eaLnBrk="0">
              <a:lnSpc>
                <a:spcPts val="2170"/>
              </a:lnSpc>
              <a:spcBef>
                <a:spcPts val="5"/>
              </a:spcBef>
            </a:pP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家门口饭馆违法向个人购买燃气</a:t>
            </a:r>
            <a:r>
              <a:rPr sz="1700" kern="0" spc="-1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、安全生产教育和培训不到位</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、未建立隐患排查治理制度</a:t>
            </a:r>
            <a:r>
              <a:rPr sz="17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、未制定生产安全事</a:t>
            </a:r>
            <a:endParaRPr sz="1700" dirty="0">
              <a:latin typeface="微软雅黑" panose="020B0503020204020204" charset="-122"/>
              <a:ea typeface="微软雅黑" panose="020B0503020204020204" charset="-122"/>
              <a:cs typeface="微软雅黑" panose="020B0503020204020204" charset="-122"/>
            </a:endParaRPr>
          </a:p>
        </p:txBody>
      </p:sp>
      <p:pic>
        <p:nvPicPr>
          <p:cNvPr id="1632" name="picture 1632"/>
          <p:cNvPicPr>
            <a:picLocks noChangeAspect="1"/>
          </p:cNvPicPr>
          <p:nvPr/>
        </p:nvPicPr>
        <p:blipFill>
          <a:blip r:embed="rId2"/>
          <a:stretch>
            <a:fillRect/>
          </a:stretch>
        </p:blipFill>
        <p:spPr>
          <a:xfrm rot="21600000">
            <a:off x="7620" y="324611"/>
            <a:ext cx="3899534" cy="777240"/>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4" name="textbox 1634"/>
          <p:cNvSpPr/>
          <p:nvPr/>
        </p:nvSpPr>
        <p:spPr>
          <a:xfrm>
            <a:off x="702005" y="492582"/>
            <a:ext cx="11116309" cy="3479800"/>
          </a:xfrm>
          <a:prstGeom prst="rect">
            <a:avLst/>
          </a:prstGeom>
          <a:noFill/>
          <a:ln w="0" cap="flat">
            <a:noFill/>
            <a:prstDash val="solid"/>
            <a:miter lim="0"/>
          </a:ln>
        </p:spPr>
        <p:txBody>
          <a:bodyPr vert="horz" wrap="square" lIns="0" tIns="0" rIns="0" bIns="0"/>
          <a:lstStyle/>
          <a:p>
            <a:pPr algn="l" rtl="0" eaLnBrk="0">
              <a:lnSpc>
                <a:spcPct val="77000"/>
              </a:lnSpc>
            </a:pPr>
            <a:endParaRPr sz="100" dirty="0">
              <a:latin typeface="Arial" panose="020B0604020202020204"/>
              <a:ea typeface="Arial" panose="020B0604020202020204"/>
              <a:cs typeface="Arial" panose="020B0604020202020204"/>
            </a:endParaRPr>
          </a:p>
          <a:p>
            <a:pPr marL="12700" algn="l" rtl="0" eaLnBrk="0">
              <a:lnSpc>
                <a:spcPct val="94000"/>
              </a:lnSpc>
            </a:pPr>
            <a:r>
              <a:rPr sz="35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典型案例分析—</a:t>
            </a:r>
            <a:r>
              <a:rPr sz="35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石景山区“</a:t>
            </a:r>
            <a:r>
              <a:rPr sz="3500" b="1" kern="0" spc="-6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3500" b="1" kern="0" spc="60" dirty="0">
                <a:solidFill>
                  <a:srgbClr val="FF0000">
                    <a:alpha val="100000"/>
                  </a:srgbClr>
                </a:solidFill>
                <a:latin typeface="Arial" panose="020B0604020202020204"/>
                <a:ea typeface="Arial" panose="020B0604020202020204"/>
                <a:cs typeface="Arial" panose="020B0604020202020204"/>
              </a:rPr>
              <a:t>1·22</a:t>
            </a:r>
            <a:r>
              <a:rPr sz="35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”液化石油气爆燃事故</a:t>
            </a:r>
            <a:endParaRPr sz="3500" dirty="0">
              <a:latin typeface="微软雅黑" panose="020B0503020204020204" charset="-122"/>
              <a:ea typeface="微软雅黑" panose="020B0503020204020204" charset="-122"/>
              <a:cs typeface="微软雅黑" panose="020B0503020204020204" charset="-122"/>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marL="506095" algn="l" rtl="0" eaLnBrk="0">
              <a:lnSpc>
                <a:spcPct val="94000"/>
              </a:lnSpc>
              <a:spcBef>
                <a:spcPts val="690"/>
              </a:spcBef>
            </a:pPr>
            <a:r>
              <a:rPr sz="23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四、</a:t>
            </a:r>
            <a:r>
              <a:rPr sz="2300" kern="0" spc="-5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3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对事故有关责任</a:t>
            </a:r>
            <a:r>
              <a:rPr sz="23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人员及责任单位的处理建议</a:t>
            </a:r>
            <a:endParaRPr sz="2300" dirty="0">
              <a:latin typeface="微软雅黑" panose="020B0503020204020204" charset="-122"/>
              <a:ea typeface="微软雅黑" panose="020B0503020204020204" charset="-122"/>
              <a:cs typeface="微软雅黑" panose="020B0503020204020204" charset="-122"/>
            </a:endParaRPr>
          </a:p>
          <a:p>
            <a:pPr marL="488315" algn="l" rtl="0" eaLnBrk="0">
              <a:lnSpc>
                <a:spcPts val="2190"/>
              </a:lnSpc>
              <a:spcBef>
                <a:spcPts val="925"/>
              </a:spcBef>
            </a:pPr>
            <a:r>
              <a:rPr sz="17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 一 ) 建议追究刑事责任的人员</a:t>
            </a:r>
            <a:endParaRPr sz="1700" dirty="0">
              <a:latin typeface="微软雅黑" panose="020B0503020204020204" charset="-122"/>
              <a:ea typeface="微软雅黑" panose="020B0503020204020204" charset="-122"/>
              <a:cs typeface="微软雅黑" panose="020B0503020204020204" charset="-122"/>
            </a:endParaRPr>
          </a:p>
          <a:p>
            <a:pPr marL="495300" algn="l" rtl="0" eaLnBrk="0">
              <a:lnSpc>
                <a:spcPts val="2170"/>
              </a:lnSpc>
              <a:spcBef>
                <a:spcPts val="1100"/>
              </a:spcBef>
            </a:pP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1.殷云飞，</a:t>
            </a:r>
            <a:r>
              <a:rPr sz="17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常青兴盛公司危险品运输驾驶</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员， 向家门口饭馆销售瓶装液化石油气，</a:t>
            </a:r>
            <a:r>
              <a:rPr sz="1700" kern="0" spc="-1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对事故发生负有责任。</a:t>
            </a:r>
            <a:endParaRPr sz="1700" dirty="0">
              <a:latin typeface="微软雅黑" panose="020B0503020204020204" charset="-122"/>
              <a:ea typeface="微软雅黑" panose="020B0503020204020204" charset="-122"/>
              <a:cs typeface="微软雅黑" panose="020B0503020204020204" charset="-122"/>
            </a:endParaRPr>
          </a:p>
          <a:p>
            <a:pPr marL="34925" indent="26035" algn="l" rtl="0" eaLnBrk="0">
              <a:lnSpc>
                <a:spcPct val="145000"/>
              </a:lnSpc>
              <a:spcBef>
                <a:spcPts val="730"/>
              </a:spcBef>
            </a:pP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自 2016 年 4 月至 2021 年</a:t>
            </a:r>
            <a:r>
              <a:rPr sz="17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1 月，</a:t>
            </a:r>
            <a:r>
              <a:rPr sz="17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殷云飞在未取得燃气经营许可的情况下，</a:t>
            </a:r>
            <a:r>
              <a:rPr sz="1700"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非法从事燃气经营活动，</a:t>
            </a:r>
            <a:r>
              <a:rPr sz="17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与殷云朋非</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法经营额共计 28 万余元，</a:t>
            </a:r>
            <a:r>
              <a:rPr sz="1700" kern="0" spc="-1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涉嫌非法经营罪</a:t>
            </a:r>
            <a:r>
              <a:rPr sz="17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。2021 年 3 月</a:t>
            </a:r>
            <a:r>
              <a:rPr sz="1700"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19</a:t>
            </a:r>
            <a:r>
              <a:rPr sz="1700" kern="0" spc="3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日， 由石景山区人民检察院批准逮</a:t>
            </a: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捕。</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07000"/>
              </a:lnSpc>
            </a:pPr>
            <a:endParaRPr sz="700" dirty="0">
              <a:latin typeface="Arial" panose="020B0604020202020204"/>
              <a:ea typeface="Arial" panose="020B0604020202020204"/>
              <a:cs typeface="Arial" panose="020B0604020202020204"/>
            </a:endParaRPr>
          </a:p>
          <a:p>
            <a:pPr marL="490220" algn="l" rtl="0" eaLnBrk="0">
              <a:lnSpc>
                <a:spcPts val="2170"/>
              </a:lnSpc>
              <a:spcBef>
                <a:spcPts val="5"/>
              </a:spcBef>
            </a:pP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2.殷云朋，</a:t>
            </a:r>
            <a:r>
              <a:rPr sz="17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常青兴盛公司危险品运</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输押运员， 向家门口饭馆 销售瓶装液化石油气，</a:t>
            </a:r>
            <a:r>
              <a:rPr sz="1700" kern="0" spc="-1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对事故发生负有责任。</a:t>
            </a:r>
            <a:endParaRPr sz="1700" dirty="0">
              <a:latin typeface="微软雅黑" panose="020B0503020204020204" charset="-122"/>
              <a:ea typeface="微软雅黑" panose="020B0503020204020204" charset="-122"/>
              <a:cs typeface="微软雅黑" panose="020B0503020204020204" charset="-122"/>
            </a:endParaRPr>
          </a:p>
        </p:txBody>
      </p:sp>
      <p:pic>
        <p:nvPicPr>
          <p:cNvPr id="1636" name="picture 1636"/>
          <p:cNvPicPr>
            <a:picLocks noChangeAspect="1"/>
          </p:cNvPicPr>
          <p:nvPr/>
        </p:nvPicPr>
        <p:blipFill>
          <a:blip r:embed="rId1"/>
          <a:stretch>
            <a:fillRect/>
          </a:stretch>
        </p:blipFill>
        <p:spPr>
          <a:xfrm rot="21600000">
            <a:off x="10611028" y="4077766"/>
            <a:ext cx="1580971" cy="2780233"/>
          </a:xfrm>
          <a:prstGeom prst="rect">
            <a:avLst/>
          </a:prstGeom>
        </p:spPr>
      </p:pic>
      <p:sp>
        <p:nvSpPr>
          <p:cNvPr id="1638" name="textbox 1638"/>
          <p:cNvSpPr/>
          <p:nvPr/>
        </p:nvSpPr>
        <p:spPr>
          <a:xfrm>
            <a:off x="724509" y="4082363"/>
            <a:ext cx="11094084" cy="71310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38735" algn="l" rtl="0" eaLnBrk="0">
              <a:lnSpc>
                <a:spcPts val="2170"/>
              </a:lnSpc>
            </a:pP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自 2016 年 4 月至 2021 年</a:t>
            </a:r>
            <a:r>
              <a:rPr sz="17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1 月，</a:t>
            </a:r>
            <a:r>
              <a:rPr sz="17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殷云朋在未取得燃气经营许可的情况下，</a:t>
            </a:r>
            <a:r>
              <a:rPr sz="1700"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非法从事燃气经营活动，</a:t>
            </a:r>
            <a:r>
              <a:rPr sz="17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与殷云飞非</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11000"/>
              </a:lnSpc>
            </a:pPr>
            <a:endParaRPr sz="800" dirty="0">
              <a:latin typeface="Arial" panose="020B0604020202020204"/>
              <a:ea typeface="Arial" panose="020B0604020202020204"/>
              <a:cs typeface="Arial" panose="020B0604020202020204"/>
            </a:endParaRPr>
          </a:p>
          <a:p>
            <a:pPr marL="12700" algn="l" rtl="0" eaLnBrk="0">
              <a:lnSpc>
                <a:spcPts val="2170"/>
              </a:lnSpc>
              <a:spcBef>
                <a:spcPts val="5"/>
              </a:spcBef>
            </a:pP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法经营额共计 28 万余元，</a:t>
            </a:r>
            <a:r>
              <a:rPr sz="1700" kern="0" spc="-1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涉嫌非法经营罪</a:t>
            </a:r>
            <a:r>
              <a:rPr sz="17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。2021 年 3 月</a:t>
            </a:r>
            <a:r>
              <a:rPr sz="1700"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19</a:t>
            </a:r>
            <a:r>
              <a:rPr sz="1700" kern="0" spc="3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日， 由石景山区人民检察院批准逮</a:t>
            </a: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捕。</a:t>
            </a:r>
            <a:endParaRPr sz="1700" dirty="0">
              <a:latin typeface="微软雅黑" panose="020B0503020204020204" charset="-122"/>
              <a:ea typeface="微软雅黑" panose="020B0503020204020204" charset="-122"/>
              <a:cs typeface="微软雅黑" panose="020B0503020204020204" charset="-122"/>
            </a:endParaRPr>
          </a:p>
        </p:txBody>
      </p:sp>
      <p:sp>
        <p:nvSpPr>
          <p:cNvPr id="1640" name="rect 1640"/>
          <p:cNvSpPr/>
          <p:nvPr/>
        </p:nvSpPr>
        <p:spPr>
          <a:xfrm>
            <a:off x="7620" y="324611"/>
            <a:ext cx="373379" cy="777240"/>
          </a:xfrm>
          <a:prstGeom prst="rect">
            <a:avLst/>
          </a:prstGeom>
          <a:solidFill>
            <a:srgbClr val="406196">
              <a:alpha val="100000"/>
            </a:srgbClr>
          </a:solidFill>
          <a:ln w="0" cap="flat">
            <a:noFill/>
            <a:prstDash val="solid"/>
            <a:miter lim="0"/>
          </a:ln>
        </p:spPr>
        <p:txBody>
          <a:bodyPr rtlCol="0"/>
          <a:lstStyle/>
          <a:p>
            <a:pPr algn="ctr"/>
            <a:endParaRPr lang="zh-CN" altLang="en-US"/>
          </a:p>
        </p:txBody>
      </p:sp>
      <p:sp>
        <p:nvSpPr>
          <p:cNvPr id="1642" name="rect 1642"/>
          <p:cNvSpPr/>
          <p:nvPr/>
        </p:nvSpPr>
        <p:spPr>
          <a:xfrm>
            <a:off x="467868" y="324611"/>
            <a:ext cx="99059" cy="777240"/>
          </a:xfrm>
          <a:prstGeom prst="rect">
            <a:avLst/>
          </a:prstGeom>
          <a:solidFill>
            <a:srgbClr val="406196">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4" name="picture 1644"/>
          <p:cNvPicPr>
            <a:picLocks noChangeAspect="1"/>
          </p:cNvPicPr>
          <p:nvPr/>
        </p:nvPicPr>
        <p:blipFill>
          <a:blip r:embed="rId1"/>
          <a:stretch>
            <a:fillRect/>
          </a:stretch>
        </p:blipFill>
        <p:spPr>
          <a:xfrm rot="21600000">
            <a:off x="10611028" y="4077766"/>
            <a:ext cx="1580971" cy="2780233"/>
          </a:xfrm>
          <a:prstGeom prst="rect">
            <a:avLst/>
          </a:prstGeom>
        </p:spPr>
      </p:pic>
      <p:sp>
        <p:nvSpPr>
          <p:cNvPr id="1646" name="textbox 1646"/>
          <p:cNvSpPr/>
          <p:nvPr/>
        </p:nvSpPr>
        <p:spPr>
          <a:xfrm>
            <a:off x="709396" y="1469923"/>
            <a:ext cx="11170284" cy="442277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481330" algn="l" rtl="0" eaLnBrk="0">
              <a:lnSpc>
                <a:spcPts val="2190"/>
              </a:lnSpc>
            </a:pPr>
            <a:r>
              <a:rPr sz="17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(二) 建议追责问责的</a:t>
            </a:r>
            <a:r>
              <a:rPr sz="17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人员</a:t>
            </a:r>
            <a:endParaRPr sz="1700" dirty="0">
              <a:latin typeface="微软雅黑" panose="020B0503020204020204" charset="-122"/>
              <a:ea typeface="微软雅黑" panose="020B0503020204020204" charset="-122"/>
              <a:cs typeface="微软雅黑" panose="020B0503020204020204" charset="-122"/>
            </a:endParaRPr>
          </a:p>
          <a:p>
            <a:pPr marL="483235" indent="4445" algn="l" rtl="0" eaLnBrk="0">
              <a:lnSpc>
                <a:spcPct val="145000"/>
              </a:lnSpc>
              <a:spcBef>
                <a:spcPts val="760"/>
              </a:spcBef>
            </a:pP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1.秦臻，</a:t>
            </a:r>
            <a:r>
              <a:rPr sz="17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石景山区八角</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街道办事处综合行政执法队外勤组组长</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、科员，</a:t>
            </a:r>
            <a:r>
              <a:rPr sz="17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建议给予批评教育</a:t>
            </a:r>
            <a:r>
              <a:rPr sz="1700" kern="0" spc="-2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2.贾晓东，</a:t>
            </a:r>
            <a:r>
              <a:rPr sz="17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华美公司党支部书记</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总经理，</a:t>
            </a:r>
            <a:r>
              <a:rPr sz="17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建议责令书面检查。</a:t>
            </a:r>
            <a:endParaRPr sz="1700" dirty="0">
              <a:latin typeface="微软雅黑" panose="020B0503020204020204" charset="-122"/>
              <a:ea typeface="微软雅黑" panose="020B0503020204020204" charset="-122"/>
              <a:cs typeface="微软雅黑" panose="020B0503020204020204" charset="-122"/>
            </a:endParaRPr>
          </a:p>
          <a:p>
            <a:pPr marL="481330" algn="l" rtl="0" eaLnBrk="0">
              <a:lnSpc>
                <a:spcPts val="2190"/>
              </a:lnSpc>
              <a:spcBef>
                <a:spcPts val="855"/>
              </a:spcBef>
            </a:pPr>
            <a:r>
              <a:rPr sz="17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 三 ) 建议给予行政处罚的单位和人员</a:t>
            </a:r>
            <a:endParaRPr sz="1700" dirty="0">
              <a:latin typeface="微软雅黑" panose="020B0503020204020204" charset="-122"/>
              <a:ea typeface="微软雅黑" panose="020B0503020204020204" charset="-122"/>
              <a:cs typeface="微软雅黑" panose="020B0503020204020204" charset="-122"/>
            </a:endParaRPr>
          </a:p>
          <a:p>
            <a:pPr marL="18415" indent="469265" algn="l" rtl="0" eaLnBrk="0">
              <a:lnSpc>
                <a:spcPct val="145000"/>
              </a:lnSpc>
              <a:spcBef>
                <a:spcPts val="765"/>
              </a:spcBef>
            </a:pP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1.家门口饭馆存在的燃气使用方面的违法行为， 由石景山区八角街道综合行政执法队依据《城镇燃</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气管理条</a:t>
            </a: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例》《北京市燃气管理条例》有关规定，</a:t>
            </a:r>
            <a:r>
              <a:rPr sz="1700" kern="0" spc="-1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给予其二万元以上十万元以下罚款的</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行 政处罚。</a:t>
            </a:r>
            <a:endParaRPr sz="1700" dirty="0">
              <a:latin typeface="微软雅黑" panose="020B0503020204020204" charset="-122"/>
              <a:ea typeface="微软雅黑" panose="020B0503020204020204" charset="-122"/>
              <a:cs typeface="微软雅黑" panose="020B0503020204020204" charset="-122"/>
            </a:endParaRPr>
          </a:p>
          <a:p>
            <a:pPr marL="33655" indent="448945" algn="l" rtl="0" eaLnBrk="0">
              <a:lnSpc>
                <a:spcPct val="151000"/>
              </a:lnSpc>
              <a:spcBef>
                <a:spcPts val="585"/>
              </a:spcBef>
            </a:pP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2.杨静，</a:t>
            </a:r>
            <a:r>
              <a:rPr sz="1700"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家门口饭馆主要负责人，</a:t>
            </a:r>
            <a:r>
              <a:rPr sz="17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未组织制定并实施本单位 安全生产教育和培训计划，</a:t>
            </a:r>
            <a:r>
              <a:rPr sz="1700" kern="0" spc="-1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督促</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、检查本单位</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的安全生产工作不到位，</a:t>
            </a:r>
            <a:r>
              <a:rPr sz="17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未</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及时消除生产安全事故隐患，</a:t>
            </a:r>
            <a:r>
              <a:rPr sz="17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未组织制定并实施本单位的生产安全事故应急救援预</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案，</a:t>
            </a:r>
            <a:r>
              <a:rPr sz="17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其行为违反了《中</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华人民共和国安全生产法》第十八条第 ( 三 ) 项</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、第 ( 五 ) 项</a:t>
            </a:r>
            <a:r>
              <a:rPr sz="17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、第</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六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项的规定</a:t>
            </a:r>
            <a:r>
              <a:rPr sz="1700" kern="0" spc="-2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。依据</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《中华人民共和国安全生</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产法》第九十二条第 ( 一 ) 项的规定， 由石景山区应急管理局给予其上一年年收入百分</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13000"/>
              </a:lnSpc>
            </a:pPr>
            <a:endParaRPr sz="700" dirty="0">
              <a:latin typeface="Arial" panose="020B0604020202020204"/>
              <a:ea typeface="Arial" panose="020B0604020202020204"/>
              <a:cs typeface="Arial" panose="020B0604020202020204"/>
            </a:endParaRPr>
          </a:p>
          <a:p>
            <a:pPr marL="26035" algn="l" rtl="0" eaLnBrk="0">
              <a:lnSpc>
                <a:spcPts val="2170"/>
              </a:lnSpc>
              <a:spcBef>
                <a:spcPts val="5"/>
              </a:spcBef>
            </a:pP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之三十罚款的行政处罚。</a:t>
            </a:r>
            <a:endParaRPr sz="1700" dirty="0">
              <a:latin typeface="微软雅黑" panose="020B0503020204020204" charset="-122"/>
              <a:ea typeface="微软雅黑" panose="020B0503020204020204" charset="-122"/>
              <a:cs typeface="微软雅黑" panose="020B0503020204020204" charset="-122"/>
            </a:endParaRPr>
          </a:p>
        </p:txBody>
      </p:sp>
      <p:sp>
        <p:nvSpPr>
          <p:cNvPr id="1648" name="textbox 1648"/>
          <p:cNvSpPr/>
          <p:nvPr/>
        </p:nvSpPr>
        <p:spPr>
          <a:xfrm>
            <a:off x="702005" y="492582"/>
            <a:ext cx="10977880" cy="526415"/>
          </a:xfrm>
          <a:prstGeom prst="rect">
            <a:avLst/>
          </a:prstGeom>
          <a:noFill/>
          <a:ln w="0" cap="flat">
            <a:noFill/>
            <a:prstDash val="solid"/>
            <a:miter lim="0"/>
          </a:ln>
        </p:spPr>
        <p:txBody>
          <a:bodyPr vert="horz" wrap="square" lIns="0" tIns="0" rIns="0" bIns="0"/>
          <a:lstStyle/>
          <a:p>
            <a:pPr algn="l" rtl="0" eaLnBrk="0">
              <a:lnSpc>
                <a:spcPct val="77000"/>
              </a:lnSpc>
            </a:pPr>
            <a:endParaRPr sz="100" dirty="0">
              <a:latin typeface="Arial" panose="020B0604020202020204"/>
              <a:ea typeface="Arial" panose="020B0604020202020204"/>
              <a:cs typeface="Arial" panose="020B0604020202020204"/>
            </a:endParaRPr>
          </a:p>
          <a:p>
            <a:pPr marL="12700" algn="l" rtl="0" eaLnBrk="0">
              <a:lnSpc>
                <a:spcPct val="94000"/>
              </a:lnSpc>
            </a:pPr>
            <a:r>
              <a:rPr sz="35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典型案例分析—</a:t>
            </a:r>
            <a:r>
              <a:rPr sz="35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石景山区“</a:t>
            </a:r>
            <a:r>
              <a:rPr sz="3500" b="1" kern="0" spc="-6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3500" b="1" kern="0" spc="60" dirty="0">
                <a:solidFill>
                  <a:srgbClr val="FF0000">
                    <a:alpha val="100000"/>
                  </a:srgbClr>
                </a:solidFill>
                <a:latin typeface="Arial" panose="020B0604020202020204"/>
                <a:ea typeface="Arial" panose="020B0604020202020204"/>
                <a:cs typeface="Arial" panose="020B0604020202020204"/>
              </a:rPr>
              <a:t>1·22</a:t>
            </a:r>
            <a:r>
              <a:rPr sz="35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”液化石油气爆燃事故</a:t>
            </a:r>
            <a:endParaRPr sz="3500" dirty="0">
              <a:latin typeface="微软雅黑" panose="020B0503020204020204" charset="-122"/>
              <a:ea typeface="微软雅黑" panose="020B0503020204020204" charset="-122"/>
              <a:cs typeface="微软雅黑" panose="020B0503020204020204" charset="-122"/>
            </a:endParaRPr>
          </a:p>
        </p:txBody>
      </p:sp>
      <p:sp>
        <p:nvSpPr>
          <p:cNvPr id="1650" name="rect 1650"/>
          <p:cNvSpPr/>
          <p:nvPr/>
        </p:nvSpPr>
        <p:spPr>
          <a:xfrm>
            <a:off x="7620" y="324611"/>
            <a:ext cx="373379" cy="777240"/>
          </a:xfrm>
          <a:prstGeom prst="rect">
            <a:avLst/>
          </a:prstGeom>
          <a:solidFill>
            <a:srgbClr val="406196">
              <a:alpha val="100000"/>
            </a:srgbClr>
          </a:solidFill>
          <a:ln w="0" cap="flat">
            <a:noFill/>
            <a:prstDash val="solid"/>
            <a:miter lim="0"/>
          </a:ln>
        </p:spPr>
        <p:txBody>
          <a:bodyPr rtlCol="0"/>
          <a:lstStyle/>
          <a:p>
            <a:pPr algn="ctr"/>
            <a:endParaRPr lang="zh-CN" altLang="en-US"/>
          </a:p>
        </p:txBody>
      </p:sp>
      <p:sp>
        <p:nvSpPr>
          <p:cNvPr id="1652" name="rect 1652"/>
          <p:cNvSpPr/>
          <p:nvPr/>
        </p:nvSpPr>
        <p:spPr>
          <a:xfrm>
            <a:off x="467868" y="324611"/>
            <a:ext cx="99059" cy="777240"/>
          </a:xfrm>
          <a:prstGeom prst="rect">
            <a:avLst/>
          </a:prstGeom>
          <a:solidFill>
            <a:srgbClr val="406196">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4" name="picture 1654"/>
          <p:cNvPicPr>
            <a:picLocks noChangeAspect="1"/>
          </p:cNvPicPr>
          <p:nvPr/>
        </p:nvPicPr>
        <p:blipFill>
          <a:blip r:embed="rId1"/>
          <a:stretch>
            <a:fillRect/>
          </a:stretch>
        </p:blipFill>
        <p:spPr>
          <a:xfrm rot="21600000">
            <a:off x="10611028" y="4077766"/>
            <a:ext cx="1580971" cy="2780233"/>
          </a:xfrm>
          <a:prstGeom prst="rect">
            <a:avLst/>
          </a:prstGeom>
        </p:spPr>
      </p:pic>
      <p:sp>
        <p:nvSpPr>
          <p:cNvPr id="1656" name="textbox 1656"/>
          <p:cNvSpPr/>
          <p:nvPr/>
        </p:nvSpPr>
        <p:spPr>
          <a:xfrm>
            <a:off x="407771" y="1466189"/>
            <a:ext cx="11479530" cy="5282565"/>
          </a:xfrm>
          <a:prstGeom prst="rect">
            <a:avLst/>
          </a:prstGeom>
          <a:noFill/>
          <a:ln w="0" cap="flat">
            <a:noFill/>
            <a:prstDash val="solid"/>
            <a:miter lim="0"/>
          </a:ln>
        </p:spPr>
        <p:txBody>
          <a:bodyPr vert="horz" wrap="square" lIns="0" tIns="0" rIns="0" bIns="0"/>
          <a:lstStyle/>
          <a:p>
            <a:pPr algn="l" rtl="0" eaLnBrk="0">
              <a:lnSpc>
                <a:spcPct val="87000"/>
              </a:lnSpc>
            </a:pPr>
            <a:endParaRPr sz="100" dirty="0">
              <a:latin typeface="Arial" panose="020B0604020202020204"/>
              <a:ea typeface="Arial" panose="020B0604020202020204"/>
              <a:cs typeface="Arial" panose="020B0604020202020204"/>
            </a:endParaRPr>
          </a:p>
          <a:p>
            <a:pPr marL="468630" algn="l" rtl="0" eaLnBrk="0">
              <a:lnSpc>
                <a:spcPct val="94000"/>
              </a:lnSpc>
            </a:pPr>
            <a:r>
              <a:rPr sz="23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五、</a:t>
            </a:r>
            <a:r>
              <a:rPr sz="2300" kern="0" spc="-5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3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调查发现的其他问题及处理情</a:t>
            </a:r>
            <a:r>
              <a:rPr sz="23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况</a:t>
            </a:r>
            <a:endParaRPr sz="2300" dirty="0">
              <a:latin typeface="微软雅黑" panose="020B0503020204020204" charset="-122"/>
              <a:ea typeface="微软雅黑" panose="020B0503020204020204" charset="-122"/>
              <a:cs typeface="微软雅黑" panose="020B0503020204020204" charset="-122"/>
            </a:endParaRPr>
          </a:p>
          <a:p>
            <a:pPr marL="473075" algn="l" rtl="0" eaLnBrk="0">
              <a:lnSpc>
                <a:spcPts val="2190"/>
              </a:lnSpc>
              <a:spcBef>
                <a:spcPts val="925"/>
              </a:spcBef>
            </a:pPr>
            <a:r>
              <a:rPr sz="17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 一 ) 兴农公司违法违规问题及处理情况</a:t>
            </a:r>
            <a:endParaRPr sz="1700" dirty="0">
              <a:latin typeface="微软雅黑" panose="020B0503020204020204" charset="-122"/>
              <a:ea typeface="微软雅黑" panose="020B0503020204020204" charset="-122"/>
              <a:cs typeface="微软雅黑" panose="020B0503020204020204" charset="-122"/>
            </a:endParaRPr>
          </a:p>
          <a:p>
            <a:pPr marL="17145" indent="457200" algn="l" rtl="0" eaLnBrk="0">
              <a:lnSpc>
                <a:spcPct val="150000"/>
              </a:lnSpc>
              <a:spcBef>
                <a:spcPts val="750"/>
              </a:spcBef>
            </a:pP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经查，</a:t>
            </a:r>
            <a:r>
              <a:rPr sz="17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兴农公司在此次事故中未履行燃气管</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理有关规定，</a:t>
            </a:r>
            <a:r>
              <a:rPr sz="1700" kern="0" spc="-1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存在未健全用户服务信息系统和瓶装液化石油气实</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名购买制度</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kern="0" spc="-3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向未取得燃气经营许可的个人提供用于经营的燃气等问题</a:t>
            </a:r>
            <a:r>
              <a:rPr sz="17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。延伸调查还发</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现，</a:t>
            </a:r>
            <a:r>
              <a:rPr sz="17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兴农公司存在未办理</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建设工程规划许可</a:t>
            </a:r>
            <a:r>
              <a:rPr sz="17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、不符合燃气经营许可要求</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、不按照燃气经</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营许可规定从事经营活动等问题。</a:t>
            </a:r>
            <a:endParaRPr sz="1700" dirty="0">
              <a:latin typeface="微软雅黑" panose="020B0503020204020204" charset="-122"/>
              <a:ea typeface="微软雅黑" panose="020B0503020204020204" charset="-122"/>
              <a:cs typeface="微软雅黑" panose="020B0503020204020204" charset="-122"/>
            </a:endParaRPr>
          </a:p>
          <a:p>
            <a:pPr marL="474345" algn="l" rtl="0" eaLnBrk="0">
              <a:lnSpc>
                <a:spcPts val="2170"/>
              </a:lnSpc>
              <a:spcBef>
                <a:spcPts val="895"/>
              </a:spcBef>
            </a:pP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兴农公司上述违法违规问题，</a:t>
            </a:r>
            <a:r>
              <a:rPr sz="17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经市城市管理委和大兴区政府专题研究， 由大兴区庞各庄</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镇综合行政执法队给</a:t>
            </a:r>
            <a:endParaRPr sz="1700" dirty="0">
              <a:latin typeface="微软雅黑" panose="020B0503020204020204" charset="-122"/>
              <a:ea typeface="微软雅黑" panose="020B0503020204020204" charset="-122"/>
              <a:cs typeface="微软雅黑" panose="020B0503020204020204" charset="-122"/>
            </a:endParaRPr>
          </a:p>
          <a:p>
            <a:pPr marL="20955" algn="l" rtl="0" eaLnBrk="0">
              <a:lnSpc>
                <a:spcPts val="2170"/>
              </a:lnSpc>
              <a:spcBef>
                <a:spcPts val="1070"/>
              </a:spcBef>
            </a:pP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予其罚款二十万元，</a:t>
            </a:r>
            <a:r>
              <a:rPr sz="1700"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并没收违法所得的行政处罚</a:t>
            </a:r>
            <a:r>
              <a:rPr sz="1700" kern="0" spc="-2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kern="0" spc="-3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同时， 由大兴区庞各庄镇人民 政府向兴农</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公司送达《限期拆除</a:t>
            </a:r>
            <a:endParaRPr sz="1700" dirty="0">
              <a:latin typeface="微软雅黑" panose="020B0503020204020204" charset="-122"/>
              <a:ea typeface="微软雅黑" panose="020B0503020204020204" charset="-122"/>
              <a:cs typeface="微软雅黑" panose="020B0503020204020204" charset="-122"/>
            </a:endParaRPr>
          </a:p>
          <a:p>
            <a:pPr marL="16510" algn="l" rtl="0" eaLnBrk="0">
              <a:lnSpc>
                <a:spcPts val="2170"/>
              </a:lnSpc>
              <a:spcBef>
                <a:spcPts val="1070"/>
              </a:spcBef>
            </a:pP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kern="0" spc="2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回填) 决定书》，</a:t>
            </a:r>
            <a:r>
              <a:rPr sz="1700"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并提</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请大兴区城管执法局启动吊销兴农公司燃气经营许可证的程序。</a:t>
            </a:r>
            <a:endParaRPr sz="1700" dirty="0">
              <a:latin typeface="微软雅黑" panose="020B0503020204020204" charset="-122"/>
              <a:ea typeface="微软雅黑" panose="020B0503020204020204" charset="-122"/>
              <a:cs typeface="微软雅黑" panose="020B0503020204020204" charset="-122"/>
            </a:endParaRPr>
          </a:p>
          <a:p>
            <a:pPr algn="r" rtl="0" eaLnBrk="0">
              <a:lnSpc>
                <a:spcPts val="2170"/>
              </a:lnSpc>
              <a:spcBef>
                <a:spcPts val="1070"/>
              </a:spcBef>
            </a:pP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针对大兴区有关部门在兴农公司行政许可和日常监管</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等方面存在的问题线索，</a:t>
            </a:r>
            <a:r>
              <a:rPr sz="1700" kern="0" spc="4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由纪检监察机关另行立案处理。</a:t>
            </a:r>
            <a:endParaRPr sz="1700" dirty="0">
              <a:latin typeface="微软雅黑" panose="020B0503020204020204" charset="-122"/>
              <a:ea typeface="微软雅黑" panose="020B0503020204020204" charset="-122"/>
              <a:cs typeface="微软雅黑" panose="020B0503020204020204" charset="-122"/>
            </a:endParaRPr>
          </a:p>
          <a:p>
            <a:pPr marL="473075" algn="l" rtl="0" eaLnBrk="0">
              <a:lnSpc>
                <a:spcPts val="2190"/>
              </a:lnSpc>
              <a:spcBef>
                <a:spcPts val="1020"/>
              </a:spcBef>
            </a:pPr>
            <a:r>
              <a:rPr sz="17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(二)</a:t>
            </a:r>
            <a:r>
              <a:rPr sz="1700" b="1"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常青兴盛公司存在的问题及处</a:t>
            </a:r>
            <a:r>
              <a:rPr sz="17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理情况</a:t>
            </a:r>
            <a:endParaRPr sz="1700" dirty="0">
              <a:latin typeface="微软雅黑" panose="020B0503020204020204" charset="-122"/>
              <a:ea typeface="微软雅黑" panose="020B0503020204020204" charset="-122"/>
              <a:cs typeface="微软雅黑" panose="020B0503020204020204" charset="-122"/>
            </a:endParaRPr>
          </a:p>
          <a:p>
            <a:pPr marL="12700" indent="471170" algn="l" rtl="0" eaLnBrk="0">
              <a:lnSpc>
                <a:spcPct val="145000"/>
              </a:lnSpc>
              <a:spcBef>
                <a:spcPts val="765"/>
              </a:spcBef>
            </a:pP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常青兴盛公司作为配送瓶装液化石油气的专业运输单位，</a:t>
            </a:r>
            <a:r>
              <a:rPr sz="1700" kern="0" spc="-2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存在对危险货物运输车辆及道路危险货物运输</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从业</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人员管理不到位的问题，</a:t>
            </a:r>
            <a:r>
              <a:rPr sz="17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市交通委已对该公司管理人员进行约谈</a:t>
            </a:r>
            <a:r>
              <a:rPr sz="1700" kern="0" spc="-2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目前，</a:t>
            </a:r>
            <a:r>
              <a:rPr sz="17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常青兴盛公司已注销危险货物运输的道</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09000"/>
              </a:lnSpc>
            </a:pPr>
            <a:endParaRPr sz="900" dirty="0">
              <a:latin typeface="Arial" panose="020B0604020202020204"/>
              <a:ea typeface="Arial" panose="020B0604020202020204"/>
              <a:cs typeface="Arial" panose="020B0604020202020204"/>
            </a:endParaRPr>
          </a:p>
          <a:p>
            <a:pPr marL="13970" algn="l" rtl="0" eaLnBrk="0">
              <a:lnSpc>
                <a:spcPct val="93000"/>
              </a:lnSpc>
              <a:spcBef>
                <a:spcPts val="5"/>
              </a:spcBef>
            </a:pP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路运输经营许可及公司名下 19 辆危险货物运输车辆的道路运输证。</a:t>
            </a:r>
            <a:endParaRPr sz="1700" dirty="0">
              <a:latin typeface="微软雅黑" panose="020B0503020204020204" charset="-122"/>
              <a:ea typeface="微软雅黑" panose="020B0503020204020204" charset="-122"/>
              <a:cs typeface="微软雅黑" panose="020B0503020204020204" charset="-122"/>
            </a:endParaRPr>
          </a:p>
        </p:txBody>
      </p:sp>
      <p:sp>
        <p:nvSpPr>
          <p:cNvPr id="1658" name="textbox 1658"/>
          <p:cNvSpPr/>
          <p:nvPr/>
        </p:nvSpPr>
        <p:spPr>
          <a:xfrm>
            <a:off x="-5079" y="311911"/>
            <a:ext cx="11684634" cy="848360"/>
          </a:xfrm>
          <a:prstGeom prst="rect">
            <a:avLst/>
          </a:prstGeom>
          <a:noFill/>
          <a:ln w="0" cap="flat">
            <a:noFill/>
            <a:prstDash val="solid"/>
            <a:miter lim="0"/>
          </a:ln>
        </p:spPr>
        <p:txBody>
          <a:bodyPr vert="horz" wrap="square" lIns="0" tIns="0" rIns="0" bIns="0"/>
          <a:lstStyle/>
          <a:p>
            <a:pPr algn="l" rtl="0" eaLnBrk="0">
              <a:lnSpc>
                <a:spcPct val="126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algn="r" rtl="0" eaLnBrk="0">
              <a:lnSpc>
                <a:spcPct val="93000"/>
              </a:lnSpc>
            </a:pPr>
            <a:r>
              <a:rPr sz="35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石景山区“</a:t>
            </a:r>
            <a:r>
              <a:rPr sz="3500" b="1" kern="0" spc="-76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3500" b="1" kern="0" spc="70" dirty="0">
                <a:solidFill>
                  <a:srgbClr val="FF0000">
                    <a:alpha val="100000"/>
                  </a:srgbClr>
                </a:solidFill>
                <a:latin typeface="Arial" panose="020B0604020202020204"/>
                <a:ea typeface="Arial" panose="020B0604020202020204"/>
                <a:cs typeface="Arial" panose="020B0604020202020204"/>
              </a:rPr>
              <a:t>1·22</a:t>
            </a:r>
            <a:r>
              <a:rPr sz="3500" b="1"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”液化</a:t>
            </a:r>
            <a:r>
              <a:rPr sz="35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石油气爆燃事故</a:t>
            </a:r>
            <a:endParaRPr sz="3500" dirty="0">
              <a:latin typeface="微软雅黑" panose="020B0503020204020204" charset="-122"/>
              <a:ea typeface="微软雅黑" panose="020B0503020204020204" charset="-122"/>
              <a:cs typeface="微软雅黑" panose="020B0503020204020204" charset="-122"/>
            </a:endParaRPr>
          </a:p>
        </p:txBody>
      </p:sp>
      <p:pic>
        <p:nvPicPr>
          <p:cNvPr id="1660" name="picture 1660"/>
          <p:cNvPicPr>
            <a:picLocks noChangeAspect="1"/>
          </p:cNvPicPr>
          <p:nvPr/>
        </p:nvPicPr>
        <p:blipFill>
          <a:blip r:embed="rId2"/>
          <a:stretch>
            <a:fillRect/>
          </a:stretch>
        </p:blipFill>
        <p:spPr>
          <a:xfrm rot="21600000">
            <a:off x="7620" y="324611"/>
            <a:ext cx="3899534" cy="777240"/>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2" name="picture 1662"/>
          <p:cNvPicPr>
            <a:picLocks noChangeAspect="1"/>
          </p:cNvPicPr>
          <p:nvPr/>
        </p:nvPicPr>
        <p:blipFill>
          <a:blip r:embed="rId1"/>
          <a:stretch>
            <a:fillRect/>
          </a:stretch>
        </p:blipFill>
        <p:spPr>
          <a:xfrm rot="21600000">
            <a:off x="10611028" y="4077766"/>
            <a:ext cx="1580971" cy="2780233"/>
          </a:xfrm>
          <a:prstGeom prst="rect">
            <a:avLst/>
          </a:prstGeom>
        </p:spPr>
      </p:pic>
      <p:sp>
        <p:nvSpPr>
          <p:cNvPr id="1664" name="textbox 1664"/>
          <p:cNvSpPr/>
          <p:nvPr/>
        </p:nvSpPr>
        <p:spPr>
          <a:xfrm>
            <a:off x="716051" y="1889658"/>
            <a:ext cx="11145519" cy="401383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algn="r" rtl="0" eaLnBrk="0">
              <a:lnSpc>
                <a:spcPts val="2220"/>
              </a:lnSpc>
            </a:pPr>
            <a:r>
              <a:rPr sz="17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(三)加强液化石油气运输单位安全管理</a:t>
            </a:r>
            <a:r>
              <a:rPr sz="1700" b="1"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市交通运输部门要对燃气道路运输依法实施监督管理，</a:t>
            </a:r>
            <a:r>
              <a:rPr sz="1700" kern="0" spc="-2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确保运输单</a:t>
            </a:r>
            <a:endParaRPr sz="1700" dirty="0">
              <a:latin typeface="微软雅黑" panose="020B0503020204020204" charset="-122"/>
              <a:ea typeface="微软雅黑" panose="020B0503020204020204" charset="-122"/>
              <a:cs typeface="微软雅黑" panose="020B0503020204020204" charset="-122"/>
            </a:endParaRPr>
          </a:p>
          <a:p>
            <a:pPr marL="12700" indent="635" algn="l" rtl="0" eaLnBrk="0">
              <a:lnSpc>
                <a:spcPct val="158000"/>
              </a:lnSpc>
              <a:spcBef>
                <a:spcPts val="55"/>
              </a:spcBef>
            </a:pP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位依照有关规 定具备危险货物 (易燃气体) 运输许可，</a:t>
            </a:r>
            <a:r>
              <a:rPr sz="1700" kern="0" spc="-1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运输从业人</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员和车辆符合相关的法律规定</a:t>
            </a:r>
            <a:r>
              <a:rPr sz="17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。对于液化石油</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气供应企业委托运输单位配送液化石油气的，</a:t>
            </a:r>
            <a:r>
              <a:rPr sz="1700" kern="0" spc="-1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市城市管理部门要</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加大监管力度，</a:t>
            </a:r>
            <a:r>
              <a:rPr sz="1700" kern="0" spc="-2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确保液化石油气供应企业与运</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输单位签订协议， 明确配送作业的安全</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、服务和 质量责任，</a:t>
            </a:r>
            <a:r>
              <a:rPr sz="1700" kern="0" spc="-1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坚决杜绝配送人员在运输过程中进行销售</a:t>
            </a:r>
            <a:r>
              <a:rPr sz="17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、分装</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倒 灌液化石油气的</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行为。</a:t>
            </a:r>
            <a:endParaRPr sz="1700" dirty="0">
              <a:latin typeface="微软雅黑" panose="020B0503020204020204" charset="-122"/>
              <a:ea typeface="微软雅黑" panose="020B0503020204020204" charset="-122"/>
              <a:cs typeface="微软雅黑" panose="020B0503020204020204" charset="-122"/>
            </a:endParaRPr>
          </a:p>
          <a:p>
            <a:pPr marL="12700" indent="461645" algn="l" rtl="0" eaLnBrk="0">
              <a:lnSpc>
                <a:spcPct val="153000"/>
              </a:lnSpc>
              <a:spcBef>
                <a:spcPts val="660"/>
              </a:spcBef>
            </a:pPr>
            <a:r>
              <a:rPr sz="17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b="1" kern="0" spc="1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四 )加大违法违规行为打击力度</a:t>
            </a:r>
            <a:r>
              <a:rPr sz="1700" b="1" kern="0" spc="-2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行业管理部门要深刻汲取事故教训，</a:t>
            </a:r>
            <a:r>
              <a:rPr sz="1700"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主</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动担当作为</a:t>
            </a:r>
            <a:r>
              <a:rPr sz="17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。市城市管理部门要</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会同城管执法</a:t>
            </a:r>
            <a:r>
              <a:rPr sz="17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、市场监督管理</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、应急管理</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、消防救援等部门开展瓶装液化</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石油气治理专项行动，</a:t>
            </a:r>
            <a:r>
              <a:rPr sz="17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建立完善执法</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检查台账，</a:t>
            </a:r>
            <a:r>
              <a:rPr sz="1700" kern="0" spc="-2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严肃查处各类液化石油气违法行为</a:t>
            </a:r>
            <a:r>
              <a:rPr sz="17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。市交通运输部门要严厉打击非法从</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事道路危险货物运输经营行</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为，</a:t>
            </a:r>
            <a:r>
              <a:rPr sz="1700" kern="0" spc="-2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督促运输单位加强对从业人员和车辆的管理</a:t>
            </a:r>
            <a:r>
              <a:rPr sz="17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。市公安机</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关要加大对液化石油气非法经营活动的打击力度，</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08000"/>
              </a:lnSpc>
            </a:pPr>
            <a:endParaRPr sz="9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16510" algn="l" rtl="0" eaLnBrk="0">
              <a:lnSpc>
                <a:spcPct val="94000"/>
              </a:lnSpc>
            </a:pP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构成犯 罪的依法追究刑事</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责任。</a:t>
            </a:r>
            <a:endParaRPr sz="1700" dirty="0">
              <a:latin typeface="微软雅黑" panose="020B0503020204020204" charset="-122"/>
              <a:ea typeface="微软雅黑" panose="020B0503020204020204" charset="-122"/>
              <a:cs typeface="微软雅黑" panose="020B0503020204020204" charset="-122"/>
            </a:endParaRPr>
          </a:p>
        </p:txBody>
      </p:sp>
      <p:sp>
        <p:nvSpPr>
          <p:cNvPr id="1666" name="textbox 1666"/>
          <p:cNvSpPr/>
          <p:nvPr/>
        </p:nvSpPr>
        <p:spPr>
          <a:xfrm>
            <a:off x="702005" y="492582"/>
            <a:ext cx="10977880" cy="526415"/>
          </a:xfrm>
          <a:prstGeom prst="rect">
            <a:avLst/>
          </a:prstGeom>
          <a:noFill/>
          <a:ln w="0" cap="flat">
            <a:noFill/>
            <a:prstDash val="solid"/>
            <a:miter lim="0"/>
          </a:ln>
        </p:spPr>
        <p:txBody>
          <a:bodyPr vert="horz" wrap="square" lIns="0" tIns="0" rIns="0" bIns="0"/>
          <a:lstStyle/>
          <a:p>
            <a:pPr algn="l" rtl="0" eaLnBrk="0">
              <a:lnSpc>
                <a:spcPct val="77000"/>
              </a:lnSpc>
            </a:pPr>
            <a:endParaRPr sz="100" dirty="0">
              <a:latin typeface="Arial" panose="020B0604020202020204"/>
              <a:ea typeface="Arial" panose="020B0604020202020204"/>
              <a:cs typeface="Arial" panose="020B0604020202020204"/>
            </a:endParaRPr>
          </a:p>
          <a:p>
            <a:pPr marL="12700" algn="l" rtl="0" eaLnBrk="0">
              <a:lnSpc>
                <a:spcPct val="94000"/>
              </a:lnSpc>
            </a:pPr>
            <a:r>
              <a:rPr sz="35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典型案例分析—</a:t>
            </a:r>
            <a:r>
              <a:rPr sz="35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石景山区“</a:t>
            </a:r>
            <a:r>
              <a:rPr sz="3500" b="1" kern="0" spc="-6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3500" b="1" kern="0" spc="60" dirty="0">
                <a:solidFill>
                  <a:srgbClr val="FF0000">
                    <a:alpha val="100000"/>
                  </a:srgbClr>
                </a:solidFill>
                <a:latin typeface="Arial" panose="020B0604020202020204"/>
                <a:ea typeface="Arial" panose="020B0604020202020204"/>
                <a:cs typeface="Arial" panose="020B0604020202020204"/>
              </a:rPr>
              <a:t>1·22</a:t>
            </a:r>
            <a:r>
              <a:rPr sz="3500" b="1"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”液化石油气爆燃事故</a:t>
            </a:r>
            <a:endParaRPr sz="3500" dirty="0">
              <a:latin typeface="微软雅黑" panose="020B0503020204020204" charset="-122"/>
              <a:ea typeface="微软雅黑" panose="020B0503020204020204" charset="-122"/>
              <a:cs typeface="微软雅黑" panose="020B0503020204020204" charset="-122"/>
            </a:endParaRPr>
          </a:p>
        </p:txBody>
      </p:sp>
      <p:sp>
        <p:nvSpPr>
          <p:cNvPr id="1668" name="rect 1668"/>
          <p:cNvSpPr/>
          <p:nvPr/>
        </p:nvSpPr>
        <p:spPr>
          <a:xfrm>
            <a:off x="7620" y="324611"/>
            <a:ext cx="373379" cy="777240"/>
          </a:xfrm>
          <a:prstGeom prst="rect">
            <a:avLst/>
          </a:prstGeom>
          <a:solidFill>
            <a:srgbClr val="406196">
              <a:alpha val="100000"/>
            </a:srgbClr>
          </a:solidFill>
          <a:ln w="0" cap="flat">
            <a:noFill/>
            <a:prstDash val="solid"/>
            <a:miter lim="0"/>
          </a:ln>
        </p:spPr>
        <p:txBody>
          <a:bodyPr rtlCol="0"/>
          <a:lstStyle/>
          <a:p>
            <a:pPr algn="ctr"/>
            <a:endParaRPr lang="zh-CN" altLang="en-US"/>
          </a:p>
        </p:txBody>
      </p:sp>
      <p:sp>
        <p:nvSpPr>
          <p:cNvPr id="1670" name="rect 1670"/>
          <p:cNvSpPr/>
          <p:nvPr/>
        </p:nvSpPr>
        <p:spPr>
          <a:xfrm>
            <a:off x="467868" y="324611"/>
            <a:ext cx="99059" cy="777240"/>
          </a:xfrm>
          <a:prstGeom prst="rect">
            <a:avLst/>
          </a:prstGeom>
          <a:solidFill>
            <a:srgbClr val="406196">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0" name="picture 470"/>
          <p:cNvPicPr>
            <a:picLocks noChangeAspect="1"/>
          </p:cNvPicPr>
          <p:nvPr/>
        </p:nvPicPr>
        <p:blipFill>
          <a:blip r:embed="rId1"/>
          <a:stretch>
            <a:fillRect/>
          </a:stretch>
        </p:blipFill>
        <p:spPr>
          <a:xfrm rot="21600000">
            <a:off x="10611028" y="4077766"/>
            <a:ext cx="1580971" cy="2780233"/>
          </a:xfrm>
          <a:prstGeom prst="rect">
            <a:avLst/>
          </a:prstGeom>
        </p:spPr>
      </p:pic>
      <p:sp>
        <p:nvSpPr>
          <p:cNvPr id="472" name="textbox 472"/>
          <p:cNvSpPr/>
          <p:nvPr/>
        </p:nvSpPr>
        <p:spPr>
          <a:xfrm>
            <a:off x="-5079" y="277183"/>
            <a:ext cx="11921490" cy="5845809"/>
          </a:xfrm>
          <a:prstGeom prst="rect">
            <a:avLst/>
          </a:prstGeom>
          <a:noFill/>
          <a:ln w="0" cap="flat">
            <a:noFill/>
            <a:prstDash val="solid"/>
            <a:miter lim="0"/>
          </a:ln>
        </p:spPr>
        <p:txBody>
          <a:bodyPr vert="horz" wrap="square" lIns="0" tIns="0" rIns="0" bIns="0"/>
          <a:lstStyle/>
          <a:p>
            <a:pPr algn="l" rtl="0" eaLnBrk="0">
              <a:lnSpc>
                <a:spcPct val="92000"/>
              </a:lnSpc>
            </a:pPr>
            <a:endParaRPr sz="100" dirty="0">
              <a:latin typeface="Arial" panose="020B0604020202020204"/>
              <a:ea typeface="Arial" panose="020B0604020202020204"/>
              <a:cs typeface="Arial" panose="020B0604020202020204"/>
            </a:endParaRPr>
          </a:p>
          <a:p>
            <a:pPr marL="571500" algn="l" rtl="0" eaLnBrk="0">
              <a:lnSpc>
                <a:spcPct val="80000"/>
              </a:lnSpc>
              <a:tabLst>
                <a:tab pos="703580" algn="l"/>
              </a:tabLst>
            </a:pPr>
            <a:r>
              <a:rPr sz="3200" kern="0" spc="0" dirty="0">
                <a:solidFill>
                  <a:srgbClr val="212E84">
                    <a:alpha val="100000"/>
                  </a:srgbClr>
                </a:solidFill>
                <a:latin typeface="微软雅黑" panose="020B0503020204020204" charset="-122"/>
                <a:ea typeface="微软雅黑" panose="020B0503020204020204" charset="-122"/>
                <a:cs typeface="微软雅黑" panose="020B0503020204020204" charset="-122"/>
              </a:rPr>
              <a:t>	</a:t>
            </a:r>
            <a:r>
              <a:rPr sz="3200" b="1" kern="0" spc="-10" dirty="0">
                <a:solidFill>
                  <a:srgbClr val="212E84">
                    <a:alpha val="100000"/>
                  </a:srgbClr>
                </a:solidFill>
                <a:latin typeface="微软雅黑" panose="020B0503020204020204" charset="-122"/>
                <a:ea typeface="微软雅黑" panose="020B0503020204020204" charset="-122"/>
                <a:cs typeface="微软雅黑" panose="020B0503020204020204" charset="-122"/>
              </a:rPr>
              <a:t>一、燃气安全生产法律法规体系介绍</a:t>
            </a:r>
            <a:endParaRPr sz="3200" dirty="0">
              <a:latin typeface="微软雅黑" panose="020B0503020204020204" charset="-122"/>
              <a:ea typeface="微软雅黑" panose="020B0503020204020204" charset="-122"/>
              <a:cs typeface="微软雅黑" panose="020B0503020204020204" charset="-122"/>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marL="302260" algn="l" rtl="0" eaLnBrk="0">
              <a:lnSpc>
                <a:spcPct val="98000"/>
              </a:lnSpc>
              <a:spcBef>
                <a:spcPts val="695"/>
              </a:spcBef>
            </a:pPr>
            <a:r>
              <a:rPr sz="2300" kern="0" spc="40" dirty="0">
                <a:solidFill>
                  <a:srgbClr val="000000">
                    <a:alpha val="100000"/>
                  </a:srgbClr>
                </a:solidFill>
                <a:latin typeface="Wingdings" panose="05000000000000000000"/>
                <a:ea typeface="Wingdings" panose="05000000000000000000"/>
                <a:cs typeface="Wingdings" panose="05000000000000000000"/>
              </a:rPr>
              <a:t>n</a:t>
            </a:r>
            <a:r>
              <a:rPr sz="2300" kern="0" spc="-440" dirty="0">
                <a:solidFill>
                  <a:srgbClr val="000000">
                    <a:alpha val="100000"/>
                  </a:srgbClr>
                </a:solidFill>
                <a:latin typeface="Wingdings" panose="05000000000000000000"/>
                <a:ea typeface="Wingdings" panose="05000000000000000000"/>
                <a:cs typeface="Wingdings" panose="05000000000000000000"/>
              </a:rPr>
              <a:t> </a:t>
            </a:r>
            <a:r>
              <a:rPr sz="23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标准规范</a:t>
            </a:r>
            <a:endParaRPr sz="2300" dirty="0">
              <a:latin typeface="微软雅黑" panose="020B0503020204020204" charset="-122"/>
              <a:ea typeface="微软雅黑" panose="020B0503020204020204" charset="-122"/>
              <a:cs typeface="微软雅黑" panose="020B0503020204020204" charset="-122"/>
            </a:endParaRPr>
          </a:p>
          <a:p>
            <a:pPr marL="279400" indent="656590" algn="l" rtl="0" eaLnBrk="0">
              <a:lnSpc>
                <a:spcPct val="119000"/>
              </a:lnSpc>
              <a:spcBef>
                <a:spcPts val="310"/>
              </a:spcBef>
            </a:pPr>
            <a:r>
              <a:rPr sz="21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《标准化法》将标准分为国家标准、</a:t>
            </a:r>
            <a:r>
              <a:rPr sz="2100" kern="0" spc="-5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30" dirty="0">
                <a:solidFill>
                  <a:srgbClr val="C00000">
                    <a:alpha val="100000"/>
                  </a:srgbClr>
                </a:solidFill>
                <a:latin typeface="微软雅黑" panose="020B0503020204020204" charset="-122"/>
                <a:ea typeface="微软雅黑" panose="020B0503020204020204" charset="-122"/>
                <a:cs typeface="微软雅黑" panose="020B0503020204020204" charset="-122"/>
              </a:rPr>
              <a:t>行业标准、</a:t>
            </a:r>
            <a:r>
              <a:rPr sz="21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地方标准和</a:t>
            </a:r>
            <a:r>
              <a:rPr sz="2100" kern="0" spc="30" dirty="0">
                <a:solidFill>
                  <a:srgbClr val="C00000">
                    <a:alpha val="100000"/>
                  </a:srgbClr>
                </a:solidFill>
                <a:latin typeface="微软雅黑" panose="020B0503020204020204" charset="-122"/>
                <a:ea typeface="微软雅黑" panose="020B0503020204020204" charset="-122"/>
                <a:cs typeface="微软雅黑" panose="020B0503020204020204" charset="-122"/>
              </a:rPr>
              <a:t>团体标准</a:t>
            </a:r>
            <a:r>
              <a:rPr sz="21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、企业标准4</a:t>
            </a:r>
            <a:r>
              <a:rPr sz="21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类，</a:t>
            </a:r>
            <a:r>
              <a:rPr sz="2100" kern="0" spc="2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目前</a:t>
            </a:r>
            <a:r>
              <a:rPr sz="21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我国已建立完整的燃气标准体系， 从燃气的规划设计、施工验收</a:t>
            </a:r>
            <a:r>
              <a:rPr sz="21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、运行维护等都做了明确的规定。</a:t>
            </a:r>
            <a:r>
              <a:rPr sz="21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作为技术法规， 燃气工程项目规范 （</a:t>
            </a:r>
            <a:r>
              <a:rPr sz="21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GB</a:t>
            </a:r>
            <a:r>
              <a:rPr sz="21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55009） </a:t>
            </a:r>
            <a:r>
              <a:rPr sz="21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2021年正式颁布， 该标准是全文强制。</a:t>
            </a:r>
            <a:r>
              <a:rPr sz="2100" kern="0" spc="-4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国家也   </a:t>
            </a:r>
            <a:r>
              <a:rPr sz="21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制定了一些产品标准， 在一些推荐标准中也有一些强制性条款， 必须执行</a:t>
            </a:r>
            <a:r>
              <a:rPr sz="21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2100" dirty="0">
              <a:latin typeface="微软雅黑" panose="020B0503020204020204" charset="-122"/>
              <a:ea typeface="微软雅黑" panose="020B0503020204020204" charset="-122"/>
              <a:cs typeface="微软雅黑" panose="020B0503020204020204" charset="-122"/>
            </a:endParaRPr>
          </a:p>
          <a:p>
            <a:pPr marL="295910" algn="l" rtl="0" eaLnBrk="0">
              <a:lnSpc>
                <a:spcPts val="2815"/>
              </a:lnSpc>
              <a:spcBef>
                <a:spcPts val="315"/>
              </a:spcBef>
              <a:tabLst>
                <a:tab pos="488950" algn="l"/>
              </a:tabLst>
            </a:pPr>
            <a:r>
              <a:rPr sz="21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国家标准(</a:t>
            </a:r>
            <a:r>
              <a:rPr sz="21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GB</a:t>
            </a:r>
            <a:r>
              <a:rPr sz="21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2100" dirty="0">
              <a:latin typeface="微软雅黑" panose="020B0503020204020204" charset="-122"/>
              <a:ea typeface="微软雅黑" panose="020B0503020204020204" charset="-122"/>
              <a:cs typeface="微软雅黑" panose="020B0503020204020204" charset="-122"/>
            </a:endParaRPr>
          </a:p>
          <a:p>
            <a:pPr marL="280035" indent="-635" algn="l" rtl="0" eaLnBrk="0">
              <a:lnSpc>
                <a:spcPct val="122000"/>
              </a:lnSpc>
              <a:spcBef>
                <a:spcPts val="220"/>
              </a:spcBef>
            </a:pPr>
            <a:r>
              <a:rPr sz="18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燃气工程项目规范 （</a:t>
            </a:r>
            <a:r>
              <a:rPr sz="18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GB</a:t>
            </a:r>
            <a:r>
              <a:rPr sz="18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5500</a:t>
            </a:r>
            <a:r>
              <a:rPr sz="18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9） 、城镇燃气规划规范 （</a:t>
            </a:r>
            <a:r>
              <a:rPr sz="18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GB</a:t>
            </a:r>
            <a:r>
              <a:rPr sz="18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/T</a:t>
            </a:r>
            <a:r>
              <a:rPr sz="1800" b="1" kern="0" spc="2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51098） 、城镇燃气设计规范 （</a:t>
            </a:r>
            <a:r>
              <a:rPr sz="18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GB</a:t>
            </a:r>
            <a:r>
              <a:rPr sz="18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50028） </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建筑设计防火规范 （</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GB</a:t>
            </a:r>
            <a:r>
              <a:rPr sz="18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50016） 、</a:t>
            </a:r>
            <a:r>
              <a:rPr sz="1800" kern="0" spc="-3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民用建筑燃气安全技术条件 （</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GB</a:t>
            </a:r>
            <a:r>
              <a:rPr sz="1800"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29550） 、城镇燃气输配工程施工</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及验收</a:t>
            </a:r>
            <a:endParaRPr sz="1800" dirty="0">
              <a:latin typeface="微软雅黑" panose="020B0503020204020204" charset="-122"/>
              <a:ea typeface="微软雅黑" panose="020B0503020204020204" charset="-122"/>
              <a:cs typeface="微软雅黑" panose="020B0503020204020204" charset="-122"/>
            </a:endParaRPr>
          </a:p>
          <a:p>
            <a:pPr marL="279400" algn="l" rtl="0" eaLnBrk="0">
              <a:lnSpc>
                <a:spcPct val="123000"/>
              </a:lnSpc>
              <a:spcBef>
                <a:spcPts val="180"/>
              </a:spcBef>
            </a:pPr>
            <a:r>
              <a:rPr sz="18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标准 （</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GB</a:t>
            </a:r>
            <a:r>
              <a:rPr sz="18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/T</a:t>
            </a:r>
            <a:r>
              <a:rPr sz="1800" kern="0" spc="3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51455） 、</a:t>
            </a:r>
            <a:r>
              <a:rPr sz="1800" kern="0" spc="-3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城镇燃气分类和基本特性 （</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GB</a:t>
            </a:r>
            <a:r>
              <a:rPr sz="18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/T</a:t>
            </a:r>
            <a:r>
              <a:rPr sz="1800" kern="0" spc="4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13</a:t>
            </a:r>
            <a:r>
              <a:rPr sz="18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611）</a:t>
            </a:r>
            <a:r>
              <a:rPr sz="18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800" kern="0" spc="-3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燃气系统运行安全评价标准 （</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GB</a:t>
            </a:r>
            <a:r>
              <a:rPr sz="18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/T</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50811） 、城市综合管廊工程技术规范 （</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GB</a:t>
            </a:r>
            <a:r>
              <a:rPr sz="1800" kern="0" spc="2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50838） 、</a:t>
            </a:r>
            <a:r>
              <a:rPr sz="1800" kern="0" spc="-4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家用燃气燃烧器具安全管理规程 （</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GB</a:t>
            </a:r>
            <a:r>
              <a:rPr sz="1800" kern="0" spc="2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17905）</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4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家用   </a:t>
            </a:r>
            <a:r>
              <a:rPr sz="1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燃气快速热水器 （</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GB</a:t>
            </a:r>
            <a:r>
              <a:rPr sz="18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693</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2） 、膜式燃气表 （</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GB</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/T</a:t>
            </a:r>
            <a:r>
              <a:rPr sz="18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6968） 、</a:t>
            </a:r>
            <a:r>
              <a:rPr sz="1800" kern="0" spc="-4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家用燃气灶具 （</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GB</a:t>
            </a:r>
            <a:r>
              <a:rPr sz="18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16410） 、</a:t>
            </a:r>
            <a:r>
              <a:rPr sz="1800" kern="0" spc="-4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可燃气体报警控</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制器 （</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GB</a:t>
            </a:r>
            <a:r>
              <a:rPr sz="1800" kern="0" spc="4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16808）</a:t>
            </a:r>
            <a:r>
              <a:rPr sz="18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800" kern="0" spc="-3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燃气燃烧器具安全技术条件 （</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GB</a:t>
            </a:r>
            <a:r>
              <a:rPr sz="1800" kern="0" spc="4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16914）</a:t>
            </a:r>
            <a:r>
              <a:rPr sz="18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800" kern="0" spc="-3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液化天然气接</a:t>
            </a:r>
            <a:r>
              <a:rPr sz="18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收站工程设计规范 （</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GB   </a:t>
            </a:r>
            <a:r>
              <a:rPr sz="18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51156）</a:t>
            </a:r>
            <a:r>
              <a:rPr sz="1800" kern="0" spc="2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800" kern="0" spc="-3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b="1"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液化石油气钢瓶 （</a:t>
            </a:r>
            <a:r>
              <a:rPr sz="18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GB</a:t>
            </a:r>
            <a:r>
              <a:rPr sz="1800" b="1"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/T</a:t>
            </a:r>
            <a:r>
              <a:rPr sz="1800" b="1" kern="0" spc="4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b="1"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5842） 、</a:t>
            </a:r>
            <a:r>
              <a:rPr sz="1800" b="1" kern="0" spc="-3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b="1"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液化气体</a:t>
            </a:r>
            <a:r>
              <a:rPr sz="18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气瓶充装规定 （</a:t>
            </a:r>
            <a:r>
              <a:rPr sz="18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GB</a:t>
            </a:r>
            <a:r>
              <a:rPr sz="18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/T  14193）</a:t>
            </a:r>
            <a:r>
              <a:rPr sz="1800" b="1" kern="0" spc="2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800" kern="0" spc="-3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天然气 （</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GB</a:t>
            </a:r>
            <a:endParaRPr sz="1800" dirty="0">
              <a:latin typeface="微软雅黑" panose="020B0503020204020204" charset="-122"/>
              <a:ea typeface="微软雅黑" panose="020B0503020204020204" charset="-122"/>
              <a:cs typeface="微软雅黑" panose="020B0503020204020204" charset="-122"/>
            </a:endParaRPr>
          </a:p>
          <a:p>
            <a:pPr marL="300990" algn="l" rtl="0" eaLnBrk="0">
              <a:lnSpc>
                <a:spcPts val="2415"/>
              </a:lnSpc>
              <a:spcBef>
                <a:spcPts val="140"/>
              </a:spcBef>
            </a:pPr>
            <a:r>
              <a:rPr sz="1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17820） 、煤制合成天然气 （GB/T</a:t>
            </a:r>
            <a:r>
              <a:rPr sz="1800"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334</a:t>
            </a:r>
            <a:r>
              <a:rPr sz="1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4） 等</a:t>
            </a:r>
            <a:endParaRPr sz="1800" dirty="0">
              <a:latin typeface="微软雅黑" panose="020B0503020204020204" charset="-122"/>
              <a:ea typeface="微软雅黑" panose="020B0503020204020204" charset="-122"/>
              <a:cs typeface="微软雅黑" panose="020B0503020204020204" charset="-122"/>
            </a:endParaRPr>
          </a:p>
        </p:txBody>
      </p:sp>
      <p:pic>
        <p:nvPicPr>
          <p:cNvPr id="474" name="picture 474"/>
          <p:cNvPicPr>
            <a:picLocks noChangeAspect="1"/>
          </p:cNvPicPr>
          <p:nvPr/>
        </p:nvPicPr>
        <p:blipFill>
          <a:blip r:embed="rId2"/>
          <a:stretch>
            <a:fillRect/>
          </a:stretch>
        </p:blipFill>
        <p:spPr>
          <a:xfrm rot="21600000">
            <a:off x="291213" y="3096844"/>
            <a:ext cx="193326" cy="177329"/>
          </a:xfrm>
          <a:prstGeom prst="rect">
            <a:avLst/>
          </a:prstGeom>
        </p:spPr>
      </p:pic>
      <p:sp>
        <p:nvSpPr>
          <p:cNvPr id="476" name="path 476"/>
          <p:cNvSpPr/>
          <p:nvPr/>
        </p:nvSpPr>
        <p:spPr>
          <a:xfrm>
            <a:off x="7620" y="323518"/>
            <a:ext cx="559308" cy="752762"/>
          </a:xfrm>
          <a:custGeom>
            <a:avLst/>
            <a:gdLst/>
            <a:ahLst/>
            <a:cxnLst/>
            <a:rect l="0" t="0" r="0" b="0"/>
            <a:pathLst>
              <a:path w="880" h="1185">
                <a:moveTo>
                  <a:pt x="0" y="0"/>
                </a:moveTo>
                <a:lnTo>
                  <a:pt x="587" y="0"/>
                </a:lnTo>
                <a:lnTo>
                  <a:pt x="587" y="1185"/>
                </a:lnTo>
                <a:lnTo>
                  <a:pt x="0" y="1185"/>
                </a:lnTo>
                <a:lnTo>
                  <a:pt x="0" y="0"/>
                </a:lnTo>
                <a:close/>
              </a:path>
              <a:path w="880" h="1185">
                <a:moveTo>
                  <a:pt x="724" y="0"/>
                </a:moveTo>
                <a:lnTo>
                  <a:pt x="880" y="0"/>
                </a:lnTo>
                <a:lnTo>
                  <a:pt x="880" y="1185"/>
                </a:lnTo>
                <a:lnTo>
                  <a:pt x="724" y="1185"/>
                </a:lnTo>
                <a:lnTo>
                  <a:pt x="724" y="0"/>
                </a:lnTo>
                <a:close/>
              </a:path>
            </a:pathLst>
          </a:custGeom>
          <a:solidFill>
            <a:srgbClr val="4472C4">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2" name="textbox 1672"/>
          <p:cNvSpPr/>
          <p:nvPr/>
        </p:nvSpPr>
        <p:spPr>
          <a:xfrm>
            <a:off x="-5079" y="311911"/>
            <a:ext cx="12141834" cy="3537584"/>
          </a:xfrm>
          <a:prstGeom prst="rect">
            <a:avLst/>
          </a:prstGeom>
          <a:noFill/>
          <a:ln w="0" cap="flat">
            <a:noFill/>
            <a:prstDash val="solid"/>
            <a:miter lim="0"/>
          </a:ln>
        </p:spPr>
        <p:txBody>
          <a:bodyPr vert="horz" wrap="square" lIns="0" tIns="0" rIns="0" bIns="0"/>
          <a:lstStyle/>
          <a:p>
            <a:pPr algn="l" rtl="0" eaLnBrk="0">
              <a:lnSpc>
                <a:spcPct val="126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3908425" algn="l" rtl="0" eaLnBrk="0">
              <a:lnSpc>
                <a:spcPct val="93000"/>
              </a:lnSpc>
              <a:tabLst>
                <a:tab pos="3911600" algn="l"/>
              </a:tabLst>
            </a:pPr>
            <a:r>
              <a:rPr sz="3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35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贵港市广西贵港市富海燃气行政处罚判决</a:t>
            </a:r>
            <a:endParaRPr sz="3500" dirty="0">
              <a:latin typeface="微软雅黑" panose="020B0503020204020204" charset="-122"/>
              <a:ea typeface="微软雅黑" panose="020B0503020204020204" charset="-122"/>
              <a:cs typeface="微软雅黑" panose="020B0503020204020204" charset="-122"/>
            </a:endParaRPr>
          </a:p>
          <a:p>
            <a:pPr marL="3268345" algn="l" rtl="0" eaLnBrk="0">
              <a:lnSpc>
                <a:spcPct val="90000"/>
              </a:lnSpc>
              <a:spcBef>
                <a:spcPts val="1600"/>
              </a:spcBef>
            </a:pPr>
            <a:r>
              <a:rPr sz="2300" kern="0" spc="-10" dirty="0">
                <a:solidFill>
                  <a:srgbClr val="000000">
                    <a:alpha val="100000"/>
                  </a:srgbClr>
                </a:solidFill>
                <a:latin typeface="黑体" panose="02010609060101010101" charset="-122"/>
                <a:ea typeface="黑体" panose="02010609060101010101" charset="-122"/>
                <a:cs typeface="黑体" panose="02010609060101010101" charset="-122"/>
              </a:rPr>
              <a:t>贵港市城市管理监督局行政处罚决定书</a:t>
            </a:r>
            <a:endParaRPr sz="2300" dirty="0">
              <a:latin typeface="黑体" panose="02010609060101010101" charset="-122"/>
              <a:ea typeface="黑体" panose="02010609060101010101" charset="-122"/>
              <a:cs typeface="黑体" panose="02010609060101010101" charset="-122"/>
            </a:endParaRPr>
          </a:p>
          <a:p>
            <a:pPr marL="4281170" algn="l" rtl="0" eaLnBrk="0">
              <a:lnSpc>
                <a:spcPts val="2190"/>
              </a:lnSpc>
            </a:pPr>
            <a:r>
              <a:rPr sz="17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贵城管罚决字</a:t>
            </a:r>
            <a:r>
              <a:rPr sz="1700" b="1" kern="0" spc="-3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b="1" kern="0" spc="-2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2023〕</a:t>
            </a:r>
            <a:r>
              <a:rPr sz="1700" b="1" kern="0" spc="-3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第3号</a:t>
            </a:r>
            <a:endParaRPr sz="1700" dirty="0">
              <a:latin typeface="微软雅黑" panose="020B0503020204020204" charset="-122"/>
              <a:ea typeface="微软雅黑" panose="020B0503020204020204" charset="-122"/>
              <a:cs typeface="微软雅黑" panose="020B0503020204020204" charset="-122"/>
            </a:endParaRPr>
          </a:p>
          <a:p>
            <a:pPr marL="1062990" algn="l" rtl="0" eaLnBrk="0">
              <a:lnSpc>
                <a:spcPct val="85000"/>
              </a:lnSpc>
              <a:spcBef>
                <a:spcPts val="1195"/>
              </a:spcBef>
            </a:pPr>
            <a:r>
              <a:rPr sz="17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当事人：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广西贵港市富海燃气有限</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责任公司</a:t>
            </a:r>
            <a:endParaRPr sz="1700" dirty="0">
              <a:latin typeface="微软雅黑" panose="020B0503020204020204" charset="-122"/>
              <a:ea typeface="微软雅黑" panose="020B0503020204020204" charset="-122"/>
              <a:cs typeface="微软雅黑" panose="020B0503020204020204" charset="-122"/>
            </a:endParaRPr>
          </a:p>
          <a:p>
            <a:pPr marL="1036320" algn="l" rtl="0" eaLnBrk="0">
              <a:lnSpc>
                <a:spcPts val="3250"/>
              </a:lnSpc>
            </a:pPr>
            <a:r>
              <a:rPr sz="17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社会统一信用证号： </a:t>
            </a: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914508037420506054</a:t>
            </a:r>
            <a:endParaRPr sz="1700" dirty="0">
              <a:latin typeface="微软雅黑" panose="020B0503020204020204" charset="-122"/>
              <a:ea typeface="微软雅黑" panose="020B0503020204020204" charset="-122"/>
              <a:cs typeface="微软雅黑" panose="020B0503020204020204" charset="-122"/>
            </a:endParaRPr>
          </a:p>
          <a:p>
            <a:pPr marL="1039495" algn="l" rtl="0" eaLnBrk="0">
              <a:lnSpc>
                <a:spcPts val="3210"/>
              </a:lnSpc>
            </a:pPr>
            <a:r>
              <a:rPr sz="17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地址：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贵港市水泥</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厂江南分厂内</a:t>
            </a:r>
            <a:endParaRPr sz="1700" dirty="0">
              <a:latin typeface="微软雅黑" panose="020B0503020204020204" charset="-122"/>
              <a:ea typeface="微软雅黑" panose="020B0503020204020204" charset="-122"/>
              <a:cs typeface="微软雅黑" panose="020B0503020204020204" charset="-122"/>
            </a:endParaRPr>
          </a:p>
          <a:p>
            <a:pPr marL="1046480" algn="l" rtl="0" eaLnBrk="0">
              <a:lnSpc>
                <a:spcPct val="93000"/>
              </a:lnSpc>
              <a:spcBef>
                <a:spcPts val="1525"/>
              </a:spcBef>
            </a:pPr>
            <a:r>
              <a:rPr sz="17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法定代表人：</a:t>
            </a:r>
            <a:r>
              <a:rPr sz="1700" b="1" kern="0" spc="2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曾志河</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11000"/>
              </a:lnSpc>
            </a:pPr>
            <a:endParaRPr sz="800" dirty="0">
              <a:latin typeface="Arial" panose="020B0604020202020204"/>
              <a:ea typeface="Arial" panose="020B0604020202020204"/>
              <a:cs typeface="Arial" panose="020B0604020202020204"/>
            </a:endParaRPr>
          </a:p>
          <a:p>
            <a:pPr marL="1042035" algn="l" rtl="0" eaLnBrk="0">
              <a:lnSpc>
                <a:spcPts val="2170"/>
              </a:lnSpc>
              <a:spcBef>
                <a:spcPts val="5"/>
              </a:spcBef>
            </a:pP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你公司2022年度未对燃气用户的燃气设施定期进行安全检查的</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行为，</a:t>
            </a:r>
            <a:r>
              <a:rPr sz="1700"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涉嫌违反《城镇燃气管理条</a:t>
            </a:r>
            <a:endParaRPr sz="1700" dirty="0">
              <a:latin typeface="微软雅黑" panose="020B0503020204020204" charset="-122"/>
              <a:ea typeface="微软雅黑" panose="020B0503020204020204" charset="-122"/>
              <a:cs typeface="微软雅黑" panose="020B0503020204020204" charset="-122"/>
            </a:endParaRPr>
          </a:p>
        </p:txBody>
      </p:sp>
      <p:pic>
        <p:nvPicPr>
          <p:cNvPr id="1674" name="picture 1674"/>
          <p:cNvPicPr>
            <a:picLocks noChangeAspect="1"/>
          </p:cNvPicPr>
          <p:nvPr/>
        </p:nvPicPr>
        <p:blipFill>
          <a:blip r:embed="rId1"/>
          <a:stretch>
            <a:fillRect/>
          </a:stretch>
        </p:blipFill>
        <p:spPr>
          <a:xfrm rot="21600000">
            <a:off x="3402838" y="729615"/>
            <a:ext cx="504177" cy="60947"/>
          </a:xfrm>
          <a:prstGeom prst="rect">
            <a:avLst/>
          </a:prstGeom>
        </p:spPr>
      </p:pic>
      <p:pic>
        <p:nvPicPr>
          <p:cNvPr id="1676" name="picture 1676"/>
          <p:cNvPicPr>
            <a:picLocks noChangeAspect="1"/>
          </p:cNvPicPr>
          <p:nvPr/>
        </p:nvPicPr>
        <p:blipFill>
          <a:blip r:embed="rId2"/>
          <a:stretch>
            <a:fillRect/>
          </a:stretch>
        </p:blipFill>
        <p:spPr>
          <a:xfrm rot="21600000">
            <a:off x="7620" y="324611"/>
            <a:ext cx="3894315" cy="777240"/>
          </a:xfrm>
          <a:prstGeom prst="rect">
            <a:avLst/>
          </a:prstGeom>
        </p:spPr>
      </p:pic>
      <p:pic>
        <p:nvPicPr>
          <p:cNvPr id="1678" name="picture 1678"/>
          <p:cNvPicPr>
            <a:picLocks noChangeAspect="1"/>
          </p:cNvPicPr>
          <p:nvPr/>
        </p:nvPicPr>
        <p:blipFill>
          <a:blip r:embed="rId3"/>
          <a:stretch>
            <a:fillRect/>
          </a:stretch>
        </p:blipFill>
        <p:spPr>
          <a:xfrm rot="21600000">
            <a:off x="10611028" y="4077766"/>
            <a:ext cx="1580971" cy="2780233"/>
          </a:xfrm>
          <a:prstGeom prst="rect">
            <a:avLst/>
          </a:prstGeom>
        </p:spPr>
      </p:pic>
      <p:sp>
        <p:nvSpPr>
          <p:cNvPr id="1680" name="textbox 1680"/>
          <p:cNvSpPr/>
          <p:nvPr/>
        </p:nvSpPr>
        <p:spPr>
          <a:xfrm>
            <a:off x="566369" y="3959618"/>
            <a:ext cx="10307955" cy="277050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2700" algn="l" rtl="0" eaLnBrk="0">
              <a:lnSpc>
                <a:spcPts val="2170"/>
              </a:lnSpc>
            </a:pP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例》第十七条第一款的规定，</a:t>
            </a:r>
            <a:r>
              <a:rPr sz="1700" kern="0" spc="-2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本机关于2023年</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2月13日立案调查。</a:t>
            </a:r>
            <a:endParaRPr sz="1700" dirty="0">
              <a:latin typeface="微软雅黑" panose="020B0503020204020204" charset="-122"/>
              <a:ea typeface="微软雅黑" panose="020B0503020204020204" charset="-122"/>
              <a:cs typeface="微软雅黑" panose="020B0503020204020204" charset="-122"/>
            </a:endParaRPr>
          </a:p>
          <a:p>
            <a:pPr marL="476250" algn="l" rtl="0" eaLnBrk="0">
              <a:lnSpc>
                <a:spcPts val="2170"/>
              </a:lnSpc>
              <a:spcBef>
                <a:spcPts val="1070"/>
              </a:spcBef>
            </a:pP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经查明，</a:t>
            </a:r>
            <a:r>
              <a:rPr sz="1700" kern="0" spc="-2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截至2023年2月13日，</a:t>
            </a:r>
            <a:r>
              <a:rPr sz="1700" kern="0" spc="-2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你公司未对37.38%的燃气用户进行燃气设施定期安全</a:t>
            </a:r>
            <a:r>
              <a:rPr sz="1700"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检查，</a:t>
            </a:r>
            <a:r>
              <a:rPr sz="1700" kern="0" spc="-1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没有达</a:t>
            </a:r>
            <a:endParaRPr sz="1700" dirty="0">
              <a:latin typeface="微软雅黑" panose="020B0503020204020204" charset="-122"/>
              <a:ea typeface="微软雅黑" panose="020B0503020204020204" charset="-122"/>
              <a:cs typeface="微软雅黑" panose="020B0503020204020204" charset="-122"/>
            </a:endParaRPr>
          </a:p>
          <a:p>
            <a:pPr marL="19685" algn="l" rtl="0" eaLnBrk="0">
              <a:lnSpc>
                <a:spcPts val="2170"/>
              </a:lnSpc>
              <a:spcBef>
                <a:spcPts val="1070"/>
              </a:spcBef>
            </a:pPr>
            <a:r>
              <a:rPr sz="1700"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到安全生产工作要求，</a:t>
            </a:r>
            <a:r>
              <a:rPr sz="1700"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并存在安全隐患。</a:t>
            </a:r>
            <a:endParaRPr sz="1700" dirty="0">
              <a:latin typeface="微软雅黑" panose="020B0503020204020204" charset="-122"/>
              <a:ea typeface="微软雅黑" panose="020B0503020204020204" charset="-122"/>
              <a:cs typeface="微软雅黑" panose="020B0503020204020204" charset="-122"/>
            </a:endParaRPr>
          </a:p>
          <a:p>
            <a:pPr marL="479425" algn="l" rtl="0" eaLnBrk="0">
              <a:lnSpc>
                <a:spcPts val="2170"/>
              </a:lnSpc>
              <a:spcBef>
                <a:spcPts val="1070"/>
              </a:spcBef>
            </a:pP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上述事实， 由以下证据证实：</a:t>
            </a:r>
            <a:endParaRPr sz="1700" dirty="0">
              <a:latin typeface="微软雅黑" panose="020B0503020204020204" charset="-122"/>
              <a:ea typeface="微软雅黑" panose="020B0503020204020204" charset="-122"/>
              <a:cs typeface="微软雅黑" panose="020B0503020204020204" charset="-122"/>
            </a:endParaRPr>
          </a:p>
          <a:p>
            <a:pPr marL="473710" algn="l" rtl="0" eaLnBrk="0">
              <a:lnSpc>
                <a:spcPts val="2170"/>
              </a:lnSpc>
              <a:spcBef>
                <a:spcPts val="1070"/>
              </a:spcBef>
            </a:pPr>
            <a:r>
              <a:rPr sz="17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证据一： </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调查询问笔</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录5份，</a:t>
            </a:r>
            <a:r>
              <a:rPr sz="17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证明当事人未对37.38%的燃气用户进行燃气设施定期安全检查。</a:t>
            </a:r>
            <a:endParaRPr sz="1700" dirty="0">
              <a:latin typeface="微软雅黑" panose="020B0503020204020204" charset="-122"/>
              <a:ea typeface="微软雅黑" panose="020B0503020204020204" charset="-122"/>
              <a:cs typeface="微软雅黑" panose="020B0503020204020204" charset="-122"/>
            </a:endParaRPr>
          </a:p>
          <a:p>
            <a:pPr algn="r" rtl="0" eaLnBrk="0">
              <a:lnSpc>
                <a:spcPts val="2170"/>
              </a:lnSpc>
              <a:spcBef>
                <a:spcPts val="1070"/>
              </a:spcBef>
            </a:pPr>
            <a:r>
              <a:rPr sz="17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证据二：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营业执照复印件</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、法人身份证复印件</a:t>
            </a:r>
            <a:r>
              <a:rPr sz="17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、燃气经营许可证复印件</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、任命书复印件</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kern="0" spc="-4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劳动</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合同</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11000"/>
              </a:lnSpc>
            </a:pPr>
            <a:endParaRPr sz="800" dirty="0">
              <a:latin typeface="Arial" panose="020B0604020202020204"/>
              <a:ea typeface="Arial" panose="020B0604020202020204"/>
              <a:cs typeface="Arial" panose="020B0604020202020204"/>
            </a:endParaRPr>
          </a:p>
          <a:p>
            <a:pPr marL="18415" algn="l" rtl="0" eaLnBrk="0">
              <a:lnSpc>
                <a:spcPts val="2170"/>
              </a:lnSpc>
              <a:spcBef>
                <a:spcPts val="5"/>
              </a:spcBef>
            </a:pP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复印件，</a:t>
            </a:r>
            <a:r>
              <a:rPr sz="17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证明当事人和被调</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查人员身份。</a:t>
            </a:r>
            <a:endParaRPr sz="17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2" name="picture 1682"/>
          <p:cNvPicPr>
            <a:picLocks noChangeAspect="1"/>
          </p:cNvPicPr>
          <p:nvPr/>
        </p:nvPicPr>
        <p:blipFill>
          <a:blip r:embed="rId1"/>
          <a:stretch>
            <a:fillRect/>
          </a:stretch>
        </p:blipFill>
        <p:spPr>
          <a:xfrm rot="21600000">
            <a:off x="10611028" y="4077766"/>
            <a:ext cx="1580971" cy="2780233"/>
          </a:xfrm>
          <a:prstGeom prst="rect">
            <a:avLst/>
          </a:prstGeom>
        </p:spPr>
      </p:pic>
      <p:sp>
        <p:nvSpPr>
          <p:cNvPr id="1684" name="textbox 1684"/>
          <p:cNvSpPr/>
          <p:nvPr/>
        </p:nvSpPr>
        <p:spPr>
          <a:xfrm>
            <a:off x="375869" y="1382280"/>
            <a:ext cx="10993755" cy="5254625"/>
          </a:xfrm>
          <a:prstGeom prst="rect">
            <a:avLst/>
          </a:prstGeom>
          <a:noFill/>
          <a:ln w="0" cap="flat">
            <a:noFill/>
            <a:prstDash val="solid"/>
            <a:miter lim="0"/>
          </a:ln>
        </p:spPr>
        <p:txBody>
          <a:bodyPr vert="horz" wrap="square" lIns="0" tIns="0" rIns="0" bIns="0"/>
          <a:lstStyle/>
          <a:p>
            <a:pPr algn="l" rtl="0" eaLnBrk="0">
              <a:lnSpc>
                <a:spcPct val="31000"/>
              </a:lnSpc>
            </a:pPr>
            <a:endParaRPr sz="100" dirty="0">
              <a:latin typeface="Arial" panose="020B0604020202020204"/>
              <a:ea typeface="Arial" panose="020B0604020202020204"/>
              <a:cs typeface="Arial" panose="020B0604020202020204"/>
            </a:endParaRPr>
          </a:p>
          <a:p>
            <a:pPr marL="20955" indent="452755" algn="l" rtl="0" eaLnBrk="0">
              <a:lnSpc>
                <a:spcPct val="121000"/>
              </a:lnSpc>
            </a:pPr>
            <a:r>
              <a:rPr sz="17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证据三：</a:t>
            </a:r>
            <a:r>
              <a:rPr sz="1700" b="1"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富海燃气2022年预</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防非职业性一氧化碳中毒暨入户安检工作方案1份</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、2022年以来瓶装液化气企</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业预防一氧化碳中毒入户宣传检查</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工作统计表1份，</a:t>
            </a:r>
            <a:r>
              <a:rPr sz="17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证明未落实入户安检工作方案。</a:t>
            </a:r>
            <a:endParaRPr sz="1700" dirty="0">
              <a:latin typeface="微软雅黑" panose="020B0503020204020204" charset="-122"/>
              <a:ea typeface="微软雅黑" panose="020B0503020204020204" charset="-122"/>
              <a:cs typeface="微软雅黑" panose="020B0503020204020204" charset="-122"/>
            </a:endParaRPr>
          </a:p>
          <a:p>
            <a:pPr marL="41275" indent="432435" algn="l" rtl="0" eaLnBrk="0">
              <a:lnSpc>
                <a:spcPct val="126000"/>
              </a:lnSpc>
              <a:spcBef>
                <a:spcPts val="465"/>
              </a:spcBef>
            </a:pPr>
            <a:r>
              <a:rPr sz="17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证据四： </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广西贵港市富海燃气</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有限责任公司商品销售月报表1份</a:t>
            </a:r>
            <a:r>
              <a:rPr sz="1700" kern="0" spc="-3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kern="0" spc="-2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2023年1月）</a:t>
            </a:r>
            <a:r>
              <a:rPr sz="1700"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以及税收完税证明1份，</a:t>
            </a:r>
            <a:r>
              <a:rPr sz="17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证</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明销售违法所得金额。</a:t>
            </a:r>
            <a:endParaRPr sz="1700" dirty="0">
              <a:latin typeface="微软雅黑" panose="020B0503020204020204" charset="-122"/>
              <a:ea typeface="微软雅黑" panose="020B0503020204020204" charset="-122"/>
              <a:cs typeface="微软雅黑" panose="020B0503020204020204" charset="-122"/>
            </a:endParaRPr>
          </a:p>
          <a:p>
            <a:pPr marL="16510" indent="459740" algn="l" rtl="0" eaLnBrk="0">
              <a:lnSpc>
                <a:spcPct val="129000"/>
              </a:lnSpc>
              <a:spcBef>
                <a:spcPts val="370"/>
              </a:spcBef>
            </a:pP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2023年2月15日，</a:t>
            </a:r>
            <a:r>
              <a:rPr sz="1700" kern="0" spc="-2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本机关依法向你公司送达了贵城管罚告字</a:t>
            </a:r>
            <a:r>
              <a:rPr sz="1700" kern="0" spc="-3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2023〕</a:t>
            </a:r>
            <a:r>
              <a:rPr sz="1700" kern="0" spc="-2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第3号《行政处罚告</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知书》，</a:t>
            </a:r>
            <a:r>
              <a:rPr sz="1700" kern="0" spc="-1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告知拟</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作出行政处罚决定的事实</a:t>
            </a:r>
            <a:r>
              <a:rPr sz="17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、理由</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、依据及内容，</a:t>
            </a:r>
            <a:r>
              <a:rPr sz="1700"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并告知依法享有的</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权利</a:t>
            </a:r>
            <a:r>
              <a:rPr sz="17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。你公司在规定期限内未提出陈述</a:t>
            </a:r>
            <a:r>
              <a:rPr sz="17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kern="0" spc="-2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申</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辩以及听证要求。</a:t>
            </a:r>
            <a:endParaRPr sz="1700" dirty="0">
              <a:latin typeface="微软雅黑" panose="020B0503020204020204" charset="-122"/>
              <a:ea typeface="微软雅黑" panose="020B0503020204020204" charset="-122"/>
              <a:cs typeface="微软雅黑" panose="020B0503020204020204" charset="-122"/>
            </a:endParaRPr>
          </a:p>
          <a:p>
            <a:pPr marL="12700" indent="459105" algn="l" rtl="0" eaLnBrk="0">
              <a:lnSpc>
                <a:spcPct val="134000"/>
              </a:lnSpc>
              <a:spcBef>
                <a:spcPts val="650"/>
              </a:spcBef>
            </a:pP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本机关认为，</a:t>
            </a:r>
            <a:r>
              <a:rPr sz="1700" kern="0" spc="-2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你公司未对燃气用户的燃气设施定期进行</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安全检查的行为，</a:t>
            </a:r>
            <a:r>
              <a:rPr sz="17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违反了《城镇燃气管理条例》第</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十七条第一款“燃气经营者应当向燃气用户持续</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、稳定</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、安全供应符合国家质量标准的燃</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气，</a:t>
            </a:r>
            <a:r>
              <a:rPr sz="1700" kern="0" spc="-2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指导燃气用户安</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全用气</a:t>
            </a:r>
            <a:r>
              <a:rPr sz="1700" kern="0" spc="-2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、节约用气，</a:t>
            </a:r>
            <a:r>
              <a:rPr sz="1700"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并对燃气设施定期进行安全检查</a:t>
            </a:r>
            <a:r>
              <a:rPr sz="1700" kern="0" spc="-2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kern="0" spc="-3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…”的规定，</a:t>
            </a:r>
            <a:r>
              <a:rPr sz="1700" kern="0" spc="-2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依据《城镇燃气管理条例》第四十六条第</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七项“违反本条例规定，</a:t>
            </a:r>
            <a:r>
              <a:rPr sz="1700" kern="0" spc="-1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燃气经营</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者有下列行为之一的， 由燃气管理部门责令限期改正，</a:t>
            </a:r>
            <a:r>
              <a:rPr sz="17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处1万元以上10万元以</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下罚款；</a:t>
            </a:r>
            <a:r>
              <a:rPr sz="1700" kern="0" spc="-2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有违法所得的，</a:t>
            </a:r>
            <a:r>
              <a:rPr sz="1700" kern="0" spc="-1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没收违法所得；</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情节严重的， 吊销燃气经营许可</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证;造成损失的，</a:t>
            </a:r>
            <a:r>
              <a:rPr sz="1700" kern="0" spc="-2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依法承担赔偿责任；</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构成犯罪的，</a:t>
            </a:r>
            <a:r>
              <a:rPr sz="1700" kern="0" spc="-2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依法追究刑事责任：</a:t>
            </a:r>
            <a:r>
              <a:rPr sz="1700" kern="0" spc="-2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kern="0" spc="-3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kern="0" spc="-3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（七）</a:t>
            </a:r>
            <a:r>
              <a:rPr sz="1700" kern="0" spc="-2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燃气经营者未向燃气用户持续</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稳定</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、安全供应符合国家质量标</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准的燃气，</a:t>
            </a:r>
            <a:r>
              <a:rPr sz="17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或者未对燃气用户的燃气设施定</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期进行安全检查”的规定，</a:t>
            </a:r>
            <a:r>
              <a:rPr sz="1700" kern="0" spc="-2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应当责令你公司立即改正违法行为，</a:t>
            </a:r>
            <a:r>
              <a:rPr sz="1700" kern="0" spc="-1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处1</a:t>
            </a:r>
            <a:endParaRPr sz="1700" dirty="0">
              <a:latin typeface="微软雅黑" panose="020B0503020204020204" charset="-122"/>
              <a:ea typeface="微软雅黑" panose="020B0503020204020204" charset="-122"/>
              <a:cs typeface="微软雅黑" panose="020B0503020204020204" charset="-122"/>
            </a:endParaRPr>
          </a:p>
          <a:p>
            <a:pPr marL="20955" algn="l" rtl="0" eaLnBrk="0">
              <a:lnSpc>
                <a:spcPts val="2170"/>
              </a:lnSpc>
              <a:spcBef>
                <a:spcPts val="470"/>
              </a:spcBef>
            </a:pP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万元以上10万元以下</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罚款；</a:t>
            </a:r>
            <a:r>
              <a:rPr sz="1700" kern="0" spc="-2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有违法所得的，</a:t>
            </a:r>
            <a:r>
              <a:rPr sz="1700" kern="0" spc="-1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没收违法所得。</a:t>
            </a:r>
            <a:endParaRPr sz="1700" dirty="0">
              <a:latin typeface="微软雅黑" panose="020B0503020204020204" charset="-122"/>
              <a:ea typeface="微软雅黑" panose="020B0503020204020204" charset="-122"/>
              <a:cs typeface="微软雅黑" panose="020B0503020204020204" charset="-122"/>
            </a:endParaRPr>
          </a:p>
        </p:txBody>
      </p:sp>
      <p:sp>
        <p:nvSpPr>
          <p:cNvPr id="1686" name="textbox 1686"/>
          <p:cNvSpPr/>
          <p:nvPr/>
        </p:nvSpPr>
        <p:spPr>
          <a:xfrm>
            <a:off x="-5079" y="311911"/>
            <a:ext cx="12141834" cy="847725"/>
          </a:xfrm>
          <a:prstGeom prst="rect">
            <a:avLst/>
          </a:prstGeom>
          <a:noFill/>
          <a:ln w="0" cap="flat">
            <a:noFill/>
            <a:prstDash val="solid"/>
            <a:miter lim="0"/>
          </a:ln>
        </p:spPr>
        <p:txBody>
          <a:bodyPr vert="horz" wrap="square" lIns="0" tIns="0" rIns="0" bIns="0"/>
          <a:lstStyle/>
          <a:p>
            <a:pPr algn="l" rtl="0" eaLnBrk="0">
              <a:lnSpc>
                <a:spcPct val="126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3908425" algn="l" rtl="0" eaLnBrk="0">
              <a:lnSpc>
                <a:spcPct val="93000"/>
              </a:lnSpc>
              <a:tabLst>
                <a:tab pos="3911600" algn="l"/>
              </a:tabLst>
            </a:pPr>
            <a:r>
              <a:rPr sz="3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35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贵港市广西贵港市富海燃气行政处罚判决</a:t>
            </a:r>
            <a:endParaRPr sz="3500" dirty="0">
              <a:latin typeface="微软雅黑" panose="020B0503020204020204" charset="-122"/>
              <a:ea typeface="微软雅黑" panose="020B0503020204020204" charset="-122"/>
              <a:cs typeface="微软雅黑" panose="020B0503020204020204" charset="-122"/>
            </a:endParaRPr>
          </a:p>
        </p:txBody>
      </p:sp>
      <p:pic>
        <p:nvPicPr>
          <p:cNvPr id="1688" name="picture 1688"/>
          <p:cNvPicPr>
            <a:picLocks noChangeAspect="1"/>
          </p:cNvPicPr>
          <p:nvPr/>
        </p:nvPicPr>
        <p:blipFill>
          <a:blip r:embed="rId2"/>
          <a:stretch>
            <a:fillRect/>
          </a:stretch>
        </p:blipFill>
        <p:spPr>
          <a:xfrm rot="21600000">
            <a:off x="3402838" y="729615"/>
            <a:ext cx="504177" cy="60947"/>
          </a:xfrm>
          <a:prstGeom prst="rect">
            <a:avLst/>
          </a:prstGeom>
        </p:spPr>
      </p:pic>
      <p:pic>
        <p:nvPicPr>
          <p:cNvPr id="1690" name="picture 1690"/>
          <p:cNvPicPr>
            <a:picLocks noChangeAspect="1"/>
          </p:cNvPicPr>
          <p:nvPr/>
        </p:nvPicPr>
        <p:blipFill>
          <a:blip r:embed="rId3"/>
          <a:stretch>
            <a:fillRect/>
          </a:stretch>
        </p:blipFill>
        <p:spPr>
          <a:xfrm rot="21600000">
            <a:off x="7620" y="324611"/>
            <a:ext cx="3894315" cy="777240"/>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2" name="picture 1692"/>
          <p:cNvPicPr>
            <a:picLocks noChangeAspect="1"/>
          </p:cNvPicPr>
          <p:nvPr/>
        </p:nvPicPr>
        <p:blipFill>
          <a:blip r:embed="rId1"/>
          <a:stretch>
            <a:fillRect/>
          </a:stretch>
        </p:blipFill>
        <p:spPr>
          <a:xfrm rot="21600000">
            <a:off x="10611028" y="4077766"/>
            <a:ext cx="1580971" cy="2780233"/>
          </a:xfrm>
          <a:prstGeom prst="rect">
            <a:avLst/>
          </a:prstGeom>
        </p:spPr>
      </p:pic>
      <p:sp>
        <p:nvSpPr>
          <p:cNvPr id="1694" name="textbox 1694"/>
          <p:cNvSpPr/>
          <p:nvPr/>
        </p:nvSpPr>
        <p:spPr>
          <a:xfrm>
            <a:off x="390398" y="1195590"/>
            <a:ext cx="11339830" cy="5643879"/>
          </a:xfrm>
          <a:prstGeom prst="rect">
            <a:avLst/>
          </a:prstGeom>
          <a:noFill/>
          <a:ln w="0" cap="flat">
            <a:noFill/>
            <a:prstDash val="solid"/>
            <a:miter lim="0"/>
          </a:ln>
        </p:spPr>
        <p:txBody>
          <a:bodyPr vert="horz" wrap="square" lIns="0" tIns="0" rIns="0" bIns="0"/>
          <a:lstStyle/>
          <a:p>
            <a:pPr algn="l" rtl="0" eaLnBrk="0">
              <a:lnSpc>
                <a:spcPct val="67000"/>
              </a:lnSpc>
            </a:pPr>
            <a:endParaRPr sz="100" dirty="0">
              <a:latin typeface="Arial" panose="020B0604020202020204"/>
              <a:ea typeface="Arial" panose="020B0604020202020204"/>
              <a:cs typeface="Arial" panose="020B0604020202020204"/>
            </a:endParaRPr>
          </a:p>
          <a:p>
            <a:pPr marL="12700" indent="455930" algn="l" rtl="0" eaLnBrk="0">
              <a:lnSpc>
                <a:spcPct val="132000"/>
              </a:lnSpc>
            </a:pP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鉴于你公司具体未对37.38%的燃气用户进行燃气设施定期安</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全检查未达到安全生产工作要求，</a:t>
            </a:r>
            <a:r>
              <a:rPr sz="1700" kern="0" spc="-2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存在安全隐患，</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故依据《广西住房城乡建设行政处罚自由裁量基准</a:t>
            </a:r>
            <a:r>
              <a:rPr sz="1700" kern="0" spc="-3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kern="0" spc="-2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2020版）</a:t>
            </a:r>
            <a:r>
              <a:rPr sz="1700" kern="0" spc="-2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》C211.46.7“</a:t>
            </a:r>
            <a:r>
              <a:rPr sz="1700"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未持续</a:t>
            </a:r>
            <a:r>
              <a:rPr sz="1700" kern="0" spc="-26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、稳定</a:t>
            </a:r>
            <a:r>
              <a:rPr sz="1700" kern="0" spc="-27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、安全供气五天以上十</a:t>
            </a:r>
            <a:r>
              <a:rPr sz="17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天以下</a:t>
            </a:r>
            <a:r>
              <a:rPr sz="1700" kern="0" spc="18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的，</a:t>
            </a:r>
            <a:r>
              <a:rPr sz="1700" kern="0" spc="-16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或安全检查完成量</a:t>
            </a:r>
            <a:r>
              <a:rPr sz="1700"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在60%以上70%以下的，</a:t>
            </a:r>
            <a:r>
              <a:rPr sz="1700" kern="0" spc="-1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处 3 万元以上 7 万元以下罚款；</a:t>
            </a:r>
            <a:r>
              <a:rPr sz="1700" kern="0" spc="-2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有违法所得的，</a:t>
            </a:r>
            <a:r>
              <a:rPr sz="1700" kern="0" spc="-1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没收违法</a:t>
            </a:r>
            <a:r>
              <a:rPr sz="17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所得；</a:t>
            </a:r>
            <a:r>
              <a:rPr sz="1700" kern="0" spc="-22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责令限期改正</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”的规定，</a:t>
            </a:r>
            <a:r>
              <a:rPr sz="17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决定责令你公司限期3个月内改正违法行</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为，</a:t>
            </a:r>
            <a:r>
              <a:rPr sz="1700"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并作出如下行政处罚：</a:t>
            </a:r>
            <a:r>
              <a:rPr sz="1700" kern="0" spc="-2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处人民币柒</a:t>
            </a:r>
            <a:endParaRPr sz="1700" dirty="0">
              <a:latin typeface="微软雅黑" panose="020B0503020204020204" charset="-122"/>
              <a:ea typeface="微软雅黑" panose="020B0503020204020204" charset="-122"/>
              <a:cs typeface="微软雅黑" panose="020B0503020204020204" charset="-122"/>
            </a:endParaRPr>
          </a:p>
          <a:p>
            <a:pPr marL="14605" indent="4445" algn="l" rtl="0" eaLnBrk="0">
              <a:lnSpc>
                <a:spcPct val="125000"/>
              </a:lnSpc>
              <a:spcBef>
                <a:spcPts val="460"/>
              </a:spcBef>
            </a:pP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万元整</a:t>
            </a:r>
            <a:r>
              <a:rPr sz="1700" kern="0" spc="-3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70000.00元）</a:t>
            </a:r>
            <a:r>
              <a:rPr sz="1700" kern="0" spc="-2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罚款；</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没收</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2023年1月份的违法所得：</a:t>
            </a:r>
            <a:r>
              <a:rPr sz="1700" kern="0" spc="-2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629822.02元×</a:t>
            </a:r>
            <a:r>
              <a:rPr sz="1700" kern="0" spc="-3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kern="0" spc="-2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1-62.62%）</a:t>
            </a:r>
            <a:r>
              <a:rPr sz="17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=235427.00元</a:t>
            </a:r>
            <a:r>
              <a:rPr sz="1700" kern="0" spc="-3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（大写：</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贰拾叁万伍仟肆佰贰拾柒元整</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1700" dirty="0">
              <a:latin typeface="微软雅黑" panose="020B0503020204020204" charset="-122"/>
              <a:ea typeface="微软雅黑" panose="020B0503020204020204" charset="-122"/>
              <a:cs typeface="微软雅黑" panose="020B0503020204020204" charset="-122"/>
            </a:endParaRPr>
          </a:p>
          <a:p>
            <a:pPr marL="13335" indent="464185" algn="l" rtl="0" eaLnBrk="0">
              <a:lnSpc>
                <a:spcPct val="126000"/>
              </a:lnSpc>
              <a:spcBef>
                <a:spcPts val="525"/>
              </a:spcBef>
            </a:pP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上述罚款，</a:t>
            </a:r>
            <a:r>
              <a:rPr sz="1700" kern="0" spc="-2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你公司应当自收到本处罚决定书之日起15日内，</a:t>
            </a:r>
            <a:r>
              <a:rPr sz="17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到贵港</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市新华路中段环卫大楼4楼409开具一般</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缴款发票，</a:t>
            </a:r>
            <a:r>
              <a:rPr sz="17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到指定银行缴纳罚款</a:t>
            </a:r>
            <a:r>
              <a:rPr sz="1700" kern="0" spc="-2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。缴款后三日内持银行收款</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凭证到贵港市新华路中段环卫大楼4楼409换取正式</a:t>
            </a:r>
            <a:endParaRPr sz="1700" dirty="0">
              <a:latin typeface="微软雅黑" panose="020B0503020204020204" charset="-122"/>
              <a:ea typeface="微软雅黑" panose="020B0503020204020204" charset="-122"/>
              <a:cs typeface="微软雅黑" panose="020B0503020204020204" charset="-122"/>
            </a:endParaRPr>
          </a:p>
          <a:p>
            <a:pPr marL="19050" algn="l" rtl="0" eaLnBrk="0">
              <a:lnSpc>
                <a:spcPts val="2170"/>
              </a:lnSpc>
              <a:spcBef>
                <a:spcPts val="465"/>
              </a:spcBef>
            </a:pP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收据</a:t>
            </a:r>
            <a:r>
              <a:rPr sz="1700" kern="0" spc="-2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。逾期不缴纳罚款的，</a:t>
            </a:r>
            <a:r>
              <a:rPr sz="1700" kern="0" spc="-2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本机关将根据《中华人民共和国行政处罚法》第七十二条第一项的规定，</a:t>
            </a:r>
            <a:r>
              <a:rPr sz="17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每日</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按罚</a:t>
            </a:r>
            <a:endParaRPr sz="1700" dirty="0">
              <a:latin typeface="微软雅黑" panose="020B0503020204020204" charset="-122"/>
              <a:ea typeface="微软雅黑" panose="020B0503020204020204" charset="-122"/>
              <a:cs typeface="微软雅黑" panose="020B0503020204020204" charset="-122"/>
            </a:endParaRPr>
          </a:p>
          <a:p>
            <a:pPr marL="13335" algn="l" rtl="0" eaLnBrk="0">
              <a:lnSpc>
                <a:spcPts val="2170"/>
              </a:lnSpc>
              <a:spcBef>
                <a:spcPts val="635"/>
              </a:spcBef>
            </a:pP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款数额的百分之三加处罚款。</a:t>
            </a:r>
            <a:endParaRPr sz="1700" dirty="0">
              <a:latin typeface="微软雅黑" panose="020B0503020204020204" charset="-122"/>
              <a:ea typeface="微软雅黑" panose="020B0503020204020204" charset="-122"/>
              <a:cs typeface="微软雅黑" panose="020B0503020204020204" charset="-122"/>
            </a:endParaRPr>
          </a:p>
          <a:p>
            <a:pPr marL="16510" indent="456565" algn="l" rtl="0" eaLnBrk="0">
              <a:lnSpc>
                <a:spcPct val="130000"/>
              </a:lnSpc>
              <a:spcBef>
                <a:spcPts val="630"/>
              </a:spcBef>
            </a:pP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如不服本处罚决定，</a:t>
            </a:r>
            <a:r>
              <a:rPr sz="17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可以在收到本决定书之日起60日内向贵港市人民政府申请行政复议；</a:t>
            </a:r>
            <a:r>
              <a:rPr sz="17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也可以在</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收到本</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决定书之日起6个月内直接向贵港市港北区人民法院起诉，</a:t>
            </a:r>
            <a:r>
              <a:rPr sz="1700" kern="0" spc="-2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但本决定不停止执</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行，</a:t>
            </a:r>
            <a:r>
              <a:rPr sz="17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法律另有规定的除外</a:t>
            </a:r>
            <a:r>
              <a:rPr sz="17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。逾期不</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申请行政复议</a:t>
            </a:r>
            <a:r>
              <a:rPr sz="17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、不提起行政诉讼又不履行的，</a:t>
            </a:r>
            <a:r>
              <a:rPr sz="1700" kern="0" spc="-2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本机关将依法申请人民法院强制执行或者依照有关规定强制执</a:t>
            </a:r>
            <a:r>
              <a:rPr sz="17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行。</a:t>
            </a:r>
            <a:endParaRPr sz="1700" dirty="0">
              <a:latin typeface="微软雅黑" panose="020B0503020204020204" charset="-122"/>
              <a:ea typeface="微软雅黑" panose="020B0503020204020204" charset="-122"/>
              <a:cs typeface="微软雅黑" panose="020B0503020204020204" charset="-122"/>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8000"/>
              </a:lnSpc>
            </a:pPr>
            <a:endParaRPr sz="400" dirty="0">
              <a:latin typeface="Arial" panose="020B0604020202020204"/>
              <a:ea typeface="Arial" panose="020B0604020202020204"/>
              <a:cs typeface="Arial" panose="020B0604020202020204"/>
            </a:endParaRPr>
          </a:p>
          <a:p>
            <a:pPr marL="9657715" indent="-757555" algn="l" rtl="0" eaLnBrk="0">
              <a:lnSpc>
                <a:spcPct val="128000"/>
              </a:lnSpc>
              <a:spcBef>
                <a:spcPts val="0"/>
              </a:spcBef>
            </a:pPr>
            <a:r>
              <a:rPr sz="17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贵港市城市管理监督局</a:t>
            </a:r>
            <a:r>
              <a:rPr sz="17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2023年3月13日</a:t>
            </a:r>
            <a:endParaRPr sz="1700" dirty="0">
              <a:latin typeface="微软雅黑" panose="020B0503020204020204" charset="-122"/>
              <a:ea typeface="微软雅黑" panose="020B0503020204020204" charset="-122"/>
              <a:cs typeface="微软雅黑" panose="020B0503020204020204" charset="-122"/>
            </a:endParaRPr>
          </a:p>
        </p:txBody>
      </p:sp>
      <p:sp>
        <p:nvSpPr>
          <p:cNvPr id="1696" name="textbox 1696"/>
          <p:cNvSpPr/>
          <p:nvPr/>
        </p:nvSpPr>
        <p:spPr>
          <a:xfrm>
            <a:off x="-5079" y="311911"/>
            <a:ext cx="12141834" cy="847725"/>
          </a:xfrm>
          <a:prstGeom prst="rect">
            <a:avLst/>
          </a:prstGeom>
          <a:noFill/>
          <a:ln w="0" cap="flat">
            <a:noFill/>
            <a:prstDash val="solid"/>
            <a:miter lim="0"/>
          </a:ln>
        </p:spPr>
        <p:txBody>
          <a:bodyPr vert="horz" wrap="square" lIns="0" tIns="0" rIns="0" bIns="0"/>
          <a:lstStyle/>
          <a:p>
            <a:pPr algn="l" rtl="0" eaLnBrk="0">
              <a:lnSpc>
                <a:spcPct val="126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3908425" algn="l" rtl="0" eaLnBrk="0">
              <a:lnSpc>
                <a:spcPct val="93000"/>
              </a:lnSpc>
              <a:tabLst>
                <a:tab pos="3911600" algn="l"/>
              </a:tabLst>
            </a:pPr>
            <a:r>
              <a:rPr sz="3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35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贵港市广西贵港市富海燃气行政处罚判决</a:t>
            </a:r>
            <a:endParaRPr sz="3500" dirty="0">
              <a:latin typeface="微软雅黑" panose="020B0503020204020204" charset="-122"/>
              <a:ea typeface="微软雅黑" panose="020B0503020204020204" charset="-122"/>
              <a:cs typeface="微软雅黑" panose="020B0503020204020204" charset="-122"/>
            </a:endParaRPr>
          </a:p>
        </p:txBody>
      </p:sp>
      <p:pic>
        <p:nvPicPr>
          <p:cNvPr id="1698" name="picture 1698"/>
          <p:cNvPicPr>
            <a:picLocks noChangeAspect="1"/>
          </p:cNvPicPr>
          <p:nvPr/>
        </p:nvPicPr>
        <p:blipFill>
          <a:blip r:embed="rId2"/>
          <a:stretch>
            <a:fillRect/>
          </a:stretch>
        </p:blipFill>
        <p:spPr>
          <a:xfrm rot="21600000">
            <a:off x="3402838" y="729615"/>
            <a:ext cx="504177" cy="60947"/>
          </a:xfrm>
          <a:prstGeom prst="rect">
            <a:avLst/>
          </a:prstGeom>
        </p:spPr>
      </p:pic>
      <p:pic>
        <p:nvPicPr>
          <p:cNvPr id="1700" name="picture 1700"/>
          <p:cNvPicPr>
            <a:picLocks noChangeAspect="1"/>
          </p:cNvPicPr>
          <p:nvPr/>
        </p:nvPicPr>
        <p:blipFill>
          <a:blip r:embed="rId3"/>
          <a:stretch>
            <a:fillRect/>
          </a:stretch>
        </p:blipFill>
        <p:spPr>
          <a:xfrm rot="21600000">
            <a:off x="7620" y="324611"/>
            <a:ext cx="3894315" cy="777240"/>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2" name="picture 1702"/>
          <p:cNvPicPr>
            <a:picLocks noChangeAspect="1"/>
          </p:cNvPicPr>
          <p:nvPr/>
        </p:nvPicPr>
        <p:blipFill>
          <a:blip r:embed="rId1"/>
          <a:stretch>
            <a:fillRect/>
          </a:stretch>
        </p:blipFill>
        <p:spPr>
          <a:xfrm rot="21600000">
            <a:off x="1207008" y="1078991"/>
            <a:ext cx="9284207" cy="5647944"/>
          </a:xfrm>
          <a:prstGeom prst="rect">
            <a:avLst/>
          </a:prstGeom>
        </p:spPr>
      </p:pic>
      <p:sp>
        <p:nvSpPr>
          <p:cNvPr id="1704" name="textbox 1704"/>
          <p:cNvSpPr/>
          <p:nvPr/>
        </p:nvSpPr>
        <p:spPr>
          <a:xfrm>
            <a:off x="701865" y="491197"/>
            <a:ext cx="11435080" cy="527050"/>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94000"/>
              </a:lnSpc>
            </a:pPr>
            <a:r>
              <a:rPr sz="35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典型案例分析一</a:t>
            </a:r>
            <a:r>
              <a:rPr sz="35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贵港市广西贵港市富海燃气行政处罚判决</a:t>
            </a:r>
            <a:endParaRPr sz="3500" dirty="0">
              <a:latin typeface="微软雅黑" panose="020B0503020204020204" charset="-122"/>
              <a:ea typeface="微软雅黑" panose="020B0503020204020204" charset="-122"/>
              <a:cs typeface="微软雅黑" panose="020B0503020204020204" charset="-122"/>
            </a:endParaRPr>
          </a:p>
        </p:txBody>
      </p:sp>
      <p:pic>
        <p:nvPicPr>
          <p:cNvPr id="1706" name="picture 1706"/>
          <p:cNvPicPr>
            <a:picLocks noChangeAspect="1"/>
          </p:cNvPicPr>
          <p:nvPr/>
        </p:nvPicPr>
        <p:blipFill>
          <a:blip r:embed="rId2"/>
          <a:stretch>
            <a:fillRect/>
          </a:stretch>
        </p:blipFill>
        <p:spPr>
          <a:xfrm rot="21600000">
            <a:off x="10611028" y="4077766"/>
            <a:ext cx="1580971" cy="2780233"/>
          </a:xfrm>
          <a:prstGeom prst="rect">
            <a:avLst/>
          </a:prstGeom>
        </p:spPr>
      </p:pic>
      <p:sp>
        <p:nvSpPr>
          <p:cNvPr id="1708" name="rect 1708"/>
          <p:cNvSpPr/>
          <p:nvPr/>
        </p:nvSpPr>
        <p:spPr>
          <a:xfrm>
            <a:off x="7620" y="324611"/>
            <a:ext cx="373379" cy="777240"/>
          </a:xfrm>
          <a:prstGeom prst="rect">
            <a:avLst/>
          </a:prstGeom>
          <a:solidFill>
            <a:srgbClr val="406196">
              <a:alpha val="100000"/>
            </a:srgbClr>
          </a:solidFill>
          <a:ln w="0" cap="flat">
            <a:noFill/>
            <a:prstDash val="solid"/>
            <a:miter lim="0"/>
          </a:ln>
        </p:spPr>
        <p:txBody>
          <a:bodyPr rtlCol="0"/>
          <a:lstStyle/>
          <a:p>
            <a:pPr algn="ctr"/>
            <a:endParaRPr lang="zh-CN" altLang="en-US"/>
          </a:p>
        </p:txBody>
      </p:sp>
      <p:sp>
        <p:nvSpPr>
          <p:cNvPr id="1710" name="rect 1710"/>
          <p:cNvSpPr/>
          <p:nvPr/>
        </p:nvSpPr>
        <p:spPr>
          <a:xfrm>
            <a:off x="467868" y="324611"/>
            <a:ext cx="99059" cy="777240"/>
          </a:xfrm>
          <a:prstGeom prst="rect">
            <a:avLst/>
          </a:prstGeom>
          <a:solidFill>
            <a:srgbClr val="406196">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2" name="textbox 1712"/>
          <p:cNvSpPr/>
          <p:nvPr/>
        </p:nvSpPr>
        <p:spPr>
          <a:xfrm>
            <a:off x="658878" y="2371562"/>
            <a:ext cx="10991850" cy="1681479"/>
          </a:xfrm>
          <a:prstGeom prst="rect">
            <a:avLst/>
          </a:prstGeom>
          <a:noFill/>
          <a:ln w="0" cap="flat">
            <a:noFill/>
            <a:prstDash val="solid"/>
            <a:miter lim="0"/>
          </a:ln>
        </p:spPr>
        <p:txBody>
          <a:bodyPr vert="horz" wrap="square" lIns="0" tIns="0" rIns="0" bIns="0"/>
          <a:lstStyle/>
          <a:p>
            <a:pPr algn="l" rtl="0" eaLnBrk="0">
              <a:lnSpc>
                <a:spcPct val="92000"/>
              </a:lnSpc>
            </a:pPr>
            <a:endParaRPr sz="100" dirty="0">
              <a:latin typeface="Arial" panose="020B0604020202020204"/>
              <a:ea typeface="Arial" panose="020B0604020202020204"/>
              <a:cs typeface="Arial" panose="020B0604020202020204"/>
            </a:endParaRPr>
          </a:p>
          <a:p>
            <a:pPr marL="534035" algn="l" rtl="0" eaLnBrk="0">
              <a:lnSpc>
                <a:spcPct val="91000"/>
              </a:lnSpc>
            </a:pP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湖北十堰燃气爆炸事故发生后， 住房</a:t>
            </a: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和城乡建设部多次部署组织开展全国燃气安全隐患排查</a:t>
            </a:r>
            <a:endParaRPr sz="2000" dirty="0">
              <a:latin typeface="微软雅黑" panose="020B0503020204020204" charset="-122"/>
              <a:ea typeface="微软雅黑" panose="020B0503020204020204" charset="-122"/>
              <a:cs typeface="微软雅黑" panose="020B0503020204020204" charset="-122"/>
            </a:endParaRPr>
          </a:p>
          <a:p>
            <a:pPr marL="17145" indent="-5080" algn="l" rtl="0" eaLnBrk="0">
              <a:lnSpc>
                <a:spcPct val="134000"/>
              </a:lnSpc>
              <a:spcBef>
                <a:spcPts val="240"/>
              </a:spcBef>
            </a:pP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整治工作， 但从今年国务院安委办两次组织的安全</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生产督导检查情况看， 一些地方仍未真正落    实</a:t>
            </a: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属地监管责任，</a:t>
            </a:r>
            <a:r>
              <a:rPr sz="20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有的地方还比较严重。</a:t>
            </a:r>
            <a:endParaRPr sz="2000" dirty="0">
              <a:latin typeface="微软雅黑" panose="020B0503020204020204" charset="-122"/>
              <a:ea typeface="微软雅黑" panose="020B0503020204020204" charset="-122"/>
              <a:cs typeface="微软雅黑" panose="020B0503020204020204" charset="-122"/>
            </a:endParaRPr>
          </a:p>
          <a:p>
            <a:pPr algn="l" rtl="0" eaLnBrk="0">
              <a:lnSpc>
                <a:spcPct val="115000"/>
              </a:lnSpc>
            </a:pPr>
            <a:endParaRPr sz="1000" dirty="0">
              <a:latin typeface="Arial" panose="020B0604020202020204"/>
              <a:ea typeface="Arial" panose="020B0604020202020204"/>
              <a:cs typeface="Arial" panose="020B0604020202020204"/>
            </a:endParaRPr>
          </a:p>
          <a:p>
            <a:pPr algn="l" rtl="0" eaLnBrk="0">
              <a:lnSpc>
                <a:spcPct val="101000"/>
              </a:lnSpc>
            </a:pPr>
            <a:endParaRPr sz="500" dirty="0">
              <a:latin typeface="Arial" panose="020B0604020202020204"/>
              <a:ea typeface="Arial" panose="020B0604020202020204"/>
              <a:cs typeface="Arial" panose="020B0604020202020204"/>
            </a:endParaRPr>
          </a:p>
          <a:p>
            <a:pPr marL="55880" algn="l" rtl="0" eaLnBrk="0">
              <a:lnSpc>
                <a:spcPct val="91000"/>
              </a:lnSpc>
              <a:spcBef>
                <a:spcPts val="5"/>
              </a:spcBef>
            </a:pPr>
            <a:r>
              <a:rPr sz="2000"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2000" kern="0" spc="2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经营许可问题： </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无证经营，</a:t>
            </a:r>
            <a:r>
              <a:rPr sz="20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 不符合条件取证， 违规转包、挂靠等， 对企业违规问题视而不见。</a:t>
            </a:r>
            <a:endParaRPr sz="2000" dirty="0">
              <a:latin typeface="微软雅黑" panose="020B0503020204020204" charset="-122"/>
              <a:ea typeface="微软雅黑" panose="020B0503020204020204" charset="-122"/>
              <a:cs typeface="微软雅黑" panose="020B0503020204020204" charset="-122"/>
            </a:endParaRPr>
          </a:p>
        </p:txBody>
      </p:sp>
      <p:grpSp>
        <p:nvGrpSpPr>
          <p:cNvPr id="152" name="group 152"/>
          <p:cNvGrpSpPr/>
          <p:nvPr/>
        </p:nvGrpSpPr>
        <p:grpSpPr>
          <a:xfrm rot="21600000">
            <a:off x="10611028" y="4077766"/>
            <a:ext cx="1580971" cy="2780233"/>
            <a:chOff x="0" y="0"/>
            <a:chExt cx="1580971" cy="2780233"/>
          </a:xfrm>
        </p:grpSpPr>
        <p:pic>
          <p:nvPicPr>
            <p:cNvPr id="1714" name="picture 1714"/>
            <p:cNvPicPr>
              <a:picLocks noChangeAspect="1"/>
            </p:cNvPicPr>
            <p:nvPr/>
          </p:nvPicPr>
          <p:blipFill>
            <a:blip r:embed="rId1"/>
            <a:stretch>
              <a:fillRect/>
            </a:stretch>
          </p:blipFill>
          <p:spPr>
            <a:xfrm rot="21600000">
              <a:off x="0" y="0"/>
              <a:ext cx="1580971" cy="2780233"/>
            </a:xfrm>
            <a:prstGeom prst="rect">
              <a:avLst/>
            </a:prstGeom>
          </p:spPr>
        </p:pic>
        <p:sp>
          <p:nvSpPr>
            <p:cNvPr id="1716" name="textbox 1716"/>
            <p:cNvSpPr/>
            <p:nvPr/>
          </p:nvSpPr>
          <p:spPr>
            <a:xfrm>
              <a:off x="-12700" y="-12700"/>
              <a:ext cx="1606550" cy="2837814"/>
            </a:xfrm>
            <a:prstGeom prst="rect">
              <a:avLst/>
            </a:prstGeom>
            <a:noFill/>
            <a:ln w="0" cap="flat">
              <a:noFill/>
              <a:prstDash val="solid"/>
              <a:miter lim="0"/>
            </a:ln>
          </p:spPr>
          <p:txBody>
            <a:bodyPr vert="horz" wrap="square" lIns="0" tIns="0" rIns="0" bIns="0"/>
            <a:lstStyle/>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marL="1243330" algn="l" rtl="0" eaLnBrk="0">
                <a:lnSpc>
                  <a:spcPct val="81000"/>
                </a:lnSpc>
                <a:spcBef>
                  <a:spcPts val="5"/>
                </a:spcBef>
              </a:pPr>
              <a:r>
                <a:rPr sz="1100" kern="0" spc="-30" dirty="0">
                  <a:solidFill>
                    <a:srgbClr val="898989">
                      <a:alpha val="100000"/>
                    </a:srgbClr>
                  </a:solidFill>
                  <a:latin typeface="Arial" panose="020B0604020202020204"/>
                  <a:ea typeface="Arial" panose="020B0604020202020204"/>
                  <a:cs typeface="Arial" panose="020B0604020202020204"/>
                </a:rPr>
                <a:t>51</a:t>
              </a:r>
              <a:endParaRPr sz="1100" dirty="0">
                <a:latin typeface="Arial" panose="020B0604020202020204"/>
                <a:ea typeface="Arial" panose="020B0604020202020204"/>
                <a:cs typeface="Arial" panose="020B0604020202020204"/>
              </a:endParaRPr>
            </a:p>
          </p:txBody>
        </p:sp>
      </p:grpSp>
      <p:sp>
        <p:nvSpPr>
          <p:cNvPr id="1718" name="textbox 1718"/>
          <p:cNvSpPr/>
          <p:nvPr/>
        </p:nvSpPr>
        <p:spPr>
          <a:xfrm>
            <a:off x="702235" y="4206331"/>
            <a:ext cx="11076940" cy="761365"/>
          </a:xfrm>
          <a:prstGeom prst="rect">
            <a:avLst/>
          </a:prstGeom>
          <a:noFill/>
          <a:ln w="0" cap="flat">
            <a:noFill/>
            <a:prstDash val="solid"/>
            <a:miter lim="0"/>
          </a:ln>
        </p:spPr>
        <p:txBody>
          <a:bodyPr vert="horz" wrap="square" lIns="0" tIns="0" rIns="0" bIns="0"/>
          <a:lstStyle/>
          <a:p>
            <a:pPr algn="l" rtl="0" eaLnBrk="0">
              <a:lnSpc>
                <a:spcPct val="91000"/>
              </a:lnSpc>
            </a:pPr>
            <a:endParaRPr sz="100" dirty="0">
              <a:latin typeface="Arial" panose="020B0604020202020204"/>
              <a:ea typeface="Arial" panose="020B0604020202020204"/>
              <a:cs typeface="Arial" panose="020B0604020202020204"/>
            </a:endParaRPr>
          </a:p>
          <a:p>
            <a:pPr algn="r" rtl="0" eaLnBrk="0">
              <a:lnSpc>
                <a:spcPct val="91000"/>
              </a:lnSpc>
            </a:pPr>
            <a:r>
              <a:rPr sz="2000"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   工程监管问题： </a:t>
            </a:r>
            <a:r>
              <a:rPr sz="20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难以按基本建设程序实施， 主要依靠专业经营单位自行监管， 违规施工屡见不鲜。</a:t>
            </a:r>
            <a:endParaRPr sz="2000" dirty="0">
              <a:latin typeface="微软雅黑" panose="020B0503020204020204" charset="-122"/>
              <a:ea typeface="微软雅黑" panose="020B0503020204020204" charset="-122"/>
              <a:cs typeface="微软雅黑" panose="020B0503020204020204" charset="-122"/>
            </a:endParaRPr>
          </a:p>
          <a:p>
            <a:pPr algn="l" rtl="0" eaLnBrk="0">
              <a:lnSpc>
                <a:spcPct val="107000"/>
              </a:lnSpc>
            </a:pPr>
            <a:endParaRPr sz="1100" dirty="0">
              <a:latin typeface="Arial" panose="020B0604020202020204"/>
              <a:ea typeface="Arial" panose="020B0604020202020204"/>
              <a:cs typeface="Arial" panose="020B0604020202020204"/>
            </a:endParaRPr>
          </a:p>
          <a:p>
            <a:pPr marL="12700" algn="l" rtl="0" eaLnBrk="0">
              <a:lnSpc>
                <a:spcPct val="91000"/>
              </a:lnSpc>
              <a:spcBef>
                <a:spcPts val="5"/>
              </a:spcBef>
            </a:pPr>
            <a:r>
              <a:rPr sz="2000"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2000" kern="0" spc="25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运维监管问题： </a:t>
            </a: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没有监管方案计划，   日常检查走过场， 执法偏松偏软。</a:t>
            </a:r>
            <a:endParaRPr sz="2000" dirty="0">
              <a:latin typeface="微软雅黑" panose="020B0503020204020204" charset="-122"/>
              <a:ea typeface="微软雅黑" panose="020B0503020204020204" charset="-122"/>
              <a:cs typeface="微软雅黑" panose="020B0503020204020204" charset="-122"/>
            </a:endParaRPr>
          </a:p>
        </p:txBody>
      </p:sp>
      <p:sp>
        <p:nvSpPr>
          <p:cNvPr id="1720" name="textbox 1720"/>
          <p:cNvSpPr/>
          <p:nvPr/>
        </p:nvSpPr>
        <p:spPr>
          <a:xfrm>
            <a:off x="-5079" y="311911"/>
            <a:ext cx="6939280" cy="803275"/>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algn="r" rtl="0" eaLnBrk="0">
              <a:lnSpc>
                <a:spcPct val="100000"/>
              </a:lnSpc>
            </a:pPr>
            <a:r>
              <a:rPr sz="5100" kern="0" spc="-160" dirty="0">
                <a:solidFill>
                  <a:srgbClr val="283D5F">
                    <a:alpha val="100000"/>
                  </a:srgbClr>
                </a:solidFill>
                <a:latin typeface="微软雅黑" panose="020B0503020204020204" charset="-122"/>
                <a:ea typeface="微软雅黑" panose="020B0503020204020204" charset="-122"/>
                <a:cs typeface="微软雅黑" panose="020B0503020204020204" charset="-122"/>
              </a:rPr>
              <a:t>暴露问题一行业监管层面</a:t>
            </a:r>
            <a:endParaRPr sz="5100" dirty="0">
              <a:latin typeface="微软雅黑" panose="020B0503020204020204" charset="-122"/>
              <a:ea typeface="微软雅黑" panose="020B0503020204020204" charset="-122"/>
              <a:cs typeface="微软雅黑" panose="020B0503020204020204" charset="-122"/>
            </a:endParaRPr>
          </a:p>
        </p:txBody>
      </p:sp>
      <p:sp>
        <p:nvSpPr>
          <p:cNvPr id="1722" name="textbox 1722"/>
          <p:cNvSpPr/>
          <p:nvPr/>
        </p:nvSpPr>
        <p:spPr>
          <a:xfrm>
            <a:off x="760476" y="1389888"/>
            <a:ext cx="5233670" cy="478790"/>
          </a:xfrm>
          <a:prstGeom prst="rect">
            <a:avLst/>
          </a:prstGeom>
          <a:solidFill>
            <a:srgbClr val="C30809">
              <a:alpha val="100000"/>
            </a:srgbClr>
          </a:solidFill>
          <a:ln w="0" cap="flat">
            <a:noFill/>
            <a:prstDash val="solid"/>
            <a:miter lim="0"/>
          </a:ln>
        </p:spPr>
        <p:txBody>
          <a:bodyPr vert="horz" wrap="square" lIns="0" tIns="0" rIns="0" bIns="0"/>
          <a:lstStyle/>
          <a:p>
            <a:pPr algn="l" rtl="0" eaLnBrk="0">
              <a:lnSpc>
                <a:spcPct val="113000"/>
              </a:lnSpc>
            </a:pPr>
            <a:endParaRPr sz="600" dirty="0">
              <a:latin typeface="Arial" panose="020B0604020202020204"/>
              <a:ea typeface="Arial" panose="020B0604020202020204"/>
              <a:cs typeface="Arial" panose="020B0604020202020204"/>
            </a:endParaRPr>
          </a:p>
          <a:p>
            <a:pPr marL="131445" algn="l" rtl="0" eaLnBrk="0">
              <a:lnSpc>
                <a:spcPct val="91000"/>
              </a:lnSpc>
              <a:spcBef>
                <a:spcPts val="0"/>
              </a:spcBef>
            </a:pPr>
            <a:r>
              <a:rPr sz="23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rPr>
              <a:t>问题1： 属地监管责任落</a:t>
            </a:r>
            <a:r>
              <a:rPr sz="2300" kern="0" spc="20" dirty="0">
                <a:solidFill>
                  <a:srgbClr val="FFFFFF">
                    <a:alpha val="100000"/>
                  </a:srgbClr>
                </a:solidFill>
                <a:latin typeface="微软雅黑" panose="020B0503020204020204" charset="-122"/>
                <a:ea typeface="微软雅黑" panose="020B0503020204020204" charset="-122"/>
                <a:cs typeface="微软雅黑" panose="020B0503020204020204" charset="-122"/>
              </a:rPr>
              <a:t>实不到位</a:t>
            </a:r>
            <a:endParaRPr sz="23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4" name="group 154"/>
          <p:cNvGrpSpPr/>
          <p:nvPr/>
        </p:nvGrpSpPr>
        <p:grpSpPr>
          <a:xfrm rot="21600000">
            <a:off x="10611028" y="4077766"/>
            <a:ext cx="1580971" cy="2780233"/>
            <a:chOff x="0" y="0"/>
            <a:chExt cx="1580971" cy="2780233"/>
          </a:xfrm>
        </p:grpSpPr>
        <p:pic>
          <p:nvPicPr>
            <p:cNvPr id="1724" name="picture 1724"/>
            <p:cNvPicPr>
              <a:picLocks noChangeAspect="1"/>
            </p:cNvPicPr>
            <p:nvPr/>
          </p:nvPicPr>
          <p:blipFill>
            <a:blip r:embed="rId1"/>
            <a:stretch>
              <a:fillRect/>
            </a:stretch>
          </p:blipFill>
          <p:spPr>
            <a:xfrm rot="21600000">
              <a:off x="0" y="0"/>
              <a:ext cx="1580971" cy="2780233"/>
            </a:xfrm>
            <a:prstGeom prst="rect">
              <a:avLst/>
            </a:prstGeom>
          </p:spPr>
        </p:pic>
        <p:sp>
          <p:nvSpPr>
            <p:cNvPr id="1726" name="textbox 1726"/>
            <p:cNvSpPr/>
            <p:nvPr/>
          </p:nvSpPr>
          <p:spPr>
            <a:xfrm>
              <a:off x="-12700" y="-12700"/>
              <a:ext cx="1606550" cy="2837814"/>
            </a:xfrm>
            <a:prstGeom prst="rect">
              <a:avLst/>
            </a:prstGeom>
            <a:noFill/>
            <a:ln w="0" cap="flat">
              <a:noFill/>
              <a:prstDash val="solid"/>
              <a:miter lim="0"/>
            </a:ln>
          </p:spPr>
          <p:txBody>
            <a:bodyPr vert="horz" wrap="square" lIns="0" tIns="0" rIns="0" bIns="0"/>
            <a:lstStyle/>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marL="1320165" algn="l" rtl="0" eaLnBrk="0">
                <a:lnSpc>
                  <a:spcPct val="81000"/>
                </a:lnSpc>
                <a:spcBef>
                  <a:spcPts val="0"/>
                </a:spcBef>
              </a:pPr>
              <a:r>
                <a:rPr sz="1100" kern="0" spc="-30" dirty="0">
                  <a:solidFill>
                    <a:srgbClr val="898989">
                      <a:alpha val="100000"/>
                    </a:srgbClr>
                  </a:solidFill>
                  <a:latin typeface="Arial" panose="020B0604020202020204"/>
                  <a:ea typeface="Arial" panose="020B0604020202020204"/>
                  <a:cs typeface="Arial" panose="020B0604020202020204"/>
                </a:rPr>
                <a:t>54</a:t>
              </a:r>
              <a:endParaRPr sz="1100" dirty="0">
                <a:latin typeface="Arial" panose="020B0604020202020204"/>
                <a:ea typeface="Arial" panose="020B0604020202020204"/>
                <a:cs typeface="Arial" panose="020B0604020202020204"/>
              </a:endParaRPr>
            </a:p>
          </p:txBody>
        </p:sp>
      </p:grpSp>
      <p:pic>
        <p:nvPicPr>
          <p:cNvPr id="1728" name="picture 1728"/>
          <p:cNvPicPr>
            <a:picLocks noChangeAspect="1"/>
          </p:cNvPicPr>
          <p:nvPr/>
        </p:nvPicPr>
        <p:blipFill>
          <a:blip r:embed="rId2"/>
          <a:stretch>
            <a:fillRect/>
          </a:stretch>
        </p:blipFill>
        <p:spPr>
          <a:xfrm rot="21600000">
            <a:off x="672084" y="2545080"/>
            <a:ext cx="10870692" cy="3986783"/>
          </a:xfrm>
          <a:prstGeom prst="rect">
            <a:avLst/>
          </a:prstGeom>
        </p:spPr>
      </p:pic>
      <p:sp>
        <p:nvSpPr>
          <p:cNvPr id="1730" name="textbox 1730"/>
          <p:cNvSpPr/>
          <p:nvPr/>
        </p:nvSpPr>
        <p:spPr>
          <a:xfrm>
            <a:off x="-5079" y="311911"/>
            <a:ext cx="6939280" cy="803275"/>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algn="r" rtl="0" eaLnBrk="0">
              <a:lnSpc>
                <a:spcPct val="100000"/>
              </a:lnSpc>
            </a:pPr>
            <a:r>
              <a:rPr sz="5100" kern="0" spc="-160" dirty="0">
                <a:solidFill>
                  <a:srgbClr val="283D5F">
                    <a:alpha val="100000"/>
                  </a:srgbClr>
                </a:solidFill>
                <a:latin typeface="微软雅黑" panose="020B0503020204020204" charset="-122"/>
                <a:ea typeface="微软雅黑" panose="020B0503020204020204" charset="-122"/>
                <a:cs typeface="微软雅黑" panose="020B0503020204020204" charset="-122"/>
              </a:rPr>
              <a:t>暴露问题一行业监管层面</a:t>
            </a:r>
            <a:endParaRPr sz="5100" dirty="0">
              <a:latin typeface="微软雅黑" panose="020B0503020204020204" charset="-122"/>
              <a:ea typeface="微软雅黑" panose="020B0503020204020204" charset="-122"/>
              <a:cs typeface="微软雅黑" panose="020B0503020204020204" charset="-122"/>
            </a:endParaRPr>
          </a:p>
        </p:txBody>
      </p:sp>
      <p:sp>
        <p:nvSpPr>
          <p:cNvPr id="1732" name="textbox 1732"/>
          <p:cNvSpPr/>
          <p:nvPr/>
        </p:nvSpPr>
        <p:spPr>
          <a:xfrm>
            <a:off x="1237945" y="2133553"/>
            <a:ext cx="9018269" cy="345440"/>
          </a:xfrm>
          <a:prstGeom prst="rect">
            <a:avLst/>
          </a:prstGeom>
          <a:noFill/>
          <a:ln w="0" cap="flat">
            <a:noFill/>
            <a:prstDash val="solid"/>
            <a:miter lim="0"/>
          </a:ln>
        </p:spPr>
        <p:txBody>
          <a:bodyPr vert="horz" wrap="square" lIns="0" tIns="0" rIns="0" bIns="0"/>
          <a:lstStyle/>
          <a:p>
            <a:pPr algn="l" rtl="0" eaLnBrk="0">
              <a:lnSpc>
                <a:spcPct val="87000"/>
              </a:lnSpc>
            </a:pPr>
            <a:endParaRPr sz="100" dirty="0">
              <a:latin typeface="Arial" panose="020B0604020202020204"/>
              <a:ea typeface="Arial" panose="020B0604020202020204"/>
              <a:cs typeface="Arial" panose="020B0604020202020204"/>
            </a:endParaRPr>
          </a:p>
          <a:p>
            <a:pPr algn="r" rtl="0" eaLnBrk="0">
              <a:lnSpc>
                <a:spcPct val="91000"/>
              </a:lnSpc>
            </a:pPr>
            <a:r>
              <a:rPr sz="2300" kern="0" spc="-140" dirty="0">
                <a:solidFill>
                  <a:srgbClr val="FF0000">
                    <a:alpha val="100000"/>
                  </a:srgbClr>
                </a:solidFill>
                <a:latin typeface="微软雅黑" panose="020B0503020204020204" charset="-122"/>
                <a:ea typeface="微软雅黑" panose="020B0503020204020204" charset="-122"/>
                <a:cs typeface="微软雅黑" panose="020B0503020204020204" charset="-122"/>
              </a:rPr>
              <a:t>【从全国范围看】</a:t>
            </a:r>
            <a:r>
              <a:rPr sz="2300" kern="0" spc="50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300"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rPr>
              <a:t>燃气监管人</a:t>
            </a:r>
            <a:r>
              <a:rPr sz="2300" kern="0" spc="-150" dirty="0">
                <a:solidFill>
                  <a:srgbClr val="000000">
                    <a:alpha val="100000"/>
                  </a:srgbClr>
                </a:solidFill>
                <a:latin typeface="微软雅黑" panose="020B0503020204020204" charset="-122"/>
                <a:ea typeface="微软雅黑" panose="020B0503020204020204" charset="-122"/>
                <a:cs typeface="微软雅黑" panose="020B0503020204020204" charset="-122"/>
              </a:rPr>
              <a:t>员偏少， 专业素质不强的问题比较普遍。</a:t>
            </a:r>
            <a:endParaRPr sz="2300" dirty="0">
              <a:latin typeface="微软雅黑" panose="020B0503020204020204" charset="-122"/>
              <a:ea typeface="微软雅黑" panose="020B0503020204020204" charset="-122"/>
              <a:cs typeface="微软雅黑" panose="020B0503020204020204" charset="-122"/>
            </a:endParaRPr>
          </a:p>
        </p:txBody>
      </p:sp>
      <p:sp>
        <p:nvSpPr>
          <p:cNvPr id="1734" name="textbox 1734"/>
          <p:cNvSpPr/>
          <p:nvPr/>
        </p:nvSpPr>
        <p:spPr>
          <a:xfrm>
            <a:off x="749808" y="1243583"/>
            <a:ext cx="5232400" cy="478790"/>
          </a:xfrm>
          <a:prstGeom prst="rect">
            <a:avLst/>
          </a:prstGeom>
          <a:solidFill>
            <a:srgbClr val="C30809">
              <a:alpha val="100000"/>
            </a:srgbClr>
          </a:solidFill>
          <a:ln w="0" cap="flat">
            <a:noFill/>
            <a:prstDash val="solid"/>
            <a:miter lim="0"/>
          </a:ln>
        </p:spPr>
        <p:txBody>
          <a:bodyPr vert="horz" wrap="square" lIns="0" tIns="0" rIns="0" bIns="0"/>
          <a:lstStyle/>
          <a:p>
            <a:pPr algn="l" rtl="0" eaLnBrk="0">
              <a:lnSpc>
                <a:spcPct val="112000"/>
              </a:lnSpc>
            </a:pPr>
            <a:endParaRPr sz="600" dirty="0">
              <a:latin typeface="Arial" panose="020B0604020202020204"/>
              <a:ea typeface="Arial" panose="020B0604020202020204"/>
              <a:cs typeface="Arial" panose="020B0604020202020204"/>
            </a:endParaRPr>
          </a:p>
          <a:p>
            <a:pPr marL="130175" algn="l" rtl="0" eaLnBrk="0">
              <a:lnSpc>
                <a:spcPct val="91000"/>
              </a:lnSpc>
              <a:spcBef>
                <a:spcPts val="5"/>
              </a:spcBef>
            </a:pPr>
            <a:r>
              <a:rPr sz="2300"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问题2： 行业监管力量薄弱</a:t>
            </a:r>
            <a:endParaRPr sz="23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6" name="rect 1736"/>
          <p:cNvSpPr/>
          <p:nvPr/>
        </p:nvSpPr>
        <p:spPr>
          <a:xfrm>
            <a:off x="798576" y="1437132"/>
            <a:ext cx="5231891" cy="478535"/>
          </a:xfrm>
          <a:prstGeom prst="rect">
            <a:avLst/>
          </a:prstGeom>
          <a:solidFill>
            <a:srgbClr val="C30809">
              <a:alpha val="100000"/>
            </a:srgbClr>
          </a:solidFill>
          <a:ln w="0" cap="flat">
            <a:noFill/>
            <a:prstDash val="solid"/>
            <a:miter lim="0"/>
          </a:ln>
        </p:spPr>
        <p:txBody>
          <a:bodyPr rtlCol="0"/>
          <a:lstStyle/>
          <a:p>
            <a:pPr algn="ctr"/>
            <a:endParaRPr lang="zh-CN" altLang="en-US"/>
          </a:p>
        </p:txBody>
      </p:sp>
      <p:sp>
        <p:nvSpPr>
          <p:cNvPr id="1738" name="textbox 1738"/>
          <p:cNvSpPr/>
          <p:nvPr/>
        </p:nvSpPr>
        <p:spPr>
          <a:xfrm>
            <a:off x="-5079" y="311911"/>
            <a:ext cx="10459084" cy="5377815"/>
          </a:xfrm>
          <a:prstGeom prst="rect">
            <a:avLst/>
          </a:prstGeom>
          <a:noFill/>
          <a:ln w="0" cap="flat">
            <a:noFill/>
            <a:prstDash val="solid"/>
            <a:miter lim="0"/>
          </a:ln>
        </p:spPr>
        <p:txBody>
          <a:bodyPr vert="horz" wrap="square" lIns="0" tIns="0" rIns="0" bIns="0"/>
          <a:lstStyle/>
          <a:p>
            <a:pPr algn="l" rtl="0" eaLnBrk="0">
              <a:lnSpc>
                <a:spcPct val="88000"/>
              </a:lnSpc>
            </a:pPr>
            <a:endParaRPr sz="100" dirty="0">
              <a:latin typeface="Arial" panose="020B0604020202020204"/>
              <a:ea typeface="Arial" panose="020B0604020202020204"/>
              <a:cs typeface="Arial" panose="020B0604020202020204"/>
            </a:endParaRPr>
          </a:p>
          <a:p>
            <a:pPr marL="12700" algn="l" rtl="0" eaLnBrk="0">
              <a:lnSpc>
                <a:spcPct val="98000"/>
              </a:lnSpc>
            </a:pPr>
            <a:r>
              <a:rPr sz="5200" kern="0" spc="-150" dirty="0">
                <a:solidFill>
                  <a:srgbClr val="283D5F">
                    <a:alpha val="100000"/>
                  </a:srgbClr>
                </a:solidFill>
                <a:latin typeface="微软雅黑" panose="020B0503020204020204" charset="-122"/>
                <a:ea typeface="微软雅黑" panose="020B0503020204020204" charset="-122"/>
                <a:cs typeface="微软雅黑" panose="020B0503020204020204" charset="-122"/>
              </a:rPr>
              <a:t>暴露问题一企业管理层面</a:t>
            </a:r>
            <a:endParaRPr sz="5200" dirty="0">
              <a:latin typeface="微软雅黑" panose="020B0503020204020204" charset="-122"/>
              <a:ea typeface="微软雅黑" panose="020B0503020204020204" charset="-122"/>
              <a:cs typeface="微软雅黑" panose="020B0503020204020204" charset="-122"/>
            </a:endParaRPr>
          </a:p>
          <a:p>
            <a:pPr algn="l" rtl="0" eaLnBrk="0">
              <a:lnSpc>
                <a:spcPct val="113000"/>
              </a:lnSpc>
            </a:pPr>
            <a:endParaRPr sz="1000" dirty="0">
              <a:latin typeface="Arial" panose="020B0604020202020204"/>
              <a:ea typeface="Arial" panose="020B0604020202020204"/>
              <a:cs typeface="Arial" panose="020B0604020202020204"/>
            </a:endParaRPr>
          </a:p>
          <a:p>
            <a:pPr algn="l" rtl="0" eaLnBrk="0">
              <a:lnSpc>
                <a:spcPct val="114000"/>
              </a:lnSpc>
            </a:pPr>
            <a:endParaRPr sz="1000" dirty="0">
              <a:latin typeface="Arial" panose="020B0604020202020204"/>
              <a:ea typeface="Arial" panose="020B0604020202020204"/>
              <a:cs typeface="Arial" panose="020B0604020202020204"/>
            </a:endParaRPr>
          </a:p>
          <a:p>
            <a:pPr marL="803275" algn="l" rtl="0" eaLnBrk="0">
              <a:lnSpc>
                <a:spcPct val="91000"/>
              </a:lnSpc>
              <a:spcBef>
                <a:spcPts val="695"/>
              </a:spcBef>
              <a:tabLst>
                <a:tab pos="934085" algn="l"/>
              </a:tabLst>
            </a:pPr>
            <a:r>
              <a:rPr sz="2300"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2300"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rPr>
              <a:t>问题3： 企业主体责任落</a:t>
            </a:r>
            <a:r>
              <a:rPr sz="2300" kern="0" spc="20" dirty="0">
                <a:solidFill>
                  <a:srgbClr val="FFFFFF">
                    <a:alpha val="100000"/>
                  </a:srgbClr>
                </a:solidFill>
                <a:latin typeface="微软雅黑" panose="020B0503020204020204" charset="-122"/>
                <a:ea typeface="微软雅黑" panose="020B0503020204020204" charset="-122"/>
                <a:cs typeface="微软雅黑" panose="020B0503020204020204" charset="-122"/>
              </a:rPr>
              <a:t>实不到位</a:t>
            </a:r>
            <a:r>
              <a:rPr sz="2300"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endParaRPr sz="2300" dirty="0">
              <a:latin typeface="微软雅黑" panose="020B0503020204020204" charset="-122"/>
              <a:ea typeface="微软雅黑" panose="020B0503020204020204" charset="-122"/>
              <a:cs typeface="微软雅黑" panose="020B0503020204020204" charset="-122"/>
            </a:endParaRPr>
          </a:p>
          <a:p>
            <a:pPr marL="821055" indent="490220" algn="l" rtl="0" eaLnBrk="0">
              <a:lnSpc>
                <a:spcPct val="140000"/>
              </a:lnSpc>
              <a:spcBef>
                <a:spcPts val="1745"/>
              </a:spcBef>
            </a:pP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部分燃气企业主体责任不落实，</a:t>
            </a:r>
            <a:r>
              <a:rPr sz="20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有</a:t>
            </a:r>
            <a:r>
              <a:rPr sz="2000"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经营状况不佳</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的因素， 但是最主要的</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原因是</a:t>
            </a:r>
            <a:r>
              <a:rPr sz="2000"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领导</a:t>
            </a:r>
            <a:r>
              <a:rPr sz="20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安全意识不强， 重视程度不够</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2000" dirty="0">
              <a:latin typeface="微软雅黑" panose="020B0503020204020204" charset="-122"/>
              <a:ea typeface="微软雅黑" panose="020B0503020204020204" charset="-122"/>
              <a:cs typeface="微软雅黑" panose="020B0503020204020204" charset="-122"/>
            </a:endParaRPr>
          </a:p>
          <a:p>
            <a:pPr marL="916305" algn="l" rtl="0" eaLnBrk="0">
              <a:lnSpc>
                <a:spcPct val="91000"/>
              </a:lnSpc>
              <a:spcBef>
                <a:spcPts val="1420"/>
              </a:spcBef>
            </a:pP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全员安全生产责任制问题： 没有建立或照搬</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照抄， 没有针对性。</a:t>
            </a:r>
            <a:endParaRPr sz="2000" dirty="0">
              <a:latin typeface="微软雅黑" panose="020B0503020204020204" charset="-122"/>
              <a:ea typeface="微软雅黑" panose="020B0503020204020204" charset="-122"/>
              <a:cs typeface="微软雅黑" panose="020B0503020204020204" charset="-122"/>
            </a:endParaRPr>
          </a:p>
          <a:p>
            <a:pPr marL="916305" algn="l" rtl="0" eaLnBrk="0">
              <a:lnSpc>
                <a:spcPct val="92000"/>
              </a:lnSpc>
              <a:spcBef>
                <a:spcPts val="1395"/>
              </a:spcBef>
            </a:pP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安全生产规章制度问题： 制度不全， 更新不及时， 没有针对性</a:t>
            </a: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2000" dirty="0">
              <a:latin typeface="微软雅黑" panose="020B0503020204020204" charset="-122"/>
              <a:ea typeface="微软雅黑" panose="020B0503020204020204" charset="-122"/>
              <a:cs typeface="微软雅黑" panose="020B0503020204020204" charset="-122"/>
            </a:endParaRPr>
          </a:p>
          <a:p>
            <a:pPr marL="916305" algn="l" rtl="0" eaLnBrk="0">
              <a:lnSpc>
                <a:spcPct val="91000"/>
              </a:lnSpc>
              <a:spcBef>
                <a:spcPts val="1420"/>
              </a:spcBef>
            </a:pP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   安全生产资金投入问题： 不计提、</a:t>
            </a:r>
            <a:r>
              <a:rPr sz="2000" kern="0" spc="-4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提不足、</a:t>
            </a:r>
            <a:r>
              <a:rPr sz="2000" kern="0" spc="-4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不投入、</a:t>
            </a:r>
            <a:r>
              <a:rPr sz="2000" kern="0" spc="-4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投入不足。</a:t>
            </a:r>
            <a:endParaRPr sz="2000" dirty="0">
              <a:latin typeface="微软雅黑" panose="020B0503020204020204" charset="-122"/>
              <a:ea typeface="微软雅黑" panose="020B0503020204020204" charset="-122"/>
              <a:cs typeface="微软雅黑" panose="020B0503020204020204" charset="-122"/>
            </a:endParaRPr>
          </a:p>
          <a:p>
            <a:pPr marL="916305" algn="l" rtl="0" eaLnBrk="0">
              <a:lnSpc>
                <a:spcPct val="91000"/>
              </a:lnSpc>
              <a:spcBef>
                <a:spcPts val="1420"/>
              </a:spcBef>
            </a:pP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   其他生产要素投入问题： 物资将就</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着、</a:t>
            </a:r>
            <a:r>
              <a:rPr sz="2000" kern="0" spc="-4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人员省着用、</a:t>
            </a:r>
            <a:r>
              <a:rPr sz="2000" kern="0" spc="-4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安全条件对付着。</a:t>
            </a:r>
            <a:endParaRPr sz="2000" dirty="0">
              <a:latin typeface="微软雅黑" panose="020B0503020204020204" charset="-122"/>
              <a:ea typeface="微软雅黑" panose="020B0503020204020204" charset="-122"/>
              <a:cs typeface="微软雅黑" panose="020B0503020204020204" charset="-122"/>
            </a:endParaRPr>
          </a:p>
          <a:p>
            <a:pPr marL="916305" algn="l" rtl="0" eaLnBrk="0">
              <a:lnSpc>
                <a:spcPct val="91000"/>
              </a:lnSpc>
              <a:spcBef>
                <a:spcPts val="1420"/>
              </a:spcBef>
            </a:pP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   标准化信息化建设问题： 行业缺标准、</a:t>
            </a:r>
            <a:r>
              <a:rPr sz="2000" kern="0" spc="-4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监管缺抓手</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2000" kern="0" spc="-4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企业缺动力。</a:t>
            </a:r>
            <a:endParaRPr sz="2000" dirty="0">
              <a:latin typeface="微软雅黑" panose="020B0503020204020204" charset="-122"/>
              <a:ea typeface="微软雅黑" panose="020B0503020204020204" charset="-122"/>
              <a:cs typeface="微软雅黑" panose="020B0503020204020204" charset="-122"/>
            </a:endParaRPr>
          </a:p>
          <a:p>
            <a:pPr algn="l" rtl="0" eaLnBrk="0">
              <a:lnSpc>
                <a:spcPct val="107000"/>
              </a:lnSpc>
            </a:pPr>
            <a:endParaRPr sz="11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916305" algn="l" rtl="0" eaLnBrk="0">
              <a:lnSpc>
                <a:spcPct val="91000"/>
              </a:lnSpc>
            </a:pP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   双重预防机制建设问题： 咨询机构缺、</a:t>
            </a:r>
            <a:r>
              <a:rPr sz="2000" kern="0" spc="-4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评判标准</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缺、</a:t>
            </a:r>
            <a:r>
              <a:rPr sz="2000" kern="0" spc="-4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形式主义多。</a:t>
            </a:r>
            <a:endParaRPr sz="2000" dirty="0">
              <a:latin typeface="微软雅黑" panose="020B0503020204020204" charset="-122"/>
              <a:ea typeface="微软雅黑" panose="020B0503020204020204" charset="-122"/>
              <a:cs typeface="微软雅黑" panose="020B0503020204020204" charset="-122"/>
            </a:endParaRPr>
          </a:p>
        </p:txBody>
      </p:sp>
      <p:grpSp>
        <p:nvGrpSpPr>
          <p:cNvPr id="156" name="group 156"/>
          <p:cNvGrpSpPr/>
          <p:nvPr/>
        </p:nvGrpSpPr>
        <p:grpSpPr>
          <a:xfrm rot="21600000">
            <a:off x="10611028" y="4077766"/>
            <a:ext cx="1580971" cy="2780233"/>
            <a:chOff x="0" y="0"/>
            <a:chExt cx="1580971" cy="2780233"/>
          </a:xfrm>
        </p:grpSpPr>
        <p:pic>
          <p:nvPicPr>
            <p:cNvPr id="1740" name="picture 1740"/>
            <p:cNvPicPr>
              <a:picLocks noChangeAspect="1"/>
            </p:cNvPicPr>
            <p:nvPr/>
          </p:nvPicPr>
          <p:blipFill>
            <a:blip r:embed="rId1"/>
            <a:stretch>
              <a:fillRect/>
            </a:stretch>
          </p:blipFill>
          <p:spPr>
            <a:xfrm rot="21600000">
              <a:off x="0" y="0"/>
              <a:ext cx="1580971" cy="2780233"/>
            </a:xfrm>
            <a:prstGeom prst="rect">
              <a:avLst/>
            </a:prstGeom>
          </p:spPr>
        </p:pic>
        <p:sp>
          <p:nvSpPr>
            <p:cNvPr id="1742" name="textbox 1742"/>
            <p:cNvSpPr/>
            <p:nvPr/>
          </p:nvSpPr>
          <p:spPr>
            <a:xfrm>
              <a:off x="-12700" y="-12700"/>
              <a:ext cx="1606550" cy="2837814"/>
            </a:xfrm>
            <a:prstGeom prst="rect">
              <a:avLst/>
            </a:prstGeom>
            <a:noFill/>
            <a:ln w="0" cap="flat">
              <a:noFill/>
              <a:prstDash val="solid"/>
              <a:miter lim="0"/>
            </a:ln>
          </p:spPr>
          <p:txBody>
            <a:bodyPr vert="horz" wrap="square" lIns="0" tIns="0" rIns="0" bIns="0"/>
            <a:lstStyle/>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marL="1243330" algn="l" rtl="0" eaLnBrk="0">
                <a:lnSpc>
                  <a:spcPct val="80000"/>
                </a:lnSpc>
                <a:spcBef>
                  <a:spcPts val="5"/>
                </a:spcBef>
              </a:pPr>
              <a:r>
                <a:rPr sz="1100" kern="0" spc="-30" dirty="0">
                  <a:solidFill>
                    <a:srgbClr val="898989">
                      <a:alpha val="100000"/>
                    </a:srgbClr>
                  </a:solidFill>
                  <a:latin typeface="Arial" panose="020B0604020202020204"/>
                  <a:ea typeface="Arial" panose="020B0604020202020204"/>
                  <a:cs typeface="Arial" panose="020B0604020202020204"/>
                </a:rPr>
                <a:t>55</a:t>
              </a:r>
              <a:endParaRPr sz="1100" dirty="0">
                <a:latin typeface="Arial" panose="020B0604020202020204"/>
                <a:ea typeface="Arial" panose="020B0604020202020204"/>
                <a:cs typeface="Arial" panose="020B0604020202020204"/>
              </a:endParaRPr>
            </a:p>
          </p:txBody>
        </p:sp>
      </p:gr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4" name="picture 1744"/>
          <p:cNvPicPr>
            <a:picLocks noChangeAspect="1"/>
          </p:cNvPicPr>
          <p:nvPr/>
        </p:nvPicPr>
        <p:blipFill>
          <a:blip r:embed="rId1"/>
          <a:stretch>
            <a:fillRect/>
          </a:stretch>
        </p:blipFill>
        <p:spPr>
          <a:xfrm rot="21600000">
            <a:off x="800100" y="3494531"/>
            <a:ext cx="11391900" cy="3363468"/>
          </a:xfrm>
          <a:prstGeom prst="rect">
            <a:avLst/>
          </a:prstGeom>
        </p:spPr>
      </p:pic>
      <p:sp>
        <p:nvSpPr>
          <p:cNvPr id="1746" name="textbox 1746"/>
          <p:cNvSpPr/>
          <p:nvPr/>
        </p:nvSpPr>
        <p:spPr>
          <a:xfrm>
            <a:off x="885071" y="2244559"/>
            <a:ext cx="10535919" cy="1152525"/>
          </a:xfrm>
          <a:prstGeom prst="rect">
            <a:avLst/>
          </a:prstGeom>
          <a:noFill/>
          <a:ln w="0" cap="flat">
            <a:noFill/>
            <a:prstDash val="solid"/>
            <a:miter lim="0"/>
          </a:ln>
        </p:spPr>
        <p:txBody>
          <a:bodyPr vert="horz" wrap="square" lIns="0" tIns="0" rIns="0" bIns="0"/>
          <a:lstStyle/>
          <a:p>
            <a:pPr algn="l" rtl="0" eaLnBrk="0">
              <a:lnSpc>
                <a:spcPct val="89000"/>
              </a:lnSpc>
            </a:pPr>
            <a:endParaRPr sz="100" dirty="0">
              <a:latin typeface="Arial" panose="020B0604020202020204"/>
              <a:ea typeface="Arial" panose="020B0604020202020204"/>
              <a:cs typeface="Arial" panose="020B0604020202020204"/>
            </a:endParaRPr>
          </a:p>
          <a:p>
            <a:pPr marL="292100" algn="l" rtl="0" eaLnBrk="0">
              <a:lnSpc>
                <a:spcPct val="97000"/>
              </a:lnSpc>
            </a:pPr>
            <a:r>
              <a:rPr sz="1700"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【从全国范围看】</a:t>
            </a:r>
            <a:r>
              <a:rPr sz="1700"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前年湖北十堰事故发生后， 住房和城乡建设部立即下发</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通知， 部署开展全国城镇燃气</a:t>
            </a:r>
            <a:endParaRPr sz="1700" dirty="0">
              <a:latin typeface="微软雅黑" panose="020B0503020204020204" charset="-122"/>
              <a:ea typeface="微软雅黑" panose="020B0503020204020204" charset="-122"/>
              <a:cs typeface="微软雅黑" panose="020B0503020204020204" charset="-122"/>
            </a:endParaRPr>
          </a:p>
          <a:p>
            <a:pPr marL="12700" indent="1270" algn="l" rtl="0" eaLnBrk="0">
              <a:lnSpc>
                <a:spcPct val="168000"/>
              </a:lnSpc>
              <a:spcBef>
                <a:spcPts val="35"/>
              </a:spcBef>
            </a:pPr>
            <a:r>
              <a:rPr sz="17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安全隐患再排查再整治工作， 但是部分地区安全隐患排查不彻底、  流于形式， 导致又先后发生多起影响较</a:t>
            </a:r>
            <a:r>
              <a:rPr sz="17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大燃气事故。</a:t>
            </a:r>
            <a:endParaRPr sz="1700" dirty="0">
              <a:latin typeface="微软雅黑" panose="020B0503020204020204" charset="-122"/>
              <a:ea typeface="微软雅黑" panose="020B0503020204020204" charset="-122"/>
              <a:cs typeface="微软雅黑" panose="020B0503020204020204" charset="-122"/>
            </a:endParaRPr>
          </a:p>
        </p:txBody>
      </p:sp>
      <p:sp>
        <p:nvSpPr>
          <p:cNvPr id="1748" name="textbox 1748"/>
          <p:cNvSpPr/>
          <p:nvPr/>
        </p:nvSpPr>
        <p:spPr>
          <a:xfrm>
            <a:off x="-5079" y="311911"/>
            <a:ext cx="6939280" cy="803275"/>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algn="r" rtl="0" eaLnBrk="0">
              <a:lnSpc>
                <a:spcPct val="100000"/>
              </a:lnSpc>
            </a:pPr>
            <a:r>
              <a:rPr sz="5100" kern="0" spc="-160" dirty="0">
                <a:solidFill>
                  <a:srgbClr val="283D5F">
                    <a:alpha val="100000"/>
                  </a:srgbClr>
                </a:solidFill>
                <a:latin typeface="微软雅黑" panose="020B0503020204020204" charset="-122"/>
                <a:ea typeface="微软雅黑" panose="020B0503020204020204" charset="-122"/>
                <a:cs typeface="微软雅黑" panose="020B0503020204020204" charset="-122"/>
              </a:rPr>
              <a:t>暴露问题一行业监管层面</a:t>
            </a:r>
            <a:endParaRPr sz="5100" dirty="0">
              <a:latin typeface="微软雅黑" panose="020B0503020204020204" charset="-122"/>
              <a:ea typeface="微软雅黑" panose="020B0503020204020204" charset="-122"/>
              <a:cs typeface="微软雅黑" panose="020B0503020204020204" charset="-122"/>
            </a:endParaRPr>
          </a:p>
        </p:txBody>
      </p:sp>
      <p:sp>
        <p:nvSpPr>
          <p:cNvPr id="1750" name="textbox 1750"/>
          <p:cNvSpPr/>
          <p:nvPr/>
        </p:nvSpPr>
        <p:spPr>
          <a:xfrm>
            <a:off x="800100" y="1386840"/>
            <a:ext cx="5232400" cy="478790"/>
          </a:xfrm>
          <a:prstGeom prst="rect">
            <a:avLst/>
          </a:prstGeom>
          <a:solidFill>
            <a:srgbClr val="C30809">
              <a:alpha val="100000"/>
            </a:srgbClr>
          </a:solidFill>
          <a:ln w="0" cap="flat">
            <a:noFill/>
            <a:prstDash val="solid"/>
            <a:miter lim="0"/>
          </a:ln>
        </p:spPr>
        <p:txBody>
          <a:bodyPr vert="horz" wrap="square" lIns="0" tIns="0" rIns="0" bIns="0"/>
          <a:lstStyle/>
          <a:p>
            <a:pPr algn="l" rtl="0" eaLnBrk="0">
              <a:lnSpc>
                <a:spcPct val="114000"/>
              </a:lnSpc>
            </a:pPr>
            <a:endParaRPr sz="600" dirty="0">
              <a:latin typeface="Arial" panose="020B0604020202020204"/>
              <a:ea typeface="Arial" panose="020B0604020202020204"/>
              <a:cs typeface="Arial" panose="020B0604020202020204"/>
            </a:endParaRPr>
          </a:p>
          <a:p>
            <a:pPr marL="130810" algn="l" rtl="0" eaLnBrk="0">
              <a:lnSpc>
                <a:spcPct val="92000"/>
              </a:lnSpc>
            </a:pPr>
            <a:r>
              <a:rPr sz="2300"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问题4： 隐患排查流于形式</a:t>
            </a:r>
            <a:endParaRPr sz="2300" dirty="0">
              <a:latin typeface="微软雅黑" panose="020B0503020204020204" charset="-122"/>
              <a:ea typeface="微软雅黑" panose="020B0503020204020204" charset="-122"/>
              <a:cs typeface="微软雅黑" panose="020B0503020204020204" charset="-122"/>
            </a:endParaRPr>
          </a:p>
        </p:txBody>
      </p:sp>
      <p:sp>
        <p:nvSpPr>
          <p:cNvPr id="1752" name="textbox 1752"/>
          <p:cNvSpPr/>
          <p:nvPr/>
        </p:nvSpPr>
        <p:spPr>
          <a:xfrm>
            <a:off x="11829338" y="6584244"/>
            <a:ext cx="172085" cy="161289"/>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81000"/>
              </a:lnSpc>
            </a:pPr>
            <a:r>
              <a:rPr sz="1100" kern="0" spc="-30" dirty="0">
                <a:solidFill>
                  <a:srgbClr val="898989">
                    <a:alpha val="100000"/>
                  </a:srgbClr>
                </a:solidFill>
                <a:latin typeface="Arial" panose="020B0604020202020204"/>
                <a:ea typeface="Arial" panose="020B0604020202020204"/>
                <a:cs typeface="Arial" panose="020B0604020202020204"/>
              </a:rPr>
              <a:t>61</a:t>
            </a:r>
            <a:endParaRPr sz="1100" dirty="0">
              <a:latin typeface="Arial" panose="020B0604020202020204"/>
              <a:ea typeface="Arial" panose="020B0604020202020204"/>
              <a:cs typeface="Arial" panose="020B0604020202020204"/>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4" name="picture 1754"/>
          <p:cNvPicPr>
            <a:picLocks noChangeAspect="1"/>
          </p:cNvPicPr>
          <p:nvPr/>
        </p:nvPicPr>
        <p:blipFill>
          <a:blip r:embed="rId1"/>
          <a:stretch>
            <a:fillRect/>
          </a:stretch>
        </p:blipFill>
        <p:spPr>
          <a:xfrm rot="21600000">
            <a:off x="749808" y="2670048"/>
            <a:ext cx="11442192" cy="4187951"/>
          </a:xfrm>
          <a:prstGeom prst="rect">
            <a:avLst/>
          </a:prstGeom>
        </p:spPr>
      </p:pic>
      <p:sp>
        <p:nvSpPr>
          <p:cNvPr id="1756" name="rect 1756"/>
          <p:cNvSpPr/>
          <p:nvPr/>
        </p:nvSpPr>
        <p:spPr>
          <a:xfrm>
            <a:off x="801623" y="1322832"/>
            <a:ext cx="5231891" cy="478535"/>
          </a:xfrm>
          <a:prstGeom prst="rect">
            <a:avLst/>
          </a:prstGeom>
          <a:solidFill>
            <a:srgbClr val="C30809">
              <a:alpha val="100000"/>
            </a:srgbClr>
          </a:solidFill>
          <a:ln w="0" cap="flat">
            <a:noFill/>
            <a:prstDash val="solid"/>
            <a:miter lim="0"/>
          </a:ln>
        </p:spPr>
        <p:txBody>
          <a:bodyPr rtlCol="0"/>
          <a:lstStyle/>
          <a:p>
            <a:pPr algn="ctr"/>
            <a:endParaRPr lang="zh-CN" altLang="en-US"/>
          </a:p>
        </p:txBody>
      </p:sp>
      <p:sp>
        <p:nvSpPr>
          <p:cNvPr id="1758" name="textbox 1758"/>
          <p:cNvSpPr/>
          <p:nvPr/>
        </p:nvSpPr>
        <p:spPr>
          <a:xfrm>
            <a:off x="-5079" y="311911"/>
            <a:ext cx="8098790" cy="2167889"/>
          </a:xfrm>
          <a:prstGeom prst="rect">
            <a:avLst/>
          </a:prstGeom>
          <a:noFill/>
          <a:ln w="0" cap="flat">
            <a:noFill/>
            <a:prstDash val="solid"/>
            <a:miter lim="0"/>
          </a:ln>
        </p:spPr>
        <p:txBody>
          <a:bodyPr vert="horz" wrap="square" lIns="0" tIns="0" rIns="0" bIns="0"/>
          <a:lstStyle/>
          <a:p>
            <a:pPr algn="l" rtl="0" eaLnBrk="0">
              <a:lnSpc>
                <a:spcPct val="88000"/>
              </a:lnSpc>
            </a:pPr>
            <a:endParaRPr sz="100" dirty="0">
              <a:latin typeface="Arial" panose="020B0604020202020204"/>
              <a:ea typeface="Arial" panose="020B0604020202020204"/>
              <a:cs typeface="Arial" panose="020B0604020202020204"/>
            </a:endParaRPr>
          </a:p>
          <a:p>
            <a:pPr marL="12700" algn="l" rtl="0" eaLnBrk="0">
              <a:lnSpc>
                <a:spcPct val="98000"/>
              </a:lnSpc>
            </a:pPr>
            <a:r>
              <a:rPr sz="5200" kern="0" spc="-150" dirty="0">
                <a:solidFill>
                  <a:srgbClr val="283D5F">
                    <a:alpha val="100000"/>
                  </a:srgbClr>
                </a:solidFill>
                <a:latin typeface="微软雅黑" panose="020B0503020204020204" charset="-122"/>
                <a:ea typeface="微软雅黑" panose="020B0503020204020204" charset="-122"/>
                <a:cs typeface="微软雅黑" panose="020B0503020204020204" charset="-122"/>
              </a:rPr>
              <a:t>暴露问题一行业监管层面</a:t>
            </a:r>
            <a:endParaRPr sz="5200" dirty="0">
              <a:latin typeface="微软雅黑" panose="020B0503020204020204" charset="-122"/>
              <a:ea typeface="微软雅黑" panose="020B0503020204020204" charset="-122"/>
              <a:cs typeface="微软雅黑" panose="020B0503020204020204" charset="-122"/>
            </a:endParaRPr>
          </a:p>
          <a:p>
            <a:pPr algn="l" rtl="0" eaLnBrk="0">
              <a:lnSpc>
                <a:spcPct val="168000"/>
              </a:lnSpc>
            </a:pPr>
            <a:endParaRPr sz="1000" dirty="0">
              <a:latin typeface="Arial" panose="020B0604020202020204"/>
              <a:ea typeface="Arial" panose="020B0604020202020204"/>
              <a:cs typeface="Arial" panose="020B0604020202020204"/>
            </a:endParaRPr>
          </a:p>
          <a:p>
            <a:pPr marL="806450" algn="l" rtl="0" eaLnBrk="0">
              <a:lnSpc>
                <a:spcPct val="92000"/>
              </a:lnSpc>
              <a:spcBef>
                <a:spcPts val="695"/>
              </a:spcBef>
              <a:tabLst>
                <a:tab pos="937260" algn="l"/>
              </a:tabLst>
            </a:pPr>
            <a:r>
              <a:rPr sz="2300"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2300"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问题5： 员工违章操作屡</a:t>
            </a:r>
            <a:r>
              <a:rPr sz="2300"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禁不止            </a:t>
            </a:r>
            <a:endParaRPr sz="2300" dirty="0">
              <a:latin typeface="微软雅黑" panose="020B0503020204020204" charset="-122"/>
              <a:ea typeface="微软雅黑" panose="020B0503020204020204" charset="-122"/>
              <a:cs typeface="微软雅黑" panose="020B0503020204020204" charset="-122"/>
            </a:endParaRPr>
          </a:p>
          <a:p>
            <a:pPr algn="l" rtl="0" eaLnBrk="0">
              <a:lnSpc>
                <a:spcPct val="191000"/>
              </a:lnSpc>
            </a:pPr>
            <a:endParaRPr sz="1000" dirty="0">
              <a:latin typeface="Arial" panose="020B0604020202020204"/>
              <a:ea typeface="Arial" panose="020B0604020202020204"/>
              <a:cs typeface="Arial" panose="020B0604020202020204"/>
            </a:endParaRPr>
          </a:p>
          <a:p>
            <a:pPr algn="l" rtl="0" eaLnBrk="0">
              <a:lnSpc>
                <a:spcPct val="115000"/>
              </a:lnSpc>
            </a:pPr>
            <a:endParaRPr sz="500" dirty="0">
              <a:latin typeface="Arial" panose="020B0604020202020204"/>
              <a:ea typeface="Arial" panose="020B0604020202020204"/>
              <a:cs typeface="Arial" panose="020B0604020202020204"/>
            </a:endParaRPr>
          </a:p>
          <a:p>
            <a:pPr algn="r" rtl="0" eaLnBrk="0">
              <a:lnSpc>
                <a:spcPct val="91000"/>
              </a:lnSpc>
              <a:spcBef>
                <a:spcPts val="5"/>
              </a:spcBef>
            </a:pPr>
            <a:r>
              <a:rPr sz="23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安全意识不强： 培训教育走过场， 麻痹大意思想严重。</a:t>
            </a:r>
            <a:endParaRPr sz="2300" dirty="0">
              <a:latin typeface="微软雅黑" panose="020B0503020204020204" charset="-122"/>
              <a:ea typeface="微软雅黑" panose="020B0503020204020204" charset="-122"/>
              <a:cs typeface="微软雅黑" panose="020B0503020204020204" charset="-122"/>
            </a:endParaRPr>
          </a:p>
        </p:txBody>
      </p:sp>
      <p:sp>
        <p:nvSpPr>
          <p:cNvPr id="1760" name="textbox 1760"/>
          <p:cNvSpPr/>
          <p:nvPr/>
        </p:nvSpPr>
        <p:spPr>
          <a:xfrm>
            <a:off x="11829338" y="6584244"/>
            <a:ext cx="172085" cy="161289"/>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81000"/>
              </a:lnSpc>
            </a:pPr>
            <a:r>
              <a:rPr sz="1100" kern="0" spc="-30" dirty="0">
                <a:solidFill>
                  <a:srgbClr val="898989">
                    <a:alpha val="100000"/>
                  </a:srgbClr>
                </a:solidFill>
                <a:latin typeface="Arial" panose="020B0604020202020204"/>
                <a:ea typeface="Arial" panose="020B0604020202020204"/>
                <a:cs typeface="Arial" panose="020B0604020202020204"/>
              </a:rPr>
              <a:t>62</a:t>
            </a:r>
            <a:endParaRPr sz="1100" dirty="0">
              <a:latin typeface="Arial" panose="020B0604020202020204"/>
              <a:ea typeface="Arial" panose="020B0604020202020204"/>
              <a:cs typeface="Arial" panose="020B0604020202020204"/>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8" name="group 158"/>
          <p:cNvGrpSpPr/>
          <p:nvPr/>
        </p:nvGrpSpPr>
        <p:grpSpPr>
          <a:xfrm rot="21600000">
            <a:off x="10611028" y="4077766"/>
            <a:ext cx="1580971" cy="2780233"/>
            <a:chOff x="0" y="0"/>
            <a:chExt cx="1580971" cy="2780233"/>
          </a:xfrm>
        </p:grpSpPr>
        <p:pic>
          <p:nvPicPr>
            <p:cNvPr id="1762" name="picture 1762"/>
            <p:cNvPicPr>
              <a:picLocks noChangeAspect="1"/>
            </p:cNvPicPr>
            <p:nvPr/>
          </p:nvPicPr>
          <p:blipFill>
            <a:blip r:embed="rId1"/>
            <a:stretch>
              <a:fillRect/>
            </a:stretch>
          </p:blipFill>
          <p:spPr>
            <a:xfrm rot="21600000">
              <a:off x="0" y="0"/>
              <a:ext cx="1580971" cy="2780233"/>
            </a:xfrm>
            <a:prstGeom prst="rect">
              <a:avLst/>
            </a:prstGeom>
          </p:spPr>
        </p:pic>
        <p:sp>
          <p:nvSpPr>
            <p:cNvPr id="1764" name="textbox 1764"/>
            <p:cNvSpPr/>
            <p:nvPr/>
          </p:nvSpPr>
          <p:spPr>
            <a:xfrm>
              <a:off x="-12700" y="-12700"/>
              <a:ext cx="1606550" cy="2837814"/>
            </a:xfrm>
            <a:prstGeom prst="rect">
              <a:avLst/>
            </a:prstGeom>
            <a:noFill/>
            <a:ln w="0" cap="flat">
              <a:noFill/>
              <a:prstDash val="solid"/>
              <a:miter lim="0"/>
            </a:ln>
          </p:spPr>
          <p:txBody>
            <a:bodyPr vert="horz" wrap="square" lIns="0" tIns="0" rIns="0" bIns="0"/>
            <a:lstStyle/>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000"/>
                </a:lnSpc>
              </a:pPr>
              <a:endParaRPr sz="100" dirty="0">
                <a:latin typeface="Arial" panose="020B0604020202020204"/>
                <a:ea typeface="Arial" panose="020B0604020202020204"/>
                <a:cs typeface="Arial" panose="020B0604020202020204"/>
              </a:endParaRPr>
            </a:p>
            <a:p>
              <a:pPr marL="1243330" algn="l" rtl="0" eaLnBrk="0">
                <a:lnSpc>
                  <a:spcPct val="81000"/>
                </a:lnSpc>
              </a:pPr>
              <a:r>
                <a:rPr sz="1100" kern="0" spc="-30" dirty="0">
                  <a:solidFill>
                    <a:srgbClr val="898989">
                      <a:alpha val="100000"/>
                    </a:srgbClr>
                  </a:solidFill>
                  <a:latin typeface="Arial" panose="020B0604020202020204"/>
                  <a:ea typeface="Arial" panose="020B0604020202020204"/>
                  <a:cs typeface="Arial" panose="020B0604020202020204"/>
                </a:rPr>
                <a:t>63</a:t>
              </a:r>
              <a:endParaRPr sz="1100" dirty="0">
                <a:latin typeface="Arial" panose="020B0604020202020204"/>
                <a:ea typeface="Arial" panose="020B0604020202020204"/>
                <a:cs typeface="Arial" panose="020B0604020202020204"/>
              </a:endParaRPr>
            </a:p>
          </p:txBody>
        </p:sp>
      </p:grpSp>
      <p:pic>
        <p:nvPicPr>
          <p:cNvPr id="1766" name="picture 1766"/>
          <p:cNvPicPr>
            <a:picLocks noChangeAspect="1"/>
          </p:cNvPicPr>
          <p:nvPr/>
        </p:nvPicPr>
        <p:blipFill>
          <a:blip r:embed="rId2"/>
          <a:stretch>
            <a:fillRect/>
          </a:stretch>
        </p:blipFill>
        <p:spPr>
          <a:xfrm rot="21600000">
            <a:off x="638556" y="1731264"/>
            <a:ext cx="10578084" cy="3185159"/>
          </a:xfrm>
          <a:prstGeom prst="rect">
            <a:avLst/>
          </a:prstGeom>
        </p:spPr>
      </p:pic>
      <p:sp>
        <p:nvSpPr>
          <p:cNvPr id="1768" name="textbox 1768"/>
          <p:cNvSpPr/>
          <p:nvPr/>
        </p:nvSpPr>
        <p:spPr>
          <a:xfrm>
            <a:off x="355224" y="5493695"/>
            <a:ext cx="11348719" cy="701040"/>
          </a:xfrm>
          <a:prstGeom prst="rect">
            <a:avLst/>
          </a:prstGeom>
          <a:noFill/>
          <a:ln w="0" cap="flat">
            <a:noFill/>
            <a:prstDash val="solid"/>
            <a:miter lim="0"/>
          </a:ln>
        </p:spPr>
        <p:txBody>
          <a:bodyPr vert="horz" wrap="square" lIns="0" tIns="0" rIns="0" bIns="0"/>
          <a:lstStyle/>
          <a:p>
            <a:pPr algn="l" rtl="0" eaLnBrk="0">
              <a:lnSpc>
                <a:spcPct val="79000"/>
              </a:lnSpc>
            </a:pPr>
            <a:endParaRPr sz="100" dirty="0">
              <a:latin typeface="Arial" panose="020B0604020202020204"/>
              <a:ea typeface="Arial" panose="020B0604020202020204"/>
              <a:cs typeface="Arial" panose="020B0604020202020204"/>
            </a:endParaRPr>
          </a:p>
          <a:p>
            <a:pPr marL="12700" algn="l" rtl="0" eaLnBrk="0">
              <a:lnSpc>
                <a:spcPct val="83000"/>
              </a:lnSpc>
            </a:pP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后期燃气大发展导致的燃气设计、施工、测绘等力量跟不上的因素， 有运行环境的原因， 也</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有后期运</a:t>
            </a:r>
            <a:endParaRPr sz="2000" dirty="0">
              <a:latin typeface="微软雅黑" panose="020B0503020204020204" charset="-122"/>
              <a:ea typeface="微软雅黑" panose="020B0503020204020204" charset="-122"/>
              <a:cs typeface="微软雅黑" panose="020B0503020204020204" charset="-122"/>
            </a:endParaRPr>
          </a:p>
          <a:p>
            <a:pPr marL="16510" algn="l" rtl="0" eaLnBrk="0">
              <a:lnSpc>
                <a:spcPts val="3330"/>
              </a:lnSpc>
            </a:pP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行维护中没有严格落实管线维护操</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作规程的原因。</a:t>
            </a:r>
            <a:endParaRPr sz="2000" dirty="0">
              <a:latin typeface="微软雅黑" panose="020B0503020204020204" charset="-122"/>
              <a:ea typeface="微软雅黑" panose="020B0503020204020204" charset="-122"/>
              <a:cs typeface="微软雅黑" panose="020B0503020204020204" charset="-122"/>
            </a:endParaRPr>
          </a:p>
        </p:txBody>
      </p:sp>
      <p:sp>
        <p:nvSpPr>
          <p:cNvPr id="1770" name="textbox 1770"/>
          <p:cNvSpPr/>
          <p:nvPr/>
        </p:nvSpPr>
        <p:spPr>
          <a:xfrm>
            <a:off x="-5079" y="311911"/>
            <a:ext cx="6939280" cy="803275"/>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algn="r" rtl="0" eaLnBrk="0">
              <a:lnSpc>
                <a:spcPct val="100000"/>
              </a:lnSpc>
            </a:pPr>
            <a:r>
              <a:rPr sz="5100" kern="0" spc="-160" dirty="0">
                <a:solidFill>
                  <a:srgbClr val="283D5F">
                    <a:alpha val="100000"/>
                  </a:srgbClr>
                </a:solidFill>
                <a:latin typeface="微软雅黑" panose="020B0503020204020204" charset="-122"/>
                <a:ea typeface="微软雅黑" panose="020B0503020204020204" charset="-122"/>
                <a:cs typeface="微软雅黑" panose="020B0503020204020204" charset="-122"/>
              </a:rPr>
              <a:t>暴露问题一燃气设施层面</a:t>
            </a:r>
            <a:endParaRPr sz="5100" dirty="0">
              <a:latin typeface="微软雅黑" panose="020B0503020204020204" charset="-122"/>
              <a:ea typeface="微软雅黑" panose="020B0503020204020204" charset="-122"/>
              <a:cs typeface="微软雅黑" panose="020B0503020204020204" charset="-122"/>
            </a:endParaRPr>
          </a:p>
        </p:txBody>
      </p:sp>
      <p:sp>
        <p:nvSpPr>
          <p:cNvPr id="1772" name="textbox 1772"/>
          <p:cNvSpPr/>
          <p:nvPr/>
        </p:nvSpPr>
        <p:spPr>
          <a:xfrm>
            <a:off x="510031" y="5083865"/>
            <a:ext cx="11195050" cy="304165"/>
          </a:xfrm>
          <a:prstGeom prst="rect">
            <a:avLst/>
          </a:prstGeom>
          <a:noFill/>
          <a:ln w="0" cap="flat">
            <a:noFill/>
            <a:prstDash val="solid"/>
            <a:miter lim="0"/>
          </a:ln>
        </p:spPr>
        <p:txBody>
          <a:bodyPr vert="horz" wrap="square" lIns="0" tIns="0" rIns="0" bIns="0"/>
          <a:lstStyle/>
          <a:p>
            <a:pPr algn="l" rtl="0" eaLnBrk="0">
              <a:lnSpc>
                <a:spcPct val="93000"/>
              </a:lnSpc>
            </a:pPr>
            <a:endParaRPr sz="100" dirty="0">
              <a:latin typeface="Arial" panose="020B0604020202020204"/>
              <a:ea typeface="Arial" panose="020B0604020202020204"/>
              <a:cs typeface="Arial" panose="020B0604020202020204"/>
            </a:endParaRPr>
          </a:p>
          <a:p>
            <a:pPr algn="r" rtl="0" eaLnBrk="0">
              <a:lnSpc>
                <a:spcPct val="91000"/>
              </a:lnSpc>
            </a:pPr>
            <a:r>
              <a:rPr sz="2000"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【从全国范围看】</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一些地方还存</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在燃气设施位置不清、运行环境不明等问题， 这既有上世纪九十年代</a:t>
            </a:r>
            <a:endParaRPr sz="2000" dirty="0">
              <a:latin typeface="微软雅黑" panose="020B0503020204020204" charset="-122"/>
              <a:ea typeface="微软雅黑" panose="020B0503020204020204" charset="-122"/>
              <a:cs typeface="微软雅黑" panose="020B0503020204020204" charset="-122"/>
            </a:endParaRPr>
          </a:p>
        </p:txBody>
      </p:sp>
      <p:sp>
        <p:nvSpPr>
          <p:cNvPr id="1774" name="textbox 1774"/>
          <p:cNvSpPr/>
          <p:nvPr/>
        </p:nvSpPr>
        <p:spPr>
          <a:xfrm>
            <a:off x="638556" y="1231391"/>
            <a:ext cx="5232400" cy="478790"/>
          </a:xfrm>
          <a:prstGeom prst="rect">
            <a:avLst/>
          </a:prstGeom>
          <a:solidFill>
            <a:srgbClr val="C30809">
              <a:alpha val="100000"/>
            </a:srgbClr>
          </a:solidFill>
          <a:ln w="0" cap="flat">
            <a:noFill/>
            <a:prstDash val="solid"/>
            <a:miter lim="0"/>
          </a:ln>
        </p:spPr>
        <p:txBody>
          <a:bodyPr vert="horz" wrap="square" lIns="0" tIns="0" rIns="0" bIns="0"/>
          <a:lstStyle/>
          <a:p>
            <a:pPr algn="l" rtl="0" eaLnBrk="0">
              <a:lnSpc>
                <a:spcPct val="106000"/>
              </a:lnSpc>
            </a:pPr>
            <a:endParaRPr sz="600" dirty="0">
              <a:latin typeface="Arial" panose="020B0604020202020204"/>
              <a:ea typeface="Arial" panose="020B0604020202020204"/>
              <a:cs typeface="Arial" panose="020B0604020202020204"/>
            </a:endParaRPr>
          </a:p>
          <a:p>
            <a:pPr marL="130810" algn="l" rtl="0" eaLnBrk="0">
              <a:lnSpc>
                <a:spcPct val="91000"/>
              </a:lnSpc>
              <a:spcBef>
                <a:spcPts val="0"/>
              </a:spcBef>
            </a:pPr>
            <a:r>
              <a:rPr sz="2300"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问题6： 燃气设施底数不清</a:t>
            </a:r>
            <a:endParaRPr sz="23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8" name="picture 478"/>
          <p:cNvPicPr>
            <a:picLocks noChangeAspect="1"/>
          </p:cNvPicPr>
          <p:nvPr/>
        </p:nvPicPr>
        <p:blipFill>
          <a:blip r:embed="rId1"/>
          <a:stretch>
            <a:fillRect/>
          </a:stretch>
        </p:blipFill>
        <p:spPr>
          <a:xfrm rot="21600000">
            <a:off x="10611028" y="4077766"/>
            <a:ext cx="1580971" cy="2780233"/>
          </a:xfrm>
          <a:prstGeom prst="rect">
            <a:avLst/>
          </a:prstGeom>
        </p:spPr>
      </p:pic>
      <p:sp>
        <p:nvSpPr>
          <p:cNvPr id="480" name="textbox 480"/>
          <p:cNvSpPr/>
          <p:nvPr/>
        </p:nvSpPr>
        <p:spPr>
          <a:xfrm>
            <a:off x="-5079" y="311911"/>
            <a:ext cx="11788140" cy="4577079"/>
          </a:xfrm>
          <a:prstGeom prst="rect">
            <a:avLst/>
          </a:prstGeom>
          <a:noFill/>
          <a:ln w="0" cap="flat">
            <a:noFill/>
            <a:prstDash val="solid"/>
            <a:miter lim="0"/>
          </a:ln>
        </p:spPr>
        <p:txBody>
          <a:bodyPr vert="horz" wrap="square" lIns="0" tIns="0" rIns="0" bIns="0"/>
          <a:lstStyle/>
          <a:p>
            <a:pPr algn="l" rtl="0" eaLnBrk="0">
              <a:lnSpc>
                <a:spcPct val="108000"/>
              </a:lnSpc>
            </a:pPr>
            <a:endParaRPr sz="8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571500" algn="l" rtl="0" eaLnBrk="0">
              <a:lnSpc>
                <a:spcPct val="91000"/>
              </a:lnSpc>
              <a:tabLst>
                <a:tab pos="703580" algn="l"/>
              </a:tabLst>
            </a:pPr>
            <a:r>
              <a:rPr sz="3200" kern="0" spc="0" dirty="0">
                <a:solidFill>
                  <a:srgbClr val="212E84">
                    <a:alpha val="100000"/>
                  </a:srgbClr>
                </a:solidFill>
                <a:latin typeface="微软雅黑" panose="020B0503020204020204" charset="-122"/>
                <a:ea typeface="微软雅黑" panose="020B0503020204020204" charset="-122"/>
                <a:cs typeface="微软雅黑" panose="020B0503020204020204" charset="-122"/>
              </a:rPr>
              <a:t>	</a:t>
            </a:r>
            <a:r>
              <a:rPr sz="3200" b="1" kern="0" spc="-10" dirty="0">
                <a:solidFill>
                  <a:srgbClr val="212E84">
                    <a:alpha val="100000"/>
                  </a:srgbClr>
                </a:solidFill>
                <a:latin typeface="微软雅黑" panose="020B0503020204020204" charset="-122"/>
                <a:ea typeface="微软雅黑" panose="020B0503020204020204" charset="-122"/>
                <a:cs typeface="微软雅黑" panose="020B0503020204020204" charset="-122"/>
              </a:rPr>
              <a:t>一、燃气安全生产法律法规体系介绍</a:t>
            </a:r>
            <a:endParaRPr sz="3200" dirty="0">
              <a:latin typeface="微软雅黑" panose="020B0503020204020204" charset="-122"/>
              <a:ea typeface="微软雅黑" panose="020B0503020204020204" charset="-122"/>
              <a:cs typeface="微软雅黑" panose="020B0503020204020204" charset="-122"/>
            </a:endParaRPr>
          </a:p>
          <a:p>
            <a:pPr algn="l" rtl="0" eaLnBrk="0">
              <a:lnSpc>
                <a:spcPct val="142000"/>
              </a:lnSpc>
            </a:pPr>
            <a:endParaRPr sz="1000" dirty="0">
              <a:latin typeface="Arial" panose="020B0604020202020204"/>
              <a:ea typeface="Arial" panose="020B0604020202020204"/>
              <a:cs typeface="Arial" panose="020B0604020202020204"/>
            </a:endParaRPr>
          </a:p>
          <a:p>
            <a:pPr marL="302260" algn="l" rtl="0" eaLnBrk="0">
              <a:lnSpc>
                <a:spcPts val="2895"/>
              </a:lnSpc>
              <a:spcBef>
                <a:spcPts val="700"/>
              </a:spcBef>
            </a:pPr>
            <a:r>
              <a:rPr sz="2300" kern="0" spc="40" dirty="0">
                <a:solidFill>
                  <a:srgbClr val="000000">
                    <a:alpha val="100000"/>
                  </a:srgbClr>
                </a:solidFill>
                <a:latin typeface="Wingdings" panose="05000000000000000000"/>
                <a:ea typeface="Wingdings" panose="05000000000000000000"/>
                <a:cs typeface="Wingdings" panose="05000000000000000000"/>
              </a:rPr>
              <a:t>n</a:t>
            </a:r>
            <a:r>
              <a:rPr sz="2300" kern="0" spc="-440" dirty="0">
                <a:solidFill>
                  <a:srgbClr val="000000">
                    <a:alpha val="100000"/>
                  </a:srgbClr>
                </a:solidFill>
                <a:latin typeface="Wingdings" panose="05000000000000000000"/>
                <a:ea typeface="Wingdings" panose="05000000000000000000"/>
                <a:cs typeface="Wingdings" panose="05000000000000000000"/>
              </a:rPr>
              <a:t> </a:t>
            </a:r>
            <a:r>
              <a:rPr sz="23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安全标准</a:t>
            </a:r>
            <a:endParaRPr sz="2300" dirty="0">
              <a:latin typeface="微软雅黑" panose="020B0503020204020204" charset="-122"/>
              <a:ea typeface="微软雅黑" panose="020B0503020204020204" charset="-122"/>
              <a:cs typeface="微软雅黑" panose="020B0503020204020204" charset="-122"/>
            </a:endParaRPr>
          </a:p>
          <a:p>
            <a:pPr marL="295910" algn="l" rtl="0" eaLnBrk="0">
              <a:lnSpc>
                <a:spcPts val="2815"/>
              </a:lnSpc>
              <a:spcBef>
                <a:spcPts val="295"/>
              </a:spcBef>
              <a:tabLst>
                <a:tab pos="488950" algn="l"/>
              </a:tabLst>
            </a:pPr>
            <a:r>
              <a:rPr sz="21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行业标准 （CJJ）</a:t>
            </a:r>
            <a:endParaRPr sz="2100" dirty="0">
              <a:latin typeface="微软雅黑" panose="020B0503020204020204" charset="-122"/>
              <a:ea typeface="微软雅黑" panose="020B0503020204020204" charset="-122"/>
              <a:cs typeface="微软雅黑" panose="020B0503020204020204" charset="-122"/>
            </a:endParaRPr>
          </a:p>
          <a:p>
            <a:pPr marL="280035" indent="528320" algn="l" rtl="0" eaLnBrk="0">
              <a:lnSpc>
                <a:spcPct val="113000"/>
              </a:lnSpc>
              <a:spcBef>
                <a:spcPts val="415"/>
              </a:spcBef>
            </a:pPr>
            <a:r>
              <a:rPr sz="21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此外， 为了对国家标准进行细化和补充， 住房和城乡建设部也制定了许多燃气行业标准， 也</a:t>
            </a:r>
            <a:r>
              <a:rPr sz="21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对燃气专业有关方面的技术提出了具体要求。这些规</a:t>
            </a:r>
            <a:r>
              <a:rPr sz="21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范都是公开发布的。</a:t>
            </a:r>
            <a:endParaRPr sz="2100" dirty="0">
              <a:latin typeface="微软雅黑" panose="020B0503020204020204" charset="-122"/>
              <a:ea typeface="微软雅黑" panose="020B0503020204020204" charset="-122"/>
              <a:cs typeface="微软雅黑" panose="020B0503020204020204" charset="-122"/>
            </a:endParaRPr>
          </a:p>
          <a:p>
            <a:pPr marL="278765" indent="-635" algn="l" rtl="0" eaLnBrk="0">
              <a:lnSpc>
                <a:spcPct val="145000"/>
              </a:lnSpc>
              <a:spcBef>
                <a:spcPts val="755"/>
              </a:spcBef>
            </a:pP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城镇燃气设施运行、</a:t>
            </a:r>
            <a:r>
              <a:rPr sz="1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维护和抢修安全技术规程 （</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CJJ</a:t>
            </a:r>
            <a:r>
              <a:rPr sz="1800" kern="0" spc="2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51） 、</a:t>
            </a:r>
            <a:r>
              <a:rPr sz="1800" kern="0" spc="-4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家用燃气燃烧器具安装及验收规程 （</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CJJ</a:t>
            </a:r>
            <a:r>
              <a:rPr sz="18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12） 、城</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镇燃气室内工程施工及质量验收规范 （</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CJJ</a:t>
            </a:r>
            <a:r>
              <a:rPr sz="1800" kern="0" spc="1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94） 、城镇燃气埋地钢质管道腐蚀控制</a:t>
            </a:r>
            <a:r>
              <a:rPr sz="1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技术规程 （</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CJJ</a:t>
            </a:r>
            <a:r>
              <a:rPr sz="18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95） 、燃气</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冷热电三联供工程技术规程 （</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CJJ</a:t>
            </a:r>
            <a:r>
              <a:rPr sz="1800" kern="0" spc="2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145） 、城镇燃气报警控制系统技术规</a:t>
            </a:r>
            <a:r>
              <a:rPr sz="1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程 （</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CJJ</a:t>
            </a:r>
            <a:r>
              <a:rPr sz="1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/T</a:t>
            </a:r>
            <a:r>
              <a:rPr sz="1800" kern="0" spc="2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146） 、城镇燃气管道非开</a:t>
            </a:r>
            <a:endParaRPr sz="1800" dirty="0">
              <a:latin typeface="微软雅黑" panose="020B0503020204020204" charset="-122"/>
              <a:ea typeface="微软雅黑" panose="020B0503020204020204" charset="-122"/>
              <a:cs typeface="微软雅黑" panose="020B0503020204020204" charset="-122"/>
            </a:endParaRPr>
          </a:p>
          <a:p>
            <a:pPr algn="l" rtl="0" eaLnBrk="0">
              <a:lnSpc>
                <a:spcPct val="113000"/>
              </a:lnSpc>
            </a:pPr>
            <a:endParaRPr sz="500" dirty="0">
              <a:latin typeface="Arial" panose="020B0604020202020204"/>
              <a:ea typeface="Arial" panose="020B0604020202020204"/>
              <a:cs typeface="Arial" panose="020B0604020202020204"/>
            </a:endParaRPr>
          </a:p>
          <a:p>
            <a:pPr marL="278130" indent="5715" algn="l" rtl="0" eaLnBrk="0">
              <a:lnSpc>
                <a:spcPct val="140000"/>
              </a:lnSpc>
              <a:spcBef>
                <a:spcPts val="5"/>
              </a:spcBef>
            </a:pPr>
            <a:r>
              <a:rPr sz="1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挖修复更新工程技术规程 （</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CJJ</a:t>
            </a:r>
            <a:r>
              <a:rPr sz="1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/T</a:t>
            </a:r>
            <a:r>
              <a:rPr sz="1800" kern="0" spc="2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147） 、城镇燃气加臭</a:t>
            </a:r>
            <a:r>
              <a:rPr sz="1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技术规程 （</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CJJ</a:t>
            </a:r>
            <a:r>
              <a:rPr sz="1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/T</a:t>
            </a:r>
            <a:r>
              <a:rPr sz="1800" kern="0" spc="2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148） 、城镇燃气管道穿跨越工程技</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术规程 （</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CJJ</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/T</a:t>
            </a:r>
            <a:r>
              <a:rPr sz="18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250） 、城镇燃气自动化系统技术规范 （</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CJJ</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/T</a:t>
            </a:r>
            <a:r>
              <a:rPr sz="1800" kern="0" spc="1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2</a:t>
            </a:r>
            <a:r>
              <a:rPr sz="1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59） 、城镇燃气工程智能化技术规范 （</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CJJ</a:t>
            </a:r>
            <a:r>
              <a:rPr sz="1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/T</a:t>
            </a:r>
            <a:endParaRPr sz="1800" dirty="0">
              <a:latin typeface="微软雅黑" panose="020B0503020204020204" charset="-122"/>
              <a:ea typeface="微软雅黑" panose="020B0503020204020204" charset="-122"/>
              <a:cs typeface="微软雅黑" panose="020B0503020204020204" charset="-122"/>
            </a:endParaRPr>
          </a:p>
        </p:txBody>
      </p:sp>
      <p:pic>
        <p:nvPicPr>
          <p:cNvPr id="482" name="picture 482"/>
          <p:cNvPicPr>
            <a:picLocks noChangeAspect="1"/>
          </p:cNvPicPr>
          <p:nvPr/>
        </p:nvPicPr>
        <p:blipFill>
          <a:blip r:embed="rId2"/>
          <a:stretch>
            <a:fillRect/>
          </a:stretch>
        </p:blipFill>
        <p:spPr>
          <a:xfrm rot="21600000">
            <a:off x="291213" y="1675079"/>
            <a:ext cx="193326" cy="177329"/>
          </a:xfrm>
          <a:prstGeom prst="rect">
            <a:avLst/>
          </a:prstGeom>
        </p:spPr>
      </p:pic>
      <p:sp>
        <p:nvSpPr>
          <p:cNvPr id="484" name="path 484"/>
          <p:cNvSpPr/>
          <p:nvPr/>
        </p:nvSpPr>
        <p:spPr>
          <a:xfrm>
            <a:off x="7620" y="324611"/>
            <a:ext cx="559308" cy="777240"/>
          </a:xfrm>
          <a:custGeom>
            <a:avLst/>
            <a:gdLst/>
            <a:ahLst/>
            <a:cxnLst/>
            <a:rect l="0" t="0" r="0" b="0"/>
            <a:pathLst>
              <a:path w="880" h="1224">
                <a:moveTo>
                  <a:pt x="0" y="0"/>
                </a:moveTo>
                <a:lnTo>
                  <a:pt x="587" y="0"/>
                </a:lnTo>
                <a:lnTo>
                  <a:pt x="587" y="1224"/>
                </a:lnTo>
                <a:lnTo>
                  <a:pt x="0" y="1224"/>
                </a:lnTo>
                <a:lnTo>
                  <a:pt x="0" y="0"/>
                </a:lnTo>
                <a:close/>
              </a:path>
              <a:path w="880" h="1224">
                <a:moveTo>
                  <a:pt x="724" y="0"/>
                </a:moveTo>
                <a:lnTo>
                  <a:pt x="880" y="0"/>
                </a:lnTo>
                <a:lnTo>
                  <a:pt x="880" y="1224"/>
                </a:lnTo>
                <a:lnTo>
                  <a:pt x="724" y="1224"/>
                </a:lnTo>
                <a:lnTo>
                  <a:pt x="724" y="0"/>
                </a:lnTo>
                <a:close/>
              </a:path>
            </a:pathLst>
          </a:custGeom>
          <a:solidFill>
            <a:srgbClr val="4472C4">
              <a:alpha val="100000"/>
            </a:srgbClr>
          </a:solidFill>
          <a:ln w="0" cap="flat">
            <a:noFill/>
            <a:prstDash val="solid"/>
            <a:miter lim="0"/>
          </a:ln>
        </p:spPr>
        <p:txBody>
          <a:bodyPr rtlCol="0"/>
          <a:lstStyle/>
          <a:p>
            <a:pPr algn="ctr"/>
            <a:endParaRPr lang="zh-CN" altLang="en-US"/>
          </a:p>
        </p:txBody>
      </p:sp>
      <p:pic>
        <p:nvPicPr>
          <p:cNvPr id="486" name="picture 486"/>
          <p:cNvPicPr>
            <a:picLocks noChangeAspect="1"/>
          </p:cNvPicPr>
          <p:nvPr/>
        </p:nvPicPr>
        <p:blipFill>
          <a:blip r:embed="rId3"/>
          <a:stretch>
            <a:fillRect/>
          </a:stretch>
        </p:blipFill>
        <p:spPr>
          <a:xfrm rot="21600000">
            <a:off x="10693172" y="5378818"/>
            <a:ext cx="1498827" cy="1479181"/>
          </a:xfrm>
          <a:prstGeom prst="rect">
            <a:avLst/>
          </a:prstGeom>
        </p:spPr>
      </p:pic>
      <p:sp>
        <p:nvSpPr>
          <p:cNvPr id="488" name="textbox 488"/>
          <p:cNvSpPr/>
          <p:nvPr/>
        </p:nvSpPr>
        <p:spPr>
          <a:xfrm>
            <a:off x="272765" y="4968389"/>
            <a:ext cx="6138545" cy="33210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2700" algn="l" rtl="0" eaLnBrk="0">
              <a:lnSpc>
                <a:spcPts val="2415"/>
              </a:lnSpc>
            </a:pPr>
            <a:r>
              <a:rPr sz="1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268） 、液化石油气供应工程设计规范(</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GB</a:t>
            </a:r>
            <a:r>
              <a:rPr sz="18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51142-2015)</a:t>
            </a:r>
            <a:r>
              <a:rPr sz="1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等</a:t>
            </a:r>
            <a:endParaRPr sz="18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0" name="group 160"/>
          <p:cNvGrpSpPr/>
          <p:nvPr/>
        </p:nvGrpSpPr>
        <p:grpSpPr>
          <a:xfrm rot="21600000">
            <a:off x="10611028" y="4077766"/>
            <a:ext cx="1580971" cy="2780233"/>
            <a:chOff x="0" y="0"/>
            <a:chExt cx="1580971" cy="2780233"/>
          </a:xfrm>
        </p:grpSpPr>
        <p:pic>
          <p:nvPicPr>
            <p:cNvPr id="1776" name="picture 1776"/>
            <p:cNvPicPr>
              <a:picLocks noChangeAspect="1"/>
            </p:cNvPicPr>
            <p:nvPr/>
          </p:nvPicPr>
          <p:blipFill>
            <a:blip r:embed="rId1"/>
            <a:stretch>
              <a:fillRect/>
            </a:stretch>
          </p:blipFill>
          <p:spPr>
            <a:xfrm rot="21600000">
              <a:off x="0" y="0"/>
              <a:ext cx="1580971" cy="2780233"/>
            </a:xfrm>
            <a:prstGeom prst="rect">
              <a:avLst/>
            </a:prstGeom>
          </p:spPr>
        </p:pic>
        <p:sp>
          <p:nvSpPr>
            <p:cNvPr id="1778" name="textbox 1778"/>
            <p:cNvSpPr/>
            <p:nvPr/>
          </p:nvSpPr>
          <p:spPr>
            <a:xfrm>
              <a:off x="-12700" y="-12700"/>
              <a:ext cx="1606550" cy="2837814"/>
            </a:xfrm>
            <a:prstGeom prst="rect">
              <a:avLst/>
            </a:prstGeom>
            <a:noFill/>
            <a:ln w="0" cap="flat">
              <a:noFill/>
              <a:prstDash val="solid"/>
              <a:miter lim="0"/>
            </a:ln>
          </p:spPr>
          <p:txBody>
            <a:bodyPr vert="horz" wrap="square" lIns="0" tIns="0" rIns="0" bIns="0"/>
            <a:lstStyle/>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marL="1243330" algn="l" rtl="0" eaLnBrk="0">
                <a:lnSpc>
                  <a:spcPct val="81000"/>
                </a:lnSpc>
                <a:spcBef>
                  <a:spcPts val="5"/>
                </a:spcBef>
              </a:pPr>
              <a:r>
                <a:rPr sz="1100" kern="0" spc="-30" dirty="0">
                  <a:solidFill>
                    <a:srgbClr val="898989">
                      <a:alpha val="100000"/>
                    </a:srgbClr>
                  </a:solidFill>
                  <a:latin typeface="Arial" panose="020B0604020202020204"/>
                  <a:ea typeface="Arial" panose="020B0604020202020204"/>
                  <a:cs typeface="Arial" panose="020B0604020202020204"/>
                </a:rPr>
                <a:t>64</a:t>
              </a:r>
              <a:endParaRPr sz="1100" dirty="0">
                <a:latin typeface="Arial" panose="020B0604020202020204"/>
                <a:ea typeface="Arial" panose="020B0604020202020204"/>
                <a:cs typeface="Arial" panose="020B0604020202020204"/>
              </a:endParaRPr>
            </a:p>
          </p:txBody>
        </p:sp>
      </p:grpSp>
      <p:pic>
        <p:nvPicPr>
          <p:cNvPr id="1780" name="picture 1780"/>
          <p:cNvPicPr>
            <a:picLocks noChangeAspect="1"/>
          </p:cNvPicPr>
          <p:nvPr/>
        </p:nvPicPr>
        <p:blipFill>
          <a:blip r:embed="rId2"/>
          <a:stretch>
            <a:fillRect/>
          </a:stretch>
        </p:blipFill>
        <p:spPr>
          <a:xfrm rot="21600000">
            <a:off x="7101840" y="1909571"/>
            <a:ext cx="4081271" cy="2852928"/>
          </a:xfrm>
          <a:prstGeom prst="rect">
            <a:avLst/>
          </a:prstGeom>
        </p:spPr>
      </p:pic>
      <p:pic>
        <p:nvPicPr>
          <p:cNvPr id="1782" name="picture 1782"/>
          <p:cNvPicPr>
            <a:picLocks noChangeAspect="1"/>
          </p:cNvPicPr>
          <p:nvPr/>
        </p:nvPicPr>
        <p:blipFill>
          <a:blip r:embed="rId3"/>
          <a:stretch>
            <a:fillRect/>
          </a:stretch>
        </p:blipFill>
        <p:spPr>
          <a:xfrm rot="21600000">
            <a:off x="749808" y="1909571"/>
            <a:ext cx="3270503" cy="2852928"/>
          </a:xfrm>
          <a:prstGeom prst="rect">
            <a:avLst/>
          </a:prstGeom>
        </p:spPr>
      </p:pic>
      <p:sp>
        <p:nvSpPr>
          <p:cNvPr id="1784" name="textbox 1784"/>
          <p:cNvSpPr/>
          <p:nvPr/>
        </p:nvSpPr>
        <p:spPr>
          <a:xfrm>
            <a:off x="448571" y="5262714"/>
            <a:ext cx="11298555" cy="630555"/>
          </a:xfrm>
          <a:prstGeom prst="rect">
            <a:avLst/>
          </a:prstGeom>
          <a:noFill/>
          <a:ln w="0" cap="flat">
            <a:noFill/>
            <a:prstDash val="solid"/>
            <a:miter lim="0"/>
          </a:ln>
        </p:spPr>
        <p:txBody>
          <a:bodyPr vert="horz" wrap="square" lIns="0" tIns="0" rIns="0" bIns="0"/>
          <a:lstStyle/>
          <a:p>
            <a:pPr algn="l" rtl="0" eaLnBrk="0">
              <a:lnSpc>
                <a:spcPct val="89000"/>
              </a:lnSpc>
            </a:pPr>
            <a:endParaRPr sz="100" dirty="0">
              <a:latin typeface="Arial" panose="020B0604020202020204"/>
              <a:ea typeface="Arial" panose="020B0604020202020204"/>
              <a:cs typeface="Arial" panose="020B0604020202020204"/>
            </a:endParaRPr>
          </a:p>
          <a:p>
            <a:pPr algn="r" rtl="0" eaLnBrk="0">
              <a:lnSpc>
                <a:spcPct val="97000"/>
              </a:lnSpc>
            </a:pPr>
            <a:r>
              <a:rPr sz="1700"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【从全国范围看】</a:t>
            </a:r>
            <a:r>
              <a:rPr sz="1700"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截至2020年底， 全国城市和县城燃气管网总长度105万公里。  建于2</a:t>
            </a: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000年前的管道存在老化</a:t>
            </a:r>
            <a:endParaRPr sz="1700" dirty="0">
              <a:latin typeface="微软雅黑" panose="020B0503020204020204" charset="-122"/>
              <a:ea typeface="微软雅黑" panose="020B0503020204020204" charset="-122"/>
              <a:cs typeface="微软雅黑" panose="020B0503020204020204" charset="-122"/>
            </a:endParaRPr>
          </a:p>
          <a:p>
            <a:pPr marL="12700" algn="l" rtl="0" eaLnBrk="0">
              <a:lnSpc>
                <a:spcPts val="2775"/>
              </a:lnSpc>
            </a:pPr>
            <a:r>
              <a:rPr sz="17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等问题</a:t>
            </a:r>
            <a:r>
              <a:rPr sz="2600" kern="0" spc="20" baseline="-3600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6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受施工成本高</a:t>
            </a:r>
            <a:r>
              <a:rPr sz="2600" kern="0" spc="20" baseline="-3600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1600" kern="0" spc="13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改造协调难度大等因素影响</a:t>
            </a:r>
            <a:r>
              <a:rPr sz="2600" kern="0" spc="20" baseline="-3600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sz="1600"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700"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燃气经营企业主动更新老旧管道动力</a:t>
            </a:r>
            <a:r>
              <a:rPr sz="1700"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不足。</a:t>
            </a:r>
            <a:endParaRPr sz="1700" dirty="0">
              <a:latin typeface="微软雅黑" panose="020B0503020204020204" charset="-122"/>
              <a:ea typeface="微软雅黑" panose="020B0503020204020204" charset="-122"/>
              <a:cs typeface="微软雅黑" panose="020B0503020204020204" charset="-122"/>
            </a:endParaRPr>
          </a:p>
        </p:txBody>
      </p:sp>
      <p:pic>
        <p:nvPicPr>
          <p:cNvPr id="1786" name="picture 1786"/>
          <p:cNvPicPr>
            <a:picLocks noChangeAspect="1"/>
          </p:cNvPicPr>
          <p:nvPr/>
        </p:nvPicPr>
        <p:blipFill>
          <a:blip r:embed="rId4"/>
          <a:stretch>
            <a:fillRect/>
          </a:stretch>
        </p:blipFill>
        <p:spPr>
          <a:xfrm rot="21600000">
            <a:off x="4413503" y="1909571"/>
            <a:ext cx="2293620" cy="2852928"/>
          </a:xfrm>
          <a:prstGeom prst="rect">
            <a:avLst/>
          </a:prstGeom>
        </p:spPr>
      </p:pic>
      <p:sp>
        <p:nvSpPr>
          <p:cNvPr id="1788" name="textbox 1788"/>
          <p:cNvSpPr/>
          <p:nvPr/>
        </p:nvSpPr>
        <p:spPr>
          <a:xfrm>
            <a:off x="-5079" y="311911"/>
            <a:ext cx="6939280" cy="803275"/>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algn="r" rtl="0" eaLnBrk="0">
              <a:lnSpc>
                <a:spcPct val="100000"/>
              </a:lnSpc>
            </a:pPr>
            <a:r>
              <a:rPr sz="5100" kern="0" spc="-160" dirty="0">
                <a:solidFill>
                  <a:srgbClr val="283D5F">
                    <a:alpha val="100000"/>
                  </a:srgbClr>
                </a:solidFill>
                <a:latin typeface="微软雅黑" panose="020B0503020204020204" charset="-122"/>
                <a:ea typeface="微软雅黑" panose="020B0503020204020204" charset="-122"/>
                <a:cs typeface="微软雅黑" panose="020B0503020204020204" charset="-122"/>
              </a:rPr>
              <a:t>暴露问题一燃气设施层面</a:t>
            </a:r>
            <a:endParaRPr sz="5100" dirty="0">
              <a:latin typeface="微软雅黑" panose="020B0503020204020204" charset="-122"/>
              <a:ea typeface="微软雅黑" panose="020B0503020204020204" charset="-122"/>
              <a:cs typeface="微软雅黑" panose="020B0503020204020204" charset="-122"/>
            </a:endParaRPr>
          </a:p>
        </p:txBody>
      </p:sp>
      <p:sp>
        <p:nvSpPr>
          <p:cNvPr id="1790" name="textbox 1790"/>
          <p:cNvSpPr/>
          <p:nvPr/>
        </p:nvSpPr>
        <p:spPr>
          <a:xfrm>
            <a:off x="854963" y="1240535"/>
            <a:ext cx="5233670" cy="478790"/>
          </a:xfrm>
          <a:prstGeom prst="rect">
            <a:avLst/>
          </a:prstGeom>
          <a:solidFill>
            <a:srgbClr val="C30809">
              <a:alpha val="100000"/>
            </a:srgbClr>
          </a:solidFill>
          <a:ln w="0" cap="flat">
            <a:noFill/>
            <a:prstDash val="solid"/>
            <a:miter lim="0"/>
          </a:ln>
        </p:spPr>
        <p:txBody>
          <a:bodyPr vert="horz" wrap="square" lIns="0" tIns="0" rIns="0" bIns="0"/>
          <a:lstStyle/>
          <a:p>
            <a:pPr algn="l" rtl="0" eaLnBrk="0">
              <a:lnSpc>
                <a:spcPct val="106000"/>
              </a:lnSpc>
            </a:pPr>
            <a:endParaRPr sz="600" dirty="0">
              <a:latin typeface="Arial" panose="020B0604020202020204"/>
              <a:ea typeface="Arial" panose="020B0604020202020204"/>
              <a:cs typeface="Arial" panose="020B0604020202020204"/>
            </a:endParaRPr>
          </a:p>
          <a:p>
            <a:pPr marL="131445" algn="l" rtl="0" eaLnBrk="0">
              <a:lnSpc>
                <a:spcPct val="91000"/>
              </a:lnSpc>
              <a:spcBef>
                <a:spcPts val="5"/>
              </a:spcBef>
            </a:pPr>
            <a:r>
              <a:rPr sz="2300"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问题7： 老旧管道更新不足</a:t>
            </a:r>
            <a:endParaRPr sz="23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2" name="group 162"/>
          <p:cNvGrpSpPr/>
          <p:nvPr/>
        </p:nvGrpSpPr>
        <p:grpSpPr>
          <a:xfrm rot="21600000">
            <a:off x="8072627" y="3238500"/>
            <a:ext cx="4119372" cy="3619499"/>
            <a:chOff x="0" y="0"/>
            <a:chExt cx="4119372" cy="3619499"/>
          </a:xfrm>
        </p:grpSpPr>
        <p:pic>
          <p:nvPicPr>
            <p:cNvPr id="1792" name="picture 1792"/>
            <p:cNvPicPr>
              <a:picLocks noChangeAspect="1"/>
            </p:cNvPicPr>
            <p:nvPr/>
          </p:nvPicPr>
          <p:blipFill>
            <a:blip r:embed="rId1"/>
            <a:stretch>
              <a:fillRect/>
            </a:stretch>
          </p:blipFill>
          <p:spPr>
            <a:xfrm rot="21600000">
              <a:off x="0" y="0"/>
              <a:ext cx="4119372" cy="3619499"/>
            </a:xfrm>
            <a:prstGeom prst="rect">
              <a:avLst/>
            </a:prstGeom>
          </p:spPr>
        </p:pic>
        <p:sp>
          <p:nvSpPr>
            <p:cNvPr id="1794" name="textbox 1794"/>
            <p:cNvSpPr/>
            <p:nvPr/>
          </p:nvSpPr>
          <p:spPr>
            <a:xfrm>
              <a:off x="-12700" y="-12700"/>
              <a:ext cx="4145279" cy="3677284"/>
            </a:xfrm>
            <a:prstGeom prst="rect">
              <a:avLst/>
            </a:prstGeom>
            <a:noFill/>
            <a:ln w="0" cap="flat">
              <a:noFill/>
              <a:prstDash val="solid"/>
              <a:miter lim="0"/>
            </a:ln>
          </p:spPr>
          <p:txBody>
            <a:bodyPr vert="horz" wrap="square" lIns="0" tIns="0" rIns="0" bIns="0"/>
            <a:lstStyle/>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marL="3782060" algn="l" rtl="0" eaLnBrk="0">
                <a:lnSpc>
                  <a:spcPct val="81000"/>
                </a:lnSpc>
                <a:spcBef>
                  <a:spcPts val="5"/>
                </a:spcBef>
              </a:pPr>
              <a:r>
                <a:rPr sz="1100" kern="0" spc="-30" dirty="0">
                  <a:solidFill>
                    <a:srgbClr val="898989">
                      <a:alpha val="100000"/>
                    </a:srgbClr>
                  </a:solidFill>
                  <a:latin typeface="Arial" panose="020B0604020202020204"/>
                  <a:ea typeface="Arial" panose="020B0604020202020204"/>
                  <a:cs typeface="Arial" panose="020B0604020202020204"/>
                </a:rPr>
                <a:t>65</a:t>
              </a:r>
              <a:endParaRPr sz="1100" dirty="0">
                <a:latin typeface="Arial" panose="020B0604020202020204"/>
                <a:ea typeface="Arial" panose="020B0604020202020204"/>
                <a:cs typeface="Arial" panose="020B0604020202020204"/>
              </a:endParaRPr>
            </a:p>
          </p:txBody>
        </p:sp>
      </p:grpSp>
      <p:pic>
        <p:nvPicPr>
          <p:cNvPr id="1796" name="picture 1796"/>
          <p:cNvPicPr>
            <a:picLocks noChangeAspect="1"/>
          </p:cNvPicPr>
          <p:nvPr/>
        </p:nvPicPr>
        <p:blipFill>
          <a:blip r:embed="rId2"/>
          <a:stretch>
            <a:fillRect/>
          </a:stretch>
        </p:blipFill>
        <p:spPr>
          <a:xfrm rot="21600000">
            <a:off x="169164" y="3238500"/>
            <a:ext cx="3904488" cy="3339083"/>
          </a:xfrm>
          <a:prstGeom prst="rect">
            <a:avLst/>
          </a:prstGeom>
        </p:spPr>
      </p:pic>
      <p:pic>
        <p:nvPicPr>
          <p:cNvPr id="1798" name="picture 1798"/>
          <p:cNvPicPr>
            <a:picLocks noChangeAspect="1"/>
          </p:cNvPicPr>
          <p:nvPr/>
        </p:nvPicPr>
        <p:blipFill>
          <a:blip r:embed="rId3"/>
          <a:stretch>
            <a:fillRect/>
          </a:stretch>
        </p:blipFill>
        <p:spPr>
          <a:xfrm rot="21600000">
            <a:off x="4155948" y="3238500"/>
            <a:ext cx="3832860" cy="3339083"/>
          </a:xfrm>
          <a:prstGeom prst="rect">
            <a:avLst/>
          </a:prstGeom>
        </p:spPr>
      </p:pic>
      <p:sp>
        <p:nvSpPr>
          <p:cNvPr id="1800" name="textbox 1800"/>
          <p:cNvSpPr/>
          <p:nvPr/>
        </p:nvSpPr>
        <p:spPr>
          <a:xfrm>
            <a:off x="674139" y="2105967"/>
            <a:ext cx="10950575" cy="690244"/>
          </a:xfrm>
          <a:prstGeom prst="rect">
            <a:avLst/>
          </a:prstGeom>
          <a:noFill/>
          <a:ln w="0" cap="flat">
            <a:noFill/>
            <a:prstDash val="solid"/>
            <a:miter lim="0"/>
          </a:ln>
        </p:spPr>
        <p:txBody>
          <a:bodyPr vert="horz" wrap="square" lIns="0" tIns="0" rIns="0" bIns="0"/>
          <a:lstStyle/>
          <a:p>
            <a:pPr algn="l" rtl="0" eaLnBrk="0">
              <a:lnSpc>
                <a:spcPct val="76000"/>
              </a:lnSpc>
            </a:pPr>
            <a:endParaRPr sz="100" dirty="0">
              <a:latin typeface="Arial" panose="020B0604020202020204"/>
              <a:ea typeface="Arial" panose="020B0604020202020204"/>
              <a:cs typeface="Arial" panose="020B0604020202020204"/>
            </a:endParaRPr>
          </a:p>
          <a:p>
            <a:pPr algn="r" rtl="0" eaLnBrk="0">
              <a:lnSpc>
                <a:spcPct val="84000"/>
              </a:lnSpc>
            </a:pPr>
            <a:r>
              <a:rPr sz="2000"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【从全国隐患排查情况范围看】</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用户</a:t>
            </a:r>
            <a:r>
              <a:rPr sz="20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使用环节隐患量大面广， 主要是用户安全意识不够， 贪图便宜</a:t>
            </a:r>
            <a:endParaRPr sz="2000" dirty="0">
              <a:latin typeface="微软雅黑" panose="020B0503020204020204" charset="-122"/>
              <a:ea typeface="微软雅黑" panose="020B0503020204020204" charset="-122"/>
              <a:cs typeface="微软雅黑" panose="020B0503020204020204" charset="-122"/>
            </a:endParaRPr>
          </a:p>
          <a:p>
            <a:pPr marL="12700" algn="l" rtl="0" eaLnBrk="0">
              <a:lnSpc>
                <a:spcPts val="3225"/>
              </a:lnSpc>
            </a:pP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或其他原因，</a:t>
            </a:r>
            <a:r>
              <a:rPr sz="20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选择无资质的施工队伍，</a:t>
            </a:r>
            <a:r>
              <a:rPr sz="20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购买</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不合格的燃气具等产品，</a:t>
            </a:r>
            <a:r>
              <a:rPr sz="2000"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不愿意主动整改安全隐患。</a:t>
            </a:r>
            <a:endParaRPr sz="2000" dirty="0">
              <a:latin typeface="微软雅黑" panose="020B0503020204020204" charset="-122"/>
              <a:ea typeface="微软雅黑" panose="020B0503020204020204" charset="-122"/>
              <a:cs typeface="微软雅黑" panose="020B0503020204020204" charset="-122"/>
            </a:endParaRPr>
          </a:p>
        </p:txBody>
      </p:sp>
      <p:sp>
        <p:nvSpPr>
          <p:cNvPr id="1802" name="textbox 1802"/>
          <p:cNvSpPr/>
          <p:nvPr/>
        </p:nvSpPr>
        <p:spPr>
          <a:xfrm>
            <a:off x="-5079" y="311911"/>
            <a:ext cx="6943725" cy="803275"/>
          </a:xfrm>
          <a:prstGeom prst="rect">
            <a:avLst/>
          </a:prstGeom>
          <a:noFill/>
          <a:ln w="0" cap="flat">
            <a:noFill/>
            <a:prstDash val="solid"/>
            <a:miter lim="0"/>
          </a:ln>
        </p:spPr>
        <p:txBody>
          <a:bodyPr vert="horz" wrap="square" lIns="0" tIns="0" rIns="0" bIns="0"/>
          <a:lstStyle/>
          <a:p>
            <a:pPr algn="l" rtl="0" eaLnBrk="0">
              <a:lnSpc>
                <a:spcPct val="88000"/>
              </a:lnSpc>
            </a:pPr>
            <a:endParaRPr sz="100" dirty="0">
              <a:latin typeface="Arial" panose="020B0604020202020204"/>
              <a:ea typeface="Arial" panose="020B0604020202020204"/>
              <a:cs typeface="Arial" panose="020B0604020202020204"/>
            </a:endParaRPr>
          </a:p>
          <a:p>
            <a:pPr algn="r" rtl="0" eaLnBrk="0">
              <a:lnSpc>
                <a:spcPct val="98000"/>
              </a:lnSpc>
            </a:pPr>
            <a:r>
              <a:rPr sz="5200" kern="0" spc="-270" dirty="0">
                <a:solidFill>
                  <a:srgbClr val="283D5F">
                    <a:alpha val="100000"/>
                  </a:srgbClr>
                </a:solidFill>
                <a:latin typeface="微软雅黑" panose="020B0503020204020204" charset="-122"/>
                <a:ea typeface="微软雅黑" panose="020B0503020204020204" charset="-122"/>
                <a:cs typeface="微软雅黑" panose="020B0503020204020204" charset="-122"/>
              </a:rPr>
              <a:t>暴露问</a:t>
            </a:r>
            <a:r>
              <a:rPr sz="5200" kern="0" spc="-260" dirty="0">
                <a:solidFill>
                  <a:srgbClr val="283D5F">
                    <a:alpha val="100000"/>
                  </a:srgbClr>
                </a:solidFill>
                <a:latin typeface="微软雅黑" panose="020B0503020204020204" charset="-122"/>
                <a:ea typeface="微软雅黑" panose="020B0503020204020204" charset="-122"/>
                <a:cs typeface="微软雅黑" panose="020B0503020204020204" charset="-122"/>
              </a:rPr>
              <a:t>题一用户使用环</a:t>
            </a:r>
            <a:r>
              <a:rPr sz="5200" kern="0" spc="-120" dirty="0">
                <a:solidFill>
                  <a:srgbClr val="283D5F">
                    <a:alpha val="100000"/>
                  </a:srgbClr>
                </a:solidFill>
                <a:latin typeface="微软雅黑" panose="020B0503020204020204" charset="-122"/>
                <a:ea typeface="微软雅黑" panose="020B0503020204020204" charset="-122"/>
                <a:cs typeface="微软雅黑" panose="020B0503020204020204" charset="-122"/>
              </a:rPr>
              <a:t>节</a:t>
            </a:r>
            <a:endParaRPr sz="5200" dirty="0">
              <a:latin typeface="微软雅黑" panose="020B0503020204020204" charset="-122"/>
              <a:ea typeface="微软雅黑" panose="020B0503020204020204" charset="-122"/>
              <a:cs typeface="微软雅黑" panose="020B0503020204020204" charset="-122"/>
            </a:endParaRPr>
          </a:p>
        </p:txBody>
      </p:sp>
      <p:sp>
        <p:nvSpPr>
          <p:cNvPr id="1804" name="textbox 1804"/>
          <p:cNvSpPr/>
          <p:nvPr/>
        </p:nvSpPr>
        <p:spPr>
          <a:xfrm>
            <a:off x="748284" y="1260347"/>
            <a:ext cx="5232400" cy="478790"/>
          </a:xfrm>
          <a:prstGeom prst="rect">
            <a:avLst/>
          </a:prstGeom>
          <a:solidFill>
            <a:srgbClr val="C30809">
              <a:alpha val="100000"/>
            </a:srgbClr>
          </a:solidFill>
          <a:ln w="0" cap="flat">
            <a:noFill/>
            <a:prstDash val="solid"/>
            <a:miter lim="0"/>
          </a:ln>
        </p:spPr>
        <p:txBody>
          <a:bodyPr vert="horz" wrap="square" lIns="0" tIns="0" rIns="0" bIns="0"/>
          <a:lstStyle/>
          <a:p>
            <a:pPr algn="l" rtl="0" eaLnBrk="0">
              <a:lnSpc>
                <a:spcPct val="108000"/>
              </a:lnSpc>
            </a:pPr>
            <a:endParaRPr sz="700" dirty="0">
              <a:latin typeface="Arial" panose="020B0604020202020204"/>
              <a:ea typeface="Arial" panose="020B0604020202020204"/>
              <a:cs typeface="Arial" panose="020B0604020202020204"/>
            </a:endParaRPr>
          </a:p>
          <a:p>
            <a:pPr algn="l" rtl="0" eaLnBrk="0">
              <a:lnSpc>
                <a:spcPct val="6000"/>
              </a:lnSpc>
            </a:pPr>
            <a:endParaRPr sz="100" dirty="0">
              <a:latin typeface="Arial" panose="020B0604020202020204"/>
              <a:ea typeface="Arial" panose="020B0604020202020204"/>
              <a:cs typeface="Arial" panose="020B0604020202020204"/>
            </a:endParaRPr>
          </a:p>
          <a:p>
            <a:pPr marL="130175" algn="l" rtl="0" eaLnBrk="0">
              <a:lnSpc>
                <a:spcPct val="91000"/>
              </a:lnSpc>
            </a:pPr>
            <a:r>
              <a:rPr sz="2300"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问题8： 用户安全意识不够</a:t>
            </a:r>
            <a:endParaRPr sz="23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6" name="textbox 1806"/>
          <p:cNvSpPr/>
          <p:nvPr/>
        </p:nvSpPr>
        <p:spPr>
          <a:xfrm>
            <a:off x="-5079" y="311911"/>
            <a:ext cx="11037569" cy="2298700"/>
          </a:xfrm>
          <a:prstGeom prst="rect">
            <a:avLst/>
          </a:prstGeom>
          <a:noFill/>
          <a:ln w="0" cap="flat">
            <a:noFill/>
            <a:prstDash val="solid"/>
            <a:miter lim="0"/>
          </a:ln>
        </p:spPr>
        <p:txBody>
          <a:bodyPr vert="horz" wrap="square" lIns="0" tIns="0" rIns="0" bIns="0"/>
          <a:lstStyle/>
          <a:p>
            <a:pPr algn="l" rtl="0" eaLnBrk="0">
              <a:lnSpc>
                <a:spcPct val="60000"/>
              </a:lnSpc>
            </a:pPr>
            <a:endParaRPr sz="100" dirty="0">
              <a:latin typeface="Arial" panose="020B0604020202020204"/>
              <a:ea typeface="Arial" panose="020B0604020202020204"/>
              <a:cs typeface="Arial" panose="020B0604020202020204"/>
            </a:endParaRPr>
          </a:p>
          <a:p>
            <a:pPr marL="12700" algn="l" rtl="0" eaLnBrk="0">
              <a:lnSpc>
                <a:spcPct val="84000"/>
              </a:lnSpc>
            </a:pPr>
            <a:r>
              <a:rPr sz="6100" kern="0" spc="-100" dirty="0">
                <a:solidFill>
                  <a:srgbClr val="273C5D">
                    <a:alpha val="100000"/>
                  </a:srgbClr>
                </a:solidFill>
                <a:latin typeface="微软雅黑" panose="020B0503020204020204" charset="-122"/>
                <a:ea typeface="微软雅黑" panose="020B0503020204020204" charset="-122"/>
                <a:cs typeface="微软雅黑" panose="020B0503020204020204" charset="-122"/>
              </a:rPr>
              <a:t>暴露问题</a:t>
            </a:r>
            <a:endParaRPr sz="6100" dirty="0">
              <a:latin typeface="微软雅黑" panose="020B0503020204020204" charset="-122"/>
              <a:ea typeface="微软雅黑" panose="020B0503020204020204" charset="-122"/>
              <a:cs typeface="微软雅黑" panose="020B0503020204020204" charset="-122"/>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4000"/>
              </a:lnSpc>
            </a:pPr>
            <a:endParaRPr sz="700" dirty="0">
              <a:latin typeface="Arial" panose="020B0604020202020204"/>
              <a:ea typeface="Arial" panose="020B0604020202020204"/>
              <a:cs typeface="Arial" panose="020B0604020202020204"/>
            </a:endParaRPr>
          </a:p>
          <a:p>
            <a:pPr algn="r" rtl="0" eaLnBrk="0">
              <a:lnSpc>
                <a:spcPct val="94000"/>
              </a:lnSpc>
              <a:spcBef>
                <a:spcPts val="0"/>
              </a:spcBef>
            </a:pPr>
            <a:r>
              <a:rPr sz="29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当前燃气事故处于多发频发期， 安全隐患不容忽视， 亟待</a:t>
            </a:r>
            <a:endParaRPr sz="2900" dirty="0">
              <a:latin typeface="微软雅黑" panose="020B0503020204020204" charset="-122"/>
              <a:ea typeface="微软雅黑" panose="020B0503020204020204" charset="-122"/>
              <a:cs typeface="微软雅黑" panose="020B0503020204020204" charset="-122"/>
            </a:endParaRPr>
          </a:p>
        </p:txBody>
      </p:sp>
      <p:sp>
        <p:nvSpPr>
          <p:cNvPr id="1808" name="textbox 1808"/>
          <p:cNvSpPr/>
          <p:nvPr/>
        </p:nvSpPr>
        <p:spPr>
          <a:xfrm>
            <a:off x="887742" y="3084791"/>
            <a:ext cx="9924415" cy="1354455"/>
          </a:xfrm>
          <a:prstGeom prst="rect">
            <a:avLst/>
          </a:prstGeom>
          <a:noFill/>
          <a:ln w="0" cap="flat">
            <a:noFill/>
            <a:prstDash val="solid"/>
            <a:miter lim="0"/>
          </a:ln>
        </p:spPr>
        <p:txBody>
          <a:bodyPr vert="horz" wrap="square" lIns="0" tIns="0" rIns="0" bIns="0"/>
          <a:lstStyle/>
          <a:p>
            <a:pPr algn="l" rtl="0" eaLnBrk="0">
              <a:lnSpc>
                <a:spcPct val="96000"/>
              </a:lnSpc>
            </a:pPr>
            <a:endParaRPr sz="100" dirty="0">
              <a:latin typeface="Arial" panose="020B0604020202020204"/>
              <a:ea typeface="Arial" panose="020B0604020202020204"/>
              <a:cs typeface="Arial" panose="020B0604020202020204"/>
            </a:endParaRPr>
          </a:p>
          <a:p>
            <a:pPr marL="15875" algn="l" rtl="0" eaLnBrk="0">
              <a:lnSpc>
                <a:spcPct val="94000"/>
              </a:lnSpc>
            </a:pPr>
            <a:r>
              <a:rPr sz="29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从</a:t>
            </a:r>
            <a:r>
              <a:rPr sz="2900"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顶层设计、</a:t>
            </a:r>
            <a:r>
              <a:rPr sz="2900" kern="0" spc="-62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900"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行业监管、</a:t>
            </a:r>
            <a:r>
              <a:rPr sz="2900" kern="0" spc="-4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900"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企业管理、</a:t>
            </a:r>
            <a:r>
              <a:rPr sz="2900" kern="0" spc="-49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900"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用户使用安</a:t>
            </a:r>
            <a:r>
              <a:rPr sz="2900"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全、燃气设</a:t>
            </a:r>
            <a:endParaRPr sz="2900" dirty="0">
              <a:latin typeface="微软雅黑" panose="020B0503020204020204" charset="-122"/>
              <a:ea typeface="微软雅黑" panose="020B0503020204020204" charset="-122"/>
              <a:cs typeface="微软雅黑" panose="020B0503020204020204" charset="-122"/>
            </a:endParaRPr>
          </a:p>
          <a:p>
            <a:pPr algn="l" rtl="0" eaLnBrk="0">
              <a:lnSpc>
                <a:spcPct val="126000"/>
              </a:lnSpc>
            </a:pPr>
            <a:endParaRPr sz="1000" dirty="0">
              <a:latin typeface="Arial" panose="020B0604020202020204"/>
              <a:ea typeface="Arial" panose="020B0604020202020204"/>
              <a:cs typeface="Arial" panose="020B0604020202020204"/>
            </a:endParaRPr>
          </a:p>
          <a:p>
            <a:pPr algn="l" rtl="0" eaLnBrk="0">
              <a:lnSpc>
                <a:spcPct val="127000"/>
              </a:lnSpc>
            </a:pPr>
            <a:endParaRPr sz="1000" dirty="0">
              <a:latin typeface="Arial" panose="020B0604020202020204"/>
              <a:ea typeface="Arial" panose="020B0604020202020204"/>
              <a:cs typeface="Arial" panose="020B0604020202020204"/>
            </a:endParaRPr>
          </a:p>
          <a:p>
            <a:pPr algn="l" rtl="0" eaLnBrk="0">
              <a:lnSpc>
                <a:spcPct val="103000"/>
              </a:lnSpc>
            </a:pPr>
            <a:endParaRPr sz="700" dirty="0">
              <a:latin typeface="Arial" panose="020B0604020202020204"/>
              <a:ea typeface="Arial" panose="020B0604020202020204"/>
              <a:cs typeface="Arial" panose="020B0604020202020204"/>
            </a:endParaRPr>
          </a:p>
          <a:p>
            <a:pPr algn="r" rtl="0" eaLnBrk="0">
              <a:lnSpc>
                <a:spcPct val="94000"/>
              </a:lnSpc>
              <a:spcBef>
                <a:spcPts val="5"/>
              </a:spcBef>
            </a:pPr>
            <a:r>
              <a:rPr sz="2900"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施安全管理</a:t>
            </a:r>
            <a:r>
              <a:rPr sz="29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等方面加大工作力度， 提升燃</a:t>
            </a:r>
            <a:r>
              <a:rPr sz="29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气安全管理水平，</a:t>
            </a:r>
            <a:endParaRPr sz="2900" dirty="0">
              <a:latin typeface="微软雅黑" panose="020B0503020204020204" charset="-122"/>
              <a:ea typeface="微软雅黑" panose="020B0503020204020204" charset="-122"/>
              <a:cs typeface="微软雅黑" panose="020B0503020204020204" charset="-122"/>
            </a:endParaRPr>
          </a:p>
        </p:txBody>
      </p:sp>
      <p:pic>
        <p:nvPicPr>
          <p:cNvPr id="1810" name="picture 1810"/>
          <p:cNvPicPr>
            <a:picLocks noChangeAspect="1"/>
          </p:cNvPicPr>
          <p:nvPr/>
        </p:nvPicPr>
        <p:blipFill>
          <a:blip r:embed="rId1"/>
          <a:stretch>
            <a:fillRect/>
          </a:stretch>
        </p:blipFill>
        <p:spPr>
          <a:xfrm rot="21600000">
            <a:off x="10611028" y="4077766"/>
            <a:ext cx="1580971" cy="2780233"/>
          </a:xfrm>
          <a:prstGeom prst="rect">
            <a:avLst/>
          </a:prstGeom>
        </p:spPr>
      </p:pic>
      <p:sp>
        <p:nvSpPr>
          <p:cNvPr id="1812" name="textbox 1812"/>
          <p:cNvSpPr/>
          <p:nvPr/>
        </p:nvSpPr>
        <p:spPr>
          <a:xfrm>
            <a:off x="895654" y="4912791"/>
            <a:ext cx="7282180" cy="440690"/>
          </a:xfrm>
          <a:prstGeom prst="rect">
            <a:avLst/>
          </a:prstGeom>
          <a:noFill/>
          <a:ln w="0" cap="flat">
            <a:noFill/>
            <a:prstDash val="solid"/>
            <a:miter lim="0"/>
          </a:ln>
        </p:spPr>
        <p:txBody>
          <a:bodyPr vert="horz" wrap="square" lIns="0" tIns="0" rIns="0" bIns="0"/>
          <a:lstStyle/>
          <a:p>
            <a:pPr algn="l" rtl="0" eaLnBrk="0">
              <a:lnSpc>
                <a:spcPct val="82000"/>
              </a:lnSpc>
            </a:pPr>
            <a:endParaRPr sz="100" dirty="0">
              <a:latin typeface="Arial" panose="020B0604020202020204"/>
              <a:ea typeface="Arial" panose="020B0604020202020204"/>
              <a:cs typeface="Arial" panose="020B0604020202020204"/>
            </a:endParaRPr>
          </a:p>
          <a:p>
            <a:pPr algn="r" rtl="0" eaLnBrk="0">
              <a:lnSpc>
                <a:spcPct val="94000"/>
              </a:lnSpc>
            </a:pPr>
            <a:r>
              <a:rPr sz="29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坚决遏制燃气行业安全事故多发频发势</a:t>
            </a:r>
            <a:r>
              <a:rPr sz="29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头。</a:t>
            </a:r>
            <a:endParaRPr sz="2900" dirty="0">
              <a:latin typeface="微软雅黑" panose="020B0503020204020204" charset="-122"/>
              <a:ea typeface="微软雅黑" panose="020B0503020204020204" charset="-122"/>
              <a:cs typeface="微软雅黑" panose="020B0503020204020204" charset="-122"/>
            </a:endParaRPr>
          </a:p>
        </p:txBody>
      </p:sp>
      <p:sp>
        <p:nvSpPr>
          <p:cNvPr id="1814" name="textbox 1814"/>
          <p:cNvSpPr/>
          <p:nvPr/>
        </p:nvSpPr>
        <p:spPr>
          <a:xfrm>
            <a:off x="11829338" y="6584244"/>
            <a:ext cx="172085" cy="161289"/>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81000"/>
              </a:lnSpc>
            </a:pPr>
            <a:r>
              <a:rPr sz="1100" kern="0" spc="-30" dirty="0">
                <a:solidFill>
                  <a:srgbClr val="898989">
                    <a:alpha val="100000"/>
                  </a:srgbClr>
                </a:solidFill>
                <a:latin typeface="Arial" panose="020B0604020202020204"/>
                <a:ea typeface="Arial" panose="020B0604020202020204"/>
                <a:cs typeface="Arial" panose="020B0604020202020204"/>
              </a:rPr>
              <a:t>66</a:t>
            </a:r>
            <a:endParaRPr sz="1100" dirty="0">
              <a:latin typeface="Arial" panose="020B0604020202020204"/>
              <a:ea typeface="Arial" panose="020B0604020202020204"/>
              <a:cs typeface="Arial" panose="020B0604020202020204"/>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6" name="textbox 1816"/>
          <p:cNvSpPr/>
          <p:nvPr/>
        </p:nvSpPr>
        <p:spPr>
          <a:xfrm>
            <a:off x="753374" y="2404722"/>
            <a:ext cx="8331834" cy="1279525"/>
          </a:xfrm>
          <a:prstGeom prst="rect">
            <a:avLst/>
          </a:prstGeom>
          <a:noFill/>
          <a:ln w="0" cap="flat">
            <a:noFill/>
            <a:prstDash val="solid"/>
            <a:miter lim="0"/>
          </a:ln>
        </p:spPr>
        <p:txBody>
          <a:bodyPr vert="horz" wrap="square" lIns="0" tIns="0" rIns="0" bIns="0"/>
          <a:lstStyle/>
          <a:p>
            <a:pPr algn="l" rtl="0" eaLnBrk="0">
              <a:lnSpc>
                <a:spcPct val="91000"/>
              </a:lnSpc>
            </a:pPr>
            <a:endParaRPr sz="100" dirty="0">
              <a:latin typeface="Arial" panose="020B0604020202020204"/>
              <a:ea typeface="Arial" panose="020B0604020202020204"/>
              <a:cs typeface="Arial" panose="020B0604020202020204"/>
            </a:endParaRPr>
          </a:p>
          <a:p>
            <a:pPr marL="12700" algn="l" rtl="0" eaLnBrk="0">
              <a:lnSpc>
                <a:spcPct val="91000"/>
              </a:lnSpc>
            </a:pP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一是继续完善法律法规实施配套制度，</a:t>
            </a:r>
            <a:r>
              <a:rPr sz="2000"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进一</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步加强行业监管。</a:t>
            </a:r>
            <a:endParaRPr sz="2000" dirty="0">
              <a:latin typeface="微软雅黑" panose="020B0503020204020204" charset="-122"/>
              <a:ea typeface="微软雅黑" panose="020B0503020204020204" charset="-122"/>
              <a:cs typeface="微软雅黑" panose="020B0503020204020204" charset="-122"/>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1000"/>
              </a:lnSpc>
            </a:pPr>
            <a:endParaRPr sz="500" dirty="0">
              <a:latin typeface="Arial" panose="020B0604020202020204"/>
              <a:ea typeface="Arial" panose="020B0604020202020204"/>
              <a:cs typeface="Arial" panose="020B0604020202020204"/>
            </a:endParaRPr>
          </a:p>
          <a:p>
            <a:pPr algn="r" rtl="0" eaLnBrk="0">
              <a:lnSpc>
                <a:spcPct val="92000"/>
              </a:lnSpc>
              <a:spcBef>
                <a:spcPts val="5"/>
              </a:spcBef>
            </a:pP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二是巩固燃气企业</a:t>
            </a:r>
            <a:r>
              <a:rPr sz="2000"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安全生产标准化建设成果</a:t>
            </a:r>
            <a:r>
              <a:rPr sz="2000" kern="0" spc="13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kern="0" spc="-70" dirty="0">
                <a:solidFill>
                  <a:srgbClr val="FF0000">
                    <a:alpha val="100000"/>
                  </a:srgbClr>
                </a:solidFill>
                <a:latin typeface="Arial" panose="020B0604020202020204"/>
                <a:ea typeface="Arial" panose="020B0604020202020204"/>
                <a:cs typeface="Arial" panose="020B0604020202020204"/>
              </a:rPr>
              <a:t>,</a:t>
            </a:r>
            <a:r>
              <a:rPr sz="2000" kern="0" spc="130" dirty="0">
                <a:solidFill>
                  <a:srgbClr val="FF0000">
                    <a:alpha val="100000"/>
                  </a:srgbClr>
                </a:solidFill>
                <a:latin typeface="Arial" panose="020B0604020202020204"/>
                <a:ea typeface="Arial" panose="020B0604020202020204"/>
                <a:cs typeface="Arial" panose="020B0604020202020204"/>
              </a:rPr>
              <a:t>  </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提升燃气企业安全管理水平。</a:t>
            </a:r>
            <a:endParaRPr sz="2000" dirty="0">
              <a:latin typeface="微软雅黑" panose="020B0503020204020204" charset="-122"/>
              <a:ea typeface="微软雅黑" panose="020B0503020204020204" charset="-122"/>
              <a:cs typeface="微软雅黑" panose="020B0503020204020204" charset="-122"/>
            </a:endParaRPr>
          </a:p>
        </p:txBody>
      </p:sp>
      <p:grpSp>
        <p:nvGrpSpPr>
          <p:cNvPr id="164" name="group 164"/>
          <p:cNvGrpSpPr/>
          <p:nvPr/>
        </p:nvGrpSpPr>
        <p:grpSpPr>
          <a:xfrm rot="21600000">
            <a:off x="10611028" y="4077766"/>
            <a:ext cx="1580971" cy="2780233"/>
            <a:chOff x="0" y="0"/>
            <a:chExt cx="1580971" cy="2780233"/>
          </a:xfrm>
        </p:grpSpPr>
        <p:pic>
          <p:nvPicPr>
            <p:cNvPr id="1818" name="picture 1818"/>
            <p:cNvPicPr>
              <a:picLocks noChangeAspect="1"/>
            </p:cNvPicPr>
            <p:nvPr/>
          </p:nvPicPr>
          <p:blipFill>
            <a:blip r:embed="rId1"/>
            <a:stretch>
              <a:fillRect/>
            </a:stretch>
          </p:blipFill>
          <p:spPr>
            <a:xfrm rot="21600000">
              <a:off x="0" y="0"/>
              <a:ext cx="1580971" cy="2780233"/>
            </a:xfrm>
            <a:prstGeom prst="rect">
              <a:avLst/>
            </a:prstGeom>
          </p:spPr>
        </p:pic>
        <p:sp>
          <p:nvSpPr>
            <p:cNvPr id="1820" name="textbox 1820"/>
            <p:cNvSpPr/>
            <p:nvPr/>
          </p:nvSpPr>
          <p:spPr>
            <a:xfrm>
              <a:off x="-12700" y="-12700"/>
              <a:ext cx="1606550" cy="2837814"/>
            </a:xfrm>
            <a:prstGeom prst="rect">
              <a:avLst/>
            </a:prstGeom>
            <a:noFill/>
            <a:ln w="0" cap="flat">
              <a:noFill/>
              <a:prstDash val="solid"/>
              <a:miter lim="0"/>
            </a:ln>
          </p:spPr>
          <p:txBody>
            <a:bodyPr vert="horz" wrap="square" lIns="0" tIns="0" rIns="0" bIns="0"/>
            <a:lstStyle/>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marL="1243330" algn="l" rtl="0" eaLnBrk="0">
                <a:lnSpc>
                  <a:spcPct val="81000"/>
                </a:lnSpc>
                <a:spcBef>
                  <a:spcPts val="5"/>
                </a:spcBef>
              </a:pPr>
              <a:r>
                <a:rPr sz="1100" kern="0" spc="-30" dirty="0">
                  <a:solidFill>
                    <a:srgbClr val="898989">
                      <a:alpha val="100000"/>
                    </a:srgbClr>
                  </a:solidFill>
                  <a:latin typeface="Arial" panose="020B0604020202020204"/>
                  <a:ea typeface="Arial" panose="020B0604020202020204"/>
                  <a:cs typeface="Arial" panose="020B0604020202020204"/>
                </a:rPr>
                <a:t>68</a:t>
              </a:r>
              <a:endParaRPr sz="1100" dirty="0">
                <a:latin typeface="Arial" panose="020B0604020202020204"/>
                <a:ea typeface="Arial" panose="020B0604020202020204"/>
                <a:cs typeface="Arial" panose="020B0604020202020204"/>
              </a:endParaRPr>
            </a:p>
          </p:txBody>
        </p:sp>
      </p:grpSp>
      <p:pic>
        <p:nvPicPr>
          <p:cNvPr id="1822" name="picture 1822"/>
          <p:cNvPicPr>
            <a:picLocks noChangeAspect="1"/>
          </p:cNvPicPr>
          <p:nvPr/>
        </p:nvPicPr>
        <p:blipFill>
          <a:blip r:embed="rId2"/>
          <a:stretch>
            <a:fillRect/>
          </a:stretch>
        </p:blipFill>
        <p:spPr>
          <a:xfrm rot="21600000">
            <a:off x="748284" y="1303020"/>
            <a:ext cx="5231891" cy="477011"/>
          </a:xfrm>
          <a:prstGeom prst="rect">
            <a:avLst/>
          </a:prstGeom>
        </p:spPr>
      </p:pic>
      <p:pic>
        <p:nvPicPr>
          <p:cNvPr id="1824" name="picture 1824"/>
          <p:cNvPicPr>
            <a:picLocks noChangeAspect="1"/>
          </p:cNvPicPr>
          <p:nvPr/>
        </p:nvPicPr>
        <p:blipFill>
          <a:blip r:embed="rId3"/>
          <a:stretch>
            <a:fillRect/>
          </a:stretch>
        </p:blipFill>
        <p:spPr>
          <a:xfrm rot="21600000">
            <a:off x="7620" y="324611"/>
            <a:ext cx="3012960" cy="777240"/>
          </a:xfrm>
          <a:prstGeom prst="rect">
            <a:avLst/>
          </a:prstGeo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6" name="group 166"/>
          <p:cNvGrpSpPr/>
          <p:nvPr/>
        </p:nvGrpSpPr>
        <p:grpSpPr>
          <a:xfrm rot="21600000">
            <a:off x="10611028" y="4077766"/>
            <a:ext cx="1580971" cy="2780233"/>
            <a:chOff x="0" y="0"/>
            <a:chExt cx="1580971" cy="2780233"/>
          </a:xfrm>
        </p:grpSpPr>
        <p:pic>
          <p:nvPicPr>
            <p:cNvPr id="1826" name="picture 1826"/>
            <p:cNvPicPr>
              <a:picLocks noChangeAspect="1"/>
            </p:cNvPicPr>
            <p:nvPr/>
          </p:nvPicPr>
          <p:blipFill>
            <a:blip r:embed="rId1"/>
            <a:stretch>
              <a:fillRect/>
            </a:stretch>
          </p:blipFill>
          <p:spPr>
            <a:xfrm rot="21600000">
              <a:off x="0" y="0"/>
              <a:ext cx="1580971" cy="2780233"/>
            </a:xfrm>
            <a:prstGeom prst="rect">
              <a:avLst/>
            </a:prstGeom>
          </p:spPr>
        </p:pic>
        <p:sp>
          <p:nvSpPr>
            <p:cNvPr id="1828" name="textbox 1828"/>
            <p:cNvSpPr/>
            <p:nvPr/>
          </p:nvSpPr>
          <p:spPr>
            <a:xfrm>
              <a:off x="-12700" y="-12700"/>
              <a:ext cx="1606550" cy="2837814"/>
            </a:xfrm>
            <a:prstGeom prst="rect">
              <a:avLst/>
            </a:prstGeom>
            <a:noFill/>
            <a:ln w="0" cap="flat">
              <a:noFill/>
              <a:prstDash val="solid"/>
              <a:miter lim="0"/>
            </a:ln>
          </p:spPr>
          <p:txBody>
            <a:bodyPr vert="horz" wrap="square" lIns="0" tIns="0" rIns="0" bIns="0"/>
            <a:lstStyle/>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marL="1243330" algn="l" rtl="0" eaLnBrk="0">
                <a:lnSpc>
                  <a:spcPct val="81000"/>
                </a:lnSpc>
                <a:spcBef>
                  <a:spcPts val="5"/>
                </a:spcBef>
              </a:pPr>
              <a:r>
                <a:rPr sz="1100" kern="0" spc="-30" dirty="0">
                  <a:solidFill>
                    <a:srgbClr val="898989">
                      <a:alpha val="100000"/>
                    </a:srgbClr>
                  </a:solidFill>
                  <a:latin typeface="Arial" panose="020B0604020202020204"/>
                  <a:ea typeface="Arial" panose="020B0604020202020204"/>
                  <a:cs typeface="Arial" panose="020B0604020202020204"/>
                </a:rPr>
                <a:t>69</a:t>
              </a:r>
              <a:endParaRPr sz="1100" dirty="0">
                <a:latin typeface="Arial" panose="020B0604020202020204"/>
                <a:ea typeface="Arial" panose="020B0604020202020204"/>
                <a:cs typeface="Arial" panose="020B0604020202020204"/>
              </a:endParaRPr>
            </a:p>
          </p:txBody>
        </p:sp>
      </p:grpSp>
      <p:sp>
        <p:nvSpPr>
          <p:cNvPr id="1830" name="textbox 1830"/>
          <p:cNvSpPr/>
          <p:nvPr/>
        </p:nvSpPr>
        <p:spPr>
          <a:xfrm>
            <a:off x="470633" y="5540746"/>
            <a:ext cx="10205084" cy="809625"/>
          </a:xfrm>
          <a:prstGeom prst="rect">
            <a:avLst/>
          </a:prstGeom>
          <a:noFill/>
          <a:ln w="0" cap="flat">
            <a:noFill/>
            <a:prstDash val="solid"/>
            <a:miter lim="0"/>
          </a:ln>
        </p:spPr>
        <p:txBody>
          <a:bodyPr vert="horz" wrap="square" lIns="0" tIns="0" rIns="0" bIns="0"/>
          <a:lstStyle/>
          <a:p>
            <a:pPr algn="l" rtl="0" eaLnBrk="0">
              <a:lnSpc>
                <a:spcPct val="69000"/>
              </a:lnSpc>
            </a:pPr>
            <a:endParaRPr sz="100" dirty="0">
              <a:latin typeface="Arial" panose="020B0604020202020204"/>
              <a:ea typeface="Arial" panose="020B0604020202020204"/>
              <a:cs typeface="Arial" panose="020B0604020202020204"/>
            </a:endParaRPr>
          </a:p>
          <a:p>
            <a:pPr marL="12700" indent="488315" algn="l" rtl="0" eaLnBrk="0">
              <a:lnSpc>
                <a:spcPct val="86000"/>
              </a:lnSpc>
            </a:pP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燃气安全监管涉及到应急、城市管理、住房城乡建设、市场监管、交通运输、</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发展改革、</a:t>
            </a: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商务、公安等多部门职责， 各区应建立部门间协</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同机制， 形成监管合力。要强化监管力量配</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置， 提高监管人员专业水准。</a:t>
            </a:r>
            <a:endParaRPr sz="2000" dirty="0">
              <a:latin typeface="微软雅黑" panose="020B0503020204020204" charset="-122"/>
              <a:ea typeface="微软雅黑" panose="020B0503020204020204" charset="-122"/>
              <a:cs typeface="微软雅黑" panose="020B0503020204020204" charset="-122"/>
            </a:endParaRPr>
          </a:p>
        </p:txBody>
      </p:sp>
      <p:grpSp>
        <p:nvGrpSpPr>
          <p:cNvPr id="168" name="group 168"/>
          <p:cNvGrpSpPr/>
          <p:nvPr/>
        </p:nvGrpSpPr>
        <p:grpSpPr>
          <a:xfrm rot="21600000">
            <a:off x="4501895" y="2043683"/>
            <a:ext cx="2289047" cy="2290572"/>
            <a:chOff x="0" y="0"/>
            <a:chExt cx="2289047" cy="2290572"/>
          </a:xfrm>
        </p:grpSpPr>
        <p:pic>
          <p:nvPicPr>
            <p:cNvPr id="1832" name="picture 1832"/>
            <p:cNvPicPr>
              <a:picLocks noChangeAspect="1"/>
            </p:cNvPicPr>
            <p:nvPr/>
          </p:nvPicPr>
          <p:blipFill>
            <a:blip r:embed="rId2"/>
            <a:stretch>
              <a:fillRect/>
            </a:stretch>
          </p:blipFill>
          <p:spPr>
            <a:xfrm rot="21600000">
              <a:off x="0" y="0"/>
              <a:ext cx="2289047" cy="2290572"/>
            </a:xfrm>
            <a:prstGeom prst="rect">
              <a:avLst/>
            </a:prstGeom>
          </p:spPr>
        </p:pic>
        <p:sp>
          <p:nvSpPr>
            <p:cNvPr id="1834" name="textbox 1834"/>
            <p:cNvSpPr/>
            <p:nvPr/>
          </p:nvSpPr>
          <p:spPr>
            <a:xfrm>
              <a:off x="-12700" y="-12700"/>
              <a:ext cx="2314575" cy="2316479"/>
            </a:xfrm>
            <a:prstGeom prst="rect">
              <a:avLst/>
            </a:prstGeom>
            <a:noFill/>
            <a:ln w="0" cap="flat">
              <a:noFill/>
              <a:prstDash val="solid"/>
              <a:miter lim="0"/>
            </a:ln>
          </p:spPr>
          <p:txBody>
            <a:bodyPr vert="horz" wrap="square" lIns="0" tIns="0" rIns="0" bIns="0"/>
            <a:lstStyle/>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marL="760730" algn="l" rtl="0" eaLnBrk="0">
                <a:lnSpc>
                  <a:spcPct val="86000"/>
                </a:lnSpc>
                <a:spcBef>
                  <a:spcPts val="5"/>
                </a:spcBef>
              </a:pPr>
              <a:r>
                <a:rPr sz="3000" kern="0" spc="140" dirty="0">
                  <a:solidFill>
                    <a:srgbClr val="FF0000">
                      <a:alpha val="100000"/>
                    </a:srgbClr>
                  </a:solidFill>
                  <a:latin typeface="微软雅黑" panose="020B0503020204020204" charset="-122"/>
                  <a:ea typeface="微软雅黑" panose="020B0503020204020204" charset="-122"/>
                  <a:cs typeface="微软雅黑" panose="020B0503020204020204" charset="-122"/>
                </a:rPr>
                <a:t>燃气</a:t>
              </a:r>
              <a:endParaRPr sz="3000" dirty="0">
                <a:latin typeface="微软雅黑" panose="020B0503020204020204" charset="-122"/>
                <a:ea typeface="微软雅黑" panose="020B0503020204020204" charset="-122"/>
                <a:cs typeface="微软雅黑" panose="020B0503020204020204" charset="-122"/>
              </a:endParaRPr>
            </a:p>
            <a:p>
              <a:pPr algn="l" rtl="0" eaLnBrk="0">
                <a:lnSpc>
                  <a:spcPct val="104000"/>
                </a:lnSpc>
              </a:pPr>
              <a:endParaRPr sz="13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1557020" algn="l" rtl="0" eaLnBrk="0">
                <a:lnSpc>
                  <a:spcPct val="85000"/>
                </a:lnSpc>
              </a:pPr>
              <a:r>
                <a:rPr sz="3000"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责</a:t>
              </a:r>
              <a:endParaRPr sz="3000" dirty="0">
                <a:latin typeface="微软雅黑" panose="020B0503020204020204" charset="-122"/>
                <a:ea typeface="微软雅黑" panose="020B0503020204020204" charset="-122"/>
                <a:cs typeface="微软雅黑" panose="020B0503020204020204" charset="-122"/>
              </a:endParaRPr>
            </a:p>
          </p:txBody>
        </p:sp>
      </p:grpSp>
      <p:pic>
        <p:nvPicPr>
          <p:cNvPr id="1836" name="picture 1836"/>
          <p:cNvPicPr>
            <a:picLocks noChangeAspect="1"/>
          </p:cNvPicPr>
          <p:nvPr/>
        </p:nvPicPr>
        <p:blipFill>
          <a:blip r:embed="rId3"/>
          <a:stretch>
            <a:fillRect/>
          </a:stretch>
        </p:blipFill>
        <p:spPr>
          <a:xfrm rot="21600000">
            <a:off x="713231" y="1135379"/>
            <a:ext cx="5233415" cy="477012"/>
          </a:xfrm>
          <a:prstGeom prst="rect">
            <a:avLst/>
          </a:prstGeom>
        </p:spPr>
      </p:pic>
      <p:sp>
        <p:nvSpPr>
          <p:cNvPr id="1838" name="textbox 1838"/>
          <p:cNvSpPr/>
          <p:nvPr/>
        </p:nvSpPr>
        <p:spPr>
          <a:xfrm>
            <a:off x="455168" y="311911"/>
            <a:ext cx="2578735" cy="80327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algn="r" rtl="0" eaLnBrk="0">
              <a:lnSpc>
                <a:spcPts val="6120"/>
              </a:lnSpc>
            </a:pPr>
            <a:r>
              <a:rPr sz="4900" kern="0" spc="-200" dirty="0">
                <a:solidFill>
                  <a:srgbClr val="375381">
                    <a:alpha val="100000"/>
                  </a:srgbClr>
                </a:solidFill>
                <a:latin typeface="微软雅黑" panose="020B0503020204020204" charset="-122"/>
                <a:ea typeface="微软雅黑" panose="020B0503020204020204" charset="-122"/>
                <a:cs typeface="微软雅黑" panose="020B0503020204020204" charset="-122"/>
              </a:rPr>
              <a:t>I工作</a:t>
            </a:r>
            <a:r>
              <a:rPr sz="4900" kern="0" spc="-190" dirty="0">
                <a:solidFill>
                  <a:srgbClr val="375381">
                    <a:alpha val="100000"/>
                  </a:srgbClr>
                </a:solidFill>
                <a:latin typeface="微软雅黑" panose="020B0503020204020204" charset="-122"/>
                <a:ea typeface="微软雅黑" panose="020B0503020204020204" charset="-122"/>
                <a:cs typeface="微软雅黑" panose="020B0503020204020204" charset="-122"/>
              </a:rPr>
              <a:t>思</a:t>
            </a:r>
            <a:r>
              <a:rPr sz="4900" kern="0" spc="-160" dirty="0">
                <a:solidFill>
                  <a:srgbClr val="375381">
                    <a:alpha val="100000"/>
                  </a:srgbClr>
                </a:solidFill>
                <a:latin typeface="微软雅黑" panose="020B0503020204020204" charset="-122"/>
                <a:ea typeface="微软雅黑" panose="020B0503020204020204" charset="-122"/>
                <a:cs typeface="微软雅黑" panose="020B0503020204020204" charset="-122"/>
              </a:rPr>
              <a:t>考</a:t>
            </a:r>
            <a:endParaRPr sz="4900" dirty="0">
              <a:latin typeface="微软雅黑" panose="020B0503020204020204" charset="-122"/>
              <a:ea typeface="微软雅黑" panose="020B0503020204020204" charset="-122"/>
              <a:cs typeface="微软雅黑" panose="020B0503020204020204" charset="-122"/>
            </a:endParaRPr>
          </a:p>
        </p:txBody>
      </p:sp>
      <p:pic>
        <p:nvPicPr>
          <p:cNvPr id="1840" name="picture 1840"/>
          <p:cNvPicPr>
            <a:picLocks noChangeAspect="1"/>
          </p:cNvPicPr>
          <p:nvPr/>
        </p:nvPicPr>
        <p:blipFill>
          <a:blip r:embed="rId4"/>
          <a:stretch>
            <a:fillRect/>
          </a:stretch>
        </p:blipFill>
        <p:spPr>
          <a:xfrm rot="21600000">
            <a:off x="1031747" y="2055876"/>
            <a:ext cx="2849879" cy="670559"/>
          </a:xfrm>
          <a:prstGeom prst="rect">
            <a:avLst/>
          </a:prstGeom>
        </p:spPr>
      </p:pic>
      <p:pic>
        <p:nvPicPr>
          <p:cNvPr id="1842" name="picture 1842"/>
          <p:cNvPicPr>
            <a:picLocks noChangeAspect="1"/>
          </p:cNvPicPr>
          <p:nvPr/>
        </p:nvPicPr>
        <p:blipFill>
          <a:blip r:embed="rId5"/>
          <a:stretch>
            <a:fillRect/>
          </a:stretch>
        </p:blipFill>
        <p:spPr>
          <a:xfrm rot="21600000">
            <a:off x="1031747" y="3262883"/>
            <a:ext cx="2849879" cy="670559"/>
          </a:xfrm>
          <a:prstGeom prst="rect">
            <a:avLst/>
          </a:prstGeom>
        </p:spPr>
      </p:pic>
      <p:pic>
        <p:nvPicPr>
          <p:cNvPr id="1844" name="picture 1844"/>
          <p:cNvPicPr>
            <a:picLocks noChangeAspect="1"/>
          </p:cNvPicPr>
          <p:nvPr/>
        </p:nvPicPr>
        <p:blipFill>
          <a:blip r:embed="rId6"/>
          <a:stretch>
            <a:fillRect/>
          </a:stretch>
        </p:blipFill>
        <p:spPr>
          <a:xfrm rot="21600000">
            <a:off x="4221479" y="4472940"/>
            <a:ext cx="2849879" cy="670559"/>
          </a:xfrm>
          <a:prstGeom prst="rect">
            <a:avLst/>
          </a:prstGeom>
        </p:spPr>
      </p:pic>
      <p:pic>
        <p:nvPicPr>
          <p:cNvPr id="1846" name="picture 1846"/>
          <p:cNvPicPr>
            <a:picLocks noChangeAspect="1"/>
          </p:cNvPicPr>
          <p:nvPr/>
        </p:nvPicPr>
        <p:blipFill>
          <a:blip r:embed="rId7"/>
          <a:stretch>
            <a:fillRect/>
          </a:stretch>
        </p:blipFill>
        <p:spPr>
          <a:xfrm rot="21600000">
            <a:off x="1031747" y="4471415"/>
            <a:ext cx="2849879" cy="670559"/>
          </a:xfrm>
          <a:prstGeom prst="rect">
            <a:avLst/>
          </a:prstGeom>
        </p:spPr>
      </p:pic>
      <p:pic>
        <p:nvPicPr>
          <p:cNvPr id="1848" name="picture 1848"/>
          <p:cNvPicPr>
            <a:picLocks noChangeAspect="1"/>
          </p:cNvPicPr>
          <p:nvPr/>
        </p:nvPicPr>
        <p:blipFill>
          <a:blip r:embed="rId8"/>
          <a:stretch>
            <a:fillRect/>
          </a:stretch>
        </p:blipFill>
        <p:spPr>
          <a:xfrm rot="21600000">
            <a:off x="7399019" y="2071116"/>
            <a:ext cx="2811780" cy="659891"/>
          </a:xfrm>
          <a:prstGeom prst="rect">
            <a:avLst/>
          </a:prstGeom>
        </p:spPr>
      </p:pic>
      <p:pic>
        <p:nvPicPr>
          <p:cNvPr id="1850" name="picture 1850"/>
          <p:cNvPicPr>
            <a:picLocks noChangeAspect="1"/>
          </p:cNvPicPr>
          <p:nvPr/>
        </p:nvPicPr>
        <p:blipFill>
          <a:blip r:embed="rId9"/>
          <a:stretch>
            <a:fillRect/>
          </a:stretch>
        </p:blipFill>
        <p:spPr>
          <a:xfrm rot="21600000">
            <a:off x="7399019" y="3272028"/>
            <a:ext cx="2811780" cy="659891"/>
          </a:xfrm>
          <a:prstGeom prst="rect">
            <a:avLst/>
          </a:prstGeom>
        </p:spPr>
      </p:pic>
      <p:pic>
        <p:nvPicPr>
          <p:cNvPr id="1852" name="picture 1852"/>
          <p:cNvPicPr>
            <a:picLocks noChangeAspect="1"/>
          </p:cNvPicPr>
          <p:nvPr/>
        </p:nvPicPr>
        <p:blipFill>
          <a:blip r:embed="rId10"/>
          <a:stretch>
            <a:fillRect/>
          </a:stretch>
        </p:blipFill>
        <p:spPr>
          <a:xfrm rot="21600000">
            <a:off x="7399019" y="4471415"/>
            <a:ext cx="2811780" cy="658367"/>
          </a:xfrm>
          <a:prstGeom prst="rect">
            <a:avLst/>
          </a:prstGeom>
        </p:spPr>
      </p:pic>
      <p:sp>
        <p:nvSpPr>
          <p:cNvPr id="1854" name="textbox 1854"/>
          <p:cNvSpPr/>
          <p:nvPr/>
        </p:nvSpPr>
        <p:spPr>
          <a:xfrm>
            <a:off x="4818697" y="2673235"/>
            <a:ext cx="1633220" cy="1022985"/>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Arial" panose="020B0604020202020204"/>
              <a:ea typeface="Arial" panose="020B0604020202020204"/>
              <a:cs typeface="Arial" panose="020B0604020202020204"/>
            </a:endParaRPr>
          </a:p>
          <a:p>
            <a:pPr marL="831850" algn="l" rtl="0" eaLnBrk="0">
              <a:lnSpc>
                <a:spcPct val="85000"/>
              </a:lnSpc>
            </a:pPr>
            <a:r>
              <a:rPr sz="3100"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气</a:t>
            </a:r>
            <a:endParaRPr sz="3100" dirty="0">
              <a:latin typeface="微软雅黑" panose="020B0503020204020204" charset="-122"/>
              <a:ea typeface="微软雅黑" panose="020B0503020204020204" charset="-122"/>
              <a:cs typeface="微软雅黑" panose="020B0503020204020204" charset="-122"/>
            </a:endParaRPr>
          </a:p>
          <a:p>
            <a:pPr algn="l" rtl="0" eaLnBrk="0">
              <a:lnSpc>
                <a:spcPct val="106000"/>
              </a:lnSpc>
            </a:pPr>
            <a:endParaRPr sz="1200" dirty="0">
              <a:latin typeface="Arial" panose="020B0604020202020204"/>
              <a:ea typeface="Arial" panose="020B0604020202020204"/>
              <a:cs typeface="Arial" panose="020B0604020202020204"/>
            </a:endParaRPr>
          </a:p>
          <a:p>
            <a:pPr marL="12700" algn="l" rtl="0" eaLnBrk="0">
              <a:lnSpc>
                <a:spcPct val="85000"/>
              </a:lnSpc>
              <a:spcBef>
                <a:spcPts val="0"/>
              </a:spcBef>
            </a:pPr>
            <a:r>
              <a:rPr sz="3100"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监管职责</a:t>
            </a:r>
            <a:endParaRPr sz="3100" dirty="0">
              <a:latin typeface="微软雅黑" panose="020B0503020204020204" charset="-122"/>
              <a:ea typeface="微软雅黑" panose="020B0503020204020204" charset="-122"/>
              <a:cs typeface="微软雅黑" panose="020B0503020204020204" charset="-122"/>
            </a:endParaRPr>
          </a:p>
        </p:txBody>
      </p:sp>
      <p:pic>
        <p:nvPicPr>
          <p:cNvPr id="1856" name="picture 1856"/>
          <p:cNvPicPr>
            <a:picLocks noChangeAspect="1"/>
          </p:cNvPicPr>
          <p:nvPr/>
        </p:nvPicPr>
        <p:blipFill>
          <a:blip r:embed="rId11"/>
          <a:stretch>
            <a:fillRect/>
          </a:stretch>
        </p:blipFill>
        <p:spPr>
          <a:xfrm rot="21600000">
            <a:off x="5246115" y="2692082"/>
            <a:ext cx="405612" cy="393877"/>
          </a:xfrm>
          <a:prstGeom prst="rect">
            <a:avLst/>
          </a:prstGeom>
        </p:spPr>
      </p:pic>
      <p:pic>
        <p:nvPicPr>
          <p:cNvPr id="1858" name="picture 1858"/>
          <p:cNvPicPr>
            <a:picLocks noChangeAspect="1"/>
          </p:cNvPicPr>
          <p:nvPr/>
        </p:nvPicPr>
        <p:blipFill>
          <a:blip r:embed="rId12"/>
          <a:stretch>
            <a:fillRect/>
          </a:stretch>
        </p:blipFill>
        <p:spPr>
          <a:xfrm rot="21600000">
            <a:off x="10637222" y="868419"/>
            <a:ext cx="958608" cy="1475752"/>
          </a:xfrm>
          <a:prstGeom prst="rect">
            <a:avLst/>
          </a:prstGeom>
        </p:spPr>
      </p:pic>
      <p:sp>
        <p:nvSpPr>
          <p:cNvPr id="1860" name="rect 1860"/>
          <p:cNvSpPr/>
          <p:nvPr/>
        </p:nvSpPr>
        <p:spPr>
          <a:xfrm>
            <a:off x="7620" y="324611"/>
            <a:ext cx="373379" cy="777240"/>
          </a:xfrm>
          <a:prstGeom prst="rect">
            <a:avLst/>
          </a:prstGeom>
          <a:solidFill>
            <a:srgbClr val="406196">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2" name="picture 1862"/>
          <p:cNvPicPr>
            <a:picLocks noChangeAspect="1"/>
          </p:cNvPicPr>
          <p:nvPr/>
        </p:nvPicPr>
        <p:blipFill>
          <a:blip r:embed="rId1"/>
          <a:stretch>
            <a:fillRect/>
          </a:stretch>
        </p:blipFill>
        <p:spPr>
          <a:xfrm rot="21600000">
            <a:off x="4140708" y="2718816"/>
            <a:ext cx="8051291" cy="4139183"/>
          </a:xfrm>
          <a:prstGeom prst="rect">
            <a:avLst/>
          </a:prstGeom>
        </p:spPr>
      </p:pic>
      <p:graphicFrame>
        <p:nvGraphicFramePr>
          <p:cNvPr id="1864" name="table 1864"/>
          <p:cNvGraphicFramePr>
            <a:graphicFrameLocks noGrp="1"/>
          </p:cNvGraphicFramePr>
          <p:nvPr/>
        </p:nvGraphicFramePr>
        <p:xfrm>
          <a:off x="361186" y="2467281"/>
          <a:ext cx="11830684" cy="4233545"/>
        </p:xfrm>
        <a:graphic>
          <a:graphicData uri="http://schemas.openxmlformats.org/drawingml/2006/table">
            <a:tbl>
              <a:tblPr/>
              <a:tblGrid>
                <a:gridCol w="3744594"/>
                <a:gridCol w="8086090"/>
              </a:tblGrid>
              <a:tr h="2190750">
                <a:tc>
                  <a:txBody>
                    <a:bodyPr/>
                    <a:lstStyle/>
                    <a:p>
                      <a:pPr algn="l" rtl="0" eaLnBrk="0">
                        <a:lnSpc>
                          <a:spcPct val="9000"/>
                        </a:lnSpc>
                      </a:pPr>
                      <a:endParaRPr sz="100" dirty="0">
                        <a:latin typeface="Arial" panose="020B0604020202020204"/>
                        <a:ea typeface="Arial" panose="020B0604020202020204"/>
                        <a:cs typeface="Arial" panose="020B0604020202020204"/>
                      </a:endParaRPr>
                    </a:p>
                    <a:p>
                      <a:pPr marL="807085" algn="l" rtl="0" eaLnBrk="0">
                        <a:lnSpc>
                          <a:spcPct val="91000"/>
                        </a:lnSpc>
                      </a:pP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智能化改造。</a:t>
                      </a:r>
                      <a:endParaRPr sz="20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a:noFill/>
                    </a:lnR>
                    <a:lnT>
                      <a:noFill/>
                    </a:lnT>
                    <a:lnB>
                      <a:noFill/>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a:noFill/>
                    </a:lnT>
                    <a:lnB>
                      <a:noFill/>
                    </a:lnB>
                  </a:tcPr>
                </a:tc>
              </a:tr>
              <a:tr h="2042795">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a:noFill/>
                    </a:lnT>
                    <a:lnB>
                      <a:noFill/>
                    </a:lnB>
                  </a:tcPr>
                </a:tc>
                <a:tc>
                  <a:txBody>
                    <a:bodyPr/>
                    <a:lstStyle/>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marL="7735570" algn="l" rtl="0" eaLnBrk="0">
                        <a:lnSpc>
                          <a:spcPts val="765"/>
                        </a:lnSpc>
                        <a:spcBef>
                          <a:spcPts val="5"/>
                        </a:spcBef>
                      </a:pPr>
                      <a:r>
                        <a:rPr sz="1100" kern="0" spc="-40" dirty="0">
                          <a:solidFill>
                            <a:srgbClr val="898989">
                              <a:alpha val="100000"/>
                            </a:srgbClr>
                          </a:solidFill>
                          <a:latin typeface="Arial" panose="020B0604020202020204"/>
                          <a:ea typeface="Arial" panose="020B0604020202020204"/>
                          <a:cs typeface="Arial" panose="020B0604020202020204"/>
                        </a:rPr>
                        <a:t>70</a:t>
                      </a:r>
                      <a:endParaRPr sz="1100" dirty="0">
                        <a:latin typeface="Arial" panose="020B0604020202020204"/>
                        <a:ea typeface="Arial" panose="020B0604020202020204"/>
                        <a:cs typeface="Arial" panose="020B0604020202020204"/>
                      </a:endParaRPr>
                    </a:p>
                  </a:txBody>
                  <a:tcPr marL="0" marR="0" marT="0" marB="0" vert="horz">
                    <a:lnL>
                      <a:noFill/>
                    </a:lnL>
                    <a:lnR>
                      <a:noFill/>
                    </a:lnR>
                    <a:lnT>
                      <a:noFill/>
                    </a:lnT>
                    <a:lnB>
                      <a:noFill/>
                    </a:lnB>
                  </a:tcPr>
                </a:tc>
              </a:tr>
            </a:tbl>
          </a:graphicData>
        </a:graphic>
      </p:graphicFrame>
      <p:pic>
        <p:nvPicPr>
          <p:cNvPr id="1866" name="picture 1866"/>
          <p:cNvPicPr>
            <a:picLocks noChangeAspect="1"/>
          </p:cNvPicPr>
          <p:nvPr/>
        </p:nvPicPr>
        <p:blipFill>
          <a:blip r:embed="rId2"/>
          <a:stretch>
            <a:fillRect/>
          </a:stretch>
        </p:blipFill>
        <p:spPr>
          <a:xfrm rot="21600000">
            <a:off x="361188" y="2720339"/>
            <a:ext cx="3709415" cy="3710940"/>
          </a:xfrm>
          <a:prstGeom prst="rect">
            <a:avLst/>
          </a:prstGeom>
        </p:spPr>
      </p:pic>
      <p:pic>
        <p:nvPicPr>
          <p:cNvPr id="1868" name="picture 1868"/>
          <p:cNvPicPr>
            <a:picLocks noChangeAspect="1"/>
          </p:cNvPicPr>
          <p:nvPr/>
        </p:nvPicPr>
        <p:blipFill>
          <a:blip r:embed="rId3"/>
          <a:stretch>
            <a:fillRect/>
          </a:stretch>
        </p:blipFill>
        <p:spPr>
          <a:xfrm rot="21600000">
            <a:off x="748284" y="1333500"/>
            <a:ext cx="5231891" cy="480059"/>
          </a:xfrm>
          <a:prstGeom prst="rect">
            <a:avLst/>
          </a:prstGeom>
        </p:spPr>
      </p:pic>
      <p:pic>
        <p:nvPicPr>
          <p:cNvPr id="1870" name="picture 1870"/>
          <p:cNvPicPr>
            <a:picLocks noChangeAspect="1"/>
          </p:cNvPicPr>
          <p:nvPr/>
        </p:nvPicPr>
        <p:blipFill>
          <a:blip r:embed="rId4"/>
          <a:stretch>
            <a:fillRect/>
          </a:stretch>
        </p:blipFill>
        <p:spPr>
          <a:xfrm rot="21600000">
            <a:off x="7620" y="324611"/>
            <a:ext cx="3012960" cy="1169542"/>
          </a:xfrm>
          <a:prstGeom prst="rect">
            <a:avLst/>
          </a:prstGeom>
        </p:spPr>
      </p:pic>
      <p:sp>
        <p:nvSpPr>
          <p:cNvPr id="1872" name="textbox 1872"/>
          <p:cNvSpPr/>
          <p:nvPr/>
        </p:nvSpPr>
        <p:spPr>
          <a:xfrm>
            <a:off x="1165974" y="2119176"/>
            <a:ext cx="10097134" cy="306704"/>
          </a:xfrm>
          <a:prstGeom prst="rect">
            <a:avLst/>
          </a:prstGeom>
          <a:noFill/>
          <a:ln w="0" cap="flat">
            <a:noFill/>
            <a:prstDash val="solid"/>
            <a:miter lim="0"/>
          </a:ln>
        </p:spPr>
        <p:txBody>
          <a:bodyPr vert="horz" wrap="square" lIns="0" tIns="0" rIns="0" bIns="0"/>
          <a:lstStyle/>
          <a:p>
            <a:pPr algn="l" rtl="0" eaLnBrk="0">
              <a:lnSpc>
                <a:spcPct val="87000"/>
              </a:lnSpc>
            </a:pPr>
            <a:endParaRPr sz="100" dirty="0">
              <a:latin typeface="Arial" panose="020B0604020202020204"/>
              <a:ea typeface="Arial" panose="020B0604020202020204"/>
              <a:cs typeface="Arial" panose="020B0604020202020204"/>
            </a:endParaRPr>
          </a:p>
          <a:p>
            <a:pPr algn="r" rtl="0" eaLnBrk="0">
              <a:lnSpc>
                <a:spcPct val="92000"/>
              </a:lnSpc>
            </a:pPr>
            <a:r>
              <a:rPr sz="2000" kern="0" spc="-120" dirty="0">
                <a:solidFill>
                  <a:srgbClr val="FF0000">
                    <a:alpha val="100000"/>
                  </a:srgbClr>
                </a:solidFill>
                <a:latin typeface="微软雅黑" panose="020B0503020204020204" charset="-122"/>
                <a:ea typeface="微软雅黑" panose="020B0503020204020204" charset="-122"/>
                <a:cs typeface="微软雅黑" panose="020B0503020204020204" charset="-122"/>
              </a:rPr>
              <a:t>【燃气专业经营</a:t>
            </a:r>
            <a:r>
              <a:rPr sz="2000" kern="0" spc="-110" dirty="0">
                <a:solidFill>
                  <a:srgbClr val="FF0000">
                    <a:alpha val="100000"/>
                  </a:srgbClr>
                </a:solidFill>
                <a:latin typeface="微软雅黑" panose="020B0503020204020204" charset="-122"/>
                <a:ea typeface="微软雅黑" panose="020B0503020204020204" charset="-122"/>
                <a:cs typeface="微软雅黑" panose="020B0503020204020204" charset="-122"/>
              </a:rPr>
              <a:t>单位】</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rPr>
              <a:t>安全生产主体责任，</a:t>
            </a:r>
            <a:r>
              <a:rPr sz="2000"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rPr>
              <a:t>持续开展安全生产标准化体系建设，</a:t>
            </a:r>
            <a:r>
              <a:rPr sz="20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rPr>
              <a:t>推进燃气设</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施</a:t>
            </a:r>
            <a:endParaRPr sz="20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0" name="group 170"/>
          <p:cNvGrpSpPr/>
          <p:nvPr/>
        </p:nvGrpSpPr>
        <p:grpSpPr>
          <a:xfrm rot="21600000">
            <a:off x="4541520" y="2848355"/>
            <a:ext cx="7650480" cy="4009644"/>
            <a:chOff x="0" y="0"/>
            <a:chExt cx="7650480" cy="4009644"/>
          </a:xfrm>
        </p:grpSpPr>
        <p:pic>
          <p:nvPicPr>
            <p:cNvPr id="1874" name="picture 1874"/>
            <p:cNvPicPr>
              <a:picLocks noChangeAspect="1"/>
            </p:cNvPicPr>
            <p:nvPr/>
          </p:nvPicPr>
          <p:blipFill>
            <a:blip r:embed="rId1"/>
            <a:stretch>
              <a:fillRect/>
            </a:stretch>
          </p:blipFill>
          <p:spPr>
            <a:xfrm rot="21600000">
              <a:off x="0" y="0"/>
              <a:ext cx="7650480" cy="4009644"/>
            </a:xfrm>
            <a:prstGeom prst="rect">
              <a:avLst/>
            </a:prstGeom>
          </p:spPr>
        </p:pic>
        <p:sp>
          <p:nvSpPr>
            <p:cNvPr id="1876" name="textbox 1876"/>
            <p:cNvSpPr/>
            <p:nvPr/>
          </p:nvSpPr>
          <p:spPr>
            <a:xfrm>
              <a:off x="-12700" y="-12700"/>
              <a:ext cx="7676515" cy="4069079"/>
            </a:xfrm>
            <a:prstGeom prst="rect">
              <a:avLst/>
            </a:prstGeom>
            <a:noFill/>
            <a:ln w="0" cap="flat">
              <a:noFill/>
              <a:prstDash val="solid"/>
              <a:miter lim="0"/>
            </a:ln>
          </p:spPr>
          <p:txBody>
            <a:bodyPr vert="horz" wrap="square" lIns="0" tIns="0" rIns="0" bIns="0"/>
            <a:lstStyle/>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marL="7312660" algn="l" rtl="0" eaLnBrk="0">
                <a:lnSpc>
                  <a:spcPct val="81000"/>
                </a:lnSpc>
                <a:spcBef>
                  <a:spcPts val="5"/>
                </a:spcBef>
              </a:pPr>
              <a:r>
                <a:rPr sz="1100" kern="0" spc="-40" dirty="0">
                  <a:solidFill>
                    <a:srgbClr val="898989">
                      <a:alpha val="100000"/>
                    </a:srgbClr>
                  </a:solidFill>
                  <a:latin typeface="Arial" panose="020B0604020202020204"/>
                  <a:ea typeface="Arial" panose="020B0604020202020204"/>
                  <a:cs typeface="Arial" panose="020B0604020202020204"/>
                </a:rPr>
                <a:t>71</a:t>
              </a:r>
              <a:endParaRPr sz="1100" dirty="0">
                <a:latin typeface="Arial" panose="020B0604020202020204"/>
                <a:ea typeface="Arial" panose="020B0604020202020204"/>
                <a:cs typeface="Arial" panose="020B0604020202020204"/>
              </a:endParaRPr>
            </a:p>
          </p:txBody>
        </p:sp>
      </p:grpSp>
      <p:pic>
        <p:nvPicPr>
          <p:cNvPr id="1878" name="picture 1878"/>
          <p:cNvPicPr>
            <a:picLocks noChangeAspect="1"/>
          </p:cNvPicPr>
          <p:nvPr/>
        </p:nvPicPr>
        <p:blipFill>
          <a:blip r:embed="rId2"/>
          <a:stretch>
            <a:fillRect/>
          </a:stretch>
        </p:blipFill>
        <p:spPr>
          <a:xfrm rot="21600000">
            <a:off x="461772" y="2848355"/>
            <a:ext cx="3960876" cy="3447288"/>
          </a:xfrm>
          <a:prstGeom prst="rect">
            <a:avLst/>
          </a:prstGeom>
        </p:spPr>
      </p:pic>
      <p:pic>
        <p:nvPicPr>
          <p:cNvPr id="1880" name="picture 1880"/>
          <p:cNvPicPr>
            <a:picLocks noChangeAspect="1"/>
          </p:cNvPicPr>
          <p:nvPr/>
        </p:nvPicPr>
        <p:blipFill>
          <a:blip r:embed="rId3"/>
          <a:stretch>
            <a:fillRect/>
          </a:stretch>
        </p:blipFill>
        <p:spPr>
          <a:xfrm rot="21600000">
            <a:off x="748284" y="1278635"/>
            <a:ext cx="5231891" cy="478535"/>
          </a:xfrm>
          <a:prstGeom prst="rect">
            <a:avLst/>
          </a:prstGeom>
        </p:spPr>
      </p:pic>
      <p:pic>
        <p:nvPicPr>
          <p:cNvPr id="1882" name="picture 1882"/>
          <p:cNvPicPr>
            <a:picLocks noChangeAspect="1"/>
          </p:cNvPicPr>
          <p:nvPr/>
        </p:nvPicPr>
        <p:blipFill>
          <a:blip r:embed="rId4"/>
          <a:stretch>
            <a:fillRect/>
          </a:stretch>
        </p:blipFill>
        <p:spPr>
          <a:xfrm rot="21600000">
            <a:off x="7620" y="324611"/>
            <a:ext cx="3012960" cy="777240"/>
          </a:xfrm>
          <a:prstGeom prst="rect">
            <a:avLst/>
          </a:prstGeom>
        </p:spPr>
      </p:pic>
      <p:sp>
        <p:nvSpPr>
          <p:cNvPr id="1884" name="textbox 1884"/>
          <p:cNvSpPr/>
          <p:nvPr/>
        </p:nvSpPr>
        <p:spPr>
          <a:xfrm>
            <a:off x="1042784" y="2167813"/>
            <a:ext cx="7910830" cy="307975"/>
          </a:xfrm>
          <a:prstGeom prst="rect">
            <a:avLst/>
          </a:prstGeom>
          <a:noFill/>
          <a:ln w="0" cap="flat">
            <a:noFill/>
            <a:prstDash val="solid"/>
            <a:miter lim="0"/>
          </a:ln>
        </p:spPr>
        <p:txBody>
          <a:bodyPr vert="horz" wrap="square" lIns="0" tIns="0" rIns="0" bIns="0"/>
          <a:lstStyle/>
          <a:p>
            <a:pPr algn="l" rtl="0" eaLnBrk="0">
              <a:lnSpc>
                <a:spcPct val="86000"/>
              </a:lnSpc>
            </a:pPr>
            <a:endParaRPr sz="100" dirty="0">
              <a:latin typeface="Arial" panose="020B0604020202020204"/>
              <a:ea typeface="Arial" panose="020B0604020202020204"/>
              <a:cs typeface="Arial" panose="020B0604020202020204"/>
            </a:endParaRPr>
          </a:p>
          <a:p>
            <a:pPr marL="2638425" algn="l" rtl="0" eaLnBrk="0">
              <a:lnSpc>
                <a:spcPct val="96000"/>
              </a:lnSpc>
              <a:tabLst>
                <a:tab pos="2798445" algn="l"/>
              </a:tabLst>
            </a:pPr>
            <a:r>
              <a:rPr sz="19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9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9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900"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rPr>
              <a:t>防止不合格产品流入市场。</a:t>
            </a:r>
            <a:endParaRPr sz="1900" dirty="0">
              <a:latin typeface="微软雅黑" panose="020B0503020204020204" charset="-122"/>
              <a:ea typeface="微软雅黑" panose="020B0503020204020204" charset="-122"/>
              <a:cs typeface="微软雅黑" panose="020B0503020204020204" charset="-122"/>
            </a:endParaRPr>
          </a:p>
        </p:txBody>
      </p:sp>
      <p:pic>
        <p:nvPicPr>
          <p:cNvPr id="1886" name="picture 1886"/>
          <p:cNvPicPr>
            <a:picLocks noChangeAspect="1"/>
          </p:cNvPicPr>
          <p:nvPr/>
        </p:nvPicPr>
        <p:blipFill>
          <a:blip r:embed="rId5"/>
          <a:stretch>
            <a:fillRect/>
          </a:stretch>
        </p:blipFill>
        <p:spPr>
          <a:xfrm rot="21600000">
            <a:off x="3841369" y="2181605"/>
            <a:ext cx="2024240" cy="255359"/>
          </a:xfrm>
          <a:prstGeom prst="rect">
            <a:avLst/>
          </a:prstGeom>
        </p:spPr>
      </p:pic>
      <p:pic>
        <p:nvPicPr>
          <p:cNvPr id="1888" name="picture 1888"/>
          <p:cNvPicPr>
            <a:picLocks noChangeAspect="1"/>
          </p:cNvPicPr>
          <p:nvPr/>
        </p:nvPicPr>
        <p:blipFill>
          <a:blip r:embed="rId6"/>
          <a:stretch>
            <a:fillRect/>
          </a:stretch>
        </p:blipFill>
        <p:spPr>
          <a:xfrm rot="21600000">
            <a:off x="1055484" y="2181605"/>
            <a:ext cx="2626181" cy="256628"/>
          </a:xfrm>
          <a:prstGeom prst="rect">
            <a:avLst/>
          </a:prstGeom>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0" name="picture 1890"/>
          <p:cNvPicPr>
            <a:picLocks noChangeAspect="1"/>
          </p:cNvPicPr>
          <p:nvPr/>
        </p:nvPicPr>
        <p:blipFill>
          <a:blip r:embed="rId1"/>
          <a:stretch>
            <a:fillRect/>
          </a:stretch>
        </p:blipFill>
        <p:spPr>
          <a:xfrm rot="21600000">
            <a:off x="419100" y="2712720"/>
            <a:ext cx="11772900" cy="4145279"/>
          </a:xfrm>
          <a:prstGeom prst="rect">
            <a:avLst/>
          </a:prstGeom>
        </p:spPr>
      </p:pic>
      <p:sp>
        <p:nvSpPr>
          <p:cNvPr id="1892" name="textbox 1892"/>
          <p:cNvSpPr/>
          <p:nvPr/>
        </p:nvSpPr>
        <p:spPr>
          <a:xfrm>
            <a:off x="880859" y="1995998"/>
            <a:ext cx="10415269" cy="354329"/>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2280285" algn="l" rtl="0" eaLnBrk="0">
              <a:lnSpc>
                <a:spcPts val="2590"/>
              </a:lnSpc>
              <a:tabLst>
                <a:tab pos="2411095" algn="l"/>
              </a:tabLst>
            </a:pP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rPr>
              <a:t>施工主体责任/监理责任，</a:t>
            </a:r>
            <a:r>
              <a:rPr sz="2000" kern="0" spc="-1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rPr>
              <a:t>严格</a:t>
            </a:r>
            <a:r>
              <a:rPr sz="20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rPr>
              <a:t>落实工程质量、安全要求，</a:t>
            </a:r>
            <a:r>
              <a:rPr sz="20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rPr>
              <a:t>加强人员培训。</a:t>
            </a:r>
            <a:endParaRPr sz="2000" dirty="0">
              <a:latin typeface="微软雅黑" panose="020B0503020204020204" charset="-122"/>
              <a:ea typeface="微软雅黑" panose="020B0503020204020204" charset="-122"/>
              <a:cs typeface="微软雅黑" panose="020B0503020204020204" charset="-122"/>
            </a:endParaRPr>
          </a:p>
        </p:txBody>
      </p:sp>
      <p:pic>
        <p:nvPicPr>
          <p:cNvPr id="1894" name="picture 1894"/>
          <p:cNvPicPr>
            <a:picLocks noChangeAspect="1"/>
          </p:cNvPicPr>
          <p:nvPr/>
        </p:nvPicPr>
        <p:blipFill>
          <a:blip r:embed="rId2"/>
          <a:stretch>
            <a:fillRect/>
          </a:stretch>
        </p:blipFill>
        <p:spPr>
          <a:xfrm rot="21600000">
            <a:off x="893559" y="2055495"/>
            <a:ext cx="2268219" cy="253199"/>
          </a:xfrm>
          <a:prstGeom prst="rect">
            <a:avLst/>
          </a:prstGeom>
        </p:spPr>
      </p:pic>
      <p:pic>
        <p:nvPicPr>
          <p:cNvPr id="1896" name="picture 1896"/>
          <p:cNvPicPr>
            <a:picLocks noChangeAspect="1"/>
          </p:cNvPicPr>
          <p:nvPr/>
        </p:nvPicPr>
        <p:blipFill>
          <a:blip r:embed="rId3"/>
          <a:stretch>
            <a:fillRect/>
          </a:stretch>
        </p:blipFill>
        <p:spPr>
          <a:xfrm rot="21600000">
            <a:off x="748284" y="1216152"/>
            <a:ext cx="5231891" cy="478535"/>
          </a:xfrm>
          <a:prstGeom prst="rect">
            <a:avLst/>
          </a:prstGeom>
        </p:spPr>
      </p:pic>
      <p:pic>
        <p:nvPicPr>
          <p:cNvPr id="1898" name="picture 1898"/>
          <p:cNvPicPr>
            <a:picLocks noChangeAspect="1"/>
          </p:cNvPicPr>
          <p:nvPr/>
        </p:nvPicPr>
        <p:blipFill>
          <a:blip r:embed="rId4"/>
          <a:stretch>
            <a:fillRect/>
          </a:stretch>
        </p:blipFill>
        <p:spPr>
          <a:xfrm rot="21600000">
            <a:off x="7620" y="324611"/>
            <a:ext cx="3012960" cy="777240"/>
          </a:xfrm>
          <a:prstGeom prst="rect">
            <a:avLst/>
          </a:prstGeom>
        </p:spPr>
      </p:pic>
      <p:sp>
        <p:nvSpPr>
          <p:cNvPr id="1900" name="textbox 1900"/>
          <p:cNvSpPr/>
          <p:nvPr/>
        </p:nvSpPr>
        <p:spPr>
          <a:xfrm>
            <a:off x="11828924" y="6585514"/>
            <a:ext cx="172085" cy="161925"/>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Arial" panose="020B0604020202020204"/>
              <a:ea typeface="Arial" panose="020B0604020202020204"/>
              <a:cs typeface="Arial" panose="020B0604020202020204"/>
            </a:endParaRPr>
          </a:p>
          <a:p>
            <a:pPr marL="12700" algn="l" rtl="0" eaLnBrk="0">
              <a:lnSpc>
                <a:spcPct val="81000"/>
              </a:lnSpc>
            </a:pPr>
            <a:r>
              <a:rPr sz="1100" kern="0" spc="-40" dirty="0">
                <a:solidFill>
                  <a:srgbClr val="898989">
                    <a:alpha val="100000"/>
                  </a:srgbClr>
                </a:solidFill>
                <a:latin typeface="Arial" panose="020B0604020202020204"/>
                <a:ea typeface="Arial" panose="020B0604020202020204"/>
                <a:cs typeface="Arial" panose="020B0604020202020204"/>
              </a:rPr>
              <a:t>72</a:t>
            </a:r>
            <a:endParaRPr sz="1100" dirty="0">
              <a:latin typeface="Arial" panose="020B0604020202020204"/>
              <a:ea typeface="Arial" panose="020B0604020202020204"/>
              <a:cs typeface="Arial" panose="020B0604020202020204"/>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2" name="picture 1902"/>
          <p:cNvPicPr>
            <a:picLocks noChangeAspect="1"/>
          </p:cNvPicPr>
          <p:nvPr/>
        </p:nvPicPr>
        <p:blipFill>
          <a:blip r:embed="rId1"/>
          <a:stretch>
            <a:fillRect/>
          </a:stretch>
        </p:blipFill>
        <p:spPr>
          <a:xfrm rot="21600000">
            <a:off x="248411" y="2212848"/>
            <a:ext cx="11943588" cy="4645151"/>
          </a:xfrm>
          <a:prstGeom prst="rect">
            <a:avLst/>
          </a:prstGeom>
        </p:spPr>
      </p:pic>
      <p:sp>
        <p:nvSpPr>
          <p:cNvPr id="1904" name="rect 1904"/>
          <p:cNvSpPr/>
          <p:nvPr/>
        </p:nvSpPr>
        <p:spPr>
          <a:xfrm>
            <a:off x="748284" y="1114044"/>
            <a:ext cx="5231891" cy="478535"/>
          </a:xfrm>
          <a:prstGeom prst="rect">
            <a:avLst/>
          </a:prstGeom>
          <a:solidFill>
            <a:srgbClr val="C00000">
              <a:alpha val="100000"/>
            </a:srgbClr>
          </a:solidFill>
          <a:ln w="0" cap="flat">
            <a:noFill/>
            <a:prstDash val="solid"/>
            <a:miter lim="0"/>
          </a:ln>
        </p:spPr>
        <p:txBody>
          <a:bodyPr rtlCol="0"/>
          <a:lstStyle/>
          <a:p>
            <a:pPr algn="ctr"/>
            <a:endParaRPr lang="zh-CN" altLang="en-US"/>
          </a:p>
        </p:txBody>
      </p:sp>
      <p:pic>
        <p:nvPicPr>
          <p:cNvPr id="1906" name="picture 1906"/>
          <p:cNvPicPr>
            <a:picLocks noChangeAspect="1"/>
          </p:cNvPicPr>
          <p:nvPr/>
        </p:nvPicPr>
        <p:blipFill>
          <a:blip r:embed="rId2"/>
          <a:stretch>
            <a:fillRect/>
          </a:stretch>
        </p:blipFill>
        <p:spPr>
          <a:xfrm rot="21600000">
            <a:off x="7620" y="324611"/>
            <a:ext cx="3012960" cy="777240"/>
          </a:xfrm>
          <a:prstGeom prst="rect">
            <a:avLst/>
          </a:prstGeom>
        </p:spPr>
      </p:pic>
      <p:sp>
        <p:nvSpPr>
          <p:cNvPr id="1908" name="textbox 1908"/>
          <p:cNvSpPr/>
          <p:nvPr/>
        </p:nvSpPr>
        <p:spPr>
          <a:xfrm>
            <a:off x="985634" y="1871652"/>
            <a:ext cx="7261859" cy="298450"/>
          </a:xfrm>
          <a:prstGeom prst="rect">
            <a:avLst/>
          </a:prstGeom>
          <a:noFill/>
          <a:ln w="0" cap="flat">
            <a:noFill/>
            <a:prstDash val="solid"/>
            <a:miter lim="0"/>
          </a:ln>
        </p:spPr>
        <p:txBody>
          <a:bodyPr vert="horz" wrap="square" lIns="0" tIns="0" rIns="0" bIns="0"/>
          <a:lstStyle/>
          <a:p>
            <a:pPr algn="l" rtl="0" eaLnBrk="0">
              <a:lnSpc>
                <a:spcPct val="93000"/>
              </a:lnSpc>
            </a:pPr>
            <a:endParaRPr sz="100" dirty="0">
              <a:latin typeface="Arial" panose="020B0604020202020204"/>
              <a:ea typeface="Arial" panose="020B0604020202020204"/>
              <a:cs typeface="Arial" panose="020B0604020202020204"/>
            </a:endParaRPr>
          </a:p>
          <a:p>
            <a:pPr algn="r" rtl="0" eaLnBrk="0">
              <a:lnSpc>
                <a:spcPct val="89000"/>
              </a:lnSpc>
            </a:pPr>
            <a:r>
              <a:rPr sz="2000" kern="0" spc="-170" dirty="0">
                <a:solidFill>
                  <a:srgbClr val="FF0000">
                    <a:alpha val="100000"/>
                  </a:srgbClr>
                </a:solidFill>
                <a:latin typeface="微软雅黑" panose="020B0503020204020204" charset="-122"/>
                <a:ea typeface="微软雅黑" panose="020B0503020204020204" charset="-122"/>
                <a:cs typeface="微软雅黑" panose="020B0503020204020204" charset="-122"/>
              </a:rPr>
              <a:t>【燃气用户]</a:t>
            </a:r>
            <a:r>
              <a:rPr sz="2000" kern="0" spc="42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0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rPr>
              <a:t>提升安全用气意识， 配合做好用户使用安全隐</a:t>
            </a:r>
            <a:r>
              <a:rPr sz="20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患整治。</a:t>
            </a:r>
            <a:endParaRPr sz="2000" dirty="0">
              <a:latin typeface="微软雅黑" panose="020B0503020204020204" charset="-122"/>
              <a:ea typeface="微软雅黑" panose="020B0503020204020204" charset="-122"/>
              <a:cs typeface="微软雅黑" panose="020B0503020204020204" charset="-122"/>
            </a:endParaRPr>
          </a:p>
        </p:txBody>
      </p:sp>
      <p:pic>
        <p:nvPicPr>
          <p:cNvPr id="1910" name="picture 1910"/>
          <p:cNvPicPr>
            <a:picLocks noChangeAspect="1"/>
          </p:cNvPicPr>
          <p:nvPr/>
        </p:nvPicPr>
        <p:blipFill>
          <a:blip r:embed="rId3"/>
          <a:stretch>
            <a:fillRect/>
          </a:stretch>
        </p:blipFill>
        <p:spPr>
          <a:xfrm rot="21600000">
            <a:off x="974343" y="1211173"/>
            <a:ext cx="3200400" cy="302666"/>
          </a:xfrm>
          <a:prstGeom prst="rect">
            <a:avLst/>
          </a:prstGeom>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2" name="picture 1912"/>
          <p:cNvPicPr>
            <a:picLocks noChangeAspect="1"/>
          </p:cNvPicPr>
          <p:nvPr/>
        </p:nvPicPr>
        <p:blipFill>
          <a:blip r:embed="rId1"/>
          <a:stretch>
            <a:fillRect/>
          </a:stretch>
        </p:blipFill>
        <p:spPr>
          <a:xfrm rot="21600000">
            <a:off x="893443" y="1961665"/>
            <a:ext cx="5003775" cy="2757111"/>
          </a:xfrm>
          <a:prstGeom prst="rect">
            <a:avLst/>
          </a:prstGeom>
        </p:spPr>
      </p:pic>
      <p:grpSp>
        <p:nvGrpSpPr>
          <p:cNvPr id="172" name="group 172"/>
          <p:cNvGrpSpPr/>
          <p:nvPr/>
        </p:nvGrpSpPr>
        <p:grpSpPr>
          <a:xfrm rot="21600000">
            <a:off x="10611028" y="4077766"/>
            <a:ext cx="1580971" cy="2780233"/>
            <a:chOff x="0" y="0"/>
            <a:chExt cx="1580971" cy="2780233"/>
          </a:xfrm>
        </p:grpSpPr>
        <p:pic>
          <p:nvPicPr>
            <p:cNvPr id="1914" name="picture 1914"/>
            <p:cNvPicPr>
              <a:picLocks noChangeAspect="1"/>
            </p:cNvPicPr>
            <p:nvPr/>
          </p:nvPicPr>
          <p:blipFill>
            <a:blip r:embed="rId2"/>
            <a:stretch>
              <a:fillRect/>
            </a:stretch>
          </p:blipFill>
          <p:spPr>
            <a:xfrm rot="21600000">
              <a:off x="0" y="0"/>
              <a:ext cx="1580971" cy="2780233"/>
            </a:xfrm>
            <a:prstGeom prst="rect">
              <a:avLst/>
            </a:prstGeom>
          </p:spPr>
        </p:pic>
        <p:sp>
          <p:nvSpPr>
            <p:cNvPr id="1916" name="textbox 1916"/>
            <p:cNvSpPr/>
            <p:nvPr/>
          </p:nvSpPr>
          <p:spPr>
            <a:xfrm>
              <a:off x="-12700" y="-12700"/>
              <a:ext cx="1606550" cy="2839720"/>
            </a:xfrm>
            <a:prstGeom prst="rect">
              <a:avLst/>
            </a:prstGeom>
            <a:noFill/>
            <a:ln w="0" cap="flat">
              <a:noFill/>
              <a:prstDash val="solid"/>
              <a:miter lim="0"/>
            </a:ln>
          </p:spPr>
          <p:txBody>
            <a:bodyPr vert="horz" wrap="square" lIns="0" tIns="0" rIns="0" bIns="0"/>
            <a:lstStyle/>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marL="1242695" algn="l" rtl="0" eaLnBrk="0">
                <a:lnSpc>
                  <a:spcPct val="81000"/>
                </a:lnSpc>
                <a:spcBef>
                  <a:spcPts val="5"/>
                </a:spcBef>
              </a:pPr>
              <a:r>
                <a:rPr sz="1100" kern="0" spc="-40" dirty="0">
                  <a:solidFill>
                    <a:srgbClr val="898989">
                      <a:alpha val="100000"/>
                    </a:srgbClr>
                  </a:solidFill>
                  <a:latin typeface="Arial" panose="020B0604020202020204"/>
                  <a:ea typeface="Arial" panose="020B0604020202020204"/>
                  <a:cs typeface="Arial" panose="020B0604020202020204"/>
                </a:rPr>
                <a:t>74</a:t>
              </a:r>
              <a:endParaRPr sz="1100" dirty="0">
                <a:latin typeface="Arial" panose="020B0604020202020204"/>
                <a:ea typeface="Arial" panose="020B0604020202020204"/>
                <a:cs typeface="Arial" panose="020B0604020202020204"/>
              </a:endParaRPr>
            </a:p>
          </p:txBody>
        </p:sp>
      </p:grpSp>
      <p:sp>
        <p:nvSpPr>
          <p:cNvPr id="1918" name="textbox 1918"/>
          <p:cNvSpPr/>
          <p:nvPr/>
        </p:nvSpPr>
        <p:spPr>
          <a:xfrm>
            <a:off x="465780" y="4990263"/>
            <a:ext cx="11157584" cy="1144269"/>
          </a:xfrm>
          <a:prstGeom prst="rect">
            <a:avLst/>
          </a:prstGeom>
          <a:noFill/>
          <a:ln w="0" cap="flat">
            <a:noFill/>
            <a:prstDash val="solid"/>
            <a:miter lim="0"/>
          </a:ln>
        </p:spPr>
        <p:txBody>
          <a:bodyPr vert="horz" wrap="square" lIns="0" tIns="0" rIns="0" bIns="0"/>
          <a:lstStyle/>
          <a:p>
            <a:pPr algn="l" rtl="0" eaLnBrk="0">
              <a:lnSpc>
                <a:spcPct val="91000"/>
              </a:lnSpc>
            </a:pPr>
            <a:endParaRPr sz="100" dirty="0">
              <a:latin typeface="Arial" panose="020B0604020202020204"/>
              <a:ea typeface="Arial" panose="020B0604020202020204"/>
              <a:cs typeface="Arial" panose="020B0604020202020204"/>
            </a:endParaRPr>
          </a:p>
          <a:p>
            <a:pPr marL="339725" indent="-327025" algn="l" rtl="0" eaLnBrk="0">
              <a:lnSpc>
                <a:spcPct val="106000"/>
              </a:lnSpc>
            </a:pPr>
            <a:r>
              <a:rPr sz="2000" kern="0" spc="-40" dirty="0">
                <a:solidFill>
                  <a:srgbClr val="000000">
                    <a:alpha val="100000"/>
                  </a:srgbClr>
                </a:solidFill>
                <a:latin typeface="Arial" panose="020B0604020202020204"/>
                <a:ea typeface="Arial" panose="020B0604020202020204"/>
                <a:cs typeface="Arial" panose="020B0604020202020204"/>
              </a:rPr>
              <a:t>•</a:t>
            </a:r>
            <a:r>
              <a:rPr sz="2000" kern="0" spc="240" dirty="0">
                <a:solidFill>
                  <a:srgbClr val="000000">
                    <a:alpha val="100000"/>
                  </a:srgbClr>
                </a:solidFill>
                <a:latin typeface="Arial" panose="020B0604020202020204"/>
                <a:ea typeface="Arial" panose="020B0604020202020204"/>
                <a:cs typeface="Arial" panose="020B0604020202020204"/>
              </a:rPr>
              <a:t>  </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做好包括燃气应急在内的城市应急体系规划， 建立政府、企业、专家参与的分工协作机制， 加强应</a:t>
            </a: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急物资储备和应急设备配置， 强化协同效应， 事故发生后及时有效处置，</a:t>
            </a:r>
            <a:r>
              <a:rPr sz="2000" kern="0" spc="-1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尽最大可能降低事故损</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rPr>
              <a:t>失。</a:t>
            </a:r>
            <a:endParaRPr sz="2000" dirty="0">
              <a:latin typeface="微软雅黑" panose="020B0503020204020204" charset="-122"/>
              <a:ea typeface="微软雅黑" panose="020B0503020204020204" charset="-122"/>
              <a:cs typeface="微软雅黑" panose="020B0503020204020204" charset="-122"/>
            </a:endParaRPr>
          </a:p>
          <a:p>
            <a:pPr algn="l" rtl="0" eaLnBrk="0">
              <a:lnSpc>
                <a:spcPct val="104000"/>
              </a:lnSpc>
            </a:pPr>
            <a:endParaRPr sz="1200" dirty="0">
              <a:latin typeface="Arial" panose="020B0604020202020204"/>
              <a:ea typeface="Arial" panose="020B0604020202020204"/>
              <a:cs typeface="Arial" panose="020B0604020202020204"/>
            </a:endParaRPr>
          </a:p>
          <a:p>
            <a:pPr marL="12700" algn="l" rtl="0" eaLnBrk="0">
              <a:lnSpc>
                <a:spcPct val="92000"/>
              </a:lnSpc>
              <a:spcBef>
                <a:spcPts val="5"/>
              </a:spcBef>
            </a:pPr>
            <a:r>
              <a:rPr sz="2000" kern="0" spc="-20" dirty="0">
                <a:solidFill>
                  <a:srgbClr val="000000">
                    <a:alpha val="100000"/>
                  </a:srgbClr>
                </a:solidFill>
                <a:latin typeface="Arial" panose="020B0604020202020204"/>
                <a:ea typeface="Arial" panose="020B0604020202020204"/>
                <a:cs typeface="Arial" panose="020B0604020202020204"/>
              </a:rPr>
              <a:t>•   </a:t>
            </a: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燃气企业要提高一线人员的专业素养， 通过应急演练和培训等方式</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增强一线人员临场处置能力。</a:t>
            </a:r>
            <a:endParaRPr sz="2000" dirty="0">
              <a:latin typeface="微软雅黑" panose="020B0503020204020204" charset="-122"/>
              <a:ea typeface="微软雅黑" panose="020B0503020204020204" charset="-122"/>
              <a:cs typeface="微软雅黑" panose="020B0503020204020204" charset="-122"/>
            </a:endParaRPr>
          </a:p>
        </p:txBody>
      </p:sp>
      <p:pic>
        <p:nvPicPr>
          <p:cNvPr id="1920" name="picture 1920"/>
          <p:cNvPicPr>
            <a:picLocks noChangeAspect="1"/>
          </p:cNvPicPr>
          <p:nvPr/>
        </p:nvPicPr>
        <p:blipFill>
          <a:blip r:embed="rId3"/>
          <a:stretch>
            <a:fillRect/>
          </a:stretch>
        </p:blipFill>
        <p:spPr>
          <a:xfrm rot="21600000">
            <a:off x="7609641" y="1357016"/>
            <a:ext cx="3015856" cy="3312243"/>
          </a:xfrm>
          <a:prstGeom prst="rect">
            <a:avLst/>
          </a:prstGeom>
        </p:spPr>
      </p:pic>
      <p:pic>
        <p:nvPicPr>
          <p:cNvPr id="1922" name="picture 1922"/>
          <p:cNvPicPr>
            <a:picLocks noChangeAspect="1"/>
          </p:cNvPicPr>
          <p:nvPr/>
        </p:nvPicPr>
        <p:blipFill>
          <a:blip r:embed="rId4"/>
          <a:stretch>
            <a:fillRect/>
          </a:stretch>
        </p:blipFill>
        <p:spPr>
          <a:xfrm rot="21600000">
            <a:off x="842772" y="1306067"/>
            <a:ext cx="5233416" cy="478536"/>
          </a:xfrm>
          <a:prstGeom prst="rect">
            <a:avLst/>
          </a:prstGeom>
        </p:spPr>
      </p:pic>
      <p:pic>
        <p:nvPicPr>
          <p:cNvPr id="1924" name="picture 1924"/>
          <p:cNvPicPr>
            <a:picLocks noChangeAspect="1"/>
          </p:cNvPicPr>
          <p:nvPr/>
        </p:nvPicPr>
        <p:blipFill>
          <a:blip r:embed="rId5"/>
          <a:stretch>
            <a:fillRect/>
          </a:stretch>
        </p:blipFill>
        <p:spPr>
          <a:xfrm rot="21600000">
            <a:off x="7620" y="324611"/>
            <a:ext cx="3012960" cy="777240"/>
          </a:xfrm>
          <a:prstGeom prst="rect">
            <a:avLst/>
          </a:prstGeom>
        </p:spPr>
      </p:pic>
      <p:pic>
        <p:nvPicPr>
          <p:cNvPr id="1926" name="picture 1926"/>
          <p:cNvPicPr>
            <a:picLocks noChangeAspect="1"/>
          </p:cNvPicPr>
          <p:nvPr/>
        </p:nvPicPr>
        <p:blipFill>
          <a:blip r:embed="rId6"/>
          <a:stretch>
            <a:fillRect/>
          </a:stretch>
        </p:blipFill>
        <p:spPr>
          <a:xfrm rot="21600000">
            <a:off x="6517495" y="3453474"/>
            <a:ext cx="438694" cy="60188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satMod val="110000"/>
                <a:lumMod val="105000"/>
                <a:tint val="67000"/>
              </a:schemeClr>
            </a:gs>
            <a:gs pos="50000">
              <a:schemeClr val="phClr">
                <a:lumMod val="105000"/>
                <a:satMod val="103000"/>
                <a:tint val="73000"/>
              </a:schemeClr>
            </a:gs>
            <a:gs pos="100000">
              <a:schemeClr val="phClr">
                <a:satMod val="105000"/>
                <a:lumMod val="109000"/>
                <a:tint val="81000"/>
              </a:schemeClr>
            </a:gs>
          </a:gsLst>
          <a:lin ang="5400000" scaled="0"/>
        </a:gradFill>
        <a:gradFill rotWithShape="1">
          <a:gsLst>
            <a:gs pos="0">
              <a:schemeClr val="phClr">
                <a:satMod val="103000"/>
                <a:lumMod val="102000"/>
                <a:shade val="94000"/>
              </a:schemeClr>
            </a:gs>
            <a:gs pos="50000">
              <a:schemeClr val="phClr">
                <a:lumMod val="110000"/>
                <a:satMod val="100000"/>
                <a:tint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40118</Words>
  <Application>WPS 演示</Application>
  <PresentationFormat/>
  <Paragraphs>2268</Paragraphs>
  <Slides>118</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118</vt:i4>
      </vt:variant>
    </vt:vector>
  </HeadingPairs>
  <TitlesOfParts>
    <vt:vector size="131" baseType="lpstr">
      <vt:lpstr>Arial</vt:lpstr>
      <vt:lpstr>宋体</vt:lpstr>
      <vt:lpstr>Wingdings</vt:lpstr>
      <vt:lpstr>Arial</vt:lpstr>
      <vt:lpstr>黑体</vt:lpstr>
      <vt:lpstr>微软雅黑</vt:lpstr>
      <vt:lpstr>Wingdings</vt:lpstr>
      <vt:lpstr>Arial Unicode MS</vt:lpstr>
      <vt:lpstr>Calibri</vt:lpstr>
      <vt:lpstr>Times New Roman</vt:lpstr>
      <vt:lpstr>仿宋</vt:lpstr>
      <vt:lpstr>楷体</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汤汤汤汤汤</cp:lastModifiedBy>
  <cp:revision>2</cp:revision>
  <dcterms:created xsi:type="dcterms:W3CDTF">2024-12-09T08:33:00Z</dcterms:created>
  <dcterms:modified xsi:type="dcterms:W3CDTF">2026-02-09T11:55:04Z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O">
    <vt:lpwstr>wqlLaW5nc29mdCBQREYgdG8gV1BTIDEwMA</vt:lpwstr>
  </property>
  <property fmtid="{D5CDD505-2E9C-101B-9397-08002B2CF9AE}" pid="3" name="Created">
    <vt:filetime>2024-12-10T00:23:42Z</vt:filetime>
  </property>
  <property fmtid="{D5CDD505-2E9C-101B-9397-08002B2CF9AE}" pid="4" name="ICV">
    <vt:lpwstr>1DA45B9544C1458CB3803BE51133B477_13</vt:lpwstr>
  </property>
  <property fmtid="{D5CDD505-2E9C-101B-9397-08002B2CF9AE}" pid="5" name="KSOProductBuildVer">
    <vt:lpwstr>2052-12.1.0.24657</vt:lpwstr>
  </property>
</Properties>
</file>