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Lst>
  <p:sldSz cx="9144000" cy="6858000"/>
  <p:notesSz cx="6858000" cy="9144000"/>
  <p:custDataLst>
    <p:tags r:id="rId10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presProps" Target="presProps.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2" Type="http://schemas.openxmlformats.org/officeDocument/2006/relationships/tags" Target="tags/tag1.xml"/><Relationship Id="rId101" Type="http://schemas.openxmlformats.org/officeDocument/2006/relationships/tableStyles" Target="tableStyles.xml"/><Relationship Id="rId100" Type="http://schemas.openxmlformats.org/officeDocument/2006/relationships/viewProps" Target="viewProps.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jpeg"/><Relationship Id="rId1"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3" Type="http://schemas.openxmlformats.org/officeDocument/2006/relationships/slideLayout" Target="../slideLayouts/slideLayout1.xml"/><Relationship Id="rId12" Type="http://schemas.openxmlformats.org/officeDocument/2006/relationships/image" Target="../media/image30.png"/><Relationship Id="rId11" Type="http://schemas.openxmlformats.org/officeDocument/2006/relationships/image" Target="../media/image29.png"/><Relationship Id="rId10" Type="http://schemas.openxmlformats.org/officeDocument/2006/relationships/image" Target="../media/image28.png"/><Relationship Id="rId1"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2.jpeg"/><Relationship Id="rId1"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image" Target="../media/image44.png"/><Relationship Id="rId7" Type="http://schemas.openxmlformats.org/officeDocument/2006/relationships/image" Target="../media/image43.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5" Type="http://schemas.openxmlformats.org/officeDocument/2006/relationships/slideLayout" Target="../slideLayouts/slideLayout1.xml"/><Relationship Id="rId14" Type="http://schemas.openxmlformats.org/officeDocument/2006/relationships/image" Target="../media/image50.png"/><Relationship Id="rId13" Type="http://schemas.openxmlformats.org/officeDocument/2006/relationships/image" Target="../media/image49.png"/><Relationship Id="rId12" Type="http://schemas.openxmlformats.org/officeDocument/2006/relationships/image" Target="../media/image48.png"/><Relationship Id="rId11" Type="http://schemas.openxmlformats.org/officeDocument/2006/relationships/image" Target="../media/image47.png"/><Relationship Id="rId10" Type="http://schemas.openxmlformats.org/officeDocument/2006/relationships/image" Target="../media/image46.png"/><Relationship Id="rId1" Type="http://schemas.openxmlformats.org/officeDocument/2006/relationships/image" Target="../media/image3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9" Type="http://schemas.openxmlformats.org/officeDocument/2006/relationships/image" Target="../media/image50.png"/><Relationship Id="rId8" Type="http://schemas.openxmlformats.org/officeDocument/2006/relationships/image" Target="../media/image37.png"/><Relationship Id="rId7" Type="http://schemas.openxmlformats.org/officeDocument/2006/relationships/image" Target="../media/image55.png"/><Relationship Id="rId6" Type="http://schemas.openxmlformats.org/officeDocument/2006/relationships/image" Target="../media/image47.png"/><Relationship Id="rId5" Type="http://schemas.openxmlformats.org/officeDocument/2006/relationships/image" Target="../media/image54.png"/><Relationship Id="rId4" Type="http://schemas.openxmlformats.org/officeDocument/2006/relationships/image" Target="../media/image39.png"/><Relationship Id="rId3" Type="http://schemas.openxmlformats.org/officeDocument/2006/relationships/image" Target="../media/image53.png"/><Relationship Id="rId2" Type="http://schemas.openxmlformats.org/officeDocument/2006/relationships/image" Target="../media/image52.png"/><Relationship Id="rId10" Type="http://schemas.openxmlformats.org/officeDocument/2006/relationships/slideLayout" Target="../slideLayouts/slideLayout1.xml"/><Relationship Id="rId1" Type="http://schemas.openxmlformats.org/officeDocument/2006/relationships/image" Target="../media/image51.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9" Type="http://schemas.openxmlformats.org/officeDocument/2006/relationships/image" Target="../media/image55.png"/><Relationship Id="rId8" Type="http://schemas.openxmlformats.org/officeDocument/2006/relationships/image" Target="../media/image47.png"/><Relationship Id="rId7" Type="http://schemas.openxmlformats.org/officeDocument/2006/relationships/image" Target="../media/image46.png"/><Relationship Id="rId6" Type="http://schemas.openxmlformats.org/officeDocument/2006/relationships/image" Target="../media/image39.png"/><Relationship Id="rId5" Type="http://schemas.openxmlformats.org/officeDocument/2006/relationships/image" Target="../media/image53.png"/><Relationship Id="rId4" Type="http://schemas.openxmlformats.org/officeDocument/2006/relationships/image" Target="../media/image59.png"/><Relationship Id="rId3" Type="http://schemas.openxmlformats.org/officeDocument/2006/relationships/image" Target="../media/image58.png"/><Relationship Id="rId2" Type="http://schemas.openxmlformats.org/officeDocument/2006/relationships/image" Target="../media/image42.png"/><Relationship Id="rId15" Type="http://schemas.openxmlformats.org/officeDocument/2006/relationships/slideLayout" Target="../slideLayouts/slideLayout1.xml"/><Relationship Id="rId14" Type="http://schemas.openxmlformats.org/officeDocument/2006/relationships/image" Target="../media/image38.png"/><Relationship Id="rId13" Type="http://schemas.openxmlformats.org/officeDocument/2006/relationships/image" Target="../media/image49.png"/><Relationship Id="rId12" Type="http://schemas.openxmlformats.org/officeDocument/2006/relationships/image" Target="../media/image48.png"/><Relationship Id="rId11" Type="http://schemas.openxmlformats.org/officeDocument/2006/relationships/image" Target="../media/image50.png"/><Relationship Id="rId10" Type="http://schemas.openxmlformats.org/officeDocument/2006/relationships/image" Target="../media/image37.png"/><Relationship Id="rId1" Type="http://schemas.openxmlformats.org/officeDocument/2006/relationships/image" Target="../media/image57.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0.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9" Type="http://schemas.openxmlformats.org/officeDocument/2006/relationships/image" Target="../media/image47.png"/><Relationship Id="rId8" Type="http://schemas.openxmlformats.org/officeDocument/2006/relationships/image" Target="../media/image63.png"/><Relationship Id="rId7" Type="http://schemas.openxmlformats.org/officeDocument/2006/relationships/image" Target="../media/image46.png"/><Relationship Id="rId6" Type="http://schemas.openxmlformats.org/officeDocument/2006/relationships/image" Target="../media/image54.png"/><Relationship Id="rId5" Type="http://schemas.openxmlformats.org/officeDocument/2006/relationships/image" Target="../media/image39.png"/><Relationship Id="rId4" Type="http://schemas.openxmlformats.org/officeDocument/2006/relationships/image" Target="../media/image53.png"/><Relationship Id="rId3" Type="http://schemas.openxmlformats.org/officeDocument/2006/relationships/image" Target="../media/image62.png"/><Relationship Id="rId2" Type="http://schemas.openxmlformats.org/officeDocument/2006/relationships/image" Target="../media/image61.png"/><Relationship Id="rId16" Type="http://schemas.openxmlformats.org/officeDocument/2006/relationships/slideLayout" Target="../slideLayouts/slideLayout1.xml"/><Relationship Id="rId15" Type="http://schemas.openxmlformats.org/officeDocument/2006/relationships/image" Target="../media/image38.png"/><Relationship Id="rId14" Type="http://schemas.openxmlformats.org/officeDocument/2006/relationships/image" Target="../media/image48.png"/><Relationship Id="rId13" Type="http://schemas.openxmlformats.org/officeDocument/2006/relationships/image" Target="../media/image50.png"/><Relationship Id="rId12" Type="http://schemas.openxmlformats.org/officeDocument/2006/relationships/image" Target="../media/image49.png"/><Relationship Id="rId11" Type="http://schemas.openxmlformats.org/officeDocument/2006/relationships/image" Target="../media/image37.png"/><Relationship Id="rId10" Type="http://schemas.openxmlformats.org/officeDocument/2006/relationships/image" Target="../media/image55.png"/><Relationship Id="rId1" Type="http://schemas.openxmlformats.org/officeDocument/2006/relationships/image" Target="../media/image42.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4.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9" Type="http://schemas.openxmlformats.org/officeDocument/2006/relationships/image" Target="../media/image55.png"/><Relationship Id="rId8" Type="http://schemas.openxmlformats.org/officeDocument/2006/relationships/image" Target="../media/image47.png"/><Relationship Id="rId7" Type="http://schemas.openxmlformats.org/officeDocument/2006/relationships/image" Target="../media/image63.png"/><Relationship Id="rId6" Type="http://schemas.openxmlformats.org/officeDocument/2006/relationships/image" Target="../media/image44.png"/><Relationship Id="rId5" Type="http://schemas.openxmlformats.org/officeDocument/2006/relationships/image" Target="../media/image54.png"/><Relationship Id="rId4" Type="http://schemas.openxmlformats.org/officeDocument/2006/relationships/image" Target="../media/image53.png"/><Relationship Id="rId3" Type="http://schemas.openxmlformats.org/officeDocument/2006/relationships/image" Target="../media/image67.png"/><Relationship Id="rId2" Type="http://schemas.openxmlformats.org/officeDocument/2006/relationships/image" Target="../media/image66.png"/><Relationship Id="rId15" Type="http://schemas.openxmlformats.org/officeDocument/2006/relationships/slideLayout" Target="../slideLayouts/slideLayout1.xml"/><Relationship Id="rId14" Type="http://schemas.openxmlformats.org/officeDocument/2006/relationships/image" Target="../media/image38.png"/><Relationship Id="rId13" Type="http://schemas.openxmlformats.org/officeDocument/2006/relationships/image" Target="../media/image48.png"/><Relationship Id="rId12" Type="http://schemas.openxmlformats.org/officeDocument/2006/relationships/image" Target="../media/image50.png"/><Relationship Id="rId11" Type="http://schemas.openxmlformats.org/officeDocument/2006/relationships/image" Target="../media/image49.png"/><Relationship Id="rId10" Type="http://schemas.openxmlformats.org/officeDocument/2006/relationships/image" Target="../media/image37.png"/><Relationship Id="rId1" Type="http://schemas.openxmlformats.org/officeDocument/2006/relationships/image" Target="../media/image6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image" Target="../media/image69.png"/><Relationship Id="rId7" Type="http://schemas.openxmlformats.org/officeDocument/2006/relationships/image" Target="../media/image49.png"/><Relationship Id="rId6" Type="http://schemas.openxmlformats.org/officeDocument/2006/relationships/image" Target="../media/image54.png"/><Relationship Id="rId5" Type="http://schemas.openxmlformats.org/officeDocument/2006/relationships/image" Target="../media/image63.png"/><Relationship Id="rId4" Type="http://schemas.openxmlformats.org/officeDocument/2006/relationships/image" Target="../media/image46.png"/><Relationship Id="rId3" Type="http://schemas.openxmlformats.org/officeDocument/2006/relationships/image" Target="../media/image68.png"/><Relationship Id="rId2" Type="http://schemas.openxmlformats.org/officeDocument/2006/relationships/image" Target="../media/image39.png"/><Relationship Id="rId16" Type="http://schemas.openxmlformats.org/officeDocument/2006/relationships/slideLayout" Target="../slideLayouts/slideLayout1.xml"/><Relationship Id="rId15" Type="http://schemas.openxmlformats.org/officeDocument/2006/relationships/image" Target="../media/image38.png"/><Relationship Id="rId14" Type="http://schemas.openxmlformats.org/officeDocument/2006/relationships/image" Target="../media/image48.png"/><Relationship Id="rId13" Type="http://schemas.openxmlformats.org/officeDocument/2006/relationships/image" Target="../media/image37.png"/><Relationship Id="rId12" Type="http://schemas.openxmlformats.org/officeDocument/2006/relationships/image" Target="../media/image55.png"/><Relationship Id="rId11" Type="http://schemas.openxmlformats.org/officeDocument/2006/relationships/image" Target="../media/image47.png"/><Relationship Id="rId10" Type="http://schemas.openxmlformats.org/officeDocument/2006/relationships/image" Target="../media/image53.png"/><Relationship Id="rId1" Type="http://schemas.openxmlformats.org/officeDocument/2006/relationships/image" Target="../media/image5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2.jpe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p:nvPr/>
        </p:nvSpPr>
        <p:spPr>
          <a:xfrm>
            <a:off x="1322357" y="1143730"/>
            <a:ext cx="6724650" cy="1305560"/>
          </a:xfrm>
          <a:prstGeom prst="rect">
            <a:avLst/>
          </a:prstGeom>
        </p:spPr>
        <p:txBody>
          <a:bodyPr vert="horz" wrap="square" lIns="0" tIns="0" rIns="0" bIns="0"/>
          <a:lstStyle/>
          <a:p>
            <a:pPr algn="l" rtl="0" eaLnBrk="0">
              <a:lnSpc>
                <a:spcPct val="120000"/>
              </a:lnSpc>
            </a:pPr>
            <a:endParaRPr lang="en-US" altLang="en-US" sz="100" dirty="0"/>
          </a:p>
          <a:p>
            <a:pPr marL="292100" indent="-280035" algn="ctr" rtl="0" eaLnBrk="0">
              <a:lnSpc>
                <a:spcPct val="95000"/>
              </a:lnSpc>
              <a:spcBef>
                <a:spcPts val="0"/>
              </a:spcBef>
            </a:pPr>
            <a:r>
              <a:rPr sz="44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液化石油气</a:t>
            </a:r>
            <a:r>
              <a:rPr lang="zh-CN" sz="44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行业发展与检查趋势</a:t>
            </a:r>
            <a:endParaRPr lang="zh-CN" sz="4400" dirty="0"/>
          </a:p>
        </p:txBody>
      </p:sp>
      <p:sp>
        <p:nvSpPr>
          <p:cNvPr id="4" name="textbox 4"/>
          <p:cNvSpPr/>
          <p:nvPr/>
        </p:nvSpPr>
        <p:spPr>
          <a:xfrm>
            <a:off x="3192492" y="4894991"/>
            <a:ext cx="2893060" cy="576580"/>
          </a:xfrm>
          <a:prstGeom prst="rect">
            <a:avLst/>
          </a:prstGeom>
        </p:spPr>
        <p:txBody>
          <a:bodyPr vert="horz" wrap="square" lIns="0" tIns="0" rIns="0" bIns="0"/>
          <a:lstStyle/>
          <a:p>
            <a:pPr algn="l" rtl="0" eaLnBrk="0">
              <a:lnSpc>
                <a:spcPct val="70000"/>
              </a:lnSpc>
            </a:pPr>
            <a:endParaRPr lang="en-US" altLang="en-US" sz="100" dirty="0"/>
          </a:p>
          <a:p>
            <a:pPr marL="12700" algn="l" rtl="0" eaLnBrk="0">
              <a:lnSpc>
                <a:spcPct val="93000"/>
              </a:lnSpc>
            </a:pPr>
            <a:r>
              <a:rPr sz="39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202</a:t>
            </a:r>
            <a:r>
              <a:rPr lang="en-US" sz="39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4</a:t>
            </a:r>
            <a:r>
              <a:rPr sz="39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年</a:t>
            </a:r>
            <a:r>
              <a:rPr lang="en-US" sz="39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1</a:t>
            </a:r>
            <a:r>
              <a:rPr sz="39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月</a:t>
            </a:r>
            <a:endParaRPr lang="en-US" altLang="en-US" sz="3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2"/>
          <p:cNvSpPr/>
          <p:nvPr/>
        </p:nvSpPr>
        <p:spPr>
          <a:xfrm>
            <a:off x="262521" y="780275"/>
            <a:ext cx="8368030" cy="4714875"/>
          </a:xfrm>
          <a:prstGeom prst="rect">
            <a:avLst/>
          </a:prstGeom>
        </p:spPr>
        <p:txBody>
          <a:bodyPr vert="horz" wrap="square" lIns="0" tIns="0" rIns="0" bIns="0"/>
          <a:lstStyle/>
          <a:p>
            <a:pPr algn="l" rtl="0" eaLnBrk="0">
              <a:lnSpc>
                <a:spcPct val="88000"/>
              </a:lnSpc>
            </a:pPr>
            <a:endParaRPr lang="en-US" altLang="en-US" sz="100" dirty="0"/>
          </a:p>
          <a:p>
            <a:pPr marL="735965" algn="l" rtl="0" eaLnBrk="0">
              <a:lnSpc>
                <a:spcPct val="86000"/>
              </a:lnSpc>
            </a:pP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南宁市公安联动配合各部门打击黑气、</a:t>
            </a:r>
            <a:r>
              <a:rPr sz="2300" b="1" kern="0" spc="-5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黑点、</a:t>
            </a:r>
            <a:r>
              <a:rPr sz="2300" b="1" kern="0" spc="-5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黑气运输，</a:t>
            </a:r>
            <a:endParaRPr lang="en-US" altLang="en-US" sz="2300" dirty="0"/>
          </a:p>
          <a:p>
            <a:pPr marL="12700" indent="19685" algn="l" rtl="0" eaLnBrk="0">
              <a:lnSpc>
                <a:spcPct val="210000"/>
              </a:lnSpc>
              <a:spcBef>
                <a:spcPts val="85"/>
              </a:spcBef>
            </a:pP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已成立工作专班</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南宁市委明</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确要求</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4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由经侦牵头进行联合执</a:t>
            </a:r>
            <a:r>
              <a:rPr sz="23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法</a:t>
            </a:r>
            <a:r>
              <a:rPr sz="23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对燃气黑窝点全链条进行全面打击</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4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2023年9月</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15日在南</a:t>
            </a:r>
            <a:r>
              <a:rPr sz="23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宁市经开区明阳工业园区打击一个黑气站</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，截止至1</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0月30日</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已</a:t>
            </a:r>
            <a:r>
              <a:rPr sz="23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刑拘12人</a:t>
            </a:r>
            <a:r>
              <a:rPr sz="23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300" b="1" kern="0" spc="-5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逮捕9人</a:t>
            </a:r>
            <a:r>
              <a:rPr sz="23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300" dirty="0"/>
          </a:p>
          <a:p>
            <a:pPr algn="l" rtl="0" eaLnBrk="0">
              <a:lnSpc>
                <a:spcPct val="103000"/>
              </a:lnSpc>
            </a:pPr>
            <a:endParaRPr lang="en-US" altLang="en-US" sz="1000" dirty="0"/>
          </a:p>
          <a:p>
            <a:pPr algn="l" rtl="0" eaLnBrk="0">
              <a:lnSpc>
                <a:spcPct val="103000"/>
              </a:lnSpc>
            </a:pPr>
            <a:endParaRPr lang="en-US" altLang="en-US" sz="1000" dirty="0"/>
          </a:p>
          <a:p>
            <a:pPr algn="r" rtl="0" eaLnBrk="0">
              <a:lnSpc>
                <a:spcPct val="86000"/>
              </a:lnSpc>
              <a:spcBef>
                <a:spcPts val="695"/>
              </a:spcBef>
            </a:pPr>
            <a:r>
              <a:rPr sz="2300" b="1" kern="0" spc="100" dirty="0">
                <a:solidFill>
                  <a:srgbClr val="0000FF">
                    <a:alpha val="100000"/>
                  </a:srgbClr>
                </a:solidFill>
                <a:latin typeface="微软雅黑" panose="020B0503020204020204" charset="-122"/>
                <a:ea typeface="微软雅黑" panose="020B0503020204020204" charset="-122"/>
                <a:cs typeface="微软雅黑" panose="020B0503020204020204" charset="-122"/>
              </a:rPr>
              <a:t>据说公安部门通过</a:t>
            </a:r>
            <a:r>
              <a:rPr sz="2300" b="1" kern="0" spc="100" dirty="0">
                <a:solidFill>
                  <a:srgbClr val="FF0000">
                    <a:alpha val="100000"/>
                  </a:srgbClr>
                </a:solidFill>
                <a:latin typeface="微软雅黑" panose="020B0503020204020204" charset="-122"/>
                <a:ea typeface="微软雅黑" panose="020B0503020204020204" charset="-122"/>
                <a:cs typeface="微软雅黑" panose="020B0503020204020204" charset="-122"/>
              </a:rPr>
              <a:t>技术手段</a:t>
            </a:r>
            <a:r>
              <a:rPr sz="2300" b="1" kern="0" spc="100" dirty="0">
                <a:solidFill>
                  <a:srgbClr val="0000FF">
                    <a:alpha val="100000"/>
                  </a:srgbClr>
                </a:solidFill>
                <a:latin typeface="微软雅黑" panose="020B0503020204020204" charset="-122"/>
                <a:ea typeface="微软雅黑" panose="020B0503020204020204" charset="-122"/>
                <a:cs typeface="微软雅黑" panose="020B0503020204020204" charset="-122"/>
              </a:rPr>
              <a:t>查明该案涉案金额</a:t>
            </a:r>
            <a:r>
              <a:rPr sz="23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超过</a:t>
            </a:r>
            <a:r>
              <a:rPr sz="23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一千万</a:t>
            </a:r>
            <a:endParaRPr lang="en-US" altLang="en-US" sz="2300" dirty="0"/>
          </a:p>
          <a:p>
            <a:pPr marL="12700" algn="l" rtl="0" eaLnBrk="0">
              <a:lnSpc>
                <a:spcPts val="5735"/>
              </a:lnSpc>
            </a:pP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元</a:t>
            </a:r>
            <a:r>
              <a:rPr sz="23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，检查机关拟起诉主犯</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量刑不低于</a:t>
            </a:r>
            <a:r>
              <a:rPr sz="23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八年</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4"/>
          <p:cNvPicPr>
            <a:picLocks noChangeAspect="1"/>
          </p:cNvPicPr>
          <p:nvPr/>
        </p:nvPicPr>
        <p:blipFill>
          <a:blip r:embed="rId1"/>
          <a:stretch>
            <a:fillRect/>
          </a:stretch>
        </p:blipFill>
        <p:spPr>
          <a:xfrm rot="21600000">
            <a:off x="179832" y="1917192"/>
            <a:ext cx="8816340" cy="4660391"/>
          </a:xfrm>
          <a:prstGeom prst="rect">
            <a:avLst/>
          </a:prstGeom>
        </p:spPr>
      </p:pic>
      <p:sp>
        <p:nvSpPr>
          <p:cNvPr id="46" name="textbox 46"/>
          <p:cNvSpPr/>
          <p:nvPr/>
        </p:nvSpPr>
        <p:spPr>
          <a:xfrm>
            <a:off x="262519" y="255106"/>
            <a:ext cx="8359140" cy="1270000"/>
          </a:xfrm>
          <a:prstGeom prst="rect">
            <a:avLst/>
          </a:prstGeom>
        </p:spPr>
        <p:txBody>
          <a:bodyPr vert="horz" wrap="square" lIns="0" tIns="0" rIns="0" bIns="0"/>
          <a:lstStyle/>
          <a:p>
            <a:pPr algn="l" rtl="0" eaLnBrk="0">
              <a:lnSpc>
                <a:spcPct val="83000"/>
              </a:lnSpc>
            </a:pPr>
            <a:endParaRPr lang="en-US" altLang="en-US" sz="100" dirty="0"/>
          </a:p>
          <a:p>
            <a:pPr marL="474980" algn="l" rtl="0" eaLnBrk="0">
              <a:lnSpc>
                <a:spcPts val="2645"/>
              </a:lnSpc>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2018年</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，万科内部会议上</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屏幕上巨大的“</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活下去</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，扎眼扎心！以</a:t>
            </a:r>
            <a:endParaRPr lang="en-US" altLang="en-US" sz="2000" dirty="0"/>
          </a:p>
          <a:p>
            <a:pPr marL="12700" indent="1270" algn="l" rtl="0" eaLnBrk="0">
              <a:lnSpc>
                <a:spcPct val="149000"/>
              </a:lnSpc>
              <a:spcBef>
                <a:spcPts val="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宁夏银川燃气爆炸事</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故为标志</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，燃气行业进入</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适者生存、剩者为王</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的年代，</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能活下去的企业就是赢家</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8"/>
          <p:cNvSpPr/>
          <p:nvPr/>
        </p:nvSpPr>
        <p:spPr>
          <a:xfrm>
            <a:off x="250705" y="299904"/>
            <a:ext cx="8665209" cy="6206490"/>
          </a:xfrm>
          <a:prstGeom prst="rect">
            <a:avLst/>
          </a:prstGeom>
        </p:spPr>
        <p:txBody>
          <a:bodyPr vert="horz" wrap="square" lIns="0" tIns="0" rIns="0" bIns="0"/>
          <a:lstStyle/>
          <a:p>
            <a:pPr algn="l" rtl="0" eaLnBrk="0">
              <a:lnSpc>
                <a:spcPct val="76000"/>
              </a:lnSpc>
            </a:pPr>
            <a:endParaRPr lang="en-US" altLang="en-US" sz="100" dirty="0"/>
          </a:p>
          <a:p>
            <a:pPr marL="374015" algn="l" rtl="0" eaLnBrk="0">
              <a:lnSpc>
                <a:spcPct val="94000"/>
              </a:lnSpc>
            </a:pPr>
            <a:r>
              <a:rPr sz="2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二、 安全生产</a:t>
            </a:r>
            <a:r>
              <a:rPr lang="zh-CN" sz="2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检查趋势</a:t>
            </a:r>
            <a:endParaRPr lang="en-US" altLang="en-US" sz="2700" dirty="0"/>
          </a:p>
          <a:p>
            <a:pPr algn="l" rtl="0" eaLnBrk="0">
              <a:lnSpc>
                <a:spcPct val="145000"/>
              </a:lnSpc>
            </a:pPr>
            <a:endParaRPr lang="en-US" altLang="en-US" sz="1000" dirty="0"/>
          </a:p>
          <a:p>
            <a:pPr marL="323850" algn="l" rtl="0" eaLnBrk="0">
              <a:lnSpc>
                <a:spcPct val="94000"/>
              </a:lnSpc>
              <a:spcBef>
                <a:spcPts val="695"/>
              </a:spcBef>
            </a:pPr>
            <a:r>
              <a:rPr sz="23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2.1 近期燃气行业安</a:t>
            </a: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全生产检查的突出特点及案例</a:t>
            </a:r>
            <a:endParaRPr lang="en-US" altLang="en-US" sz="2300" dirty="0"/>
          </a:p>
          <a:p>
            <a:pPr algn="l" rtl="0" eaLnBrk="0">
              <a:lnSpc>
                <a:spcPct val="112000"/>
              </a:lnSpc>
            </a:pPr>
            <a:endParaRPr lang="en-US" altLang="en-US" sz="1000" dirty="0"/>
          </a:p>
          <a:p>
            <a:pPr algn="l" rtl="0" eaLnBrk="0">
              <a:lnSpc>
                <a:spcPct val="112000"/>
              </a:lnSpc>
            </a:pPr>
            <a:endParaRPr lang="en-US" altLang="en-US" sz="1000" dirty="0"/>
          </a:p>
          <a:p>
            <a:pPr algn="l" rtl="0" eaLnBrk="0">
              <a:lnSpc>
                <a:spcPct val="113000"/>
              </a:lnSpc>
            </a:pPr>
            <a:endParaRPr lang="en-US" altLang="en-US" sz="1000" dirty="0"/>
          </a:p>
          <a:p>
            <a:pPr algn="r" rtl="0" eaLnBrk="0">
              <a:lnSpc>
                <a:spcPct val="83000"/>
              </a:lnSpc>
              <a:spcBef>
                <a:spcPts val="600"/>
              </a:spcBef>
            </a:pP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宁夏银川燃气爆炸事故发生后</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，各级各部门都在开展安全</a:t>
            </a:r>
            <a:r>
              <a:rPr sz="20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生产检查督察，</a:t>
            </a:r>
            <a:endParaRPr lang="en-US" altLang="en-US" sz="2000" dirty="0"/>
          </a:p>
          <a:p>
            <a:pPr marL="12700" indent="3810" algn="l" rtl="0" eaLnBrk="0">
              <a:lnSpc>
                <a:spcPct val="203000"/>
              </a:lnSpc>
              <a:spcBef>
                <a:spcPts val="80"/>
              </a:spcBef>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一个企业一天接待三个不同部门</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的检查</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都是常有的事</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由于检查组都是带着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严管重罚的任务而来</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同时往往带上新闻记者</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，所以一件小小的事情经过新</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闻媒体报道后迅速在全国范围内传播</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，受检企业可能会面临关停和失信</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惩戒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的风险</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，受检企业面临的</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损失是不可估量的。</a:t>
            </a:r>
            <a:endParaRPr lang="en-US" altLang="en-US" sz="2000" dirty="0"/>
          </a:p>
          <a:p>
            <a:pPr algn="l" rtl="0" eaLnBrk="0">
              <a:lnSpc>
                <a:spcPct val="167000"/>
              </a:lnSpc>
            </a:pPr>
            <a:endParaRPr lang="en-US" altLang="en-US" sz="1000" dirty="0"/>
          </a:p>
          <a:p>
            <a:pPr marL="469900" algn="l" rtl="0" eaLnBrk="0">
              <a:lnSpc>
                <a:spcPct val="83000"/>
              </a:lnSpc>
              <a:spcBef>
                <a:spcPts val="61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检查组通过开展座谈、交流询问、查阅台账、现场查看等方式</a:t>
            </a:r>
            <a:r>
              <a:rPr sz="20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，详细了解</a:t>
            </a:r>
            <a:endParaRPr lang="en-US" altLang="en-US" sz="2000" dirty="0"/>
          </a:p>
          <a:p>
            <a:pPr marL="22225" indent="-9525" algn="l" rtl="0" eaLnBrk="0">
              <a:lnSpc>
                <a:spcPct val="204000"/>
              </a:lnSpc>
              <a:spcBef>
                <a:spcPts val="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企业安全管理模式、</a:t>
            </a:r>
            <a:r>
              <a:rPr sz="2000" b="1" kern="0" spc="-3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日常巡查演练、</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隐患排查治理、</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重大危险源以及安全风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险管控等方面的情况。针对发现问题</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，检查组现场要求相关单位立</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即整改。</a:t>
            </a:r>
            <a:endParaRPr lang="en-US" alt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50"/>
          <p:cNvSpPr/>
          <p:nvPr/>
        </p:nvSpPr>
        <p:spPr>
          <a:xfrm>
            <a:off x="258828" y="450432"/>
            <a:ext cx="8616315" cy="5334000"/>
          </a:xfrm>
          <a:prstGeom prst="rect">
            <a:avLst/>
          </a:prstGeom>
        </p:spPr>
        <p:txBody>
          <a:bodyPr vert="horz" wrap="square" lIns="0" tIns="0" rIns="0" bIns="0"/>
          <a:lstStyle/>
          <a:p>
            <a:pPr algn="l" rtl="0" eaLnBrk="0">
              <a:lnSpc>
                <a:spcPct val="79000"/>
              </a:lnSpc>
            </a:pPr>
            <a:endParaRPr lang="en-US" altLang="en-US" sz="100" dirty="0"/>
          </a:p>
          <a:p>
            <a:pPr marL="471805" algn="l" rtl="0" eaLnBrk="0">
              <a:lnSpc>
                <a:spcPct val="8400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检查组通常会同步建立</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问责台账和违法处罚台账</a:t>
            </a:r>
            <a:r>
              <a:rPr sz="2000" b="1" kern="0" spc="-3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，做到不留一患、不漏一</a:t>
            </a:r>
            <a:endParaRPr lang="en-US" altLang="en-US" sz="2000" dirty="0"/>
          </a:p>
          <a:p>
            <a:pPr marL="12700" indent="2540" algn="l" rtl="0" eaLnBrk="0">
              <a:lnSpc>
                <a:spcPct val="153000"/>
              </a:lnSpc>
              <a:spcBef>
                <a:spcPts val="45"/>
              </a:spcBef>
            </a:pP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企</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，抽检发现的问题也将纳入省级政府考</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核巡查</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，一并督促整改</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，切实推动</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精准执法实现闭环管理</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，推动燃气行业专项行动走深走实</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88315" algn="l" rtl="0" eaLnBrk="0">
              <a:lnSpc>
                <a:spcPct val="84000"/>
              </a:lnSpc>
              <a:spcBef>
                <a:spcPts val="140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由于各级各部门普遍高度重视燃气安全专项整治工作</a:t>
            </a:r>
            <a:r>
              <a:rPr sz="2000" b="1" kern="0" spc="-26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因此检查组通常会</a:t>
            </a:r>
            <a:endParaRPr lang="en-US" altLang="en-US" sz="2000" dirty="0"/>
          </a:p>
          <a:p>
            <a:pPr marL="16510" algn="l" rtl="0" eaLnBrk="0">
              <a:lnSpc>
                <a:spcPct val="152000"/>
              </a:lnSpc>
              <a:spcBef>
                <a:spcPts val="4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带上有经验的专家一同前来检查</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6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因此到目前为止</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尚未听说广西被检的企</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业有哪家没有问题的</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，有的企业反复检</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，反复发现问题</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，反复被处</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罚和整改，</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而这通常是平时安全管理工作做得较好、站容站貌比较干净整</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洁的企业。</a:t>
            </a:r>
            <a:endParaRPr lang="en-US" altLang="en-US" sz="2000" dirty="0"/>
          </a:p>
          <a:p>
            <a:pPr marL="472440" algn="l" rtl="0" eaLnBrk="0">
              <a:lnSpc>
                <a:spcPct val="83000"/>
              </a:lnSpc>
              <a:spcBef>
                <a:spcPts val="142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体制内有一句话</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会做</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不如会说会写</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，对于燃气企业来说</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做得好不如会迎</a:t>
            </a:r>
            <a:endParaRPr lang="en-US" altLang="en-US" sz="2000" dirty="0"/>
          </a:p>
          <a:p>
            <a:pPr marL="14605" algn="l" rtl="0" eaLnBrk="0">
              <a:lnSpc>
                <a:spcPts val="3595"/>
              </a:lnSpc>
            </a:pP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检</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6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因为现在的燃气行业除了比谁做得好之外</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，更重要的是</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比谁犯的错</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少</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28575" algn="l" rtl="0" eaLnBrk="0">
              <a:lnSpc>
                <a:spcPct val="83000"/>
              </a:lnSpc>
              <a:spcBef>
                <a:spcPts val="161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因为犯错就会面临严厉的处罚</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，对于各级领导来说</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，检查组就是来判定受检</a:t>
            </a:r>
            <a:endParaRPr lang="en-US" altLang="en-US" sz="2000" dirty="0"/>
          </a:p>
          <a:p>
            <a:pPr marL="15240" algn="l" rtl="0" eaLnBrk="0">
              <a:lnSpc>
                <a:spcPct val="153000"/>
              </a:lnSpc>
              <a:spcBef>
                <a:spcPts val="4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企业是否安全隐患和违规行为</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，所以安全生产迎检是非常重要的</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它关乎</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一</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个企业的生死存亡和兴</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衰成败。</a:t>
            </a:r>
            <a:endParaRPr lang="en-US" alt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2"/>
          <p:cNvSpPr/>
          <p:nvPr/>
        </p:nvSpPr>
        <p:spPr>
          <a:xfrm>
            <a:off x="188092" y="415391"/>
            <a:ext cx="8979534" cy="6089015"/>
          </a:xfrm>
          <a:prstGeom prst="rect">
            <a:avLst/>
          </a:prstGeom>
        </p:spPr>
        <p:txBody>
          <a:bodyPr vert="horz" wrap="square" lIns="0" tIns="0" rIns="0" bIns="0"/>
          <a:lstStyle/>
          <a:p>
            <a:pPr algn="l" rtl="0" eaLnBrk="0">
              <a:lnSpc>
                <a:spcPct val="83000"/>
              </a:lnSpc>
            </a:pPr>
            <a:endParaRPr lang="en-US" altLang="en-US" sz="100" dirty="0"/>
          </a:p>
          <a:p>
            <a:pPr marL="563880" algn="l" rtl="0" eaLnBrk="0">
              <a:lnSpc>
                <a:spcPts val="3165"/>
              </a:lnSpc>
            </a:pPr>
            <a:r>
              <a:rPr sz="23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（一）近期燃气行业安全生产检查的突出特点</a:t>
            </a:r>
            <a:endParaRPr lang="en-US" altLang="en-US" sz="2300" dirty="0"/>
          </a:p>
          <a:p>
            <a:pPr algn="l" rtl="0" eaLnBrk="0">
              <a:lnSpc>
                <a:spcPct val="182000"/>
              </a:lnSpc>
            </a:pPr>
            <a:endParaRPr lang="en-US" altLang="en-US" sz="1000" dirty="0"/>
          </a:p>
          <a:p>
            <a:pPr algn="r" rtl="0" eaLnBrk="0">
              <a:lnSpc>
                <a:spcPct val="91000"/>
              </a:lnSpc>
              <a:spcBef>
                <a:spcPts val="610"/>
              </a:spcBef>
            </a:pPr>
            <a:r>
              <a:rPr sz="20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1、检查部门多</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，检查次数多</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，检查内容</a:t>
            </a:r>
            <a:r>
              <a:rPr sz="20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细</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处罚非常严厉</a:t>
            </a:r>
            <a:r>
              <a:rPr sz="2000" b="1" kern="0" spc="-34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，通报不留情面</a:t>
            </a:r>
            <a:r>
              <a:rPr sz="20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80695" algn="l" rtl="0" eaLnBrk="0">
              <a:lnSpc>
                <a:spcPct val="83000"/>
              </a:lnSpc>
              <a:spcBef>
                <a:spcPts val="142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2、检查人员经常会</a:t>
            </a:r>
            <a:r>
              <a:rPr sz="20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通过视频、溯源系统和充装</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记录、运行记录等调取被检</a:t>
            </a:r>
            <a:endParaRPr lang="en-US" altLang="en-US" sz="2000" dirty="0"/>
          </a:p>
          <a:p>
            <a:pPr marL="13335" indent="635" algn="l" rtl="0" eaLnBrk="0">
              <a:lnSpc>
                <a:spcPct val="153000"/>
              </a:lnSpc>
              <a:spcBef>
                <a:spcPts val="40"/>
              </a:spcBef>
            </a:pP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查单位的信息</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，甚至可能会通过公</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安部门调取交易记录、车辆轨迹和天眼信息</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r>
              <a:rPr sz="20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从中发现违法违规线索</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87045" algn="l" rtl="0" eaLnBrk="0">
              <a:lnSpc>
                <a:spcPct val="84000"/>
              </a:lnSpc>
              <a:spcBef>
                <a:spcPts val="140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3、 检查人员经常会</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随机抽查或者采用暗访</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的方式</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，发现问题企业很难有</a:t>
            </a:r>
            <a:endParaRPr lang="en-US" altLang="en-US" sz="2000" dirty="0"/>
          </a:p>
          <a:p>
            <a:pPr marL="13970" algn="l" rtl="0" eaLnBrk="0">
              <a:lnSpc>
                <a:spcPts val="360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机会辩解</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，企业很难充足的时间有针对性地做相应的</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准备；</a:t>
            </a:r>
            <a:endParaRPr lang="en-US" altLang="en-US" sz="2000" dirty="0"/>
          </a:p>
          <a:p>
            <a:pPr marL="471805" algn="l" rtl="0" eaLnBrk="0">
              <a:lnSpc>
                <a:spcPct val="83000"/>
              </a:lnSpc>
              <a:spcBef>
                <a:spcPts val="161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4、检查组通常会</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带上专家和新闻媒体</a:t>
            </a:r>
            <a:r>
              <a:rPr sz="2000" b="1" kern="0" spc="-3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，检查结果可能会迅速在全国范围内</a:t>
            </a:r>
            <a:endParaRPr lang="en-US" altLang="en-US" sz="2000" dirty="0"/>
          </a:p>
          <a:p>
            <a:pPr marL="13970" algn="l" rtl="0" eaLnBrk="0">
              <a:lnSpc>
                <a:spcPts val="3585"/>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通报产生恶劣的影响；</a:t>
            </a:r>
            <a:endParaRPr lang="en-US" altLang="en-US" sz="2000" dirty="0"/>
          </a:p>
          <a:p>
            <a:pPr marL="488950" algn="l" rtl="0" eaLnBrk="0">
              <a:lnSpc>
                <a:spcPct val="91000"/>
              </a:lnSpc>
              <a:spcBef>
                <a:spcPts val="161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5、检查人员可能会到用户端检查并</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从用户端反推至企业</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81330" algn="l" rtl="0" eaLnBrk="0">
              <a:lnSpc>
                <a:spcPct val="83000"/>
              </a:lnSpc>
              <a:spcBef>
                <a:spcPts val="141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6、执法人员在检查安全生产责任制方面重在抓住关键少数</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单位法人</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、安</a:t>
            </a:r>
            <a:endParaRPr lang="en-US" altLang="en-US" sz="2000" dirty="0"/>
          </a:p>
          <a:p>
            <a:pPr marL="12700" indent="1270" algn="l" rtl="0" eaLnBrk="0">
              <a:lnSpc>
                <a:spcPct val="154000"/>
              </a:lnSpc>
              <a:spcBef>
                <a:spcPts val="10"/>
              </a:spcBef>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全员和充装人员是主要的检查对象</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，分别会被问及岗</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位责任、安全管理和操作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数据等内容；</a:t>
            </a:r>
            <a:endParaRPr lang="en-US" alt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4"/>
          <p:cNvSpPr/>
          <p:nvPr/>
        </p:nvSpPr>
        <p:spPr>
          <a:xfrm>
            <a:off x="260991" y="326861"/>
            <a:ext cx="8587105" cy="5842634"/>
          </a:xfrm>
          <a:prstGeom prst="rect">
            <a:avLst/>
          </a:prstGeom>
        </p:spPr>
        <p:txBody>
          <a:bodyPr vert="horz" wrap="square" lIns="0" tIns="0" rIns="0" bIns="0"/>
          <a:lstStyle/>
          <a:p>
            <a:pPr algn="l" rtl="0" eaLnBrk="0">
              <a:lnSpc>
                <a:spcPct val="83000"/>
              </a:lnSpc>
            </a:pPr>
            <a:endParaRPr lang="en-US" altLang="en-US" sz="100" dirty="0"/>
          </a:p>
          <a:p>
            <a:pPr marL="478790" algn="l" rtl="0" eaLnBrk="0">
              <a:lnSpc>
                <a:spcPts val="2645"/>
              </a:lnSpc>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7、 安委会（住建部门）和市场部门的检查方</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式侧重点稍有不同。 安委</a:t>
            </a:r>
            <a:endParaRPr lang="en-US" altLang="en-US" sz="2000" dirty="0"/>
          </a:p>
          <a:p>
            <a:pPr marL="12700" indent="635" algn="l" rtl="0" eaLnBrk="0">
              <a:lnSpc>
                <a:spcPct val="149000"/>
              </a:lnSpc>
              <a:spcBef>
                <a:spcPts val="10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会（住建部门）</a:t>
            </a:r>
            <a:r>
              <a:rPr sz="2000" b="1" kern="0" spc="-5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除检查现场设施外</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，还会认真查看运行记录</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，并询</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问有关人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员</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，对违法行为通过需要做出调查后才下结论；市场部门一般对</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运行记录不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太深究</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，但会通过视频和钢瓶溯源系统进行检查</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同时在现场只</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有发现违法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线索一般即下初步的结论。例如</a:t>
            </a:r>
            <a:r>
              <a:rPr sz="20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，在充装台上发现一只过期重瓶</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，住建部门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会查看是何时何人充装的</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，然后才下结论；而市场部门则一般会</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初步下企业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充装过期钢瓶的结论</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，要求当地市场部</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门予以查处。</a:t>
            </a:r>
            <a:endParaRPr lang="en-US" altLang="en-US" sz="2000" dirty="0"/>
          </a:p>
          <a:p>
            <a:pPr algn="r" rtl="0" eaLnBrk="0">
              <a:lnSpc>
                <a:spcPct val="83000"/>
              </a:lnSpc>
              <a:spcBef>
                <a:spcPts val="141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8、 充装检验日期未超期的钢瓶并不一定合法</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，对于充装</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非法翻新</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瓶和非</a:t>
            </a:r>
            <a:endParaRPr lang="en-US" altLang="en-US" sz="2000" dirty="0"/>
          </a:p>
          <a:p>
            <a:pPr marL="36195" algn="l" rtl="0" eaLnBrk="0">
              <a:lnSpc>
                <a:spcPts val="3600"/>
              </a:lnSpc>
            </a:pP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自有产权钢瓶</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来说就是不合法的行为</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，企业防不胜防；</a:t>
            </a:r>
            <a:endParaRPr lang="en-US" altLang="en-US" sz="2000" dirty="0"/>
          </a:p>
          <a:p>
            <a:pPr marL="477520" algn="l" rtl="0" eaLnBrk="0">
              <a:lnSpc>
                <a:spcPct val="91000"/>
              </a:lnSpc>
              <a:spcBef>
                <a:spcPts val="161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9、检查组可能会</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检查气源质量</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，特别是要检查燃气是否</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有加臭的</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内容</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90220" algn="l" rtl="0" eaLnBrk="0">
              <a:lnSpc>
                <a:spcPct val="83000"/>
              </a:lnSpc>
              <a:spcBef>
                <a:spcPts val="142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10、检查的数量和频次非常多</a:t>
            </a:r>
            <a:r>
              <a:rPr sz="20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同一个企业可能会反复被多个部门甚至</a:t>
            </a:r>
            <a:endParaRPr lang="en-US" altLang="en-US" sz="2000" dirty="0"/>
          </a:p>
          <a:p>
            <a:pPr marL="13335" indent="635" algn="l" rtl="0" eaLnBrk="0">
              <a:lnSpc>
                <a:spcPct val="153000"/>
              </a:lnSpc>
              <a:spcBef>
                <a:spcPts val="4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是同一个部门反复检查</a:t>
            </a:r>
            <a:r>
              <a:rPr sz="20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，企业认为是“</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倒霉</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，检查组认为是“</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回头看</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所以迎检工作永远在路上</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，只有会迎检的企业才能笑到最</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后。</a:t>
            </a:r>
            <a:endParaRPr lang="en-US" alt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6"/>
          <p:cNvSpPr/>
          <p:nvPr/>
        </p:nvSpPr>
        <p:spPr>
          <a:xfrm>
            <a:off x="331218" y="204571"/>
            <a:ext cx="8846184" cy="5879465"/>
          </a:xfrm>
          <a:prstGeom prst="rect">
            <a:avLst/>
          </a:prstGeom>
        </p:spPr>
        <p:txBody>
          <a:bodyPr vert="horz" wrap="square" lIns="0" tIns="0" rIns="0" bIns="0"/>
          <a:lstStyle/>
          <a:p>
            <a:pPr algn="l" rtl="0" eaLnBrk="0">
              <a:lnSpc>
                <a:spcPct val="83000"/>
              </a:lnSpc>
            </a:pPr>
            <a:endParaRPr lang="en-US" altLang="en-US" sz="100" dirty="0"/>
          </a:p>
          <a:p>
            <a:pPr marL="348615" algn="l" rtl="0" eaLnBrk="0">
              <a:lnSpc>
                <a:spcPts val="3165"/>
              </a:lnSpc>
            </a:pPr>
            <a:r>
              <a:rPr sz="23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（二）近期燃气行业安全生产检查案</a:t>
            </a:r>
            <a:r>
              <a:rPr sz="23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例</a:t>
            </a:r>
            <a:endParaRPr lang="en-US" altLang="en-US" sz="2300" dirty="0"/>
          </a:p>
          <a:p>
            <a:pPr marL="2414270" indent="-2282825" algn="l" rtl="0" eaLnBrk="0">
              <a:lnSpc>
                <a:spcPct val="96000"/>
              </a:lnSpc>
              <a:spcBef>
                <a:spcPts val="1725"/>
              </a:spcBef>
            </a:pP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宁夏回族自治区银川市</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市场监管局将被撤销气瓶充装资格的宁夏龙江清洁能     </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源有限公司列入严重违法</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失信名单</a:t>
            </a:r>
            <a:endParaRPr lang="en-US" altLang="en-US" sz="2000" dirty="0"/>
          </a:p>
          <a:p>
            <a:pPr algn="l" rtl="0" eaLnBrk="0">
              <a:lnSpc>
                <a:spcPct val="108000"/>
              </a:lnSpc>
            </a:pPr>
            <a:endParaRPr lang="en-US" altLang="en-US" sz="1000" dirty="0"/>
          </a:p>
          <a:p>
            <a:pPr algn="l" rtl="0" eaLnBrk="0">
              <a:lnSpc>
                <a:spcPct val="108000"/>
              </a:lnSpc>
            </a:pPr>
            <a:endParaRPr lang="en-US" altLang="en-US" sz="1000" dirty="0"/>
          </a:p>
          <a:p>
            <a:pPr marL="15240" indent="466090" algn="l" rtl="0" eaLnBrk="0">
              <a:lnSpc>
                <a:spcPct val="123000"/>
              </a:lnSpc>
              <a:spcBef>
                <a:spcPts val="60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2023年7月</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，银川市市场监管局西夏区分局执法人员对宁夏龙江</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清洁能源</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有限公司进行检查</a:t>
            </a:r>
            <a:r>
              <a:rPr sz="20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，调取当事人2023年6月规格为50kg的液化石油气瓶充装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记录</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8053</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条</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，发现其中</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有333条超过了《气瓶安全技术规程》</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（TSG—2021）</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中GB/T5842《</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液化石油气钢瓶》型号为YSP—</a:t>
            </a:r>
            <a:r>
              <a:rPr sz="2000" b="1" kern="0" spc="-4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118的钢瓶要求的最大充装量</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05000"/>
              </a:lnSpc>
            </a:pPr>
            <a:endParaRPr lang="en-US" altLang="en-US" sz="600" dirty="0"/>
          </a:p>
          <a:p>
            <a:pPr marL="12700" indent="469900" algn="l" rtl="0" eaLnBrk="0">
              <a:lnSpc>
                <a:spcPct val="124000"/>
              </a:lnSpc>
              <a:spcBef>
                <a:spcPts val="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当事人在2023年6月再次发生超量充装的违法行为</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且超量充</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装的钢瓶数</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量较多</a:t>
            </a:r>
            <a:r>
              <a:rPr sz="2000" b="1" kern="0" spc="-3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，情节严重。</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银川市市场监管局依据《特种设备安全监察条例》第八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十条第二款、《宁夏回</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族自治区市场监督管理部门行政处罚裁量权适用规则》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第十八条第四项等相关规定</a:t>
            </a:r>
            <a:r>
              <a:rPr sz="2000" b="1" kern="0" spc="-3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认定</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当事人未按照安全技术规范的要求进行充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装活动的行为属情节严重</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，于2023年7月31日作出</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撤销当事人气瓶充装资格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的行政处罚</a:t>
            </a:r>
            <a:r>
              <a:rPr sz="2000" b="1" kern="0" spc="-3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，并依据《市场监督管理严重违法失信名单管理办法》第二条和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第七条的规定</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将当事人列入严重违法</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失信名单</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8"/>
          <p:cNvSpPr/>
          <p:nvPr/>
        </p:nvSpPr>
        <p:spPr>
          <a:xfrm>
            <a:off x="278333" y="130809"/>
            <a:ext cx="8549005" cy="2926714"/>
          </a:xfrm>
          <a:prstGeom prst="rect">
            <a:avLst/>
          </a:prstGeom>
        </p:spPr>
        <p:txBody>
          <a:bodyPr vert="horz" wrap="square" lIns="0" tIns="0" rIns="0" bIns="0"/>
          <a:lstStyle/>
          <a:p>
            <a:pPr algn="l" rtl="0" eaLnBrk="0">
              <a:lnSpc>
                <a:spcPct val="83000"/>
              </a:lnSpc>
            </a:pPr>
            <a:endParaRPr lang="en-US" altLang="en-US" sz="100" dirty="0"/>
          </a:p>
          <a:p>
            <a:pPr marL="67945" indent="461010" algn="l" rtl="0" eaLnBrk="0">
              <a:lnSpc>
                <a:spcPct val="102000"/>
              </a:lnSpc>
            </a:pP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2023年6月</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国务院安委会的专家检查南宁市一个</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燃气充装站</a:t>
            </a:r>
            <a:r>
              <a:rPr sz="1700" b="1" kern="0" spc="-2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，新闻媒体做了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跟踪报道</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，检查过程通</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过视频和媒体迅速扩散至全国。</a:t>
            </a:r>
            <a:endParaRPr lang="en-US" altLang="en-US" sz="1700" dirty="0"/>
          </a:p>
          <a:p>
            <a:pPr algn="l" rtl="0" eaLnBrk="0">
              <a:lnSpc>
                <a:spcPct val="124000"/>
              </a:lnSpc>
            </a:pPr>
            <a:endParaRPr lang="en-US" altLang="en-US" sz="1000" dirty="0"/>
          </a:p>
          <a:p>
            <a:pPr algn="l" rtl="0" eaLnBrk="0">
              <a:lnSpc>
                <a:spcPct val="124000"/>
              </a:lnSpc>
            </a:pPr>
            <a:endParaRPr lang="en-US" altLang="en-US" sz="1000" dirty="0"/>
          </a:p>
          <a:p>
            <a:pPr marL="67945" algn="l" rtl="0" eaLnBrk="0">
              <a:lnSpc>
                <a:spcPct val="94000"/>
              </a:lnSpc>
              <a:spcBef>
                <a:spcPts val="695"/>
              </a:spcBef>
            </a:pPr>
            <a:r>
              <a:rPr sz="23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液化气充装场站：</a:t>
            </a:r>
            <a:r>
              <a:rPr sz="2300" b="1" kern="0" spc="-5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监控值班人员未在岗 操作工一问三不知</a:t>
            </a:r>
            <a:endParaRPr lang="en-US" altLang="en-US" sz="2300" dirty="0"/>
          </a:p>
          <a:p>
            <a:pPr marL="467360" indent="12065" algn="l" rtl="0" eaLnBrk="0">
              <a:lnSpc>
                <a:spcPct val="130000"/>
              </a:lnSpc>
              <a:spcBef>
                <a:spcPts val="1450"/>
              </a:spcBef>
            </a:pP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国务院安委会检查组专家 霍志刚：</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今年（6月）</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是第几个安全生产月？请回答。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街道</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安全负责人</a:t>
            </a:r>
            <a:r>
              <a:rPr sz="17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第）</a:t>
            </a:r>
            <a:r>
              <a:rPr sz="17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24</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（个）</a:t>
            </a:r>
            <a:r>
              <a:rPr sz="17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吧</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1700" dirty="0"/>
          </a:p>
          <a:p>
            <a:pPr algn="l" rtl="0" eaLnBrk="0">
              <a:lnSpc>
                <a:spcPct val="114000"/>
              </a:lnSpc>
            </a:pPr>
            <a:endParaRPr lang="en-US" altLang="en-US" sz="500" dirty="0"/>
          </a:p>
          <a:p>
            <a:pPr marL="12700" indent="466725" algn="l" rtl="0" eaLnBrk="0">
              <a:lnSpc>
                <a:spcPct val="122000"/>
              </a:lnSpc>
              <a:spcBef>
                <a:spcPts val="5"/>
              </a:spcBef>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国务院安委会检查组专家 霍志刚：</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最</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基本的安全常识不知道</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，最基本的安全操作</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规程不知道</a:t>
            </a:r>
            <a:r>
              <a:rPr sz="1700" b="1" kern="0" spc="-2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，应急也不知道</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4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真正发生事情你们怎么办？</a:t>
            </a:r>
            <a:endParaRPr lang="en-US" altLang="en-US" sz="1700" dirty="0"/>
          </a:p>
        </p:txBody>
      </p:sp>
      <p:pic>
        <p:nvPicPr>
          <p:cNvPr id="60" name="picture 60"/>
          <p:cNvPicPr>
            <a:picLocks noChangeAspect="1"/>
          </p:cNvPicPr>
          <p:nvPr/>
        </p:nvPicPr>
        <p:blipFill>
          <a:blip r:embed="rId1"/>
          <a:stretch>
            <a:fillRect/>
          </a:stretch>
        </p:blipFill>
        <p:spPr>
          <a:xfrm rot="21600000">
            <a:off x="1764791" y="3284220"/>
            <a:ext cx="5178551" cy="33268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2"/>
          <p:cNvSpPr/>
          <p:nvPr/>
        </p:nvSpPr>
        <p:spPr>
          <a:xfrm>
            <a:off x="331800" y="293141"/>
            <a:ext cx="8253730" cy="5629275"/>
          </a:xfrm>
          <a:prstGeom prst="rect">
            <a:avLst/>
          </a:prstGeom>
        </p:spPr>
        <p:txBody>
          <a:bodyPr vert="horz" wrap="square" lIns="0" tIns="0" rIns="0" bIns="0"/>
          <a:lstStyle/>
          <a:p>
            <a:pPr algn="l" rtl="0" eaLnBrk="0">
              <a:lnSpc>
                <a:spcPct val="79000"/>
              </a:lnSpc>
            </a:pPr>
            <a:endParaRPr lang="en-US" altLang="en-US" sz="100" dirty="0"/>
          </a:p>
          <a:p>
            <a:pPr marL="487045" algn="l" rtl="0" eaLnBrk="0">
              <a:lnSpc>
                <a:spcPct val="96000"/>
              </a:lnSpc>
            </a:pP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5月中旬</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国务院安委会综合检查组检查广西南宁海方燃气液化气充装</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场站。</a:t>
            </a:r>
            <a:endParaRPr lang="en-US" altLang="en-US" sz="1700" dirty="0"/>
          </a:p>
          <a:p>
            <a:pPr marL="13335" algn="l" rtl="0" eaLnBrk="0">
              <a:lnSpc>
                <a:spcPct val="88000"/>
              </a:lnSpc>
              <a:spcBef>
                <a:spcPts val="1285"/>
              </a:spcBef>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检</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查组专家现场询问</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员工液化气卸车、</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充装安全操作规程</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4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员工回答不清晰、</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不熟</a:t>
            </a:r>
            <a:endParaRPr lang="en-US" altLang="en-US" sz="1700" dirty="0"/>
          </a:p>
          <a:p>
            <a:pPr marL="12700" indent="635" algn="l" rtl="0" eaLnBrk="0">
              <a:lnSpc>
                <a:spcPct val="162000"/>
              </a:lnSpc>
              <a:spcBef>
                <a:spcPts val="30"/>
              </a:spcBef>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练、</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不完整。</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现场询问</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技术管理人员</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4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其对该充装场站的工艺流程相关内容回答不</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够熟练</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1700" dirty="0"/>
          </a:p>
          <a:p>
            <a:pPr marL="470535" algn="l" rtl="0" eaLnBrk="0">
              <a:lnSpc>
                <a:spcPts val="2375"/>
              </a:lnSpc>
              <a:spcBef>
                <a:spcPts val="915"/>
              </a:spcBef>
            </a:pP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现场员工：（这是）</a:t>
            </a:r>
            <a:r>
              <a:rPr sz="17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紧急切断阀。</a:t>
            </a:r>
            <a:endParaRPr lang="en-US" altLang="en-US" sz="1700" dirty="0"/>
          </a:p>
          <a:p>
            <a:pPr marL="480695" algn="l" rtl="0" eaLnBrk="0">
              <a:lnSpc>
                <a:spcPts val="2375"/>
              </a:lnSpc>
              <a:spcBef>
                <a:spcPts val="865"/>
              </a:spcBef>
            </a:pP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国务院安委会检查组专家 霍志刚：</a:t>
            </a:r>
            <a:r>
              <a:rPr sz="17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这是干吗用的？</a:t>
            </a:r>
            <a:endParaRPr lang="en-US" altLang="en-US" sz="1700" dirty="0"/>
          </a:p>
          <a:p>
            <a:pPr marL="470535" algn="l" rtl="0" eaLnBrk="0">
              <a:lnSpc>
                <a:spcPct val="96000"/>
              </a:lnSpc>
              <a:spcBef>
                <a:spcPts val="1235"/>
              </a:spcBef>
            </a:pP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现场员工：</a:t>
            </a:r>
            <a:r>
              <a:rPr sz="1700" b="1" kern="0" spc="-3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压力太高了它会自动切断</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1700" dirty="0"/>
          </a:p>
          <a:p>
            <a:pPr marL="480695" algn="l" rtl="0" eaLnBrk="0">
              <a:lnSpc>
                <a:spcPts val="2375"/>
              </a:lnSpc>
              <a:spcBef>
                <a:spcPts val="915"/>
              </a:spcBef>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国务院安委会检查组专家 霍志刚：</a:t>
            </a:r>
            <a:r>
              <a:rPr sz="1700" b="1" kern="0" spc="-36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多</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高压力它会切（断</a:t>
            </a:r>
            <a:r>
              <a:rPr sz="17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4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1700" dirty="0"/>
          </a:p>
          <a:p>
            <a:pPr marL="470535" algn="l" rtl="0" eaLnBrk="0">
              <a:lnSpc>
                <a:spcPct val="96000"/>
              </a:lnSpc>
              <a:spcBef>
                <a:spcPts val="1230"/>
              </a:spcBef>
            </a:pP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现场员工：</a:t>
            </a:r>
            <a:r>
              <a:rPr sz="17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这是安全阀</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4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十个压以上</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1700" dirty="0"/>
          </a:p>
          <a:p>
            <a:pPr marL="480695" algn="l" rtl="0" eaLnBrk="0">
              <a:lnSpc>
                <a:spcPts val="2375"/>
              </a:lnSpc>
              <a:spcBef>
                <a:spcPts val="915"/>
              </a:spcBef>
            </a:pP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国务院安委会检查组专家 霍志刚：</a:t>
            </a:r>
            <a:r>
              <a:rPr sz="1700" b="1" kern="0" spc="-3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十个压以上</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，是吗？你们（企业）</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有</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没有</a:t>
            </a:r>
            <a:endParaRPr lang="en-US" altLang="en-US" sz="1700" dirty="0"/>
          </a:p>
          <a:p>
            <a:pPr marL="15240" algn="l" rtl="0" eaLnBrk="0">
              <a:lnSpc>
                <a:spcPts val="3240"/>
              </a:lnSpc>
            </a:pP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做过系统性培训？</a:t>
            </a:r>
            <a:endParaRPr lang="en-US" altLang="en-US" sz="1700" dirty="0"/>
          </a:p>
          <a:p>
            <a:pPr algn="r" rtl="0" eaLnBrk="0">
              <a:lnSpc>
                <a:spcPct val="87000"/>
              </a:lnSpc>
              <a:spcBef>
                <a:spcPts val="1240"/>
              </a:spcBef>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检查组检查手动液压紧急切断装置时发现</a:t>
            </a:r>
            <a:r>
              <a:rPr sz="1700" b="1" kern="0" spc="-2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，液压油液位不清晰</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，不能正常显示</a:t>
            </a:r>
            <a:endParaRPr lang="en-US" altLang="en-US" sz="1700" dirty="0"/>
          </a:p>
          <a:p>
            <a:pPr marL="13970" algn="l" rtl="0" eaLnBrk="0">
              <a:lnSpc>
                <a:spcPts val="3240"/>
              </a:lnSpc>
            </a:pPr>
            <a:r>
              <a:rPr sz="17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液位。</a:t>
            </a:r>
            <a:endParaRPr lang="en-US" altLang="en-US" sz="1700" dirty="0"/>
          </a:p>
          <a:p>
            <a:pPr algn="l" rtl="0" eaLnBrk="0">
              <a:lnSpc>
                <a:spcPct val="100000"/>
              </a:lnSpc>
            </a:pPr>
            <a:endParaRPr lang="en-US" altLang="en-US" sz="900" dirty="0"/>
          </a:p>
          <a:p>
            <a:pPr algn="l" rtl="0" eaLnBrk="0">
              <a:lnSpc>
                <a:spcPct val="8000"/>
              </a:lnSpc>
            </a:pPr>
            <a:endParaRPr lang="en-US" altLang="en-US" sz="100" dirty="0"/>
          </a:p>
          <a:p>
            <a:pPr marL="480695" algn="l" rtl="0" eaLnBrk="0">
              <a:lnSpc>
                <a:spcPts val="2375"/>
              </a:lnSpc>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国务院安委会综合检查组专家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霍志刚：</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请问液位在什么位置？</a:t>
            </a:r>
            <a:endParaRPr lang="en-US" altLang="en-US" sz="1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4"/>
          <p:cNvPicPr>
            <a:picLocks noChangeAspect="1"/>
          </p:cNvPicPr>
          <p:nvPr/>
        </p:nvPicPr>
        <p:blipFill>
          <a:blip r:embed="rId1"/>
          <a:stretch>
            <a:fillRect/>
          </a:stretch>
        </p:blipFill>
        <p:spPr>
          <a:xfrm rot="21600000">
            <a:off x="1691639" y="1341119"/>
            <a:ext cx="5082540" cy="3046476"/>
          </a:xfrm>
          <a:prstGeom prst="rect">
            <a:avLst/>
          </a:prstGeom>
        </p:spPr>
      </p:pic>
      <p:sp>
        <p:nvSpPr>
          <p:cNvPr id="66" name="textbox 66"/>
          <p:cNvSpPr/>
          <p:nvPr/>
        </p:nvSpPr>
        <p:spPr>
          <a:xfrm>
            <a:off x="404647" y="4613681"/>
            <a:ext cx="8667115" cy="1508125"/>
          </a:xfrm>
          <a:prstGeom prst="rect">
            <a:avLst/>
          </a:prstGeom>
        </p:spPr>
        <p:txBody>
          <a:bodyPr vert="horz" wrap="square" lIns="0" tIns="0" rIns="0" bIns="0"/>
          <a:lstStyle/>
          <a:p>
            <a:pPr algn="l" rtl="0" eaLnBrk="0">
              <a:lnSpc>
                <a:spcPct val="89000"/>
              </a:lnSpc>
            </a:pPr>
            <a:endParaRPr lang="en-US" altLang="en-US" sz="100" dirty="0"/>
          </a:p>
          <a:p>
            <a:pPr algn="r" rtl="0" eaLnBrk="0">
              <a:lnSpc>
                <a:spcPct val="87000"/>
              </a:lnSpc>
            </a:pP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检查组抽查监控室时</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发现监控值班人员</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未在岗值守。</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抽查储罐监控系统时发现，</a:t>
            </a:r>
            <a:endParaRPr lang="en-US" altLang="en-US" sz="1700" dirty="0"/>
          </a:p>
          <a:p>
            <a:pPr marL="12700" indent="-635" algn="l" rtl="0" eaLnBrk="0">
              <a:lnSpc>
                <a:spcPct val="163000"/>
              </a:lnSpc>
              <a:spcBef>
                <a:spcPts val="0"/>
              </a:spcBef>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残液罐的压力、</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液位等参数均未接入系统。</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该站属</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重大危险源单位</a:t>
            </a:r>
            <a:r>
              <a:rPr sz="1700" b="1" kern="0" spc="-2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，但未见设置重大</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危险源风险告知牌。</a:t>
            </a:r>
            <a:endParaRPr lang="en-US" altLang="en-US" sz="1700" dirty="0"/>
          </a:p>
          <a:p>
            <a:pPr algn="l" rtl="0" eaLnBrk="0">
              <a:lnSpc>
                <a:spcPct val="106000"/>
              </a:lnSpc>
            </a:pPr>
            <a:endParaRPr lang="en-US" altLang="en-US" sz="1000" dirty="0"/>
          </a:p>
          <a:p>
            <a:pPr algn="l" rtl="0" eaLnBrk="0">
              <a:lnSpc>
                <a:spcPct val="7000"/>
              </a:lnSpc>
            </a:pPr>
            <a:endParaRPr lang="en-US" altLang="en-US" sz="100" dirty="0"/>
          </a:p>
          <a:p>
            <a:pPr marL="494030" algn="l" rtl="0" eaLnBrk="0">
              <a:lnSpc>
                <a:spcPct val="96000"/>
              </a:lnSpc>
            </a:pP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目前</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4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南宁市相关部门已要求该企业立</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即整改</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1700" dirty="0"/>
          </a:p>
        </p:txBody>
      </p:sp>
      <p:sp>
        <p:nvSpPr>
          <p:cNvPr id="68" name="textbox 68"/>
          <p:cNvSpPr/>
          <p:nvPr/>
        </p:nvSpPr>
        <p:spPr>
          <a:xfrm>
            <a:off x="333400" y="293141"/>
            <a:ext cx="7515225" cy="691515"/>
          </a:xfrm>
          <a:prstGeom prst="rect">
            <a:avLst/>
          </a:prstGeom>
        </p:spPr>
        <p:txBody>
          <a:bodyPr vert="horz" wrap="square" lIns="0" tIns="0" rIns="0" bIns="0"/>
          <a:lstStyle/>
          <a:p>
            <a:pPr algn="l" rtl="0" eaLnBrk="0">
              <a:lnSpc>
                <a:spcPct val="78000"/>
              </a:lnSpc>
            </a:pPr>
            <a:endParaRPr lang="en-US" altLang="en-US" sz="100" dirty="0"/>
          </a:p>
          <a:p>
            <a:pPr marL="12700" algn="l" rtl="0" eaLnBrk="0">
              <a:lnSpc>
                <a:spcPct val="96000"/>
              </a:lnSpc>
            </a:pP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企业安全负责人：</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液位在这里。</a:t>
            </a:r>
            <a:endParaRPr lang="en-US" altLang="en-US" sz="1700" dirty="0"/>
          </a:p>
          <a:p>
            <a:pPr algn="l" rtl="0" eaLnBrk="0">
              <a:lnSpc>
                <a:spcPct val="109000"/>
              </a:lnSpc>
            </a:pPr>
            <a:endParaRPr lang="en-US" altLang="en-US" sz="700" dirty="0"/>
          </a:p>
          <a:p>
            <a:pPr algn="r" rtl="0" eaLnBrk="0">
              <a:lnSpc>
                <a:spcPts val="2375"/>
              </a:lnSpc>
            </a:pP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国务院安委会综合检查</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组专家 霍志刚：</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你能看清楚吗？你能看清楚液位吗？</a:t>
            </a:r>
            <a:endParaRPr lang="en-US" altLang="en-US"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p:nvPr/>
        </p:nvSpPr>
        <p:spPr>
          <a:xfrm>
            <a:off x="2638218" y="523741"/>
            <a:ext cx="5488304" cy="5762625"/>
          </a:xfrm>
          <a:prstGeom prst="rect">
            <a:avLst/>
          </a:prstGeom>
        </p:spPr>
        <p:txBody>
          <a:bodyPr vert="horz" wrap="square" lIns="0" tIns="0" rIns="0" bIns="0"/>
          <a:lstStyle/>
          <a:p>
            <a:pPr algn="l" rtl="0" eaLnBrk="0">
              <a:lnSpc>
                <a:spcPct val="82000"/>
              </a:lnSpc>
            </a:pPr>
            <a:endParaRPr lang="en-US" altLang="en-US" sz="100" dirty="0"/>
          </a:p>
          <a:p>
            <a:pPr marL="15875" algn="l" rtl="0" eaLnBrk="0">
              <a:lnSpc>
                <a:spcPct val="91000"/>
              </a:lnSpc>
            </a:pP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一、前言</a:t>
            </a:r>
            <a:endParaRPr lang="en-US" altLang="en-US" sz="2000" dirty="0"/>
          </a:p>
          <a:p>
            <a:pPr marL="16510" algn="l" rtl="0" eaLnBrk="0">
              <a:lnSpc>
                <a:spcPct val="91000"/>
              </a:lnSpc>
              <a:spcBef>
                <a:spcPts val="1415"/>
              </a:spcBef>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二、安全生产</a:t>
            </a:r>
            <a:r>
              <a:rPr lang="zh-CN"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检查趋势</a:t>
            </a:r>
            <a:endParaRPr lang="en-US" altLang="en-US" sz="2000" dirty="0"/>
          </a:p>
          <a:p>
            <a:pPr marL="21590" algn="l" rtl="0" eaLnBrk="0">
              <a:lnSpc>
                <a:spcPct val="91000"/>
              </a:lnSpc>
              <a:spcBef>
                <a:spcPts val="1415"/>
              </a:spcBef>
            </a:pPr>
            <a:r>
              <a:rPr sz="2000" b="1" kern="0" spc="0" dirty="0">
                <a:solidFill>
                  <a:srgbClr val="002060">
                    <a:alpha val="100000"/>
                  </a:srgbClr>
                </a:solidFill>
                <a:latin typeface="微软雅黑" panose="020B0503020204020204" charset="-122"/>
                <a:ea typeface="微软雅黑" panose="020B0503020204020204" charset="-122"/>
                <a:cs typeface="微软雅黑" panose="020B0503020204020204" charset="-122"/>
              </a:rPr>
              <a:t>2.1近期燃气行业安全</a:t>
            </a:r>
            <a:r>
              <a:rPr sz="2000" b="1" kern="0" spc="-10" dirty="0">
                <a:solidFill>
                  <a:srgbClr val="002060">
                    <a:alpha val="100000"/>
                  </a:srgbClr>
                </a:solidFill>
                <a:latin typeface="微软雅黑" panose="020B0503020204020204" charset="-122"/>
                <a:ea typeface="微软雅黑" panose="020B0503020204020204" charset="-122"/>
                <a:cs typeface="微软雅黑" panose="020B0503020204020204" charset="-122"/>
              </a:rPr>
              <a:t>生产检查的特点及实例分析</a:t>
            </a:r>
            <a:endParaRPr lang="en-US" altLang="en-US" sz="2000" dirty="0"/>
          </a:p>
          <a:p>
            <a:pPr marL="21590" algn="l" rtl="0" eaLnBrk="0">
              <a:lnSpc>
                <a:spcPct val="91000"/>
              </a:lnSpc>
              <a:spcBef>
                <a:spcPts val="1415"/>
              </a:spcBef>
            </a:pPr>
            <a:r>
              <a:rPr sz="2000" b="1" kern="0" spc="-20" dirty="0">
                <a:solidFill>
                  <a:srgbClr val="002060">
                    <a:alpha val="100000"/>
                  </a:srgbClr>
                </a:solidFill>
                <a:latin typeface="微软雅黑" panose="020B0503020204020204" charset="-122"/>
                <a:ea typeface="微软雅黑" panose="020B0503020204020204" charset="-122"/>
                <a:cs typeface="微软雅黑" panose="020B0503020204020204" charset="-122"/>
              </a:rPr>
              <a:t>2.2检查前的准备</a:t>
            </a:r>
            <a:endParaRPr lang="en-US" altLang="en-US" sz="2000" dirty="0"/>
          </a:p>
          <a:p>
            <a:pPr marL="21590" algn="l" rtl="0" eaLnBrk="0">
              <a:lnSpc>
                <a:spcPct val="82000"/>
              </a:lnSpc>
              <a:spcBef>
                <a:spcPts val="1425"/>
              </a:spcBef>
            </a:pPr>
            <a:r>
              <a:rPr sz="2000" b="1" kern="0" spc="-10" dirty="0">
                <a:solidFill>
                  <a:srgbClr val="002060">
                    <a:alpha val="100000"/>
                  </a:srgbClr>
                </a:solidFill>
                <a:latin typeface="微软雅黑" panose="020B0503020204020204" charset="-122"/>
                <a:ea typeface="微软雅黑" panose="020B0503020204020204" charset="-122"/>
                <a:cs typeface="微软雅黑" panose="020B0503020204020204" charset="-122"/>
              </a:rPr>
              <a:t>2.3做好现场陪检工</a:t>
            </a:r>
            <a:r>
              <a:rPr sz="2000" b="1" kern="0" spc="-20" dirty="0">
                <a:solidFill>
                  <a:srgbClr val="002060">
                    <a:alpha val="100000"/>
                  </a:srgbClr>
                </a:solidFill>
                <a:latin typeface="微软雅黑" panose="020B0503020204020204" charset="-122"/>
                <a:ea typeface="微软雅黑" panose="020B0503020204020204" charset="-122"/>
                <a:cs typeface="微软雅黑" panose="020B0503020204020204" charset="-122"/>
              </a:rPr>
              <a:t>作</a:t>
            </a:r>
            <a:endParaRPr lang="en-US" altLang="en-US" sz="2000" dirty="0"/>
          </a:p>
          <a:p>
            <a:pPr marL="21590" algn="l" rtl="0" eaLnBrk="0">
              <a:lnSpc>
                <a:spcPts val="3615"/>
              </a:lnSpc>
            </a:pPr>
            <a:r>
              <a:rPr sz="2000" b="1" kern="0" spc="-10" dirty="0">
                <a:solidFill>
                  <a:srgbClr val="002060">
                    <a:alpha val="100000"/>
                  </a:srgbClr>
                </a:solidFill>
                <a:latin typeface="微软雅黑" panose="020B0503020204020204" charset="-122"/>
                <a:ea typeface="微软雅黑" panose="020B0503020204020204" charset="-122"/>
                <a:cs typeface="微软雅黑" panose="020B0503020204020204" charset="-122"/>
              </a:rPr>
              <a:t>2.4做好整改反馈工</a:t>
            </a:r>
            <a:r>
              <a:rPr sz="2000" b="1" kern="0" spc="-20" dirty="0">
                <a:solidFill>
                  <a:srgbClr val="002060">
                    <a:alpha val="100000"/>
                  </a:srgbClr>
                </a:solidFill>
                <a:latin typeface="微软雅黑" panose="020B0503020204020204" charset="-122"/>
                <a:ea typeface="微软雅黑" panose="020B0503020204020204" charset="-122"/>
                <a:cs typeface="微软雅黑" panose="020B0503020204020204" charset="-122"/>
              </a:rPr>
              <a:t>作</a:t>
            </a:r>
            <a:endParaRPr lang="en-US" altLang="en-US" sz="2000" dirty="0"/>
          </a:p>
          <a:p>
            <a:pPr marL="15875" algn="l" rtl="0" eaLnBrk="0">
              <a:lnSpc>
                <a:spcPct val="91000"/>
              </a:lnSpc>
              <a:spcBef>
                <a:spcPts val="1610"/>
              </a:spcBef>
            </a:pP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三、瓶装燃气企业涉及的主要</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法律法规和规范</a:t>
            </a:r>
            <a:endParaRPr lang="en-US" altLang="en-US" sz="2000" dirty="0"/>
          </a:p>
          <a:p>
            <a:pPr marL="27940" algn="l" rtl="0" eaLnBrk="0">
              <a:lnSpc>
                <a:spcPts val="2645"/>
              </a:lnSpc>
              <a:spcBef>
                <a:spcPts val="1000"/>
              </a:spcBef>
            </a:pPr>
            <a:r>
              <a:rPr sz="2000" b="1" kern="0" spc="-10" dirty="0">
                <a:solidFill>
                  <a:srgbClr val="002060">
                    <a:alpha val="100000"/>
                  </a:srgbClr>
                </a:solidFill>
                <a:latin typeface="微软雅黑" panose="020B0503020204020204" charset="-122"/>
                <a:ea typeface="微软雅黑" panose="020B0503020204020204" charset="-122"/>
                <a:cs typeface="微软雅黑" panose="020B0503020204020204" charset="-122"/>
              </a:rPr>
              <a:t>3.1）法律法规对瓶装燃气企业的主要规定</a:t>
            </a:r>
            <a:endParaRPr lang="en-US" altLang="en-US" sz="2000" dirty="0"/>
          </a:p>
          <a:p>
            <a:pPr marL="27940" algn="l" rtl="0" eaLnBrk="0">
              <a:lnSpc>
                <a:spcPts val="3350"/>
              </a:lnSpc>
            </a:pPr>
            <a:r>
              <a:rPr sz="2000" b="1" kern="0" spc="-10" dirty="0">
                <a:solidFill>
                  <a:srgbClr val="002060">
                    <a:alpha val="100000"/>
                  </a:srgbClr>
                </a:solidFill>
                <a:latin typeface="微软雅黑" panose="020B0503020204020204" charset="-122"/>
                <a:ea typeface="微软雅黑" panose="020B0503020204020204" charset="-122"/>
                <a:cs typeface="微软雅黑" panose="020B0503020204020204" charset="-122"/>
              </a:rPr>
              <a:t>3.2国家规范对气库硬件设施的主要要求</a:t>
            </a:r>
            <a:endParaRPr lang="en-US" altLang="en-US" sz="2000" dirty="0"/>
          </a:p>
          <a:p>
            <a:pPr marL="24130" algn="l" rtl="0" eaLnBrk="0">
              <a:lnSpc>
                <a:spcPct val="83000"/>
              </a:lnSpc>
              <a:spcBef>
                <a:spcPts val="1620"/>
              </a:spcBef>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四、工作人员应熟悉的制度和安全参数</a:t>
            </a:r>
            <a:endParaRPr lang="en-US" altLang="en-US" sz="2000" dirty="0"/>
          </a:p>
          <a:p>
            <a:pPr marL="13970" algn="l" rtl="0" eaLnBrk="0">
              <a:lnSpc>
                <a:spcPts val="3585"/>
              </a:lnSpc>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五、小小建议</a:t>
            </a:r>
            <a:endParaRPr lang="en-US" altLang="en-US" sz="2000" dirty="0"/>
          </a:p>
          <a:p>
            <a:pPr marL="12700" algn="l" rtl="0" eaLnBrk="0">
              <a:lnSpc>
                <a:spcPct val="83000"/>
              </a:lnSpc>
              <a:spcBef>
                <a:spcPts val="1620"/>
              </a:spcBef>
            </a:pP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六、充装站应急抢险及其</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注意事项</a:t>
            </a:r>
            <a:endParaRPr lang="en-US" altLang="en-US" sz="2000" dirty="0"/>
          </a:p>
          <a:p>
            <a:pPr marL="13970" algn="l" rtl="0" eaLnBrk="0">
              <a:lnSpc>
                <a:spcPts val="3580"/>
              </a:lnSpc>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七、结束语</a:t>
            </a:r>
            <a:endParaRPr lang="en-US" altLang="en-US" sz="2000" dirty="0"/>
          </a:p>
        </p:txBody>
      </p:sp>
      <p:sp>
        <p:nvSpPr>
          <p:cNvPr id="8" name="textbox 8"/>
          <p:cNvSpPr/>
          <p:nvPr/>
        </p:nvSpPr>
        <p:spPr>
          <a:xfrm>
            <a:off x="819282" y="2109165"/>
            <a:ext cx="523875" cy="2091689"/>
          </a:xfrm>
          <a:prstGeom prst="rect">
            <a:avLst/>
          </a:prstGeom>
        </p:spPr>
        <p:txBody>
          <a:bodyPr vert="eaVert" wrap="square" lIns="0" tIns="0" rIns="0" bIns="0"/>
          <a:lstStyle/>
          <a:p>
            <a:pPr algn="l" rtl="0" eaLnBrk="0">
              <a:lnSpc>
                <a:spcPct val="75000"/>
              </a:lnSpc>
            </a:pPr>
            <a:endParaRPr lang="en-US" altLang="en-US" sz="100" dirty="0"/>
          </a:p>
          <a:p>
            <a:pPr algn="r" rtl="0" eaLnBrk="0">
              <a:lnSpc>
                <a:spcPct val="92000"/>
              </a:lnSpc>
            </a:pPr>
            <a:r>
              <a:rPr sz="3500" b="1" kern="0" spc="-230" dirty="0">
                <a:solidFill>
                  <a:srgbClr val="C00000">
                    <a:alpha val="100000"/>
                  </a:srgbClr>
                </a:solidFill>
                <a:latin typeface="微软雅黑" panose="020B0503020204020204" charset="-122"/>
                <a:ea typeface="微软雅黑" panose="020B0503020204020204" charset="-122"/>
                <a:cs typeface="微软雅黑" panose="020B0503020204020204" charset="-122"/>
              </a:rPr>
              <a:t>目</a:t>
            </a:r>
            <a:r>
              <a:rPr sz="35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3500" b="1" kern="0" spc="-130" dirty="0">
                <a:solidFill>
                  <a:srgbClr val="C00000">
                    <a:alpha val="100000"/>
                  </a:srgbClr>
                </a:solidFill>
                <a:latin typeface="微软雅黑" panose="020B0503020204020204" charset="-122"/>
                <a:ea typeface="微软雅黑" panose="020B0503020204020204" charset="-122"/>
                <a:cs typeface="微软雅黑" panose="020B0503020204020204" charset="-122"/>
              </a:rPr>
              <a:t>录</a:t>
            </a:r>
            <a:endParaRPr lang="en-US" altLang="en-US" sz="3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70"/>
          <p:cNvSpPr/>
          <p:nvPr/>
        </p:nvSpPr>
        <p:spPr>
          <a:xfrm>
            <a:off x="260865" y="236270"/>
            <a:ext cx="8511540" cy="5948045"/>
          </a:xfrm>
          <a:prstGeom prst="rect">
            <a:avLst/>
          </a:prstGeom>
        </p:spPr>
        <p:txBody>
          <a:bodyPr vert="horz" wrap="square" lIns="0" tIns="0" rIns="0" bIns="0"/>
          <a:lstStyle/>
          <a:p>
            <a:pPr algn="l" rtl="0" eaLnBrk="0">
              <a:lnSpc>
                <a:spcPct val="75000"/>
              </a:lnSpc>
            </a:pPr>
            <a:endParaRPr lang="en-US" altLang="en-US" sz="100" dirty="0"/>
          </a:p>
          <a:p>
            <a:pPr marL="232410" algn="l" rtl="0" eaLnBrk="0">
              <a:lnSpc>
                <a:spcPct val="95000"/>
              </a:lnSpc>
            </a:pPr>
            <a:r>
              <a:rPr sz="23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2.2 检查前的准备</a:t>
            </a:r>
            <a:endParaRPr lang="en-US" altLang="en-US" sz="2300" dirty="0"/>
          </a:p>
          <a:p>
            <a:pPr algn="l" rtl="0" eaLnBrk="0">
              <a:lnSpc>
                <a:spcPct val="127000"/>
              </a:lnSpc>
            </a:pPr>
            <a:endParaRPr lang="en-US" altLang="en-US" sz="1000" dirty="0"/>
          </a:p>
          <a:p>
            <a:pPr algn="l" rtl="0" eaLnBrk="0">
              <a:lnSpc>
                <a:spcPct val="127000"/>
              </a:lnSpc>
            </a:pPr>
            <a:endParaRPr lang="en-US" altLang="en-US" sz="1000" dirty="0"/>
          </a:p>
          <a:p>
            <a:pPr marL="2705735" algn="l" rtl="0" eaLnBrk="0">
              <a:lnSpc>
                <a:spcPct val="92000"/>
              </a:lnSpc>
              <a:spcBef>
                <a:spcPts val="610"/>
              </a:spcBef>
            </a:pPr>
            <a:r>
              <a:rPr sz="2000" b="1" kern="0" spc="-30" dirty="0">
                <a:solidFill>
                  <a:srgbClr val="00B050">
                    <a:alpha val="100000"/>
                  </a:srgbClr>
                </a:solidFill>
                <a:latin typeface="微软雅黑" panose="020B0503020204020204" charset="-122"/>
                <a:ea typeface="微软雅黑" panose="020B0503020204020204" charset="-122"/>
                <a:cs typeface="微软雅黑" panose="020B0503020204020204" charset="-122"/>
              </a:rPr>
              <a:t>台上三分钟</a:t>
            </a:r>
            <a:r>
              <a:rPr sz="2000" b="1" kern="0" spc="-32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B050">
                    <a:alpha val="100000"/>
                  </a:srgbClr>
                </a:solidFill>
                <a:latin typeface="微软雅黑" panose="020B0503020204020204" charset="-122"/>
                <a:ea typeface="微软雅黑" panose="020B0503020204020204" charset="-122"/>
                <a:cs typeface="微软雅黑" panose="020B0503020204020204" charset="-122"/>
              </a:rPr>
              <a:t>，台下十年功。</a:t>
            </a:r>
            <a:endParaRPr lang="en-US" altLang="en-US" sz="2000" dirty="0"/>
          </a:p>
          <a:p>
            <a:pPr marL="1835785" algn="l" rtl="0" eaLnBrk="0">
              <a:lnSpc>
                <a:spcPct val="91000"/>
              </a:lnSpc>
              <a:spcBef>
                <a:spcPts val="1415"/>
              </a:spcBef>
            </a:pP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任何信手拈来的从容</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，都</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是厚积薄发的沉淀。</a:t>
            </a:r>
            <a:endParaRPr lang="en-US" altLang="en-US" sz="2000" dirty="0"/>
          </a:p>
          <a:p>
            <a:pPr algn="l" rtl="0" eaLnBrk="0">
              <a:lnSpc>
                <a:spcPct val="102000"/>
              </a:lnSpc>
            </a:pPr>
            <a:endParaRPr lang="en-US" altLang="en-US" sz="1000" dirty="0"/>
          </a:p>
          <a:p>
            <a:pPr algn="l" rtl="0" eaLnBrk="0">
              <a:lnSpc>
                <a:spcPct val="102000"/>
              </a:lnSpc>
            </a:pPr>
            <a:endParaRPr lang="en-US" altLang="en-US" sz="1000" dirty="0"/>
          </a:p>
          <a:p>
            <a:pPr algn="l" rtl="0" eaLnBrk="0">
              <a:lnSpc>
                <a:spcPct val="102000"/>
              </a:lnSpc>
            </a:pPr>
            <a:endParaRPr lang="en-US" altLang="en-US" sz="1000" dirty="0"/>
          </a:p>
          <a:p>
            <a:pPr algn="l" rtl="0" eaLnBrk="0">
              <a:lnSpc>
                <a:spcPct val="102000"/>
              </a:lnSpc>
            </a:pPr>
            <a:endParaRPr lang="en-US" altLang="en-US" sz="1000" dirty="0"/>
          </a:p>
          <a:p>
            <a:pPr marL="2334895" algn="l" rtl="0" eaLnBrk="0">
              <a:lnSpc>
                <a:spcPct val="91000"/>
              </a:lnSpc>
              <a:spcBef>
                <a:spcPts val="600"/>
              </a:spcBef>
            </a:pP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总体要求：现场安全</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，资料齐全；</a:t>
            </a:r>
            <a:endParaRPr lang="en-US" altLang="en-US" sz="2000" dirty="0"/>
          </a:p>
          <a:p>
            <a:pPr marL="1920240" algn="l" rtl="0" eaLnBrk="0">
              <a:lnSpc>
                <a:spcPct val="91000"/>
              </a:lnSpc>
              <a:spcBef>
                <a:spcPts val="1415"/>
              </a:spcBef>
            </a:pP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人员熟悉岗位职责</a:t>
            </a:r>
            <a:r>
              <a:rPr sz="20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，生产痕迹合法合规。</a:t>
            </a:r>
            <a:endParaRPr lang="en-US" altLang="en-US" sz="2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2000"/>
              </a:lnSpc>
            </a:pPr>
            <a:endParaRPr lang="en-US" altLang="en-US" sz="1000" dirty="0"/>
          </a:p>
          <a:p>
            <a:pPr algn="l" rtl="0" eaLnBrk="0">
              <a:lnSpc>
                <a:spcPct val="102000"/>
              </a:lnSpc>
            </a:pPr>
            <a:endParaRPr lang="en-US" altLang="en-US" sz="1000" dirty="0"/>
          </a:p>
          <a:p>
            <a:pPr algn="r" rtl="0" eaLnBrk="0">
              <a:lnSpc>
                <a:spcPct val="83000"/>
              </a:lnSpc>
              <a:spcBef>
                <a:spcPts val="610"/>
              </a:spcBef>
            </a:pP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1、细化检查文件</a:t>
            </a:r>
            <a:r>
              <a:rPr sz="2000" b="1" kern="0" spc="-2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000" b="1" kern="0" spc="-4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明确检查要求。</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对检查部门的专项整治方案和印发的</a:t>
            </a:r>
            <a:endParaRPr lang="en-US" altLang="en-US" sz="2000" dirty="0"/>
          </a:p>
          <a:p>
            <a:pPr marL="12700" algn="l" rtl="0" eaLnBrk="0">
              <a:lnSpc>
                <a:spcPct val="151000"/>
              </a:lnSpc>
              <a:spcBef>
                <a:spcPts val="9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检查通知、要点（如果没有的话</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，要有布置此</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项工作的方案或者文件</a:t>
            </a:r>
            <a:r>
              <a:rPr sz="2000" b="1" kern="0" spc="-1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进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行全面解读</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，把方案中的目标要求</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，逐项细化成具体需要准备的材料或需要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安排的事项</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，准备迎检材料清单。特别要根据文件的要求开展相关工作</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，各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项佐证资料要齐全完整</a:t>
            </a:r>
            <a:r>
              <a:rPr sz="20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，并有台帐佐证；</a:t>
            </a:r>
            <a:endParaRPr lang="en-US" alt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2"/>
          <p:cNvSpPr/>
          <p:nvPr/>
        </p:nvSpPr>
        <p:spPr>
          <a:xfrm>
            <a:off x="331791" y="453912"/>
            <a:ext cx="8406765" cy="5842000"/>
          </a:xfrm>
          <a:prstGeom prst="rect">
            <a:avLst/>
          </a:prstGeom>
        </p:spPr>
        <p:txBody>
          <a:bodyPr vert="horz" wrap="square" lIns="0" tIns="0" rIns="0" bIns="0"/>
          <a:lstStyle/>
          <a:p>
            <a:pPr algn="l" rtl="0" eaLnBrk="0">
              <a:lnSpc>
                <a:spcPct val="83000"/>
              </a:lnSpc>
            </a:pPr>
            <a:endParaRPr lang="en-US" altLang="en-US" sz="100" dirty="0"/>
          </a:p>
          <a:p>
            <a:pPr marL="432435" algn="l" rtl="0" eaLnBrk="0">
              <a:lnSpc>
                <a:spcPts val="2645"/>
              </a:lnSpc>
            </a:pP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2、进入全员准备状态。</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公司法人和负责人</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一定要熟悉《安全生产法》</a:t>
            </a:r>
            <a:endParaRPr lang="en-US" altLang="en-US" sz="2000" dirty="0"/>
          </a:p>
          <a:p>
            <a:pPr algn="l" rtl="0" eaLnBrk="0">
              <a:lnSpc>
                <a:spcPct val="164000"/>
              </a:lnSpc>
            </a:pPr>
            <a:endParaRPr lang="en-US" altLang="en-US" sz="1000" dirty="0"/>
          </a:p>
          <a:p>
            <a:pPr marL="14605" algn="l" rtl="0" eaLnBrk="0">
              <a:lnSpc>
                <a:spcPct val="83000"/>
              </a:lnSpc>
              <a:spcBef>
                <a:spcPts val="60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关于生产经营单位主要负责人的职责；公司安全管理人员要知道如</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何落实全</a:t>
            </a:r>
            <a:endParaRPr lang="en-US" altLang="en-US" sz="2000" dirty="0"/>
          </a:p>
          <a:p>
            <a:pPr marL="15875" algn="l" rtl="0" eaLnBrk="0">
              <a:lnSpc>
                <a:spcPct val="204000"/>
              </a:lnSpc>
              <a:spcBef>
                <a:spcPts val="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员安全生产责任制；操作人员要知道本岗位的安全生产责任制、</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操作规程、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主要参数、应急处置方式和</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疏散路线；</a:t>
            </a:r>
            <a:endParaRPr lang="en-US" altLang="en-US" sz="2000" dirty="0"/>
          </a:p>
          <a:p>
            <a:pPr algn="l" rtl="0" eaLnBrk="0">
              <a:lnSpc>
                <a:spcPct val="167000"/>
              </a:lnSpc>
            </a:pPr>
            <a:endParaRPr lang="en-US" altLang="en-US" sz="1000" dirty="0"/>
          </a:p>
          <a:p>
            <a:pPr marL="438785" algn="l" rtl="0" eaLnBrk="0">
              <a:lnSpc>
                <a:spcPct val="83000"/>
              </a:lnSpc>
              <a:spcBef>
                <a:spcPts val="60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3、对着文件整理材料。按照上级文件的要求</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逐一准备迎检材料</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，不得</a:t>
            </a:r>
            <a:endParaRPr lang="en-US" altLang="en-US" sz="2000" dirty="0"/>
          </a:p>
          <a:p>
            <a:pPr marL="12700" indent="1270" algn="l" rtl="0" eaLnBrk="0">
              <a:lnSpc>
                <a:spcPct val="204000"/>
              </a:lnSpc>
              <a:spcBef>
                <a:spcPts val="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有漏项和缺项。特别要根据检查文件的要求开展自查自纠工作</a:t>
            </a:r>
            <a:r>
              <a:rPr sz="20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，各项佐证资</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料要齐全完整</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，并有台帐佐证。</a:t>
            </a:r>
            <a:endParaRPr lang="en-US" altLang="en-US" sz="2000" dirty="0"/>
          </a:p>
          <a:p>
            <a:pPr algn="l" rtl="0" eaLnBrk="0">
              <a:lnSpc>
                <a:spcPct val="167000"/>
              </a:lnSpc>
            </a:pPr>
            <a:endParaRPr lang="en-US" altLang="en-US" sz="1000" dirty="0"/>
          </a:p>
          <a:p>
            <a:pPr marL="423545" algn="l" rtl="0" eaLnBrk="0">
              <a:lnSpc>
                <a:spcPct val="83000"/>
              </a:lnSpc>
              <a:spcBef>
                <a:spcPts val="60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4、整理档案要标准统一。统一夹子、盒子和分类标识</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，通过统一的标</a:t>
            </a:r>
            <a:endParaRPr lang="en-US" altLang="en-US" sz="2000" dirty="0"/>
          </a:p>
          <a:p>
            <a:pPr marL="13970" indent="-1905" algn="l" rtl="0" eaLnBrk="0">
              <a:lnSpc>
                <a:spcPct val="204000"/>
              </a:lnSpc>
              <a:spcBef>
                <a:spcPts val="1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准、整齐的摆放</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，让档案看起</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来更整洁有序</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，体现出我们对此项工作的重视</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和准备充分</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，有利于提</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升检查组的第一印象。</a:t>
            </a:r>
            <a:endParaRPr lang="en-US" alt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4"/>
          <p:cNvSpPr/>
          <p:nvPr/>
        </p:nvSpPr>
        <p:spPr>
          <a:xfrm>
            <a:off x="404372" y="378297"/>
            <a:ext cx="7955915" cy="5767704"/>
          </a:xfrm>
          <a:prstGeom prst="rect">
            <a:avLst/>
          </a:prstGeom>
        </p:spPr>
        <p:txBody>
          <a:bodyPr vert="horz" wrap="square" lIns="0" tIns="0" rIns="0" bIns="0"/>
          <a:lstStyle/>
          <a:p>
            <a:pPr algn="l" rtl="0" eaLnBrk="0">
              <a:lnSpc>
                <a:spcPct val="74000"/>
              </a:lnSpc>
            </a:pPr>
            <a:endParaRPr lang="en-US" altLang="en-US" sz="100" dirty="0"/>
          </a:p>
          <a:p>
            <a:pPr algn="r" rtl="0" eaLnBrk="0">
              <a:lnSpc>
                <a:spcPct val="8400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5、制订接待方案。要明确检查组检</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查全过程的形成安排</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，细化到小</a:t>
            </a:r>
            <a:endParaRPr lang="en-US" altLang="en-US" sz="2000" dirty="0"/>
          </a:p>
          <a:p>
            <a:pPr marL="26670" algn="l" rtl="0" eaLnBrk="0">
              <a:lnSpc>
                <a:spcPts val="3595"/>
              </a:lnSpc>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时</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，确保从迎接到送走</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，都有人负责</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，有人跟随</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，做到待客有道。</a:t>
            </a:r>
            <a:endParaRPr lang="en-US" altLang="en-US" sz="2000" dirty="0"/>
          </a:p>
          <a:p>
            <a:pPr algn="r" rtl="0" eaLnBrk="0">
              <a:lnSpc>
                <a:spcPct val="83000"/>
              </a:lnSpc>
              <a:spcBef>
                <a:spcPts val="161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6、准备简要口头汇报材料</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，主要陪检人员一定要</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提前熟悉。介绍材</a:t>
            </a:r>
            <a:endParaRPr lang="en-US" altLang="en-US" sz="2000" dirty="0"/>
          </a:p>
          <a:p>
            <a:pPr marL="14605" indent="-1905" algn="l" rtl="0" eaLnBrk="0">
              <a:lnSpc>
                <a:spcPct val="152000"/>
              </a:lnSpc>
              <a:spcBef>
                <a:spcPts val="5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料应包括场站基础情况介绍、场站装置能力、场站各部门人员构</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成等重</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要内容重要数字</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，确保讲解内容的全面性。</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同</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时对于公司工作的亮点及</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下一步打算也要重点介绍</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，让检查人员对公司有一个良好的印象</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r" rtl="0" eaLnBrk="0">
              <a:lnSpc>
                <a:spcPct val="83000"/>
              </a:lnSpc>
              <a:spcBef>
                <a:spcPts val="141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7、对照国家规范和检查文件检查和整改。</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按照国家规范和检查文件</a:t>
            </a:r>
            <a:endParaRPr lang="en-US" altLang="en-US" sz="2000" dirty="0"/>
          </a:p>
          <a:p>
            <a:pPr marL="12700" indent="11430" algn="l" rtl="0" eaLnBrk="0">
              <a:lnSpc>
                <a:spcPct val="152000"/>
              </a:lnSpc>
              <a:spcBef>
                <a:spcPts val="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的要求对本公司在检查线路及周边的气库及门市部进行检</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查</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，发现问题</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及时整改。特别是如果知道检查组在其它单位提出了什么问题</a:t>
            </a:r>
            <a:r>
              <a:rPr sz="20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，一定要</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有针对性的提前整改。</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隐患整改要坚持隐患排查整</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改闭环管理机制</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，按</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照隐患的排查、登记、整治、复查、报告全过程管</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理。</a:t>
            </a:r>
            <a:endParaRPr lang="en-US" altLang="en-US" sz="2000" dirty="0"/>
          </a:p>
          <a:p>
            <a:pPr marL="422275" algn="l" rtl="0" eaLnBrk="0">
              <a:lnSpc>
                <a:spcPct val="83000"/>
              </a:lnSpc>
              <a:spcBef>
                <a:spcPts val="141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检查前</a:t>
            </a:r>
            <a:r>
              <a:rPr sz="2000" b="1" kern="0" spc="-3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，安全管理人员一定要认真细致地</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检查近期站内的视频、钢</a:t>
            </a:r>
            <a:endParaRPr lang="en-US" altLang="en-US" sz="2000" dirty="0"/>
          </a:p>
          <a:p>
            <a:pPr marL="12700" algn="l" rtl="0" eaLnBrk="0">
              <a:lnSpc>
                <a:spcPts val="3610"/>
              </a:lnSpc>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瓶溯源信息、充装记录和安全生产运行记录</a:t>
            </a:r>
            <a:r>
              <a:rPr sz="2000" b="1" kern="0" spc="-3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，确保不出现重大的纰漏</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6"/>
          <p:cNvSpPr/>
          <p:nvPr/>
        </p:nvSpPr>
        <p:spPr>
          <a:xfrm>
            <a:off x="285878" y="661001"/>
            <a:ext cx="8561705" cy="5306695"/>
          </a:xfrm>
          <a:prstGeom prst="rect">
            <a:avLst/>
          </a:prstGeom>
        </p:spPr>
        <p:txBody>
          <a:bodyPr vert="horz" wrap="square" lIns="0" tIns="0" rIns="0" bIns="0"/>
          <a:lstStyle/>
          <a:p>
            <a:pPr algn="l" rtl="0" eaLnBrk="0">
              <a:lnSpc>
                <a:spcPct val="83000"/>
              </a:lnSpc>
            </a:pPr>
            <a:endParaRPr lang="en-US" altLang="en-US" sz="100" dirty="0"/>
          </a:p>
          <a:p>
            <a:pPr marL="430530" algn="l" rtl="0" eaLnBrk="0">
              <a:lnSpc>
                <a:spcPct val="83000"/>
              </a:lnSpc>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8、提前按照检查路线或步骤将流程过一遍。特别</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是主要陪检人员一定要</a:t>
            </a:r>
            <a:endParaRPr lang="en-US" altLang="en-US" sz="2000" dirty="0"/>
          </a:p>
          <a:p>
            <a:pPr marL="15875" indent="1270" algn="l" rtl="0" eaLnBrk="0">
              <a:lnSpc>
                <a:spcPct val="154000"/>
              </a:lnSpc>
              <a:spcBef>
                <a:spcPts val="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亲自将迎检线路及自</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己负责的迎检站点走一遍</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，按照检查标准</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，逐项核实工</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作的完成情况</a:t>
            </a:r>
            <a:r>
              <a:rPr sz="2000" b="1" kern="0" spc="-2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，查漏补缺。</a:t>
            </a:r>
            <a:endParaRPr lang="en-US" altLang="en-US" sz="2000" dirty="0"/>
          </a:p>
          <a:p>
            <a:pPr marL="430530" algn="l" rtl="0" eaLnBrk="0">
              <a:lnSpc>
                <a:spcPct val="83000"/>
              </a:lnSpc>
              <a:spcBef>
                <a:spcPts val="142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9、确保迎检现场及相关场所干净整洁</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，所有场地应安排专人负责</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。一是</a:t>
            </a:r>
            <a:endParaRPr lang="en-US" altLang="en-US" sz="2000" dirty="0"/>
          </a:p>
          <a:p>
            <a:pPr marL="12700" indent="3810" algn="l" rtl="0" eaLnBrk="0">
              <a:lnSpc>
                <a:spcPct val="151000"/>
              </a:lnSpc>
              <a:spcBef>
                <a:spcPts val="4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生产现场必须干净</a:t>
            </a:r>
            <a:r>
              <a:rPr sz="2000" b="1" kern="0" spc="-3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，没有“跑冒滴漏”和“锈迹斑斑”现象；二是会议室干</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净整洁</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，座椅摆放整齐</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，为检查组人员配备饮用</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水、便签、笔</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，保持干净、</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舒适会场环境；三是办公场所门厅、楼道等公共区域干净整洁</a:t>
            </a:r>
            <a:r>
              <a:rPr sz="2000" b="1" kern="0" spc="-2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，玻璃干净、</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明亮；</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四是楼道内部干净、整洁；五是楼道</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照片墙、文化宣传栏等地方应做</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到专人擦拭；六是做好卫生间清洁工作</a:t>
            </a:r>
            <a:r>
              <a:rPr sz="2000" b="1" kern="0" spc="-2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，在洗手台配备洗手液、纸巾等洗护</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用具</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时刻保持洗手</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间干净、整洁。</a:t>
            </a:r>
            <a:endParaRPr lang="en-US" altLang="en-US" sz="2000" dirty="0"/>
          </a:p>
          <a:p>
            <a:pPr algn="r" rtl="0" eaLnBrk="0">
              <a:lnSpc>
                <a:spcPct val="83000"/>
              </a:lnSpc>
              <a:spcBef>
                <a:spcPts val="1410"/>
              </a:spcBef>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提醒：凡是生产现场有“跑冒滴漏”和“锈迹斑斑”现象的</a:t>
            </a:r>
            <a:r>
              <a:rPr sz="2000" b="1" kern="0" spc="-3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，没有不被下</a:t>
            </a:r>
            <a:endParaRPr lang="en-US" altLang="en-US" sz="2000" dirty="0"/>
          </a:p>
          <a:p>
            <a:pPr marL="15240" algn="l" rtl="0" eaLnBrk="0">
              <a:lnSpc>
                <a:spcPts val="3595"/>
              </a:lnSpc>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发整改通知书的。</a:t>
            </a:r>
            <a:endParaRPr lang="en-US" alt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8"/>
          <p:cNvSpPr/>
          <p:nvPr/>
        </p:nvSpPr>
        <p:spPr>
          <a:xfrm>
            <a:off x="189110" y="308324"/>
            <a:ext cx="8869680" cy="4417695"/>
          </a:xfrm>
          <a:prstGeom prst="rect">
            <a:avLst/>
          </a:prstGeom>
        </p:spPr>
        <p:txBody>
          <a:bodyPr vert="horz" wrap="square" lIns="0" tIns="0" rIns="0" bIns="0"/>
          <a:lstStyle/>
          <a:p>
            <a:pPr algn="l" rtl="0" eaLnBrk="0">
              <a:lnSpc>
                <a:spcPct val="80000"/>
              </a:lnSpc>
            </a:pPr>
            <a:endParaRPr lang="en-US" altLang="en-US" sz="100" dirty="0"/>
          </a:p>
          <a:p>
            <a:pPr marL="431165" algn="l" rtl="0" eaLnBrk="0">
              <a:lnSpc>
                <a:spcPct val="91000"/>
              </a:lnSpc>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2.3 做好现场陪检工</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作</a:t>
            </a:r>
            <a:endParaRPr lang="en-US" altLang="en-US" sz="2000" dirty="0"/>
          </a:p>
          <a:p>
            <a:pPr marL="441325" algn="l" rtl="0" eaLnBrk="0">
              <a:lnSpc>
                <a:spcPct val="83000"/>
              </a:lnSpc>
              <a:spcBef>
                <a:spcPts val="1405"/>
              </a:spcBef>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1、重视员工礼仪。</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所有员工应穿着场站统一工</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作服装</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，在偶遇检查组人员</a:t>
            </a:r>
            <a:endParaRPr lang="en-US" altLang="en-US" sz="2000" dirty="0"/>
          </a:p>
          <a:p>
            <a:pPr marL="25400" algn="l" rtl="0" eaLnBrk="0">
              <a:lnSpc>
                <a:spcPts val="3595"/>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时应礼貌地上前问好</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，不得躲避、逃跑或是</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无视检查组工作人员。</a:t>
            </a:r>
            <a:endParaRPr lang="en-US" altLang="en-US" sz="2000" dirty="0"/>
          </a:p>
          <a:p>
            <a:pPr marL="431165" algn="l" rtl="0" eaLnBrk="0">
              <a:lnSpc>
                <a:spcPct val="83000"/>
              </a:lnSpc>
              <a:spcBef>
                <a:spcPts val="1630"/>
              </a:spcBef>
            </a:pP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2、做好迎检现场布置。</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在迎检现场提供并提前</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摆放好工服、安全帽等一系</a:t>
            </a:r>
            <a:endParaRPr lang="en-US" altLang="en-US" sz="2000" dirty="0"/>
          </a:p>
          <a:p>
            <a:pPr marL="12700" algn="l" rtl="0" eaLnBrk="0">
              <a:lnSpc>
                <a:spcPct val="153000"/>
              </a:lnSpc>
              <a:spcBef>
                <a:spcPts val="4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列迎检用品</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，面对检查组人员个人物品</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，应提前摆放好来访</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人员登记表和手机、</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打火机收纳箱</a:t>
            </a:r>
            <a:r>
              <a:rPr sz="2000" b="1" kern="0" spc="-3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，便于检查组人员登记和存放物品。在迎检现场特色化布置上，</a:t>
            </a:r>
            <a:endParaRPr lang="en-US" altLang="en-US" sz="2000" dirty="0"/>
          </a:p>
          <a:p>
            <a:pPr marL="13335" algn="l" rtl="0" eaLnBrk="0">
              <a:lnSpc>
                <a:spcPct val="91000"/>
              </a:lnSpc>
              <a:spcBef>
                <a:spcPts val="141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各单位应结合检查重点</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用更换展牌、标语等方式</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，进行特色化现场布置。</a:t>
            </a:r>
            <a:endParaRPr lang="en-US" altLang="en-US" sz="2000" dirty="0"/>
          </a:p>
          <a:p>
            <a:pPr marL="437515" algn="l" rtl="0" eaLnBrk="0">
              <a:lnSpc>
                <a:spcPct val="83000"/>
              </a:lnSpc>
              <a:spcBef>
                <a:spcPts val="1415"/>
              </a:spcBef>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3、做好现场陪检工作。</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一是根据检查的要求介绍相关</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情况</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，条件允许的话</a:t>
            </a:r>
            <a:endParaRPr lang="en-US" altLang="en-US" sz="2000" dirty="0"/>
          </a:p>
          <a:p>
            <a:pPr marL="15875" indent="-1905" algn="l" rtl="0" eaLnBrk="0">
              <a:lnSpc>
                <a:spcPct val="154000"/>
              </a:lnSpc>
              <a:spcBef>
                <a:spcPts val="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要重点将特色工作介绍给检查组</a:t>
            </a:r>
            <a:r>
              <a:rPr sz="2000" b="1" kern="0" spc="-3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，尽可能让检查人员跟着自己的思路开展检查</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工作</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，对于自身短板的工</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作要少提或者不提。二是陪同检查组到现场检查</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，一</a:t>
            </a:r>
            <a:endParaRPr lang="en-US" alt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80"/>
          <p:cNvSpPr/>
          <p:nvPr/>
        </p:nvSpPr>
        <p:spPr>
          <a:xfrm>
            <a:off x="404627" y="451451"/>
            <a:ext cx="8515350" cy="5789929"/>
          </a:xfrm>
          <a:prstGeom prst="rect">
            <a:avLst/>
          </a:prstGeom>
        </p:spPr>
        <p:txBody>
          <a:bodyPr vert="horz" wrap="square" lIns="0" tIns="0" rIns="0" bIns="0"/>
          <a:lstStyle/>
          <a:p>
            <a:pPr algn="l" rtl="0" eaLnBrk="0">
              <a:lnSpc>
                <a:spcPct val="88000"/>
              </a:lnSpc>
            </a:pPr>
            <a:endParaRPr lang="en-US" altLang="en-US" sz="100" dirty="0"/>
          </a:p>
          <a:p>
            <a:pPr marL="13970" algn="l" rtl="0" eaLnBrk="0">
              <a:lnSpc>
                <a:spcPct val="83000"/>
              </a:lnSpc>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般情况下</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，检查组肯定要问及相关情</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况</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，查阅相关资料</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，迎检负责人一定</a:t>
            </a:r>
            <a:endParaRPr lang="en-US" altLang="en-US" sz="2000" dirty="0"/>
          </a:p>
          <a:p>
            <a:pPr marL="13335" indent="1270" algn="l" rtl="0" eaLnBrk="0">
              <a:lnSpc>
                <a:spcPct val="151000"/>
              </a:lnSpc>
              <a:spcBef>
                <a:spcPts val="50"/>
              </a:spcBef>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要了解情况</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同时参加迎检的相关人员要保持在位</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5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随叫随到</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，及时回答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相关问题</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，不能一问三不知</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，对确实</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不掌握的问题</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，也要迅即做出反应</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说明原因</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明确答复时间</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。对于检查发现的问题</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，不能过分强调理由</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，不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能言过其实</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，也不能胡乱表态</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，要客观实际</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，实事</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求是的反思存在问题的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原因和解决问题的打算</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向检查组作初步的反馈</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，如果需要上级支持的也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要及时请示。</a:t>
            </a:r>
            <a:endParaRPr lang="en-US" altLang="en-US" sz="2000" dirty="0"/>
          </a:p>
          <a:p>
            <a:pPr marL="431800" algn="l" rtl="0" eaLnBrk="0">
              <a:lnSpc>
                <a:spcPct val="91000"/>
              </a:lnSpc>
              <a:spcBef>
                <a:spcPts val="1415"/>
              </a:spcBef>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2.4 做好整改反馈工</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作</a:t>
            </a:r>
            <a:endParaRPr lang="en-US" altLang="en-US" sz="2000" dirty="0"/>
          </a:p>
          <a:p>
            <a:pPr algn="r" rtl="0" eaLnBrk="0">
              <a:lnSpc>
                <a:spcPct val="83000"/>
              </a:lnSpc>
              <a:spcBef>
                <a:spcPts val="1415"/>
              </a:spcBef>
            </a:pP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一是要及时总结。检查后要立即对检查组发现的问题进</a:t>
            </a:r>
            <a:r>
              <a:rPr sz="20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行整改</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，不能等，</a:t>
            </a:r>
            <a:endParaRPr lang="en-US" altLang="en-US" sz="2000" dirty="0"/>
          </a:p>
          <a:p>
            <a:pPr marL="13970" algn="l" rtl="0" eaLnBrk="0">
              <a:lnSpc>
                <a:spcPts val="360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对能立即整改的问题</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，要立行立改。二是要及时归档</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，对检查组检查的材</a:t>
            </a:r>
            <a:endParaRPr lang="en-US" altLang="en-US" sz="2000" dirty="0"/>
          </a:p>
          <a:p>
            <a:pPr marL="12700" algn="l" rtl="0" eaLnBrk="0">
              <a:lnSpc>
                <a:spcPct val="83000"/>
              </a:lnSpc>
              <a:spcBef>
                <a:spcPts val="161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料</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，需要归档的要及时送还</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，以备下次</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检查。三是要有反馈</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，对整改情况</a:t>
            </a:r>
            <a:endParaRPr lang="en-US" altLang="en-US" sz="2000" dirty="0"/>
          </a:p>
          <a:p>
            <a:pPr marL="13970" indent="635" algn="l" rtl="0" eaLnBrk="0">
              <a:lnSpc>
                <a:spcPct val="154000"/>
              </a:lnSpc>
            </a:pP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要及时反馈给检查组和上级单位</a:t>
            </a:r>
            <a:r>
              <a:rPr sz="2000" b="1" kern="0" spc="-2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，让检查组了解整改的态度</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，也督促本单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位不断取得工作进步。</a:t>
            </a:r>
            <a:endParaRPr lang="en-US" alt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2"/>
          <p:cNvSpPr/>
          <p:nvPr/>
        </p:nvSpPr>
        <p:spPr>
          <a:xfrm>
            <a:off x="331473" y="300766"/>
            <a:ext cx="8406765" cy="5856604"/>
          </a:xfrm>
          <a:prstGeom prst="rect">
            <a:avLst/>
          </a:prstGeom>
        </p:spPr>
        <p:txBody>
          <a:bodyPr vert="horz" wrap="square" lIns="0" tIns="0" rIns="0" bIns="0"/>
          <a:lstStyle/>
          <a:p>
            <a:pPr algn="l" rtl="0" eaLnBrk="0">
              <a:lnSpc>
                <a:spcPct val="97000"/>
              </a:lnSpc>
            </a:pPr>
            <a:endParaRPr lang="en-US" altLang="en-US" sz="100" dirty="0"/>
          </a:p>
          <a:p>
            <a:pPr marL="309245" algn="l" rtl="0" eaLnBrk="0">
              <a:lnSpc>
                <a:spcPct val="93000"/>
              </a:lnSpc>
            </a:pPr>
            <a:r>
              <a:rPr sz="2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三、 瓶装燃气行业涉及的法律法规和规范要求</a:t>
            </a:r>
            <a:endParaRPr lang="en-US" altLang="en-US" sz="27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marL="497840" algn="l" rtl="0" eaLnBrk="0">
              <a:lnSpc>
                <a:spcPct val="83000"/>
              </a:lnSpc>
              <a:spcBef>
                <a:spcPts val="61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近期安全检查在法律法规和国家规范方</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面同样出现了深刻的变化</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由于</a:t>
            </a:r>
            <a:endParaRPr lang="en-US" altLang="en-US" sz="2000" dirty="0"/>
          </a:p>
          <a:p>
            <a:pPr marL="12700" indent="1270" algn="l" rtl="0" eaLnBrk="0">
              <a:lnSpc>
                <a:spcPct val="201000"/>
              </a:lnSpc>
              <a:spcBef>
                <a:spcPts val="3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检查的部门由原来的以住建部门</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为主演变成为安委会、住建、市场等部门</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因此法律法规和规范也由原来住建口变成为</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安全生产、住建和市场部门</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的法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律法规</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000" b="1" kern="0" spc="-4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内容大幅增加</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，其中最突出的改变是检查组经常会检查到《安</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全生</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产法》《特种设备安全法》的内容。特别是《安全生产法》</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明确要求生产</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经营单位必须建立健全安全生产责任制并由法人负责组织落实</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国务院安委</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会的检查到企业检查时</a:t>
            </a:r>
            <a:r>
              <a:rPr sz="2000" b="1" kern="0" spc="-3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，一般都会随机找</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法人和2名以上操作人员</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抽查岗位</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责任、操作规程和应急知识等</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，给迎检工作带来极大的困难</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4"/>
          <p:cNvSpPr/>
          <p:nvPr/>
        </p:nvSpPr>
        <p:spPr>
          <a:xfrm>
            <a:off x="164007" y="298636"/>
            <a:ext cx="8836025" cy="6100445"/>
          </a:xfrm>
          <a:prstGeom prst="rect">
            <a:avLst/>
          </a:prstGeom>
        </p:spPr>
        <p:txBody>
          <a:bodyPr vert="horz" wrap="square" lIns="0" tIns="0" rIns="0" bIns="0"/>
          <a:lstStyle/>
          <a:p>
            <a:pPr algn="l" rtl="0" eaLnBrk="0">
              <a:lnSpc>
                <a:spcPct val="83000"/>
              </a:lnSpc>
            </a:pPr>
            <a:endParaRPr lang="en-US" altLang="en-US" sz="100" dirty="0"/>
          </a:p>
          <a:p>
            <a:pPr marL="494030" algn="l" rtl="0" eaLnBrk="0">
              <a:lnSpc>
                <a:spcPct val="94000"/>
              </a:lnSpc>
            </a:pPr>
            <a:r>
              <a:rPr sz="2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3.1  一定要高度</a:t>
            </a:r>
            <a:r>
              <a:rPr sz="2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重视最近施行的两个文件</a:t>
            </a:r>
            <a:endParaRPr lang="en-US" altLang="en-US" sz="2700" dirty="0"/>
          </a:p>
          <a:p>
            <a:pPr algn="l" rtl="0" eaLnBrk="0">
              <a:lnSpc>
                <a:spcPct val="141000"/>
              </a:lnSpc>
            </a:pPr>
            <a:endParaRPr lang="en-US" altLang="en-US" sz="1000" dirty="0"/>
          </a:p>
          <a:p>
            <a:pPr algn="l" rtl="0" eaLnBrk="0">
              <a:lnSpc>
                <a:spcPct val="142000"/>
              </a:lnSpc>
            </a:pPr>
            <a:endParaRPr lang="en-US" altLang="en-US" sz="1000" dirty="0"/>
          </a:p>
          <a:p>
            <a:pPr marL="12700" algn="l" rtl="0" eaLnBrk="0">
              <a:lnSpc>
                <a:spcPts val="3165"/>
              </a:lnSpc>
              <a:spcBef>
                <a:spcPts val="690"/>
              </a:spcBef>
            </a:pP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1.《城镇燃气经营安全重大隐患判定标准》(2023年</a:t>
            </a:r>
            <a:r>
              <a:rPr sz="23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9月21日施行)</a:t>
            </a:r>
            <a:endParaRPr lang="en-US" altLang="en-US" sz="2300" dirty="0"/>
          </a:p>
          <a:p>
            <a:pPr algn="l" rtl="0" eaLnBrk="0">
              <a:lnSpc>
                <a:spcPct val="124000"/>
              </a:lnSpc>
            </a:pPr>
            <a:endParaRPr lang="en-US" altLang="en-US" sz="1000" dirty="0"/>
          </a:p>
          <a:p>
            <a:pPr algn="l" rtl="0" eaLnBrk="0">
              <a:lnSpc>
                <a:spcPct val="125000"/>
              </a:lnSpc>
            </a:pPr>
            <a:endParaRPr lang="en-US" altLang="en-US" sz="1000" dirty="0"/>
          </a:p>
          <a:p>
            <a:pPr algn="l" rtl="0" eaLnBrk="0">
              <a:lnSpc>
                <a:spcPct val="125000"/>
              </a:lnSpc>
            </a:pPr>
            <a:endParaRPr lang="en-US" altLang="en-US" sz="1000" dirty="0"/>
          </a:p>
          <a:p>
            <a:pPr marL="645795" algn="l" rtl="0" eaLnBrk="0">
              <a:lnSpc>
                <a:spcPct val="83000"/>
              </a:lnSpc>
              <a:spcBef>
                <a:spcPts val="61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重大隐患,是指燃气经营者在生产经营过程中,存在的</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危害程度</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较大、可能</a:t>
            </a:r>
            <a:endParaRPr lang="en-US" altLang="en-US" sz="2000" dirty="0"/>
          </a:p>
          <a:p>
            <a:pPr marL="40005" indent="635" algn="l" rtl="0" eaLnBrk="0">
              <a:lnSpc>
                <a:spcPct val="181000"/>
              </a:lnSpc>
              <a:spcBef>
                <a:spcPts val="40"/>
              </a:spcBef>
            </a:pP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导致群死群伤或造成重大经济损失的隐患</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。《安全生产法》第六十五</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条第三款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规定,应急管理部门和其他负有安全生产监督管理职责的部门依法开展</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安全生产</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行政执法工作</a:t>
            </a:r>
            <a:r>
              <a:rPr sz="2000" b="1" kern="0" spc="-3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，对生产经营单位执行有关安全生产的法律、法规和国家标准或</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者行业标准的情况进行监督检</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查</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，对检查中发现的事故隐患</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，应当责令立即排</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除；</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重大事故隐患排除前或者排除过程中无法保证安全的</a:t>
            </a:r>
            <a:r>
              <a:rPr sz="2000" b="1" kern="0" spc="-3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，应当责令从危险区</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域内撤出作业人员</a:t>
            </a:r>
            <a:r>
              <a:rPr sz="2000" b="1" kern="0" spc="-3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，责令暂时停产停业</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或者停止使用相关设施、设备；重大事</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故隐患排除后</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，经审查同意</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，方可恢复生产经</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营和使用。</a:t>
            </a:r>
            <a:endParaRPr lang="en-US" alt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6"/>
          <p:cNvSpPr/>
          <p:nvPr/>
        </p:nvSpPr>
        <p:spPr>
          <a:xfrm>
            <a:off x="318270" y="255668"/>
            <a:ext cx="8552815" cy="6270625"/>
          </a:xfrm>
          <a:prstGeom prst="rect">
            <a:avLst/>
          </a:prstGeom>
        </p:spPr>
        <p:txBody>
          <a:bodyPr vert="horz" wrap="square" lIns="0" tIns="0" rIns="0" bIns="0"/>
          <a:lstStyle/>
          <a:p>
            <a:pPr algn="l" rtl="0" eaLnBrk="0">
              <a:lnSpc>
                <a:spcPct val="88000"/>
              </a:lnSpc>
            </a:pPr>
            <a:endParaRPr lang="en-US" altLang="en-US" sz="100" dirty="0"/>
          </a:p>
          <a:p>
            <a:pPr marL="12700" algn="l" rtl="0" eaLnBrk="0">
              <a:lnSpc>
                <a:spcPct val="91000"/>
              </a:lnSpc>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涉及瓶装燃气的主要</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内容有：</a:t>
            </a:r>
            <a:endParaRPr lang="en-US" altLang="en-US" sz="2000" dirty="0"/>
          </a:p>
          <a:p>
            <a:pPr marL="13970" algn="l" rtl="0" eaLnBrk="0">
              <a:lnSpc>
                <a:spcPct val="91000"/>
              </a:lnSpc>
              <a:spcBef>
                <a:spcPts val="935"/>
              </a:spcBef>
            </a:pP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制度方面</a:t>
            </a:r>
            <a:endParaRPr lang="en-US" altLang="en-US" sz="2000" dirty="0"/>
          </a:p>
          <a:p>
            <a:pPr marL="489585" algn="l" rtl="0" eaLnBrk="0">
              <a:lnSpc>
                <a:spcPct val="83000"/>
              </a:lnSpc>
              <a:spcBef>
                <a:spcPts val="94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1、未建立安全风险分级管</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控制度。</a:t>
            </a:r>
            <a:endParaRPr lang="en-US" altLang="en-US" sz="2000" dirty="0"/>
          </a:p>
          <a:p>
            <a:pPr marL="479425" algn="l" rtl="0" eaLnBrk="0">
              <a:lnSpc>
                <a:spcPts val="3105"/>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2、未建立事故隐患排查治理制度。</a:t>
            </a:r>
            <a:endParaRPr lang="en-US" altLang="en-US" sz="2000" dirty="0"/>
          </a:p>
          <a:p>
            <a:pPr marL="485775" algn="l" rtl="0" eaLnBrk="0">
              <a:lnSpc>
                <a:spcPct val="91000"/>
              </a:lnSpc>
              <a:spcBef>
                <a:spcPts val="114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3、未制定生产安全事故应急救援预案。</a:t>
            </a:r>
            <a:endParaRPr lang="en-US" altLang="en-US" sz="2000" dirty="0"/>
          </a:p>
          <a:p>
            <a:pPr marL="470535" algn="l" rtl="0" eaLnBrk="0">
              <a:lnSpc>
                <a:spcPct val="91000"/>
              </a:lnSpc>
              <a:spcBef>
                <a:spcPts val="93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4、建立对燃气用户燃气设施的定期安全检</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查制度。</a:t>
            </a:r>
            <a:endParaRPr lang="en-US" altLang="en-US" sz="2000" dirty="0"/>
          </a:p>
          <a:p>
            <a:pPr marL="12700" algn="l" rtl="0" eaLnBrk="0">
              <a:lnSpc>
                <a:spcPct val="91000"/>
              </a:lnSpc>
              <a:spcBef>
                <a:spcPts val="935"/>
              </a:spcBef>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场站方面</a:t>
            </a:r>
            <a:endParaRPr lang="en-US" altLang="en-US" sz="2000" dirty="0"/>
          </a:p>
          <a:p>
            <a:pPr marL="489585" algn="l" rtl="0" eaLnBrk="0">
              <a:lnSpc>
                <a:spcPct val="83000"/>
              </a:lnSpc>
              <a:spcBef>
                <a:spcPts val="92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1、燃气储罐未设置压力、罐容或液位显示</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等监测装置</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，或不具有超限报</a:t>
            </a:r>
            <a:endParaRPr lang="en-US" altLang="en-US" sz="2000" dirty="0"/>
          </a:p>
          <a:p>
            <a:pPr marL="13970" algn="l" rtl="0" eaLnBrk="0">
              <a:lnSpc>
                <a:spcPts val="3120"/>
              </a:lnSpc>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警功能。</a:t>
            </a:r>
            <a:endParaRPr lang="en-US" altLang="en-US" sz="2000" dirty="0"/>
          </a:p>
          <a:p>
            <a:pPr marL="479425" algn="l" rtl="0" eaLnBrk="0">
              <a:lnSpc>
                <a:spcPct val="83000"/>
              </a:lnSpc>
              <a:spcBef>
                <a:spcPts val="112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2、气库内设备和管道未设置防止系统压力参</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数超过限值的自动切断和放</a:t>
            </a:r>
            <a:endParaRPr lang="en-US" altLang="en-US" sz="2000" dirty="0"/>
          </a:p>
          <a:p>
            <a:pPr marL="12700" algn="l" rtl="0" eaLnBrk="0">
              <a:lnSpc>
                <a:spcPts val="311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散装置。</a:t>
            </a:r>
            <a:endParaRPr lang="en-US" altLang="en-US" sz="2000" dirty="0"/>
          </a:p>
          <a:p>
            <a:pPr marL="485775" algn="l" rtl="0" eaLnBrk="0">
              <a:lnSpc>
                <a:spcPct val="91000"/>
              </a:lnSpc>
              <a:spcBef>
                <a:spcPts val="114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3、液化石油气装卸系统未设</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置防止装卸用管拉脱的联锁保护装置。</a:t>
            </a:r>
            <a:endParaRPr lang="en-US" altLang="en-US" sz="2000" dirty="0"/>
          </a:p>
          <a:p>
            <a:pPr marL="470535" algn="l" rtl="0" eaLnBrk="0">
              <a:lnSpc>
                <a:spcPct val="83000"/>
              </a:lnSpc>
              <a:spcBef>
                <a:spcPts val="93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4、气库内设置在有爆炸危险环境的电气、仪表装置</a:t>
            </a:r>
            <a:r>
              <a:rPr sz="2000" b="1" kern="0" spc="-3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，不具有与该区域爆</a:t>
            </a:r>
            <a:endParaRPr lang="en-US" altLang="en-US" sz="2000" dirty="0"/>
          </a:p>
          <a:p>
            <a:pPr marL="12700" algn="l" rtl="0" eaLnBrk="0">
              <a:lnSpc>
                <a:spcPts val="3110"/>
              </a:lnSpc>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炸危险等级相对应的防</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爆性能。</a:t>
            </a:r>
            <a:endParaRPr lang="en-US" altLang="en-US" sz="2000" dirty="0"/>
          </a:p>
          <a:p>
            <a:pPr algn="l" rtl="0" eaLnBrk="0">
              <a:lnSpc>
                <a:spcPct val="101000"/>
              </a:lnSpc>
            </a:pPr>
            <a:endParaRPr lang="en-US" altLang="en-US" sz="600" dirty="0"/>
          </a:p>
          <a:p>
            <a:pPr marL="12700" indent="474345" algn="l" rtl="0" eaLnBrk="0">
              <a:lnSpc>
                <a:spcPct val="123000"/>
              </a:lnSpc>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5、气库内可燃气体泄漏浓度可</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能达到爆炸下限20%的燃气设施区域内或</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建（构）筑物内</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，未设置固定式可燃气体浓度</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报警装置。</a:t>
            </a:r>
            <a:endParaRPr lang="en-US" alt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8"/>
          <p:cNvSpPr/>
          <p:nvPr/>
        </p:nvSpPr>
        <p:spPr>
          <a:xfrm>
            <a:off x="328980" y="344589"/>
            <a:ext cx="8514080" cy="5609590"/>
          </a:xfrm>
          <a:prstGeom prst="rect">
            <a:avLst/>
          </a:prstGeom>
        </p:spPr>
        <p:txBody>
          <a:bodyPr vert="horz" wrap="square" lIns="0" tIns="0" rIns="0" bIns="0"/>
          <a:lstStyle/>
          <a:p>
            <a:pPr algn="l" rtl="0" eaLnBrk="0">
              <a:lnSpc>
                <a:spcPct val="93000"/>
              </a:lnSpc>
            </a:pPr>
            <a:endParaRPr lang="en-US" altLang="en-US" sz="100" dirty="0"/>
          </a:p>
          <a:p>
            <a:pPr marL="12700" algn="l" rtl="0" eaLnBrk="0">
              <a:lnSpc>
                <a:spcPct val="94000"/>
              </a:lnSpc>
            </a:pPr>
            <a:r>
              <a:rPr sz="23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经营方面</a:t>
            </a:r>
            <a:endParaRPr lang="en-US" altLang="en-US" sz="2300" dirty="0"/>
          </a:p>
          <a:p>
            <a:pPr marL="495935" algn="l" rtl="0" eaLnBrk="0">
              <a:lnSpc>
                <a:spcPct val="94000"/>
              </a:lnSpc>
              <a:spcBef>
                <a:spcPts val="1145"/>
              </a:spcBef>
            </a:pP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1、擅自为非自有气瓶充装燃气。</a:t>
            </a:r>
            <a:endParaRPr lang="en-US" altLang="en-US" sz="2300" dirty="0"/>
          </a:p>
          <a:p>
            <a:pPr marL="483870" algn="l" rtl="0" eaLnBrk="0">
              <a:lnSpc>
                <a:spcPct val="95000"/>
              </a:lnSpc>
              <a:spcBef>
                <a:spcPts val="1120"/>
              </a:spcBef>
            </a:pPr>
            <a:r>
              <a:rPr sz="23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2、销售未经许可的充装单位充</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装的瓶装燃气。</a:t>
            </a:r>
            <a:endParaRPr lang="en-US" altLang="en-US" sz="2300" dirty="0"/>
          </a:p>
          <a:p>
            <a:pPr marL="491490" algn="l" rtl="0" eaLnBrk="0">
              <a:lnSpc>
                <a:spcPct val="95000"/>
              </a:lnSpc>
              <a:spcBef>
                <a:spcPts val="1120"/>
              </a:spcBef>
            </a:pPr>
            <a:r>
              <a:rPr sz="23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3、销售充装单位擅自为非自有</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气瓶充装的瓶装燃气。</a:t>
            </a:r>
            <a:endParaRPr lang="en-US" altLang="en-US" sz="2300" dirty="0"/>
          </a:p>
          <a:p>
            <a:pPr marL="473075" algn="l" rtl="0" eaLnBrk="0">
              <a:lnSpc>
                <a:spcPct val="86000"/>
              </a:lnSpc>
              <a:spcBef>
                <a:spcPts val="1140"/>
              </a:spcBef>
            </a:pP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4、燃气经营者供应不具有标准要求警示性臭味燃气的</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判</a:t>
            </a:r>
            <a:endParaRPr lang="en-US" altLang="en-US" sz="2300" dirty="0"/>
          </a:p>
          <a:p>
            <a:pPr marL="15875" indent="-635" algn="l" rtl="0" eaLnBrk="0">
              <a:lnSpc>
                <a:spcPct val="143000"/>
              </a:lnSpc>
              <a:spcBef>
                <a:spcPts val="40"/>
              </a:spcBef>
            </a:pPr>
            <a:r>
              <a:rPr sz="23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定为重大隐患。</a:t>
            </a:r>
            <a:r>
              <a:rPr sz="2300" b="1" kern="0" spc="90" dirty="0">
                <a:solidFill>
                  <a:srgbClr val="00B050">
                    <a:alpha val="100000"/>
                  </a:srgbClr>
                </a:solidFill>
                <a:latin typeface="微软雅黑" panose="020B0503020204020204" charset="-122"/>
                <a:ea typeface="微软雅黑" panose="020B0503020204020204" charset="-122"/>
                <a:cs typeface="微软雅黑" panose="020B0503020204020204" charset="-122"/>
              </a:rPr>
              <a:t>（特别提醒：</a:t>
            </a:r>
            <a:r>
              <a:rPr sz="2300" b="1" kern="0" spc="-47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300" b="1" kern="0" spc="90" dirty="0">
                <a:solidFill>
                  <a:srgbClr val="00B050">
                    <a:alpha val="100000"/>
                  </a:srgbClr>
                </a:solidFill>
                <a:latin typeface="微软雅黑" panose="020B0503020204020204" charset="-122"/>
                <a:ea typeface="微软雅黑" panose="020B0503020204020204" charset="-122"/>
                <a:cs typeface="微软雅黑" panose="020B0503020204020204" charset="-122"/>
              </a:rPr>
              <a:t>每次采购气源要问气源方要加臭</a:t>
            </a:r>
            <a:r>
              <a:rPr sz="23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证明</a:t>
            </a:r>
            <a:r>
              <a:rPr sz="2300" b="1" kern="0" spc="-38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r>
              <a:rPr sz="2300" b="1" kern="0" spc="-56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连同气源检测报告收集在一</a:t>
            </a:r>
            <a:r>
              <a:rPr sz="2300" b="1" kern="0" spc="70" dirty="0">
                <a:solidFill>
                  <a:srgbClr val="00B050">
                    <a:alpha val="100000"/>
                  </a:srgbClr>
                </a:solidFill>
                <a:latin typeface="微软雅黑" panose="020B0503020204020204" charset="-122"/>
                <a:ea typeface="微软雅黑" panose="020B0503020204020204" charset="-122"/>
                <a:cs typeface="微软雅黑" panose="020B0503020204020204" charset="-122"/>
              </a:rPr>
              <a:t>起作为气源采购档案）</a:t>
            </a:r>
            <a:endParaRPr lang="en-US" altLang="en-US" sz="2300" dirty="0"/>
          </a:p>
          <a:p>
            <a:pPr marL="19685" algn="l" rtl="0" eaLnBrk="0">
              <a:lnSpc>
                <a:spcPct val="94000"/>
              </a:lnSpc>
              <a:spcBef>
                <a:spcPts val="920"/>
              </a:spcBef>
            </a:pP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用户方面</a:t>
            </a:r>
            <a:endParaRPr lang="en-US" altLang="en-US" sz="2300" dirty="0"/>
          </a:p>
          <a:p>
            <a:pPr marL="495935" algn="l" rtl="0" eaLnBrk="0">
              <a:lnSpc>
                <a:spcPct val="86000"/>
              </a:lnSpc>
              <a:spcBef>
                <a:spcPts val="1145"/>
              </a:spcBef>
            </a:pP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1、</a:t>
            </a:r>
            <a:r>
              <a:rPr sz="2300" b="1" kern="0" spc="-5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在地下室、</a:t>
            </a:r>
            <a:r>
              <a:rPr sz="2300" b="1" kern="0" spc="-5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半地下室、</a:t>
            </a:r>
            <a:r>
              <a:rPr sz="2300" b="1" kern="0" spc="-5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地下箱体及其他密闭地下空间内</a:t>
            </a:r>
            <a:endParaRPr lang="en-US" altLang="en-US" sz="2300" dirty="0"/>
          </a:p>
          <a:p>
            <a:pPr marL="15875" algn="l" rtl="0" eaLnBrk="0">
              <a:lnSpc>
                <a:spcPts val="3725"/>
              </a:lnSpc>
            </a:pP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使用瓶装燃气的。</a:t>
            </a:r>
            <a:endParaRPr lang="en-US" altLang="en-US" sz="2300" dirty="0"/>
          </a:p>
          <a:p>
            <a:pPr algn="l" rtl="0" eaLnBrk="0">
              <a:lnSpc>
                <a:spcPct val="104000"/>
              </a:lnSpc>
            </a:pPr>
            <a:endParaRPr lang="en-US" altLang="en-US" sz="700" dirty="0"/>
          </a:p>
          <a:p>
            <a:pPr marL="19685" indent="464185" algn="l" rtl="0" eaLnBrk="0">
              <a:lnSpc>
                <a:spcPct val="128000"/>
              </a:lnSpc>
            </a:pP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2、</a:t>
            </a:r>
            <a:r>
              <a:rPr sz="2300" b="1" kern="0" spc="-5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使用国家明令淘汰的燃气燃烧器具、</a:t>
            </a:r>
            <a:r>
              <a:rPr sz="2300" b="1" kern="0" spc="-5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连接管。</a:t>
            </a:r>
            <a:r>
              <a:rPr sz="2300" b="1" kern="0" spc="70" dirty="0">
                <a:solidFill>
                  <a:srgbClr val="00B050">
                    <a:alpha val="100000"/>
                  </a:srgbClr>
                </a:solidFill>
                <a:latin typeface="微软雅黑" panose="020B0503020204020204" charset="-122"/>
                <a:ea typeface="微软雅黑" panose="020B0503020204020204" charset="-122"/>
                <a:cs typeface="微软雅黑" panose="020B0503020204020204" charset="-122"/>
              </a:rPr>
              <a:t>（记住使   </a:t>
            </a:r>
            <a:r>
              <a:rPr sz="2300" b="1" kern="0" spc="40" dirty="0">
                <a:solidFill>
                  <a:srgbClr val="00B050">
                    <a:alpha val="100000"/>
                  </a:srgbClr>
                </a:solidFill>
                <a:latin typeface="微软雅黑" panose="020B0503020204020204" charset="-122"/>
                <a:ea typeface="微软雅黑" panose="020B0503020204020204" charset="-122"/>
                <a:cs typeface="微软雅黑" panose="020B0503020204020204" charset="-122"/>
              </a:rPr>
              <a:t>用无熄火保护装置和使用不合格胶管有可能被判定为重大隐患）</a:t>
            </a:r>
            <a:endParaRPr lang="en-US" altLang="en-US" sz="2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1"/>
          <a:stretch>
            <a:fillRect/>
          </a:stretch>
        </p:blipFill>
        <p:spPr>
          <a:xfrm rot="21600000">
            <a:off x="1331976" y="2784348"/>
            <a:ext cx="6816852" cy="4021835"/>
          </a:xfrm>
          <a:prstGeom prst="rect">
            <a:avLst/>
          </a:prstGeom>
        </p:spPr>
      </p:pic>
      <p:sp>
        <p:nvSpPr>
          <p:cNvPr id="12" name="textbox 12"/>
          <p:cNvSpPr/>
          <p:nvPr/>
        </p:nvSpPr>
        <p:spPr>
          <a:xfrm>
            <a:off x="117500" y="300056"/>
            <a:ext cx="8308340" cy="2286000"/>
          </a:xfrm>
          <a:prstGeom prst="rect">
            <a:avLst/>
          </a:prstGeom>
        </p:spPr>
        <p:txBody>
          <a:bodyPr vert="horz" wrap="square" lIns="0" tIns="0" rIns="0" bIns="0"/>
          <a:lstStyle/>
          <a:p>
            <a:pPr algn="l" rtl="0" eaLnBrk="0">
              <a:lnSpc>
                <a:spcPct val="74000"/>
              </a:lnSpc>
            </a:pPr>
            <a:endParaRPr lang="en-US" altLang="en-US" sz="100" dirty="0"/>
          </a:p>
          <a:p>
            <a:pPr marL="523240" algn="l" rtl="0" eaLnBrk="0">
              <a:lnSpc>
                <a:spcPct val="94000"/>
              </a:lnSpc>
            </a:pPr>
            <a:r>
              <a:rPr sz="2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一、 前言：</a:t>
            </a:r>
            <a:r>
              <a:rPr sz="2700" b="1" kern="0" spc="-6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燃气行业进入严管重罚的时代</a:t>
            </a:r>
            <a:endParaRPr lang="en-US" altLang="en-US" sz="2700" dirty="0"/>
          </a:p>
          <a:p>
            <a:pPr algn="l" rtl="0" eaLnBrk="0">
              <a:lnSpc>
                <a:spcPct val="198000"/>
              </a:lnSpc>
            </a:pPr>
            <a:endParaRPr lang="en-US" altLang="en-US" sz="1000" dirty="0"/>
          </a:p>
          <a:p>
            <a:pPr algn="r" rtl="0" eaLnBrk="0">
              <a:lnSpc>
                <a:spcPct val="88000"/>
              </a:lnSpc>
              <a:spcBef>
                <a:spcPts val="515"/>
              </a:spcBef>
            </a:pP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6月21日</a:t>
            </a:r>
            <a:r>
              <a:rPr sz="1700" b="1" kern="0" spc="-2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4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宁夏银川市兴庆区富洋烧烤店发生燃气爆炸事故。</a:t>
            </a:r>
            <a:r>
              <a:rPr sz="1700" b="1" kern="0" spc="-4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截至目前</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4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事故</a:t>
            </a:r>
            <a:endParaRPr lang="en-US" altLang="en-US" sz="1700" dirty="0"/>
          </a:p>
          <a:p>
            <a:pPr marL="12700" indent="14605" algn="l" rtl="0" eaLnBrk="0">
              <a:lnSpc>
                <a:spcPct val="164000"/>
              </a:lnSpc>
              <a:spcBef>
                <a:spcPts val="45"/>
              </a:spcBef>
            </a:pP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已造成31人死亡、</a:t>
            </a:r>
            <a:r>
              <a:rPr sz="1700" b="1" kern="0" spc="-3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7人受</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伤。</a:t>
            </a:r>
            <a:r>
              <a:rPr sz="1700" b="1" kern="0" spc="-3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习近平总书记作出指示：</a:t>
            </a:r>
            <a:r>
              <a:rPr sz="1700" b="1" kern="0" spc="-3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宁夏银川市兴庆区富洋烧烤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店发生燃气爆炸事故</a:t>
            </a:r>
            <a:r>
              <a:rPr sz="1700" b="1" kern="0" spc="-2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4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造成多人伤亡</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，令人痛心</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4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教训深刻。</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要全力做好伤员救治</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和伤亡人员家属安抚工作</a:t>
            </a:r>
            <a:r>
              <a:rPr sz="1700" b="1" kern="0" spc="-2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4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尽快查明事故原</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因</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，依法严肃追究责任</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17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90"/>
          <p:cNvSpPr/>
          <p:nvPr/>
        </p:nvSpPr>
        <p:spPr>
          <a:xfrm>
            <a:off x="220446" y="419341"/>
            <a:ext cx="8575675" cy="5671820"/>
          </a:xfrm>
          <a:prstGeom prst="rect">
            <a:avLst/>
          </a:prstGeom>
        </p:spPr>
        <p:txBody>
          <a:bodyPr vert="horz" wrap="square" lIns="0" tIns="0" rIns="0" bIns="0"/>
          <a:lstStyle/>
          <a:p>
            <a:pPr algn="l" rtl="0" eaLnBrk="0">
              <a:lnSpc>
                <a:spcPct val="83000"/>
              </a:lnSpc>
            </a:pPr>
            <a:endParaRPr lang="en-US" altLang="en-US" sz="100" dirty="0"/>
          </a:p>
          <a:p>
            <a:pPr algn="r" rtl="0" eaLnBrk="0">
              <a:lnSpc>
                <a:spcPts val="2375"/>
              </a:lnSpc>
            </a:pP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2.《特种设备使用单位落实使用安全主体责任监督管理规定》</a:t>
            </a:r>
            <a:r>
              <a:rPr sz="17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B050">
                    <a:alpha val="100000"/>
                  </a:srgbClr>
                </a:solidFill>
                <a:latin typeface="微软雅黑" panose="020B0503020204020204" charset="-122"/>
                <a:ea typeface="微软雅黑" panose="020B0503020204020204" charset="-122"/>
                <a:cs typeface="微软雅黑" panose="020B0503020204020204" charset="-122"/>
              </a:rPr>
              <a:t>（2023年5月5日实施）</a:t>
            </a:r>
            <a:endParaRPr lang="en-US" altLang="en-US" sz="1700" dirty="0"/>
          </a:p>
          <a:p>
            <a:pPr algn="l" rtl="0" eaLnBrk="0">
              <a:lnSpc>
                <a:spcPct val="117000"/>
              </a:lnSpc>
            </a:pPr>
            <a:endParaRPr lang="en-US" altLang="en-US" sz="1000" dirty="0"/>
          </a:p>
          <a:p>
            <a:pPr algn="l" rtl="0" eaLnBrk="0">
              <a:lnSpc>
                <a:spcPct val="117000"/>
              </a:lnSpc>
            </a:pPr>
            <a:endParaRPr lang="en-US" altLang="en-US" sz="1000" dirty="0"/>
          </a:p>
          <a:p>
            <a:pPr algn="l" rtl="0" eaLnBrk="0">
              <a:lnSpc>
                <a:spcPct val="118000"/>
              </a:lnSpc>
            </a:pPr>
            <a:endParaRPr lang="en-US" altLang="en-US" sz="1000" dirty="0"/>
          </a:p>
          <a:p>
            <a:pPr algn="l" rtl="0" eaLnBrk="0">
              <a:lnSpc>
                <a:spcPct val="118000"/>
              </a:lnSpc>
            </a:pPr>
            <a:endParaRPr lang="en-US" altLang="en-US" sz="1000" dirty="0"/>
          </a:p>
          <a:p>
            <a:pPr marL="652145" algn="l" rtl="0" eaLnBrk="0">
              <a:lnSpc>
                <a:spcPct val="83000"/>
              </a:lnSpc>
              <a:spcBef>
                <a:spcPts val="61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第三十六条 气瓶充装单位应当依法配备</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气瓶安全总监和气瓶安全</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员</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197485" indent="12065" algn="l" rtl="0" eaLnBrk="0">
              <a:lnSpc>
                <a:spcPct val="207000"/>
              </a:lnSpc>
              <a:spcBef>
                <a:spcPts val="45"/>
              </a:spcBef>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明确</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气瓶安全总监和气瓶安全员的</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岗位职责</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安全总监和安全员要有</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任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命书</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52000"/>
              </a:lnSpc>
            </a:pPr>
            <a:endParaRPr lang="en-US" altLang="en-US" sz="1000" dirty="0"/>
          </a:p>
          <a:p>
            <a:pPr marL="654685" algn="l" rtl="0" eaLnBrk="0">
              <a:lnSpc>
                <a:spcPct val="83000"/>
              </a:lnSpc>
              <a:spcBef>
                <a:spcPts val="60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气瓶充装单位主要负责人对本单位气瓶充装安全全面负责</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建立</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并落</a:t>
            </a:r>
            <a:endParaRPr lang="en-US" altLang="en-US" sz="2000" dirty="0"/>
          </a:p>
          <a:p>
            <a:pPr marL="198755" indent="1270" algn="l" rtl="0" eaLnBrk="0">
              <a:lnSpc>
                <a:spcPct val="204000"/>
              </a:lnSpc>
              <a:spcBef>
                <a:spcPts val="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实气瓶</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充装安全主体责任的长效机制</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。气瓶安全总监和气瓶安全员应当按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照岗位职责</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，协助单位主要负责人做好气瓶充装安全管理</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工作。</a:t>
            </a:r>
            <a:endParaRPr lang="en-US" altLang="en-US" sz="2000" dirty="0"/>
          </a:p>
          <a:p>
            <a:pPr algn="l" rtl="0" eaLnBrk="0">
              <a:lnSpc>
                <a:spcPct val="167000"/>
              </a:lnSpc>
            </a:pPr>
            <a:endParaRPr lang="en-US" altLang="en-US" sz="1000" dirty="0"/>
          </a:p>
          <a:p>
            <a:pPr marL="652145" algn="l" rtl="0" eaLnBrk="0">
              <a:lnSpc>
                <a:spcPct val="83000"/>
              </a:lnSpc>
              <a:spcBef>
                <a:spcPts val="60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第四十三条 气瓶充装单位应当建立气瓶充装安全日管控制度。</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气</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瓶安</a:t>
            </a:r>
            <a:endParaRPr lang="en-US" altLang="en-US" sz="2000" dirty="0"/>
          </a:p>
          <a:p>
            <a:pPr marL="197485" algn="l" rtl="0" eaLnBrk="0">
              <a:lnSpc>
                <a:spcPts val="5050"/>
              </a:lnSpc>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全员</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要每日根据</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《气瓶充装安全风险管控清单》</a:t>
            </a:r>
            <a:r>
              <a:rPr sz="2000" b="1" kern="0" spc="-3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，按照相关安全技术规范</a:t>
            </a:r>
            <a:endParaRPr lang="en-US" alt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2"/>
          <p:cNvSpPr/>
          <p:nvPr/>
        </p:nvSpPr>
        <p:spPr>
          <a:xfrm>
            <a:off x="409818" y="597917"/>
            <a:ext cx="8178165" cy="4646295"/>
          </a:xfrm>
          <a:prstGeom prst="rect">
            <a:avLst/>
          </a:prstGeom>
        </p:spPr>
        <p:txBody>
          <a:bodyPr vert="horz" wrap="square" lIns="0" tIns="0" rIns="0" bIns="0"/>
          <a:lstStyle/>
          <a:p>
            <a:pPr algn="l" rtl="0" eaLnBrk="0">
              <a:lnSpc>
                <a:spcPct val="83000"/>
              </a:lnSpc>
            </a:pPr>
            <a:endParaRPr lang="en-US" altLang="en-US" sz="100" dirty="0"/>
          </a:p>
          <a:p>
            <a:pPr marL="15240" algn="l" rtl="0" eaLnBrk="0">
              <a:lnSpc>
                <a:spcPts val="2645"/>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和本单位安全管理制</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度的要求</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，对气瓶进行巡检</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，形成</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《每日气瓶充装安</a:t>
            </a:r>
            <a:endParaRPr lang="en-US" altLang="en-US" sz="2000" dirty="0"/>
          </a:p>
          <a:p>
            <a:pPr marL="13970" indent="635" algn="l" rtl="0" eaLnBrk="0">
              <a:lnSpc>
                <a:spcPct val="199000"/>
              </a:lnSpc>
              <a:spcBef>
                <a:spcPts val="30"/>
              </a:spcBef>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全检查记录》（安全员负责</a:t>
            </a:r>
            <a:r>
              <a:rPr sz="2000" b="1" kern="0" spc="-12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对发现的安全风险隐患</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，应当立即采</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取防</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范措施</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，及时上报气瓶</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安全总监或者单位主要负责人。未发现问题的</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，也</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应当予以记录</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，实行零风险报告。</a:t>
            </a:r>
            <a:endParaRPr lang="en-US" altLang="en-US" sz="2000" dirty="0"/>
          </a:p>
          <a:p>
            <a:pPr algn="l" rtl="0" eaLnBrk="0">
              <a:lnSpc>
                <a:spcPct val="167000"/>
              </a:lnSpc>
            </a:pPr>
            <a:endParaRPr lang="en-US" altLang="en-US" sz="1000" dirty="0"/>
          </a:p>
          <a:p>
            <a:pPr algn="r" rtl="0" eaLnBrk="0">
              <a:lnSpc>
                <a:spcPct val="83000"/>
              </a:lnSpc>
              <a:spcBef>
                <a:spcPts val="60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第四十四条 气瓶充装单位应当建立气瓶充装安全周排查制度。</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气</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瓶安</a:t>
            </a:r>
            <a:endParaRPr lang="en-US" altLang="en-US" sz="2000" dirty="0"/>
          </a:p>
          <a:p>
            <a:pPr marL="12700" indent="2540" algn="l" rtl="0" eaLnBrk="0">
              <a:lnSpc>
                <a:spcPct val="205000"/>
              </a:lnSpc>
              <a:spcBef>
                <a:spcPts val="25"/>
              </a:spcBef>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全总监</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要每周至少组织一次风险隐患排查</a:t>
            </a:r>
            <a:r>
              <a:rPr sz="20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，分析研判气瓶充装安全管理情</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况</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，研究解决日管控中发</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现的问题</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，形成</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《每周气瓶充装安全排查治理报</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告》（安全总监组织</a:t>
            </a:r>
            <a:r>
              <a:rPr sz="2000" b="1" kern="0" spc="-2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，安全员参加）</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4"/>
          <p:cNvPicPr>
            <a:picLocks noChangeAspect="1"/>
          </p:cNvPicPr>
          <p:nvPr/>
        </p:nvPicPr>
        <p:blipFill>
          <a:blip r:embed="rId1"/>
          <a:stretch>
            <a:fillRect/>
          </a:stretch>
        </p:blipFill>
        <p:spPr>
          <a:xfrm rot="21600000">
            <a:off x="35051" y="0"/>
            <a:ext cx="4541520" cy="6745223"/>
          </a:xfrm>
          <a:prstGeom prst="rect">
            <a:avLst/>
          </a:prstGeom>
        </p:spPr>
      </p:pic>
      <p:pic>
        <p:nvPicPr>
          <p:cNvPr id="96" name="picture 96"/>
          <p:cNvPicPr>
            <a:picLocks noChangeAspect="1"/>
          </p:cNvPicPr>
          <p:nvPr/>
        </p:nvPicPr>
        <p:blipFill>
          <a:blip r:embed="rId2"/>
          <a:stretch>
            <a:fillRect/>
          </a:stretch>
        </p:blipFill>
        <p:spPr>
          <a:xfrm rot="21600000">
            <a:off x="4736591" y="0"/>
            <a:ext cx="4407408" cy="682904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8"/>
          <p:cNvPicPr>
            <a:picLocks noChangeAspect="1"/>
          </p:cNvPicPr>
          <p:nvPr/>
        </p:nvPicPr>
        <p:blipFill>
          <a:blip r:embed="rId1"/>
          <a:stretch>
            <a:fillRect/>
          </a:stretch>
        </p:blipFill>
        <p:spPr>
          <a:xfrm rot="21600000">
            <a:off x="3954779" y="44195"/>
            <a:ext cx="5152644" cy="6793992"/>
          </a:xfrm>
          <a:prstGeom prst="rect">
            <a:avLst/>
          </a:prstGeom>
        </p:spPr>
      </p:pic>
      <p:sp>
        <p:nvSpPr>
          <p:cNvPr id="100" name="textbox 100"/>
          <p:cNvSpPr/>
          <p:nvPr/>
        </p:nvSpPr>
        <p:spPr>
          <a:xfrm>
            <a:off x="259463" y="884015"/>
            <a:ext cx="3656965" cy="4880609"/>
          </a:xfrm>
          <a:prstGeom prst="rect">
            <a:avLst/>
          </a:prstGeom>
        </p:spPr>
        <p:txBody>
          <a:bodyPr vert="horz" wrap="square" lIns="0" tIns="0" rIns="0" bIns="0"/>
          <a:lstStyle/>
          <a:p>
            <a:pPr algn="l" rtl="0" eaLnBrk="0">
              <a:lnSpc>
                <a:spcPct val="89000"/>
              </a:lnSpc>
            </a:pPr>
            <a:endParaRPr lang="en-US" altLang="en-US" sz="100" dirty="0"/>
          </a:p>
          <a:p>
            <a:pPr marL="12700" algn="l" rtl="0" eaLnBrk="0">
              <a:lnSpc>
                <a:spcPct val="82000"/>
              </a:lnSpc>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第四十五条 气瓶充装单位应</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当建</a:t>
            </a:r>
            <a:endParaRPr lang="en-US" altLang="en-US" sz="2000" dirty="0"/>
          </a:p>
          <a:p>
            <a:pPr marL="13335" indent="3175" algn="l" rtl="0" eaLnBrk="0">
              <a:lnSpc>
                <a:spcPct val="152000"/>
              </a:lnSpc>
              <a:spcBef>
                <a:spcPts val="5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立气瓶充装</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安全月调</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度制度</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。气  </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瓶充装单位主要负责人</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要</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每</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月至  </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少听取一次气瓶安全总监管</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理工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作情况汇报</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，对当月气瓶充装安</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全日常管理、风险隐患排查</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治理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等情况进行总结</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，对下个月重点</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工作作出调度安排</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，形成</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《每月</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气瓶充装安全调度会议纪要》</a:t>
            </a:r>
            <a:endParaRPr lang="en-US" altLang="en-US" sz="2000" dirty="0"/>
          </a:p>
          <a:p>
            <a:pPr marL="172720" algn="l" rtl="0" eaLnBrk="0">
              <a:lnSpc>
                <a:spcPts val="2645"/>
              </a:lnSpc>
              <a:spcBef>
                <a:spcPts val="770"/>
              </a:spcBef>
            </a:pPr>
            <a:r>
              <a:rPr sz="2000" b="1" kern="0" spc="-110" dirty="0">
                <a:solidFill>
                  <a:srgbClr val="FF0000">
                    <a:alpha val="100000"/>
                  </a:srgbClr>
                </a:solidFill>
                <a:latin typeface="微软雅黑" panose="020B0503020204020204" charset="-122"/>
                <a:ea typeface="微软雅黑" panose="020B0503020204020204" charset="-122"/>
                <a:cs typeface="微软雅黑" panose="020B0503020204020204" charset="-122"/>
              </a:rPr>
              <a:t>（企业负责人组织</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1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，安全总监和</a:t>
            </a:r>
            <a:endParaRPr lang="en-US" altLang="en-US" sz="2000" dirty="0"/>
          </a:p>
          <a:p>
            <a:pPr marL="15875" algn="l" rtl="0" eaLnBrk="0">
              <a:lnSpc>
                <a:spcPts val="3600"/>
              </a:lnSpc>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安全员参加）</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2"/>
          <p:cNvSpPr/>
          <p:nvPr/>
        </p:nvSpPr>
        <p:spPr>
          <a:xfrm>
            <a:off x="191033" y="298636"/>
            <a:ext cx="8569325" cy="6330315"/>
          </a:xfrm>
          <a:prstGeom prst="rect">
            <a:avLst/>
          </a:prstGeom>
        </p:spPr>
        <p:txBody>
          <a:bodyPr vert="horz" wrap="square" lIns="0" tIns="0" rIns="0" bIns="0"/>
          <a:lstStyle/>
          <a:p>
            <a:pPr algn="l" rtl="0" eaLnBrk="0">
              <a:lnSpc>
                <a:spcPct val="83000"/>
              </a:lnSpc>
            </a:pPr>
            <a:endParaRPr lang="en-US" altLang="en-US" sz="100" dirty="0"/>
          </a:p>
          <a:p>
            <a:pPr marL="466725" algn="l" rtl="0" eaLnBrk="0">
              <a:lnSpc>
                <a:spcPct val="94000"/>
              </a:lnSpc>
            </a:pPr>
            <a:r>
              <a:rPr sz="2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3.2  高度安全生产法对安全生</a:t>
            </a:r>
            <a:r>
              <a:rPr sz="2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产责任制的规定</a:t>
            </a:r>
            <a:endParaRPr lang="en-US" altLang="en-US" sz="2700" dirty="0"/>
          </a:p>
          <a:p>
            <a:pPr algn="l" rtl="0" eaLnBrk="0">
              <a:lnSpc>
                <a:spcPct val="186000"/>
              </a:lnSpc>
            </a:pPr>
            <a:endParaRPr lang="en-US" altLang="en-US" sz="1000" dirty="0"/>
          </a:p>
          <a:p>
            <a:pPr marL="12700" algn="l" rtl="0" eaLnBrk="0">
              <a:lnSpc>
                <a:spcPct val="95000"/>
              </a:lnSpc>
              <a:spcBef>
                <a:spcPts val="700"/>
              </a:spcBef>
            </a:pP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重中之重就是法人的7项职责</a:t>
            </a:r>
            <a:r>
              <a:rPr sz="2300" b="1"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300" b="1" kern="0" spc="-5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几乎是所有检查的必检内容</a:t>
            </a:r>
            <a:endParaRPr lang="en-US" altLang="en-US" sz="2300" dirty="0"/>
          </a:p>
          <a:p>
            <a:pPr algn="l" rtl="0" eaLnBrk="0">
              <a:lnSpc>
                <a:spcPct val="183000"/>
              </a:lnSpc>
            </a:pPr>
            <a:endParaRPr lang="en-US" altLang="en-US" sz="1000" dirty="0"/>
          </a:p>
          <a:p>
            <a:pPr marL="681990" algn="l" rtl="0" eaLnBrk="0">
              <a:lnSpc>
                <a:spcPct val="83000"/>
              </a:lnSpc>
              <a:spcBef>
                <a:spcPts val="60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第二十一条</a:t>
            </a:r>
            <a:r>
              <a:rPr sz="2000" b="1" kern="0" spc="4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生产经营单位的主要负责人对本单位安全生产</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工作负有下</a:t>
            </a:r>
            <a:endParaRPr lang="en-US" altLang="en-US" sz="2000" dirty="0"/>
          </a:p>
          <a:p>
            <a:pPr marL="226695" algn="l" rtl="0" eaLnBrk="0">
              <a:lnSpc>
                <a:spcPts val="3605"/>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列职责</a:t>
            </a:r>
            <a:endParaRPr lang="en-US" altLang="en-US" sz="2000" dirty="0"/>
          </a:p>
          <a:p>
            <a:pPr algn="r" rtl="0" eaLnBrk="0">
              <a:lnSpc>
                <a:spcPts val="2645"/>
              </a:lnSpc>
              <a:spcBef>
                <a:spcPts val="1200"/>
              </a:spcBef>
            </a:pP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（一）建立健全并落实本单位全员安全生产责任制</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，加强安全生产标准</a:t>
            </a:r>
            <a:endParaRPr lang="en-US" altLang="en-US" sz="2000" dirty="0"/>
          </a:p>
          <a:p>
            <a:pPr marL="227330" algn="l" rtl="0" eaLnBrk="0">
              <a:lnSpc>
                <a:spcPts val="3345"/>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化建设；</a:t>
            </a:r>
            <a:endParaRPr lang="en-US" altLang="en-US" sz="2000" dirty="0"/>
          </a:p>
          <a:p>
            <a:pPr marL="842645" algn="l" rtl="0" eaLnBrk="0">
              <a:lnSpc>
                <a:spcPts val="2645"/>
              </a:lnSpc>
              <a:spcBef>
                <a:spcPts val="1210"/>
              </a:spcBef>
            </a:pP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（二）组织制定并实施本单位安全生产规章制度和操作规程；</a:t>
            </a:r>
            <a:endParaRPr lang="en-US" altLang="en-US" sz="2000" dirty="0"/>
          </a:p>
          <a:p>
            <a:pPr marL="842645" algn="l" rtl="0" eaLnBrk="0">
              <a:lnSpc>
                <a:spcPts val="3600"/>
              </a:lnSpc>
            </a:pP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（三）组织制定并实施本单位安全生产教育和培训</a:t>
            </a:r>
            <a:r>
              <a:rPr sz="20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计划；</a:t>
            </a:r>
            <a:endParaRPr lang="en-US" altLang="en-US" sz="2000" dirty="0"/>
          </a:p>
          <a:p>
            <a:pPr marL="842645" algn="l" rtl="0" eaLnBrk="0">
              <a:lnSpc>
                <a:spcPts val="2645"/>
              </a:lnSpc>
              <a:spcBef>
                <a:spcPts val="955"/>
              </a:spcBef>
            </a:pPr>
            <a:r>
              <a:rPr sz="20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（四）保证本单位安全生产</a:t>
            </a:r>
            <a:r>
              <a:rPr sz="20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投入的有效实施；</a:t>
            </a:r>
            <a:endParaRPr lang="en-US" altLang="en-US" sz="2000" dirty="0"/>
          </a:p>
          <a:p>
            <a:pPr algn="r" rtl="0" eaLnBrk="0">
              <a:lnSpc>
                <a:spcPts val="2645"/>
              </a:lnSpc>
              <a:spcBef>
                <a:spcPts val="955"/>
              </a:spcBef>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（五）组织建立并落实安全风险分级管控和隐患排查治理双重</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预防工作</a:t>
            </a:r>
            <a:endParaRPr lang="en-US" altLang="en-US" sz="2000" dirty="0"/>
          </a:p>
          <a:p>
            <a:pPr marL="227330" algn="l" rtl="0" eaLnBrk="0">
              <a:lnSpc>
                <a:spcPts val="3365"/>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机制</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，督促、检查本</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单位的安全生产工作</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，及时消除生产安全事故隐患；</a:t>
            </a:r>
            <a:endParaRPr lang="en-US" altLang="en-US" sz="2000" dirty="0"/>
          </a:p>
          <a:p>
            <a:pPr marL="842645" algn="l" rtl="0" eaLnBrk="0">
              <a:lnSpc>
                <a:spcPts val="2645"/>
              </a:lnSpc>
              <a:spcBef>
                <a:spcPts val="1190"/>
              </a:spcBef>
            </a:pP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（六）组织制定并实施本单位的生产安全事故应急救援预案；</a:t>
            </a:r>
            <a:endParaRPr lang="en-US" altLang="en-US" sz="2000" dirty="0"/>
          </a:p>
          <a:p>
            <a:pPr marL="842645" algn="l" rtl="0" eaLnBrk="0">
              <a:lnSpc>
                <a:spcPts val="3600"/>
              </a:lnSpc>
            </a:pPr>
            <a:r>
              <a:rPr sz="20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（七）及时、如实报告生产安全事故。</a:t>
            </a:r>
            <a:endParaRPr lang="en-US" altLang="en-US"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4"/>
          <p:cNvPicPr>
            <a:picLocks noChangeAspect="1"/>
          </p:cNvPicPr>
          <p:nvPr/>
        </p:nvPicPr>
        <p:blipFill>
          <a:blip r:embed="rId1"/>
          <a:stretch>
            <a:fillRect/>
          </a:stretch>
        </p:blipFill>
        <p:spPr>
          <a:xfrm rot="21600000">
            <a:off x="1115568" y="0"/>
            <a:ext cx="6774180" cy="677722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6"/>
          <p:cNvSpPr/>
          <p:nvPr/>
        </p:nvSpPr>
        <p:spPr>
          <a:xfrm>
            <a:off x="405391" y="348513"/>
            <a:ext cx="8659494" cy="6017259"/>
          </a:xfrm>
          <a:prstGeom prst="rect">
            <a:avLst/>
          </a:prstGeom>
        </p:spPr>
        <p:txBody>
          <a:bodyPr vert="horz" wrap="square" lIns="0" tIns="0" rIns="0" bIns="0"/>
          <a:lstStyle/>
          <a:p>
            <a:pPr algn="l" rtl="0" eaLnBrk="0">
              <a:lnSpc>
                <a:spcPct val="83000"/>
              </a:lnSpc>
            </a:pPr>
            <a:endParaRPr lang="en-US" altLang="en-US" sz="100" dirty="0"/>
          </a:p>
          <a:p>
            <a:pPr marL="476885" algn="l" rtl="0" eaLnBrk="0">
              <a:lnSpc>
                <a:spcPts val="3165"/>
              </a:lnSpc>
            </a:pPr>
            <a:r>
              <a:rPr sz="23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国务院安委会《安全生产法》考查的要点</a:t>
            </a:r>
            <a:endParaRPr lang="en-US" altLang="en-US" sz="2300" dirty="0"/>
          </a:p>
          <a:p>
            <a:pPr algn="r" rtl="0" eaLnBrk="0">
              <a:lnSpc>
                <a:spcPts val="2645"/>
              </a:lnSpc>
              <a:spcBef>
                <a:spcPts val="177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1.有从主要负责人到一线从业人</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员（含劳务派遣人员、实 习人员等）、所</a:t>
            </a:r>
            <a:endParaRPr lang="en-US" altLang="en-US" sz="2000" dirty="0"/>
          </a:p>
          <a:p>
            <a:pPr marL="13335" algn="l" rtl="0" eaLnBrk="0">
              <a:lnSpc>
                <a:spcPts val="3600"/>
              </a:lnSpc>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有组织和岗位的</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安全生产责任制和考核标准</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查看记录）</a:t>
            </a:r>
            <a:endParaRPr lang="en-US" altLang="en-US" sz="2000" dirty="0"/>
          </a:p>
          <a:p>
            <a:pPr marL="480060" algn="l" rtl="0" eaLnBrk="0">
              <a:lnSpc>
                <a:spcPts val="2645"/>
              </a:lnSpc>
              <a:spcBef>
                <a:spcPts val="95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2.在适当位置对全员安全生产责任制</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长期公示</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的</a:t>
            </a:r>
            <a:r>
              <a:rPr sz="20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查看现场</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86410" algn="l" rtl="0" eaLnBrk="0">
              <a:lnSpc>
                <a:spcPts val="2645"/>
              </a:lnSpc>
              <a:spcBef>
                <a:spcPts val="95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3.将岗位安全生产责任</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纳入年度教育培训计划并实</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施</a:t>
            </a:r>
            <a:r>
              <a:rPr sz="20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查看记录）</a:t>
            </a:r>
            <a:endParaRPr lang="en-US" altLang="en-US" sz="2000" dirty="0"/>
          </a:p>
          <a:p>
            <a:pPr marL="471170" algn="l" rtl="0" eaLnBrk="0">
              <a:lnSpc>
                <a:spcPts val="2645"/>
              </a:lnSpc>
              <a:spcBef>
                <a:spcPts val="95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4.</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设置安全生产管理机构</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（或配备专、兼职安全管理人员</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查看任命文</a:t>
            </a:r>
            <a:endParaRPr lang="en-US" altLang="en-US" sz="2000" dirty="0"/>
          </a:p>
          <a:p>
            <a:pPr marL="13335" algn="l" rtl="0" eaLnBrk="0">
              <a:lnSpc>
                <a:spcPts val="3600"/>
              </a:lnSpc>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件</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88315" algn="l" rtl="0" eaLnBrk="0">
              <a:lnSpc>
                <a:spcPts val="2645"/>
              </a:lnSpc>
              <a:spcBef>
                <a:spcPts val="95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5.设置或指定</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职业卫生管理机构组织</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，配备专兼</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职职业卫生管理人员（查</a:t>
            </a:r>
            <a:endParaRPr lang="en-US" altLang="en-US" sz="2000" dirty="0"/>
          </a:p>
          <a:p>
            <a:pPr marL="13970" algn="l" rtl="0" eaLnBrk="0">
              <a:lnSpc>
                <a:spcPts val="360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看任命文件</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80695" algn="l" rtl="0" eaLnBrk="0">
              <a:lnSpc>
                <a:spcPct val="83000"/>
              </a:lnSpc>
              <a:spcBef>
                <a:spcPts val="137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6.企业主要负责人督促、检查本单位安全生产工作</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，及时消除</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生产安全事</a:t>
            </a:r>
            <a:endParaRPr lang="en-US" altLang="en-US" sz="2000" dirty="0"/>
          </a:p>
          <a:p>
            <a:pPr marL="17145" algn="l" rtl="0" eaLnBrk="0">
              <a:lnSpc>
                <a:spcPts val="3835"/>
              </a:lnSpc>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故隐患的（</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原则每月检查一次以上</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，查看记录</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78790" algn="l" rtl="0" eaLnBrk="0">
              <a:lnSpc>
                <a:spcPct val="83000"/>
              </a:lnSpc>
              <a:spcBef>
                <a:spcPts val="137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7.安全生产管理机构或人员经常检查本单位的安全生产状况</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，及</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时排查生</a:t>
            </a:r>
            <a:endParaRPr lang="en-US" altLang="en-US" sz="2000" dirty="0"/>
          </a:p>
          <a:p>
            <a:pPr marL="12700" algn="l" rtl="0" eaLnBrk="0">
              <a:lnSpc>
                <a:spcPts val="3835"/>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产安全事故隐患的（</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原则每周检查一次以上</a:t>
            </a:r>
            <a:r>
              <a:rPr sz="2000" b="1" kern="0" spc="-3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，查看记录</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8"/>
          <p:cNvSpPr/>
          <p:nvPr/>
        </p:nvSpPr>
        <p:spPr>
          <a:xfrm>
            <a:off x="189619" y="307815"/>
            <a:ext cx="8642984" cy="6252209"/>
          </a:xfrm>
          <a:prstGeom prst="rect">
            <a:avLst/>
          </a:prstGeom>
        </p:spPr>
        <p:txBody>
          <a:bodyPr vert="horz" wrap="square" lIns="0" tIns="0" rIns="0" bIns="0"/>
          <a:lstStyle/>
          <a:p>
            <a:pPr algn="l" rtl="0" eaLnBrk="0">
              <a:lnSpc>
                <a:spcPct val="79000"/>
              </a:lnSpc>
            </a:pPr>
            <a:endParaRPr lang="en-US" altLang="en-US" sz="100" dirty="0"/>
          </a:p>
          <a:p>
            <a:pPr marL="476885" algn="l" rtl="0" eaLnBrk="0">
              <a:lnSpc>
                <a:spcPct val="83000"/>
              </a:lnSpc>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8.安全生产管理机构或安全生产管理人员向管理层</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提出改进安全生产管理</a:t>
            </a:r>
            <a:endParaRPr lang="en-US" altLang="en-US" sz="2000" dirty="0"/>
          </a:p>
          <a:p>
            <a:pPr marL="12700" algn="l" rtl="0" eaLnBrk="0">
              <a:lnSpc>
                <a:spcPts val="384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建议（查看记录</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76885" algn="l" rtl="0" eaLnBrk="0">
              <a:lnSpc>
                <a:spcPct val="83000"/>
              </a:lnSpc>
              <a:spcBef>
                <a:spcPts val="136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9.对本企业或本行业领域发生的事故进行总结</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，提出防范和整</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改措施的</a:t>
            </a:r>
            <a:endParaRPr lang="en-US" altLang="en-US" sz="2000" dirty="0"/>
          </a:p>
          <a:p>
            <a:pPr marL="170180" algn="l" rtl="0" eaLnBrk="0">
              <a:lnSpc>
                <a:spcPts val="3845"/>
              </a:lnSpc>
            </a:pPr>
            <a:r>
              <a:rPr sz="2000" b="1" kern="0" spc="-260" dirty="0">
                <a:solidFill>
                  <a:srgbClr val="0000FF">
                    <a:alpha val="100000"/>
                  </a:srgbClr>
                </a:solidFill>
                <a:latin typeface="微软雅黑" panose="020B0503020204020204" charset="-122"/>
                <a:ea typeface="微软雅黑" panose="020B0503020204020204" charset="-122"/>
                <a:cs typeface="微软雅黑" panose="020B0503020204020204" charset="-122"/>
              </a:rPr>
              <a:t>（查看记录</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89585" algn="l" rtl="0" eaLnBrk="0">
              <a:lnSpc>
                <a:spcPct val="83000"/>
              </a:lnSpc>
              <a:spcBef>
                <a:spcPts val="136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10.主要负责人和安全生产</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管理人员</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经主管的负有安全监管职责部门考核</a:t>
            </a:r>
            <a:endParaRPr lang="en-US" altLang="en-US" sz="2000" dirty="0"/>
          </a:p>
          <a:p>
            <a:pPr marL="12700" algn="l" rtl="0" eaLnBrk="0">
              <a:lnSpc>
                <a:spcPts val="3850"/>
              </a:lnSpc>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合格上岗</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的（查看合格文件</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89585" algn="l" rtl="0" eaLnBrk="0">
              <a:lnSpc>
                <a:spcPts val="2645"/>
              </a:lnSpc>
              <a:spcBef>
                <a:spcPts val="95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11.企业编制预案前并开展安全风险评估</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应急预案应</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经过评审</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（查看记</a:t>
            </a:r>
            <a:endParaRPr lang="en-US" altLang="en-US" sz="2000" dirty="0"/>
          </a:p>
          <a:p>
            <a:pPr marL="12700" algn="l" rtl="0" eaLnBrk="0">
              <a:lnSpc>
                <a:spcPts val="3600"/>
              </a:lnSpc>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录</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r" rtl="0" eaLnBrk="0">
              <a:lnSpc>
                <a:spcPts val="2645"/>
              </a:lnSpc>
              <a:spcBef>
                <a:spcPts val="95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12.建立专兼职应急机构及应急队伍</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，每年至少</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开展2次应急演练（查看记</a:t>
            </a:r>
            <a:endParaRPr lang="en-US" altLang="en-US" sz="2000" dirty="0"/>
          </a:p>
          <a:p>
            <a:pPr marL="12700" algn="l" rtl="0" eaLnBrk="0">
              <a:lnSpc>
                <a:spcPts val="3600"/>
              </a:lnSpc>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录</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89585" algn="l" rtl="0" eaLnBrk="0">
              <a:lnSpc>
                <a:spcPct val="83000"/>
              </a:lnSpc>
              <a:spcBef>
                <a:spcPts val="137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13.现场员工掌握本岗位安全生产责任制</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，熟知应急疏散路</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线</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，能正确回</a:t>
            </a:r>
            <a:endParaRPr lang="en-US" altLang="en-US" sz="2000" dirty="0"/>
          </a:p>
          <a:p>
            <a:pPr marL="12700" algn="l" rtl="0" eaLnBrk="0">
              <a:lnSpc>
                <a:spcPct val="157000"/>
              </a:lnSpc>
              <a:spcBef>
                <a:spcPts val="4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答本岗位操作规程和应急处置方式</a:t>
            </a:r>
            <a:r>
              <a:rPr sz="2000" b="1" kern="0" spc="-3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，能正确使用应急装备、物资（</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现场抽查</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2</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名员工</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13000"/>
              </a:lnSpc>
            </a:pPr>
            <a:endParaRPr lang="en-US" altLang="en-US" sz="600" dirty="0"/>
          </a:p>
          <a:p>
            <a:pPr marL="489585" algn="l" rtl="0" eaLnBrk="0">
              <a:lnSpc>
                <a:spcPts val="2645"/>
              </a:lnSpc>
              <a:spcBef>
                <a:spcPts val="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14.企业参加工伤保险（</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查看记录</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10"/>
          <p:cNvSpPr/>
          <p:nvPr/>
        </p:nvSpPr>
        <p:spPr>
          <a:xfrm>
            <a:off x="189619" y="326861"/>
            <a:ext cx="8694419" cy="5817870"/>
          </a:xfrm>
          <a:prstGeom prst="rect">
            <a:avLst/>
          </a:prstGeom>
        </p:spPr>
        <p:txBody>
          <a:bodyPr vert="horz" wrap="square" lIns="0" tIns="0" rIns="0" bIns="0"/>
          <a:lstStyle/>
          <a:p>
            <a:pPr algn="l" rtl="0" eaLnBrk="0">
              <a:lnSpc>
                <a:spcPct val="83000"/>
              </a:lnSpc>
            </a:pPr>
            <a:endParaRPr lang="en-US" altLang="en-US" sz="100" dirty="0"/>
          </a:p>
          <a:p>
            <a:pPr marL="489585" algn="l" rtl="0" eaLnBrk="0">
              <a:lnSpc>
                <a:spcPts val="2645"/>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15.企业按规定提取和使用安全生产费用（</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查看记录</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89585" algn="l" rtl="0" eaLnBrk="0">
              <a:lnSpc>
                <a:spcPts val="2645"/>
              </a:lnSpc>
              <a:spcBef>
                <a:spcPts val="95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16.开展安全生产标准化建设（</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查看记</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录</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89585" algn="l" rtl="0" eaLnBrk="0">
              <a:lnSpc>
                <a:spcPts val="2645"/>
              </a:lnSpc>
              <a:spcBef>
                <a:spcPts val="95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17.有隐患排查治理制度并定期检查</a:t>
            </a:r>
            <a:r>
              <a:rPr sz="2000" b="1" kern="0" spc="-2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隐患排查治理</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档案齐全完整</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（查看</a:t>
            </a:r>
            <a:endParaRPr lang="en-US" altLang="en-US" sz="2000" dirty="0"/>
          </a:p>
          <a:p>
            <a:pPr marL="13970" algn="l" rtl="0" eaLnBrk="0">
              <a:lnSpc>
                <a:spcPts val="3600"/>
              </a:lnSpc>
            </a:pP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记录</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89585" algn="l" rtl="0" eaLnBrk="0">
              <a:lnSpc>
                <a:spcPct val="83000"/>
              </a:lnSpc>
              <a:spcBef>
                <a:spcPts val="137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18.有隐患整改制度</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隐患整改做到定时、定责、定人、</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明确</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整改期间安</a:t>
            </a:r>
            <a:endParaRPr lang="en-US" altLang="en-US" sz="2000" dirty="0"/>
          </a:p>
          <a:p>
            <a:pPr marL="12700" algn="l" rtl="0" eaLnBrk="0">
              <a:lnSpc>
                <a:spcPts val="3835"/>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全防护措施和整改验收实施闭环管理的（</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查看记录</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，不能为空</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白</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89585" algn="l" rtl="0" eaLnBrk="0">
              <a:lnSpc>
                <a:spcPct val="83000"/>
              </a:lnSpc>
              <a:spcBef>
                <a:spcPts val="137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19.企业开展安全生产全员</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培训、职业健康操作规程和操作技能教育培训</a:t>
            </a:r>
            <a:endParaRPr lang="en-US" altLang="en-US" sz="2000" dirty="0"/>
          </a:p>
          <a:p>
            <a:pPr marL="170180" algn="l" rtl="0" eaLnBrk="0">
              <a:lnSpc>
                <a:spcPts val="3835"/>
              </a:lnSpc>
            </a:pPr>
            <a:r>
              <a:rPr sz="2000" b="1" kern="0" spc="-2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260" dirty="0">
                <a:solidFill>
                  <a:srgbClr val="FF0000">
                    <a:alpha val="100000"/>
                  </a:srgbClr>
                </a:solidFill>
                <a:latin typeface="微软雅黑" panose="020B0503020204020204" charset="-122"/>
                <a:ea typeface="微软雅黑" panose="020B0503020204020204" charset="-122"/>
                <a:cs typeface="微软雅黑" panose="020B0503020204020204" charset="-122"/>
              </a:rPr>
              <a:t>查看记录</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79425" algn="l" rtl="0" eaLnBrk="0">
              <a:lnSpc>
                <a:spcPts val="2645"/>
              </a:lnSpc>
              <a:spcBef>
                <a:spcPts val="95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20.建立</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安全生产和职业健</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康教育培训档案</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（查看记录）；</a:t>
            </a:r>
            <a:endParaRPr lang="en-US" altLang="en-US" sz="2000" dirty="0"/>
          </a:p>
          <a:p>
            <a:pPr algn="r" rtl="0" eaLnBrk="0">
              <a:lnSpc>
                <a:spcPts val="2645"/>
              </a:lnSpc>
              <a:spcBef>
                <a:spcPts val="955"/>
              </a:spcBef>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21.员工正确穿戴劳动防护用品的、</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特种作业人</a:t>
            </a:r>
            <a:r>
              <a:rPr sz="20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员持证上岗</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（现场检查）。</a:t>
            </a:r>
            <a:endParaRPr lang="en-US" altLang="en-US" sz="2000" dirty="0"/>
          </a:p>
          <a:p>
            <a:pPr marL="479425" algn="l" rtl="0" eaLnBrk="0">
              <a:lnSpc>
                <a:spcPct val="91000"/>
              </a:lnSpc>
              <a:spcBef>
                <a:spcPts val="137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22.建立有</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重大危险源安全包保责任制</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79425" algn="l" rtl="0" eaLnBrk="0">
              <a:lnSpc>
                <a:spcPct val="83000"/>
              </a:lnSpc>
              <a:spcBef>
                <a:spcPts val="1425"/>
              </a:spcBef>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22.特别强调：检查组通常会问企业负责人的安全生产职责</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企业负责人</a:t>
            </a:r>
            <a:endParaRPr lang="en-US" altLang="en-US" sz="2000" dirty="0"/>
          </a:p>
          <a:p>
            <a:pPr marL="16510" algn="l" rtl="0" eaLnBrk="0">
              <a:lnSpc>
                <a:spcPts val="3595"/>
              </a:lnSpc>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一定要十分熟悉。</a:t>
            </a:r>
            <a:endParaRPr lang="en-US" alt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2"/>
          <p:cNvSpPr/>
          <p:nvPr/>
        </p:nvSpPr>
        <p:spPr>
          <a:xfrm>
            <a:off x="260553" y="298991"/>
            <a:ext cx="8719819" cy="5613400"/>
          </a:xfrm>
          <a:prstGeom prst="rect">
            <a:avLst/>
          </a:prstGeom>
        </p:spPr>
        <p:txBody>
          <a:bodyPr vert="horz" wrap="square" lIns="0" tIns="0" rIns="0" bIns="0"/>
          <a:lstStyle/>
          <a:p>
            <a:pPr algn="l" rtl="0" eaLnBrk="0">
              <a:lnSpc>
                <a:spcPct val="72000"/>
              </a:lnSpc>
            </a:pPr>
            <a:endParaRPr lang="en-US" altLang="en-US" sz="100" dirty="0"/>
          </a:p>
          <a:p>
            <a:pPr marL="397510" algn="l" rtl="0" eaLnBrk="0">
              <a:lnSpc>
                <a:spcPct val="86000"/>
              </a:lnSpc>
            </a:pPr>
            <a:r>
              <a:rPr sz="2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3.3 其它法律法规对瓶装燃气行业的主要</a:t>
            </a:r>
            <a:r>
              <a:rPr sz="2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要求</a:t>
            </a:r>
            <a:endParaRPr lang="en-US" altLang="en-US" sz="2700" dirty="0"/>
          </a:p>
          <a:p>
            <a:pPr marL="442595" algn="l" rtl="0" eaLnBrk="0">
              <a:lnSpc>
                <a:spcPts val="4280"/>
              </a:lnSpc>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（一）</a:t>
            </a:r>
            <a:r>
              <a:rPr sz="1700" b="1" kern="0" spc="1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人员要求</a:t>
            </a:r>
            <a:endParaRPr lang="en-US" altLang="en-US" sz="1700" dirty="0"/>
          </a:p>
          <a:p>
            <a:pPr algn="l" rtl="0" eaLnBrk="0">
              <a:lnSpc>
                <a:spcPct val="138000"/>
              </a:lnSpc>
            </a:pPr>
            <a:endParaRPr lang="en-US" altLang="en-US" sz="1000" dirty="0"/>
          </a:p>
          <a:p>
            <a:pPr marL="487680" algn="l" rtl="0" eaLnBrk="0">
              <a:lnSpc>
                <a:spcPts val="2375"/>
              </a:lnSpc>
              <a:spcBef>
                <a:spcPts val="510"/>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1.《特种设备生产和充装单</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位许可规则》</a:t>
            </a:r>
            <a:r>
              <a:rPr sz="17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TSG</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 07-2019）</a:t>
            </a:r>
            <a:endParaRPr lang="en-US" altLang="en-US" sz="1700" dirty="0"/>
          </a:p>
          <a:p>
            <a:pPr marL="611505" algn="l" rtl="0" eaLnBrk="0">
              <a:lnSpc>
                <a:spcPts val="2375"/>
              </a:lnSpc>
              <a:spcBef>
                <a:spcPts val="865"/>
              </a:spcBef>
            </a:pP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（1）充装单位的安全管理人员和作业人员应</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经有关部门培训</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合格</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4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证件在有效期</a:t>
            </a:r>
            <a:endParaRPr lang="en-US" altLang="en-US" sz="1700" dirty="0"/>
          </a:p>
          <a:p>
            <a:pPr marL="27305" algn="l" rtl="0" eaLnBrk="0">
              <a:lnSpc>
                <a:spcPts val="3025"/>
              </a:lnSpc>
            </a:pP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内并有聘用手续</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1700" dirty="0"/>
          </a:p>
          <a:p>
            <a:pPr algn="r" rtl="0" eaLnBrk="0">
              <a:lnSpc>
                <a:spcPts val="2375"/>
              </a:lnSpc>
              <a:spcBef>
                <a:spcPts val="1080"/>
              </a:spcBef>
            </a:pPr>
            <a:r>
              <a:rPr sz="17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（2）充装单位应配备</a:t>
            </a:r>
            <a:r>
              <a:rPr sz="17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技术负责人1人</a:t>
            </a:r>
            <a:r>
              <a:rPr sz="1700" b="1" kern="0" spc="-2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4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具有工</a:t>
            </a:r>
            <a:r>
              <a:rPr sz="17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程师职称</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4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具有气瓶充装管理经验，</a:t>
            </a:r>
            <a:endParaRPr lang="en-US" altLang="en-US" sz="1700" dirty="0"/>
          </a:p>
          <a:p>
            <a:pPr marL="13335" algn="l" rtl="0" eaLnBrk="0">
              <a:lnSpc>
                <a:spcPts val="3025"/>
              </a:lnSpc>
            </a:pP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能够处理一般技术问题</a:t>
            </a:r>
            <a:r>
              <a:rPr sz="1700" b="1" kern="0" spc="-2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4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具备组织协调和事故应急处置的能力。</a:t>
            </a:r>
            <a:endParaRPr lang="en-US" altLang="en-US" sz="1700" dirty="0"/>
          </a:p>
          <a:p>
            <a:pPr marL="611505" algn="l" rtl="0" eaLnBrk="0">
              <a:lnSpc>
                <a:spcPts val="2375"/>
              </a:lnSpc>
              <a:spcBef>
                <a:spcPts val="1080"/>
              </a:spcBef>
            </a:pP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（3）每个充装地址应当</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配备专职安全管理员至少1</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人</a:t>
            </a:r>
            <a:r>
              <a:rPr sz="1700" b="1" kern="0" spc="-2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4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并且</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取得特种设备安全管</a:t>
            </a:r>
            <a:endParaRPr lang="en-US" altLang="en-US" sz="1700" dirty="0"/>
          </a:p>
          <a:p>
            <a:pPr marL="12700" algn="l" rtl="0" eaLnBrk="0">
              <a:lnSpc>
                <a:spcPts val="3010"/>
              </a:lnSpc>
            </a:pP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理人员资格</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1700" dirty="0"/>
          </a:p>
          <a:p>
            <a:pPr marL="485775" algn="l" rtl="0" eaLnBrk="0">
              <a:lnSpc>
                <a:spcPts val="2375"/>
              </a:lnSpc>
              <a:spcBef>
                <a:spcPts val="1095"/>
              </a:spcBef>
            </a:pP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(4)每个充装地址作业人员(充装人员</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4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下同)</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每个班次不少于2人</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4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并且</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持有气瓶</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充</a:t>
            </a:r>
            <a:endParaRPr lang="en-US" altLang="en-US" sz="1700" dirty="0"/>
          </a:p>
          <a:p>
            <a:pPr marL="12700" algn="l" rtl="0" eaLnBrk="0">
              <a:lnSpc>
                <a:spcPts val="3015"/>
              </a:lnSpc>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装作业人员资格</a:t>
            </a:r>
            <a:r>
              <a:rPr sz="1700" b="1" kern="0" spc="-2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，在气瓶充装作业时</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作业人员不得同时兼任检查人员</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1700" dirty="0"/>
          </a:p>
          <a:p>
            <a:pPr marL="485775" algn="l" rtl="0" eaLnBrk="0">
              <a:lnSpc>
                <a:spcPts val="2375"/>
              </a:lnSpc>
              <a:spcBef>
                <a:spcPts val="1095"/>
              </a:spcBef>
            </a:pP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(5)每个充装地址配备</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检查人员每个班次至少1人</a:t>
            </a:r>
            <a:r>
              <a:rPr sz="1700" b="1" kern="0" spc="-2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4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并且取得气瓶充装作业人员资</a:t>
            </a:r>
            <a:endParaRPr lang="en-US" altLang="en-US" sz="1700" dirty="0"/>
          </a:p>
          <a:p>
            <a:pPr marL="12700" algn="l" rtl="0" eaLnBrk="0">
              <a:lnSpc>
                <a:spcPts val="3240"/>
              </a:lnSpc>
            </a:pP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格。（可以兼职</a:t>
            </a:r>
            <a:r>
              <a:rPr sz="1700" b="1" kern="0" spc="-2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由气体分析仪操作人员兼任）</a:t>
            </a:r>
            <a:endParaRPr lang="en-US" alt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1"/>
          <a:stretch>
            <a:fillRect/>
          </a:stretch>
        </p:blipFill>
        <p:spPr>
          <a:xfrm rot="21600000">
            <a:off x="0" y="0"/>
            <a:ext cx="9144000" cy="5053583"/>
          </a:xfrm>
          <a:prstGeom prst="rect">
            <a:avLst/>
          </a:prstGeom>
        </p:spPr>
      </p:pic>
      <p:sp>
        <p:nvSpPr>
          <p:cNvPr id="16" name="textbox 16"/>
          <p:cNvSpPr/>
          <p:nvPr/>
        </p:nvSpPr>
        <p:spPr>
          <a:xfrm>
            <a:off x="190322" y="5666206"/>
            <a:ext cx="8491219" cy="878205"/>
          </a:xfrm>
          <a:prstGeom prst="rect">
            <a:avLst/>
          </a:prstGeom>
        </p:spPr>
        <p:txBody>
          <a:bodyPr vert="horz" wrap="square" lIns="0" tIns="0" rIns="0" bIns="0"/>
          <a:lstStyle/>
          <a:p>
            <a:pPr algn="l" rtl="0" eaLnBrk="0">
              <a:lnSpc>
                <a:spcPct val="85000"/>
              </a:lnSpc>
            </a:pPr>
            <a:endParaRPr lang="en-US" altLang="en-US" sz="100" dirty="0"/>
          </a:p>
          <a:p>
            <a:pPr algn="r" rtl="0" eaLnBrk="0">
              <a:lnSpc>
                <a:spcPct val="87000"/>
              </a:lnSpc>
            </a:pPr>
            <a:r>
              <a:rPr sz="23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换句话说</a:t>
            </a:r>
            <a:r>
              <a:rPr sz="23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300" b="1" kern="0" spc="-5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以牺牲人的生命为代价的发展就是触及</a:t>
            </a:r>
            <a:r>
              <a:rPr sz="23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红线</a:t>
            </a:r>
            <a:r>
              <a:rPr sz="2300" b="1"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，必</a:t>
            </a:r>
            <a:endParaRPr lang="en-US" altLang="en-US" sz="2300" dirty="0"/>
          </a:p>
          <a:p>
            <a:pPr marL="12700" algn="l" rtl="0" eaLnBrk="0">
              <a:lnSpc>
                <a:spcPts val="4305"/>
              </a:lnSpc>
            </a:pP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将面临严厉的处罚。</a:t>
            </a:r>
            <a:endParaRPr lang="en-US" altLang="en-US" sz="2300" dirty="0"/>
          </a:p>
        </p:txBody>
      </p:sp>
      <p:sp>
        <p:nvSpPr>
          <p:cNvPr id="18" name="textbox 18"/>
          <p:cNvSpPr/>
          <p:nvPr/>
        </p:nvSpPr>
        <p:spPr>
          <a:xfrm>
            <a:off x="4906873" y="556564"/>
            <a:ext cx="3985895" cy="1453514"/>
          </a:xfrm>
          <a:prstGeom prst="rect">
            <a:avLst/>
          </a:prstGeom>
        </p:spPr>
        <p:txBody>
          <a:bodyPr vert="horz" wrap="square" lIns="0" tIns="0" rIns="0" bIns="0"/>
          <a:lstStyle/>
          <a:p>
            <a:pPr algn="l" rtl="0" eaLnBrk="0">
              <a:lnSpc>
                <a:spcPct val="89000"/>
              </a:lnSpc>
            </a:pPr>
            <a:endParaRPr lang="en-US" altLang="en-US" sz="100" dirty="0"/>
          </a:p>
          <a:p>
            <a:pPr marL="612140" algn="l" rtl="0" eaLnBrk="0">
              <a:lnSpc>
                <a:spcPct val="94000"/>
              </a:lnSpc>
            </a:pPr>
            <a:r>
              <a:rPr sz="23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人命关天</a:t>
            </a:r>
            <a:r>
              <a:rPr sz="2300" b="1" kern="0" spc="-3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，发展决不能以</a:t>
            </a:r>
            <a:endParaRPr lang="en-US" altLang="en-US" sz="2300" dirty="0"/>
          </a:p>
          <a:p>
            <a:pPr marL="12700" algn="l" rtl="0" eaLnBrk="0">
              <a:lnSpc>
                <a:spcPct val="95000"/>
              </a:lnSpc>
              <a:spcBef>
                <a:spcPts val="1700"/>
              </a:spcBef>
            </a:pPr>
            <a:r>
              <a:rPr sz="23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牺牲人的生命为代</a:t>
            </a: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价。</a:t>
            </a:r>
            <a:r>
              <a:rPr sz="2300" b="1" kern="0" spc="-5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这必须</a:t>
            </a:r>
            <a:endParaRPr lang="en-US" altLang="en-US" sz="2300" dirty="0"/>
          </a:p>
          <a:p>
            <a:pPr algn="l" rtl="0" eaLnBrk="0">
              <a:lnSpc>
                <a:spcPct val="102000"/>
              </a:lnSpc>
            </a:pPr>
            <a:endParaRPr lang="en-US" altLang="en-US" sz="1400" dirty="0"/>
          </a:p>
          <a:p>
            <a:pPr algn="l" rtl="0" eaLnBrk="0">
              <a:lnSpc>
                <a:spcPct val="10000"/>
              </a:lnSpc>
            </a:pPr>
            <a:endParaRPr lang="en-US" altLang="en-US" sz="100" dirty="0"/>
          </a:p>
          <a:p>
            <a:pPr marL="15240" algn="l" rtl="0" eaLnBrk="0">
              <a:lnSpc>
                <a:spcPct val="94000"/>
              </a:lnSpc>
            </a:pPr>
            <a:r>
              <a:rPr sz="23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作为一条不可逾越的</a:t>
            </a: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红线。</a:t>
            </a:r>
            <a:endParaRPr lang="en-US" altLang="en-US" sz="23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114"/>
          <p:cNvSpPr/>
          <p:nvPr/>
        </p:nvSpPr>
        <p:spPr>
          <a:xfrm>
            <a:off x="5971863" y="104247"/>
            <a:ext cx="3032125" cy="3414395"/>
          </a:xfrm>
          <a:prstGeom prst="rect">
            <a:avLst/>
          </a:prstGeom>
        </p:spPr>
        <p:txBody>
          <a:bodyPr vert="horz" wrap="square" lIns="0" tIns="0" rIns="0" bIns="0"/>
          <a:lstStyle/>
          <a:p>
            <a:pPr algn="l" rtl="0" eaLnBrk="0">
              <a:lnSpc>
                <a:spcPct val="51000"/>
              </a:lnSpc>
            </a:pPr>
            <a:endParaRPr lang="en-US" altLang="en-US" sz="100" dirty="0"/>
          </a:p>
          <a:p>
            <a:pPr marL="12700" indent="1270" algn="l" rtl="0" eaLnBrk="0">
              <a:lnSpc>
                <a:spcPct val="107000"/>
              </a:lnSpc>
            </a:pPr>
            <a:r>
              <a:rPr sz="15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每月至少听取一次工作情况汇报，</a:t>
            </a:r>
            <a:r>
              <a:rPr sz="1500" b="1" kern="0" spc="4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对当月安全管理、</a:t>
            </a:r>
            <a:r>
              <a:rPr sz="1500" b="1" kern="0" spc="-21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隐患排查治理</a:t>
            </a:r>
            <a:r>
              <a:rPr sz="15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等情况进行总结</a:t>
            </a:r>
            <a:r>
              <a:rPr sz="1500" b="1" kern="0" spc="-21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，对下个月重点</a:t>
            </a:r>
            <a:r>
              <a:rPr sz="15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工作作出调度安排</a:t>
            </a:r>
            <a:r>
              <a:rPr sz="1500" b="1" kern="0" spc="-21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，形成《每月</a:t>
            </a:r>
            <a:r>
              <a:rPr sz="15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1500" b="1" kern="0" spc="90" dirty="0">
                <a:solidFill>
                  <a:srgbClr val="00B050">
                    <a:alpha val="100000"/>
                  </a:srgbClr>
                </a:solidFill>
                <a:latin typeface="微软雅黑" panose="020B0503020204020204" charset="-122"/>
                <a:ea typeface="微软雅黑" panose="020B0503020204020204" charset="-122"/>
                <a:cs typeface="微软雅黑" panose="020B0503020204020204" charset="-122"/>
              </a:rPr>
              <a:t>压力容器安全调度会议纪要》</a:t>
            </a:r>
            <a:endParaRPr lang="en-US" altLang="en-US" sz="1500" dirty="0"/>
          </a:p>
          <a:p>
            <a:pPr algn="l" rtl="0" eaLnBrk="0">
              <a:lnSpc>
                <a:spcPct val="134000"/>
              </a:lnSpc>
            </a:pPr>
            <a:endParaRPr lang="en-US" altLang="en-US" sz="1000" dirty="0"/>
          </a:p>
          <a:p>
            <a:pPr marL="63500" algn="l" rtl="0" eaLnBrk="0">
              <a:lnSpc>
                <a:spcPct val="96000"/>
              </a:lnSpc>
              <a:spcBef>
                <a:spcPts val="455"/>
              </a:spcBef>
            </a:pPr>
            <a:r>
              <a:rPr sz="1500" b="1" kern="0" spc="90" dirty="0">
                <a:solidFill>
                  <a:srgbClr val="00B050">
                    <a:alpha val="100000"/>
                  </a:srgbClr>
                </a:solidFill>
                <a:latin typeface="微软雅黑" panose="020B0503020204020204" charset="-122"/>
                <a:ea typeface="微软雅黑" panose="020B0503020204020204" charset="-122"/>
                <a:cs typeface="微软雅黑" panose="020B0503020204020204" charset="-122"/>
              </a:rPr>
              <a:t>每周至少组织一次风险隐患排</a:t>
            </a:r>
            <a:endParaRPr lang="en-US" altLang="en-US" sz="1500" dirty="0"/>
          </a:p>
          <a:p>
            <a:pPr marL="62230" algn="l" rtl="0" eaLnBrk="0">
              <a:lnSpc>
                <a:spcPct val="107000"/>
              </a:lnSpc>
              <a:spcBef>
                <a:spcPts val="175"/>
              </a:spcBef>
            </a:pPr>
            <a:r>
              <a:rPr sz="15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查</a:t>
            </a:r>
            <a:r>
              <a:rPr sz="1500" b="1" kern="0" spc="-22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，分析研判压力容器使用安全</a:t>
            </a:r>
            <a:r>
              <a:rPr sz="15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管理情况</a:t>
            </a:r>
            <a:r>
              <a:rPr sz="1500" b="1" kern="0" spc="-21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，研究解决日管控中发</a:t>
            </a:r>
            <a:r>
              <a:rPr sz="15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现的问题</a:t>
            </a:r>
            <a:r>
              <a:rPr sz="1500" b="1" kern="0" spc="-21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，形成《每周压力容器</a:t>
            </a:r>
            <a:r>
              <a:rPr sz="15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1500" b="1" kern="0" spc="90" dirty="0">
                <a:solidFill>
                  <a:srgbClr val="00B050">
                    <a:alpha val="100000"/>
                  </a:srgbClr>
                </a:solidFill>
                <a:latin typeface="微软雅黑" panose="020B0503020204020204" charset="-122"/>
                <a:ea typeface="微软雅黑" panose="020B0503020204020204" charset="-122"/>
                <a:cs typeface="微软雅黑" panose="020B0503020204020204" charset="-122"/>
              </a:rPr>
              <a:t>安全排查治理报告》</a:t>
            </a:r>
            <a:endParaRPr lang="en-US" altLang="en-US" sz="1500" dirty="0"/>
          </a:p>
          <a:p>
            <a:pPr algn="l" rtl="0" eaLnBrk="0">
              <a:lnSpc>
                <a:spcPct val="100000"/>
              </a:lnSpc>
            </a:pPr>
            <a:endParaRPr lang="en-US" altLang="en-US" sz="1300" dirty="0"/>
          </a:p>
          <a:p>
            <a:pPr algn="l" rtl="0" eaLnBrk="0">
              <a:lnSpc>
                <a:spcPct val="8000"/>
              </a:lnSpc>
            </a:pPr>
            <a:endParaRPr lang="en-US" altLang="en-US" sz="100" dirty="0"/>
          </a:p>
          <a:p>
            <a:pPr marL="114935" algn="l" rtl="0" eaLnBrk="0">
              <a:lnSpc>
                <a:spcPct val="107000"/>
              </a:lnSpc>
            </a:pPr>
            <a:r>
              <a:rPr sz="1500" b="1" kern="0" spc="100" dirty="0">
                <a:solidFill>
                  <a:srgbClr val="00B050">
                    <a:alpha val="100000"/>
                  </a:srgbClr>
                </a:solidFill>
                <a:latin typeface="微软雅黑" panose="020B0503020204020204" charset="-122"/>
                <a:ea typeface="微软雅黑" panose="020B0503020204020204" charset="-122"/>
                <a:cs typeface="微软雅黑" panose="020B0503020204020204" charset="-122"/>
              </a:rPr>
              <a:t>每日对投入使用的压</a:t>
            </a:r>
            <a:r>
              <a:rPr sz="1500" b="1" kern="0" spc="90" dirty="0">
                <a:solidFill>
                  <a:srgbClr val="00B050">
                    <a:alpha val="100000"/>
                  </a:srgbClr>
                </a:solidFill>
                <a:latin typeface="微软雅黑" panose="020B0503020204020204" charset="-122"/>
                <a:ea typeface="微软雅黑" panose="020B0503020204020204" charset="-122"/>
                <a:cs typeface="微软雅黑" panose="020B0503020204020204" charset="-122"/>
              </a:rPr>
              <a:t>力容器进行</a:t>
            </a:r>
            <a:r>
              <a:rPr sz="15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巡检</a:t>
            </a:r>
            <a:r>
              <a:rPr sz="1500" b="1" kern="0" spc="-23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，形成《每日压力容器安全</a:t>
            </a:r>
            <a:endParaRPr lang="en-US" altLang="en-US" sz="1500" dirty="0"/>
          </a:p>
        </p:txBody>
      </p:sp>
      <p:sp>
        <p:nvSpPr>
          <p:cNvPr id="116" name="textbox 116"/>
          <p:cNvSpPr/>
          <p:nvPr/>
        </p:nvSpPr>
        <p:spPr>
          <a:xfrm>
            <a:off x="193911" y="135066"/>
            <a:ext cx="3054350" cy="3364865"/>
          </a:xfrm>
          <a:prstGeom prst="rect">
            <a:avLst/>
          </a:prstGeom>
        </p:spPr>
        <p:txBody>
          <a:bodyPr vert="horz" wrap="square" lIns="0" tIns="0" rIns="0" bIns="0"/>
          <a:lstStyle/>
          <a:p>
            <a:pPr algn="l" rtl="0" eaLnBrk="0">
              <a:lnSpc>
                <a:spcPct val="100000"/>
              </a:lnSpc>
            </a:pPr>
            <a:endParaRPr lang="en-US" altLang="en-US" sz="100" dirty="0"/>
          </a:p>
          <a:p>
            <a:pPr marL="12700" algn="l" rtl="0" eaLnBrk="0">
              <a:lnSpc>
                <a:spcPct val="103000"/>
              </a:lnSpc>
            </a:pPr>
            <a:r>
              <a:rPr sz="14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住建部门（燃气行业从业人员</a:t>
            </a: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能力培</a:t>
            </a:r>
            <a:r>
              <a:rPr sz="14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4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训）、市场管理部门（特种设</a:t>
            </a: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备安全</a:t>
            </a:r>
            <a:r>
              <a:rPr sz="14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管理人员证（A）证</a:t>
            </a:r>
            <a:r>
              <a:rPr sz="1400" b="1" kern="0" spc="-2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，应急部门（危</a:t>
            </a:r>
            <a:r>
              <a:rPr sz="14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4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险化学品安全生产主要负责人</a:t>
            </a: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）培训</a:t>
            </a:r>
            <a:r>
              <a:rPr sz="14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合格证）</a:t>
            </a:r>
            <a:endParaRPr lang="en-US" altLang="en-US" sz="1400" dirty="0"/>
          </a:p>
          <a:p>
            <a:pPr marL="20320" algn="l" rtl="0" eaLnBrk="0">
              <a:lnSpc>
                <a:spcPct val="103000"/>
              </a:lnSpc>
              <a:spcBef>
                <a:spcPts val="1555"/>
              </a:spcBef>
            </a:pPr>
            <a:r>
              <a:rPr sz="14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住建（燃气行业从业人员能力培训）、</a:t>
            </a: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4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市场管理部门（特种设备安全管</a:t>
            </a: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理人员</a:t>
            </a:r>
            <a:r>
              <a:rPr sz="14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证（A）证</a:t>
            </a:r>
            <a:r>
              <a:rPr sz="1400" b="1" kern="0" spc="-2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，应急部门（危险</a:t>
            </a:r>
            <a:r>
              <a:rPr sz="14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化学品安</a:t>
            </a:r>
            <a:r>
              <a:rPr sz="14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全生产管理人员）培训合格证</a:t>
            </a:r>
            <a:r>
              <a:rPr sz="1400" b="1" kern="0" spc="-2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4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取得    </a:t>
            </a: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（理工科）工程师职称</a:t>
            </a:r>
            <a:endParaRPr lang="en-US" altLang="en-US" sz="1400" dirty="0"/>
          </a:p>
          <a:p>
            <a:pPr algn="l" rtl="0" eaLnBrk="0">
              <a:lnSpc>
                <a:spcPct val="141000"/>
              </a:lnSpc>
            </a:pPr>
            <a:endParaRPr lang="en-US" altLang="en-US" sz="1000" dirty="0"/>
          </a:p>
          <a:p>
            <a:pPr algn="l" rtl="0" eaLnBrk="0">
              <a:lnSpc>
                <a:spcPct val="119000"/>
              </a:lnSpc>
            </a:pPr>
            <a:endParaRPr lang="en-US" altLang="en-US" sz="300" dirty="0"/>
          </a:p>
          <a:p>
            <a:pPr marL="34290" indent="-1270" algn="l" rtl="0" eaLnBrk="0">
              <a:lnSpc>
                <a:spcPct val="105000"/>
              </a:lnSpc>
              <a:spcBef>
                <a:spcPts val="5"/>
              </a:spcBef>
            </a:pPr>
            <a:r>
              <a:rPr sz="14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住建（燃气行业从业人员能力培</a:t>
            </a: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训）、</a:t>
            </a:r>
            <a:r>
              <a:rPr sz="14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市场管理部门（特种设备安全管理人    </a:t>
            </a: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员证（A）证</a:t>
            </a:r>
            <a:r>
              <a:rPr sz="1400" b="1" kern="0" spc="-2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，应急部门（</a:t>
            </a:r>
            <a:r>
              <a:rPr sz="14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危险化学品</a:t>
            </a:r>
            <a:endParaRPr lang="en-US" altLang="en-US" sz="1400" dirty="0"/>
          </a:p>
        </p:txBody>
      </p:sp>
      <p:sp>
        <p:nvSpPr>
          <p:cNvPr id="118" name="textbox 118"/>
          <p:cNvSpPr/>
          <p:nvPr/>
        </p:nvSpPr>
        <p:spPr>
          <a:xfrm>
            <a:off x="3322954" y="443136"/>
            <a:ext cx="2557779" cy="1758314"/>
          </a:xfrm>
          <a:prstGeom prst="rect">
            <a:avLst/>
          </a:prstGeom>
        </p:spPr>
        <p:txBody>
          <a:bodyPr vert="horz" wrap="square" lIns="0" tIns="0" rIns="0" bIns="0"/>
          <a:lstStyle/>
          <a:p>
            <a:pPr algn="l" rtl="0" eaLnBrk="0">
              <a:lnSpc>
                <a:spcPct val="80000"/>
              </a:lnSpc>
            </a:pPr>
            <a:endParaRPr lang="en-US" altLang="en-US" sz="100" dirty="0"/>
          </a:p>
          <a:p>
            <a:pPr algn="r" rtl="0" eaLnBrk="0">
              <a:lnSpc>
                <a:spcPct val="70000"/>
              </a:lnSpc>
            </a:pPr>
            <a:r>
              <a:rPr sz="2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主要负责人</a:t>
            </a:r>
            <a:r>
              <a:rPr sz="3100"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endParaRPr lang="en-US" altLang="en-US" sz="3100" dirty="0"/>
          </a:p>
          <a:p>
            <a:pPr marL="1365250" algn="l" rtl="0" eaLnBrk="0">
              <a:lnSpc>
                <a:spcPct val="78000"/>
              </a:lnSpc>
              <a:spcBef>
                <a:spcPts val="1250"/>
              </a:spcBef>
              <a:tabLst>
                <a:tab pos="1504950" algn="l"/>
              </a:tabLst>
            </a:pP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1人</a:t>
            </a:r>
            <a:endParaRPr lang="en-US" altLang="en-US" sz="2000" dirty="0"/>
          </a:p>
          <a:p>
            <a:pPr algn="l" rtl="0" eaLnBrk="0">
              <a:lnSpc>
                <a:spcPct val="184000"/>
              </a:lnSpc>
            </a:pPr>
            <a:endParaRPr lang="en-US" altLang="en-US" sz="1000" dirty="0"/>
          </a:p>
          <a:p>
            <a:pPr algn="l" rtl="0" eaLnBrk="0">
              <a:lnSpc>
                <a:spcPct val="100000"/>
              </a:lnSpc>
            </a:pPr>
            <a:endParaRPr lang="en-US" altLang="en-US" sz="1000" dirty="0"/>
          </a:p>
          <a:p>
            <a:pPr marL="12700" algn="l" rtl="0" eaLnBrk="0">
              <a:lnSpc>
                <a:spcPct val="94000"/>
              </a:lnSpc>
              <a:spcBef>
                <a:spcPts val="5"/>
              </a:spcBef>
            </a:pPr>
            <a:r>
              <a:rPr sz="4000" kern="0" spc="3490" dirty="0">
                <a:solidFill>
                  <a:srgbClr val="0000FF">
                    <a:alpha val="100000"/>
                  </a:srgbClr>
                </a:solidFill>
                <a:latin typeface="Arial" panose="020B0604020202020204"/>
                <a:ea typeface="Arial" panose="020B0604020202020204"/>
                <a:cs typeface="Arial" panose="020B0604020202020204"/>
              </a:rPr>
              <a:t>l</a:t>
            </a:r>
            <a:r>
              <a:rPr sz="4000" kern="0" spc="110" dirty="0">
                <a:solidFill>
                  <a:srgbClr val="0000FF">
                    <a:alpha val="100000"/>
                  </a:srgbClr>
                </a:solidFill>
                <a:latin typeface="Arial" panose="020B0604020202020204"/>
                <a:ea typeface="Arial" panose="020B0604020202020204"/>
                <a:cs typeface="Arial" panose="020B0604020202020204"/>
              </a:rPr>
              <a:t>      </a:t>
            </a:r>
            <a:r>
              <a:rPr sz="3000" b="1" kern="0" spc="-60" baseline="-31000" dirty="0">
                <a:solidFill>
                  <a:srgbClr val="000000">
                    <a:alpha val="100000"/>
                  </a:srgbClr>
                </a:solidFill>
                <a:latin typeface="微软雅黑" panose="020B0503020204020204" charset="-122"/>
                <a:ea typeface="微软雅黑" panose="020B0503020204020204" charset="-122"/>
                <a:cs typeface="微软雅黑" panose="020B0503020204020204" charset="-122"/>
              </a:rPr>
              <a:t>1人</a:t>
            </a:r>
            <a:endParaRPr lang="en-US" altLang="en-US" sz="3000" baseline="-31000" dirty="0"/>
          </a:p>
        </p:txBody>
      </p:sp>
      <p:pic>
        <p:nvPicPr>
          <p:cNvPr id="120" name="picture 120"/>
          <p:cNvPicPr>
            <a:picLocks noChangeAspect="1"/>
          </p:cNvPicPr>
          <p:nvPr/>
        </p:nvPicPr>
        <p:blipFill>
          <a:blip r:embed="rId1"/>
          <a:stretch>
            <a:fillRect/>
          </a:stretch>
        </p:blipFill>
        <p:spPr>
          <a:xfrm rot="21600000">
            <a:off x="4516754" y="786036"/>
            <a:ext cx="171450" cy="626838"/>
          </a:xfrm>
          <a:prstGeom prst="rect">
            <a:avLst/>
          </a:prstGeom>
        </p:spPr>
      </p:pic>
      <p:sp>
        <p:nvSpPr>
          <p:cNvPr id="122" name="textbox 122"/>
          <p:cNvSpPr/>
          <p:nvPr/>
        </p:nvSpPr>
        <p:spPr>
          <a:xfrm>
            <a:off x="6651118" y="4068920"/>
            <a:ext cx="2311400" cy="1522094"/>
          </a:xfrm>
          <a:prstGeom prst="rect">
            <a:avLst/>
          </a:prstGeom>
        </p:spPr>
        <p:txBody>
          <a:bodyPr vert="horz" wrap="square" lIns="0" tIns="0" rIns="0" bIns="0"/>
          <a:lstStyle/>
          <a:p>
            <a:pPr algn="l" rtl="0" eaLnBrk="0">
              <a:lnSpc>
                <a:spcPct val="104000"/>
              </a:lnSpc>
            </a:pPr>
            <a:endParaRPr lang="en-US" altLang="en-US" sz="100" dirty="0"/>
          </a:p>
          <a:p>
            <a:pPr marL="12700" indent="1905" algn="l" rtl="0" eaLnBrk="0">
              <a:lnSpc>
                <a:spcPct val="98000"/>
              </a:lnSpc>
              <a:spcBef>
                <a:spcPts val="0"/>
              </a:spcBef>
            </a:pP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严格执行安全生产制</a:t>
            </a:r>
            <a:r>
              <a:rPr sz="2000" b="1" kern="0" spc="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B050">
                    <a:alpha val="100000"/>
                  </a:srgbClr>
                </a:solidFill>
                <a:latin typeface="微软雅黑" panose="020B0503020204020204" charset="-122"/>
                <a:ea typeface="微软雅黑" panose="020B0503020204020204" charset="-122"/>
                <a:cs typeface="微软雅黑" panose="020B0503020204020204" charset="-122"/>
              </a:rPr>
              <a:t>度和操作规程</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B050">
                    <a:alpha val="100000"/>
                  </a:srgbClr>
                </a:solidFill>
                <a:latin typeface="微软雅黑" panose="020B0503020204020204" charset="-122"/>
                <a:ea typeface="微软雅黑" panose="020B0503020204020204" charset="-122"/>
                <a:cs typeface="微软雅黑" panose="020B0503020204020204" charset="-122"/>
              </a:rPr>
              <a:t>，认真</a:t>
            </a:r>
            <a:r>
              <a:rPr sz="20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填写压力容器作业和</a:t>
            </a:r>
            <a:r>
              <a:rPr sz="2000" b="1" kern="0" spc="7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检查记录及其它运行</a:t>
            </a:r>
            <a:r>
              <a:rPr sz="2000" b="1" kern="0" spc="7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表格</a:t>
            </a:r>
            <a:endParaRPr lang="en-US" altLang="en-US" sz="2000" dirty="0"/>
          </a:p>
        </p:txBody>
      </p:sp>
      <p:sp>
        <p:nvSpPr>
          <p:cNvPr id="124" name="textbox 124"/>
          <p:cNvSpPr/>
          <p:nvPr/>
        </p:nvSpPr>
        <p:spPr>
          <a:xfrm>
            <a:off x="1707769" y="6267348"/>
            <a:ext cx="6565900" cy="427990"/>
          </a:xfrm>
          <a:prstGeom prst="rect">
            <a:avLst/>
          </a:prstGeom>
        </p:spPr>
        <p:txBody>
          <a:bodyPr vert="horz" wrap="square" lIns="0" tIns="0" rIns="0" bIns="0"/>
          <a:lstStyle/>
          <a:p>
            <a:pPr algn="l" rtl="0" eaLnBrk="0">
              <a:lnSpc>
                <a:spcPct val="83000"/>
              </a:lnSpc>
            </a:pPr>
            <a:endParaRPr lang="en-US" altLang="en-US" sz="100" dirty="0"/>
          </a:p>
          <a:p>
            <a:pPr algn="r" rtl="0" eaLnBrk="0">
              <a:lnSpc>
                <a:spcPts val="3165"/>
              </a:lnSpc>
            </a:pPr>
            <a:r>
              <a:rPr sz="23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特种设备法律法规对充装站人员要</a:t>
            </a:r>
            <a:r>
              <a:rPr sz="23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求（最低9人）</a:t>
            </a:r>
            <a:endParaRPr lang="en-US" altLang="en-US" sz="2300" dirty="0"/>
          </a:p>
        </p:txBody>
      </p:sp>
      <p:sp>
        <p:nvSpPr>
          <p:cNvPr id="126" name="textbox 126"/>
          <p:cNvSpPr/>
          <p:nvPr/>
        </p:nvSpPr>
        <p:spPr>
          <a:xfrm>
            <a:off x="200282" y="4348574"/>
            <a:ext cx="1981200" cy="859789"/>
          </a:xfrm>
          <a:prstGeom prst="rect">
            <a:avLst/>
          </a:prstGeom>
        </p:spPr>
        <p:txBody>
          <a:bodyPr vert="horz" wrap="square" lIns="0" tIns="0" rIns="0" bIns="0"/>
          <a:lstStyle/>
          <a:p>
            <a:pPr algn="l" rtl="0" eaLnBrk="0">
              <a:lnSpc>
                <a:spcPct val="92000"/>
              </a:lnSpc>
            </a:pPr>
            <a:endParaRPr lang="en-US" altLang="en-US" sz="100" dirty="0"/>
          </a:p>
          <a:p>
            <a:pPr marL="13970" indent="635" algn="l" rtl="0" eaLnBrk="0">
              <a:lnSpc>
                <a:spcPct val="91000"/>
              </a:lnSpc>
            </a:pP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充装人员、检查人员取得</a:t>
            </a:r>
            <a:r>
              <a:rPr sz="14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特种设备作业人员证</a:t>
            </a:r>
            <a:endParaRPr lang="en-US" altLang="en-US" sz="1400" dirty="0"/>
          </a:p>
          <a:p>
            <a:pPr marL="12700" indent="111760" algn="l" rtl="0" eaLnBrk="0">
              <a:lnSpc>
                <a:spcPct val="104000"/>
              </a:lnSpc>
              <a:spcBef>
                <a:spcPts val="5"/>
              </a:spcBef>
            </a:pPr>
            <a:r>
              <a:rPr sz="1400" b="1" kern="0" spc="-100" dirty="0">
                <a:solidFill>
                  <a:srgbClr val="0000FF">
                    <a:alpha val="100000"/>
                  </a:srgbClr>
                </a:solidFill>
                <a:latin typeface="微软雅黑" panose="020B0503020204020204" charset="-122"/>
                <a:ea typeface="微软雅黑" panose="020B0503020204020204" charset="-122"/>
                <a:cs typeface="微软雅黑" panose="020B0503020204020204" charset="-122"/>
              </a:rPr>
              <a:t>（P）</a:t>
            </a:r>
            <a:r>
              <a:rPr sz="1400" b="1" kern="0" spc="1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400" b="1" kern="0" spc="-100" dirty="0">
                <a:solidFill>
                  <a:srgbClr val="0000FF">
                    <a:alpha val="100000"/>
                  </a:srgbClr>
                </a:solidFill>
                <a:latin typeface="微软雅黑" panose="020B0503020204020204" charset="-122"/>
                <a:ea typeface="微软雅黑" panose="020B0503020204020204" charset="-122"/>
                <a:cs typeface="微软雅黑" panose="020B0503020204020204" charset="-122"/>
              </a:rPr>
              <a:t>，液化气化验人员</a:t>
            </a:r>
            <a:r>
              <a:rPr sz="14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经有关部门培训合格</a:t>
            </a:r>
            <a:endParaRPr lang="en-US" altLang="en-US" sz="1400" dirty="0"/>
          </a:p>
        </p:txBody>
      </p:sp>
      <p:sp>
        <p:nvSpPr>
          <p:cNvPr id="128" name="textbox 128"/>
          <p:cNvSpPr/>
          <p:nvPr/>
        </p:nvSpPr>
        <p:spPr>
          <a:xfrm>
            <a:off x="3214585" y="5572855"/>
            <a:ext cx="2835910" cy="433069"/>
          </a:xfrm>
          <a:prstGeom prst="rect">
            <a:avLst/>
          </a:prstGeom>
        </p:spPr>
        <p:txBody>
          <a:bodyPr vert="horz" wrap="square" lIns="0" tIns="0" rIns="0" bIns="0"/>
          <a:lstStyle/>
          <a:p>
            <a:pPr algn="l" rtl="0" eaLnBrk="0">
              <a:lnSpc>
                <a:spcPct val="70000"/>
              </a:lnSpc>
            </a:pPr>
            <a:endParaRPr lang="en-US" altLang="en-US" sz="100" dirty="0"/>
          </a:p>
          <a:p>
            <a:pPr marL="12700" indent="635" algn="l" rtl="0" eaLnBrk="0">
              <a:lnSpc>
                <a:spcPct val="96000"/>
              </a:lnSpc>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配备与气瓶充装相适应的化验</a:t>
            </a:r>
            <a:r>
              <a:rPr sz="1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人员，</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并且经过技术和安全</a:t>
            </a:r>
            <a:r>
              <a:rPr sz="1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培训</a:t>
            </a:r>
            <a:r>
              <a:rPr sz="1400" b="1"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，可兼职</a:t>
            </a:r>
            <a:endParaRPr lang="en-US" altLang="en-US" sz="1400" dirty="0"/>
          </a:p>
        </p:txBody>
      </p:sp>
      <p:sp>
        <p:nvSpPr>
          <p:cNvPr id="130" name="textbox 130"/>
          <p:cNvSpPr/>
          <p:nvPr/>
        </p:nvSpPr>
        <p:spPr>
          <a:xfrm>
            <a:off x="2956492" y="4352817"/>
            <a:ext cx="1038860" cy="1027430"/>
          </a:xfrm>
          <a:prstGeom prst="rect">
            <a:avLst/>
          </a:prstGeom>
        </p:spPr>
        <p:txBody>
          <a:bodyPr vert="horz" wrap="square" lIns="0" tIns="0" rIns="0" bIns="0"/>
          <a:lstStyle/>
          <a:p>
            <a:pPr algn="l" rtl="0" eaLnBrk="0">
              <a:lnSpc>
                <a:spcPct val="84000"/>
              </a:lnSpc>
            </a:pPr>
            <a:endParaRPr lang="en-US" altLang="en-US" sz="100" dirty="0"/>
          </a:p>
          <a:p>
            <a:pPr marL="15240" algn="l" rtl="0" eaLnBrk="0">
              <a:lnSpc>
                <a:spcPct val="82000"/>
              </a:lnSpc>
            </a:pP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两检一充</a:t>
            </a:r>
            <a:endParaRPr lang="en-US" altLang="en-US" sz="2000" dirty="0"/>
          </a:p>
          <a:p>
            <a:pPr marL="12700" algn="l" rtl="0" eaLnBrk="0">
              <a:lnSpc>
                <a:spcPts val="2885"/>
              </a:lnSpc>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操作人员</a:t>
            </a:r>
            <a:endParaRPr lang="en-US" altLang="en-US" sz="2000" dirty="0"/>
          </a:p>
          <a:p>
            <a:pPr algn="l" rtl="0" eaLnBrk="0">
              <a:lnSpc>
                <a:spcPct val="104000"/>
              </a:lnSpc>
            </a:pPr>
            <a:endParaRPr lang="en-US" altLang="en-US" sz="700" dirty="0"/>
          </a:p>
          <a:p>
            <a:pPr marL="316230" algn="l" rtl="0" eaLnBrk="0">
              <a:lnSpc>
                <a:spcPct val="90000"/>
              </a:lnSpc>
              <a:spcBef>
                <a:spcPts val="0"/>
              </a:spcBef>
            </a:pPr>
            <a:r>
              <a:rPr sz="20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3人</a:t>
            </a:r>
            <a:endParaRPr lang="en-US" altLang="en-US" sz="2000" dirty="0"/>
          </a:p>
        </p:txBody>
      </p:sp>
      <p:sp>
        <p:nvSpPr>
          <p:cNvPr id="132" name="textbox 132"/>
          <p:cNvSpPr/>
          <p:nvPr/>
        </p:nvSpPr>
        <p:spPr>
          <a:xfrm>
            <a:off x="4900226" y="4352817"/>
            <a:ext cx="1038860" cy="1014730"/>
          </a:xfrm>
          <a:prstGeom prst="rect">
            <a:avLst/>
          </a:prstGeom>
        </p:spPr>
        <p:txBody>
          <a:bodyPr vert="horz" wrap="square" lIns="0" tIns="0" rIns="0" bIns="0"/>
          <a:lstStyle/>
          <a:p>
            <a:pPr algn="l" rtl="0" eaLnBrk="0">
              <a:lnSpc>
                <a:spcPct val="84000"/>
              </a:lnSpc>
            </a:pPr>
            <a:endParaRPr lang="en-US" altLang="en-US" sz="100" dirty="0"/>
          </a:p>
          <a:p>
            <a:pPr marL="15240" algn="l" rtl="0" eaLnBrk="0">
              <a:lnSpc>
                <a:spcPct val="82000"/>
              </a:lnSpc>
            </a:pP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两检一充</a:t>
            </a:r>
            <a:endParaRPr lang="en-US" altLang="en-US" sz="2000" dirty="0"/>
          </a:p>
          <a:p>
            <a:pPr marL="12700" algn="l" rtl="0" eaLnBrk="0">
              <a:lnSpc>
                <a:spcPts val="2885"/>
              </a:lnSpc>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操作人员</a:t>
            </a:r>
            <a:endParaRPr lang="en-US" altLang="en-US" sz="2000" dirty="0"/>
          </a:p>
          <a:p>
            <a:pPr algn="l" rtl="0" eaLnBrk="0">
              <a:lnSpc>
                <a:spcPct val="107000"/>
              </a:lnSpc>
            </a:pPr>
            <a:endParaRPr lang="en-US" altLang="en-US" sz="600" dirty="0"/>
          </a:p>
          <a:p>
            <a:pPr marL="316865" algn="l" rtl="0" eaLnBrk="0">
              <a:lnSpc>
                <a:spcPct val="90000"/>
              </a:lnSpc>
              <a:spcBef>
                <a:spcPts val="5"/>
              </a:spcBef>
            </a:pPr>
            <a:r>
              <a:rPr sz="20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3人</a:t>
            </a:r>
            <a:endParaRPr lang="en-US" altLang="en-US" sz="2000" dirty="0"/>
          </a:p>
        </p:txBody>
      </p:sp>
      <p:pic>
        <p:nvPicPr>
          <p:cNvPr id="134" name="picture 134"/>
          <p:cNvPicPr>
            <a:picLocks noChangeAspect="1"/>
          </p:cNvPicPr>
          <p:nvPr/>
        </p:nvPicPr>
        <p:blipFill>
          <a:blip r:embed="rId2"/>
          <a:stretch>
            <a:fillRect/>
          </a:stretch>
        </p:blipFill>
        <p:spPr>
          <a:xfrm rot="21600000">
            <a:off x="5140032" y="2957652"/>
            <a:ext cx="851827" cy="419214"/>
          </a:xfrm>
          <a:prstGeom prst="rect">
            <a:avLst/>
          </a:prstGeom>
        </p:spPr>
      </p:pic>
      <p:sp>
        <p:nvSpPr>
          <p:cNvPr id="136" name="textbox 136"/>
          <p:cNvSpPr/>
          <p:nvPr/>
        </p:nvSpPr>
        <p:spPr>
          <a:xfrm>
            <a:off x="4062210" y="2533781"/>
            <a:ext cx="1167130" cy="758190"/>
          </a:xfrm>
          <a:prstGeom prst="rect">
            <a:avLst/>
          </a:prstGeom>
        </p:spPr>
        <p:txBody>
          <a:bodyPr vert="horz" wrap="square" lIns="0" tIns="0" rIns="0" bIns="0"/>
          <a:lstStyle/>
          <a:p>
            <a:pPr algn="l" rtl="0" eaLnBrk="0">
              <a:lnSpc>
                <a:spcPct val="93000"/>
              </a:lnSpc>
            </a:pPr>
            <a:endParaRPr lang="en-US" altLang="en-US" sz="100" dirty="0"/>
          </a:p>
          <a:p>
            <a:pPr marL="12700" algn="l" rtl="0" eaLnBrk="0">
              <a:lnSpc>
                <a:spcPct val="93000"/>
              </a:lnSpc>
            </a:pPr>
            <a:r>
              <a:rPr sz="2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安全员</a:t>
            </a:r>
            <a:endParaRPr lang="en-US" altLang="en-US" sz="2700" dirty="0"/>
          </a:p>
          <a:p>
            <a:pPr algn="r" rtl="0" eaLnBrk="0">
              <a:lnSpc>
                <a:spcPct val="90000"/>
              </a:lnSpc>
              <a:spcBef>
                <a:spcPts val="580"/>
              </a:spcBef>
            </a:pPr>
            <a:r>
              <a:rPr sz="2000" b="1"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1人</a:t>
            </a:r>
            <a:endParaRPr lang="en-US" altLang="en-US" sz="2000" dirty="0"/>
          </a:p>
        </p:txBody>
      </p:sp>
      <p:sp>
        <p:nvSpPr>
          <p:cNvPr id="138" name="textbox 138"/>
          <p:cNvSpPr/>
          <p:nvPr/>
        </p:nvSpPr>
        <p:spPr>
          <a:xfrm>
            <a:off x="6073030" y="3450271"/>
            <a:ext cx="3032125" cy="292734"/>
          </a:xfrm>
          <a:prstGeom prst="rect">
            <a:avLst/>
          </a:prstGeom>
        </p:spPr>
        <p:txBody>
          <a:bodyPr vert="horz" wrap="square" lIns="0" tIns="0" rIns="0" bIns="0"/>
          <a:lstStyle/>
          <a:p>
            <a:pPr algn="l" rtl="0" eaLnBrk="0">
              <a:lnSpc>
                <a:spcPct val="83000"/>
              </a:lnSpc>
            </a:pPr>
            <a:endParaRPr lang="en-US" altLang="en-US" sz="100" dirty="0"/>
          </a:p>
          <a:p>
            <a:pPr algn="r" rtl="0" eaLnBrk="0">
              <a:lnSpc>
                <a:spcPts val="2105"/>
              </a:lnSpc>
            </a:pPr>
            <a:r>
              <a:rPr sz="15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检查记录》</a:t>
            </a:r>
            <a:r>
              <a:rPr sz="1500" b="1" kern="0" spc="-7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15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，发现隐患及时报告。</a:t>
            </a:r>
            <a:endParaRPr lang="en-US" altLang="en-US" sz="1500" dirty="0"/>
          </a:p>
        </p:txBody>
      </p:sp>
      <p:sp>
        <p:nvSpPr>
          <p:cNvPr id="140" name="textbox 140"/>
          <p:cNvSpPr/>
          <p:nvPr/>
        </p:nvSpPr>
        <p:spPr>
          <a:xfrm>
            <a:off x="215123" y="3439605"/>
            <a:ext cx="2334895" cy="260984"/>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1855"/>
              </a:lnSpc>
            </a:pPr>
            <a:r>
              <a:rPr sz="14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安全生产管理人员）培</a:t>
            </a:r>
            <a:r>
              <a:rPr sz="14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训合格</a:t>
            </a:r>
            <a:endParaRPr lang="en-US" altLang="en-US" sz="1400" dirty="0"/>
          </a:p>
        </p:txBody>
      </p:sp>
      <p:sp>
        <p:nvSpPr>
          <p:cNvPr id="142" name="textbox 142"/>
          <p:cNvSpPr/>
          <p:nvPr/>
        </p:nvSpPr>
        <p:spPr>
          <a:xfrm>
            <a:off x="3895206" y="1379836"/>
            <a:ext cx="1441450" cy="375920"/>
          </a:xfrm>
          <a:prstGeom prst="rect">
            <a:avLst/>
          </a:prstGeom>
        </p:spPr>
        <p:txBody>
          <a:bodyPr vert="horz" wrap="square" lIns="0" tIns="0" rIns="0" bIns="0"/>
          <a:lstStyle/>
          <a:p>
            <a:pPr algn="l" rtl="0" eaLnBrk="0">
              <a:lnSpc>
                <a:spcPct val="85000"/>
              </a:lnSpc>
            </a:pPr>
            <a:endParaRPr lang="en-US" altLang="en-US" sz="100" dirty="0"/>
          </a:p>
          <a:p>
            <a:pPr marL="12700" algn="l" rtl="0" eaLnBrk="0">
              <a:lnSpc>
                <a:spcPct val="85000"/>
              </a:lnSpc>
            </a:pPr>
            <a:r>
              <a:rPr sz="2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安全总监</a:t>
            </a:r>
            <a:endParaRPr lang="en-US" altLang="en-US" sz="2700" dirty="0"/>
          </a:p>
        </p:txBody>
      </p:sp>
      <p:pic>
        <p:nvPicPr>
          <p:cNvPr id="144" name="picture 144"/>
          <p:cNvPicPr>
            <a:picLocks noChangeAspect="1"/>
          </p:cNvPicPr>
          <p:nvPr/>
        </p:nvPicPr>
        <p:blipFill>
          <a:blip r:embed="rId3"/>
          <a:stretch>
            <a:fillRect/>
          </a:stretch>
        </p:blipFill>
        <p:spPr>
          <a:xfrm rot="21600000">
            <a:off x="3436620" y="3644900"/>
            <a:ext cx="171450" cy="720090"/>
          </a:xfrm>
          <a:prstGeom prst="rect">
            <a:avLst/>
          </a:prstGeom>
        </p:spPr>
      </p:pic>
      <p:sp>
        <p:nvSpPr>
          <p:cNvPr id="146" name="rect"/>
          <p:cNvSpPr/>
          <p:nvPr/>
        </p:nvSpPr>
        <p:spPr>
          <a:xfrm>
            <a:off x="3522344" y="3625850"/>
            <a:ext cx="1944370" cy="38100"/>
          </a:xfrm>
          <a:prstGeom prst="rect">
            <a:avLst/>
          </a:prstGeom>
          <a:solidFill>
            <a:srgbClr val="FF0000">
              <a:alpha val="100000"/>
            </a:srgbClr>
          </a:solidFill>
          <a:ln cap="flat">
            <a:noFill/>
            <a:prstDash val="solid"/>
            <a:miter lim="0"/>
          </a:ln>
        </p:spPr>
        <p:txBody>
          <a:bodyPr rtlCol="0"/>
          <a:lstStyle/>
          <a:p>
            <a:pPr algn="ctr"/>
            <a:endParaRPr lang="zh-CN" altLang="en-US"/>
          </a:p>
        </p:txBody>
      </p:sp>
      <p:pic>
        <p:nvPicPr>
          <p:cNvPr id="148" name="picture 148"/>
          <p:cNvPicPr>
            <a:picLocks noChangeAspect="1"/>
          </p:cNvPicPr>
          <p:nvPr/>
        </p:nvPicPr>
        <p:blipFill>
          <a:blip r:embed="rId4"/>
          <a:stretch>
            <a:fillRect/>
          </a:stretch>
        </p:blipFill>
        <p:spPr>
          <a:xfrm rot="21600000">
            <a:off x="4488307" y="3644722"/>
            <a:ext cx="171437" cy="1944547"/>
          </a:xfrm>
          <a:prstGeom prst="rect">
            <a:avLst/>
          </a:prstGeom>
        </p:spPr>
      </p:pic>
      <p:pic>
        <p:nvPicPr>
          <p:cNvPr id="150" name="picture 150"/>
          <p:cNvPicPr>
            <a:picLocks noChangeAspect="1"/>
          </p:cNvPicPr>
          <p:nvPr/>
        </p:nvPicPr>
        <p:blipFill>
          <a:blip r:embed="rId5"/>
          <a:stretch>
            <a:fillRect/>
          </a:stretch>
        </p:blipFill>
        <p:spPr>
          <a:xfrm rot="21600000">
            <a:off x="3348354" y="2737142"/>
            <a:ext cx="639279" cy="404202"/>
          </a:xfrm>
          <a:prstGeom prst="rect">
            <a:avLst/>
          </a:prstGeom>
        </p:spPr>
      </p:pic>
      <p:pic>
        <p:nvPicPr>
          <p:cNvPr id="152" name="picture 152"/>
          <p:cNvPicPr>
            <a:picLocks noChangeAspect="1"/>
          </p:cNvPicPr>
          <p:nvPr/>
        </p:nvPicPr>
        <p:blipFill>
          <a:blip r:embed="rId6"/>
          <a:stretch>
            <a:fillRect/>
          </a:stretch>
        </p:blipFill>
        <p:spPr>
          <a:xfrm rot="21600000">
            <a:off x="5355323" y="1611731"/>
            <a:ext cx="585101" cy="315950"/>
          </a:xfrm>
          <a:prstGeom prst="rect">
            <a:avLst/>
          </a:prstGeom>
        </p:spPr>
      </p:pic>
      <p:pic>
        <p:nvPicPr>
          <p:cNvPr id="154" name="picture 154"/>
          <p:cNvPicPr>
            <a:picLocks noChangeAspect="1"/>
          </p:cNvPicPr>
          <p:nvPr/>
        </p:nvPicPr>
        <p:blipFill>
          <a:blip r:embed="rId7"/>
          <a:stretch>
            <a:fillRect/>
          </a:stretch>
        </p:blipFill>
        <p:spPr>
          <a:xfrm rot="21600000">
            <a:off x="2268220" y="4576444"/>
            <a:ext cx="648335" cy="171450"/>
          </a:xfrm>
          <a:prstGeom prst="rect">
            <a:avLst/>
          </a:prstGeom>
        </p:spPr>
      </p:pic>
      <p:pic>
        <p:nvPicPr>
          <p:cNvPr id="156" name="picture 156"/>
          <p:cNvPicPr>
            <a:picLocks noChangeAspect="1"/>
          </p:cNvPicPr>
          <p:nvPr/>
        </p:nvPicPr>
        <p:blipFill>
          <a:blip r:embed="rId8"/>
          <a:stretch>
            <a:fillRect/>
          </a:stretch>
        </p:blipFill>
        <p:spPr>
          <a:xfrm rot="21600000">
            <a:off x="5380990" y="3644900"/>
            <a:ext cx="171450" cy="647700"/>
          </a:xfrm>
          <a:prstGeom prst="rect">
            <a:avLst/>
          </a:prstGeom>
        </p:spPr>
      </p:pic>
      <p:pic>
        <p:nvPicPr>
          <p:cNvPr id="158" name="picture 158"/>
          <p:cNvPicPr>
            <a:picLocks noChangeAspect="1"/>
          </p:cNvPicPr>
          <p:nvPr/>
        </p:nvPicPr>
        <p:blipFill>
          <a:blip r:embed="rId9"/>
          <a:stretch>
            <a:fillRect/>
          </a:stretch>
        </p:blipFill>
        <p:spPr>
          <a:xfrm rot="21600000">
            <a:off x="4516754" y="1861820"/>
            <a:ext cx="171450" cy="647700"/>
          </a:xfrm>
          <a:prstGeom prst="rect">
            <a:avLst/>
          </a:prstGeom>
        </p:spPr>
      </p:pic>
      <p:pic>
        <p:nvPicPr>
          <p:cNvPr id="160" name="picture 160"/>
          <p:cNvPicPr>
            <a:picLocks noChangeAspect="1"/>
          </p:cNvPicPr>
          <p:nvPr/>
        </p:nvPicPr>
        <p:blipFill>
          <a:blip r:embed="rId10"/>
          <a:stretch>
            <a:fillRect/>
          </a:stretch>
        </p:blipFill>
        <p:spPr>
          <a:xfrm rot="21600000">
            <a:off x="4516754" y="2958465"/>
            <a:ext cx="171450" cy="647699"/>
          </a:xfrm>
          <a:prstGeom prst="rect">
            <a:avLst/>
          </a:prstGeom>
        </p:spPr>
      </p:pic>
      <p:pic>
        <p:nvPicPr>
          <p:cNvPr id="162" name="picture 162"/>
          <p:cNvPicPr>
            <a:picLocks noChangeAspect="1"/>
          </p:cNvPicPr>
          <p:nvPr/>
        </p:nvPicPr>
        <p:blipFill>
          <a:blip r:embed="rId11"/>
          <a:stretch>
            <a:fillRect/>
          </a:stretch>
        </p:blipFill>
        <p:spPr>
          <a:xfrm rot="21600000">
            <a:off x="6012179" y="4567554"/>
            <a:ext cx="559435" cy="171450"/>
          </a:xfrm>
          <a:prstGeom prst="rect">
            <a:avLst/>
          </a:prstGeom>
        </p:spPr>
      </p:pic>
      <p:pic>
        <p:nvPicPr>
          <p:cNvPr id="164" name="picture 164"/>
          <p:cNvPicPr>
            <a:picLocks noChangeAspect="1"/>
          </p:cNvPicPr>
          <p:nvPr/>
        </p:nvPicPr>
        <p:blipFill>
          <a:blip r:embed="rId12"/>
          <a:stretch>
            <a:fillRect/>
          </a:stretch>
        </p:blipFill>
        <p:spPr>
          <a:xfrm rot="21600000">
            <a:off x="3204210" y="535304"/>
            <a:ext cx="462280" cy="17145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box 166"/>
          <p:cNvSpPr/>
          <p:nvPr/>
        </p:nvSpPr>
        <p:spPr>
          <a:xfrm>
            <a:off x="333255" y="399251"/>
            <a:ext cx="8405494" cy="6299200"/>
          </a:xfrm>
          <a:prstGeom prst="rect">
            <a:avLst/>
          </a:prstGeom>
        </p:spPr>
        <p:txBody>
          <a:bodyPr vert="horz" wrap="square" lIns="0" tIns="0" rIns="0" bIns="0"/>
          <a:lstStyle/>
          <a:p>
            <a:pPr algn="l" rtl="0" eaLnBrk="0">
              <a:lnSpc>
                <a:spcPct val="83000"/>
              </a:lnSpc>
            </a:pPr>
            <a:endParaRPr lang="en-US" altLang="en-US" sz="100" dirty="0"/>
          </a:p>
          <a:p>
            <a:pPr marL="480060" algn="l" rtl="0" eaLnBrk="0">
              <a:lnSpc>
                <a:spcPts val="2645"/>
              </a:lnSpc>
            </a:pP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2.《广西壮族自治区</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燃气经营许可证管理办法》</a:t>
            </a:r>
            <a:endParaRPr lang="en-US" altLang="en-US" sz="2000" dirty="0"/>
          </a:p>
          <a:p>
            <a:pPr marL="469900" algn="l" rtl="0" eaLnBrk="0">
              <a:lnSpc>
                <a:spcPct val="83000"/>
              </a:lnSpc>
              <a:spcBef>
                <a:spcPts val="137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企业的主要负责人、安全生产管理人员以及运行、维护和抢修</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人员应当</a:t>
            </a:r>
            <a:endParaRPr lang="en-US" altLang="en-US" sz="2000" dirty="0"/>
          </a:p>
          <a:p>
            <a:pPr marL="12700" indent="3175" algn="l" rtl="0" eaLnBrk="0">
              <a:lnSpc>
                <a:spcPct val="152000"/>
              </a:lnSpc>
              <a:spcBef>
                <a:spcPts val="5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完成专业培训</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取得自治区住房城乡建设厅或自治区住房城乡建设厅委托的</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单位或机构出具的考核合格证书</a:t>
            </a:r>
            <a:r>
              <a:rPr sz="2000" b="1" kern="0" spc="-3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，并按期参加继续教育培训。专业培训和考</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核具体办法另行制定。</a:t>
            </a:r>
            <a:endParaRPr lang="en-US" altLang="en-US" sz="2000" dirty="0"/>
          </a:p>
          <a:p>
            <a:pPr marL="467995" algn="l" rtl="0" eaLnBrk="0">
              <a:lnSpc>
                <a:spcPct val="83000"/>
              </a:lnSpc>
              <a:spcBef>
                <a:spcPts val="142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经专业培训并考核合格的人员及数量应与企业经营规模相适应</a:t>
            </a:r>
            <a:r>
              <a:rPr sz="20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，并符合</a:t>
            </a:r>
            <a:endParaRPr lang="en-US" altLang="en-US" sz="2000" dirty="0"/>
          </a:p>
          <a:p>
            <a:pPr marL="18415" algn="l" rtl="0" eaLnBrk="0">
              <a:lnSpc>
                <a:spcPts val="3580"/>
              </a:lnSpc>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以下要求：</a:t>
            </a:r>
            <a:endParaRPr lang="en-US" altLang="en-US" sz="2000" dirty="0"/>
          </a:p>
          <a:p>
            <a:pPr marL="490220" algn="l" rtl="0" eaLnBrk="0">
              <a:lnSpc>
                <a:spcPts val="2645"/>
              </a:lnSpc>
              <a:spcBef>
                <a:spcPts val="120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1.主要负责人。是指企业</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法定代表人和未担任</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法定代表人的董事长（执</a:t>
            </a:r>
            <a:endParaRPr lang="en-US" altLang="en-US" sz="2000" dirty="0"/>
          </a:p>
          <a:p>
            <a:pPr marL="12700" algn="l" rtl="0" eaLnBrk="0">
              <a:lnSpc>
                <a:spcPts val="3600"/>
              </a:lnSpc>
            </a:pP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行董事）、总经理</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。以上人员均应</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经相关部门专业培训并考</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核合格</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80060" algn="l" rtl="0" eaLnBrk="0">
              <a:lnSpc>
                <a:spcPct val="82000"/>
              </a:lnSpc>
              <a:spcBef>
                <a:spcPts val="138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2.安全生产管理人员。是指企业分管安全生产的负责人</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，企业生</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产、安</a:t>
            </a:r>
            <a:endParaRPr lang="en-US" altLang="en-US" sz="2000" dirty="0"/>
          </a:p>
          <a:p>
            <a:pPr marL="12700" algn="l" rtl="0" eaLnBrk="0">
              <a:lnSpc>
                <a:spcPct val="152000"/>
              </a:lnSpc>
              <a:spcBef>
                <a:spcPts val="1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全管理部门负责人</a:t>
            </a:r>
            <a:r>
              <a:rPr sz="2000" b="1" kern="0" spc="-3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，企业生产和销售分公司的负责人以及企业专职安全员等</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相关管理人员。以上人员均应经专业培训并考核合格</a:t>
            </a:r>
            <a:r>
              <a:rPr sz="2000" b="1" kern="0" spc="-3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，且不得在其他企业、</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本企业分公司或本企业供应站点兼职。</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瓶装燃气应设置不少于 2名</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安全生产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管理人员。</a:t>
            </a:r>
            <a:endParaRPr lang="en-US" altLang="en-US"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box 168"/>
          <p:cNvSpPr/>
          <p:nvPr/>
        </p:nvSpPr>
        <p:spPr>
          <a:xfrm>
            <a:off x="261245" y="235680"/>
            <a:ext cx="8659494" cy="6246495"/>
          </a:xfrm>
          <a:prstGeom prst="rect">
            <a:avLst/>
          </a:prstGeom>
        </p:spPr>
        <p:txBody>
          <a:bodyPr vert="horz" wrap="square" lIns="0" tIns="0" rIns="0" bIns="0"/>
          <a:lstStyle/>
          <a:p>
            <a:pPr algn="l" rtl="0" eaLnBrk="0">
              <a:lnSpc>
                <a:spcPct val="86000"/>
              </a:lnSpc>
            </a:pPr>
            <a:endParaRPr lang="en-US" altLang="en-US" sz="100" dirty="0"/>
          </a:p>
          <a:p>
            <a:pPr marL="486410" algn="l" rtl="0" eaLnBrk="0">
              <a:lnSpc>
                <a:spcPct val="83000"/>
              </a:lnSpc>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3.燃气相关专业技术人员。是指持</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有城</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市燃气工程、建筑环境与设备工程</a:t>
            </a:r>
            <a:endParaRPr lang="en-US" altLang="en-US" sz="2000" dirty="0"/>
          </a:p>
          <a:p>
            <a:pPr marL="13335" indent="157480" algn="l" rtl="0" eaLnBrk="0">
              <a:lnSpc>
                <a:spcPct val="152000"/>
              </a:lnSpc>
              <a:spcBef>
                <a:spcPts val="45"/>
              </a:spcBef>
            </a:pP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（暖通）、油气储运、化工、动力与</a:t>
            </a:r>
            <a:r>
              <a:rPr sz="20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热能工程等专业技术职称</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的人员</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，且</a:t>
            </a:r>
            <a:r>
              <a:rPr sz="20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不得</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在其他企业兼职</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持有机械、</a:t>
            </a:r>
            <a:r>
              <a:rPr sz="2000" b="1" kern="0" spc="-4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电气、仪表等专业技术职称的人</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员</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，在燃气企业</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连续工作3年及以上的</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，可作为相关</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专业技术人员</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71170" algn="l" rtl="0" eaLnBrk="0">
              <a:lnSpc>
                <a:spcPct val="83000"/>
              </a:lnSpc>
              <a:spcBef>
                <a:spcPts val="140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4.运行、维护和抢修人员。是指负责燃气设施设备运行、维护</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和事故抢险</a:t>
            </a:r>
            <a:endParaRPr lang="en-US" altLang="en-US" sz="2000" dirty="0"/>
          </a:p>
          <a:p>
            <a:pPr marL="12700" algn="l" rtl="0" eaLnBrk="0">
              <a:lnSpc>
                <a:spcPct val="155000"/>
              </a:lnSpc>
              <a:spcBef>
                <a:spcPts val="3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抢修的操作人员</a:t>
            </a:r>
            <a:r>
              <a:rPr sz="2000" b="1" kern="0" spc="-3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，包括但不仅限于燃气输配场站工、液化石油气储配站站工、</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燃气用户检修工、瓶装燃气送气工等</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燃气用户检修工、瓶装燃气送气</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工如果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购买社保签订合同即算</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70535" algn="l" rtl="0" eaLnBrk="0">
              <a:lnSpc>
                <a:spcPct val="91000"/>
              </a:lnSpc>
              <a:spcBef>
                <a:spcPts val="123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最低人数应满足下列规定</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，且不得在</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其他企业兼职：</a:t>
            </a:r>
            <a:endParaRPr lang="en-US" altLang="en-US" sz="2000" dirty="0"/>
          </a:p>
          <a:p>
            <a:pPr marL="468630" algn="l" rtl="0" eaLnBrk="0">
              <a:lnSpc>
                <a:spcPct val="83000"/>
              </a:lnSpc>
              <a:spcBef>
                <a:spcPts val="141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瓶装燃气经营企业燃气用户</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1000户及以下的不少于3人；</a:t>
            </a:r>
            <a:r>
              <a:rPr sz="2000" b="1" kern="0" spc="-4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1000户以上不</a:t>
            </a:r>
            <a:endParaRPr lang="en-US" altLang="en-US" sz="2000" dirty="0"/>
          </a:p>
          <a:p>
            <a:pPr marL="13335" indent="635" algn="l" rtl="0" eaLnBrk="0">
              <a:lnSpc>
                <a:spcPct val="152000"/>
              </a:lnSpc>
              <a:spcBef>
                <a:spcPts val="0"/>
              </a:spcBef>
            </a:pP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到1万户的</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，每800户1人；</a:t>
            </a:r>
            <a:r>
              <a:rPr sz="2000" b="1" kern="0" spc="-4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1-5万户</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，每增加1万户增加10人；</a:t>
            </a:r>
            <a:r>
              <a:rPr sz="2000" b="1" kern="0" spc="-4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5-10万户</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，每</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增加1万户增加8人；</a:t>
            </a:r>
            <a:r>
              <a:rPr sz="2000" b="1" kern="0" spc="-4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10</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万户以上每增加1万户增加5人。其中燃气及相关专业</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技术人员不少于1人。</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同</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一企业有2个或者2个以上同时具备储存和灌装功能的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储配站的</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，每个储配</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站均应符合上述要求。</a:t>
            </a:r>
            <a:endParaRPr lang="en-US" altLang="en-US"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box 170"/>
          <p:cNvSpPr/>
          <p:nvPr/>
        </p:nvSpPr>
        <p:spPr>
          <a:xfrm>
            <a:off x="261500" y="427532"/>
            <a:ext cx="8869680" cy="5547359"/>
          </a:xfrm>
          <a:prstGeom prst="rect">
            <a:avLst/>
          </a:prstGeom>
        </p:spPr>
        <p:txBody>
          <a:bodyPr vert="horz" wrap="square" lIns="0" tIns="0" rIns="0" bIns="0"/>
          <a:lstStyle/>
          <a:p>
            <a:pPr algn="l" rtl="0" eaLnBrk="0">
              <a:lnSpc>
                <a:spcPct val="91000"/>
              </a:lnSpc>
            </a:pPr>
            <a:endParaRPr lang="en-US" altLang="en-US" sz="100" dirty="0"/>
          </a:p>
          <a:p>
            <a:pPr marL="2028825" algn="l" rtl="0" eaLnBrk="0">
              <a:lnSpc>
                <a:spcPct val="94000"/>
              </a:lnSpc>
            </a:pPr>
            <a:r>
              <a:rPr sz="2300" b="1" kern="0" spc="10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燃气法律法规对充装站</a:t>
            </a:r>
            <a:r>
              <a:rPr sz="23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人员要求</a:t>
            </a:r>
            <a:endParaRPr lang="en-US" altLang="en-US" sz="2300" dirty="0"/>
          </a:p>
          <a:p>
            <a:pPr algn="l" rtl="0" eaLnBrk="0">
              <a:lnSpc>
                <a:spcPct val="173000"/>
              </a:lnSpc>
            </a:pPr>
            <a:endParaRPr lang="en-US" altLang="en-US" sz="1000" dirty="0"/>
          </a:p>
          <a:p>
            <a:pPr marL="469900" algn="l" rtl="0" eaLnBrk="0">
              <a:lnSpc>
                <a:spcPct val="83000"/>
              </a:lnSpc>
              <a:spcBef>
                <a:spcPts val="60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燃气法律法规要求的2名管理人员可由特种设备的安全总监和安全</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员担任，</a:t>
            </a:r>
            <a:endParaRPr lang="en-US" altLang="en-US" sz="2000" dirty="0"/>
          </a:p>
          <a:p>
            <a:pPr marL="12700" indent="1270" algn="l" rtl="0" eaLnBrk="0">
              <a:lnSpc>
                <a:spcPct val="155000"/>
              </a:lnSpc>
              <a:spcBef>
                <a:spcPts val="2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安全技术负责人可由安全总监担任</a:t>
            </a:r>
            <a:r>
              <a:rPr sz="2000" b="1" kern="0" spc="-3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，特种设备的2个班次2检1充共6名人员基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本上可以满足场站运行人员的要求</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，不足的人</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员可由送气员和用户安检人员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（营业员如果取得培训合格证即可视为安检人员）</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担任。</a:t>
            </a:r>
            <a:endParaRPr lang="en-US" altLang="en-US" sz="2000" dirty="0"/>
          </a:p>
          <a:p>
            <a:pPr marL="483870" algn="l" rtl="0" eaLnBrk="0">
              <a:lnSpc>
                <a:spcPct val="83000"/>
              </a:lnSpc>
              <a:spcBef>
                <a:spcPts val="122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因此</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满足特种设备法律规定配备人员要求的即基本上</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可以满足燃气法律</a:t>
            </a:r>
            <a:endParaRPr lang="en-US" altLang="en-US" sz="2000" dirty="0"/>
          </a:p>
          <a:p>
            <a:pPr marL="12700" algn="l" rtl="0" eaLnBrk="0">
              <a:lnSpc>
                <a:spcPct val="151000"/>
              </a:lnSpc>
              <a:spcBef>
                <a:spcPts val="60"/>
              </a:spcBef>
            </a:pP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法规对于人员配备的要求</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。需要注意的是</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5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5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特种设备法律法规</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对安全总监只</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提出中级职称的要求</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，没有注</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明专业要求</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，而且</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燃气法律法规对技术负责人有</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专业要求</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，这一点在招聘安全总监时要注意</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，具体专业要求</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为：</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城市燃气工程、</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建筑环境与设备工程（暖通）、油气储运、化工、动力与热能工程等</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专业技术</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职称的人员</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，且不得在其他企业兼职</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，持有机械、</a:t>
            </a:r>
            <a:r>
              <a:rPr sz="2000" b="1" kern="0" spc="-4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电气、仪表等专业技术职称</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的人员</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，在燃气企业</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连续工作3年及以上的</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，可作为相关专业技术人员。</a:t>
            </a:r>
            <a:endParaRPr lang="en-US" altLang="en-US"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box 172"/>
          <p:cNvSpPr/>
          <p:nvPr/>
        </p:nvSpPr>
        <p:spPr>
          <a:xfrm>
            <a:off x="187073" y="272250"/>
            <a:ext cx="8976359" cy="5780404"/>
          </a:xfrm>
          <a:prstGeom prst="rect">
            <a:avLst/>
          </a:prstGeom>
        </p:spPr>
        <p:txBody>
          <a:bodyPr vert="horz" wrap="square" lIns="0" tIns="0" rIns="0" bIns="0"/>
          <a:lstStyle/>
          <a:p>
            <a:pPr algn="l" rtl="0" eaLnBrk="0">
              <a:lnSpc>
                <a:spcPct val="83000"/>
              </a:lnSpc>
            </a:pPr>
            <a:endParaRPr lang="en-US" altLang="en-US" sz="100" dirty="0"/>
          </a:p>
          <a:p>
            <a:pPr marL="468630" algn="l" rtl="0" eaLnBrk="0">
              <a:lnSpc>
                <a:spcPts val="3165"/>
              </a:lnSpc>
            </a:pP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(二)特种设备法律法规对充装站的要求</a:t>
            </a:r>
            <a:endParaRPr lang="en-US" altLang="en-US" sz="2300" dirty="0"/>
          </a:p>
          <a:p>
            <a:pPr algn="l" rtl="0" eaLnBrk="0">
              <a:lnSpc>
                <a:spcPct val="121000"/>
              </a:lnSpc>
            </a:pPr>
            <a:endParaRPr lang="en-US" altLang="en-US" sz="1000" dirty="0"/>
          </a:p>
          <a:p>
            <a:pPr algn="l" rtl="0" eaLnBrk="0">
              <a:lnSpc>
                <a:spcPct val="121000"/>
              </a:lnSpc>
            </a:pPr>
            <a:endParaRPr lang="en-US" altLang="en-US" sz="1000" dirty="0"/>
          </a:p>
          <a:p>
            <a:pPr marL="629920" algn="l" rtl="0" eaLnBrk="0">
              <a:lnSpc>
                <a:spcPts val="2645"/>
              </a:lnSpc>
              <a:spcBef>
                <a:spcPts val="600"/>
              </a:spcBef>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（1）燃气充装单位应取</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得《燃气经营许可证》和《充装许可证》</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，并经消</a:t>
            </a:r>
            <a:endParaRPr lang="en-US" altLang="en-US" sz="2000" dirty="0"/>
          </a:p>
          <a:p>
            <a:pPr marL="24765" algn="l" rtl="0" eaLnBrk="0">
              <a:lnSpc>
                <a:spcPts val="3350"/>
              </a:lnSpc>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防部门验收合格</a:t>
            </a:r>
            <a:r>
              <a:rPr sz="2000" b="1" kern="0" spc="-3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，在同一充装场站内</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，不得同时充装液化石油气和二甲醚；</a:t>
            </a:r>
            <a:endParaRPr lang="en-US" altLang="en-US" sz="2000" dirty="0"/>
          </a:p>
          <a:p>
            <a:pPr marL="629920" algn="l" rtl="0" eaLnBrk="0">
              <a:lnSpc>
                <a:spcPts val="2645"/>
              </a:lnSpc>
              <a:spcBef>
                <a:spcPts val="1205"/>
              </a:spcBef>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（2）充装单位应建立压</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力容器和压力管道档案</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，严格落实压力容器和压力</a:t>
            </a:r>
            <a:endParaRPr lang="en-US" altLang="en-US" sz="2000" dirty="0"/>
          </a:p>
          <a:p>
            <a:pPr marL="15875" algn="l" rtl="0" eaLnBrk="0">
              <a:lnSpc>
                <a:spcPts val="335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管道定期检验制度；</a:t>
            </a:r>
            <a:endParaRPr lang="en-US" altLang="en-US" sz="2000" dirty="0"/>
          </a:p>
          <a:p>
            <a:pPr marL="629920" algn="l" rtl="0" eaLnBrk="0">
              <a:lnSpc>
                <a:spcPts val="2645"/>
              </a:lnSpc>
              <a:spcBef>
                <a:spcPts val="1205"/>
              </a:spcBef>
            </a:pPr>
            <a:r>
              <a:rPr sz="20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（3）充装单位应建立有</a:t>
            </a:r>
            <a:r>
              <a:rPr sz="20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特种设备事故应急预案</a:t>
            </a:r>
            <a:r>
              <a:rPr sz="20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629920" algn="l" rtl="0" eaLnBrk="0">
              <a:lnSpc>
                <a:spcPts val="2645"/>
              </a:lnSpc>
              <a:spcBef>
                <a:spcPts val="955"/>
              </a:spcBef>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（4）应有槽罐车卸车安</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全管理制度和操作规定</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，严格按照操作规程对对槽</a:t>
            </a:r>
            <a:endParaRPr lang="en-US" altLang="en-US" sz="2000" dirty="0"/>
          </a:p>
          <a:p>
            <a:pPr marL="12700" indent="-635" algn="l" rtl="0" eaLnBrk="0">
              <a:lnSpc>
                <a:spcPct val="152000"/>
              </a:lnSpc>
              <a:spcBef>
                <a:spcPts val="4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罐车卸液过程的现场监控并有相关记录</a:t>
            </a:r>
            <a:r>
              <a:rPr sz="20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检查组通过会查看站区内的监控视     </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频来查看卸车过程是否符合要</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求</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629920" algn="l" rtl="0" eaLnBrk="0">
              <a:lnSpc>
                <a:spcPts val="2645"/>
              </a:lnSpc>
              <a:spcBef>
                <a:spcPts val="815"/>
              </a:spcBef>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（5）充装单位</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不得充装非自有产权钢瓶和过期报</a:t>
            </a:r>
            <a:r>
              <a:rPr sz="20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废等不合格钢瓶</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r" rtl="0" eaLnBrk="0">
              <a:lnSpc>
                <a:spcPts val="2645"/>
              </a:lnSpc>
              <a:spcBef>
                <a:spcPts val="955"/>
              </a:spcBef>
            </a:pPr>
            <a:r>
              <a:rPr sz="20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（6）充装单位应采购合格的气源并</a:t>
            </a:r>
            <a:r>
              <a:rPr sz="20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有</a:t>
            </a:r>
            <a:r>
              <a:rPr sz="20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发票和检验报告</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气源要有加臭数据</a:t>
            </a:r>
            <a:r>
              <a:rPr sz="20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15240" algn="l" rtl="0" eaLnBrk="0">
              <a:lnSpc>
                <a:spcPts val="3600"/>
              </a:lnSpc>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如无数据要</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有加臭记录</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《燃气工程项目规范》第3.0.7）</a:t>
            </a:r>
            <a:endParaRPr lang="en-US" altLang="en-US"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box 174"/>
          <p:cNvSpPr/>
          <p:nvPr/>
        </p:nvSpPr>
        <p:spPr>
          <a:xfrm>
            <a:off x="187837" y="326861"/>
            <a:ext cx="8669655" cy="5358765"/>
          </a:xfrm>
          <a:prstGeom prst="rect">
            <a:avLst/>
          </a:prstGeom>
        </p:spPr>
        <p:txBody>
          <a:bodyPr vert="horz" wrap="square" lIns="0" tIns="0" rIns="0" bIns="0"/>
          <a:lstStyle/>
          <a:p>
            <a:pPr algn="l" rtl="0" eaLnBrk="0">
              <a:lnSpc>
                <a:spcPct val="83000"/>
              </a:lnSpc>
            </a:pPr>
            <a:endParaRPr lang="en-US" altLang="en-US" sz="100" dirty="0"/>
          </a:p>
          <a:p>
            <a:pPr marL="629285" algn="l" rtl="0" eaLnBrk="0">
              <a:lnSpc>
                <a:spcPts val="2645"/>
              </a:lnSpc>
            </a:pP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（7）充装单位采购</a:t>
            </a:r>
            <a:r>
              <a:rPr sz="20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合格的气瓶和瓶阀并有采购发票和合格</a:t>
            </a:r>
            <a:r>
              <a:rPr sz="20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证</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同时要及</a:t>
            </a:r>
            <a:endParaRPr lang="en-US" altLang="en-US" sz="2000" dirty="0"/>
          </a:p>
          <a:p>
            <a:pPr marL="26670" algn="l" rtl="0" eaLnBrk="0">
              <a:lnSpc>
                <a:spcPts val="3365"/>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时办理气瓶使用登记、变更以及注销手续;</a:t>
            </a:r>
            <a:endParaRPr lang="en-US" altLang="en-US" sz="2000" dirty="0"/>
          </a:p>
          <a:p>
            <a:pPr marL="629285" algn="l" rtl="0" eaLnBrk="0">
              <a:lnSpc>
                <a:spcPts val="2645"/>
              </a:lnSpc>
              <a:spcBef>
                <a:spcPts val="1190"/>
              </a:spcBef>
            </a:pP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（8）充装单位</a:t>
            </a:r>
            <a:r>
              <a:rPr sz="20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不得充装液相瓶阀带</a:t>
            </a:r>
            <a:r>
              <a:rPr sz="20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转换接头的钢瓶</a:t>
            </a:r>
            <a:r>
              <a:rPr sz="20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629285" algn="l" rtl="0" eaLnBrk="0">
              <a:lnSpc>
                <a:spcPts val="2645"/>
              </a:lnSpc>
              <a:spcBef>
                <a:spcPts val="955"/>
              </a:spcBef>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（9）充装单位对不符合国家标准的“气液双相”气瓶要召回并移交检验</a:t>
            </a:r>
            <a:endParaRPr lang="en-US" altLang="en-US" sz="2000" dirty="0"/>
          </a:p>
          <a:p>
            <a:pPr marL="12700" indent="1270" algn="l" rtl="0" eaLnBrk="0">
              <a:lnSpc>
                <a:spcPct val="149000"/>
              </a:lnSpc>
              <a:spcBef>
                <a:spcPts val="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机构报废处理</a:t>
            </a:r>
            <a:r>
              <a:rPr sz="2000" b="1" kern="0" spc="-3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，对符合国家标准的“气液双相”气瓶在瓶体上喷涂“气液双相</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瓶”“仅用于气化装置”等明显字样</a:t>
            </a:r>
            <a:r>
              <a:rPr sz="20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在气相阀、液相阀附近分别喷涂</a:t>
            </a:r>
            <a:endParaRPr lang="en-US" altLang="en-US" sz="2000" dirty="0"/>
          </a:p>
          <a:p>
            <a:pPr marL="146050" algn="l" rtl="0" eaLnBrk="0">
              <a:lnSpc>
                <a:spcPct val="91000"/>
              </a:lnSpc>
              <a:spcBef>
                <a:spcPts val="1415"/>
              </a:spcBef>
            </a:pPr>
            <a:r>
              <a:rPr sz="2000" b="1" kern="0" spc="-100" dirty="0">
                <a:solidFill>
                  <a:srgbClr val="FF0000">
                    <a:alpha val="100000"/>
                  </a:srgbClr>
                </a:solidFill>
                <a:latin typeface="微软雅黑" panose="020B0503020204020204" charset="-122"/>
                <a:ea typeface="微软雅黑" panose="020B0503020204020204" charset="-122"/>
                <a:cs typeface="微软雅黑" panose="020B0503020204020204" charset="-122"/>
              </a:rPr>
              <a:t>“气”“液”明显字样</a:t>
            </a:r>
            <a:r>
              <a:rPr sz="2000" b="1" kern="0" spc="-10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629285" algn="l" rtl="0" eaLnBrk="0">
              <a:lnSpc>
                <a:spcPts val="2645"/>
              </a:lnSpc>
              <a:spcBef>
                <a:spcPts val="1000"/>
              </a:spcBef>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（10）充装单位应有压力容器气瓶安全技术档案(包含</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气瓶数字化档案</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r" rtl="0" eaLnBrk="0">
              <a:lnSpc>
                <a:spcPts val="2645"/>
              </a:lnSpc>
              <a:spcBef>
                <a:spcPts val="955"/>
              </a:spcBef>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（11）充装单位应建立岗位责任、</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隐患治理、应急救</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援等制度和相关操作</a:t>
            </a:r>
            <a:endParaRPr lang="en-US" altLang="en-US" sz="2000" dirty="0"/>
          </a:p>
          <a:p>
            <a:pPr marL="13970" algn="l" rtl="0" eaLnBrk="0">
              <a:lnSpc>
                <a:spcPts val="3350"/>
              </a:lnSpc>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规程;</a:t>
            </a:r>
            <a:endParaRPr lang="en-US" altLang="en-US" sz="2000" dirty="0"/>
          </a:p>
          <a:p>
            <a:pPr algn="r" rtl="0" eaLnBrk="0">
              <a:lnSpc>
                <a:spcPts val="2645"/>
              </a:lnSpc>
              <a:spcBef>
                <a:spcPts val="1205"/>
              </a:spcBef>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（12）充装单位应建立设备</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和气瓶日常维护保养和维修制度并有记录</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定</a:t>
            </a:r>
            <a:endParaRPr lang="en-US" altLang="en-US" sz="2000" dirty="0"/>
          </a:p>
          <a:p>
            <a:pPr marL="15240" algn="l" rtl="0" eaLnBrk="0">
              <a:lnSpc>
                <a:spcPts val="3350"/>
              </a:lnSpc>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期将气瓶送检</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176"/>
          <p:cNvSpPr/>
          <p:nvPr/>
        </p:nvSpPr>
        <p:spPr>
          <a:xfrm>
            <a:off x="187837" y="326861"/>
            <a:ext cx="8742044" cy="4951095"/>
          </a:xfrm>
          <a:prstGeom prst="rect">
            <a:avLst/>
          </a:prstGeom>
        </p:spPr>
        <p:txBody>
          <a:bodyPr vert="horz" wrap="square" lIns="0" tIns="0" rIns="0" bIns="0"/>
          <a:lstStyle/>
          <a:p>
            <a:pPr algn="l" rtl="0" eaLnBrk="0">
              <a:lnSpc>
                <a:spcPct val="83000"/>
              </a:lnSpc>
            </a:pPr>
            <a:endParaRPr lang="en-US" altLang="en-US" sz="100" dirty="0"/>
          </a:p>
          <a:p>
            <a:pPr marL="629285" algn="l" rtl="0" eaLnBrk="0">
              <a:lnSpc>
                <a:spcPts val="2645"/>
              </a:lnSpc>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（13）充装单位应将不合格气瓶、报废气瓶交由有资质的单位处理</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并有记</a:t>
            </a:r>
            <a:endParaRPr lang="en-US" altLang="en-US" sz="2000" dirty="0"/>
          </a:p>
          <a:p>
            <a:pPr marL="14605" algn="l" rtl="0" eaLnBrk="0">
              <a:lnSpc>
                <a:spcPts val="3345"/>
              </a:lnSpc>
            </a:pP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录</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629285" algn="l" rtl="0" eaLnBrk="0">
              <a:lnSpc>
                <a:spcPts val="2645"/>
              </a:lnSpc>
              <a:spcBef>
                <a:spcPts val="1210"/>
              </a:spcBef>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（14）充装单位应建立</a:t>
            </a:r>
            <a:r>
              <a:rPr sz="20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充装前、后检查制度并有记录</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，充装完毕后有检漏</a:t>
            </a:r>
            <a:endParaRPr lang="en-US" altLang="en-US" sz="2000" dirty="0"/>
          </a:p>
          <a:p>
            <a:pPr marL="13970" algn="l" rtl="0" eaLnBrk="0">
              <a:lnSpc>
                <a:spcPts val="3335"/>
              </a:lnSpc>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措施</a:t>
            </a:r>
            <a:endParaRPr lang="en-US" altLang="en-US" sz="2000" dirty="0"/>
          </a:p>
          <a:p>
            <a:pPr marL="629285" algn="l" rtl="0" eaLnBrk="0">
              <a:lnSpc>
                <a:spcPts val="2645"/>
              </a:lnSpc>
              <a:spcBef>
                <a:spcPts val="1220"/>
              </a:spcBef>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（15）充装单位应建立</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并使用</a:t>
            </a:r>
            <a:r>
              <a:rPr sz="20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气瓶充装质量追溯信息系统</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，确保气瓶充装</a:t>
            </a:r>
            <a:endParaRPr lang="en-US" altLang="en-US" sz="2000" dirty="0"/>
          </a:p>
          <a:p>
            <a:pPr marL="12700" algn="l" rtl="0" eaLnBrk="0">
              <a:lnSpc>
                <a:spcPts val="337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及流向可追溯；</a:t>
            </a:r>
            <a:endParaRPr lang="en-US" altLang="en-US" sz="2000" dirty="0"/>
          </a:p>
          <a:p>
            <a:pPr algn="r" rtl="0" eaLnBrk="0">
              <a:lnSpc>
                <a:spcPts val="2645"/>
              </a:lnSpc>
              <a:spcBef>
                <a:spcPts val="1185"/>
              </a:spcBef>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（16）充装单位</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与燃气用户签订</a:t>
            </a:r>
            <a:r>
              <a:rPr sz="20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供用气使用协议</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，并</a:t>
            </a:r>
            <a:r>
              <a:rPr sz="20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专门做出以下承诺</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:严</a:t>
            </a:r>
            <a:endParaRPr lang="en-US" altLang="en-US" sz="2000" dirty="0"/>
          </a:p>
          <a:p>
            <a:pPr marL="13970" algn="l" rtl="0" eaLnBrk="0">
              <a:lnSpc>
                <a:spcPct val="151000"/>
              </a:lnSpc>
              <a:spcBef>
                <a:spcPts val="4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格按照气瓶安全使用提示的要求使用气瓶;不使用不符合要</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求的燃气燃烧器具;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不擅自安装、改装燃气气瓶附件及相关配</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件;严禁任何热源对气瓶加热、</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向其他</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气瓶倒装和自行处理瓶内残液;不在封闭或者受限空间场</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所存放和使用.（</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协议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要归档备查</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box 178"/>
          <p:cNvSpPr/>
          <p:nvPr/>
        </p:nvSpPr>
        <p:spPr>
          <a:xfrm>
            <a:off x="334019" y="276758"/>
            <a:ext cx="8404225" cy="5846445"/>
          </a:xfrm>
          <a:prstGeom prst="rect">
            <a:avLst/>
          </a:prstGeom>
        </p:spPr>
        <p:txBody>
          <a:bodyPr vert="horz" wrap="square" lIns="0" tIns="0" rIns="0" bIns="0"/>
          <a:lstStyle/>
          <a:p>
            <a:pPr algn="l" rtl="0" eaLnBrk="0">
              <a:lnSpc>
                <a:spcPct val="83000"/>
              </a:lnSpc>
            </a:pPr>
            <a:endParaRPr lang="en-US" altLang="en-US" sz="100" dirty="0"/>
          </a:p>
          <a:p>
            <a:pPr marL="33655" algn="l" rtl="0" eaLnBrk="0">
              <a:lnSpc>
                <a:spcPts val="3165"/>
              </a:lnSpc>
            </a:pP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(三) 燃气管理法律法规对瓶装燃气的主要要求</a:t>
            </a:r>
            <a:endParaRPr lang="en-US" altLang="en-US" sz="2300" dirty="0"/>
          </a:p>
          <a:p>
            <a:pPr marL="247650" algn="l" rtl="0" eaLnBrk="0">
              <a:lnSpc>
                <a:spcPts val="6115"/>
              </a:lnSpc>
            </a:pP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1.《城镇燃气管理条例》</a:t>
            </a:r>
            <a:endParaRPr lang="en-US" altLang="en-US" sz="2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4000"/>
              </a:lnSpc>
            </a:pPr>
            <a:endParaRPr lang="en-US" altLang="en-US" sz="1000" dirty="0"/>
          </a:p>
          <a:p>
            <a:pPr marL="466725" algn="l" rtl="0" eaLnBrk="0">
              <a:lnSpc>
                <a:spcPct val="83000"/>
              </a:lnSpc>
              <a:spcBef>
                <a:spcPts val="60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第四十五条  违反本条例规定</a:t>
            </a:r>
            <a:r>
              <a:rPr sz="2000" b="1" kern="0" spc="-3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，未取得燃气经营许可证从事燃气经营活</a:t>
            </a:r>
            <a:endParaRPr lang="en-US" altLang="en-US" sz="2000" dirty="0"/>
          </a:p>
          <a:p>
            <a:pPr marL="12700" algn="l" rtl="0" eaLnBrk="0">
              <a:lnSpc>
                <a:spcPct val="204000"/>
              </a:lnSpc>
              <a:spcBef>
                <a:spcPts val="1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动的</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由燃气管理部门责令停止违法行为</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，处5万元以上50</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万元以下罚款；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有违法所得的</a:t>
            </a:r>
            <a:r>
              <a:rPr sz="20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，没收违法所得；构成犯罪的</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，依法追究刑事责任。</a:t>
            </a:r>
            <a:endParaRPr lang="en-US" altLang="en-US" sz="2000" dirty="0"/>
          </a:p>
          <a:p>
            <a:pPr algn="l" rtl="0" eaLnBrk="0">
              <a:lnSpc>
                <a:spcPct val="167000"/>
              </a:lnSpc>
            </a:pPr>
            <a:endParaRPr lang="en-US" altLang="en-US" sz="1000" dirty="0"/>
          </a:p>
          <a:p>
            <a:pPr marL="469900" algn="l" rtl="0" eaLnBrk="0">
              <a:lnSpc>
                <a:spcPct val="83000"/>
              </a:lnSpc>
              <a:spcBef>
                <a:spcPts val="60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违反本条例规定</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燃气经营者不按照燃气经营许可证的规定从事燃气经</a:t>
            </a:r>
            <a:endParaRPr lang="en-US" altLang="en-US" sz="2000" dirty="0"/>
          </a:p>
          <a:p>
            <a:pPr marL="12700" indent="1270" algn="l" rtl="0" eaLnBrk="0">
              <a:lnSpc>
                <a:spcPct val="202000"/>
              </a:lnSpc>
              <a:spcBef>
                <a:spcPts val="55"/>
              </a:spcBef>
            </a:pP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营活动的</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由燃气管理部门责令限期改正</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，处3万元以上</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20万元以下罚款；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有违法所得的</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，没收违法所得；情节严重的</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6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吊销燃气经营许可证</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；构成犯</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罪的</a:t>
            </a:r>
            <a:r>
              <a:rPr sz="2000" b="1" kern="0" spc="-2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，依法追究刑事责任。</a:t>
            </a:r>
            <a:endParaRPr lang="en-US" altLang="en-US" sz="2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180"/>
          <p:cNvSpPr/>
          <p:nvPr/>
        </p:nvSpPr>
        <p:spPr>
          <a:xfrm>
            <a:off x="333764" y="1009487"/>
            <a:ext cx="8567419" cy="3967479"/>
          </a:xfrm>
          <a:prstGeom prst="rect">
            <a:avLst/>
          </a:prstGeom>
        </p:spPr>
        <p:txBody>
          <a:bodyPr vert="horz" wrap="square" lIns="0" tIns="0" rIns="0" bIns="0"/>
          <a:lstStyle/>
          <a:p>
            <a:pPr algn="l" rtl="0" eaLnBrk="0">
              <a:lnSpc>
                <a:spcPct val="84000"/>
              </a:lnSpc>
            </a:pPr>
            <a:endParaRPr lang="en-US" altLang="en-US" sz="100" dirty="0"/>
          </a:p>
          <a:p>
            <a:pPr marL="466725" algn="l" rtl="0" eaLnBrk="0">
              <a:lnSpc>
                <a:spcPct val="83000"/>
              </a:lnSpc>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第四十六条  违反本条例规定</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，燃气经营者有下列行为之一</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的</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由燃气</a:t>
            </a:r>
            <a:endParaRPr lang="en-US" altLang="en-US" sz="2000" dirty="0"/>
          </a:p>
          <a:p>
            <a:pPr marL="12700" indent="635" algn="l" rtl="0" eaLnBrk="0">
              <a:lnSpc>
                <a:spcPct val="202000"/>
              </a:lnSpc>
              <a:spcBef>
                <a:spcPts val="6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管理部门责令限期改正</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，处</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1万元以上10万元以下罚款；有违法所得的</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，没</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收违法所得；情节严</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重的</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吊销燃气经营许可证；造成损失的</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，依法承担赔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偿责任；构成犯罪的</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，依法追究刑事责任：</a:t>
            </a:r>
            <a:endParaRPr lang="en-US" altLang="en-US" sz="2000" dirty="0"/>
          </a:p>
          <a:p>
            <a:pPr algn="l" rtl="0" eaLnBrk="0">
              <a:lnSpc>
                <a:spcPct val="133000"/>
              </a:lnSpc>
            </a:pPr>
            <a:endParaRPr lang="en-US" altLang="en-US" sz="1000" dirty="0"/>
          </a:p>
          <a:p>
            <a:pPr marL="627380" algn="l" rtl="0" eaLnBrk="0">
              <a:lnSpc>
                <a:spcPts val="2645"/>
              </a:lnSpc>
              <a:spcBef>
                <a:spcPts val="605"/>
              </a:spcBef>
            </a:pP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（二）倒卖、抵押、</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出租、</a:t>
            </a:r>
            <a:r>
              <a:rPr sz="2000" b="1" kern="0" spc="-4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出借、转让、涂改</a:t>
            </a:r>
            <a:r>
              <a:rPr sz="20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燃气经营许可证的；</a:t>
            </a:r>
            <a:endParaRPr lang="en-US" altLang="en-US" sz="2000" dirty="0"/>
          </a:p>
          <a:p>
            <a:pPr algn="l" rtl="0" eaLnBrk="0">
              <a:lnSpc>
                <a:spcPct val="129000"/>
              </a:lnSpc>
            </a:pPr>
            <a:endParaRPr lang="en-US" altLang="en-US" sz="1000" dirty="0"/>
          </a:p>
          <a:p>
            <a:pPr algn="r" rtl="0" eaLnBrk="0">
              <a:lnSpc>
                <a:spcPts val="2645"/>
              </a:lnSpc>
              <a:spcBef>
                <a:spcPts val="610"/>
              </a:spcBef>
            </a:pPr>
            <a:r>
              <a:rPr sz="20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（四）</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向未取得燃气经营许可证的</a:t>
            </a:r>
            <a:r>
              <a:rPr sz="20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单位或者个人提供用于经营的燃气的；</a:t>
            </a:r>
            <a:endParaRPr lang="en-US" altLang="en-US" sz="2000" dirty="0"/>
          </a:p>
          <a:p>
            <a:pPr algn="l" rtl="0" eaLnBrk="0">
              <a:lnSpc>
                <a:spcPct val="129000"/>
              </a:lnSpc>
            </a:pPr>
            <a:endParaRPr lang="en-US" altLang="en-US" sz="1000" dirty="0"/>
          </a:p>
          <a:p>
            <a:pPr algn="l" rtl="0" eaLnBrk="0">
              <a:lnSpc>
                <a:spcPct val="101000"/>
              </a:lnSpc>
            </a:pPr>
            <a:endParaRPr lang="en-US" altLang="en-US" sz="500" dirty="0"/>
          </a:p>
          <a:p>
            <a:pPr marL="627380" algn="l" rtl="0" eaLnBrk="0">
              <a:lnSpc>
                <a:spcPts val="2645"/>
              </a:lnSpc>
              <a:spcBef>
                <a:spcPts val="0"/>
              </a:spcBef>
            </a:pPr>
            <a:r>
              <a:rPr sz="20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（五）在不具备安全条件的</a:t>
            </a:r>
            <a:r>
              <a:rPr sz="20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场所储存燃气的。</a:t>
            </a:r>
            <a:endParaRPr lang="en-US" altLang="en-US"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box 182"/>
          <p:cNvSpPr/>
          <p:nvPr/>
        </p:nvSpPr>
        <p:spPr>
          <a:xfrm>
            <a:off x="259718" y="739869"/>
            <a:ext cx="8609965" cy="5789295"/>
          </a:xfrm>
          <a:prstGeom prst="rect">
            <a:avLst/>
          </a:prstGeom>
        </p:spPr>
        <p:txBody>
          <a:bodyPr vert="horz" wrap="square" lIns="0" tIns="0" rIns="0" bIns="0"/>
          <a:lstStyle/>
          <a:p>
            <a:pPr algn="l" rtl="0" eaLnBrk="0">
              <a:lnSpc>
                <a:spcPct val="83000"/>
              </a:lnSpc>
            </a:pPr>
            <a:endParaRPr lang="en-US" altLang="en-US" sz="100" dirty="0"/>
          </a:p>
          <a:p>
            <a:pPr algn="r" rtl="0" eaLnBrk="0">
              <a:lnSpc>
                <a:spcPct val="83000"/>
              </a:lnSpc>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第五十四条违反本条例规定</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，有下列行为之一的</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由燃气管理部</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门责令停</a:t>
            </a:r>
            <a:endParaRPr lang="en-US" altLang="en-US" sz="2000" dirty="0"/>
          </a:p>
          <a:p>
            <a:pPr marL="17145" algn="l" rtl="0" eaLnBrk="0">
              <a:lnSpc>
                <a:spcPts val="359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止违法行为</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，处一千元</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以上一万元以下罚款;有违法所得的</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，没收违法所得:</a:t>
            </a:r>
            <a:endParaRPr lang="en-US" altLang="en-US" sz="2000" dirty="0"/>
          </a:p>
          <a:p>
            <a:pPr marL="488950" algn="l" rtl="0" eaLnBrk="0">
              <a:lnSpc>
                <a:spcPts val="2645"/>
              </a:lnSpc>
              <a:spcBef>
                <a:spcPts val="120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(一) 瓶装燃气充装量与标称重量不相符</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，误差超过</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国家规定的允差范围;</a:t>
            </a:r>
            <a:endParaRPr lang="en-US" altLang="en-US" sz="2000" dirty="0"/>
          </a:p>
          <a:p>
            <a:pPr marL="488950" algn="l" rtl="0" eaLnBrk="0">
              <a:lnSpc>
                <a:spcPts val="2645"/>
              </a:lnSpc>
              <a:spcBef>
                <a:spcPts val="955"/>
              </a:spcBef>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(二)在未经核准的场地存放已充装气瓶;</a:t>
            </a:r>
            <a:endParaRPr lang="en-US" altLang="en-US" sz="2000" dirty="0"/>
          </a:p>
          <a:p>
            <a:pPr marL="488950" algn="l" rtl="0" eaLnBrk="0">
              <a:lnSpc>
                <a:spcPts val="2645"/>
              </a:lnSpc>
              <a:spcBef>
                <a:spcPts val="95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(三) 瓶装燃气残液量超过规定的</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，未先抽出残液后再充装燃气;</a:t>
            </a:r>
            <a:endParaRPr lang="en-US" altLang="en-US" sz="2000" dirty="0"/>
          </a:p>
          <a:p>
            <a:pPr marL="488950" algn="l" rtl="0" eaLnBrk="0">
              <a:lnSpc>
                <a:spcPts val="2645"/>
              </a:lnSpc>
              <a:spcBef>
                <a:spcPts val="955"/>
              </a:spcBef>
            </a:pP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(四)气瓶充装后</a:t>
            </a:r>
            <a:r>
              <a:rPr sz="2000" b="1" kern="0" spc="-2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，未标明充装单位。</a:t>
            </a:r>
            <a:endParaRPr lang="en-US" altLang="en-US" sz="2000" dirty="0"/>
          </a:p>
          <a:p>
            <a:pPr marL="469265" algn="l" rtl="0" eaLnBrk="0">
              <a:lnSpc>
                <a:spcPct val="83000"/>
              </a:lnSpc>
              <a:spcBef>
                <a:spcPts val="136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第十四条</a:t>
            </a:r>
            <a:r>
              <a:rPr sz="2000" b="1" kern="0" spc="2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燃气经营包括管道燃气经营、瓶装燃气经营、燃气</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汽车加气</a:t>
            </a:r>
            <a:endParaRPr lang="en-US" altLang="en-US" sz="2000" dirty="0"/>
          </a:p>
          <a:p>
            <a:pPr marL="12700" algn="l" rtl="0" eaLnBrk="0">
              <a:lnSpc>
                <a:spcPts val="3595"/>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经营。</a:t>
            </a:r>
            <a:endParaRPr lang="en-US" altLang="en-US" sz="2000" dirty="0"/>
          </a:p>
          <a:p>
            <a:pPr algn="r" rtl="0" eaLnBrk="0">
              <a:lnSpc>
                <a:spcPct val="83000"/>
              </a:lnSpc>
              <a:spcBef>
                <a:spcPts val="162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燃气经营实行许可制度。在本自治区行政区域内从事燃气经营活动的</a:t>
            </a:r>
            <a:r>
              <a:rPr sz="2000" b="1" kern="0" spc="-3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，应</a:t>
            </a:r>
            <a:endParaRPr lang="en-US" altLang="en-US" sz="2000" dirty="0"/>
          </a:p>
          <a:p>
            <a:pPr marL="13970" indent="10160" algn="l" rtl="0" eaLnBrk="0">
              <a:lnSpc>
                <a:spcPct val="152000"/>
              </a:lnSpc>
              <a:spcBef>
                <a:spcPts val="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当依法取得燃气经营许可</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，并依照经营许可的区域、类别、期限和</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规模等从</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事燃气经营活动。</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个人从事瓶装燃气分销经营活动</a:t>
            </a:r>
            <a:r>
              <a:rPr sz="2000" b="1" kern="0" spc="-3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，可以加入已取得许可的</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燃气经营企业</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，作为该企</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业的瓶装燃气分销点</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，并纳入该企业的燃气经营和</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安全管理体系。</a:t>
            </a:r>
            <a:endParaRPr lang="en-US" alt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p:cNvPicPr>
            <a:picLocks noChangeAspect="1"/>
          </p:cNvPicPr>
          <p:nvPr/>
        </p:nvPicPr>
        <p:blipFill>
          <a:blip r:embed="rId1"/>
          <a:stretch>
            <a:fillRect/>
          </a:stretch>
        </p:blipFill>
        <p:spPr>
          <a:xfrm rot="21600000">
            <a:off x="4628388" y="0"/>
            <a:ext cx="4515611" cy="6850380"/>
          </a:xfrm>
          <a:prstGeom prst="rect">
            <a:avLst/>
          </a:prstGeom>
        </p:spPr>
      </p:pic>
      <p:pic>
        <p:nvPicPr>
          <p:cNvPr id="22" name="picture 22"/>
          <p:cNvPicPr>
            <a:picLocks noChangeAspect="1"/>
          </p:cNvPicPr>
          <p:nvPr/>
        </p:nvPicPr>
        <p:blipFill>
          <a:blip r:embed="rId2"/>
          <a:stretch>
            <a:fillRect/>
          </a:stretch>
        </p:blipFill>
        <p:spPr>
          <a:xfrm rot="21600000">
            <a:off x="35051" y="1124711"/>
            <a:ext cx="4521708" cy="399287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184"/>
          <p:cNvSpPr/>
          <p:nvPr/>
        </p:nvSpPr>
        <p:spPr>
          <a:xfrm>
            <a:off x="549300" y="298991"/>
            <a:ext cx="8187690" cy="2582545"/>
          </a:xfrm>
          <a:prstGeom prst="rect">
            <a:avLst/>
          </a:prstGeom>
        </p:spPr>
        <p:txBody>
          <a:bodyPr vert="horz" wrap="square" lIns="0" tIns="0" rIns="0" bIns="0"/>
          <a:lstStyle/>
          <a:p>
            <a:pPr algn="l" rtl="0" eaLnBrk="0">
              <a:lnSpc>
                <a:spcPct val="80000"/>
              </a:lnSpc>
            </a:pPr>
            <a:endParaRPr lang="en-US" altLang="en-US" sz="100" dirty="0"/>
          </a:p>
          <a:p>
            <a:pPr marL="108585" algn="l" rtl="0" eaLnBrk="0">
              <a:lnSpc>
                <a:spcPct val="94000"/>
              </a:lnSpc>
            </a:pPr>
            <a:r>
              <a:rPr sz="2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3.4 国家规范对瓶装燃气行</a:t>
            </a:r>
            <a:r>
              <a:rPr sz="2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业的主要要求</a:t>
            </a:r>
            <a:endParaRPr lang="en-US" altLang="en-US" sz="2700" dirty="0"/>
          </a:p>
          <a:p>
            <a:pPr algn="l" rtl="0" eaLnBrk="0">
              <a:lnSpc>
                <a:spcPct val="125000"/>
              </a:lnSpc>
            </a:pPr>
            <a:endParaRPr lang="en-US" altLang="en-US" sz="1000" dirty="0"/>
          </a:p>
          <a:p>
            <a:pPr algn="l" rtl="0" eaLnBrk="0">
              <a:lnSpc>
                <a:spcPct val="126000"/>
              </a:lnSpc>
            </a:pPr>
            <a:endParaRPr lang="en-US" altLang="en-US" sz="1000" dirty="0"/>
          </a:p>
          <a:p>
            <a:pPr algn="l" rtl="0" eaLnBrk="0">
              <a:lnSpc>
                <a:spcPct val="126000"/>
              </a:lnSpc>
            </a:pPr>
            <a:endParaRPr lang="en-US" altLang="en-US" sz="1000" dirty="0"/>
          </a:p>
          <a:p>
            <a:pPr marL="154305" algn="l" rtl="0" eaLnBrk="0">
              <a:lnSpc>
                <a:spcPts val="2375"/>
              </a:lnSpc>
              <a:spcBef>
                <a:spcPts val="520"/>
              </a:spcBef>
            </a:pP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（一）站区大门</a:t>
            </a:r>
            <a:endParaRPr lang="en-US" altLang="en-US" sz="1700" dirty="0"/>
          </a:p>
          <a:p>
            <a:pPr algn="r" rtl="0" eaLnBrk="0">
              <a:lnSpc>
                <a:spcPct val="88000"/>
              </a:lnSpc>
              <a:spcBef>
                <a:spcPts val="1235"/>
              </a:spcBef>
            </a:pPr>
            <a:r>
              <a:rPr sz="17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1.站区大门及场所干净整洁</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，入口</a:t>
            </a:r>
            <a:r>
              <a:rPr sz="17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和外墙有禁火、</a:t>
            </a:r>
            <a:r>
              <a:rPr sz="17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限速安全警示标志、</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进站须知、</a:t>
            </a:r>
            <a:endParaRPr lang="en-US" altLang="en-US" sz="1700" dirty="0"/>
          </a:p>
          <a:p>
            <a:pPr marL="12700" algn="l" rtl="0" eaLnBrk="0">
              <a:lnSpc>
                <a:spcPct val="162000"/>
              </a:lnSpc>
              <a:spcBef>
                <a:spcPts val="35"/>
              </a:spcBef>
            </a:pP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应急疏散路线图、</a:t>
            </a:r>
            <a:r>
              <a:rPr sz="1700" b="1" kern="0" spc="-4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禁火、</a:t>
            </a:r>
            <a:r>
              <a:rPr sz="1700" b="1" kern="0" spc="-4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禁止使用电子设备等警示标志和重大危险源标志牌</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安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全标志醒目</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，无模糊、</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损坏现象</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，站区设</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置风向标。</a:t>
            </a:r>
            <a:endParaRPr lang="en-US" altLang="en-US" sz="1700" dirty="0"/>
          </a:p>
        </p:txBody>
      </p:sp>
      <p:pic>
        <p:nvPicPr>
          <p:cNvPr id="186" name="picture 186"/>
          <p:cNvPicPr>
            <a:picLocks noChangeAspect="1"/>
          </p:cNvPicPr>
          <p:nvPr/>
        </p:nvPicPr>
        <p:blipFill>
          <a:blip r:embed="rId1"/>
          <a:stretch>
            <a:fillRect/>
          </a:stretch>
        </p:blipFill>
        <p:spPr>
          <a:xfrm rot="21600000">
            <a:off x="96011" y="3311652"/>
            <a:ext cx="4564379" cy="3281171"/>
          </a:xfrm>
          <a:prstGeom prst="rect">
            <a:avLst/>
          </a:prstGeom>
        </p:spPr>
      </p:pic>
      <p:pic>
        <p:nvPicPr>
          <p:cNvPr id="188" name="picture 188"/>
          <p:cNvPicPr>
            <a:picLocks noChangeAspect="1"/>
          </p:cNvPicPr>
          <p:nvPr/>
        </p:nvPicPr>
        <p:blipFill>
          <a:blip r:embed="rId2"/>
          <a:stretch>
            <a:fillRect/>
          </a:stretch>
        </p:blipFill>
        <p:spPr>
          <a:xfrm rot="21600000">
            <a:off x="4716779" y="3284220"/>
            <a:ext cx="4305300" cy="322935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box 190"/>
          <p:cNvSpPr/>
          <p:nvPr/>
        </p:nvSpPr>
        <p:spPr>
          <a:xfrm>
            <a:off x="330963" y="308070"/>
            <a:ext cx="8391525" cy="5306695"/>
          </a:xfrm>
          <a:prstGeom prst="rect">
            <a:avLst/>
          </a:prstGeom>
        </p:spPr>
        <p:txBody>
          <a:bodyPr vert="horz" wrap="square" lIns="0" tIns="0" rIns="0" bIns="0"/>
          <a:lstStyle/>
          <a:p>
            <a:pPr algn="l" rtl="0" eaLnBrk="0">
              <a:lnSpc>
                <a:spcPct val="82000"/>
              </a:lnSpc>
            </a:pPr>
            <a:endParaRPr lang="en-US" altLang="en-US" sz="100" dirty="0"/>
          </a:p>
          <a:p>
            <a:pPr marL="488315" algn="l" rtl="0" eaLnBrk="0">
              <a:lnSpc>
                <a:spcPct val="9100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3.气库大门有值班电话——</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24小时畅通</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r" rtl="0" eaLnBrk="0">
              <a:lnSpc>
                <a:spcPct val="83000"/>
              </a:lnSpc>
              <a:spcBef>
                <a:spcPts val="141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4.可燃气体浓度报警器报警单元应设置在有人24小时值班的值班室</a:t>
            </a:r>
            <a:r>
              <a:rPr sz="2000" b="1" kern="0" spc="-3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，指</a:t>
            </a:r>
            <a:endParaRPr lang="en-US" altLang="en-US" sz="2000" dirty="0"/>
          </a:p>
          <a:p>
            <a:pPr marL="12700" indent="2540" algn="l" rtl="0" eaLnBrk="0">
              <a:lnSpc>
                <a:spcPct val="154000"/>
              </a:lnSpc>
              <a:spcBef>
                <a:spcPts val="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示报警设备正常工作</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有对应的检(探)测器位置标签或分布图</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，可燃气体浓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度报警器</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每年检定一次</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设备在检查期内。</a:t>
            </a:r>
            <a:endParaRPr lang="en-US" altLang="en-US" sz="2000" dirty="0"/>
          </a:p>
          <a:p>
            <a:pPr marL="490220" algn="l" rtl="0" eaLnBrk="0">
              <a:lnSpc>
                <a:spcPct val="82000"/>
              </a:lnSpc>
              <a:spcBef>
                <a:spcPts val="142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5.机动车辆进出生产区应进行检查登记</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安装防火罩</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生</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产区内不得停</a:t>
            </a:r>
            <a:endParaRPr lang="en-US" altLang="en-US" sz="2000" dirty="0"/>
          </a:p>
          <a:p>
            <a:pPr marL="14605" algn="l" rtl="0" eaLnBrk="0">
              <a:lnSpc>
                <a:spcPts val="3600"/>
              </a:lnSpc>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放非生产运输车辆</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82600" algn="l" rtl="0" eaLnBrk="0">
              <a:lnSpc>
                <a:spcPct val="82000"/>
              </a:lnSpc>
              <a:spcBef>
                <a:spcPts val="163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6.气瓶和人员进入生产区时进行检查登记</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，有收发瓶记录</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和人员进出登</a:t>
            </a:r>
            <a:endParaRPr lang="en-US" altLang="en-US" sz="2000" dirty="0"/>
          </a:p>
          <a:p>
            <a:pPr marL="16510" algn="l" rtl="0" eaLnBrk="0">
              <a:lnSpc>
                <a:spcPts val="3595"/>
              </a:lnSpc>
            </a:pP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记本</a:t>
            </a:r>
            <a:r>
              <a:rPr sz="2000" b="1" kern="0" spc="-3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，对不合格气瓶进行隔离</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，有处理记录。</a:t>
            </a:r>
            <a:endParaRPr lang="en-US" altLang="en-US" sz="2000" dirty="0"/>
          </a:p>
          <a:p>
            <a:pPr marL="480695" algn="l" rtl="0" eaLnBrk="0">
              <a:lnSpc>
                <a:spcPct val="83000"/>
              </a:lnSpc>
              <a:spcBef>
                <a:spcPts val="161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7.生产区入口处安装</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声光报警人体静电消除装置</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，进入生产</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区人员按规</a:t>
            </a:r>
            <a:endParaRPr lang="en-US" altLang="en-US" sz="2000" dirty="0"/>
          </a:p>
          <a:p>
            <a:pPr marL="15240" algn="l" rtl="0" eaLnBrk="0">
              <a:lnSpc>
                <a:spcPts val="3605"/>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定触摸释放静电。</a:t>
            </a:r>
            <a:endParaRPr lang="en-US" altLang="en-US" sz="2000" dirty="0"/>
          </a:p>
          <a:p>
            <a:pPr marL="479425" algn="l" rtl="0" eaLnBrk="0">
              <a:lnSpc>
                <a:spcPct val="83000"/>
              </a:lnSpc>
              <a:spcBef>
                <a:spcPts val="161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8.进站检查人员要</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戴安全帽</a:t>
            </a:r>
            <a:r>
              <a:rPr sz="2000" b="1" kern="0" spc="-2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，检查组会检查安全帽</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是否有安全标志</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是</a:t>
            </a:r>
            <a:endParaRPr lang="en-US" altLang="en-US" sz="2000" dirty="0"/>
          </a:p>
          <a:p>
            <a:pPr marL="15240" algn="l" rtl="0" eaLnBrk="0">
              <a:lnSpc>
                <a:spcPts val="3585"/>
              </a:lnSpc>
            </a:pP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否过期</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，这一点要格外</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注意。</a:t>
            </a:r>
            <a:endParaRPr lang="en-US" altLang="en-US" sz="2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icture 192"/>
          <p:cNvPicPr>
            <a:picLocks noChangeAspect="1"/>
          </p:cNvPicPr>
          <p:nvPr/>
        </p:nvPicPr>
        <p:blipFill>
          <a:blip r:embed="rId1"/>
          <a:stretch>
            <a:fillRect/>
          </a:stretch>
        </p:blipFill>
        <p:spPr>
          <a:xfrm rot="21600000">
            <a:off x="4140708" y="1013459"/>
            <a:ext cx="4733544" cy="3272028"/>
          </a:xfrm>
          <a:prstGeom prst="rect">
            <a:avLst/>
          </a:prstGeom>
        </p:spPr>
      </p:pic>
      <p:pic>
        <p:nvPicPr>
          <p:cNvPr id="194" name="picture 194"/>
          <p:cNvPicPr>
            <a:picLocks noChangeAspect="1"/>
          </p:cNvPicPr>
          <p:nvPr/>
        </p:nvPicPr>
        <p:blipFill>
          <a:blip r:embed="rId2"/>
          <a:stretch>
            <a:fillRect/>
          </a:stretch>
        </p:blipFill>
        <p:spPr>
          <a:xfrm rot="21600000">
            <a:off x="179832" y="934211"/>
            <a:ext cx="3258311" cy="3267455"/>
          </a:xfrm>
          <a:prstGeom prst="rect">
            <a:avLst/>
          </a:prstGeom>
        </p:spPr>
      </p:pic>
      <p:pic>
        <p:nvPicPr>
          <p:cNvPr id="196" name="picture 196"/>
          <p:cNvPicPr>
            <a:picLocks noChangeAspect="1"/>
          </p:cNvPicPr>
          <p:nvPr/>
        </p:nvPicPr>
        <p:blipFill>
          <a:blip r:embed="rId3"/>
          <a:stretch>
            <a:fillRect/>
          </a:stretch>
        </p:blipFill>
        <p:spPr>
          <a:xfrm rot="21600000">
            <a:off x="5652515" y="4495800"/>
            <a:ext cx="3311651" cy="2321051"/>
          </a:xfrm>
          <a:prstGeom prst="rect">
            <a:avLst/>
          </a:prstGeom>
        </p:spPr>
      </p:pic>
      <p:pic>
        <p:nvPicPr>
          <p:cNvPr id="198" name="picture 198"/>
          <p:cNvPicPr>
            <a:picLocks noChangeAspect="1"/>
          </p:cNvPicPr>
          <p:nvPr/>
        </p:nvPicPr>
        <p:blipFill>
          <a:blip r:embed="rId4"/>
          <a:stretch>
            <a:fillRect/>
          </a:stretch>
        </p:blipFill>
        <p:spPr>
          <a:xfrm rot="21600000">
            <a:off x="12192" y="4515611"/>
            <a:ext cx="3191255" cy="2301239"/>
          </a:xfrm>
          <a:prstGeom prst="rect">
            <a:avLst/>
          </a:prstGeom>
        </p:spPr>
      </p:pic>
      <p:sp>
        <p:nvSpPr>
          <p:cNvPr id="200" name="textbox 200"/>
          <p:cNvSpPr/>
          <p:nvPr/>
        </p:nvSpPr>
        <p:spPr>
          <a:xfrm>
            <a:off x="103886" y="224586"/>
            <a:ext cx="8510905" cy="36067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96000"/>
              </a:lnSpc>
            </a:pPr>
            <a:r>
              <a:rPr sz="2300" b="1" kern="0" spc="100" dirty="0">
                <a:solidFill>
                  <a:srgbClr val="0000FF">
                    <a:alpha val="100000"/>
                  </a:srgbClr>
                </a:solidFill>
                <a:latin typeface="Calibri" panose="020F0502020204030204"/>
                <a:ea typeface="Calibri" panose="020F0502020204030204"/>
                <a:cs typeface="Calibri" panose="020F0502020204030204"/>
              </a:rPr>
              <a:t>2.</a:t>
            </a:r>
            <a:r>
              <a:rPr sz="2300" kern="0" spc="100" dirty="0">
                <a:ln w="8717" cap="flat" cmpd="sng">
                  <a:solidFill>
                    <a:srgbClr val="0000FF">
                      <a:alpha val="100000"/>
                    </a:srgbClr>
                  </a:solidFill>
                  <a:prstDash val="solid"/>
                  <a:bevel/>
                </a:ln>
                <a:solidFill>
                  <a:srgbClr val="0000FF">
                    <a:alpha val="100000"/>
                  </a:srgbClr>
                </a:solidFill>
                <a:latin typeface="黑体" panose="02010609060101010101" charset="-122"/>
                <a:ea typeface="黑体" panose="02010609060101010101" charset="-122"/>
                <a:cs typeface="黑体" panose="02010609060101010101" charset="-122"/>
              </a:rPr>
              <a:t>进站人员应做好</a:t>
            </a:r>
            <a:r>
              <a:rPr sz="2300" kern="0" spc="100" dirty="0">
                <a:ln w="8717" cap="flat" cmpd="sng">
                  <a:solidFill>
                    <a:srgbClr val="FF0000">
                      <a:alpha val="100000"/>
                    </a:srgbClr>
                  </a:solidFill>
                  <a:prstDash val="solid"/>
                  <a:bevel/>
                </a:ln>
                <a:solidFill>
                  <a:srgbClr val="FF0000">
                    <a:alpha val="100000"/>
                  </a:srgbClr>
                </a:solidFill>
                <a:latin typeface="黑体" panose="02010609060101010101" charset="-122"/>
                <a:ea typeface="黑体" panose="02010609060101010101" charset="-122"/>
                <a:cs typeface="黑体" panose="02010609060101010101" charset="-122"/>
              </a:rPr>
              <a:t>登记</a:t>
            </a:r>
            <a:r>
              <a:rPr sz="2300" kern="0" spc="100" dirty="0">
                <a:ln w="8717" cap="flat" cmpd="sng">
                  <a:solidFill>
                    <a:srgbClr val="0000FF">
                      <a:alpha val="100000"/>
                    </a:srgbClr>
                  </a:solidFill>
                  <a:prstDash val="solid"/>
                  <a:bevel/>
                </a:ln>
                <a:solidFill>
                  <a:srgbClr val="0000FF">
                    <a:alpha val="100000"/>
                  </a:srgbClr>
                </a:solidFill>
                <a:latin typeface="黑体" panose="02010609060101010101" charset="-122"/>
                <a:ea typeface="黑体" panose="02010609060101010101" charset="-122"/>
                <a:cs typeface="黑体" panose="02010609060101010101" charset="-122"/>
              </a:rPr>
              <a:t>，交出</a:t>
            </a:r>
            <a:r>
              <a:rPr sz="2300" kern="0" spc="100" dirty="0">
                <a:ln w="8717" cap="flat" cmpd="sng">
                  <a:solidFill>
                    <a:srgbClr val="FF0000">
                      <a:alpha val="100000"/>
                    </a:srgbClr>
                  </a:solidFill>
                  <a:prstDash val="solid"/>
                  <a:bevel/>
                </a:ln>
                <a:solidFill>
                  <a:srgbClr val="FF0000">
                    <a:alpha val="100000"/>
                  </a:srgbClr>
                </a:solidFill>
                <a:latin typeface="黑体" panose="02010609060101010101" charset="-122"/>
                <a:ea typeface="黑体" panose="02010609060101010101" charset="-122"/>
                <a:cs typeface="黑体" panose="02010609060101010101" charset="-122"/>
              </a:rPr>
              <a:t>手机</a:t>
            </a:r>
            <a:r>
              <a:rPr sz="2300" kern="0" spc="100" dirty="0">
                <a:ln w="8717" cap="flat" cmpd="sng">
                  <a:solidFill>
                    <a:srgbClr val="0000FF">
                      <a:alpha val="100000"/>
                    </a:srgbClr>
                  </a:solidFill>
                  <a:prstDash val="solid"/>
                  <a:bevel/>
                </a:ln>
                <a:solidFill>
                  <a:srgbClr val="0000FF">
                    <a:alpha val="100000"/>
                  </a:srgbClr>
                </a:solidFill>
                <a:latin typeface="黑体" panose="02010609060101010101" charset="-122"/>
                <a:ea typeface="黑体" panose="02010609060101010101" charset="-122"/>
                <a:cs typeface="黑体" panose="02010609060101010101" charset="-122"/>
              </a:rPr>
              <a:t>和</a:t>
            </a:r>
            <a:r>
              <a:rPr sz="2300" kern="0" spc="100" dirty="0">
                <a:ln w="8717" cap="flat" cmpd="sng">
                  <a:solidFill>
                    <a:srgbClr val="FF0000">
                      <a:alpha val="100000"/>
                    </a:srgbClr>
                  </a:solidFill>
                  <a:prstDash val="solid"/>
                  <a:bevel/>
                </a:ln>
                <a:solidFill>
                  <a:srgbClr val="FF0000">
                    <a:alpha val="100000"/>
                  </a:srgbClr>
                </a:solidFill>
                <a:latin typeface="黑体" panose="02010609060101010101" charset="-122"/>
                <a:ea typeface="黑体" panose="02010609060101010101" charset="-122"/>
                <a:cs typeface="黑体" panose="02010609060101010101" charset="-122"/>
              </a:rPr>
              <a:t>火种</a:t>
            </a:r>
            <a:r>
              <a:rPr sz="2300" kern="0" spc="100" dirty="0">
                <a:ln w="8717" cap="flat" cmpd="sng">
                  <a:solidFill>
                    <a:srgbClr val="0000FF">
                      <a:alpha val="100000"/>
                    </a:srgbClr>
                  </a:solidFill>
                  <a:prstDash val="solid"/>
                  <a:bevel/>
                </a:ln>
                <a:solidFill>
                  <a:srgbClr val="0000FF">
                    <a:alpha val="100000"/>
                  </a:srgbClr>
                </a:solidFill>
                <a:latin typeface="黑体" panose="02010609060101010101" charset="-122"/>
                <a:ea typeface="黑体" panose="02010609060101010101" charset="-122"/>
                <a:cs typeface="黑体" panose="02010609060101010101" charset="-122"/>
              </a:rPr>
              <a:t>，车辆进站应带</a:t>
            </a:r>
            <a:r>
              <a:rPr sz="2300" kern="0" spc="100" dirty="0">
                <a:ln w="8717" cap="flat" cmpd="sng">
                  <a:solidFill>
                    <a:srgbClr val="FF0000">
                      <a:alpha val="100000"/>
                    </a:srgbClr>
                  </a:solidFill>
                  <a:prstDash val="solid"/>
                  <a:bevel/>
                </a:ln>
                <a:solidFill>
                  <a:srgbClr val="FF0000">
                    <a:alpha val="100000"/>
                  </a:srgbClr>
                </a:solidFill>
                <a:latin typeface="黑体" panose="02010609060101010101" charset="-122"/>
                <a:ea typeface="黑体" panose="02010609060101010101" charset="-122"/>
                <a:cs typeface="黑体" panose="02010609060101010101" charset="-122"/>
              </a:rPr>
              <a:t>防火帽</a:t>
            </a:r>
            <a:endParaRPr lang="en-US" altLang="en-US" sz="23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box 202"/>
          <p:cNvSpPr/>
          <p:nvPr/>
        </p:nvSpPr>
        <p:spPr>
          <a:xfrm>
            <a:off x="237870" y="188924"/>
            <a:ext cx="8607425" cy="6243320"/>
          </a:xfrm>
          <a:prstGeom prst="rect">
            <a:avLst/>
          </a:prstGeom>
        </p:spPr>
        <p:txBody>
          <a:bodyPr vert="horz" wrap="square" lIns="0" tIns="0" rIns="0" bIns="0"/>
          <a:lstStyle/>
          <a:p>
            <a:pPr algn="l" rtl="0" eaLnBrk="0">
              <a:lnSpc>
                <a:spcPct val="91000"/>
              </a:lnSpc>
            </a:pPr>
            <a:endParaRPr lang="en-US" altLang="en-US" sz="100" dirty="0"/>
          </a:p>
          <a:p>
            <a:pPr marL="238125" algn="l" rtl="0" eaLnBrk="0">
              <a:lnSpc>
                <a:spcPct val="98000"/>
              </a:lnSpc>
            </a:pPr>
            <a:r>
              <a:rPr sz="3500" kern="0" spc="-200" dirty="0">
                <a:ln w="13075" cap="flat" cmpd="sng">
                  <a:solidFill>
                    <a:srgbClr val="FF0000">
                      <a:alpha val="100000"/>
                    </a:srgbClr>
                  </a:solidFill>
                  <a:prstDash val="solid"/>
                  <a:bevel/>
                </a:ln>
                <a:solidFill>
                  <a:srgbClr val="FF0000">
                    <a:alpha val="100000"/>
                  </a:srgbClr>
                </a:solidFill>
                <a:latin typeface="黑体" panose="02010609060101010101" charset="-122"/>
                <a:ea typeface="黑体" panose="02010609060101010101" charset="-122"/>
                <a:cs typeface="黑体" panose="02010609060101010101" charset="-122"/>
              </a:rPr>
              <a:t>（二）钢瓶管理</a:t>
            </a:r>
            <a:endParaRPr lang="en-US" altLang="en-US" sz="3500" dirty="0"/>
          </a:p>
          <a:p>
            <a:pPr algn="l" rtl="0" eaLnBrk="0">
              <a:lnSpc>
                <a:spcPct val="101000"/>
              </a:lnSpc>
            </a:pPr>
            <a:endParaRPr lang="en-US" altLang="en-US" sz="1000" dirty="0"/>
          </a:p>
          <a:p>
            <a:pPr algn="l" rtl="0" eaLnBrk="0">
              <a:lnSpc>
                <a:spcPct val="102000"/>
              </a:lnSpc>
            </a:pPr>
            <a:endParaRPr lang="en-US" altLang="en-US" sz="1000" dirty="0"/>
          </a:p>
          <a:p>
            <a:pPr marL="534035" algn="l" rtl="0" eaLnBrk="0">
              <a:lnSpc>
                <a:spcPct val="83000"/>
              </a:lnSpc>
              <a:spcBef>
                <a:spcPts val="60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1. 液化石油气钢瓶</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4年</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检定1次</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，设计使用年限8年</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，从制造</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日期开始算</a:t>
            </a:r>
            <a:endParaRPr lang="en-US" altLang="en-US" sz="2000" dirty="0"/>
          </a:p>
          <a:p>
            <a:pPr marL="57785" indent="-635" algn="l" rtl="0" eaLnBrk="0">
              <a:lnSpc>
                <a:spcPct val="158000"/>
              </a:lnSpc>
              <a:spcBef>
                <a:spcPts val="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起</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，到8年期限后</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经安全评估合格后可用到12年</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12年后需报废</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。（《气瓶</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安全技术规程 》TSG2</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3-2021）</a:t>
            </a:r>
            <a:endParaRPr lang="en-US" altLang="en-US" sz="2000" dirty="0"/>
          </a:p>
          <a:p>
            <a:pPr marL="523875" algn="l" rtl="0" eaLnBrk="0">
              <a:lnSpc>
                <a:spcPct val="83000"/>
              </a:lnSpc>
              <a:spcBef>
                <a:spcPts val="124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2. 钢瓶溯源信息系统符合要求</a:t>
            </a:r>
            <a:r>
              <a:rPr sz="2000" b="1" kern="0" spc="-3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，配有有</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UPS不间断电源</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，供电时间不低</a:t>
            </a:r>
            <a:endParaRPr lang="en-US" altLang="en-US" sz="2000" dirty="0"/>
          </a:p>
          <a:p>
            <a:pPr marL="55245" indent="3810" algn="l" rtl="0" eaLnBrk="0">
              <a:lnSpc>
                <a:spcPct val="151000"/>
              </a:lnSpc>
              <a:spcBef>
                <a:spcPts val="9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于0.5小时</a:t>
            </a:r>
            <a:r>
              <a:rPr sz="2000" b="1" kern="0" spc="-3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，有定期测试记录。所充装气瓶的基本信息是否按要求录入本单位</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数据库(检查组会抽查)。</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钢瓶4要素(钢</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瓶出厂编号、规格、生产厂家、</a:t>
            </a:r>
            <a:r>
              <a:rPr sz="2000" b="1" kern="0" spc="-4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出厂</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时间)要齐全并且规范。</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特别是出厂编号</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，如果有字母、标点符号、或</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者0</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1</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这类与常见编号不同的</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，需要进一步了解。</a:t>
            </a:r>
            <a:endParaRPr lang="en-US" altLang="en-US" sz="2000" dirty="0"/>
          </a:p>
          <a:p>
            <a:pPr marL="514350" algn="l" rtl="0" eaLnBrk="0">
              <a:lnSpc>
                <a:spcPct val="83000"/>
              </a:lnSpc>
              <a:spcBef>
                <a:spcPts val="141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注:2022年10月之后生产的气瓶编号</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由3位气瓶制造单位数字</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代码</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5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2</a:t>
            </a:r>
            <a:endParaRPr lang="en-US" altLang="en-US" sz="2000" dirty="0"/>
          </a:p>
          <a:p>
            <a:pPr marL="55245" indent="1270" algn="l" rtl="0" eaLnBrk="0">
              <a:lnSpc>
                <a:spcPct val="152000"/>
              </a:lnSpc>
              <a:spcBef>
                <a:spcPts val="5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位气瓶制造年份数字代码(年份数字的末2位)</a:t>
            </a:r>
            <a:r>
              <a:rPr sz="2000" b="1" kern="0" spc="-3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，7位制造单位某一年份制造气</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瓶的数字序号(数序号不足7位时前面加0)等12位数字有序组成;之前</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的气瓶编</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号共7位</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，前3位为生产批号</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，后</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4位为生产序号。</a:t>
            </a:r>
            <a:endParaRPr lang="en-US" altLang="en-US"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box 204"/>
          <p:cNvSpPr/>
          <p:nvPr/>
        </p:nvSpPr>
        <p:spPr>
          <a:xfrm>
            <a:off x="244034" y="505348"/>
            <a:ext cx="8660765" cy="5796279"/>
          </a:xfrm>
          <a:prstGeom prst="rect">
            <a:avLst/>
          </a:prstGeom>
        </p:spPr>
        <p:txBody>
          <a:bodyPr vert="horz" wrap="square" lIns="0" tIns="0" rIns="0" bIns="0"/>
          <a:lstStyle/>
          <a:p>
            <a:pPr algn="l" rtl="0" eaLnBrk="0">
              <a:lnSpc>
                <a:spcPct val="81000"/>
              </a:lnSpc>
            </a:pPr>
            <a:endParaRPr lang="en-US" altLang="en-US" sz="100" dirty="0"/>
          </a:p>
          <a:p>
            <a:pPr marL="487680" algn="l" rtl="0" eaLnBrk="0">
              <a:lnSpc>
                <a:spcPct val="83000"/>
              </a:lnSpc>
            </a:pP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3.生产区分别设气瓶待检区、不合格区、待充装区</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、充装合格区</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，采取有</a:t>
            </a:r>
            <a:endParaRPr lang="en-US" altLang="en-US" sz="2000" dirty="0"/>
          </a:p>
          <a:p>
            <a:pPr marL="12700" algn="l" rtl="0" eaLnBrk="0">
              <a:lnSpc>
                <a:spcPct val="205000"/>
              </a:lnSpc>
              <a:spcBef>
                <a:spcPts val="30"/>
              </a:spcBef>
            </a:pP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效的隔离措施。</a:t>
            </a:r>
            <a:r>
              <a:rPr sz="2000" b="1" kern="0" spc="-50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除报废瓶外</a:t>
            </a:r>
            <a:r>
              <a:rPr sz="2000" b="1" kern="0" spc="-34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B050">
                    <a:alpha val="100000"/>
                  </a:srgbClr>
                </a:solidFill>
                <a:latin typeface="微软雅黑" panose="020B0503020204020204" charset="-122"/>
                <a:ea typeface="微软雅黑" panose="020B0503020204020204" charset="-122"/>
                <a:cs typeface="微软雅黑" panose="020B0503020204020204" charset="-122"/>
              </a:rPr>
              <a:t>，其它瓶不能露天堆放</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B050">
                    <a:alpha val="100000"/>
                  </a:srgbClr>
                </a:solidFill>
                <a:latin typeface="微软雅黑" panose="020B0503020204020204" charset="-122"/>
                <a:ea typeface="微软雅黑" panose="020B0503020204020204" charset="-122"/>
                <a:cs typeface="微软雅黑" panose="020B0503020204020204" charset="-122"/>
              </a:rPr>
              <a:t>，要有气瓶专用库房</a:t>
            </a:r>
            <a:r>
              <a:rPr sz="2000" b="1" kern="0" spc="-34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B050">
                    <a:alpha val="100000"/>
                  </a:srgbClr>
                </a:solidFill>
                <a:latin typeface="微软雅黑" panose="020B0503020204020204" charset="-122"/>
                <a:ea typeface="微软雅黑" panose="020B0503020204020204" charset="-122"/>
                <a:cs typeface="微软雅黑" panose="020B0503020204020204" charset="-122"/>
              </a:rPr>
              <a:t>，按实</a:t>
            </a:r>
            <a:r>
              <a:rPr sz="20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瓶区、空瓶区分组布置</a:t>
            </a:r>
            <a:r>
              <a:rPr sz="2000" b="1" kern="0" spc="-34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瓶库要采用防爆线路并安装有</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可燃气体浓度报警器</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重瓶区铺防静电地板胶</a:t>
            </a:r>
            <a:r>
              <a:rPr sz="20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（《气瓶搬运、装卸、储存和使用安全规定》</a:t>
            </a:r>
            <a:endParaRPr lang="en-US" altLang="en-US" sz="2000" dirty="0"/>
          </a:p>
          <a:p>
            <a:pPr algn="l" rtl="0" eaLnBrk="0">
              <a:lnSpc>
                <a:spcPct val="117000"/>
              </a:lnSpc>
            </a:pPr>
            <a:endParaRPr lang="en-US" altLang="en-US" sz="1000" dirty="0"/>
          </a:p>
          <a:p>
            <a:pPr marL="31750" algn="l" rtl="0" eaLnBrk="0">
              <a:lnSpc>
                <a:spcPts val="2645"/>
              </a:lnSpc>
              <a:spcBef>
                <a:spcPts val="61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(GB/T34525-2017)9.2</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的规定、《特种设备生产和充装单位许可规则》</a:t>
            </a:r>
            <a:endParaRPr lang="en-US" altLang="en-US" sz="2000" dirty="0"/>
          </a:p>
          <a:p>
            <a:pPr marL="31750" algn="l" rtl="0" eaLnBrk="0">
              <a:lnSpc>
                <a:spcPts val="480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(TSG 07-2019)D2.3</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29000"/>
              </a:lnSpc>
            </a:pPr>
            <a:endParaRPr lang="en-US" altLang="en-US" sz="1000" dirty="0"/>
          </a:p>
          <a:p>
            <a:pPr marL="471805" algn="l" rtl="0" eaLnBrk="0">
              <a:lnSpc>
                <a:spcPts val="2645"/>
              </a:lnSpc>
              <a:spcBef>
                <a:spcPts val="61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4.气瓶质量安全追溯条码采用</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不易损坏的材质（不能用纸质材料</a:t>
            </a:r>
            <a:r>
              <a:rPr sz="2000" b="1" kern="0" spc="-3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，可在气</a:t>
            </a:r>
            <a:endParaRPr lang="en-US" altLang="en-US" sz="2000" dirty="0"/>
          </a:p>
          <a:p>
            <a:pPr marL="12700" algn="l" rtl="0" eaLnBrk="0">
              <a:lnSpc>
                <a:spcPts val="457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瓶护圈或角阀上应悬挂、粘贴、铆接或焊接、镂刻溯源载体</a:t>
            </a:r>
            <a:r>
              <a:rPr sz="2000" b="1" kern="0" spc="-3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，如二维码、</a:t>
            </a:r>
            <a:endParaRPr lang="en-US" altLang="en-US" sz="2000" dirty="0"/>
          </a:p>
          <a:p>
            <a:pPr algn="l" rtl="0" eaLnBrk="0">
              <a:lnSpc>
                <a:spcPct val="148000"/>
              </a:lnSpc>
            </a:pPr>
            <a:endParaRPr lang="en-US" altLang="en-US" sz="1000" dirty="0"/>
          </a:p>
          <a:p>
            <a:pPr marL="33020" algn="l" rtl="0" eaLnBrk="0">
              <a:lnSpc>
                <a:spcPts val="2645"/>
              </a:lnSpc>
              <a:spcBef>
                <a:spcPts val="61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RFID电子标签、</a:t>
            </a:r>
            <a:r>
              <a:rPr sz="2000" b="1" kern="0" spc="-4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NFC标签等）</a:t>
            </a:r>
            <a:r>
              <a:rPr sz="2000" b="1" kern="0" spc="-5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。（《市场监管总</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局办公厅关于加快推进全国</a:t>
            </a:r>
            <a:endParaRPr lang="en-US" altLang="en-US" sz="2000" dirty="0"/>
          </a:p>
          <a:p>
            <a:pPr marL="13970" algn="l" rtl="0" eaLnBrk="0">
              <a:lnSpc>
                <a:spcPts val="4800"/>
              </a:lnSpc>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气瓶质量安全追溯体系建设的通知》(市监特设[2019]</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69号)）。</a:t>
            </a:r>
            <a:endParaRPr lang="en-US" altLang="en-US"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box 206"/>
          <p:cNvSpPr/>
          <p:nvPr/>
        </p:nvSpPr>
        <p:spPr>
          <a:xfrm>
            <a:off x="280547" y="347815"/>
            <a:ext cx="8585200" cy="6178550"/>
          </a:xfrm>
          <a:prstGeom prst="rect">
            <a:avLst/>
          </a:prstGeom>
        </p:spPr>
        <p:txBody>
          <a:bodyPr vert="horz" wrap="square" lIns="0" tIns="0" rIns="0" bIns="0"/>
          <a:lstStyle/>
          <a:p>
            <a:pPr algn="l" rtl="0" eaLnBrk="0">
              <a:lnSpc>
                <a:spcPct val="101000"/>
              </a:lnSpc>
            </a:pPr>
            <a:endParaRPr lang="en-US" altLang="en-US" sz="100" dirty="0"/>
          </a:p>
          <a:p>
            <a:pPr marL="14605" indent="474345" algn="l" rtl="0" eaLnBrk="0">
              <a:lnSpc>
                <a:spcPct val="12500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5.</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不得充装液相瓶阀带转换接头的钢瓶</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，不得充</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装割头改装瓶</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。（《市场</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监管总局关于印发〈市场监管</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系统城镇燃气安全专项整治行动实施方案〉的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通知》(国市监特设发[2023</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]70号)）</a:t>
            </a:r>
            <a:endParaRPr lang="en-US" altLang="en-US" sz="2000" dirty="0"/>
          </a:p>
          <a:p>
            <a:pPr marL="481330" algn="l" rtl="0" eaLnBrk="0">
              <a:lnSpc>
                <a:spcPts val="2645"/>
              </a:lnSpc>
              <a:spcBef>
                <a:spcPts val="34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6.气瓶上标示的警示标签</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应符合《气瓶警示标签》(GB/T</a:t>
            </a:r>
            <a:r>
              <a:rPr sz="2000" b="1" kern="0" spc="2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16804-2011)</a:t>
            </a:r>
            <a:endParaRPr lang="en-US" altLang="en-US" sz="2000" dirty="0"/>
          </a:p>
          <a:p>
            <a:pPr marL="24130" algn="l" rtl="0" eaLnBrk="0">
              <a:lnSpc>
                <a:spcPts val="2870"/>
              </a:lnSpc>
            </a:pP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的规定</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61000"/>
              </a:lnSpc>
            </a:pPr>
            <a:endParaRPr lang="en-US" altLang="en-US" sz="1000" dirty="0"/>
          </a:p>
          <a:p>
            <a:pPr algn="r" rtl="0" eaLnBrk="0">
              <a:lnSpc>
                <a:spcPct val="83000"/>
              </a:lnSpc>
              <a:spcBef>
                <a:spcPts val="60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7.充装单位对不符合国家标准的“气液双相”气</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瓶要召回并移交检验机构</a:t>
            </a:r>
            <a:endParaRPr lang="en-US" altLang="en-US" sz="2000" dirty="0"/>
          </a:p>
          <a:p>
            <a:pPr marL="14605" algn="l" rtl="0" eaLnBrk="0">
              <a:lnSpc>
                <a:spcPts val="480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报废处理</a:t>
            </a:r>
            <a:r>
              <a:rPr sz="2000" b="1" kern="0" spc="-3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，对符合国家标准的“气液双相”气瓶在瓶体上喷涂“气液双相</a:t>
            </a:r>
            <a:endParaRPr lang="en-US" altLang="en-US" sz="2000" dirty="0"/>
          </a:p>
          <a:p>
            <a:pPr algn="l" rtl="0" eaLnBrk="0">
              <a:lnSpc>
                <a:spcPct val="185000"/>
              </a:lnSpc>
            </a:pPr>
            <a:endParaRPr lang="en-US" altLang="en-US" sz="1000" dirty="0"/>
          </a:p>
          <a:p>
            <a:pPr marL="12700" algn="l" rtl="0" eaLnBrk="0">
              <a:lnSpc>
                <a:spcPct val="83000"/>
              </a:lnSpc>
              <a:spcBef>
                <a:spcPts val="60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瓶”“仅用于气化装置”等明显字样</a:t>
            </a:r>
            <a:r>
              <a:rPr sz="20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在气相阀、液相阀附近分别喷涂</a:t>
            </a:r>
            <a:endParaRPr lang="en-US" altLang="en-US" sz="2000" dirty="0"/>
          </a:p>
          <a:p>
            <a:pPr marL="146050" algn="l" rtl="0" eaLnBrk="0">
              <a:lnSpc>
                <a:spcPts val="4800"/>
              </a:lnSpc>
            </a:pPr>
            <a:r>
              <a:rPr sz="2000" b="1" kern="0" spc="-100" dirty="0">
                <a:solidFill>
                  <a:srgbClr val="FF0000">
                    <a:alpha val="100000"/>
                  </a:srgbClr>
                </a:solidFill>
                <a:latin typeface="微软雅黑" panose="020B0503020204020204" charset="-122"/>
                <a:ea typeface="微软雅黑" panose="020B0503020204020204" charset="-122"/>
                <a:cs typeface="微软雅黑" panose="020B0503020204020204" charset="-122"/>
              </a:rPr>
              <a:t>“气”“液”明显字样。</a:t>
            </a:r>
            <a:endParaRPr lang="en-US" altLang="en-US" sz="2000" dirty="0"/>
          </a:p>
          <a:p>
            <a:pPr algn="l" rtl="0" eaLnBrk="0">
              <a:lnSpc>
                <a:spcPct val="183000"/>
              </a:lnSpc>
            </a:pPr>
            <a:endParaRPr lang="en-US" altLang="en-US" sz="1000" dirty="0"/>
          </a:p>
          <a:p>
            <a:pPr algn="r" rtl="0" eaLnBrk="0">
              <a:lnSpc>
                <a:spcPct val="91000"/>
              </a:lnSpc>
              <a:spcBef>
                <a:spcPts val="61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8.充装单位应将不合格气瓶、报废气瓶交由有资质</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的单位处理</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并有记录</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67000"/>
              </a:lnSpc>
            </a:pPr>
            <a:endParaRPr lang="en-US" altLang="en-US" sz="1000" dirty="0"/>
          </a:p>
          <a:p>
            <a:pPr algn="r" rtl="0" eaLnBrk="0">
              <a:lnSpc>
                <a:spcPct val="83000"/>
              </a:lnSpc>
              <a:spcBef>
                <a:spcPts val="60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9.充装单位应建立充装前、后检查制度</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并有记录</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，充装完毕后</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有检</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漏措施</a:t>
            </a:r>
            <a:endParaRPr lang="en-US" altLang="en-US" sz="2000" dirty="0"/>
          </a:p>
          <a:p>
            <a:pPr marL="172085" algn="l" rtl="0" eaLnBrk="0">
              <a:lnSpc>
                <a:spcPts val="5045"/>
              </a:lnSpc>
            </a:pPr>
            <a:r>
              <a:rPr sz="20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（充装完毕后刷肥皂水试漏</a:t>
            </a:r>
            <a:r>
              <a:rPr sz="2000" b="1" kern="0" spc="-10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000" b="1" kern="0" spc="-10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box 208"/>
          <p:cNvSpPr/>
          <p:nvPr/>
        </p:nvSpPr>
        <p:spPr>
          <a:xfrm>
            <a:off x="377922" y="506876"/>
            <a:ext cx="8486140" cy="3960495"/>
          </a:xfrm>
          <a:prstGeom prst="rect">
            <a:avLst/>
          </a:prstGeom>
        </p:spPr>
        <p:txBody>
          <a:bodyPr vert="horz" wrap="square" lIns="0" tIns="0" rIns="0" bIns="0"/>
          <a:lstStyle/>
          <a:p>
            <a:pPr algn="l" rtl="0" eaLnBrk="0">
              <a:lnSpc>
                <a:spcPct val="82000"/>
              </a:lnSpc>
            </a:pPr>
            <a:endParaRPr lang="en-US" altLang="en-US" sz="100" dirty="0"/>
          </a:p>
          <a:p>
            <a:pPr marL="489585" algn="l" rtl="0" eaLnBrk="0">
              <a:lnSpc>
                <a:spcPct val="9100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10、充装单位应有二次检斤秤和</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二次检斤记录</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33000"/>
              </a:lnSpc>
            </a:pPr>
            <a:endParaRPr lang="en-US" altLang="en-US" sz="1000" dirty="0"/>
          </a:p>
          <a:p>
            <a:pPr marL="489585" algn="l" rtl="0" eaLnBrk="0">
              <a:lnSpc>
                <a:spcPts val="2645"/>
              </a:lnSpc>
              <a:spcBef>
                <a:spcPts val="60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11.不得充装报废改装瓶（俗称割头瓶）</a:t>
            </a:r>
            <a:r>
              <a:rPr sz="2000" b="1" kern="0" spc="-4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检查组现场检查的重点</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29000"/>
              </a:lnSpc>
            </a:pPr>
            <a:endParaRPr lang="en-US" altLang="en-US" sz="1000" dirty="0"/>
          </a:p>
          <a:p>
            <a:pPr algn="r" rtl="0" eaLnBrk="0">
              <a:lnSpc>
                <a:spcPts val="2645"/>
              </a:lnSpc>
              <a:spcBef>
                <a:spcPts val="61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12.充装单位不得违规维修</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气瓶角阀。（</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检查组通过会在充装台上检查是</a:t>
            </a:r>
            <a:endParaRPr lang="en-US" altLang="en-US" sz="2000" dirty="0"/>
          </a:p>
          <a:p>
            <a:pPr marL="12700" algn="l" rtl="0" eaLnBrk="0">
              <a:lnSpc>
                <a:spcPts val="4800"/>
              </a:lnSpc>
            </a:pP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否有角阀芯等配件</a:t>
            </a:r>
            <a:r>
              <a:rPr sz="20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，以此做为判断标准</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63000"/>
              </a:lnSpc>
            </a:pPr>
            <a:endParaRPr lang="en-US" altLang="en-US" sz="1000" dirty="0"/>
          </a:p>
          <a:p>
            <a:pPr marL="489585" algn="l" rtl="0" eaLnBrk="0">
              <a:lnSpc>
                <a:spcPct val="83000"/>
              </a:lnSpc>
              <a:spcBef>
                <a:spcPts val="610"/>
              </a:spcBef>
            </a:pP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13.钢瓶不能超量充装</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5公斤钢瓶最大充装量为</a:t>
            </a:r>
            <a:r>
              <a:rPr sz="2000" b="1" kern="0" spc="-30" dirty="0">
                <a:solidFill>
                  <a:srgbClr val="00B050">
                    <a:alpha val="100000"/>
                  </a:srgbClr>
                </a:solidFill>
                <a:latin typeface="微软雅黑" panose="020B0503020204020204" charset="-122"/>
                <a:ea typeface="微软雅黑" panose="020B0503020204020204" charset="-122"/>
                <a:cs typeface="微软雅黑" panose="020B0503020204020204" charset="-122"/>
              </a:rPr>
              <a:t>5</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公斤</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1</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2公斤钢瓶最</a:t>
            </a:r>
            <a:endParaRPr lang="en-US" altLang="en-US" sz="2000" dirty="0"/>
          </a:p>
          <a:p>
            <a:pPr marL="13335" algn="l" rtl="0" eaLnBrk="0">
              <a:lnSpc>
                <a:spcPct val="204000"/>
              </a:lnSpc>
              <a:spcBef>
                <a:spcPts val="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大充装量是</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12</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公斤</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15公斤钢瓶最大</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充装量是</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14.9</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公斤</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50公用钢瓶最大</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充装量是</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49.5</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公斤</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，要记住坚</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决不能超量充装。</a:t>
            </a:r>
            <a:endParaRPr lang="en-US" altLang="en-US" sz="2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box 210"/>
          <p:cNvSpPr/>
          <p:nvPr/>
        </p:nvSpPr>
        <p:spPr>
          <a:xfrm>
            <a:off x="344792" y="2560523"/>
            <a:ext cx="8585834" cy="3903979"/>
          </a:xfrm>
          <a:prstGeom prst="rect">
            <a:avLst/>
          </a:prstGeom>
        </p:spPr>
        <p:txBody>
          <a:bodyPr vert="horz" wrap="square" lIns="0" tIns="0" rIns="0" bIns="0"/>
          <a:lstStyle/>
          <a:p>
            <a:pPr algn="l" rtl="0" eaLnBrk="0">
              <a:lnSpc>
                <a:spcPct val="156000"/>
              </a:lnSpc>
            </a:pPr>
            <a:endParaRPr lang="en-US" altLang="en-US" sz="1000" dirty="0"/>
          </a:p>
          <a:p>
            <a:pPr algn="l" rtl="0" eaLnBrk="0">
              <a:lnSpc>
                <a:spcPct val="7000"/>
              </a:lnSpc>
            </a:pPr>
            <a:endParaRPr lang="en-US" altLang="en-US" sz="100" dirty="0"/>
          </a:p>
          <a:p>
            <a:pPr marL="12700" algn="l" rtl="0" eaLnBrk="0">
              <a:lnSpc>
                <a:spcPts val="2305"/>
              </a:lnSpc>
            </a:pPr>
            <a:r>
              <a:rPr sz="2700" b="1" kern="0" spc="30" baseline="13000" dirty="0">
                <a:solidFill>
                  <a:srgbClr val="FF0000">
                    <a:alpha val="100000"/>
                  </a:srgbClr>
                </a:solidFill>
                <a:latin typeface="微软雅黑" panose="020B0503020204020204" charset="-122"/>
                <a:ea typeface="微软雅黑" panose="020B0503020204020204" charset="-122"/>
                <a:cs typeface="微软雅黑" panose="020B0503020204020204" charset="-122"/>
              </a:rPr>
              <a:t>不得充装过期报废</a:t>
            </a:r>
            <a:r>
              <a:rPr sz="17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700" b="1" kern="0" spc="20" baseline="-5000" dirty="0">
                <a:solidFill>
                  <a:srgbClr val="FF0000">
                    <a:alpha val="100000"/>
                  </a:srgbClr>
                </a:solidFill>
                <a:latin typeface="微软雅黑" panose="020B0503020204020204" charset="-122"/>
                <a:ea typeface="微软雅黑" panose="020B0503020204020204" charset="-122"/>
                <a:cs typeface="微软雅黑" panose="020B0503020204020204" charset="-122"/>
              </a:rPr>
              <a:t>爆线路、安装可燃气体</a:t>
            </a:r>
            <a:endParaRPr lang="en-US" altLang="en-US" sz="2700" baseline="-5000" dirty="0"/>
          </a:p>
          <a:p>
            <a:pPr algn="l" rtl="0" eaLnBrk="0">
              <a:lnSpc>
                <a:spcPct val="124000"/>
              </a:lnSpc>
            </a:pPr>
            <a:endParaRPr lang="en-US" altLang="en-US" sz="1000" dirty="0"/>
          </a:p>
          <a:p>
            <a:pPr marL="12700" algn="l" rtl="0" eaLnBrk="0">
              <a:lnSpc>
                <a:spcPts val="2300"/>
              </a:lnSpc>
              <a:spcBef>
                <a:spcPts val="535"/>
              </a:spcBef>
            </a:pPr>
            <a:r>
              <a:rPr sz="2700" b="1" kern="0" spc="20" baseline="13000" dirty="0">
                <a:solidFill>
                  <a:srgbClr val="FF0000">
                    <a:alpha val="100000"/>
                  </a:srgbClr>
                </a:solidFill>
                <a:latin typeface="微软雅黑" panose="020B0503020204020204" charset="-122"/>
                <a:ea typeface="微软雅黑" panose="020B0503020204020204" charset="-122"/>
                <a:cs typeface="微软雅黑" panose="020B0503020204020204" charset="-122"/>
              </a:rPr>
              <a:t>接头的钢瓶</a:t>
            </a:r>
            <a:r>
              <a:rPr sz="17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700" b="1" kern="0" spc="10" baseline="-5000" dirty="0">
                <a:solidFill>
                  <a:srgbClr val="FF0000">
                    <a:alpha val="100000"/>
                  </a:srgbClr>
                </a:solidFill>
                <a:latin typeface="微软雅黑" panose="020B0503020204020204" charset="-122"/>
                <a:ea typeface="微软雅黑" panose="020B0503020204020204" charset="-122"/>
                <a:cs typeface="微软雅黑" panose="020B0503020204020204" charset="-122"/>
              </a:rPr>
              <a:t>防静电地板胶</a:t>
            </a:r>
            <a:endParaRPr lang="en-US" altLang="en-US" sz="2700" baseline="-5000" dirty="0"/>
          </a:p>
          <a:p>
            <a:pPr algn="l" rtl="0" eaLnBrk="0">
              <a:lnSpc>
                <a:spcPct val="107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marL="144145" algn="l" rtl="0" eaLnBrk="0">
              <a:lnSpc>
                <a:spcPts val="2290"/>
              </a:lnSpc>
              <a:spcBef>
                <a:spcPts val="530"/>
              </a:spcBef>
            </a:pPr>
            <a:r>
              <a:rPr sz="2700" b="1" kern="0" spc="40" baseline="9000" dirty="0">
                <a:solidFill>
                  <a:srgbClr val="FF0000">
                    <a:alpha val="100000"/>
                  </a:srgbClr>
                </a:solidFill>
                <a:latin typeface="微软雅黑" panose="020B0503020204020204" charset="-122"/>
                <a:ea typeface="微软雅黑" panose="020B0503020204020204" charset="-122"/>
                <a:cs typeface="微软雅黑" panose="020B0503020204020204" charset="-122"/>
              </a:rPr>
              <a:t>分别喷涂“气”“液”</a:t>
            </a:r>
            <a:r>
              <a:rPr sz="17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警示标签</a:t>
            </a:r>
            <a:r>
              <a:rPr sz="17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应符合《气瓶警</a:t>
            </a:r>
            <a:endParaRPr lang="en-US" altLang="en-US" sz="1700" dirty="0"/>
          </a:p>
          <a:p>
            <a:pPr marL="156210" algn="l" rtl="0" eaLnBrk="0">
              <a:lnSpc>
                <a:spcPts val="2160"/>
              </a:lnSpc>
            </a:pPr>
            <a:r>
              <a:rPr sz="2700" b="1" kern="0" spc="60" baseline="10000" dirty="0">
                <a:solidFill>
                  <a:srgbClr val="FF0000">
                    <a:alpha val="100000"/>
                  </a:srgbClr>
                </a:solidFill>
                <a:latin typeface="微软雅黑" panose="020B0503020204020204" charset="-122"/>
                <a:ea typeface="微软雅黑" panose="020B0503020204020204" charset="-122"/>
                <a:cs typeface="微软雅黑" panose="020B0503020204020204" charset="-122"/>
              </a:rPr>
              <a:t>明显字样</a:t>
            </a:r>
            <a:r>
              <a:rPr sz="17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示标签》(</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GB</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/T</a:t>
            </a:r>
            <a:r>
              <a:rPr sz="1700" b="1" kern="0" spc="1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16</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804-</a:t>
            </a:r>
            <a:endParaRPr lang="en-US" altLang="en-US" sz="1700" dirty="0"/>
          </a:p>
          <a:p>
            <a:pPr marL="2673350" algn="l" rtl="0" eaLnBrk="0">
              <a:lnSpc>
                <a:spcPts val="3025"/>
              </a:lnSpc>
            </a:pPr>
            <a:r>
              <a:rPr sz="2700" b="1" kern="0" spc="10" baseline="-7000" dirty="0">
                <a:solidFill>
                  <a:srgbClr val="FF0000">
                    <a:alpha val="100000"/>
                  </a:srgbClr>
                </a:solidFill>
                <a:latin typeface="微软雅黑" panose="020B0503020204020204" charset="-122"/>
                <a:ea typeface="微软雅黑" panose="020B0503020204020204" charset="-122"/>
                <a:cs typeface="微软雅黑" panose="020B0503020204020204" charset="-122"/>
              </a:rPr>
              <a:t>充装前后检查</a:t>
            </a:r>
            <a:r>
              <a:rPr sz="1700" b="1" kern="0" spc="-2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700" b="1" kern="0" spc="10" baseline="-7000" dirty="0">
                <a:solidFill>
                  <a:srgbClr val="FF0000">
                    <a:alpha val="100000"/>
                  </a:srgbClr>
                </a:solidFill>
                <a:latin typeface="微软雅黑" panose="020B0503020204020204" charset="-122"/>
                <a:ea typeface="微软雅黑" panose="020B0503020204020204" charset="-122"/>
                <a:cs typeface="微软雅黑" panose="020B0503020204020204" charset="-122"/>
              </a:rPr>
              <a:t>，有</a:t>
            </a:r>
            <a:r>
              <a:rPr sz="17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700" b="1" kern="0" spc="10" baseline="30000" dirty="0">
                <a:solidFill>
                  <a:srgbClr val="FF0000">
                    <a:alpha val="100000"/>
                  </a:srgbClr>
                </a:solidFill>
                <a:latin typeface="微软雅黑" panose="020B0503020204020204" charset="-122"/>
                <a:ea typeface="微软雅黑" panose="020B0503020204020204" charset="-122"/>
                <a:cs typeface="微软雅黑" panose="020B0503020204020204" charset="-122"/>
              </a:rPr>
              <a:t>2011)的规定</a:t>
            </a:r>
            <a:endParaRPr lang="en-US" altLang="en-US" sz="2700" baseline="30000" dirty="0"/>
          </a:p>
          <a:p>
            <a:pPr marL="2675890" algn="l" rtl="0" eaLnBrk="0">
              <a:lnSpc>
                <a:spcPct val="96000"/>
              </a:lnSpc>
              <a:spcBef>
                <a:spcPts val="370"/>
              </a:spcBef>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二次检斤和试漏</a:t>
            </a:r>
            <a:endParaRPr lang="en-US" altLang="en-US" sz="1700" dirty="0"/>
          </a:p>
          <a:p>
            <a:pPr algn="l" rtl="0" eaLnBrk="0">
              <a:lnSpc>
                <a:spcPct val="115000"/>
              </a:lnSpc>
            </a:pPr>
            <a:endParaRPr lang="en-US" altLang="en-US" sz="1000" dirty="0"/>
          </a:p>
          <a:p>
            <a:pPr algn="l" rtl="0" eaLnBrk="0">
              <a:lnSpc>
                <a:spcPct val="116000"/>
              </a:lnSpc>
            </a:pPr>
            <a:endParaRPr lang="en-US" altLang="en-US" sz="1000" dirty="0"/>
          </a:p>
          <a:p>
            <a:pPr algn="l" rtl="0" eaLnBrk="0">
              <a:lnSpc>
                <a:spcPct val="112000"/>
              </a:lnSpc>
            </a:pPr>
            <a:endParaRPr lang="en-US" altLang="en-US" sz="600" dirty="0"/>
          </a:p>
          <a:p>
            <a:pPr marL="2122170" algn="l" rtl="0" eaLnBrk="0">
              <a:lnSpc>
                <a:spcPct val="94000"/>
              </a:lnSpc>
              <a:spcBef>
                <a:spcPts val="5"/>
              </a:spcBef>
            </a:pPr>
            <a:r>
              <a:rPr sz="2700" b="1" kern="0" spc="90" dirty="0">
                <a:solidFill>
                  <a:srgbClr val="00B050">
                    <a:alpha val="100000"/>
                  </a:srgbClr>
                </a:solidFill>
                <a:latin typeface="微软雅黑" panose="020B0503020204020204" charset="-122"/>
                <a:ea typeface="微软雅黑" panose="020B0503020204020204" charset="-122"/>
                <a:cs typeface="微软雅黑" panose="020B0503020204020204" charset="-122"/>
              </a:rPr>
              <a:t>规范对钢瓶管理的主要要求</a:t>
            </a:r>
            <a:endParaRPr lang="en-US" altLang="en-US" sz="2700" dirty="0"/>
          </a:p>
        </p:txBody>
      </p:sp>
      <p:pic>
        <p:nvPicPr>
          <p:cNvPr id="212" name="picture 212"/>
          <p:cNvPicPr>
            <a:picLocks noChangeAspect="1"/>
          </p:cNvPicPr>
          <p:nvPr/>
        </p:nvPicPr>
        <p:blipFill>
          <a:blip r:embed="rId1"/>
          <a:stretch>
            <a:fillRect/>
          </a:stretch>
        </p:blipFill>
        <p:spPr>
          <a:xfrm rot="21600000">
            <a:off x="5315838" y="4287011"/>
            <a:ext cx="371855" cy="364502"/>
          </a:xfrm>
          <a:prstGeom prst="rect">
            <a:avLst/>
          </a:prstGeom>
        </p:spPr>
      </p:pic>
      <p:pic>
        <p:nvPicPr>
          <p:cNvPr id="214" name="picture 214"/>
          <p:cNvPicPr>
            <a:picLocks noChangeAspect="1"/>
          </p:cNvPicPr>
          <p:nvPr/>
        </p:nvPicPr>
        <p:blipFill>
          <a:blip r:embed="rId2"/>
          <a:stretch>
            <a:fillRect/>
          </a:stretch>
        </p:blipFill>
        <p:spPr>
          <a:xfrm rot="21600000">
            <a:off x="6077457" y="3346703"/>
            <a:ext cx="371855" cy="371855"/>
          </a:xfrm>
          <a:prstGeom prst="rect">
            <a:avLst/>
          </a:prstGeom>
        </p:spPr>
      </p:pic>
      <p:pic>
        <p:nvPicPr>
          <p:cNvPr id="216" name="picture 216"/>
          <p:cNvPicPr>
            <a:picLocks noChangeAspect="1"/>
          </p:cNvPicPr>
          <p:nvPr/>
        </p:nvPicPr>
        <p:blipFill>
          <a:blip r:embed="rId3"/>
          <a:stretch>
            <a:fillRect/>
          </a:stretch>
        </p:blipFill>
        <p:spPr>
          <a:xfrm rot="21600000">
            <a:off x="3292985" y="3319321"/>
            <a:ext cx="538221" cy="564125"/>
          </a:xfrm>
          <a:prstGeom prst="rect">
            <a:avLst/>
          </a:prstGeom>
        </p:spPr>
      </p:pic>
      <p:pic>
        <p:nvPicPr>
          <p:cNvPr id="218" name="picture 218"/>
          <p:cNvPicPr>
            <a:picLocks noChangeAspect="1"/>
          </p:cNvPicPr>
          <p:nvPr/>
        </p:nvPicPr>
        <p:blipFill>
          <a:blip r:embed="rId4"/>
          <a:stretch>
            <a:fillRect/>
          </a:stretch>
        </p:blipFill>
        <p:spPr>
          <a:xfrm rot="21600000">
            <a:off x="2499512" y="2573223"/>
            <a:ext cx="3943198" cy="616064"/>
          </a:xfrm>
          <a:prstGeom prst="rect">
            <a:avLst/>
          </a:prstGeom>
        </p:spPr>
      </p:pic>
      <p:sp>
        <p:nvSpPr>
          <p:cNvPr id="220" name="textbox 220"/>
          <p:cNvSpPr/>
          <p:nvPr/>
        </p:nvSpPr>
        <p:spPr>
          <a:xfrm>
            <a:off x="477253" y="3600611"/>
            <a:ext cx="4933315" cy="847725"/>
          </a:xfrm>
          <a:prstGeom prst="rect">
            <a:avLst/>
          </a:prstGeom>
        </p:spPr>
        <p:txBody>
          <a:bodyPr vert="horz" wrap="square" lIns="0" tIns="0" rIns="0" bIns="0"/>
          <a:lstStyle/>
          <a:p>
            <a:pPr algn="l" rtl="0" eaLnBrk="0">
              <a:lnSpc>
                <a:spcPct val="183000"/>
              </a:lnSpc>
            </a:pPr>
            <a:endParaRPr lang="en-US" altLang="en-US" sz="1000" dirty="0"/>
          </a:p>
          <a:p>
            <a:pPr algn="l" rtl="0" eaLnBrk="0">
              <a:lnSpc>
                <a:spcPct val="8000"/>
              </a:lnSpc>
            </a:pPr>
            <a:endParaRPr lang="en-US" altLang="en-US" sz="100" dirty="0"/>
          </a:p>
          <a:p>
            <a:pPr marL="12700" algn="l" rtl="0" eaLnBrk="0">
              <a:lnSpc>
                <a:spcPct val="87000"/>
              </a:lnSpc>
            </a:pPr>
            <a:r>
              <a:rPr sz="2700" b="1" kern="0" spc="80" baseline="-23000" dirty="0">
                <a:solidFill>
                  <a:srgbClr val="FF0000">
                    <a:alpha val="100000"/>
                  </a:srgbClr>
                </a:solidFill>
                <a:latin typeface="微软雅黑" panose="020B0503020204020204" charset="-122"/>
                <a:ea typeface="微软雅黑" panose="020B0503020204020204" charset="-122"/>
                <a:cs typeface="微软雅黑" panose="020B0503020204020204" charset="-122"/>
              </a:rPr>
              <a:t>气相阀、液相阀附近</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400" kern="0" spc="80" dirty="0">
                <a:solidFill>
                  <a:srgbClr val="0278A3">
                    <a:alpha val="100000"/>
                  </a:srgbClr>
                </a:solidFill>
                <a:latin typeface="微软雅黑" panose="020B0503020204020204" charset="-122"/>
                <a:ea typeface="微软雅黑" panose="020B0503020204020204" charset="-122"/>
                <a:cs typeface="微软雅黑" panose="020B0503020204020204" charset="-122"/>
              </a:rPr>
              <a:t>●</a:t>
            </a:r>
            <a:r>
              <a:rPr sz="3400" kern="0" spc="0" dirty="0">
                <a:solidFill>
                  <a:srgbClr val="0278A3">
                    <a:alpha val="100000"/>
                  </a:srgbClr>
                </a:solidFill>
                <a:latin typeface="微软雅黑" panose="020B0503020204020204" charset="-122"/>
                <a:ea typeface="微软雅黑" panose="020B0503020204020204" charset="-122"/>
                <a:cs typeface="微软雅黑" panose="020B0503020204020204" charset="-122"/>
              </a:rPr>
              <a:t>       </a:t>
            </a:r>
            <a:endParaRPr lang="en-US" altLang="en-US" sz="3400" dirty="0"/>
          </a:p>
        </p:txBody>
      </p:sp>
      <p:pic>
        <p:nvPicPr>
          <p:cNvPr id="222" name="picture 222"/>
          <p:cNvPicPr>
            <a:picLocks noChangeAspect="1"/>
          </p:cNvPicPr>
          <p:nvPr/>
        </p:nvPicPr>
        <p:blipFill>
          <a:blip r:embed="rId5"/>
          <a:stretch>
            <a:fillRect/>
          </a:stretch>
        </p:blipFill>
        <p:spPr>
          <a:xfrm rot="21600000">
            <a:off x="4100238" y="3613311"/>
            <a:ext cx="1291342" cy="822029"/>
          </a:xfrm>
          <a:prstGeom prst="rect">
            <a:avLst/>
          </a:prstGeom>
        </p:spPr>
      </p:pic>
      <p:pic>
        <p:nvPicPr>
          <p:cNvPr id="224" name="picture 224"/>
          <p:cNvPicPr>
            <a:picLocks noChangeAspect="1"/>
          </p:cNvPicPr>
          <p:nvPr/>
        </p:nvPicPr>
        <p:blipFill>
          <a:blip r:embed="rId6"/>
          <a:stretch>
            <a:fillRect/>
          </a:stretch>
        </p:blipFill>
        <p:spPr>
          <a:xfrm rot="21600000">
            <a:off x="5168323" y="1752842"/>
            <a:ext cx="528337" cy="592352"/>
          </a:xfrm>
          <a:prstGeom prst="rect">
            <a:avLst/>
          </a:prstGeom>
        </p:spPr>
      </p:pic>
      <p:pic>
        <p:nvPicPr>
          <p:cNvPr id="226" name="picture 226"/>
          <p:cNvPicPr>
            <a:picLocks noChangeAspect="1"/>
          </p:cNvPicPr>
          <p:nvPr/>
        </p:nvPicPr>
        <p:blipFill>
          <a:blip r:embed="rId7"/>
          <a:stretch>
            <a:fillRect/>
          </a:stretch>
        </p:blipFill>
        <p:spPr>
          <a:xfrm rot="21600000">
            <a:off x="3625595" y="2187575"/>
            <a:ext cx="1801368" cy="1473200"/>
          </a:xfrm>
          <a:prstGeom prst="rect">
            <a:avLst/>
          </a:prstGeom>
        </p:spPr>
      </p:pic>
      <p:sp>
        <p:nvSpPr>
          <p:cNvPr id="228" name="textbox 228"/>
          <p:cNvSpPr/>
          <p:nvPr/>
        </p:nvSpPr>
        <p:spPr>
          <a:xfrm>
            <a:off x="345020" y="3060217"/>
            <a:ext cx="8585834" cy="391795"/>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2320"/>
              </a:lnSpc>
            </a:pPr>
            <a:r>
              <a:rPr sz="2700" b="1" kern="0" spc="30" baseline="13000" dirty="0">
                <a:solidFill>
                  <a:srgbClr val="FF0000">
                    <a:alpha val="100000"/>
                  </a:srgbClr>
                </a:solidFill>
                <a:latin typeface="微软雅黑" panose="020B0503020204020204" charset="-122"/>
                <a:ea typeface="微软雅黑" panose="020B0503020204020204" charset="-122"/>
                <a:cs typeface="微软雅黑" panose="020B0503020204020204" charset="-122"/>
              </a:rPr>
              <a:t>和液相瓶阀带转换</a:t>
            </a:r>
            <a:r>
              <a:rPr sz="17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700" b="1" kern="0" spc="20" baseline="-6000" dirty="0">
                <a:solidFill>
                  <a:srgbClr val="FF0000">
                    <a:alpha val="100000"/>
                  </a:srgbClr>
                </a:solidFill>
                <a:latin typeface="微软雅黑" panose="020B0503020204020204" charset="-122"/>
                <a:ea typeface="微软雅黑" panose="020B0503020204020204" charset="-122"/>
                <a:cs typeface="微软雅黑" panose="020B0503020204020204" charset="-122"/>
              </a:rPr>
              <a:t>浓度报警器、重瓶区铺</a:t>
            </a:r>
            <a:endParaRPr lang="en-US" altLang="en-US" sz="2700" baseline="-6000" dirty="0"/>
          </a:p>
        </p:txBody>
      </p:sp>
      <p:pic>
        <p:nvPicPr>
          <p:cNvPr id="230" name="picture 230"/>
          <p:cNvPicPr>
            <a:picLocks noChangeAspect="1"/>
          </p:cNvPicPr>
          <p:nvPr/>
        </p:nvPicPr>
        <p:blipFill>
          <a:blip r:embed="rId8"/>
          <a:stretch>
            <a:fillRect/>
          </a:stretch>
        </p:blipFill>
        <p:spPr>
          <a:xfrm rot="21600000">
            <a:off x="5380773" y="3098901"/>
            <a:ext cx="712828" cy="340156"/>
          </a:xfrm>
          <a:prstGeom prst="rect">
            <a:avLst/>
          </a:prstGeom>
        </p:spPr>
      </p:pic>
      <p:sp>
        <p:nvSpPr>
          <p:cNvPr id="232" name="textbox 232"/>
          <p:cNvSpPr/>
          <p:nvPr/>
        </p:nvSpPr>
        <p:spPr>
          <a:xfrm>
            <a:off x="4082986" y="79273"/>
            <a:ext cx="2493645" cy="548005"/>
          </a:xfrm>
          <a:prstGeom prst="rect">
            <a:avLst/>
          </a:prstGeom>
        </p:spPr>
        <p:txBody>
          <a:bodyPr vert="horz" wrap="square" lIns="0" tIns="0" rIns="0" bIns="0"/>
          <a:lstStyle/>
          <a:p>
            <a:pPr algn="l" rtl="0" eaLnBrk="0">
              <a:lnSpc>
                <a:spcPct val="75000"/>
              </a:lnSpc>
            </a:pPr>
            <a:endParaRPr lang="en-US" altLang="en-US" sz="100" dirty="0"/>
          </a:p>
          <a:p>
            <a:pPr marL="15240" indent="-2540" algn="l" rtl="0" eaLnBrk="0">
              <a:lnSpc>
                <a:spcPct val="101000"/>
              </a:lnSpc>
            </a:pP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气瓶溯源系统符合要求，</a:t>
            </a:r>
            <a:r>
              <a:rPr sz="17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实行扫码充装制度</a:t>
            </a:r>
            <a:endParaRPr lang="en-US" altLang="en-US" sz="1700" dirty="0"/>
          </a:p>
        </p:txBody>
      </p:sp>
      <p:sp>
        <p:nvSpPr>
          <p:cNvPr id="234" name="textbox 234"/>
          <p:cNvSpPr/>
          <p:nvPr/>
        </p:nvSpPr>
        <p:spPr>
          <a:xfrm>
            <a:off x="188302" y="1413700"/>
            <a:ext cx="2309495" cy="547369"/>
          </a:xfrm>
          <a:prstGeom prst="rect">
            <a:avLst/>
          </a:prstGeom>
        </p:spPr>
        <p:txBody>
          <a:bodyPr vert="horz" wrap="square" lIns="0" tIns="0" rIns="0" bIns="0"/>
          <a:lstStyle/>
          <a:p>
            <a:pPr algn="l" rtl="0" eaLnBrk="0">
              <a:lnSpc>
                <a:spcPct val="74000"/>
              </a:lnSpc>
            </a:pPr>
            <a:endParaRPr lang="en-US" altLang="en-US" sz="100" dirty="0"/>
          </a:p>
          <a:p>
            <a:pPr marL="12700" indent="635" algn="l" rtl="0" eaLnBrk="0">
              <a:lnSpc>
                <a:spcPct val="101000"/>
              </a:lnSpc>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气瓶质量安全追溯条码</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采用</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不易损坏的材质</a:t>
            </a:r>
            <a:endParaRPr lang="en-US" altLang="en-US" sz="1700" dirty="0"/>
          </a:p>
        </p:txBody>
      </p:sp>
      <p:sp>
        <p:nvSpPr>
          <p:cNvPr id="236" name="textbox 236"/>
          <p:cNvSpPr/>
          <p:nvPr/>
        </p:nvSpPr>
        <p:spPr>
          <a:xfrm>
            <a:off x="1118755" y="323354"/>
            <a:ext cx="2308225" cy="547369"/>
          </a:xfrm>
          <a:prstGeom prst="rect">
            <a:avLst/>
          </a:prstGeom>
        </p:spPr>
        <p:txBody>
          <a:bodyPr vert="horz" wrap="square" lIns="0" tIns="0" rIns="0" bIns="0"/>
          <a:lstStyle/>
          <a:p>
            <a:pPr algn="l" rtl="0" eaLnBrk="0">
              <a:lnSpc>
                <a:spcPct val="73000"/>
              </a:lnSpc>
            </a:pPr>
            <a:endParaRPr lang="en-US" altLang="en-US" sz="100" dirty="0"/>
          </a:p>
          <a:p>
            <a:pPr marL="12700" algn="l" rtl="0" eaLnBrk="0">
              <a:lnSpc>
                <a:spcPct val="101000"/>
              </a:lnSpc>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定期检验,每4年检验一</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次</a:t>
            </a:r>
            <a:r>
              <a:rPr sz="1700" b="1" kern="0" spc="-2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，不得违规维修钢瓶</a:t>
            </a:r>
            <a:endParaRPr lang="en-US" altLang="en-US" sz="1700" dirty="0"/>
          </a:p>
        </p:txBody>
      </p:sp>
      <p:sp>
        <p:nvSpPr>
          <p:cNvPr id="238" name="textbox 238"/>
          <p:cNvSpPr/>
          <p:nvPr/>
        </p:nvSpPr>
        <p:spPr>
          <a:xfrm>
            <a:off x="6429463" y="1155192"/>
            <a:ext cx="2145664" cy="54736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1000"/>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气瓶分区设置,有效</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隔</a:t>
            </a:r>
            <a:r>
              <a:rPr sz="17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离,不得露天存放</a:t>
            </a:r>
            <a:endParaRPr lang="en-US" altLang="en-US" sz="1700" dirty="0"/>
          </a:p>
        </p:txBody>
      </p:sp>
      <p:pic>
        <p:nvPicPr>
          <p:cNvPr id="240" name="picture 240"/>
          <p:cNvPicPr>
            <a:picLocks noChangeAspect="1"/>
          </p:cNvPicPr>
          <p:nvPr/>
        </p:nvPicPr>
        <p:blipFill>
          <a:blip r:embed="rId9"/>
          <a:stretch>
            <a:fillRect/>
          </a:stretch>
        </p:blipFill>
        <p:spPr>
          <a:xfrm rot="21600000">
            <a:off x="2737104" y="1749551"/>
            <a:ext cx="1106154" cy="647109"/>
          </a:xfrm>
          <a:prstGeom prst="rect">
            <a:avLst/>
          </a:prstGeom>
        </p:spPr>
      </p:pic>
      <p:sp>
        <p:nvSpPr>
          <p:cNvPr id="242" name="textbox 242"/>
          <p:cNvSpPr/>
          <p:nvPr/>
        </p:nvSpPr>
        <p:spPr>
          <a:xfrm>
            <a:off x="6620649" y="2580283"/>
            <a:ext cx="2310129" cy="250190"/>
          </a:xfrm>
          <a:prstGeom prst="rect">
            <a:avLst/>
          </a:prstGeom>
        </p:spPr>
        <p:txBody>
          <a:bodyPr vert="horz" wrap="square" lIns="0" tIns="0" rIns="0" bIns="0"/>
          <a:lstStyle/>
          <a:p>
            <a:pPr algn="l" rtl="0" eaLnBrk="0">
              <a:lnSpc>
                <a:spcPct val="79000"/>
              </a:lnSpc>
            </a:pPr>
            <a:endParaRPr lang="en-US" altLang="en-US" sz="100" dirty="0"/>
          </a:p>
          <a:p>
            <a:pPr marL="12700" algn="l" rtl="0" eaLnBrk="0">
              <a:lnSpc>
                <a:spcPct val="87000"/>
              </a:lnSpc>
            </a:pPr>
            <a:r>
              <a:rPr sz="1700" b="1" kern="0" spc="70" dirty="0">
                <a:solidFill>
                  <a:srgbClr val="00B050">
                    <a:alpha val="100000"/>
                  </a:srgbClr>
                </a:solidFill>
                <a:latin typeface="微软雅黑" panose="020B0503020204020204" charset="-122"/>
                <a:ea typeface="微软雅黑" panose="020B0503020204020204" charset="-122"/>
                <a:cs typeface="微软雅黑" panose="020B0503020204020204" charset="-122"/>
              </a:rPr>
              <a:t>瓶库分区设置</a:t>
            </a:r>
            <a:r>
              <a:rPr sz="1700" b="1" kern="0" spc="-2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采用防</a:t>
            </a:r>
            <a:endParaRPr lang="en-US" altLang="en-US" sz="1700" dirty="0"/>
          </a:p>
        </p:txBody>
      </p:sp>
      <p:pic>
        <p:nvPicPr>
          <p:cNvPr id="244" name="picture 244"/>
          <p:cNvPicPr>
            <a:picLocks noChangeAspect="1"/>
          </p:cNvPicPr>
          <p:nvPr/>
        </p:nvPicPr>
        <p:blipFill>
          <a:blip r:embed="rId10"/>
          <a:stretch>
            <a:fillRect/>
          </a:stretch>
        </p:blipFill>
        <p:spPr>
          <a:xfrm rot="21600000">
            <a:off x="3867845" y="1481372"/>
            <a:ext cx="337234" cy="700322"/>
          </a:xfrm>
          <a:prstGeom prst="rect">
            <a:avLst/>
          </a:prstGeom>
        </p:spPr>
      </p:pic>
      <p:pic>
        <p:nvPicPr>
          <p:cNvPr id="246" name="picture 246"/>
          <p:cNvPicPr>
            <a:picLocks noChangeAspect="1"/>
          </p:cNvPicPr>
          <p:nvPr/>
        </p:nvPicPr>
        <p:blipFill>
          <a:blip r:embed="rId11"/>
          <a:stretch>
            <a:fillRect/>
          </a:stretch>
        </p:blipFill>
        <p:spPr>
          <a:xfrm rot="21600000">
            <a:off x="4662747" y="1300803"/>
            <a:ext cx="283602" cy="743850"/>
          </a:xfrm>
          <a:prstGeom prst="rect">
            <a:avLst/>
          </a:prstGeom>
        </p:spPr>
      </p:pic>
      <p:pic>
        <p:nvPicPr>
          <p:cNvPr id="248" name="picture 248"/>
          <p:cNvPicPr>
            <a:picLocks noChangeAspect="1"/>
          </p:cNvPicPr>
          <p:nvPr/>
        </p:nvPicPr>
        <p:blipFill>
          <a:blip r:embed="rId12"/>
          <a:stretch>
            <a:fillRect/>
          </a:stretch>
        </p:blipFill>
        <p:spPr>
          <a:xfrm rot="21600000">
            <a:off x="3500628" y="1054608"/>
            <a:ext cx="371855" cy="371855"/>
          </a:xfrm>
          <a:prstGeom prst="rect">
            <a:avLst/>
          </a:prstGeom>
        </p:spPr>
      </p:pic>
      <p:pic>
        <p:nvPicPr>
          <p:cNvPr id="250" name="picture 250"/>
          <p:cNvPicPr>
            <a:picLocks noChangeAspect="1"/>
          </p:cNvPicPr>
          <p:nvPr/>
        </p:nvPicPr>
        <p:blipFill>
          <a:blip r:embed="rId13"/>
          <a:stretch>
            <a:fillRect/>
          </a:stretch>
        </p:blipFill>
        <p:spPr>
          <a:xfrm rot="21600000">
            <a:off x="5711952" y="1365503"/>
            <a:ext cx="371855" cy="371855"/>
          </a:xfrm>
          <a:prstGeom prst="rect">
            <a:avLst/>
          </a:prstGeom>
        </p:spPr>
      </p:pic>
      <p:pic>
        <p:nvPicPr>
          <p:cNvPr id="252" name="picture 252"/>
          <p:cNvPicPr>
            <a:picLocks noChangeAspect="1"/>
          </p:cNvPicPr>
          <p:nvPr/>
        </p:nvPicPr>
        <p:blipFill>
          <a:blip r:embed="rId14"/>
          <a:stretch>
            <a:fillRect/>
          </a:stretch>
        </p:blipFill>
        <p:spPr>
          <a:xfrm rot="21600000">
            <a:off x="4718303" y="906779"/>
            <a:ext cx="371855" cy="371855"/>
          </a:xfrm>
          <a:prstGeom prst="rect">
            <a:avLst/>
          </a:prstGeom>
        </p:spPr>
      </p:pic>
      <p:pic>
        <p:nvPicPr>
          <p:cNvPr id="254" name="picture 254"/>
          <p:cNvPicPr>
            <a:picLocks noChangeAspect="1"/>
          </p:cNvPicPr>
          <p:nvPr/>
        </p:nvPicPr>
        <p:blipFill>
          <a:blip r:embed="rId14"/>
          <a:stretch>
            <a:fillRect/>
          </a:stretch>
        </p:blipFill>
        <p:spPr>
          <a:xfrm rot="21600000">
            <a:off x="3956303" y="4492752"/>
            <a:ext cx="371855" cy="37185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extbox 256"/>
          <p:cNvSpPr/>
          <p:nvPr/>
        </p:nvSpPr>
        <p:spPr>
          <a:xfrm>
            <a:off x="230708" y="174726"/>
            <a:ext cx="8665209" cy="6371590"/>
          </a:xfrm>
          <a:prstGeom prst="rect">
            <a:avLst/>
          </a:prstGeom>
        </p:spPr>
        <p:txBody>
          <a:bodyPr vert="horz" wrap="square" lIns="0" tIns="0" rIns="0" bIns="0"/>
          <a:lstStyle/>
          <a:p>
            <a:pPr algn="l" rtl="0" eaLnBrk="0">
              <a:lnSpc>
                <a:spcPct val="83000"/>
              </a:lnSpc>
            </a:pPr>
            <a:endParaRPr lang="en-US" altLang="en-US" sz="100" dirty="0"/>
          </a:p>
          <a:p>
            <a:pPr marL="161925" algn="l" rtl="0" eaLnBrk="0">
              <a:lnSpc>
                <a:spcPts val="3165"/>
              </a:lnSpc>
            </a:pPr>
            <a:r>
              <a:rPr sz="23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（二）</a:t>
            </a:r>
            <a:r>
              <a:rPr sz="23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自动控制要求（根据</a:t>
            </a:r>
            <a:r>
              <a:rPr sz="23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燃气新规范的要求整理）</a:t>
            </a:r>
            <a:endParaRPr lang="en-US" altLang="en-US" sz="2300" dirty="0"/>
          </a:p>
          <a:p>
            <a:pPr marL="63500" algn="l" rtl="0" eaLnBrk="0">
              <a:lnSpc>
                <a:spcPct val="91000"/>
              </a:lnSpc>
              <a:spcBef>
                <a:spcPts val="1420"/>
              </a:spcBef>
            </a:pP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  液相进口管应设置止回阀和</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紧急切断阀</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53340" algn="l" rtl="0" eaLnBrk="0">
              <a:lnSpc>
                <a:spcPct val="91000"/>
              </a:lnSpc>
              <a:spcBef>
                <a:spcPts val="215"/>
              </a:spcBef>
            </a:pP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  储罐液相出口管</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和气相管应设置紧急切断阀；</a:t>
            </a:r>
            <a:endParaRPr lang="en-US" altLang="en-US" sz="2000" dirty="0"/>
          </a:p>
          <a:p>
            <a:pPr marL="43180" indent="16510" algn="l" rtl="0" eaLnBrk="0">
              <a:lnSpc>
                <a:spcPct val="97000"/>
              </a:lnSpc>
              <a:spcBef>
                <a:spcPts val="215"/>
              </a:spcBef>
            </a:pP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3.  储罐应设置就地显示和远传</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显示的液位计和压力检测仪表</a:t>
            </a:r>
            <a:r>
              <a:rPr sz="2000" b="1"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，且应设置</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液位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上、下限报警装置和压力上限报警装置</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，液位</a:t>
            </a:r>
            <a:r>
              <a:rPr sz="20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计要和紧急切断阀联锁</a:t>
            </a:r>
            <a:r>
              <a:rPr sz="2000" b="1"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，压力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表要和放散管连锁；</a:t>
            </a:r>
            <a:endParaRPr lang="en-US" altLang="en-US" sz="2000" dirty="0"/>
          </a:p>
          <a:p>
            <a:pPr marL="44450" algn="l" rtl="0" eaLnBrk="0">
              <a:lnSpc>
                <a:spcPct val="91000"/>
              </a:lnSpc>
              <a:spcBef>
                <a:spcPts val="215"/>
              </a:spcBef>
            </a:pP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4. 储罐应设置就地显示和远传温度计</a:t>
            </a:r>
            <a:r>
              <a:rPr sz="2000" b="1"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温度计和储罐喷淋系统联锁</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1910" indent="19050" algn="l" rtl="0" eaLnBrk="0">
              <a:lnSpc>
                <a:spcPct val="95000"/>
              </a:lnSpc>
              <a:spcBef>
                <a:spcPts val="240"/>
              </a:spcBef>
            </a:pP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5.  储配站应设置</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过程控制系统、紧急停车系统</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、可燃气体检测报警系统、钢  </a:t>
            </a: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瓶溯源系统和视频监视系</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统。</a:t>
            </a:r>
            <a:endParaRPr lang="en-US" altLang="en-US" sz="2000" dirty="0"/>
          </a:p>
          <a:p>
            <a:pPr marL="53975" algn="l" rtl="0" eaLnBrk="0">
              <a:lnSpc>
                <a:spcPct val="83000"/>
              </a:lnSpc>
              <a:spcBef>
                <a:spcPts val="210"/>
              </a:spcBef>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6.紧急停车系统的设计应符合下列规定：</a:t>
            </a:r>
            <a:endParaRPr lang="en-US" altLang="en-US" sz="2000" dirty="0"/>
          </a:p>
          <a:p>
            <a:pPr marL="201295" algn="l" rtl="0" eaLnBrk="0">
              <a:lnSpc>
                <a:spcPct val="102000"/>
              </a:lnSpc>
              <a:spcBef>
                <a:spcPts val="25"/>
              </a:spcBef>
            </a:pP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（1）全站紧急停车装置</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应具备事故状态下全站紧急关断的功能；                   </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（2）全站紧急停车装置宜</a:t>
            </a:r>
            <a:r>
              <a:rPr sz="20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在控制室和现场分别设置停车按钮；</a:t>
            </a:r>
            <a:endParaRPr lang="en-US" altLang="en-US" sz="2000" dirty="0"/>
          </a:p>
          <a:p>
            <a:pPr marL="46990" indent="154305" algn="l" rtl="0" eaLnBrk="0">
              <a:lnSpc>
                <a:spcPct val="97000"/>
              </a:lnSpc>
              <a:spcBef>
                <a:spcPts val="25"/>
              </a:spcBef>
            </a:pP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（3）储罐区、装卸区、灌瓶间等重要生产场所宜根据需要设置区域性紧急停</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车的装置</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，并应在现场设置按</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钮；</a:t>
            </a:r>
            <a:endParaRPr lang="en-US" altLang="en-US" sz="2000" dirty="0"/>
          </a:p>
          <a:p>
            <a:pPr marL="201295" algn="l" rtl="0" eaLnBrk="0">
              <a:lnSpc>
                <a:spcPts val="2645"/>
              </a:lnSpc>
            </a:pPr>
            <a:r>
              <a:rPr sz="20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（4）紧急停车装置应采用</a:t>
            </a:r>
            <a:r>
              <a:rPr sz="20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故障安全型设计；</a:t>
            </a:r>
            <a:endParaRPr lang="en-US" altLang="en-US" sz="2000" dirty="0"/>
          </a:p>
          <a:p>
            <a:pPr marL="201295" algn="l" rtl="0" eaLnBrk="0">
              <a:lnSpc>
                <a:spcPts val="2415"/>
              </a:lnSpc>
              <a:spcBef>
                <a:spcPts val="120"/>
              </a:spcBef>
            </a:pPr>
            <a:r>
              <a:rPr sz="20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（5）紧急停车装置应只能现场手动复位。</a:t>
            </a:r>
            <a:endParaRPr lang="en-US" altLang="en-US" sz="2000" dirty="0"/>
          </a:p>
          <a:p>
            <a:pPr marL="43815" indent="8255" algn="l" rtl="0" eaLnBrk="0">
              <a:lnSpc>
                <a:spcPct val="91000"/>
              </a:lnSpc>
              <a:spcBef>
                <a:spcPts val="50"/>
              </a:spcBef>
            </a:pP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7.储罐区、装卸区、灌瓶间、压缩机房、瓶库、瓶组</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间等可能存在泄漏可燃气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体的场所</a:t>
            </a:r>
            <a:r>
              <a:rPr sz="2000" b="1"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，应设置连续检</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测可燃气体浓度报警器</a:t>
            </a:r>
            <a:r>
              <a:rPr sz="2000" b="1"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，报警器的报警设定值应按</a:t>
            </a:r>
            <a:endParaRPr lang="en-US" altLang="en-US" sz="2000" dirty="0"/>
          </a:p>
          <a:p>
            <a:pPr marL="43180" indent="2540" algn="l" rtl="0" eaLnBrk="0">
              <a:lnSpc>
                <a:spcPct val="104000"/>
              </a:lnSpc>
              <a:spcBef>
                <a:spcPts val="5"/>
              </a:spcBef>
            </a:pP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可燃气体爆炸下限的20%确定</a:t>
            </a:r>
            <a:r>
              <a:rPr sz="2000" b="1"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，可燃气体探测器应采用固定式</a:t>
            </a:r>
            <a:r>
              <a:rPr sz="2000" b="1"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并应配带现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场声光报警器。</a:t>
            </a:r>
            <a:endParaRPr lang="en-US" altLang="en-US" sz="20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box 258"/>
          <p:cNvSpPr/>
          <p:nvPr/>
        </p:nvSpPr>
        <p:spPr>
          <a:xfrm>
            <a:off x="237112" y="121652"/>
            <a:ext cx="8648700" cy="6172200"/>
          </a:xfrm>
          <a:prstGeom prst="rect">
            <a:avLst/>
          </a:prstGeom>
        </p:spPr>
        <p:txBody>
          <a:bodyPr vert="horz" wrap="square" lIns="0" tIns="0" rIns="0" bIns="0"/>
          <a:lstStyle/>
          <a:p>
            <a:pPr algn="l" rtl="0" eaLnBrk="0">
              <a:lnSpc>
                <a:spcPct val="83000"/>
              </a:lnSpc>
            </a:pPr>
            <a:endParaRPr lang="en-US" altLang="en-US" sz="100" dirty="0"/>
          </a:p>
          <a:p>
            <a:pPr marL="187325" algn="l" rtl="0" eaLnBrk="0">
              <a:lnSpc>
                <a:spcPts val="3685"/>
              </a:lnSpc>
            </a:pPr>
            <a:r>
              <a:rPr sz="2600" b="1" kern="0" spc="-190" dirty="0">
                <a:solidFill>
                  <a:srgbClr val="FF0000">
                    <a:alpha val="100000"/>
                  </a:srgbClr>
                </a:solidFill>
                <a:latin typeface="微软雅黑" panose="020B0503020204020204" charset="-122"/>
                <a:ea typeface="微软雅黑" panose="020B0503020204020204" charset="-122"/>
                <a:cs typeface="微软雅黑" panose="020B0503020204020204" charset="-122"/>
              </a:rPr>
              <a:t>（三）</a:t>
            </a:r>
            <a:r>
              <a:rPr sz="2600" b="1" kern="0" spc="-6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600" b="1" kern="0" spc="-190" dirty="0">
                <a:solidFill>
                  <a:srgbClr val="FF0000">
                    <a:alpha val="100000"/>
                  </a:srgbClr>
                </a:solidFill>
                <a:latin typeface="微软雅黑" panose="020B0503020204020204" charset="-122"/>
                <a:ea typeface="微软雅黑" panose="020B0503020204020204" charset="-122"/>
                <a:cs typeface="微软雅黑" panose="020B0503020204020204" charset="-122"/>
              </a:rPr>
              <a:t>站区</a:t>
            </a:r>
            <a:endParaRPr lang="en-US" altLang="en-US" sz="2600" dirty="0"/>
          </a:p>
          <a:p>
            <a:pPr algn="l" rtl="0" eaLnBrk="0">
              <a:lnSpc>
                <a:spcPct val="190000"/>
              </a:lnSpc>
            </a:pPr>
            <a:endParaRPr lang="en-US" altLang="en-US" sz="1000" dirty="0"/>
          </a:p>
          <a:p>
            <a:pPr marL="554990" algn="l" rtl="0" eaLnBrk="0">
              <a:lnSpc>
                <a:spcPct val="91000"/>
              </a:lnSpc>
              <a:spcBef>
                <a:spcPts val="60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1.生产区围墙高度不</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低于2米；</a:t>
            </a:r>
            <a:endParaRPr lang="en-US" altLang="en-US" sz="2000" dirty="0"/>
          </a:p>
          <a:p>
            <a:pPr algn="r" rtl="0" eaLnBrk="0">
              <a:lnSpc>
                <a:spcPct val="83000"/>
              </a:lnSpc>
              <a:spcBef>
                <a:spcPts val="141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2.站区安装有视频监控和周界报警设施</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，视频监控能覆盖站区</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出入口和四</a:t>
            </a:r>
            <a:endParaRPr lang="en-US" altLang="en-US" sz="2000" dirty="0"/>
          </a:p>
          <a:p>
            <a:pPr marL="76200" algn="l" rtl="0" eaLnBrk="0">
              <a:lnSpc>
                <a:spcPts val="3595"/>
              </a:lnSpc>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周</a:t>
            </a:r>
            <a:r>
              <a:rPr sz="2000" b="1" kern="0" spc="-3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，无死角;周界报警装置有效；</a:t>
            </a:r>
            <a:endParaRPr lang="en-US" altLang="en-US" sz="2000" dirty="0"/>
          </a:p>
          <a:p>
            <a:pPr marL="535940" algn="l" rtl="0" eaLnBrk="0">
              <a:lnSpc>
                <a:spcPct val="83000"/>
              </a:lnSpc>
              <a:spcBef>
                <a:spcPts val="162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4.生产区除本站工作人员、槽车和专用运瓶车驾驶员、押运员外</a:t>
            </a:r>
            <a:r>
              <a:rPr sz="20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，不得有</a:t>
            </a:r>
            <a:endParaRPr lang="en-US" altLang="en-US" sz="2000" dirty="0"/>
          </a:p>
          <a:p>
            <a:pPr marL="107315" indent="-27940" algn="l" rtl="0" eaLnBrk="0">
              <a:lnSpc>
                <a:spcPct val="157000"/>
              </a:lnSpc>
              <a:spcBef>
                <a:spcPts val="3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其他无关人员</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，外来人员确需进入的</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，应履行登记手续并有本单位人员陪同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  进入生产区的人员（包括工作人员）着防静电工作服</a:t>
            </a:r>
            <a:r>
              <a:rPr sz="2000" b="1" kern="0" spc="-3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，不得穿带钉的鞋，</a:t>
            </a:r>
            <a:endParaRPr lang="en-US" altLang="en-US" sz="2000" dirty="0"/>
          </a:p>
          <a:p>
            <a:pPr marL="77470" algn="l" rtl="0" eaLnBrk="0">
              <a:lnSpc>
                <a:spcPct val="91000"/>
              </a:lnSpc>
              <a:spcBef>
                <a:spcPts val="123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严禁携带非防爆型电子设备和</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火种；</a:t>
            </a:r>
            <a:endParaRPr lang="en-US" altLang="en-US" sz="2000" dirty="0"/>
          </a:p>
          <a:p>
            <a:pPr marL="553085" algn="l" rtl="0" eaLnBrk="0">
              <a:lnSpc>
                <a:spcPct val="91000"/>
              </a:lnSpc>
              <a:spcBef>
                <a:spcPts val="141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5.各岗位醒目位置</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悬挂岗位职责、操作规程和应急处置措施；</a:t>
            </a:r>
            <a:endParaRPr lang="en-US" altLang="en-US" sz="2000" dirty="0"/>
          </a:p>
          <a:p>
            <a:pPr marL="545465" algn="l" rtl="0" eaLnBrk="0">
              <a:lnSpc>
                <a:spcPts val="2645"/>
              </a:lnSpc>
              <a:spcBef>
                <a:spcPts val="100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6.站区所有的电器均需采取防爆线路</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，所有工具都使用防爆工</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作。（</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在国</a:t>
            </a:r>
            <a:endParaRPr lang="en-US" altLang="en-US" sz="2000" dirty="0"/>
          </a:p>
          <a:p>
            <a:pPr marL="78740" algn="l" rtl="0" eaLnBrk="0">
              <a:lnSpc>
                <a:spcPts val="3360"/>
              </a:lnSpc>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家级的检查过程中</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，这一</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项经常出问题</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，主要原因一是防爆线路线头外露，</a:t>
            </a:r>
            <a:endParaRPr lang="en-US" altLang="en-US" sz="2000" dirty="0"/>
          </a:p>
          <a:p>
            <a:pPr marL="82550" algn="l" rtl="0" eaLnBrk="0">
              <a:lnSpc>
                <a:spcPct val="83000"/>
              </a:lnSpc>
              <a:spcBef>
                <a:spcPts val="1600"/>
              </a:spcBef>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二是充装台扳手和螺丝批等使用非防爆工作</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，所以检查组来之前这一项一定</a:t>
            </a:r>
            <a:endParaRPr lang="en-US" altLang="en-US" sz="2000" dirty="0"/>
          </a:p>
          <a:p>
            <a:pPr marL="78740" algn="l" rtl="0" eaLnBrk="0">
              <a:lnSpc>
                <a:spcPts val="3850"/>
              </a:lnSpc>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要认真检查。</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1"/>
          <a:stretch>
            <a:fillRect/>
          </a:stretch>
        </p:blipFill>
        <p:spPr>
          <a:xfrm rot="21600000">
            <a:off x="1763267" y="16764"/>
            <a:ext cx="5753099" cy="3915155"/>
          </a:xfrm>
          <a:prstGeom prst="rect">
            <a:avLst/>
          </a:prstGeom>
        </p:spPr>
      </p:pic>
      <p:pic>
        <p:nvPicPr>
          <p:cNvPr id="26" name="picture 26"/>
          <p:cNvPicPr>
            <a:picLocks noChangeAspect="1"/>
          </p:cNvPicPr>
          <p:nvPr/>
        </p:nvPicPr>
        <p:blipFill>
          <a:blip r:embed="rId2"/>
          <a:stretch>
            <a:fillRect/>
          </a:stretch>
        </p:blipFill>
        <p:spPr>
          <a:xfrm rot="21600000">
            <a:off x="3020567" y="4148328"/>
            <a:ext cx="3229355" cy="261975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box 260"/>
          <p:cNvSpPr/>
          <p:nvPr/>
        </p:nvSpPr>
        <p:spPr>
          <a:xfrm>
            <a:off x="331982" y="577687"/>
            <a:ext cx="8585200" cy="5765165"/>
          </a:xfrm>
          <a:prstGeom prst="rect">
            <a:avLst/>
          </a:prstGeom>
        </p:spPr>
        <p:txBody>
          <a:bodyPr vert="horz" wrap="square" lIns="0" tIns="0" rIns="0" bIns="0"/>
          <a:lstStyle/>
          <a:p>
            <a:pPr algn="l" rtl="0" eaLnBrk="0">
              <a:lnSpc>
                <a:spcPct val="88000"/>
              </a:lnSpc>
            </a:pPr>
            <a:endParaRPr lang="en-US" altLang="en-US" sz="100" dirty="0"/>
          </a:p>
          <a:p>
            <a:pPr algn="r" rtl="0" eaLnBrk="0">
              <a:lnSpc>
                <a:spcPct val="83000"/>
              </a:lnSpc>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7.场站的总平面按照生产区与生产辅助区区布置</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。生产区分别设气瓶待检</a:t>
            </a:r>
            <a:endParaRPr lang="en-US" altLang="en-US" sz="2000" dirty="0"/>
          </a:p>
          <a:p>
            <a:pPr marL="12700" indent="16510" algn="l" rtl="0" eaLnBrk="0">
              <a:lnSpc>
                <a:spcPct val="204000"/>
              </a:lnSpc>
              <a:spcBef>
                <a:spcPts val="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区、不合格区、待充装区、充</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装合格区</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，采取有效的隔离措施。有气瓶专用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库房</a:t>
            </a:r>
            <a:r>
              <a:rPr sz="2000" b="1" kern="0" spc="-3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，按实瓶区、空瓶区分组布置。</a:t>
            </a:r>
            <a:endParaRPr lang="en-US" altLang="en-US" sz="2000" dirty="0"/>
          </a:p>
          <a:p>
            <a:pPr algn="l" rtl="0" eaLnBrk="0">
              <a:lnSpc>
                <a:spcPct val="168000"/>
              </a:lnSpc>
            </a:pPr>
            <a:endParaRPr lang="en-US" altLang="en-US" sz="1000" dirty="0"/>
          </a:p>
          <a:p>
            <a:pPr marL="478790" algn="l" rtl="0" eaLnBrk="0">
              <a:lnSpc>
                <a:spcPct val="91000"/>
              </a:lnSpc>
              <a:spcBef>
                <a:spcPts val="60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8、紧急切断装置液</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压油液位要清晰可见。</a:t>
            </a:r>
            <a:endParaRPr lang="en-US" altLang="en-US" sz="2000" dirty="0"/>
          </a:p>
          <a:p>
            <a:pPr algn="l" rtl="0" eaLnBrk="0">
              <a:lnSpc>
                <a:spcPct val="167000"/>
              </a:lnSpc>
            </a:pPr>
            <a:endParaRPr lang="en-US" altLang="en-US" sz="1000" dirty="0"/>
          </a:p>
          <a:p>
            <a:pPr marL="478790" algn="l" rtl="0" eaLnBrk="0">
              <a:lnSpc>
                <a:spcPct val="83000"/>
              </a:lnSpc>
              <a:spcBef>
                <a:spcPts val="60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9.站内区管线上的压力表应完好</a:t>
            </a:r>
            <a:r>
              <a:rPr sz="20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，压力正常</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，在最高工作压力处</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1.6MPa</a:t>
            </a:r>
            <a:endParaRPr lang="en-US" altLang="en-US" sz="2000" dirty="0"/>
          </a:p>
          <a:p>
            <a:pPr marL="13970" indent="-1270" algn="l" rtl="0" eaLnBrk="0">
              <a:lnSpc>
                <a:spcPct val="208000"/>
              </a:lnSpc>
              <a:spcBef>
                <a:spcPts val="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处标</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有红线标记</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，工作压力不超过红线标记</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，压力表</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每半年检验一次</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并有检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验标志（可用透明胶粘贴保护检测标志</a:t>
            </a:r>
            <a:r>
              <a:rPr sz="20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5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防止损坏）</a:t>
            </a:r>
            <a:endParaRPr lang="en-US" altLang="en-US" sz="2000" dirty="0"/>
          </a:p>
          <a:p>
            <a:pPr algn="l" rtl="0" eaLnBrk="0">
              <a:lnSpc>
                <a:spcPct val="152000"/>
              </a:lnSpc>
            </a:pPr>
            <a:endParaRPr lang="en-US" altLang="en-US" sz="1000" dirty="0"/>
          </a:p>
          <a:p>
            <a:pPr marL="491490" algn="l" rtl="0" eaLnBrk="0">
              <a:lnSpc>
                <a:spcPct val="91000"/>
              </a:lnSpc>
              <a:spcBef>
                <a:spcPts val="60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10.所有法兰连接紧密</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，无泄漏</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现象</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法兰两侧有铜导线跨接</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33000"/>
              </a:lnSpc>
            </a:pPr>
            <a:endParaRPr lang="en-US" altLang="en-US" sz="1000" dirty="0"/>
          </a:p>
          <a:p>
            <a:pPr marL="491490" algn="l" rtl="0" eaLnBrk="0">
              <a:lnSpc>
                <a:spcPts val="2645"/>
              </a:lnSpc>
              <a:spcBef>
                <a:spcPts val="60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11.管道标色应符合现行行业标准《城镇燃气标志标准》 CJJ/T</a:t>
            </a:r>
            <a:r>
              <a:rPr sz="2000" b="1" kern="0" spc="1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153 的</a:t>
            </a:r>
            <a:endParaRPr lang="en-US" altLang="en-US" sz="2000" dirty="0"/>
          </a:p>
          <a:p>
            <a:pPr marL="13970" algn="l" rtl="0" eaLnBrk="0">
              <a:lnSpc>
                <a:spcPts val="4555"/>
              </a:lnSpc>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规定</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，所有管道上有</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流向标识</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阀门</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应</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悬挂开关状态标志牌</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box 262"/>
          <p:cNvSpPr/>
          <p:nvPr/>
        </p:nvSpPr>
        <p:spPr>
          <a:xfrm>
            <a:off x="261245" y="649696"/>
            <a:ext cx="8561705" cy="5765165"/>
          </a:xfrm>
          <a:prstGeom prst="rect">
            <a:avLst/>
          </a:prstGeom>
        </p:spPr>
        <p:txBody>
          <a:bodyPr vert="horz" wrap="square" lIns="0" tIns="0" rIns="0" bIns="0"/>
          <a:lstStyle/>
          <a:p>
            <a:pPr algn="l" rtl="0" eaLnBrk="0">
              <a:lnSpc>
                <a:spcPct val="83000"/>
              </a:lnSpc>
            </a:pPr>
            <a:endParaRPr lang="en-US" altLang="en-US" sz="100" dirty="0"/>
          </a:p>
          <a:p>
            <a:pPr marL="490220" algn="l" rtl="0" eaLnBrk="0">
              <a:lnSpc>
                <a:spcPct val="83000"/>
              </a:lnSpc>
            </a:pP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12.储罐和管道安全阀上有检验标牌</a:t>
            </a:r>
            <a:r>
              <a:rPr sz="20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，且在检验有效期内</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，垂直安装</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铅</a:t>
            </a:r>
            <a:endParaRPr lang="en-US" altLang="en-US" sz="2000" dirty="0"/>
          </a:p>
          <a:p>
            <a:pPr marL="12700" indent="635" algn="l" rtl="0" eaLnBrk="0">
              <a:lnSpc>
                <a:spcPct val="204000"/>
              </a:lnSpc>
              <a:spcBef>
                <a:spcPts val="10"/>
              </a:spcBef>
            </a:pP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封完好</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安全阀与管道间的阀门全开</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配备锁止装置</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000" b="1" kern="0" spc="-5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防止误关</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，并应</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挂牌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标明</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“常开”</a:t>
            </a:r>
            <a:r>
              <a:rPr sz="2000" b="1" kern="0" spc="-3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安全阀</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每年检验一次</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，安全阀的起跳压力为</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1.65MPa</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67000"/>
              </a:lnSpc>
            </a:pPr>
            <a:endParaRPr lang="en-US" altLang="en-US" sz="1000" dirty="0"/>
          </a:p>
          <a:p>
            <a:pPr marL="490220" algn="l" rtl="0" eaLnBrk="0">
              <a:lnSpc>
                <a:spcPct val="83000"/>
              </a:lnSpc>
              <a:spcBef>
                <a:spcPts val="61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13.站区内储罐区、充装间</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、机泵房和卸车区要设置可燃气体浓度报警器</a:t>
            </a:r>
            <a:endParaRPr lang="en-US" altLang="en-US" sz="2000" dirty="0"/>
          </a:p>
          <a:p>
            <a:pPr marL="13335" indent="29210" algn="l" rtl="0" eaLnBrk="0">
              <a:lnSpc>
                <a:spcPct val="202000"/>
              </a:lnSpc>
              <a:spcBef>
                <a:spcPts val="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  可燃气体泄漏报警装置正</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常有效</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信号接入控制室或值班室</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可燃气体探</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测探头位置标签和分布图与现场对应</a:t>
            </a:r>
            <a:r>
              <a:rPr sz="2000" b="1" kern="0" spc="-3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，可燃报警器的报警浓度设置为</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爆炸下</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限的20%即0.4%</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。所有可燃气体检测报警器</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每年检定一次</a:t>
            </a:r>
            <a:r>
              <a:rPr sz="2000" b="1" kern="0" spc="-3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，检定证书在有效</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期内。</a:t>
            </a:r>
            <a:endParaRPr lang="en-US" altLang="en-US" sz="2000" dirty="0"/>
          </a:p>
          <a:p>
            <a:pPr algn="l" rtl="0" eaLnBrk="0">
              <a:lnSpc>
                <a:spcPct val="133000"/>
              </a:lnSpc>
            </a:pPr>
            <a:endParaRPr lang="en-US" altLang="en-US" sz="1000" dirty="0"/>
          </a:p>
          <a:p>
            <a:pPr marL="490220" algn="l" rtl="0" eaLnBrk="0">
              <a:lnSpc>
                <a:spcPts val="2645"/>
              </a:lnSpc>
              <a:spcBef>
                <a:spcPts val="60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14.站区内建筑每50m2 配备 8kg手提</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式干粉灭火器1个</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，且每个房间</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不</a:t>
            </a:r>
            <a:endParaRPr lang="en-US" altLang="en-US" sz="2000" dirty="0"/>
          </a:p>
          <a:p>
            <a:pPr marL="14605" algn="l" rtl="0" eaLnBrk="0">
              <a:lnSpc>
                <a:spcPts val="4555"/>
              </a:lnSpc>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少于2个</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，每个设置</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点不宜超过5个。灭火器完好有效</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，有定期检查记录。</a:t>
            </a:r>
            <a:endParaRPr lang="en-US" altLang="en-US" sz="2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picture 264"/>
          <p:cNvPicPr>
            <a:picLocks noChangeAspect="1"/>
          </p:cNvPicPr>
          <p:nvPr/>
        </p:nvPicPr>
        <p:blipFill>
          <a:blip r:embed="rId1"/>
          <a:stretch>
            <a:fillRect/>
          </a:stretch>
        </p:blipFill>
        <p:spPr>
          <a:xfrm rot="21600000">
            <a:off x="2511551" y="2279903"/>
            <a:ext cx="4029456" cy="1438655"/>
          </a:xfrm>
          <a:prstGeom prst="rect">
            <a:avLst/>
          </a:prstGeom>
        </p:spPr>
      </p:pic>
      <p:pic>
        <p:nvPicPr>
          <p:cNvPr id="266" name="picture 266"/>
          <p:cNvPicPr>
            <a:picLocks noChangeAspect="1"/>
          </p:cNvPicPr>
          <p:nvPr/>
        </p:nvPicPr>
        <p:blipFill>
          <a:blip r:embed="rId2"/>
          <a:stretch>
            <a:fillRect/>
          </a:stretch>
        </p:blipFill>
        <p:spPr>
          <a:xfrm rot="21600000">
            <a:off x="3500628" y="1054608"/>
            <a:ext cx="2583179" cy="3211898"/>
          </a:xfrm>
          <a:prstGeom prst="rect">
            <a:avLst/>
          </a:prstGeom>
        </p:spPr>
      </p:pic>
      <p:sp>
        <p:nvSpPr>
          <p:cNvPr id="268" name="textbox 268"/>
          <p:cNvSpPr/>
          <p:nvPr/>
        </p:nvSpPr>
        <p:spPr>
          <a:xfrm>
            <a:off x="6233465" y="1023403"/>
            <a:ext cx="2736214" cy="1834514"/>
          </a:xfrm>
          <a:prstGeom prst="rect">
            <a:avLst/>
          </a:prstGeom>
        </p:spPr>
        <p:txBody>
          <a:bodyPr vert="horz" wrap="square" lIns="0" tIns="0" rIns="0" bIns="0"/>
          <a:lstStyle/>
          <a:p>
            <a:pPr algn="l" rtl="0" eaLnBrk="0">
              <a:lnSpc>
                <a:spcPct val="83000"/>
              </a:lnSpc>
            </a:pPr>
            <a:endParaRPr lang="en-US" altLang="en-US" sz="100" dirty="0"/>
          </a:p>
          <a:p>
            <a:pPr marL="26035" algn="l" rtl="0" eaLnBrk="0">
              <a:lnSpc>
                <a:spcPct val="87000"/>
              </a:lnSpc>
            </a:pP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岗位职责、</a:t>
            </a:r>
            <a:r>
              <a:rPr sz="17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操作规</a:t>
            </a:r>
            <a:endParaRPr lang="en-US" altLang="en-US" sz="1700" dirty="0"/>
          </a:p>
          <a:p>
            <a:pPr marL="12700" algn="l" rtl="0" eaLnBrk="0">
              <a:lnSpc>
                <a:spcPts val="2155"/>
              </a:lnSpc>
            </a:pP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程、</a:t>
            </a:r>
            <a:r>
              <a:rPr sz="17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应急措施上墙</a:t>
            </a:r>
            <a:endParaRPr lang="en-US" altLang="en-US" sz="1700" dirty="0"/>
          </a:p>
          <a:p>
            <a:pPr algn="l" rtl="0" eaLnBrk="0">
              <a:lnSpc>
                <a:spcPct val="145000"/>
              </a:lnSpc>
            </a:pPr>
            <a:endParaRPr lang="en-US" altLang="en-US" sz="1000" dirty="0"/>
          </a:p>
          <a:p>
            <a:pPr algn="l" rtl="0" eaLnBrk="0">
              <a:lnSpc>
                <a:spcPct val="146000"/>
              </a:lnSpc>
            </a:pPr>
            <a:endParaRPr lang="en-US" altLang="en-US" sz="1000" dirty="0"/>
          </a:p>
          <a:p>
            <a:pPr algn="l" rtl="0" eaLnBrk="0">
              <a:lnSpc>
                <a:spcPct val="108000"/>
              </a:lnSpc>
            </a:pPr>
            <a:endParaRPr lang="en-US" altLang="en-US" sz="400" dirty="0"/>
          </a:p>
          <a:p>
            <a:pPr marL="439420" algn="l" rtl="0" eaLnBrk="0">
              <a:lnSpc>
                <a:spcPct val="103000"/>
              </a:lnSpc>
            </a:pP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压力表</a:t>
            </a:r>
            <a:r>
              <a:rPr sz="1700" b="1" kern="0" spc="-2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，温度计有最高</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标线</a:t>
            </a:r>
            <a:r>
              <a:rPr sz="1700" b="1" kern="0" spc="-2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，消防水池有最低</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水位刻度</a:t>
            </a:r>
            <a:endParaRPr lang="en-US" altLang="en-US" sz="1700" dirty="0"/>
          </a:p>
        </p:txBody>
      </p:sp>
      <p:sp>
        <p:nvSpPr>
          <p:cNvPr id="270" name="textbox 270"/>
          <p:cNvSpPr/>
          <p:nvPr/>
        </p:nvSpPr>
        <p:spPr>
          <a:xfrm>
            <a:off x="354063" y="668375"/>
            <a:ext cx="2850514" cy="1353819"/>
          </a:xfrm>
          <a:prstGeom prst="rect">
            <a:avLst/>
          </a:prstGeom>
        </p:spPr>
        <p:txBody>
          <a:bodyPr vert="horz" wrap="square" lIns="0" tIns="0" rIns="0" bIns="0"/>
          <a:lstStyle/>
          <a:p>
            <a:pPr algn="l" rtl="0" eaLnBrk="0">
              <a:lnSpc>
                <a:spcPct val="83000"/>
              </a:lnSpc>
            </a:pPr>
            <a:endParaRPr lang="en-US" altLang="en-US" sz="100" dirty="0"/>
          </a:p>
          <a:p>
            <a:pPr algn="r" rtl="0" eaLnBrk="0">
              <a:lnSpc>
                <a:spcPct val="96000"/>
              </a:lnSpc>
            </a:pP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围墙高度2米</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，有监</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控视频</a:t>
            </a:r>
            <a:endParaRPr lang="en-US" altLang="en-US" sz="1700" dirty="0"/>
          </a:p>
          <a:p>
            <a:pPr algn="l" rtl="0" eaLnBrk="0">
              <a:lnSpc>
                <a:spcPct val="112000"/>
              </a:lnSpc>
            </a:pPr>
            <a:endParaRPr lang="en-US" altLang="en-US" sz="1000" dirty="0"/>
          </a:p>
          <a:p>
            <a:pPr algn="l" rtl="0" eaLnBrk="0">
              <a:lnSpc>
                <a:spcPct val="113000"/>
              </a:lnSpc>
            </a:pPr>
            <a:endParaRPr lang="en-US" altLang="en-US" sz="1000" dirty="0"/>
          </a:p>
          <a:p>
            <a:pPr algn="l" rtl="0" eaLnBrk="0">
              <a:lnSpc>
                <a:spcPct val="113000"/>
              </a:lnSpc>
            </a:pPr>
            <a:endParaRPr lang="en-US" altLang="en-US" sz="1000" dirty="0"/>
          </a:p>
          <a:p>
            <a:pPr marL="12700" algn="l" rtl="0" eaLnBrk="0">
              <a:lnSpc>
                <a:spcPct val="87000"/>
              </a:lnSpc>
              <a:spcBef>
                <a:spcPts val="515"/>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按规定配备灭火器，</a:t>
            </a:r>
            <a:endParaRPr lang="en-US" altLang="en-US" sz="1700" dirty="0"/>
          </a:p>
          <a:p>
            <a:pPr marL="12700" algn="l" rtl="0" eaLnBrk="0">
              <a:lnSpc>
                <a:spcPts val="2155"/>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气瓶堆放符合要求</a:t>
            </a:r>
            <a:endParaRPr lang="en-US" altLang="en-US" sz="1700" dirty="0"/>
          </a:p>
        </p:txBody>
      </p:sp>
      <p:pic>
        <p:nvPicPr>
          <p:cNvPr id="272" name="picture 272"/>
          <p:cNvPicPr>
            <a:picLocks noChangeAspect="1"/>
          </p:cNvPicPr>
          <p:nvPr/>
        </p:nvPicPr>
        <p:blipFill>
          <a:blip r:embed="rId3"/>
          <a:stretch>
            <a:fillRect/>
          </a:stretch>
        </p:blipFill>
        <p:spPr>
          <a:xfrm rot="21600000">
            <a:off x="3872483" y="2208276"/>
            <a:ext cx="1443228" cy="1427987"/>
          </a:xfrm>
          <a:prstGeom prst="rect">
            <a:avLst/>
          </a:prstGeom>
        </p:spPr>
      </p:pic>
      <p:sp>
        <p:nvSpPr>
          <p:cNvPr id="274" name="textbox 274"/>
          <p:cNvSpPr/>
          <p:nvPr/>
        </p:nvSpPr>
        <p:spPr>
          <a:xfrm>
            <a:off x="3766527" y="60629"/>
            <a:ext cx="2766695" cy="549275"/>
          </a:xfrm>
          <a:prstGeom prst="rect">
            <a:avLst/>
          </a:prstGeom>
        </p:spPr>
        <p:txBody>
          <a:bodyPr vert="horz" wrap="square" lIns="0" tIns="0" rIns="0" bIns="0"/>
          <a:lstStyle/>
          <a:p>
            <a:pPr algn="l" rtl="0" eaLnBrk="0">
              <a:lnSpc>
                <a:spcPct val="85000"/>
              </a:lnSpc>
            </a:pPr>
            <a:endParaRPr lang="en-US" altLang="en-US" sz="100" dirty="0"/>
          </a:p>
          <a:p>
            <a:pPr marL="12700" indent="-635" algn="l" rtl="0" eaLnBrk="0">
              <a:lnSpc>
                <a:spcPct val="101000"/>
              </a:lnSpc>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采用防爆线路</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，人员</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着静电</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服</a:t>
            </a:r>
            <a:r>
              <a:rPr sz="1700" b="1" kern="0" spc="-2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，外来人员出入有登记</a:t>
            </a:r>
            <a:endParaRPr lang="en-US" altLang="en-US" sz="1700" dirty="0"/>
          </a:p>
        </p:txBody>
      </p:sp>
      <p:sp>
        <p:nvSpPr>
          <p:cNvPr id="276" name="textbox 276"/>
          <p:cNvSpPr/>
          <p:nvPr/>
        </p:nvSpPr>
        <p:spPr>
          <a:xfrm>
            <a:off x="2755803" y="5882203"/>
            <a:ext cx="3576954" cy="412115"/>
          </a:xfrm>
          <a:prstGeom prst="rect">
            <a:avLst/>
          </a:prstGeom>
        </p:spPr>
        <p:txBody>
          <a:bodyPr vert="horz" wrap="square" lIns="0" tIns="0" rIns="0" bIns="0"/>
          <a:lstStyle/>
          <a:p>
            <a:pPr algn="l" rtl="0" eaLnBrk="0">
              <a:lnSpc>
                <a:spcPct val="80000"/>
              </a:lnSpc>
            </a:pPr>
            <a:endParaRPr lang="en-US" altLang="en-US" sz="100" dirty="0"/>
          </a:p>
          <a:p>
            <a:pPr marL="12700" algn="l" rtl="0" eaLnBrk="0">
              <a:lnSpc>
                <a:spcPct val="94000"/>
              </a:lnSpc>
            </a:pPr>
            <a:r>
              <a:rPr sz="2700" b="1" kern="0" spc="90" dirty="0">
                <a:solidFill>
                  <a:srgbClr val="00B050">
                    <a:alpha val="100000"/>
                  </a:srgbClr>
                </a:solidFill>
                <a:latin typeface="微软雅黑" panose="020B0503020204020204" charset="-122"/>
                <a:ea typeface="微软雅黑" panose="020B0503020204020204" charset="-122"/>
                <a:cs typeface="微软雅黑" panose="020B0503020204020204" charset="-122"/>
              </a:rPr>
              <a:t>规范对站区的主要要求</a:t>
            </a:r>
            <a:endParaRPr lang="en-US" altLang="en-US" sz="2700" dirty="0"/>
          </a:p>
        </p:txBody>
      </p:sp>
      <p:sp>
        <p:nvSpPr>
          <p:cNvPr id="278" name="textbox 278"/>
          <p:cNvSpPr/>
          <p:nvPr/>
        </p:nvSpPr>
        <p:spPr>
          <a:xfrm>
            <a:off x="539114" y="4264634"/>
            <a:ext cx="2077720" cy="54736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1000"/>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可燃气体浓度报警器</a:t>
            </a:r>
            <a:r>
              <a:rPr sz="17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完好</a:t>
            </a:r>
            <a:r>
              <a:rPr sz="1700" b="1" kern="0" spc="-2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，在有效期内</a:t>
            </a:r>
            <a:endParaRPr lang="en-US" altLang="en-US" sz="1700" dirty="0"/>
          </a:p>
        </p:txBody>
      </p:sp>
      <p:sp>
        <p:nvSpPr>
          <p:cNvPr id="280" name="textbox 280"/>
          <p:cNvSpPr/>
          <p:nvPr/>
        </p:nvSpPr>
        <p:spPr>
          <a:xfrm>
            <a:off x="382701" y="2868752"/>
            <a:ext cx="1851025" cy="547369"/>
          </a:xfrm>
          <a:prstGeom prst="rect">
            <a:avLst/>
          </a:prstGeom>
        </p:spPr>
        <p:txBody>
          <a:bodyPr vert="horz" wrap="square" lIns="0" tIns="0" rIns="0" bIns="0"/>
          <a:lstStyle/>
          <a:p>
            <a:pPr algn="l" rtl="0" eaLnBrk="0">
              <a:lnSpc>
                <a:spcPct val="73000"/>
              </a:lnSpc>
            </a:pPr>
            <a:endParaRPr lang="en-US" altLang="en-US" sz="100" dirty="0"/>
          </a:p>
          <a:p>
            <a:pPr marL="12700" indent="1905" algn="l" rtl="0" eaLnBrk="0">
              <a:lnSpc>
                <a:spcPct val="101000"/>
              </a:lnSpc>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紧急切断装置液压</a:t>
            </a:r>
            <a:r>
              <a:rPr sz="17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油液位要清晰可见</a:t>
            </a:r>
            <a:endParaRPr lang="en-US" altLang="en-US" sz="1700" dirty="0"/>
          </a:p>
        </p:txBody>
      </p:sp>
      <p:sp>
        <p:nvSpPr>
          <p:cNvPr id="282" name="textbox 282"/>
          <p:cNvSpPr/>
          <p:nvPr/>
        </p:nvSpPr>
        <p:spPr>
          <a:xfrm>
            <a:off x="6656349" y="3491687"/>
            <a:ext cx="1851660" cy="547369"/>
          </a:xfrm>
          <a:prstGeom prst="rect">
            <a:avLst/>
          </a:prstGeom>
        </p:spPr>
        <p:txBody>
          <a:bodyPr vert="horz" wrap="square" lIns="0" tIns="0" rIns="0" bIns="0"/>
          <a:lstStyle/>
          <a:p>
            <a:pPr algn="l" rtl="0" eaLnBrk="0">
              <a:lnSpc>
                <a:spcPct val="73000"/>
              </a:lnSpc>
            </a:pPr>
            <a:endParaRPr lang="en-US" altLang="en-US" sz="100" dirty="0"/>
          </a:p>
          <a:p>
            <a:pPr marL="12700" indent="-635" algn="l" rtl="0" eaLnBrk="0">
              <a:lnSpc>
                <a:spcPct val="101000"/>
              </a:lnSpc>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灭火器配备符合要</a:t>
            </a:r>
            <a:r>
              <a:rPr sz="17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求</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，在有效期内</a:t>
            </a:r>
            <a:endParaRPr lang="en-US" altLang="en-US" sz="1700" dirty="0"/>
          </a:p>
        </p:txBody>
      </p:sp>
      <p:sp>
        <p:nvSpPr>
          <p:cNvPr id="284" name="textbox 284"/>
          <p:cNvSpPr/>
          <p:nvPr/>
        </p:nvSpPr>
        <p:spPr>
          <a:xfrm>
            <a:off x="526897" y="394741"/>
            <a:ext cx="2950210" cy="273684"/>
          </a:xfrm>
          <a:prstGeom prst="rect">
            <a:avLst/>
          </a:prstGeom>
        </p:spPr>
        <p:txBody>
          <a:bodyPr vert="horz" wrap="square" lIns="0" tIns="0" rIns="0" bIns="0"/>
          <a:lstStyle/>
          <a:p>
            <a:pPr algn="l" rtl="0" eaLnBrk="0">
              <a:lnSpc>
                <a:spcPct val="78000"/>
              </a:lnSpc>
            </a:pPr>
            <a:endParaRPr lang="en-US" altLang="en-US" sz="100" dirty="0"/>
          </a:p>
          <a:p>
            <a:pPr algn="r" rtl="0" eaLnBrk="0">
              <a:lnSpc>
                <a:spcPct val="96000"/>
              </a:lnSpc>
            </a:pP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站区总平分生产区和辅助区，</a:t>
            </a:r>
            <a:endParaRPr lang="en-US" altLang="en-US" sz="1700" dirty="0"/>
          </a:p>
        </p:txBody>
      </p:sp>
      <p:sp>
        <p:nvSpPr>
          <p:cNvPr id="286" name="textbox 286"/>
          <p:cNvSpPr/>
          <p:nvPr/>
        </p:nvSpPr>
        <p:spPr>
          <a:xfrm>
            <a:off x="5446128" y="4739449"/>
            <a:ext cx="2764789" cy="274320"/>
          </a:xfrm>
          <a:prstGeom prst="rect">
            <a:avLst/>
          </a:prstGeom>
        </p:spPr>
        <p:txBody>
          <a:bodyPr vert="horz" wrap="square" lIns="0" tIns="0" rIns="0" bIns="0"/>
          <a:lstStyle/>
          <a:p>
            <a:pPr algn="l" rtl="0" eaLnBrk="0">
              <a:lnSpc>
                <a:spcPct val="84000"/>
              </a:lnSpc>
            </a:pPr>
            <a:endParaRPr lang="en-US" altLang="en-US" sz="100" dirty="0"/>
          </a:p>
          <a:p>
            <a:pPr marL="12700" algn="l" rtl="0" eaLnBrk="0">
              <a:lnSpc>
                <a:spcPct val="96000"/>
              </a:lnSpc>
            </a:pP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管道有流向标志</a:t>
            </a:r>
            <a:r>
              <a:rPr sz="1700" b="1" kern="0" spc="-2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阀门有开</a:t>
            </a:r>
            <a:endParaRPr lang="en-US" altLang="en-US" sz="1700" dirty="0"/>
          </a:p>
        </p:txBody>
      </p:sp>
      <p:sp>
        <p:nvSpPr>
          <p:cNvPr id="288" name="textbox 288"/>
          <p:cNvSpPr/>
          <p:nvPr/>
        </p:nvSpPr>
        <p:spPr>
          <a:xfrm>
            <a:off x="5445442" y="5014912"/>
            <a:ext cx="2536825" cy="273050"/>
          </a:xfrm>
          <a:prstGeom prst="rect">
            <a:avLst/>
          </a:prstGeom>
        </p:spPr>
        <p:txBody>
          <a:bodyPr vert="horz" wrap="square" lIns="0" tIns="0" rIns="0" bIns="0"/>
          <a:lstStyle/>
          <a:p>
            <a:pPr algn="l" rtl="0" eaLnBrk="0">
              <a:lnSpc>
                <a:spcPct val="76000"/>
              </a:lnSpc>
            </a:pPr>
            <a:endParaRPr lang="en-US" altLang="en-US" sz="100" dirty="0"/>
          </a:p>
          <a:p>
            <a:pPr marL="12700" algn="l" rtl="0" eaLnBrk="0">
              <a:lnSpc>
                <a:spcPct val="96000"/>
              </a:lnSpc>
            </a:pP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关标志</a:t>
            </a:r>
            <a:r>
              <a:rPr sz="1700" b="1" kern="0" spc="-2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，法兰有铜片跨接</a:t>
            </a:r>
            <a:endParaRPr lang="en-US" altLang="en-US" sz="1700" dirty="0"/>
          </a:p>
        </p:txBody>
      </p:sp>
      <p:pic>
        <p:nvPicPr>
          <p:cNvPr id="290" name="picture 290"/>
          <p:cNvPicPr>
            <a:picLocks noChangeAspect="1"/>
          </p:cNvPicPr>
          <p:nvPr/>
        </p:nvPicPr>
        <p:blipFill>
          <a:blip r:embed="rId4"/>
          <a:stretch>
            <a:fillRect/>
          </a:stretch>
        </p:blipFill>
        <p:spPr>
          <a:xfrm rot="21600000">
            <a:off x="3305431" y="3319321"/>
            <a:ext cx="538221" cy="564125"/>
          </a:xfrm>
          <a:prstGeom prst="rect">
            <a:avLst/>
          </a:prstGeom>
        </p:spPr>
      </p:pic>
      <p:pic>
        <p:nvPicPr>
          <p:cNvPr id="292" name="picture 292"/>
          <p:cNvPicPr>
            <a:picLocks noChangeAspect="1"/>
          </p:cNvPicPr>
          <p:nvPr/>
        </p:nvPicPr>
        <p:blipFill>
          <a:blip r:embed="rId5"/>
          <a:stretch>
            <a:fillRect/>
          </a:stretch>
        </p:blipFill>
        <p:spPr>
          <a:xfrm rot="21600000">
            <a:off x="3160372" y="2018771"/>
            <a:ext cx="682886" cy="377889"/>
          </a:xfrm>
          <a:prstGeom prst="rect">
            <a:avLst/>
          </a:prstGeom>
        </p:spPr>
      </p:pic>
      <p:pic>
        <p:nvPicPr>
          <p:cNvPr id="294" name="picture 294"/>
          <p:cNvPicPr>
            <a:picLocks noChangeAspect="1"/>
          </p:cNvPicPr>
          <p:nvPr/>
        </p:nvPicPr>
        <p:blipFill>
          <a:blip r:embed="rId6"/>
          <a:stretch>
            <a:fillRect/>
          </a:stretch>
        </p:blipFill>
        <p:spPr>
          <a:xfrm rot="21600000">
            <a:off x="4662747" y="1300803"/>
            <a:ext cx="283602" cy="743850"/>
          </a:xfrm>
          <a:prstGeom prst="rect">
            <a:avLst/>
          </a:prstGeom>
        </p:spPr>
      </p:pic>
      <p:sp>
        <p:nvSpPr>
          <p:cNvPr id="296" name="textbox 296"/>
          <p:cNvSpPr/>
          <p:nvPr/>
        </p:nvSpPr>
        <p:spPr>
          <a:xfrm>
            <a:off x="3556088" y="5131536"/>
            <a:ext cx="936625" cy="273684"/>
          </a:xfrm>
          <a:prstGeom prst="rect">
            <a:avLst/>
          </a:prstGeom>
        </p:spPr>
        <p:txBody>
          <a:bodyPr vert="horz" wrap="square" lIns="0" tIns="0" rIns="0" bIns="0"/>
          <a:lstStyle/>
          <a:p>
            <a:pPr algn="l" rtl="0" eaLnBrk="0">
              <a:lnSpc>
                <a:spcPct val="77000"/>
              </a:lnSpc>
            </a:pPr>
            <a:endParaRPr lang="en-US" altLang="en-US" sz="100" dirty="0"/>
          </a:p>
          <a:p>
            <a:pPr marL="12700" algn="l" rtl="0" eaLnBrk="0">
              <a:lnSpc>
                <a:spcPct val="96000"/>
              </a:lnSpc>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有风向标</a:t>
            </a:r>
            <a:endParaRPr lang="en-US" altLang="en-US" sz="1700" dirty="0"/>
          </a:p>
        </p:txBody>
      </p:sp>
      <p:pic>
        <p:nvPicPr>
          <p:cNvPr id="298" name="picture 298"/>
          <p:cNvPicPr>
            <a:picLocks noChangeAspect="1"/>
          </p:cNvPicPr>
          <p:nvPr/>
        </p:nvPicPr>
        <p:blipFill>
          <a:blip r:embed="rId7"/>
          <a:stretch>
            <a:fillRect/>
          </a:stretch>
        </p:blipFill>
        <p:spPr>
          <a:xfrm rot="21600000">
            <a:off x="4105902" y="3708415"/>
            <a:ext cx="281363" cy="726925"/>
          </a:xfrm>
          <a:prstGeom prst="rect">
            <a:avLst/>
          </a:prstGeom>
        </p:spPr>
      </p:pic>
      <p:pic>
        <p:nvPicPr>
          <p:cNvPr id="300" name="picture 300"/>
          <p:cNvPicPr>
            <a:picLocks noChangeAspect="1"/>
          </p:cNvPicPr>
          <p:nvPr/>
        </p:nvPicPr>
        <p:blipFill>
          <a:blip r:embed="rId8"/>
          <a:stretch>
            <a:fillRect/>
          </a:stretch>
        </p:blipFill>
        <p:spPr>
          <a:xfrm rot="21600000">
            <a:off x="5327903" y="4287011"/>
            <a:ext cx="371855" cy="377951"/>
          </a:xfrm>
          <a:prstGeom prst="rect">
            <a:avLst/>
          </a:prstGeom>
        </p:spPr>
      </p:pic>
      <p:pic>
        <p:nvPicPr>
          <p:cNvPr id="302" name="picture 302"/>
          <p:cNvPicPr>
            <a:picLocks noChangeAspect="1"/>
          </p:cNvPicPr>
          <p:nvPr/>
        </p:nvPicPr>
        <p:blipFill>
          <a:blip r:embed="rId9"/>
          <a:stretch>
            <a:fillRect/>
          </a:stretch>
        </p:blipFill>
        <p:spPr>
          <a:xfrm rot="21600000">
            <a:off x="2889504" y="3883152"/>
            <a:ext cx="371856" cy="371855"/>
          </a:xfrm>
          <a:prstGeom prst="rect">
            <a:avLst/>
          </a:prstGeom>
        </p:spPr>
      </p:pic>
      <p:pic>
        <p:nvPicPr>
          <p:cNvPr id="304" name="picture 304"/>
          <p:cNvPicPr>
            <a:picLocks noChangeAspect="1"/>
          </p:cNvPicPr>
          <p:nvPr/>
        </p:nvPicPr>
        <p:blipFill>
          <a:blip r:embed="rId9"/>
          <a:stretch>
            <a:fillRect/>
          </a:stretch>
        </p:blipFill>
        <p:spPr>
          <a:xfrm rot="21600000">
            <a:off x="4698491" y="918972"/>
            <a:ext cx="371855" cy="371855"/>
          </a:xfrm>
          <a:prstGeom prst="rect">
            <a:avLst/>
          </a:prstGeom>
        </p:spPr>
      </p:pic>
      <p:pic>
        <p:nvPicPr>
          <p:cNvPr id="306" name="picture 306"/>
          <p:cNvPicPr>
            <a:picLocks noChangeAspect="1"/>
          </p:cNvPicPr>
          <p:nvPr/>
        </p:nvPicPr>
        <p:blipFill>
          <a:blip r:embed="rId9"/>
          <a:stretch>
            <a:fillRect/>
          </a:stretch>
        </p:blipFill>
        <p:spPr>
          <a:xfrm rot="21600000">
            <a:off x="3956303" y="4492752"/>
            <a:ext cx="371855" cy="371855"/>
          </a:xfrm>
          <a:prstGeom prst="rect">
            <a:avLst/>
          </a:prstGeom>
        </p:spPr>
      </p:pic>
      <p:pic>
        <p:nvPicPr>
          <p:cNvPr id="308" name="picture 308"/>
          <p:cNvPicPr>
            <a:picLocks noChangeAspect="1"/>
          </p:cNvPicPr>
          <p:nvPr/>
        </p:nvPicPr>
        <p:blipFill>
          <a:blip r:embed="rId9"/>
          <a:stretch>
            <a:fillRect/>
          </a:stretch>
        </p:blipFill>
        <p:spPr>
          <a:xfrm rot="21600000">
            <a:off x="2737104" y="1749551"/>
            <a:ext cx="371855" cy="371855"/>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picture 310"/>
          <p:cNvPicPr>
            <a:picLocks noChangeAspect="1"/>
          </p:cNvPicPr>
          <p:nvPr/>
        </p:nvPicPr>
        <p:blipFill>
          <a:blip r:embed="rId1"/>
          <a:stretch>
            <a:fillRect/>
          </a:stretch>
        </p:blipFill>
        <p:spPr>
          <a:xfrm rot="21600000">
            <a:off x="0" y="848867"/>
            <a:ext cx="9104376" cy="6009132"/>
          </a:xfrm>
          <a:prstGeom prst="rect">
            <a:avLst/>
          </a:prstGeom>
        </p:spPr>
      </p:pic>
      <p:sp>
        <p:nvSpPr>
          <p:cNvPr id="312" name="textbox 312"/>
          <p:cNvSpPr/>
          <p:nvPr/>
        </p:nvSpPr>
        <p:spPr>
          <a:xfrm>
            <a:off x="237870" y="188924"/>
            <a:ext cx="2727325" cy="554990"/>
          </a:xfrm>
          <a:prstGeom prst="rect">
            <a:avLst/>
          </a:prstGeom>
        </p:spPr>
        <p:txBody>
          <a:bodyPr vert="horz" wrap="square" lIns="0" tIns="0" rIns="0" bIns="0"/>
          <a:lstStyle/>
          <a:p>
            <a:pPr algn="l" rtl="0" eaLnBrk="0">
              <a:lnSpc>
                <a:spcPct val="90000"/>
              </a:lnSpc>
            </a:pPr>
            <a:endParaRPr lang="en-US" altLang="en-US" sz="100" dirty="0"/>
          </a:p>
          <a:p>
            <a:pPr algn="r" rtl="0" eaLnBrk="0">
              <a:lnSpc>
                <a:spcPct val="99000"/>
              </a:lnSpc>
            </a:pPr>
            <a:r>
              <a:rPr sz="3500" kern="0" spc="-260" dirty="0">
                <a:ln w="13075" cap="flat" cmpd="sng">
                  <a:solidFill>
                    <a:srgbClr val="FF0000">
                      <a:alpha val="100000"/>
                    </a:srgbClr>
                  </a:solidFill>
                  <a:prstDash val="solid"/>
                  <a:bevel/>
                </a:ln>
                <a:solidFill>
                  <a:srgbClr val="FF0000">
                    <a:alpha val="100000"/>
                  </a:srgbClr>
                </a:solidFill>
                <a:latin typeface="黑体" panose="02010609060101010101" charset="-122"/>
                <a:ea typeface="黑体" panose="02010609060101010101" charset="-122"/>
                <a:cs typeface="黑体" panose="02010609060101010101" charset="-122"/>
              </a:rPr>
              <a:t>（四）储罐区</a:t>
            </a:r>
            <a:endParaRPr lang="en-US" altLang="en-US" sz="35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extbox 314"/>
          <p:cNvSpPr/>
          <p:nvPr/>
        </p:nvSpPr>
        <p:spPr>
          <a:xfrm>
            <a:off x="259592" y="937986"/>
            <a:ext cx="8660130" cy="5180965"/>
          </a:xfrm>
          <a:prstGeom prst="rect">
            <a:avLst/>
          </a:prstGeom>
        </p:spPr>
        <p:txBody>
          <a:bodyPr vert="horz" wrap="square" lIns="0" tIns="0" rIns="0" bIns="0"/>
          <a:lstStyle/>
          <a:p>
            <a:pPr algn="l" rtl="0" eaLnBrk="0">
              <a:lnSpc>
                <a:spcPct val="83000"/>
              </a:lnSpc>
            </a:pPr>
            <a:endParaRPr lang="en-US" altLang="en-US" sz="100" dirty="0"/>
          </a:p>
          <a:p>
            <a:pPr marL="491490" algn="l" rtl="0" eaLnBrk="0">
              <a:lnSpc>
                <a:spcPct val="83000"/>
              </a:lnSpc>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1.力容器和压力管道要登记注册</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，建立设备和管道</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档案</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，并</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定期进行检</a:t>
            </a:r>
            <a:endParaRPr lang="en-US" altLang="en-US" sz="2000" dirty="0"/>
          </a:p>
          <a:p>
            <a:pPr marL="13970" algn="l" rtl="0" eaLnBrk="0">
              <a:lnSpc>
                <a:spcPts val="4775"/>
              </a:lnSpc>
            </a:pP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验</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86000"/>
              </a:lnSpc>
            </a:pPr>
            <a:endParaRPr lang="en-US" altLang="en-US" sz="1000" dirty="0"/>
          </a:p>
          <a:p>
            <a:pPr marL="481330" algn="l" rtl="0" eaLnBrk="0">
              <a:lnSpc>
                <a:spcPct val="91000"/>
              </a:lnSpc>
              <a:spcBef>
                <a:spcPts val="61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2.设备和管道外表</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无明显锈蚀现象</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66000"/>
              </a:lnSpc>
            </a:pPr>
            <a:endParaRPr lang="en-US" altLang="en-US" sz="1000" dirty="0"/>
          </a:p>
          <a:p>
            <a:pPr marL="487680" algn="l" rtl="0" eaLnBrk="0">
              <a:lnSpc>
                <a:spcPct val="84000"/>
              </a:lnSpc>
              <a:spcBef>
                <a:spcPts val="600"/>
              </a:spcBef>
            </a:pP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3.每台储罐有液位计</a:t>
            </a:r>
            <a:r>
              <a:rPr sz="2000" b="1" kern="0" spc="-3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，液位计完好</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最高和最低液位有明显标记</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，液位</a:t>
            </a:r>
            <a:endParaRPr lang="en-US" altLang="en-US" sz="2000" dirty="0"/>
          </a:p>
          <a:p>
            <a:pPr marL="13970" indent="-1905" algn="l" rtl="0" eaLnBrk="0">
              <a:lnSpc>
                <a:spcPct val="203000"/>
              </a:lnSpc>
              <a:spcBef>
                <a:spcPts val="4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处于最高和最低允许液位之间</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储罐液位应有远传和上、下限报</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警和联锁功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能</a:t>
            </a:r>
            <a:r>
              <a:rPr sz="2000" b="1" kern="0" spc="-3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设备和管道设置有防止系统压力参数超过限值的自动切断和放散装置</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68000"/>
              </a:lnSpc>
            </a:pPr>
            <a:endParaRPr lang="en-US" altLang="en-US" sz="1000" dirty="0"/>
          </a:p>
          <a:p>
            <a:pPr marL="471805" algn="l" rtl="0" eaLnBrk="0">
              <a:lnSpc>
                <a:spcPct val="91000"/>
              </a:lnSpc>
              <a:spcBef>
                <a:spcPts val="60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4.储罐液相进出口管有</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与液位控制联锁的紧</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急切断阀</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33000"/>
              </a:lnSpc>
            </a:pPr>
            <a:endParaRPr lang="en-US" altLang="en-US" sz="1000" dirty="0"/>
          </a:p>
          <a:p>
            <a:pPr algn="r" rtl="0" eaLnBrk="0">
              <a:lnSpc>
                <a:spcPts val="2645"/>
              </a:lnSpc>
              <a:spcBef>
                <a:spcPts val="605"/>
              </a:spcBef>
            </a:pP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5.储罐温度计在40</a:t>
            </a:r>
            <a:r>
              <a:rPr sz="2000" kern="0" spc="-50" dirty="0">
                <a:ln w="7282" cap="flat" cmpd="sng">
                  <a:solidFill>
                    <a:srgbClr val="0000FF">
                      <a:alpha val="100000"/>
                    </a:srgbClr>
                  </a:solidFill>
                  <a:prstDash val="solid"/>
                  <a:bevel/>
                </a:ln>
                <a:solidFill>
                  <a:srgbClr val="0000FF">
                    <a:alpha val="100000"/>
                  </a:srgbClr>
                </a:solidFill>
                <a:latin typeface="宋体" panose="02010600030101010101" pitchFamily="2" charset="-122"/>
                <a:ea typeface="宋体" panose="02010600030101010101" pitchFamily="2" charset="-122"/>
                <a:cs typeface="宋体" panose="02010600030101010101" pitchFamily="2" charset="-122"/>
              </a:rPr>
              <a:t>℃</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标上最高温度</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当</a:t>
            </a:r>
            <a:r>
              <a:rPr sz="20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温度超过40℃时要开启喷淋降温。</a:t>
            </a:r>
            <a:endParaRPr lang="en-US" altLang="en-US" sz="2000" dirty="0"/>
          </a:p>
          <a:p>
            <a:pPr algn="l" rtl="0" eaLnBrk="0">
              <a:lnSpc>
                <a:spcPct val="164000"/>
              </a:lnSpc>
            </a:pPr>
            <a:endParaRPr lang="en-US" altLang="en-US" sz="1000" dirty="0"/>
          </a:p>
          <a:p>
            <a:pPr algn="l" rtl="0" eaLnBrk="0">
              <a:lnSpc>
                <a:spcPct val="100000"/>
              </a:lnSpc>
            </a:pPr>
            <a:endParaRPr lang="en-US" altLang="en-US" sz="500" dirty="0"/>
          </a:p>
          <a:p>
            <a:pPr marL="481330" algn="l" rtl="0" eaLnBrk="0">
              <a:lnSpc>
                <a:spcPct val="91000"/>
              </a:lnSpc>
              <a:spcBef>
                <a:spcPts val="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6.储罐接地线应完好</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，管</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道及设备法兰间有</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铜片跨接</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box 316"/>
          <p:cNvSpPr/>
          <p:nvPr/>
        </p:nvSpPr>
        <p:spPr>
          <a:xfrm>
            <a:off x="261374" y="577432"/>
            <a:ext cx="8486140" cy="5181600"/>
          </a:xfrm>
          <a:prstGeom prst="rect">
            <a:avLst/>
          </a:prstGeom>
        </p:spPr>
        <p:txBody>
          <a:bodyPr vert="horz" wrap="square" lIns="0" tIns="0" rIns="0" bIns="0"/>
          <a:lstStyle/>
          <a:p>
            <a:pPr algn="l" rtl="0" eaLnBrk="0">
              <a:lnSpc>
                <a:spcPct val="74000"/>
              </a:lnSpc>
            </a:pPr>
            <a:endParaRPr lang="en-US" altLang="en-US" sz="100" dirty="0"/>
          </a:p>
          <a:p>
            <a:pPr marL="478155" algn="l" rtl="0" eaLnBrk="0">
              <a:lnSpc>
                <a:spcPct val="92000"/>
              </a:lnSpc>
            </a:pP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7.钢梯平台应</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稳固</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可靠接地</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临边有栏杆</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，无锈蚀现象。</a:t>
            </a:r>
            <a:endParaRPr lang="en-US" altLang="en-US" sz="2000" dirty="0"/>
          </a:p>
          <a:p>
            <a:pPr algn="l" rtl="0" eaLnBrk="0">
              <a:lnSpc>
                <a:spcPct val="167000"/>
              </a:lnSpc>
            </a:pPr>
            <a:endParaRPr lang="en-US" altLang="en-US" sz="1000" dirty="0"/>
          </a:p>
          <a:p>
            <a:pPr marL="476885" algn="l" rtl="0" eaLnBrk="0">
              <a:lnSpc>
                <a:spcPct val="83000"/>
              </a:lnSpc>
              <a:spcBef>
                <a:spcPts val="60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8.安全阀排气口和储罐排气口有放散管</a:t>
            </a:r>
            <a:r>
              <a:rPr sz="20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，放散管口</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不能有堵塞</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，管口高</a:t>
            </a:r>
            <a:endParaRPr lang="en-US" altLang="en-US" sz="2000" dirty="0"/>
          </a:p>
          <a:p>
            <a:pPr marL="25400" algn="l" rtl="0" eaLnBrk="0">
              <a:lnSpc>
                <a:spcPts val="479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出地面或操作平台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2m</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84000"/>
              </a:lnSpc>
            </a:pPr>
            <a:endParaRPr lang="en-US" altLang="en-US" sz="1000" dirty="0"/>
          </a:p>
          <a:p>
            <a:pPr algn="r" rtl="0" eaLnBrk="0">
              <a:lnSpc>
                <a:spcPct val="83000"/>
              </a:lnSpc>
              <a:spcBef>
                <a:spcPts val="61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9.防火堤</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完好无孔洞裂痕</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，高度为1米</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，堤内无积水和杂物</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，管道穿堤孔</a:t>
            </a:r>
            <a:endParaRPr lang="en-US" altLang="en-US" sz="2000" dirty="0"/>
          </a:p>
          <a:p>
            <a:pPr marL="12700" algn="l" rtl="0" eaLnBrk="0">
              <a:lnSpc>
                <a:spcPts val="4805"/>
              </a:lnSpc>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洞有套管且空隙用填</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料填实。</a:t>
            </a:r>
            <a:endParaRPr lang="en-US" altLang="en-US" sz="2000" dirty="0"/>
          </a:p>
          <a:p>
            <a:pPr algn="l" rtl="0" eaLnBrk="0">
              <a:lnSpc>
                <a:spcPct val="183000"/>
              </a:lnSpc>
            </a:pPr>
            <a:endParaRPr lang="en-US" altLang="en-US" sz="1000" dirty="0"/>
          </a:p>
          <a:p>
            <a:pPr algn="r" rtl="0" eaLnBrk="0">
              <a:lnSpc>
                <a:spcPct val="83000"/>
              </a:lnSpc>
              <a:spcBef>
                <a:spcPts val="610"/>
              </a:spcBef>
            </a:pP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10.每台储罐排污管有两道排污阀</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中间有短管</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排污管为黑色</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污水集</a:t>
            </a:r>
            <a:endParaRPr lang="en-US" altLang="en-US" sz="2000" dirty="0"/>
          </a:p>
          <a:p>
            <a:pPr marL="24130" algn="l" rtl="0" eaLnBrk="0">
              <a:lnSpc>
                <a:spcPts val="4790"/>
              </a:lnSpc>
            </a:pP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中收集</a:t>
            </a:r>
            <a:r>
              <a:rPr sz="2000" b="1" kern="0" spc="-3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，不得随意排放。</a:t>
            </a:r>
            <a:endParaRPr lang="en-US" altLang="en-US" sz="2000" dirty="0"/>
          </a:p>
          <a:p>
            <a:pPr algn="l" rtl="0" eaLnBrk="0">
              <a:lnSpc>
                <a:spcPct val="185000"/>
              </a:lnSpc>
            </a:pPr>
            <a:endParaRPr lang="en-US" altLang="en-US" sz="1000" dirty="0"/>
          </a:p>
          <a:p>
            <a:pPr algn="r" rtl="0" eaLnBrk="0">
              <a:lnSpc>
                <a:spcPct val="91000"/>
              </a:lnSpc>
              <a:spcBef>
                <a:spcPts val="60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11.防火堤设有控制阀和水封井</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水封井内水位正常</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，无淤</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泥淤塞现象。</a:t>
            </a:r>
            <a:endParaRPr lang="en-US" altLang="en-US" sz="2000" dirty="0"/>
          </a:p>
          <a:p>
            <a:pPr algn="l" rtl="0" eaLnBrk="0">
              <a:lnSpc>
                <a:spcPct val="168000"/>
              </a:lnSpc>
            </a:pPr>
            <a:endParaRPr lang="en-US" altLang="en-US" sz="1000" dirty="0"/>
          </a:p>
          <a:p>
            <a:pPr algn="l" rtl="0" eaLnBrk="0">
              <a:lnSpc>
                <a:spcPct val="100000"/>
              </a:lnSpc>
            </a:pPr>
            <a:endParaRPr lang="en-US" altLang="en-US" sz="500" dirty="0"/>
          </a:p>
          <a:p>
            <a:pPr marL="489585" algn="l" rtl="0" eaLnBrk="0">
              <a:lnSpc>
                <a:spcPct val="91000"/>
              </a:lnSpc>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12.水封井口要</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加盖网</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，以防有人跌落。</a:t>
            </a:r>
            <a:endParaRPr lang="en-US" altLang="en-US" sz="2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extbox 318"/>
          <p:cNvSpPr/>
          <p:nvPr/>
        </p:nvSpPr>
        <p:spPr>
          <a:xfrm>
            <a:off x="261500" y="526251"/>
            <a:ext cx="8486775" cy="4013200"/>
          </a:xfrm>
          <a:prstGeom prst="rect">
            <a:avLst/>
          </a:prstGeom>
        </p:spPr>
        <p:txBody>
          <a:bodyPr vert="horz" wrap="square" lIns="0" tIns="0" rIns="0" bIns="0"/>
          <a:lstStyle/>
          <a:p>
            <a:pPr algn="l" rtl="0" eaLnBrk="0">
              <a:lnSpc>
                <a:spcPct val="83000"/>
              </a:lnSpc>
            </a:pPr>
            <a:endParaRPr lang="en-US" altLang="en-US" sz="100" dirty="0"/>
          </a:p>
          <a:p>
            <a:pPr marL="490220" algn="l" rtl="0" eaLnBrk="0">
              <a:lnSpc>
                <a:spcPts val="2645"/>
              </a:lnSpc>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11.按储罐台数</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，每台设置 8kg手提式干粉灭火器2个</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每</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个设置点不宜</a:t>
            </a:r>
            <a:endParaRPr lang="en-US" altLang="en-US" sz="2000" dirty="0"/>
          </a:p>
          <a:p>
            <a:pPr marL="12700" algn="l" rtl="0" eaLnBrk="0">
              <a:lnSpc>
                <a:spcPct val="199000"/>
              </a:lnSpc>
              <a:spcBef>
                <a:spcPts val="20"/>
              </a:spcBef>
            </a:pP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超过5具</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分不同方位摆</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放</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，且置于防液堤外</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，另根据场所危险程度酌情配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备</a:t>
            </a:r>
            <a:r>
              <a:rPr sz="2000" b="1" kern="0" spc="1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35kg手推式干粉灭火器</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，灭火</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器完好有效</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，有定期检查记录.</a:t>
            </a:r>
            <a:endParaRPr lang="en-US" altLang="en-US" sz="2000" dirty="0"/>
          </a:p>
          <a:p>
            <a:pPr algn="l" rtl="0" eaLnBrk="0">
              <a:lnSpc>
                <a:spcPct val="166000"/>
              </a:lnSpc>
            </a:pPr>
            <a:endParaRPr lang="en-US" altLang="en-US" sz="1000" dirty="0"/>
          </a:p>
          <a:p>
            <a:pPr marL="490220" algn="l" rtl="0" eaLnBrk="0">
              <a:lnSpc>
                <a:spcPct val="91000"/>
              </a:lnSpc>
              <a:spcBef>
                <a:spcPts val="605"/>
              </a:spcBef>
            </a:pP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12.储罐喷淋系统应能启动迅速</a:t>
            </a:r>
            <a:r>
              <a:rPr sz="2000" b="1" kern="0" spc="-3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出水畅通</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能覆盖储罐全表面</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67000"/>
              </a:lnSpc>
            </a:pPr>
            <a:endParaRPr lang="en-US" altLang="en-US" sz="1000" dirty="0"/>
          </a:p>
          <a:p>
            <a:pPr algn="r" rtl="0" eaLnBrk="0">
              <a:lnSpc>
                <a:spcPct val="83000"/>
              </a:lnSpc>
              <a:spcBef>
                <a:spcPts val="60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13.液化石油气储罐底部宜</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加装注胶装置或</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高压注水连接装置</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，消防水泵</a:t>
            </a:r>
            <a:endParaRPr lang="en-US" altLang="en-US" sz="2000" dirty="0"/>
          </a:p>
          <a:p>
            <a:pPr marL="22860" algn="l" rtl="0" eaLnBrk="0">
              <a:lnSpc>
                <a:spcPts val="480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的出口压力大于储罐的最高工作压力</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，注水口的控制阀门处于</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关闭状态</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84000"/>
              </a:lnSpc>
            </a:pPr>
            <a:endParaRPr lang="en-US" altLang="en-US" sz="1000" dirty="0"/>
          </a:p>
          <a:p>
            <a:pPr algn="l" rtl="0" eaLnBrk="0">
              <a:lnSpc>
                <a:spcPct val="101000"/>
              </a:lnSpc>
            </a:pPr>
            <a:endParaRPr lang="en-US" altLang="en-US" sz="500" dirty="0"/>
          </a:p>
          <a:p>
            <a:pPr marL="490220" algn="l" rtl="0" eaLnBrk="0">
              <a:lnSpc>
                <a:spcPct val="91000"/>
              </a:lnSpc>
              <a:spcBef>
                <a:spcPts val="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14.储罐区设有重大危险源告</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知牌。</a:t>
            </a:r>
            <a:endParaRPr lang="en-US" altLang="en-US" sz="20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extbox 320"/>
          <p:cNvSpPr/>
          <p:nvPr/>
        </p:nvSpPr>
        <p:spPr>
          <a:xfrm>
            <a:off x="280492" y="812927"/>
            <a:ext cx="2365375" cy="3308984"/>
          </a:xfrm>
          <a:prstGeom prst="rect">
            <a:avLst/>
          </a:prstGeom>
        </p:spPr>
        <p:txBody>
          <a:bodyPr vert="horz" wrap="square" lIns="0" tIns="0" rIns="0" bIns="0"/>
          <a:lstStyle/>
          <a:p>
            <a:pPr algn="l" rtl="0" eaLnBrk="0">
              <a:lnSpc>
                <a:spcPct val="78000"/>
              </a:lnSpc>
            </a:pPr>
            <a:endParaRPr lang="en-US" altLang="en-US" sz="100" dirty="0"/>
          </a:p>
          <a:p>
            <a:pPr algn="r" rtl="0" eaLnBrk="0">
              <a:lnSpc>
                <a:spcPct val="96000"/>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无洞口裂痕</a:t>
            </a:r>
            <a:endParaRPr lang="en-US" altLang="en-US" sz="1700" dirty="0"/>
          </a:p>
          <a:p>
            <a:pPr algn="l" rtl="0" eaLnBrk="0">
              <a:lnSpc>
                <a:spcPct val="113000"/>
              </a:lnSpc>
            </a:pPr>
            <a:endParaRPr lang="en-US" altLang="en-US" sz="1000" dirty="0"/>
          </a:p>
          <a:p>
            <a:pPr algn="l" rtl="0" eaLnBrk="0">
              <a:lnSpc>
                <a:spcPct val="113000"/>
              </a:lnSpc>
            </a:pPr>
            <a:endParaRPr lang="en-US" altLang="en-US" sz="1000" dirty="0"/>
          </a:p>
          <a:p>
            <a:pPr algn="l" rtl="0" eaLnBrk="0">
              <a:lnSpc>
                <a:spcPct val="114000"/>
              </a:lnSpc>
            </a:pPr>
            <a:endParaRPr lang="en-US" altLang="en-US" sz="1000" dirty="0"/>
          </a:p>
          <a:p>
            <a:pPr marL="58420" algn="l" rtl="0" eaLnBrk="0">
              <a:lnSpc>
                <a:spcPct val="101000"/>
              </a:lnSpc>
              <a:spcBef>
                <a:spcPts val="515"/>
              </a:spcBef>
            </a:pP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可燃气体浓度报警器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完好</a:t>
            </a:r>
            <a:r>
              <a:rPr sz="1700" b="1" kern="0" spc="-2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，在有效期内</a:t>
            </a:r>
            <a:endParaRPr lang="en-US" altLang="en-US" sz="1700" dirty="0"/>
          </a:p>
          <a:p>
            <a:pPr algn="l" rtl="0" eaLnBrk="0">
              <a:lnSpc>
                <a:spcPct val="100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marL="12700" algn="l" rtl="0" eaLnBrk="0">
              <a:lnSpc>
                <a:spcPct val="87000"/>
              </a:lnSpc>
              <a:spcBef>
                <a:spcPts val="510"/>
              </a:spcBef>
            </a:pPr>
            <a:r>
              <a:rPr sz="17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钢梯平台</a:t>
            </a:r>
            <a:r>
              <a:rPr sz="17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稳固</a:t>
            </a:r>
            <a:r>
              <a:rPr sz="1700" b="1" kern="0" spc="-2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临</a:t>
            </a:r>
            <a:endParaRPr lang="en-US" altLang="en-US" sz="1700" dirty="0"/>
          </a:p>
          <a:p>
            <a:pPr marL="13335" algn="l" rtl="0" eaLnBrk="0">
              <a:lnSpc>
                <a:spcPts val="2165"/>
              </a:lnSpc>
            </a:pP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边有栏杆</a:t>
            </a:r>
            <a:r>
              <a:rPr sz="1700" b="1" kern="0" spc="-2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，储罐排</a:t>
            </a:r>
            <a:endParaRPr lang="en-US" altLang="en-US" sz="1700" dirty="0"/>
          </a:p>
          <a:p>
            <a:pPr marL="12700" algn="l" rtl="0" eaLnBrk="0">
              <a:lnSpc>
                <a:spcPts val="2150"/>
              </a:lnSpc>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空管不能堵塞。</a:t>
            </a:r>
            <a:endParaRPr lang="en-US" altLang="en-US" sz="17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6000"/>
              </a:lnSpc>
            </a:pPr>
            <a:endParaRPr lang="en-US" altLang="en-US" sz="400" dirty="0"/>
          </a:p>
          <a:p>
            <a:pPr marL="65405" algn="l" rtl="0" eaLnBrk="0">
              <a:lnSpc>
                <a:spcPct val="96000"/>
              </a:lnSpc>
              <a:spcBef>
                <a:spcPts val="0"/>
              </a:spcBef>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有压力容器压力管道档</a:t>
            </a:r>
            <a:endParaRPr lang="en-US" altLang="en-US" sz="1700" dirty="0"/>
          </a:p>
        </p:txBody>
      </p:sp>
      <p:pic>
        <p:nvPicPr>
          <p:cNvPr id="322" name="picture 322"/>
          <p:cNvPicPr>
            <a:picLocks noChangeAspect="1"/>
          </p:cNvPicPr>
          <p:nvPr/>
        </p:nvPicPr>
        <p:blipFill>
          <a:blip r:embed="rId1"/>
          <a:stretch>
            <a:fillRect/>
          </a:stretch>
        </p:blipFill>
        <p:spPr>
          <a:xfrm rot="21600000">
            <a:off x="4949189" y="3613311"/>
            <a:ext cx="448055" cy="653195"/>
          </a:xfrm>
          <a:prstGeom prst="rect">
            <a:avLst/>
          </a:prstGeom>
        </p:spPr>
      </p:pic>
      <p:pic>
        <p:nvPicPr>
          <p:cNvPr id="324" name="picture 324"/>
          <p:cNvPicPr>
            <a:picLocks noChangeAspect="1"/>
          </p:cNvPicPr>
          <p:nvPr/>
        </p:nvPicPr>
        <p:blipFill>
          <a:blip r:embed="rId2"/>
          <a:stretch>
            <a:fillRect/>
          </a:stretch>
        </p:blipFill>
        <p:spPr>
          <a:xfrm rot="21600000">
            <a:off x="5168323" y="1752842"/>
            <a:ext cx="528337" cy="592352"/>
          </a:xfrm>
          <a:prstGeom prst="rect">
            <a:avLst/>
          </a:prstGeom>
        </p:spPr>
      </p:pic>
      <p:pic>
        <p:nvPicPr>
          <p:cNvPr id="326" name="picture 326"/>
          <p:cNvPicPr>
            <a:picLocks noChangeAspect="1"/>
          </p:cNvPicPr>
          <p:nvPr/>
        </p:nvPicPr>
        <p:blipFill>
          <a:blip r:embed="rId3"/>
          <a:stretch>
            <a:fillRect/>
          </a:stretch>
        </p:blipFill>
        <p:spPr>
          <a:xfrm rot="21600000">
            <a:off x="2511551" y="2018771"/>
            <a:ext cx="4029456" cy="1642003"/>
          </a:xfrm>
          <a:prstGeom prst="rect">
            <a:avLst/>
          </a:prstGeom>
        </p:spPr>
      </p:pic>
      <p:sp>
        <p:nvSpPr>
          <p:cNvPr id="328" name="textbox 328"/>
          <p:cNvSpPr/>
          <p:nvPr/>
        </p:nvSpPr>
        <p:spPr>
          <a:xfrm>
            <a:off x="6656349" y="2370010"/>
            <a:ext cx="2394585" cy="1647189"/>
          </a:xfrm>
          <a:prstGeom prst="rect">
            <a:avLst/>
          </a:prstGeom>
        </p:spPr>
        <p:txBody>
          <a:bodyPr vert="horz" wrap="square" lIns="0" tIns="0" rIns="0" bIns="0"/>
          <a:lstStyle/>
          <a:p>
            <a:pPr algn="l" rtl="0" eaLnBrk="0">
              <a:lnSpc>
                <a:spcPct val="73000"/>
              </a:lnSpc>
            </a:pPr>
            <a:endParaRPr lang="en-US" altLang="en-US" sz="100" dirty="0"/>
          </a:p>
          <a:p>
            <a:pPr marL="107315" indent="-8890" algn="l" rtl="0" eaLnBrk="0">
              <a:lnSpc>
                <a:spcPct val="101000"/>
              </a:lnSpc>
            </a:pP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储罐接地线完好</a:t>
            </a:r>
            <a:r>
              <a:rPr sz="1700" b="1" kern="0" spc="-2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阀压力表在有效期内</a:t>
            </a:r>
            <a:endParaRPr lang="en-US" altLang="en-US" sz="1700" dirty="0"/>
          </a:p>
          <a:p>
            <a:pPr algn="l" rtl="0" eaLnBrk="0">
              <a:lnSpc>
                <a:spcPct val="117000"/>
              </a:lnSpc>
            </a:pPr>
            <a:endParaRPr lang="en-US" altLang="en-US" sz="1000" dirty="0"/>
          </a:p>
          <a:p>
            <a:pPr algn="l" rtl="0" eaLnBrk="0">
              <a:lnSpc>
                <a:spcPct val="117000"/>
              </a:lnSpc>
            </a:pPr>
            <a:endParaRPr lang="en-US" altLang="en-US" sz="1000" dirty="0"/>
          </a:p>
          <a:p>
            <a:pPr algn="l" rtl="0" eaLnBrk="0">
              <a:lnSpc>
                <a:spcPct val="117000"/>
              </a:lnSpc>
            </a:pPr>
            <a:endParaRPr lang="en-US" altLang="en-US" sz="1000" dirty="0"/>
          </a:p>
          <a:p>
            <a:pPr marL="12700" algn="l" rtl="0" eaLnBrk="0">
              <a:lnSpc>
                <a:spcPct val="87000"/>
              </a:lnSpc>
              <a:spcBef>
                <a:spcPts val="510"/>
              </a:spcBef>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灭火器配备符合要</a:t>
            </a:r>
            <a:endParaRPr lang="en-US" altLang="en-US" sz="1700" dirty="0"/>
          </a:p>
          <a:p>
            <a:pPr marL="13335" algn="l" rtl="0" eaLnBrk="0">
              <a:lnSpc>
                <a:spcPts val="2160"/>
              </a:lnSpc>
            </a:pP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求</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，在有效期内</a:t>
            </a:r>
            <a:endParaRPr lang="en-US" altLang="en-US" sz="1700" dirty="0"/>
          </a:p>
        </p:txBody>
      </p:sp>
      <p:sp>
        <p:nvSpPr>
          <p:cNvPr id="330" name="textbox 330"/>
          <p:cNvSpPr/>
          <p:nvPr/>
        </p:nvSpPr>
        <p:spPr>
          <a:xfrm>
            <a:off x="332854" y="4123435"/>
            <a:ext cx="2494279" cy="1096010"/>
          </a:xfrm>
          <a:prstGeom prst="rect">
            <a:avLst/>
          </a:prstGeom>
        </p:spPr>
        <p:txBody>
          <a:bodyPr vert="horz" wrap="square" lIns="0" tIns="0" rIns="0" bIns="0"/>
          <a:lstStyle/>
          <a:p>
            <a:pPr algn="l" rtl="0" eaLnBrk="0">
              <a:lnSpc>
                <a:spcPct val="103000"/>
              </a:lnSpc>
            </a:pPr>
            <a:endParaRPr lang="en-US" altLang="en-US" sz="100" dirty="0"/>
          </a:p>
          <a:p>
            <a:pPr marL="12700" indent="1270" algn="l" rtl="0" eaLnBrk="0">
              <a:lnSpc>
                <a:spcPct val="103000"/>
              </a:lnSpc>
              <a:spcBef>
                <a:spcPts val="0"/>
              </a:spcBef>
            </a:pPr>
            <a:r>
              <a:rPr sz="17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案</a:t>
            </a:r>
            <a:r>
              <a:rPr sz="1700" b="1" kern="0" spc="-2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，定期检验</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，设备管</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道无明显锈蚀</a:t>
            </a:r>
            <a:r>
              <a:rPr sz="1700" b="1" kern="0" spc="-2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4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管道有</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流向标志</a:t>
            </a:r>
            <a:r>
              <a:rPr sz="1700" b="1" kern="0" spc="-2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阀门有开关</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标志</a:t>
            </a:r>
            <a:r>
              <a:rPr sz="1700" b="1" kern="0" spc="-2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，法兰有铜片跨接。</a:t>
            </a:r>
            <a:endParaRPr lang="en-US" altLang="en-US" sz="1700" dirty="0"/>
          </a:p>
        </p:txBody>
      </p:sp>
      <p:pic>
        <p:nvPicPr>
          <p:cNvPr id="332" name="picture 332"/>
          <p:cNvPicPr>
            <a:picLocks noChangeAspect="1"/>
          </p:cNvPicPr>
          <p:nvPr/>
        </p:nvPicPr>
        <p:blipFill>
          <a:blip r:embed="rId4"/>
          <a:stretch>
            <a:fillRect/>
          </a:stretch>
        </p:blipFill>
        <p:spPr>
          <a:xfrm rot="21600000">
            <a:off x="3625595" y="2639567"/>
            <a:ext cx="1801368" cy="534923"/>
          </a:xfrm>
          <a:prstGeom prst="rect">
            <a:avLst/>
          </a:prstGeom>
        </p:spPr>
      </p:pic>
      <p:pic>
        <p:nvPicPr>
          <p:cNvPr id="334" name="picture 334"/>
          <p:cNvPicPr>
            <a:picLocks noChangeAspect="1"/>
          </p:cNvPicPr>
          <p:nvPr/>
        </p:nvPicPr>
        <p:blipFill>
          <a:blip r:embed="rId5"/>
          <a:stretch>
            <a:fillRect/>
          </a:stretch>
        </p:blipFill>
        <p:spPr>
          <a:xfrm rot="21600000">
            <a:off x="3872483" y="2208276"/>
            <a:ext cx="1443228" cy="1427987"/>
          </a:xfrm>
          <a:prstGeom prst="rect">
            <a:avLst/>
          </a:prstGeom>
        </p:spPr>
      </p:pic>
      <p:sp>
        <p:nvSpPr>
          <p:cNvPr id="336" name="textbox 336"/>
          <p:cNvSpPr/>
          <p:nvPr/>
        </p:nvSpPr>
        <p:spPr>
          <a:xfrm>
            <a:off x="5254688" y="4863413"/>
            <a:ext cx="2538095" cy="822960"/>
          </a:xfrm>
          <a:prstGeom prst="rect">
            <a:avLst/>
          </a:prstGeom>
        </p:spPr>
        <p:txBody>
          <a:bodyPr vert="horz" wrap="square" lIns="0" tIns="0" rIns="0" bIns="0"/>
          <a:lstStyle/>
          <a:p>
            <a:pPr algn="l" rtl="0" eaLnBrk="0">
              <a:lnSpc>
                <a:spcPct val="64000"/>
              </a:lnSpc>
            </a:pPr>
            <a:endParaRPr lang="en-US" altLang="en-US" sz="100" dirty="0"/>
          </a:p>
          <a:p>
            <a:pPr marL="12700" indent="635" algn="l" rtl="0" eaLnBrk="0">
              <a:lnSpc>
                <a:spcPct val="103000"/>
              </a:lnSpc>
            </a:pP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排污管有两道排污阀</a:t>
            </a:r>
            <a:r>
              <a:rPr sz="1700" b="1" kern="0" spc="-2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污</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水集中收集</a:t>
            </a:r>
            <a:r>
              <a:rPr sz="1700" b="1" kern="0" spc="-2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，水封井内水</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位正常</a:t>
            </a:r>
            <a:r>
              <a:rPr sz="1700" b="1" kern="0" spc="-2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，无淤泥淤塞现象</a:t>
            </a:r>
            <a:endParaRPr lang="en-US" altLang="en-US" sz="1700" dirty="0"/>
          </a:p>
        </p:txBody>
      </p:sp>
      <p:sp>
        <p:nvSpPr>
          <p:cNvPr id="338" name="textbox 338"/>
          <p:cNvSpPr/>
          <p:nvPr/>
        </p:nvSpPr>
        <p:spPr>
          <a:xfrm>
            <a:off x="3459912" y="54317"/>
            <a:ext cx="3451859" cy="54864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101000"/>
              </a:lnSpc>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液位计最高最低、</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压力表、</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温度计</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有最高标线</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，有远传和联锁装置</a:t>
            </a:r>
            <a:endParaRPr lang="en-US" altLang="en-US" sz="1700" dirty="0"/>
          </a:p>
        </p:txBody>
      </p:sp>
      <p:sp>
        <p:nvSpPr>
          <p:cNvPr id="340" name="textbox 340"/>
          <p:cNvSpPr/>
          <p:nvPr/>
        </p:nvSpPr>
        <p:spPr>
          <a:xfrm>
            <a:off x="2899237" y="6211045"/>
            <a:ext cx="3932554" cy="412115"/>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94000"/>
              </a:lnSpc>
            </a:pPr>
            <a:r>
              <a:rPr sz="2700" b="1" kern="0" spc="90" dirty="0">
                <a:solidFill>
                  <a:srgbClr val="00B050">
                    <a:alpha val="100000"/>
                  </a:srgbClr>
                </a:solidFill>
                <a:latin typeface="微软雅黑" panose="020B0503020204020204" charset="-122"/>
                <a:ea typeface="微软雅黑" panose="020B0503020204020204" charset="-122"/>
                <a:cs typeface="微软雅黑" panose="020B0503020204020204" charset="-122"/>
              </a:rPr>
              <a:t>规范对储罐区的主要要求</a:t>
            </a:r>
            <a:endParaRPr lang="en-US" altLang="en-US" sz="2700" dirty="0"/>
          </a:p>
        </p:txBody>
      </p:sp>
      <p:sp>
        <p:nvSpPr>
          <p:cNvPr id="342" name="textbox 342"/>
          <p:cNvSpPr/>
          <p:nvPr/>
        </p:nvSpPr>
        <p:spPr>
          <a:xfrm>
            <a:off x="6263347" y="1118438"/>
            <a:ext cx="2308225" cy="548005"/>
          </a:xfrm>
          <a:prstGeom prst="rect">
            <a:avLst/>
          </a:prstGeom>
        </p:spPr>
        <p:txBody>
          <a:bodyPr vert="horz" wrap="square" lIns="0" tIns="0" rIns="0" bIns="0"/>
          <a:lstStyle/>
          <a:p>
            <a:pPr algn="l" rtl="0" eaLnBrk="0">
              <a:lnSpc>
                <a:spcPct val="76000"/>
              </a:lnSpc>
            </a:pPr>
            <a:endParaRPr lang="en-US" altLang="en-US" sz="100" dirty="0"/>
          </a:p>
          <a:p>
            <a:pPr marL="12700" algn="l" rtl="0" eaLnBrk="0">
              <a:lnSpc>
                <a:spcPct val="101000"/>
              </a:lnSpc>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储罐底部</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加装注胶装置</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或高压注水连接装置</a:t>
            </a:r>
            <a:endParaRPr lang="en-US" altLang="en-US" sz="1700" dirty="0"/>
          </a:p>
        </p:txBody>
      </p:sp>
      <p:sp>
        <p:nvSpPr>
          <p:cNvPr id="344" name="textbox 344"/>
          <p:cNvSpPr/>
          <p:nvPr/>
        </p:nvSpPr>
        <p:spPr>
          <a:xfrm>
            <a:off x="3469906" y="5129707"/>
            <a:ext cx="1165860" cy="54736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1000"/>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有重大危险</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源告知牌</a:t>
            </a:r>
            <a:endParaRPr lang="en-US" altLang="en-US" sz="1700" dirty="0"/>
          </a:p>
        </p:txBody>
      </p:sp>
      <p:sp>
        <p:nvSpPr>
          <p:cNvPr id="346" name="textbox 346"/>
          <p:cNvSpPr/>
          <p:nvPr/>
        </p:nvSpPr>
        <p:spPr>
          <a:xfrm>
            <a:off x="1488770" y="537921"/>
            <a:ext cx="1711325" cy="274320"/>
          </a:xfrm>
          <a:prstGeom prst="rect">
            <a:avLst/>
          </a:prstGeom>
        </p:spPr>
        <p:txBody>
          <a:bodyPr vert="horz" wrap="square" lIns="0" tIns="0" rIns="0" bIns="0"/>
          <a:lstStyle/>
          <a:p>
            <a:pPr algn="l" rtl="0" eaLnBrk="0">
              <a:lnSpc>
                <a:spcPct val="82000"/>
              </a:lnSpc>
            </a:pPr>
            <a:endParaRPr lang="en-US" altLang="en-US" sz="100" dirty="0"/>
          </a:p>
          <a:p>
            <a:pPr algn="r" rtl="0" eaLnBrk="0">
              <a:lnSpc>
                <a:spcPct val="96000"/>
              </a:lnSpc>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防火堤高度1米，</a:t>
            </a:r>
            <a:endParaRPr lang="en-US" altLang="en-US" sz="1700" dirty="0"/>
          </a:p>
        </p:txBody>
      </p:sp>
      <p:pic>
        <p:nvPicPr>
          <p:cNvPr id="348" name="picture 348"/>
          <p:cNvPicPr>
            <a:picLocks noChangeAspect="1"/>
          </p:cNvPicPr>
          <p:nvPr/>
        </p:nvPicPr>
        <p:blipFill>
          <a:blip r:embed="rId6"/>
          <a:stretch>
            <a:fillRect/>
          </a:stretch>
        </p:blipFill>
        <p:spPr>
          <a:xfrm rot="21600000">
            <a:off x="3305431" y="3319321"/>
            <a:ext cx="538221" cy="564125"/>
          </a:xfrm>
          <a:prstGeom prst="rect">
            <a:avLst/>
          </a:prstGeom>
        </p:spPr>
      </p:pic>
      <p:pic>
        <p:nvPicPr>
          <p:cNvPr id="350" name="picture 350"/>
          <p:cNvPicPr>
            <a:picLocks noChangeAspect="1"/>
          </p:cNvPicPr>
          <p:nvPr/>
        </p:nvPicPr>
        <p:blipFill>
          <a:blip r:embed="rId7"/>
          <a:stretch>
            <a:fillRect/>
          </a:stretch>
        </p:blipFill>
        <p:spPr>
          <a:xfrm rot="21600000">
            <a:off x="3867845" y="1481372"/>
            <a:ext cx="337234" cy="700322"/>
          </a:xfrm>
          <a:prstGeom prst="rect">
            <a:avLst/>
          </a:prstGeom>
        </p:spPr>
      </p:pic>
      <p:pic>
        <p:nvPicPr>
          <p:cNvPr id="352" name="picture 352"/>
          <p:cNvPicPr>
            <a:picLocks noChangeAspect="1"/>
          </p:cNvPicPr>
          <p:nvPr/>
        </p:nvPicPr>
        <p:blipFill>
          <a:blip r:embed="rId8"/>
          <a:stretch>
            <a:fillRect/>
          </a:stretch>
        </p:blipFill>
        <p:spPr>
          <a:xfrm rot="21600000">
            <a:off x="4662747" y="1300803"/>
            <a:ext cx="283602" cy="743850"/>
          </a:xfrm>
          <a:prstGeom prst="rect">
            <a:avLst/>
          </a:prstGeom>
        </p:spPr>
      </p:pic>
      <p:pic>
        <p:nvPicPr>
          <p:cNvPr id="354" name="picture 354"/>
          <p:cNvPicPr>
            <a:picLocks noChangeAspect="1"/>
          </p:cNvPicPr>
          <p:nvPr/>
        </p:nvPicPr>
        <p:blipFill>
          <a:blip r:embed="rId9"/>
          <a:stretch>
            <a:fillRect/>
          </a:stretch>
        </p:blipFill>
        <p:spPr>
          <a:xfrm rot="21600000">
            <a:off x="4105902" y="3708415"/>
            <a:ext cx="281363" cy="726925"/>
          </a:xfrm>
          <a:prstGeom prst="rect">
            <a:avLst/>
          </a:prstGeom>
        </p:spPr>
      </p:pic>
      <p:pic>
        <p:nvPicPr>
          <p:cNvPr id="356" name="picture 356"/>
          <p:cNvPicPr>
            <a:picLocks noChangeAspect="1"/>
          </p:cNvPicPr>
          <p:nvPr/>
        </p:nvPicPr>
        <p:blipFill>
          <a:blip r:embed="rId10"/>
          <a:stretch>
            <a:fillRect/>
          </a:stretch>
        </p:blipFill>
        <p:spPr>
          <a:xfrm rot="21600000">
            <a:off x="5327903" y="4287011"/>
            <a:ext cx="371855" cy="377951"/>
          </a:xfrm>
          <a:prstGeom prst="rect">
            <a:avLst/>
          </a:prstGeom>
        </p:spPr>
      </p:pic>
      <p:pic>
        <p:nvPicPr>
          <p:cNvPr id="358" name="picture 358"/>
          <p:cNvPicPr>
            <a:picLocks noChangeAspect="1"/>
          </p:cNvPicPr>
          <p:nvPr/>
        </p:nvPicPr>
        <p:blipFill>
          <a:blip r:embed="rId11"/>
          <a:stretch>
            <a:fillRect/>
          </a:stretch>
        </p:blipFill>
        <p:spPr>
          <a:xfrm rot="21600000">
            <a:off x="2889504" y="3883152"/>
            <a:ext cx="371856" cy="371855"/>
          </a:xfrm>
          <a:prstGeom prst="rect">
            <a:avLst/>
          </a:prstGeom>
        </p:spPr>
      </p:pic>
      <p:pic>
        <p:nvPicPr>
          <p:cNvPr id="360" name="picture 360"/>
          <p:cNvPicPr>
            <a:picLocks noChangeAspect="1"/>
          </p:cNvPicPr>
          <p:nvPr/>
        </p:nvPicPr>
        <p:blipFill>
          <a:blip r:embed="rId12"/>
          <a:stretch>
            <a:fillRect/>
          </a:stretch>
        </p:blipFill>
        <p:spPr>
          <a:xfrm rot="21600000">
            <a:off x="3500628" y="1054608"/>
            <a:ext cx="371855" cy="371855"/>
          </a:xfrm>
          <a:prstGeom prst="rect">
            <a:avLst/>
          </a:prstGeom>
        </p:spPr>
      </p:pic>
      <p:pic>
        <p:nvPicPr>
          <p:cNvPr id="362" name="picture 362"/>
          <p:cNvPicPr>
            <a:picLocks noChangeAspect="1"/>
          </p:cNvPicPr>
          <p:nvPr/>
        </p:nvPicPr>
        <p:blipFill>
          <a:blip r:embed="rId13"/>
          <a:stretch>
            <a:fillRect/>
          </a:stretch>
        </p:blipFill>
        <p:spPr>
          <a:xfrm rot="21600000">
            <a:off x="5711952" y="1365503"/>
            <a:ext cx="371855" cy="371855"/>
          </a:xfrm>
          <a:prstGeom prst="rect">
            <a:avLst/>
          </a:prstGeom>
        </p:spPr>
      </p:pic>
      <p:pic>
        <p:nvPicPr>
          <p:cNvPr id="364" name="picture 364"/>
          <p:cNvPicPr>
            <a:picLocks noChangeAspect="1"/>
          </p:cNvPicPr>
          <p:nvPr/>
        </p:nvPicPr>
        <p:blipFill>
          <a:blip r:embed="rId11"/>
          <a:stretch>
            <a:fillRect/>
          </a:stretch>
        </p:blipFill>
        <p:spPr>
          <a:xfrm rot="21600000">
            <a:off x="4698491" y="918972"/>
            <a:ext cx="371855" cy="371855"/>
          </a:xfrm>
          <a:prstGeom prst="rect">
            <a:avLst/>
          </a:prstGeom>
        </p:spPr>
      </p:pic>
      <p:pic>
        <p:nvPicPr>
          <p:cNvPr id="366" name="picture 366"/>
          <p:cNvPicPr>
            <a:picLocks noChangeAspect="1"/>
          </p:cNvPicPr>
          <p:nvPr/>
        </p:nvPicPr>
        <p:blipFill>
          <a:blip r:embed="rId11"/>
          <a:stretch>
            <a:fillRect/>
          </a:stretch>
        </p:blipFill>
        <p:spPr>
          <a:xfrm rot="21600000">
            <a:off x="2737104" y="1749551"/>
            <a:ext cx="371855" cy="371855"/>
          </a:xfrm>
          <a:prstGeom prst="rect">
            <a:avLst/>
          </a:prstGeom>
        </p:spPr>
      </p:pic>
      <p:pic>
        <p:nvPicPr>
          <p:cNvPr id="368" name="picture 368"/>
          <p:cNvPicPr>
            <a:picLocks noChangeAspect="1"/>
          </p:cNvPicPr>
          <p:nvPr/>
        </p:nvPicPr>
        <p:blipFill>
          <a:blip r:embed="rId11"/>
          <a:stretch>
            <a:fillRect/>
          </a:stretch>
        </p:blipFill>
        <p:spPr>
          <a:xfrm rot="21600000">
            <a:off x="3956303" y="4492752"/>
            <a:ext cx="371855" cy="371855"/>
          </a:xfrm>
          <a:prstGeom prst="rect">
            <a:avLst/>
          </a:prstGeom>
        </p:spPr>
      </p:pic>
      <p:pic>
        <p:nvPicPr>
          <p:cNvPr id="370" name="picture 370"/>
          <p:cNvPicPr>
            <a:picLocks noChangeAspect="1"/>
          </p:cNvPicPr>
          <p:nvPr/>
        </p:nvPicPr>
        <p:blipFill>
          <a:blip r:embed="rId14"/>
          <a:stretch>
            <a:fillRect/>
          </a:stretch>
        </p:blipFill>
        <p:spPr>
          <a:xfrm rot="21600000">
            <a:off x="6089903" y="3346703"/>
            <a:ext cx="371855" cy="37185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 name="picture 372"/>
          <p:cNvPicPr>
            <a:picLocks noChangeAspect="1"/>
          </p:cNvPicPr>
          <p:nvPr/>
        </p:nvPicPr>
        <p:blipFill>
          <a:blip r:embed="rId1"/>
          <a:stretch>
            <a:fillRect/>
          </a:stretch>
        </p:blipFill>
        <p:spPr>
          <a:xfrm rot="21600000">
            <a:off x="35051" y="775716"/>
            <a:ext cx="9090659" cy="6082283"/>
          </a:xfrm>
          <a:prstGeom prst="rect">
            <a:avLst/>
          </a:prstGeom>
        </p:spPr>
      </p:pic>
      <p:sp>
        <p:nvSpPr>
          <p:cNvPr id="374" name="textbox 374"/>
          <p:cNvSpPr/>
          <p:nvPr/>
        </p:nvSpPr>
        <p:spPr>
          <a:xfrm>
            <a:off x="196138" y="176326"/>
            <a:ext cx="3688079" cy="373379"/>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99000"/>
              </a:lnSpc>
            </a:pPr>
            <a:r>
              <a:rPr sz="2300" kern="0" spc="100" dirty="0">
                <a:ln w="8717" cap="flat" cmpd="sng">
                  <a:solidFill>
                    <a:srgbClr val="FF0000">
                      <a:alpha val="100000"/>
                    </a:srgbClr>
                  </a:solidFill>
                  <a:prstDash val="solid"/>
                  <a:bevel/>
                </a:ln>
                <a:solidFill>
                  <a:srgbClr val="FF0000">
                    <a:alpha val="100000"/>
                  </a:srgbClr>
                </a:solidFill>
                <a:latin typeface="黑体" panose="02010609060101010101" charset="-122"/>
                <a:ea typeface="黑体" panose="02010609060101010101" charset="-122"/>
                <a:cs typeface="黑体" panose="02010609060101010101" charset="-122"/>
              </a:rPr>
              <a:t>储罐区有重大危险源告知牌</a:t>
            </a:r>
            <a:endParaRPr lang="en-US" altLang="en-US" sz="23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textbox 376"/>
          <p:cNvSpPr/>
          <p:nvPr/>
        </p:nvSpPr>
        <p:spPr>
          <a:xfrm>
            <a:off x="237870" y="188924"/>
            <a:ext cx="8646159" cy="6062345"/>
          </a:xfrm>
          <a:prstGeom prst="rect">
            <a:avLst/>
          </a:prstGeom>
        </p:spPr>
        <p:txBody>
          <a:bodyPr vert="horz" wrap="square" lIns="0" tIns="0" rIns="0" bIns="0"/>
          <a:lstStyle/>
          <a:p>
            <a:pPr algn="l" rtl="0" eaLnBrk="0">
              <a:lnSpc>
                <a:spcPct val="91000"/>
              </a:lnSpc>
            </a:pPr>
            <a:endParaRPr lang="en-US" altLang="en-US" sz="100" dirty="0"/>
          </a:p>
          <a:p>
            <a:pPr marL="238125" algn="l" rtl="0" eaLnBrk="0">
              <a:lnSpc>
                <a:spcPct val="98000"/>
              </a:lnSpc>
            </a:pPr>
            <a:r>
              <a:rPr sz="3500" kern="0" spc="-170" dirty="0">
                <a:ln w="13075" cap="flat" cmpd="sng">
                  <a:solidFill>
                    <a:srgbClr val="FF0000">
                      <a:alpha val="100000"/>
                    </a:srgbClr>
                  </a:solidFill>
                  <a:prstDash val="solid"/>
                  <a:bevel/>
                </a:ln>
                <a:solidFill>
                  <a:srgbClr val="FF0000">
                    <a:alpha val="100000"/>
                  </a:srgbClr>
                </a:solidFill>
                <a:latin typeface="黑体" panose="02010609060101010101" charset="-122"/>
                <a:ea typeface="黑体" panose="02010609060101010101" charset="-122"/>
                <a:cs typeface="黑体" panose="02010609060101010101" charset="-122"/>
              </a:rPr>
              <a:t>（五）槽车卸车区</a:t>
            </a:r>
            <a:endParaRPr lang="en-US" altLang="en-US" sz="3500" dirty="0"/>
          </a:p>
          <a:p>
            <a:pPr marL="518160" algn="l" rtl="0" eaLnBrk="0">
              <a:lnSpc>
                <a:spcPts val="3165"/>
              </a:lnSpc>
              <a:spcBef>
                <a:spcPts val="1670"/>
              </a:spcBef>
            </a:pP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1.卸车前检查随车资</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料、</a:t>
            </a:r>
            <a:r>
              <a:rPr sz="2300" b="1" kern="0" spc="-5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检查“三证”</a:t>
            </a:r>
            <a:r>
              <a:rPr sz="2300" b="1" kern="0" spc="-4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(危险货物道路运输许</a:t>
            </a:r>
            <a:endParaRPr lang="en-US" altLang="en-US" sz="2300" dirty="0"/>
          </a:p>
          <a:p>
            <a:pPr marL="48895" indent="-8890" algn="l" rtl="0" eaLnBrk="0">
              <a:lnSpc>
                <a:spcPct val="155000"/>
              </a:lnSpc>
              <a:spcBef>
                <a:spcPts val="20"/>
              </a:spcBef>
            </a:pP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可证、</a:t>
            </a:r>
            <a:r>
              <a:rPr sz="2300" b="1" kern="0" spc="-5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运输车辆营运证、</a:t>
            </a:r>
            <a:r>
              <a:rPr sz="2300" b="1" kern="0" spc="-5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驾驶员和押运人员从业资格证)、</a:t>
            </a:r>
            <a:r>
              <a:rPr sz="2300" b="1" kern="0" spc="-56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a:t>
            </a:r>
            <a:r>
              <a:rPr sz="23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随车压力容器使用登记</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证</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，槽车卸车有卸车记录。</a:t>
            </a:r>
            <a:endParaRPr lang="en-US" altLang="en-US" sz="2300" dirty="0"/>
          </a:p>
          <a:p>
            <a:pPr marL="506095" algn="l" rtl="0" eaLnBrk="0">
              <a:lnSpc>
                <a:spcPct val="87000"/>
              </a:lnSpc>
              <a:spcBef>
                <a:spcPts val="1700"/>
              </a:spcBef>
            </a:pP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2.槽车在站内指定地点停靠</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，停靠点设有明显的</a:t>
            </a: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黄色</a:t>
            </a:r>
            <a:r>
              <a:rPr sz="23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边界线</a:t>
            </a:r>
            <a:endParaRPr lang="en-US" altLang="en-US" sz="2300" dirty="0"/>
          </a:p>
          <a:p>
            <a:pPr marL="34925" algn="l" rtl="0" eaLnBrk="0">
              <a:lnSpc>
                <a:spcPct val="160000"/>
              </a:lnSpc>
              <a:spcBef>
                <a:spcPts val="25"/>
              </a:spcBef>
            </a:pPr>
            <a:r>
              <a:rPr sz="23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及限位胶块</a:t>
            </a:r>
            <a:r>
              <a:rPr sz="23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，槽车停靠后设置</a:t>
            </a:r>
            <a:r>
              <a:rPr sz="23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三角木</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等防滑措施,停车时要拉手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刹制动。</a:t>
            </a:r>
            <a:endParaRPr lang="en-US" altLang="en-US" sz="2300" dirty="0"/>
          </a:p>
          <a:p>
            <a:pPr marL="513715" algn="l" rtl="0" eaLnBrk="0">
              <a:lnSpc>
                <a:spcPct val="86000"/>
              </a:lnSpc>
              <a:spcBef>
                <a:spcPts val="1725"/>
              </a:spcBef>
            </a:pP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3.有可燃气体浓度报警器</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且</a:t>
            </a:r>
            <a:r>
              <a:rPr sz="23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完好有效。</a:t>
            </a:r>
            <a:endParaRPr lang="en-US" altLang="en-US" sz="2300" dirty="0"/>
          </a:p>
          <a:p>
            <a:pPr marL="495300" algn="l" rtl="0" eaLnBrk="0">
              <a:lnSpc>
                <a:spcPts val="4305"/>
              </a:lnSpc>
            </a:pP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4.面向装卸管的一侧设有防撞柱。</a:t>
            </a:r>
            <a:endParaRPr lang="en-US" altLang="en-US" sz="2300" dirty="0"/>
          </a:p>
          <a:p>
            <a:pPr algn="l" rtl="0" eaLnBrk="0">
              <a:lnSpc>
                <a:spcPct val="104000"/>
              </a:lnSpc>
            </a:pPr>
            <a:endParaRPr lang="en-US" altLang="en-US" sz="1000" dirty="0"/>
          </a:p>
          <a:p>
            <a:pPr algn="r" rtl="0" eaLnBrk="0">
              <a:lnSpc>
                <a:spcPct val="87000"/>
              </a:lnSpc>
              <a:spcBef>
                <a:spcPts val="695"/>
              </a:spcBef>
            </a:pPr>
            <a:r>
              <a:rPr sz="23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5.</a:t>
            </a:r>
            <a:r>
              <a:rPr sz="23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有声光报警静电接地线</a:t>
            </a:r>
            <a:r>
              <a:rPr sz="2300" b="1"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无锈蚀</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装卸时与槽车有效连接。</a:t>
            </a:r>
            <a:endParaRPr lang="en-US" altLang="en-US" sz="2300" dirty="0"/>
          </a:p>
          <a:p>
            <a:pPr marL="506730" algn="l" rtl="0" eaLnBrk="0">
              <a:lnSpc>
                <a:spcPts val="4295"/>
              </a:lnSpc>
            </a:pP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6.卸车现场应有2名以</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上操作人员。</a:t>
            </a:r>
            <a:endParaRPr lang="en-US" altLang="en-US" sz="2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8"/>
          <p:cNvPicPr>
            <a:picLocks noChangeAspect="1"/>
          </p:cNvPicPr>
          <p:nvPr/>
        </p:nvPicPr>
        <p:blipFill>
          <a:blip r:embed="rId1"/>
          <a:stretch>
            <a:fillRect/>
          </a:stretch>
        </p:blipFill>
        <p:spPr>
          <a:xfrm rot="21600000">
            <a:off x="484631" y="54864"/>
            <a:ext cx="8007096" cy="6649211"/>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textbox 378"/>
          <p:cNvSpPr/>
          <p:nvPr/>
        </p:nvSpPr>
        <p:spPr>
          <a:xfrm>
            <a:off x="259968" y="265836"/>
            <a:ext cx="8641080" cy="6393815"/>
          </a:xfrm>
          <a:prstGeom prst="rect">
            <a:avLst/>
          </a:prstGeom>
        </p:spPr>
        <p:txBody>
          <a:bodyPr vert="horz" wrap="square" lIns="0" tIns="0" rIns="0" bIns="0"/>
          <a:lstStyle/>
          <a:p>
            <a:pPr algn="l" rtl="0" eaLnBrk="0">
              <a:lnSpc>
                <a:spcPct val="77000"/>
              </a:lnSpc>
            </a:pPr>
            <a:endParaRPr lang="en-US" altLang="en-US" sz="100" dirty="0"/>
          </a:p>
          <a:p>
            <a:pPr marL="482600" algn="l" rtl="0" eaLnBrk="0">
              <a:lnSpc>
                <a:spcPct val="87000"/>
              </a:lnSpc>
            </a:pP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7.汽车槽车装卸台柱采用鹤管</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装卸接头应采用与汽车槽车</a:t>
            </a:r>
            <a:endParaRPr lang="en-US" altLang="en-US" sz="2300" dirty="0"/>
          </a:p>
          <a:p>
            <a:pPr marL="12700" indent="5715" algn="l" rtl="0" eaLnBrk="0">
              <a:lnSpc>
                <a:spcPct val="158000"/>
              </a:lnSpc>
              <a:spcBef>
                <a:spcPts val="25"/>
              </a:spcBef>
            </a:pP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配套的快装接头</a:t>
            </a:r>
            <a:r>
              <a:rPr sz="23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接头与装卸管之间应设置阀门。</a:t>
            </a:r>
            <a:r>
              <a:rPr sz="2300" b="1" kern="0" spc="-5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装卸管段应设</a:t>
            </a:r>
            <a:r>
              <a:rPr sz="23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置拉断力为800N-1400N的</a:t>
            </a:r>
            <a:r>
              <a:rPr sz="23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拉断阀</a:t>
            </a:r>
            <a:r>
              <a:rPr sz="23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装卸用管外观无破损、</a:t>
            </a:r>
            <a:r>
              <a:rPr sz="2300" b="1" kern="0" spc="-5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裂</a:t>
            </a:r>
            <a:r>
              <a:rPr sz="23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纹、</a:t>
            </a:r>
            <a:r>
              <a:rPr sz="2300" b="1" kern="0" spc="-6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泄漏等现象</a:t>
            </a:r>
            <a:r>
              <a:rPr sz="2300" b="1" kern="0" spc="-3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装卸用管</a:t>
            </a: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有维护记</a:t>
            </a:r>
            <a:r>
              <a:rPr sz="23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录</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每年至少进行一次耐压</a:t>
            </a:r>
            <a:r>
              <a:rPr sz="23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试验（试验压力为1.5倍的公称压力即2.4</a:t>
            </a:r>
            <a:r>
              <a:rPr sz="23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MPa</a:t>
            </a:r>
            <a:r>
              <a:rPr sz="2300" b="1" kern="0" spc="-13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300" b="1" kern="0" spc="-2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13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300" b="1" kern="0" spc="-5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并有</a:t>
            </a:r>
            <a:r>
              <a:rPr sz="23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记录和试</a:t>
            </a:r>
            <a:r>
              <a:rPr sz="23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压人员签字</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300" dirty="0"/>
          </a:p>
          <a:p>
            <a:pPr marL="480695" algn="l" rtl="0" eaLnBrk="0">
              <a:lnSpc>
                <a:spcPct val="87000"/>
              </a:lnSpc>
              <a:spcBef>
                <a:spcPts val="1695"/>
              </a:spcBef>
            </a:pP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8.卸车管与快装接头之间有阀门</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，快装接头</a:t>
            </a: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未使用时接头</a:t>
            </a:r>
            <a:r>
              <a:rPr sz="23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有</a:t>
            </a:r>
            <a:endParaRPr lang="en-US" altLang="en-US" sz="2300" dirty="0"/>
          </a:p>
          <a:p>
            <a:pPr marL="15240" algn="l" rtl="0" eaLnBrk="0">
              <a:lnSpc>
                <a:spcPts val="4320"/>
              </a:lnSpc>
            </a:pPr>
            <a:r>
              <a:rPr sz="23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封头盖保护</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300" dirty="0"/>
          </a:p>
          <a:p>
            <a:pPr marL="480695" algn="l" rtl="0" eaLnBrk="0">
              <a:lnSpc>
                <a:spcPts val="3165"/>
              </a:lnSpc>
              <a:spcBef>
                <a:spcPts val="1445"/>
              </a:spcBef>
            </a:pP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9.至少配备</a:t>
            </a:r>
            <a:r>
              <a:rPr sz="23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8</a:t>
            </a:r>
            <a:r>
              <a:rPr sz="23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kg</a:t>
            </a:r>
            <a:r>
              <a:rPr sz="23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手提式干粉</a:t>
            </a:r>
            <a:r>
              <a:rPr sz="23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灭火器2个</a:t>
            </a:r>
            <a:r>
              <a:rPr sz="23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，灭火器完好有效</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有</a:t>
            </a:r>
            <a:endParaRPr lang="en-US" altLang="en-US" sz="2300" dirty="0"/>
          </a:p>
          <a:p>
            <a:pPr marL="15240" algn="l" rtl="0" eaLnBrk="0">
              <a:lnSpc>
                <a:spcPts val="4020"/>
              </a:lnSpc>
            </a:pP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定期检查记录。</a:t>
            </a:r>
            <a:endParaRPr lang="en-US" altLang="en-US" sz="2300" dirty="0"/>
          </a:p>
          <a:p>
            <a:pPr algn="l" rtl="0" eaLnBrk="0">
              <a:lnSpc>
                <a:spcPct val="106000"/>
              </a:lnSpc>
            </a:pPr>
            <a:endParaRPr lang="en-US" altLang="en-US" sz="1000" dirty="0"/>
          </a:p>
          <a:p>
            <a:pPr marL="495935" algn="l" rtl="0" eaLnBrk="0">
              <a:lnSpc>
                <a:spcPct val="94000"/>
              </a:lnSpc>
              <a:spcBef>
                <a:spcPts val="690"/>
              </a:spcBef>
            </a:pP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10.槽车操作规程要有规定晚上几点后不能</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卸车。</a:t>
            </a:r>
            <a:endParaRPr lang="en-US" altLang="en-US" sz="2300" dirty="0"/>
          </a:p>
          <a:p>
            <a:pPr algn="l" rtl="0" eaLnBrk="0">
              <a:lnSpc>
                <a:spcPct val="102000"/>
              </a:lnSpc>
            </a:pPr>
            <a:endParaRPr lang="en-US" altLang="en-US" sz="1400" dirty="0"/>
          </a:p>
          <a:p>
            <a:pPr algn="l" rtl="0" eaLnBrk="0">
              <a:lnSpc>
                <a:spcPct val="11000"/>
              </a:lnSpc>
            </a:pPr>
            <a:endParaRPr lang="en-US" altLang="en-US" sz="100" dirty="0"/>
          </a:p>
          <a:p>
            <a:pPr marL="473075" algn="l" rtl="0" eaLnBrk="0">
              <a:lnSpc>
                <a:spcPct val="94000"/>
              </a:lnSpc>
            </a:pP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要记住</a:t>
            </a:r>
            <a:r>
              <a:rPr sz="23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，检查组人员可能会调取视频检查卸车情况</a:t>
            </a:r>
            <a:r>
              <a:rPr sz="23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3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picture 380"/>
          <p:cNvPicPr>
            <a:picLocks noChangeAspect="1"/>
          </p:cNvPicPr>
          <p:nvPr/>
        </p:nvPicPr>
        <p:blipFill>
          <a:blip r:embed="rId1"/>
          <a:stretch>
            <a:fillRect/>
          </a:stretch>
        </p:blipFill>
        <p:spPr>
          <a:xfrm rot="21600000">
            <a:off x="5168323" y="1752842"/>
            <a:ext cx="528337" cy="592352"/>
          </a:xfrm>
          <a:prstGeom prst="rect">
            <a:avLst/>
          </a:prstGeom>
        </p:spPr>
      </p:pic>
      <p:pic>
        <p:nvPicPr>
          <p:cNvPr id="382" name="picture 382"/>
          <p:cNvPicPr>
            <a:picLocks noChangeAspect="1"/>
          </p:cNvPicPr>
          <p:nvPr/>
        </p:nvPicPr>
        <p:blipFill>
          <a:blip r:embed="rId2"/>
          <a:stretch>
            <a:fillRect/>
          </a:stretch>
        </p:blipFill>
        <p:spPr>
          <a:xfrm rot="21600000">
            <a:off x="2673375" y="2573223"/>
            <a:ext cx="3781374" cy="616064"/>
          </a:xfrm>
          <a:prstGeom prst="rect">
            <a:avLst/>
          </a:prstGeom>
        </p:spPr>
      </p:pic>
      <p:pic>
        <p:nvPicPr>
          <p:cNvPr id="384" name="picture 384"/>
          <p:cNvPicPr>
            <a:picLocks noChangeAspect="1"/>
          </p:cNvPicPr>
          <p:nvPr/>
        </p:nvPicPr>
        <p:blipFill>
          <a:blip r:embed="rId3"/>
          <a:stretch>
            <a:fillRect/>
          </a:stretch>
        </p:blipFill>
        <p:spPr>
          <a:xfrm rot="21600000">
            <a:off x="2954104" y="2187575"/>
            <a:ext cx="3151308" cy="2078931"/>
          </a:xfrm>
          <a:prstGeom prst="rect">
            <a:avLst/>
          </a:prstGeom>
        </p:spPr>
      </p:pic>
      <p:pic>
        <p:nvPicPr>
          <p:cNvPr id="386" name="picture 386"/>
          <p:cNvPicPr>
            <a:picLocks noChangeAspect="1"/>
          </p:cNvPicPr>
          <p:nvPr/>
        </p:nvPicPr>
        <p:blipFill>
          <a:blip r:embed="rId4"/>
          <a:stretch>
            <a:fillRect/>
          </a:stretch>
        </p:blipFill>
        <p:spPr>
          <a:xfrm rot="21600000">
            <a:off x="3872483" y="2208276"/>
            <a:ext cx="1443228" cy="1427987"/>
          </a:xfrm>
          <a:prstGeom prst="rect">
            <a:avLst/>
          </a:prstGeom>
        </p:spPr>
      </p:pic>
      <p:sp>
        <p:nvSpPr>
          <p:cNvPr id="388" name="textbox 388"/>
          <p:cNvSpPr/>
          <p:nvPr/>
        </p:nvSpPr>
        <p:spPr>
          <a:xfrm>
            <a:off x="6356184" y="814514"/>
            <a:ext cx="2538095" cy="822960"/>
          </a:xfrm>
          <a:prstGeom prst="rect">
            <a:avLst/>
          </a:prstGeom>
        </p:spPr>
        <p:txBody>
          <a:bodyPr vert="horz" wrap="square" lIns="0" tIns="0" rIns="0" bIns="0"/>
          <a:lstStyle/>
          <a:p>
            <a:pPr algn="l" rtl="0" eaLnBrk="0">
              <a:lnSpc>
                <a:spcPct val="61000"/>
              </a:lnSpc>
            </a:pPr>
            <a:endParaRPr lang="en-US" altLang="en-US" sz="100" dirty="0"/>
          </a:p>
          <a:p>
            <a:pPr marL="22225" indent="-9525" algn="l" rtl="0" eaLnBrk="0">
              <a:lnSpc>
                <a:spcPct val="103000"/>
              </a:lnSpc>
            </a:pP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采用</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鹤管卸车柱</a:t>
            </a:r>
            <a:r>
              <a:rPr sz="1700" b="1" kern="0" spc="-2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4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配有</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拉</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断阀</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4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每年至少进行一次</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耐压试验并有记录</a:t>
            </a:r>
            <a:endParaRPr lang="en-US" altLang="en-US" sz="1700" dirty="0"/>
          </a:p>
        </p:txBody>
      </p:sp>
      <p:sp>
        <p:nvSpPr>
          <p:cNvPr id="390" name="textbox 390"/>
          <p:cNvSpPr/>
          <p:nvPr/>
        </p:nvSpPr>
        <p:spPr>
          <a:xfrm>
            <a:off x="2610248" y="6056676"/>
            <a:ext cx="3932554" cy="412115"/>
          </a:xfrm>
          <a:prstGeom prst="rect">
            <a:avLst/>
          </a:prstGeom>
        </p:spPr>
        <p:txBody>
          <a:bodyPr vert="horz" wrap="square" lIns="0" tIns="0" rIns="0" bIns="0"/>
          <a:lstStyle/>
          <a:p>
            <a:pPr algn="l" rtl="0" eaLnBrk="0">
              <a:lnSpc>
                <a:spcPct val="80000"/>
              </a:lnSpc>
            </a:pPr>
            <a:endParaRPr lang="en-US" altLang="en-US" sz="100" dirty="0"/>
          </a:p>
          <a:p>
            <a:pPr marL="12700" algn="l" rtl="0" eaLnBrk="0">
              <a:lnSpc>
                <a:spcPct val="94000"/>
              </a:lnSpc>
            </a:pPr>
            <a:r>
              <a:rPr sz="2700" b="1" kern="0" spc="90" dirty="0">
                <a:solidFill>
                  <a:srgbClr val="00B050">
                    <a:alpha val="100000"/>
                  </a:srgbClr>
                </a:solidFill>
                <a:latin typeface="微软雅黑" panose="020B0503020204020204" charset="-122"/>
                <a:ea typeface="微软雅黑" panose="020B0503020204020204" charset="-122"/>
                <a:cs typeface="微软雅黑" panose="020B0503020204020204" charset="-122"/>
              </a:rPr>
              <a:t>规范对槽车卸的主要要求</a:t>
            </a:r>
            <a:endParaRPr lang="en-US" altLang="en-US" sz="2700" dirty="0"/>
          </a:p>
        </p:txBody>
      </p:sp>
      <p:sp>
        <p:nvSpPr>
          <p:cNvPr id="392" name="textbox 392"/>
          <p:cNvSpPr/>
          <p:nvPr/>
        </p:nvSpPr>
        <p:spPr>
          <a:xfrm>
            <a:off x="6812356" y="2322487"/>
            <a:ext cx="2038350" cy="547369"/>
          </a:xfrm>
          <a:prstGeom prst="rect">
            <a:avLst/>
          </a:prstGeom>
        </p:spPr>
        <p:txBody>
          <a:bodyPr vert="horz" wrap="square" lIns="0" tIns="0" rIns="0" bIns="0"/>
          <a:lstStyle/>
          <a:p>
            <a:pPr algn="l" rtl="0" eaLnBrk="0">
              <a:lnSpc>
                <a:spcPct val="73000"/>
              </a:lnSpc>
            </a:pPr>
            <a:endParaRPr lang="en-US" altLang="en-US" sz="100" dirty="0"/>
          </a:p>
          <a:p>
            <a:pPr marL="13970" indent="-1905" algn="l" rtl="0" eaLnBrk="0">
              <a:lnSpc>
                <a:spcPct val="101000"/>
              </a:lnSpc>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快装接头</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未使用时</a:t>
            </a:r>
            <a:r>
              <a:rPr sz="17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接头有封头盖保护</a:t>
            </a:r>
            <a:r>
              <a:rPr sz="17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1700" dirty="0"/>
          </a:p>
        </p:txBody>
      </p:sp>
      <p:sp>
        <p:nvSpPr>
          <p:cNvPr id="394" name="textbox 394"/>
          <p:cNvSpPr/>
          <p:nvPr/>
        </p:nvSpPr>
        <p:spPr>
          <a:xfrm>
            <a:off x="6733845" y="3400742"/>
            <a:ext cx="1764029" cy="547369"/>
          </a:xfrm>
          <a:prstGeom prst="rect">
            <a:avLst/>
          </a:prstGeom>
        </p:spPr>
        <p:txBody>
          <a:bodyPr vert="horz" wrap="square" lIns="0" tIns="0" rIns="0" bIns="0"/>
          <a:lstStyle/>
          <a:p>
            <a:pPr algn="l" rtl="0" eaLnBrk="0">
              <a:lnSpc>
                <a:spcPct val="74000"/>
              </a:lnSpc>
            </a:pPr>
            <a:endParaRPr lang="en-US" altLang="en-US" sz="100" dirty="0"/>
          </a:p>
          <a:p>
            <a:pPr marL="17145" indent="-5080" algn="l" rtl="0" eaLnBrk="0">
              <a:lnSpc>
                <a:spcPct val="101000"/>
              </a:lnSpc>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卸车现场应有2名</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以上操作人员。</a:t>
            </a:r>
            <a:endParaRPr lang="en-US" altLang="en-US" sz="1700" dirty="0"/>
          </a:p>
        </p:txBody>
      </p:sp>
      <p:sp>
        <p:nvSpPr>
          <p:cNvPr id="396" name="textbox 396"/>
          <p:cNvSpPr/>
          <p:nvPr/>
        </p:nvSpPr>
        <p:spPr>
          <a:xfrm>
            <a:off x="1704975" y="5053724"/>
            <a:ext cx="2992120" cy="273684"/>
          </a:xfrm>
          <a:prstGeom prst="rect">
            <a:avLst/>
          </a:prstGeom>
        </p:spPr>
        <p:txBody>
          <a:bodyPr vert="horz" wrap="square" lIns="0" tIns="0" rIns="0" bIns="0"/>
          <a:lstStyle/>
          <a:p>
            <a:pPr algn="l" rtl="0" eaLnBrk="0">
              <a:lnSpc>
                <a:spcPct val="77000"/>
              </a:lnSpc>
            </a:pPr>
            <a:endParaRPr lang="en-US" altLang="en-US" sz="100" dirty="0"/>
          </a:p>
          <a:p>
            <a:pPr marL="12700" algn="l" rtl="0" eaLnBrk="0">
              <a:lnSpc>
                <a:spcPct val="96000"/>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可燃气体浓度报警器完好有效</a:t>
            </a:r>
            <a:endParaRPr lang="en-US" altLang="en-US" sz="1700" dirty="0"/>
          </a:p>
        </p:txBody>
      </p:sp>
      <p:sp>
        <p:nvSpPr>
          <p:cNvPr id="398" name="textbox 398"/>
          <p:cNvSpPr/>
          <p:nvPr/>
        </p:nvSpPr>
        <p:spPr>
          <a:xfrm>
            <a:off x="5267845" y="4974132"/>
            <a:ext cx="2590800" cy="273050"/>
          </a:xfrm>
          <a:prstGeom prst="rect">
            <a:avLst/>
          </a:prstGeom>
        </p:spPr>
        <p:txBody>
          <a:bodyPr vert="horz" wrap="square" lIns="0" tIns="0" rIns="0" bIns="0"/>
          <a:lstStyle/>
          <a:p>
            <a:pPr algn="l" rtl="0" eaLnBrk="0">
              <a:lnSpc>
                <a:spcPct val="91000"/>
              </a:lnSpc>
            </a:pPr>
            <a:endParaRPr lang="en-US" altLang="en-US" sz="100" dirty="0"/>
          </a:p>
          <a:p>
            <a:pPr marL="12700" algn="l" rtl="0" eaLnBrk="0">
              <a:lnSpc>
                <a:spcPct val="95000"/>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现场配备2个8公斤灭火器</a:t>
            </a:r>
            <a:endParaRPr lang="en-US" altLang="en-US" sz="1700" dirty="0"/>
          </a:p>
        </p:txBody>
      </p:sp>
      <p:sp>
        <p:nvSpPr>
          <p:cNvPr id="400" name="textbox 400"/>
          <p:cNvSpPr/>
          <p:nvPr/>
        </p:nvSpPr>
        <p:spPr>
          <a:xfrm>
            <a:off x="865517" y="757644"/>
            <a:ext cx="2536189" cy="273050"/>
          </a:xfrm>
          <a:prstGeom prst="rect">
            <a:avLst/>
          </a:prstGeom>
        </p:spPr>
        <p:txBody>
          <a:bodyPr vert="horz" wrap="square" lIns="0" tIns="0" rIns="0" bIns="0"/>
          <a:lstStyle/>
          <a:p>
            <a:pPr algn="l" rtl="0" eaLnBrk="0">
              <a:lnSpc>
                <a:spcPct val="76000"/>
              </a:lnSpc>
            </a:pPr>
            <a:endParaRPr lang="en-US" altLang="en-US" sz="100" dirty="0"/>
          </a:p>
          <a:p>
            <a:pPr marL="12700" algn="l" rtl="0" eaLnBrk="0">
              <a:lnSpc>
                <a:spcPct val="96000"/>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做好卸车前检查并有记录</a:t>
            </a:r>
            <a:endParaRPr lang="en-US" altLang="en-US" sz="1700" dirty="0"/>
          </a:p>
        </p:txBody>
      </p:sp>
      <p:sp>
        <p:nvSpPr>
          <p:cNvPr id="402" name="textbox 402"/>
          <p:cNvSpPr/>
          <p:nvPr/>
        </p:nvSpPr>
        <p:spPr>
          <a:xfrm>
            <a:off x="660590" y="4058640"/>
            <a:ext cx="2079625" cy="274320"/>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96000"/>
              </a:lnSpc>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装卸管侧设有防撞柱</a:t>
            </a:r>
            <a:endParaRPr lang="en-US" altLang="en-US" sz="1700" dirty="0"/>
          </a:p>
        </p:txBody>
      </p:sp>
      <p:sp>
        <p:nvSpPr>
          <p:cNvPr id="404" name="textbox 404"/>
          <p:cNvSpPr/>
          <p:nvPr/>
        </p:nvSpPr>
        <p:spPr>
          <a:xfrm>
            <a:off x="517169" y="1743087"/>
            <a:ext cx="2079625" cy="273684"/>
          </a:xfrm>
          <a:prstGeom prst="rect">
            <a:avLst/>
          </a:prstGeom>
        </p:spPr>
        <p:txBody>
          <a:bodyPr vert="horz" wrap="square" lIns="0" tIns="0" rIns="0" bIns="0"/>
          <a:lstStyle/>
          <a:p>
            <a:pPr algn="l" rtl="0" eaLnBrk="0">
              <a:lnSpc>
                <a:spcPct val="77000"/>
              </a:lnSpc>
            </a:pPr>
            <a:endParaRPr lang="en-US" altLang="en-US" sz="100" dirty="0"/>
          </a:p>
          <a:p>
            <a:pPr marL="12700" algn="l" rtl="0" eaLnBrk="0">
              <a:lnSpc>
                <a:spcPct val="96000"/>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有停车线和限位胶条</a:t>
            </a:r>
            <a:endParaRPr lang="en-US" altLang="en-US" sz="1700" dirty="0"/>
          </a:p>
        </p:txBody>
      </p:sp>
      <p:sp>
        <p:nvSpPr>
          <p:cNvPr id="406" name="textbox 406"/>
          <p:cNvSpPr/>
          <p:nvPr/>
        </p:nvSpPr>
        <p:spPr>
          <a:xfrm>
            <a:off x="189674" y="2937129"/>
            <a:ext cx="2079625" cy="273684"/>
          </a:xfrm>
          <a:prstGeom prst="rect">
            <a:avLst/>
          </a:prstGeom>
        </p:spPr>
        <p:txBody>
          <a:bodyPr vert="horz" wrap="square" lIns="0" tIns="0" rIns="0" bIns="0"/>
          <a:lstStyle/>
          <a:p>
            <a:pPr algn="l" rtl="0" eaLnBrk="0">
              <a:lnSpc>
                <a:spcPct val="77000"/>
              </a:lnSpc>
            </a:pPr>
            <a:endParaRPr lang="en-US" altLang="en-US" sz="100" dirty="0"/>
          </a:p>
          <a:p>
            <a:pPr marL="12700" algn="l" rtl="0" eaLnBrk="0">
              <a:lnSpc>
                <a:spcPct val="96000"/>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有三角木等防滑措施</a:t>
            </a:r>
            <a:endParaRPr lang="en-US" altLang="en-US" sz="1700" dirty="0"/>
          </a:p>
        </p:txBody>
      </p:sp>
      <p:sp>
        <p:nvSpPr>
          <p:cNvPr id="408" name="textbox 408"/>
          <p:cNvSpPr/>
          <p:nvPr/>
        </p:nvSpPr>
        <p:spPr>
          <a:xfrm>
            <a:off x="3929519" y="355917"/>
            <a:ext cx="2079625" cy="273050"/>
          </a:xfrm>
          <a:prstGeom prst="rect">
            <a:avLst/>
          </a:prstGeom>
        </p:spPr>
        <p:txBody>
          <a:bodyPr vert="horz" wrap="square" lIns="0" tIns="0" rIns="0" bIns="0"/>
          <a:lstStyle/>
          <a:p>
            <a:pPr algn="l" rtl="0" eaLnBrk="0">
              <a:lnSpc>
                <a:spcPct val="76000"/>
              </a:lnSpc>
            </a:pPr>
            <a:endParaRPr lang="en-US" altLang="en-US" sz="100" dirty="0"/>
          </a:p>
          <a:p>
            <a:pPr marL="12700" algn="l" rtl="0" eaLnBrk="0">
              <a:lnSpc>
                <a:spcPct val="96000"/>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有声光静电消除装置</a:t>
            </a:r>
            <a:endParaRPr lang="en-US" altLang="en-US" sz="1700" dirty="0"/>
          </a:p>
        </p:txBody>
      </p:sp>
      <p:pic>
        <p:nvPicPr>
          <p:cNvPr id="410" name="picture 410"/>
          <p:cNvPicPr>
            <a:picLocks noChangeAspect="1"/>
          </p:cNvPicPr>
          <p:nvPr/>
        </p:nvPicPr>
        <p:blipFill>
          <a:blip r:embed="rId5"/>
          <a:stretch>
            <a:fillRect/>
          </a:stretch>
        </p:blipFill>
        <p:spPr>
          <a:xfrm rot="21600000">
            <a:off x="3305431" y="3319321"/>
            <a:ext cx="538221" cy="564125"/>
          </a:xfrm>
          <a:prstGeom prst="rect">
            <a:avLst/>
          </a:prstGeom>
        </p:spPr>
      </p:pic>
      <p:pic>
        <p:nvPicPr>
          <p:cNvPr id="412" name="picture 412"/>
          <p:cNvPicPr>
            <a:picLocks noChangeAspect="1"/>
          </p:cNvPicPr>
          <p:nvPr/>
        </p:nvPicPr>
        <p:blipFill>
          <a:blip r:embed="rId6"/>
          <a:stretch>
            <a:fillRect/>
          </a:stretch>
        </p:blipFill>
        <p:spPr>
          <a:xfrm rot="21600000">
            <a:off x="3160372" y="2018771"/>
            <a:ext cx="682886" cy="377889"/>
          </a:xfrm>
          <a:prstGeom prst="rect">
            <a:avLst/>
          </a:prstGeom>
        </p:spPr>
      </p:pic>
      <p:pic>
        <p:nvPicPr>
          <p:cNvPr id="414" name="picture 414"/>
          <p:cNvPicPr>
            <a:picLocks noChangeAspect="1"/>
          </p:cNvPicPr>
          <p:nvPr/>
        </p:nvPicPr>
        <p:blipFill>
          <a:blip r:embed="rId7"/>
          <a:stretch>
            <a:fillRect/>
          </a:stretch>
        </p:blipFill>
        <p:spPr>
          <a:xfrm rot="21600000">
            <a:off x="3867845" y="1481372"/>
            <a:ext cx="337234" cy="700322"/>
          </a:xfrm>
          <a:prstGeom prst="rect">
            <a:avLst/>
          </a:prstGeom>
        </p:spPr>
      </p:pic>
      <p:pic>
        <p:nvPicPr>
          <p:cNvPr id="416" name="picture 416"/>
          <p:cNvPicPr>
            <a:picLocks noChangeAspect="1"/>
          </p:cNvPicPr>
          <p:nvPr/>
        </p:nvPicPr>
        <p:blipFill>
          <a:blip r:embed="rId8"/>
          <a:stretch>
            <a:fillRect/>
          </a:stretch>
        </p:blipFill>
        <p:spPr>
          <a:xfrm rot="21600000">
            <a:off x="5380863" y="2359151"/>
            <a:ext cx="748665" cy="295655"/>
          </a:xfrm>
          <a:prstGeom prst="rect">
            <a:avLst/>
          </a:prstGeom>
        </p:spPr>
      </p:pic>
      <p:pic>
        <p:nvPicPr>
          <p:cNvPr id="418" name="picture 418"/>
          <p:cNvPicPr>
            <a:picLocks noChangeAspect="1"/>
          </p:cNvPicPr>
          <p:nvPr/>
        </p:nvPicPr>
        <p:blipFill>
          <a:blip r:embed="rId9"/>
          <a:stretch>
            <a:fillRect/>
          </a:stretch>
        </p:blipFill>
        <p:spPr>
          <a:xfrm rot="21600000">
            <a:off x="4662747" y="1300803"/>
            <a:ext cx="283602" cy="743850"/>
          </a:xfrm>
          <a:prstGeom prst="rect">
            <a:avLst/>
          </a:prstGeom>
        </p:spPr>
      </p:pic>
      <p:pic>
        <p:nvPicPr>
          <p:cNvPr id="420" name="picture 420"/>
          <p:cNvPicPr>
            <a:picLocks noChangeAspect="1"/>
          </p:cNvPicPr>
          <p:nvPr/>
        </p:nvPicPr>
        <p:blipFill>
          <a:blip r:embed="rId10"/>
          <a:stretch>
            <a:fillRect/>
          </a:stretch>
        </p:blipFill>
        <p:spPr>
          <a:xfrm rot="21600000">
            <a:off x="4105902" y="3708415"/>
            <a:ext cx="281363" cy="726925"/>
          </a:xfrm>
          <a:prstGeom prst="rect">
            <a:avLst/>
          </a:prstGeom>
        </p:spPr>
      </p:pic>
      <p:pic>
        <p:nvPicPr>
          <p:cNvPr id="422" name="picture 422"/>
          <p:cNvPicPr>
            <a:picLocks noChangeAspect="1"/>
          </p:cNvPicPr>
          <p:nvPr/>
        </p:nvPicPr>
        <p:blipFill>
          <a:blip r:embed="rId11"/>
          <a:stretch>
            <a:fillRect/>
          </a:stretch>
        </p:blipFill>
        <p:spPr>
          <a:xfrm rot="21600000">
            <a:off x="5327903" y="4287011"/>
            <a:ext cx="371855" cy="377951"/>
          </a:xfrm>
          <a:prstGeom prst="rect">
            <a:avLst/>
          </a:prstGeom>
        </p:spPr>
      </p:pic>
      <p:pic>
        <p:nvPicPr>
          <p:cNvPr id="424" name="picture 424"/>
          <p:cNvPicPr>
            <a:picLocks noChangeAspect="1"/>
          </p:cNvPicPr>
          <p:nvPr/>
        </p:nvPicPr>
        <p:blipFill>
          <a:blip r:embed="rId12"/>
          <a:stretch>
            <a:fillRect/>
          </a:stretch>
        </p:blipFill>
        <p:spPr>
          <a:xfrm rot="21600000">
            <a:off x="6169152" y="2279903"/>
            <a:ext cx="371856" cy="371855"/>
          </a:xfrm>
          <a:prstGeom prst="rect">
            <a:avLst/>
          </a:prstGeom>
        </p:spPr>
      </p:pic>
      <p:pic>
        <p:nvPicPr>
          <p:cNvPr id="426" name="picture 426"/>
          <p:cNvPicPr>
            <a:picLocks noChangeAspect="1"/>
          </p:cNvPicPr>
          <p:nvPr/>
        </p:nvPicPr>
        <p:blipFill>
          <a:blip r:embed="rId13"/>
          <a:stretch>
            <a:fillRect/>
          </a:stretch>
        </p:blipFill>
        <p:spPr>
          <a:xfrm rot="21600000">
            <a:off x="2889504" y="3883152"/>
            <a:ext cx="371856" cy="371855"/>
          </a:xfrm>
          <a:prstGeom prst="rect">
            <a:avLst/>
          </a:prstGeom>
        </p:spPr>
      </p:pic>
      <p:pic>
        <p:nvPicPr>
          <p:cNvPr id="428" name="picture 428"/>
          <p:cNvPicPr>
            <a:picLocks noChangeAspect="1"/>
          </p:cNvPicPr>
          <p:nvPr/>
        </p:nvPicPr>
        <p:blipFill>
          <a:blip r:embed="rId13"/>
          <a:stretch>
            <a:fillRect/>
          </a:stretch>
        </p:blipFill>
        <p:spPr>
          <a:xfrm rot="21600000">
            <a:off x="2737104" y="1749551"/>
            <a:ext cx="371855" cy="371855"/>
          </a:xfrm>
          <a:prstGeom prst="rect">
            <a:avLst/>
          </a:prstGeom>
        </p:spPr>
      </p:pic>
      <p:pic>
        <p:nvPicPr>
          <p:cNvPr id="430" name="picture 430"/>
          <p:cNvPicPr>
            <a:picLocks noChangeAspect="1"/>
          </p:cNvPicPr>
          <p:nvPr/>
        </p:nvPicPr>
        <p:blipFill>
          <a:blip r:embed="rId14"/>
          <a:stretch>
            <a:fillRect/>
          </a:stretch>
        </p:blipFill>
        <p:spPr>
          <a:xfrm rot="21600000">
            <a:off x="2511551" y="2816351"/>
            <a:ext cx="371855" cy="371855"/>
          </a:xfrm>
          <a:prstGeom prst="rect">
            <a:avLst/>
          </a:prstGeom>
        </p:spPr>
      </p:pic>
      <p:pic>
        <p:nvPicPr>
          <p:cNvPr id="432" name="picture 432"/>
          <p:cNvPicPr>
            <a:picLocks noChangeAspect="1"/>
          </p:cNvPicPr>
          <p:nvPr/>
        </p:nvPicPr>
        <p:blipFill>
          <a:blip r:embed="rId14"/>
          <a:stretch>
            <a:fillRect/>
          </a:stretch>
        </p:blipFill>
        <p:spPr>
          <a:xfrm rot="21600000">
            <a:off x="3500628" y="1054608"/>
            <a:ext cx="371855" cy="371855"/>
          </a:xfrm>
          <a:prstGeom prst="rect">
            <a:avLst/>
          </a:prstGeom>
        </p:spPr>
      </p:pic>
      <p:pic>
        <p:nvPicPr>
          <p:cNvPr id="434" name="picture 434"/>
          <p:cNvPicPr>
            <a:picLocks noChangeAspect="1"/>
          </p:cNvPicPr>
          <p:nvPr/>
        </p:nvPicPr>
        <p:blipFill>
          <a:blip r:embed="rId13"/>
          <a:stretch>
            <a:fillRect/>
          </a:stretch>
        </p:blipFill>
        <p:spPr>
          <a:xfrm rot="21600000">
            <a:off x="4718303" y="835152"/>
            <a:ext cx="371855" cy="371855"/>
          </a:xfrm>
          <a:prstGeom prst="rect">
            <a:avLst/>
          </a:prstGeom>
        </p:spPr>
      </p:pic>
      <p:pic>
        <p:nvPicPr>
          <p:cNvPr id="436" name="picture 436"/>
          <p:cNvPicPr>
            <a:picLocks noChangeAspect="1"/>
          </p:cNvPicPr>
          <p:nvPr/>
        </p:nvPicPr>
        <p:blipFill>
          <a:blip r:embed="rId12"/>
          <a:stretch>
            <a:fillRect/>
          </a:stretch>
        </p:blipFill>
        <p:spPr>
          <a:xfrm rot="21600000">
            <a:off x="5711952" y="1365503"/>
            <a:ext cx="371855" cy="371855"/>
          </a:xfrm>
          <a:prstGeom prst="rect">
            <a:avLst/>
          </a:prstGeom>
        </p:spPr>
      </p:pic>
      <p:pic>
        <p:nvPicPr>
          <p:cNvPr id="438" name="picture 438"/>
          <p:cNvPicPr>
            <a:picLocks noChangeAspect="1"/>
          </p:cNvPicPr>
          <p:nvPr/>
        </p:nvPicPr>
        <p:blipFill>
          <a:blip r:embed="rId15"/>
          <a:stretch>
            <a:fillRect/>
          </a:stretch>
        </p:blipFill>
        <p:spPr>
          <a:xfrm rot="21600000">
            <a:off x="6089903" y="3346703"/>
            <a:ext cx="371855" cy="371855"/>
          </a:xfrm>
          <a:prstGeom prst="rect">
            <a:avLst/>
          </a:prstGeom>
        </p:spPr>
      </p:pic>
      <p:pic>
        <p:nvPicPr>
          <p:cNvPr id="440" name="picture 440"/>
          <p:cNvPicPr>
            <a:picLocks noChangeAspect="1"/>
          </p:cNvPicPr>
          <p:nvPr/>
        </p:nvPicPr>
        <p:blipFill>
          <a:blip r:embed="rId13"/>
          <a:stretch>
            <a:fillRect/>
          </a:stretch>
        </p:blipFill>
        <p:spPr>
          <a:xfrm rot="21600000">
            <a:off x="3956303" y="4492752"/>
            <a:ext cx="371855" cy="371855"/>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 name="picture 442"/>
          <p:cNvPicPr>
            <a:picLocks noChangeAspect="1"/>
          </p:cNvPicPr>
          <p:nvPr/>
        </p:nvPicPr>
        <p:blipFill>
          <a:blip r:embed="rId1"/>
          <a:stretch>
            <a:fillRect/>
          </a:stretch>
        </p:blipFill>
        <p:spPr>
          <a:xfrm rot="21600000">
            <a:off x="0" y="765047"/>
            <a:ext cx="9124188" cy="6082283"/>
          </a:xfrm>
          <a:prstGeom prst="rect">
            <a:avLst/>
          </a:prstGeom>
        </p:spPr>
      </p:pic>
      <p:sp>
        <p:nvSpPr>
          <p:cNvPr id="444" name="textbox 444"/>
          <p:cNvSpPr/>
          <p:nvPr/>
        </p:nvSpPr>
        <p:spPr>
          <a:xfrm>
            <a:off x="237870" y="188924"/>
            <a:ext cx="2727325" cy="551180"/>
          </a:xfrm>
          <a:prstGeom prst="rect">
            <a:avLst/>
          </a:prstGeom>
        </p:spPr>
        <p:txBody>
          <a:bodyPr vert="horz" wrap="square" lIns="0" tIns="0" rIns="0" bIns="0"/>
          <a:lstStyle/>
          <a:p>
            <a:pPr algn="l" rtl="0" eaLnBrk="0">
              <a:lnSpc>
                <a:spcPct val="67000"/>
              </a:lnSpc>
            </a:pPr>
            <a:endParaRPr lang="en-US" altLang="en-US" sz="100" dirty="0"/>
          </a:p>
          <a:p>
            <a:pPr algn="r" rtl="0" eaLnBrk="0">
              <a:lnSpc>
                <a:spcPct val="99000"/>
              </a:lnSpc>
            </a:pPr>
            <a:r>
              <a:rPr sz="3500" kern="0" spc="-260" dirty="0">
                <a:ln w="13075" cap="flat" cmpd="sng">
                  <a:solidFill>
                    <a:srgbClr val="FF0000">
                      <a:alpha val="100000"/>
                    </a:srgbClr>
                  </a:solidFill>
                  <a:prstDash val="solid"/>
                  <a:bevel/>
                </a:ln>
                <a:solidFill>
                  <a:srgbClr val="FF0000">
                    <a:alpha val="100000"/>
                  </a:srgbClr>
                </a:solidFill>
                <a:latin typeface="黑体" panose="02010609060101010101" charset="-122"/>
                <a:ea typeface="黑体" panose="02010609060101010101" charset="-122"/>
                <a:cs typeface="黑体" panose="02010609060101010101" charset="-122"/>
              </a:rPr>
              <a:t>（六）充装间</a:t>
            </a:r>
            <a:endParaRPr lang="en-US" altLang="en-US" sz="35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textbox 446"/>
          <p:cNvSpPr/>
          <p:nvPr/>
        </p:nvSpPr>
        <p:spPr>
          <a:xfrm>
            <a:off x="333635" y="739869"/>
            <a:ext cx="8428990" cy="5332095"/>
          </a:xfrm>
          <a:prstGeom prst="rect">
            <a:avLst/>
          </a:prstGeom>
        </p:spPr>
        <p:txBody>
          <a:bodyPr vert="horz" wrap="square" lIns="0" tIns="0" rIns="0" bIns="0"/>
          <a:lstStyle/>
          <a:p>
            <a:pPr algn="l" rtl="0" eaLnBrk="0">
              <a:lnSpc>
                <a:spcPct val="82000"/>
              </a:lnSpc>
            </a:pPr>
            <a:endParaRPr lang="en-US" altLang="en-US" sz="100" dirty="0"/>
          </a:p>
          <a:p>
            <a:pPr marL="490220" algn="l" rtl="0" eaLnBrk="0">
              <a:lnSpc>
                <a:spcPct val="9100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1.人员符合两充一检的要求,所有操作人员都持证上岗；</a:t>
            </a:r>
            <a:endParaRPr lang="en-US" altLang="en-US" sz="2000" dirty="0"/>
          </a:p>
          <a:p>
            <a:pPr marL="480060" algn="l" rtl="0" eaLnBrk="0">
              <a:lnSpc>
                <a:spcPct val="92000"/>
              </a:lnSpc>
              <a:spcBef>
                <a:spcPts val="139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2.充装台地面采用</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不发火花地面</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86410" algn="l" rtl="0" eaLnBrk="0">
              <a:lnSpc>
                <a:spcPct val="91000"/>
              </a:lnSpc>
              <a:spcBef>
                <a:spcPts val="141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3.充装秤</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接地线</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完</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好连接。</a:t>
            </a:r>
            <a:endParaRPr lang="en-US" altLang="en-US" sz="2000" dirty="0"/>
          </a:p>
          <a:p>
            <a:pPr algn="r" rtl="0" eaLnBrk="0">
              <a:lnSpc>
                <a:spcPts val="2645"/>
              </a:lnSpc>
              <a:spcBef>
                <a:spcPts val="1000"/>
              </a:spcBef>
            </a:pP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4.充装秤运行平稳</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软管完好无损</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，无裂纹</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，无泄漏现</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象</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，公称压力(等</a:t>
            </a:r>
            <a:endParaRPr lang="en-US" altLang="en-US" sz="2000" dirty="0"/>
          </a:p>
          <a:p>
            <a:pPr marL="12700" algn="l" rtl="0" eaLnBrk="0">
              <a:lnSpc>
                <a:spcPts val="3600"/>
              </a:lnSpc>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级)应高于输送系统的设</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计压力</a:t>
            </a:r>
            <a:endParaRPr lang="en-US" altLang="en-US" sz="2000" dirty="0"/>
          </a:p>
          <a:p>
            <a:pPr marL="488315" algn="l" rtl="0" eaLnBrk="0">
              <a:lnSpc>
                <a:spcPct val="91000"/>
              </a:lnSpc>
              <a:spcBef>
                <a:spcPts val="137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5.充装间设置</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二次检斤秤</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80695" algn="l" rtl="0" eaLnBrk="0">
              <a:lnSpc>
                <a:spcPct val="83000"/>
              </a:lnSpc>
              <a:spcBef>
                <a:spcPts val="141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6.操作人员能履行</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充装前和充装后</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的</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检查</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职责并有记录</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充装后有检漏</a:t>
            </a:r>
            <a:endParaRPr lang="en-US" altLang="en-US" sz="2000" dirty="0"/>
          </a:p>
          <a:p>
            <a:pPr marL="13335" algn="l" rtl="0" eaLnBrk="0">
              <a:lnSpc>
                <a:spcPts val="3570"/>
              </a:lnSpc>
            </a:pP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措施</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78790" algn="l" rtl="0" eaLnBrk="0">
              <a:lnSpc>
                <a:spcPct val="83000"/>
              </a:lnSpc>
              <a:spcBef>
                <a:spcPts val="163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7.充装枪泄漏处置办法：马上关闭充装秤的紧急切断阀</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，原</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则上开关阀</a:t>
            </a:r>
            <a:endParaRPr lang="en-US" altLang="en-US" sz="2000" dirty="0"/>
          </a:p>
          <a:p>
            <a:pPr marL="12700" indent="635" algn="l" rtl="0" eaLnBrk="0">
              <a:lnSpc>
                <a:spcPct val="154000"/>
              </a:lnSpc>
              <a:spcBef>
                <a:spcPts val="1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杆是铜制阀杆</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，万一没有铜制阀杆</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，用</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铁</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制阀杆泡水或者涂上黄油关闭</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，避</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免产生火花</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07000"/>
              </a:lnSpc>
            </a:pPr>
            <a:endParaRPr lang="en-US" altLang="en-US" sz="1100" dirty="0"/>
          </a:p>
          <a:p>
            <a:pPr marL="477520" algn="l" rtl="0" eaLnBrk="0">
              <a:lnSpc>
                <a:spcPct val="91000"/>
              </a:lnSpc>
              <a:spcBef>
                <a:spcPts val="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8.规章制度上墙。</a:t>
            </a:r>
            <a:endParaRPr lang="en-US" altLang="en-US" sz="20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 name="picture 448"/>
          <p:cNvPicPr>
            <a:picLocks noChangeAspect="1"/>
          </p:cNvPicPr>
          <p:nvPr/>
        </p:nvPicPr>
        <p:blipFill>
          <a:blip r:embed="rId1"/>
          <a:stretch>
            <a:fillRect/>
          </a:stretch>
        </p:blipFill>
        <p:spPr>
          <a:xfrm rot="21600000">
            <a:off x="2673375" y="2573223"/>
            <a:ext cx="3781374" cy="557441"/>
          </a:xfrm>
          <a:prstGeom prst="rect">
            <a:avLst/>
          </a:prstGeom>
        </p:spPr>
      </p:pic>
      <p:pic>
        <p:nvPicPr>
          <p:cNvPr id="450" name="picture 450"/>
          <p:cNvPicPr>
            <a:picLocks noChangeAspect="1"/>
          </p:cNvPicPr>
          <p:nvPr/>
        </p:nvPicPr>
        <p:blipFill>
          <a:blip r:embed="rId2"/>
          <a:stretch>
            <a:fillRect/>
          </a:stretch>
        </p:blipFill>
        <p:spPr>
          <a:xfrm rot="21600000">
            <a:off x="3624071" y="2639567"/>
            <a:ext cx="1817878" cy="549719"/>
          </a:xfrm>
          <a:prstGeom prst="rect">
            <a:avLst/>
          </a:prstGeom>
        </p:spPr>
      </p:pic>
      <p:pic>
        <p:nvPicPr>
          <p:cNvPr id="452" name="picture 452"/>
          <p:cNvPicPr>
            <a:picLocks noChangeAspect="1"/>
          </p:cNvPicPr>
          <p:nvPr/>
        </p:nvPicPr>
        <p:blipFill>
          <a:blip r:embed="rId3"/>
          <a:stretch>
            <a:fillRect/>
          </a:stretch>
        </p:blipFill>
        <p:spPr>
          <a:xfrm rot="21600000">
            <a:off x="3305431" y="1481372"/>
            <a:ext cx="2391229" cy="2785134"/>
          </a:xfrm>
          <a:prstGeom prst="rect">
            <a:avLst/>
          </a:prstGeom>
        </p:spPr>
      </p:pic>
      <p:sp>
        <p:nvSpPr>
          <p:cNvPr id="454" name="textbox 454"/>
          <p:cNvSpPr/>
          <p:nvPr/>
        </p:nvSpPr>
        <p:spPr>
          <a:xfrm>
            <a:off x="6710971" y="2205545"/>
            <a:ext cx="2264410" cy="2005964"/>
          </a:xfrm>
          <a:prstGeom prst="rect">
            <a:avLst/>
          </a:prstGeom>
        </p:spPr>
        <p:txBody>
          <a:bodyPr vert="horz" wrap="square" lIns="0" tIns="0" rIns="0" bIns="0"/>
          <a:lstStyle/>
          <a:p>
            <a:pPr algn="l" rtl="0" eaLnBrk="0">
              <a:lnSpc>
                <a:spcPct val="73000"/>
              </a:lnSpc>
            </a:pPr>
            <a:endParaRPr lang="en-US" altLang="en-US" sz="100" dirty="0"/>
          </a:p>
          <a:p>
            <a:pPr marL="150495" indent="-635" algn="l" rtl="0" eaLnBrk="0">
              <a:lnSpc>
                <a:spcPct val="101000"/>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灭火器配备符合要</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求</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，不能有过期</a:t>
            </a:r>
            <a:endParaRPr lang="en-US" altLang="en-US" sz="1700" dirty="0"/>
          </a:p>
          <a:p>
            <a:pPr algn="l" rtl="0" eaLnBrk="0">
              <a:lnSpc>
                <a:spcPct val="131000"/>
              </a:lnSpc>
            </a:pPr>
            <a:endParaRPr lang="en-US" altLang="en-US" sz="1000" dirty="0"/>
          </a:p>
          <a:p>
            <a:pPr algn="l" rtl="0" eaLnBrk="0">
              <a:lnSpc>
                <a:spcPct val="131000"/>
              </a:lnSpc>
            </a:pPr>
            <a:endParaRPr lang="en-US" altLang="en-US" sz="1000" dirty="0"/>
          </a:p>
          <a:p>
            <a:pPr algn="l" rtl="0" eaLnBrk="0">
              <a:lnSpc>
                <a:spcPct val="132000"/>
              </a:lnSpc>
            </a:pPr>
            <a:endParaRPr lang="en-US" altLang="en-US" sz="1000" dirty="0"/>
          </a:p>
          <a:p>
            <a:pPr algn="l" rtl="0" eaLnBrk="0">
              <a:lnSpc>
                <a:spcPct val="107000"/>
              </a:lnSpc>
            </a:pPr>
            <a:endParaRPr lang="en-US" altLang="en-US" sz="400" dirty="0"/>
          </a:p>
          <a:p>
            <a:pPr marL="12700" algn="l" rtl="0" eaLnBrk="0">
              <a:lnSpc>
                <a:spcPct val="102000"/>
              </a:lnSpc>
            </a:pP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充装秤运行平稳</a:t>
            </a:r>
            <a:r>
              <a:rPr sz="1700" b="1" kern="0" spc="-2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软</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管完好无损</a:t>
            </a:r>
            <a:r>
              <a:rPr sz="1700" b="1" kern="0" spc="-2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，无裂纹，</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充装秤</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接地线</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完好</a:t>
            </a:r>
            <a:endParaRPr lang="en-US" altLang="en-US" sz="1700" dirty="0"/>
          </a:p>
        </p:txBody>
      </p:sp>
      <p:sp>
        <p:nvSpPr>
          <p:cNvPr id="456" name="textbox 456"/>
          <p:cNvSpPr/>
          <p:nvPr/>
        </p:nvSpPr>
        <p:spPr>
          <a:xfrm>
            <a:off x="4120946" y="452030"/>
            <a:ext cx="4773295" cy="780415"/>
          </a:xfrm>
          <a:prstGeom prst="rect">
            <a:avLst/>
          </a:prstGeom>
        </p:spPr>
        <p:txBody>
          <a:bodyPr vert="horz" wrap="square" lIns="0" tIns="0" rIns="0" bIns="0"/>
          <a:lstStyle/>
          <a:p>
            <a:pPr algn="l" rtl="0" eaLnBrk="0">
              <a:lnSpc>
                <a:spcPct val="89000"/>
              </a:lnSpc>
            </a:pPr>
            <a:endParaRPr lang="en-US" altLang="en-US" sz="100" dirty="0"/>
          </a:p>
          <a:p>
            <a:pPr marL="12700" algn="l" rtl="0" eaLnBrk="0">
              <a:lnSpc>
                <a:spcPct val="89000"/>
              </a:lnSpc>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一检的要求</a:t>
            </a:r>
            <a:endParaRPr lang="en-US" altLang="en-US" sz="1700" dirty="0"/>
          </a:p>
          <a:p>
            <a:pPr marL="2257425" indent="-8890" algn="l" rtl="0" eaLnBrk="0">
              <a:lnSpc>
                <a:spcPct val="101000"/>
              </a:lnSpc>
              <a:spcBef>
                <a:spcPts val="0"/>
              </a:spcBef>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在充装台上不能有不合格</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的钢瓶</a:t>
            </a:r>
            <a:r>
              <a:rPr sz="1700" b="1" kern="0" spc="-2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，包括短嘴瓶、</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过</a:t>
            </a:r>
            <a:endParaRPr lang="en-US" altLang="en-US" sz="1700" dirty="0"/>
          </a:p>
        </p:txBody>
      </p:sp>
      <p:sp>
        <p:nvSpPr>
          <p:cNvPr id="458" name="textbox 458"/>
          <p:cNvSpPr/>
          <p:nvPr/>
        </p:nvSpPr>
        <p:spPr>
          <a:xfrm>
            <a:off x="397573" y="2819780"/>
            <a:ext cx="1851025" cy="1590039"/>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101000"/>
              </a:lnSpc>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不能有角阀维修配</a:t>
            </a:r>
            <a:r>
              <a:rPr sz="17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件和非防爆炸工具</a:t>
            </a:r>
            <a:endParaRPr lang="en-US" altLang="en-US" sz="1700" dirty="0"/>
          </a:p>
          <a:p>
            <a:pPr algn="l" rtl="0" eaLnBrk="0">
              <a:lnSpc>
                <a:spcPct val="148000"/>
              </a:lnSpc>
            </a:pPr>
            <a:endParaRPr lang="en-US" altLang="en-US" sz="1000" dirty="0"/>
          </a:p>
          <a:p>
            <a:pPr algn="l" rtl="0" eaLnBrk="0">
              <a:lnSpc>
                <a:spcPct val="149000"/>
              </a:lnSpc>
            </a:pPr>
            <a:endParaRPr lang="en-US" altLang="en-US" sz="1000" dirty="0"/>
          </a:p>
          <a:p>
            <a:pPr algn="l" rtl="0" eaLnBrk="0">
              <a:lnSpc>
                <a:spcPct val="107000"/>
              </a:lnSpc>
            </a:pPr>
            <a:endParaRPr lang="en-US" altLang="en-US" sz="400" dirty="0"/>
          </a:p>
          <a:p>
            <a:pPr marL="227330" algn="l" rtl="0" eaLnBrk="0">
              <a:lnSpc>
                <a:spcPct val="101000"/>
              </a:lnSpc>
              <a:spcBef>
                <a:spcPts val="5"/>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有二次检斤秤</a:t>
            </a:r>
            <a:r>
              <a:rPr sz="1700" b="1" kern="0" spc="-2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装后有检漏措施</a:t>
            </a:r>
            <a:endParaRPr lang="en-US" altLang="en-US" sz="1700" dirty="0"/>
          </a:p>
        </p:txBody>
      </p:sp>
      <p:pic>
        <p:nvPicPr>
          <p:cNvPr id="460" name="picture 460"/>
          <p:cNvPicPr>
            <a:picLocks noChangeAspect="1"/>
          </p:cNvPicPr>
          <p:nvPr/>
        </p:nvPicPr>
        <p:blipFill>
          <a:blip r:embed="rId4"/>
          <a:stretch>
            <a:fillRect/>
          </a:stretch>
        </p:blipFill>
        <p:spPr>
          <a:xfrm rot="21600000">
            <a:off x="3872483" y="2208276"/>
            <a:ext cx="1443228" cy="1427987"/>
          </a:xfrm>
          <a:prstGeom prst="rect">
            <a:avLst/>
          </a:prstGeom>
        </p:spPr>
      </p:pic>
      <p:sp>
        <p:nvSpPr>
          <p:cNvPr id="462" name="textbox 462"/>
          <p:cNvSpPr/>
          <p:nvPr/>
        </p:nvSpPr>
        <p:spPr>
          <a:xfrm>
            <a:off x="1335316" y="5007394"/>
            <a:ext cx="3223895" cy="547369"/>
          </a:xfrm>
          <a:prstGeom prst="rect">
            <a:avLst/>
          </a:prstGeom>
        </p:spPr>
        <p:txBody>
          <a:bodyPr vert="horz" wrap="square" lIns="0" tIns="0" rIns="0" bIns="0"/>
          <a:lstStyle/>
          <a:p>
            <a:pPr algn="l" rtl="0" eaLnBrk="0">
              <a:lnSpc>
                <a:spcPct val="71000"/>
              </a:lnSpc>
            </a:pPr>
            <a:endParaRPr lang="en-US" altLang="en-US" sz="100" dirty="0"/>
          </a:p>
          <a:p>
            <a:pPr marL="13970" indent="-1905" algn="l" rtl="0" eaLnBrk="0">
              <a:lnSpc>
                <a:spcPct val="101000"/>
              </a:lnSpc>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采用不发火花地面</a:t>
            </a:r>
            <a:r>
              <a:rPr sz="1700" b="1" kern="0" spc="-2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，如果采用防</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100" dirty="0">
                <a:solidFill>
                  <a:srgbClr val="FF0000">
                    <a:alpha val="100000"/>
                  </a:srgbClr>
                </a:solidFill>
                <a:latin typeface="微软雅黑" panose="020B0503020204020204" charset="-122"/>
                <a:ea typeface="微软雅黑" panose="020B0503020204020204" charset="-122"/>
                <a:cs typeface="微软雅黑" panose="020B0503020204020204" charset="-122"/>
              </a:rPr>
              <a:t>静电胶板要检查胶板</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不能有破损</a:t>
            </a:r>
            <a:endParaRPr lang="en-US" altLang="en-US" sz="1700" dirty="0"/>
          </a:p>
        </p:txBody>
      </p:sp>
      <p:sp>
        <p:nvSpPr>
          <p:cNvPr id="464" name="textbox 464"/>
          <p:cNvSpPr/>
          <p:nvPr/>
        </p:nvSpPr>
        <p:spPr>
          <a:xfrm>
            <a:off x="2733819" y="5943559"/>
            <a:ext cx="3932554" cy="413384"/>
          </a:xfrm>
          <a:prstGeom prst="rect">
            <a:avLst/>
          </a:prstGeom>
        </p:spPr>
        <p:txBody>
          <a:bodyPr vert="horz" wrap="square" lIns="0" tIns="0" rIns="0" bIns="0"/>
          <a:lstStyle/>
          <a:p>
            <a:pPr algn="l" rtl="0" eaLnBrk="0">
              <a:lnSpc>
                <a:spcPct val="90000"/>
              </a:lnSpc>
            </a:pPr>
            <a:endParaRPr lang="en-US" altLang="en-US" sz="100" dirty="0"/>
          </a:p>
          <a:p>
            <a:pPr marL="12700" algn="l" rtl="0" eaLnBrk="0">
              <a:lnSpc>
                <a:spcPct val="94000"/>
              </a:lnSpc>
            </a:pPr>
            <a:r>
              <a:rPr sz="2700" b="1" kern="0" spc="90" dirty="0">
                <a:solidFill>
                  <a:srgbClr val="00B050">
                    <a:alpha val="100000"/>
                  </a:srgbClr>
                </a:solidFill>
                <a:latin typeface="微软雅黑" panose="020B0503020204020204" charset="-122"/>
                <a:ea typeface="微软雅黑" panose="020B0503020204020204" charset="-122"/>
                <a:cs typeface="微软雅黑" panose="020B0503020204020204" charset="-122"/>
              </a:rPr>
              <a:t>规范对充装台的主要要求</a:t>
            </a:r>
            <a:endParaRPr lang="en-US" altLang="en-US" sz="2700" dirty="0"/>
          </a:p>
        </p:txBody>
      </p:sp>
      <p:sp>
        <p:nvSpPr>
          <p:cNvPr id="466" name="textbox 466"/>
          <p:cNvSpPr/>
          <p:nvPr/>
        </p:nvSpPr>
        <p:spPr>
          <a:xfrm>
            <a:off x="1110983" y="485635"/>
            <a:ext cx="2145664" cy="548640"/>
          </a:xfrm>
          <a:prstGeom prst="rect">
            <a:avLst/>
          </a:prstGeom>
        </p:spPr>
        <p:txBody>
          <a:bodyPr vert="horz" wrap="square" lIns="0" tIns="0" rIns="0" bIns="0"/>
          <a:lstStyle/>
          <a:p>
            <a:pPr algn="l" rtl="0" eaLnBrk="0">
              <a:lnSpc>
                <a:spcPct val="82000"/>
              </a:lnSpc>
            </a:pPr>
            <a:endParaRPr lang="en-US" altLang="en-US" sz="100" dirty="0"/>
          </a:p>
          <a:p>
            <a:pPr marL="13970" indent="-1270" algn="l" rtl="0" eaLnBrk="0">
              <a:lnSpc>
                <a:spcPct val="101000"/>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规章制度上墙,认真</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填</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写充装前后检查记录</a:t>
            </a:r>
            <a:endParaRPr lang="en-US" altLang="en-US" sz="1700" dirty="0"/>
          </a:p>
        </p:txBody>
      </p:sp>
      <p:sp>
        <p:nvSpPr>
          <p:cNvPr id="468" name="textbox 468"/>
          <p:cNvSpPr/>
          <p:nvPr/>
        </p:nvSpPr>
        <p:spPr>
          <a:xfrm>
            <a:off x="5416855" y="4971580"/>
            <a:ext cx="1621789" cy="547369"/>
          </a:xfrm>
          <a:prstGeom prst="rect">
            <a:avLst/>
          </a:prstGeom>
        </p:spPr>
        <p:txBody>
          <a:bodyPr vert="horz" wrap="square" lIns="0" tIns="0" rIns="0" bIns="0"/>
          <a:lstStyle/>
          <a:p>
            <a:pPr algn="l" rtl="0" eaLnBrk="0">
              <a:lnSpc>
                <a:spcPct val="75000"/>
              </a:lnSpc>
            </a:pPr>
            <a:endParaRPr lang="en-US" altLang="en-US" sz="100" dirty="0"/>
          </a:p>
          <a:p>
            <a:pPr marL="12700" indent="1270" algn="l" rtl="0" eaLnBrk="0">
              <a:lnSpc>
                <a:spcPct val="101000"/>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可燃气体浓度报</a:t>
            </a:r>
            <a:r>
              <a:rPr sz="17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警器完好有效</a:t>
            </a:r>
            <a:endParaRPr lang="en-US" altLang="en-US" sz="1700" dirty="0"/>
          </a:p>
        </p:txBody>
      </p:sp>
      <p:sp>
        <p:nvSpPr>
          <p:cNvPr id="470" name="textbox 470"/>
          <p:cNvSpPr/>
          <p:nvPr/>
        </p:nvSpPr>
        <p:spPr>
          <a:xfrm>
            <a:off x="835723" y="1547152"/>
            <a:ext cx="1395094" cy="547369"/>
          </a:xfrm>
          <a:prstGeom prst="rect">
            <a:avLst/>
          </a:prstGeom>
        </p:spPr>
        <p:txBody>
          <a:bodyPr vert="horz" wrap="square" lIns="0" tIns="0" rIns="0" bIns="0"/>
          <a:lstStyle/>
          <a:p>
            <a:pPr algn="l" rtl="0" eaLnBrk="0">
              <a:lnSpc>
                <a:spcPct val="74000"/>
              </a:lnSpc>
            </a:pPr>
            <a:endParaRPr lang="en-US" altLang="en-US" sz="100" dirty="0"/>
          </a:p>
          <a:p>
            <a:pPr marL="13970" indent="-1270" algn="l" rtl="0" eaLnBrk="0">
              <a:lnSpc>
                <a:spcPct val="101000"/>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采用防爆线路</a:t>
            </a:r>
            <a:r>
              <a:rPr sz="17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和防爆工具</a:t>
            </a:r>
            <a:endParaRPr lang="en-US" altLang="en-US" sz="1700" dirty="0"/>
          </a:p>
        </p:txBody>
      </p:sp>
      <p:sp>
        <p:nvSpPr>
          <p:cNvPr id="472" name="textbox 472"/>
          <p:cNvSpPr/>
          <p:nvPr/>
        </p:nvSpPr>
        <p:spPr>
          <a:xfrm>
            <a:off x="6358013" y="1233957"/>
            <a:ext cx="2536189" cy="273050"/>
          </a:xfrm>
          <a:prstGeom prst="rect">
            <a:avLst/>
          </a:prstGeom>
        </p:spPr>
        <p:txBody>
          <a:bodyPr vert="horz" wrap="square" lIns="0" tIns="0" rIns="0" bIns="0"/>
          <a:lstStyle/>
          <a:p>
            <a:pPr algn="l" rtl="0" eaLnBrk="0">
              <a:lnSpc>
                <a:spcPct val="75000"/>
              </a:lnSpc>
            </a:pPr>
            <a:endParaRPr lang="en-US" altLang="en-US" sz="100" dirty="0"/>
          </a:p>
          <a:p>
            <a:pPr marL="12700" algn="l" rtl="0" eaLnBrk="0">
              <a:lnSpc>
                <a:spcPct val="96000"/>
              </a:lnSpc>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期瓶、</a:t>
            </a:r>
            <a:r>
              <a:rPr sz="17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加装转换接头瓶等</a:t>
            </a:r>
            <a:endParaRPr lang="en-US" altLang="en-US" sz="1700" dirty="0"/>
          </a:p>
        </p:txBody>
      </p:sp>
      <p:sp>
        <p:nvSpPr>
          <p:cNvPr id="474" name="textbox 474"/>
          <p:cNvSpPr/>
          <p:nvPr/>
        </p:nvSpPr>
        <p:spPr>
          <a:xfrm>
            <a:off x="4117518" y="177253"/>
            <a:ext cx="1393825" cy="273050"/>
          </a:xfrm>
          <a:prstGeom prst="rect">
            <a:avLst/>
          </a:prstGeom>
        </p:spPr>
        <p:txBody>
          <a:bodyPr vert="horz" wrap="square" lIns="0" tIns="0" rIns="0" bIns="0"/>
          <a:lstStyle/>
          <a:p>
            <a:pPr algn="l" rtl="0" eaLnBrk="0">
              <a:lnSpc>
                <a:spcPct val="76000"/>
              </a:lnSpc>
            </a:pPr>
            <a:endParaRPr lang="en-US" altLang="en-US" sz="100" dirty="0"/>
          </a:p>
          <a:p>
            <a:pPr marL="12700" algn="l" rtl="0" eaLnBrk="0">
              <a:lnSpc>
                <a:spcPct val="96000"/>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人员符合两充</a:t>
            </a:r>
            <a:endParaRPr lang="en-US" altLang="en-US" sz="1700" dirty="0"/>
          </a:p>
        </p:txBody>
      </p:sp>
      <p:pic>
        <p:nvPicPr>
          <p:cNvPr id="476" name="picture 476"/>
          <p:cNvPicPr>
            <a:picLocks noChangeAspect="1"/>
          </p:cNvPicPr>
          <p:nvPr/>
        </p:nvPicPr>
        <p:blipFill>
          <a:blip r:embed="rId5"/>
          <a:stretch>
            <a:fillRect/>
          </a:stretch>
        </p:blipFill>
        <p:spPr>
          <a:xfrm rot="21600000">
            <a:off x="3160372" y="2018771"/>
            <a:ext cx="682886" cy="377889"/>
          </a:xfrm>
          <a:prstGeom prst="rect">
            <a:avLst/>
          </a:prstGeom>
        </p:spPr>
      </p:pic>
      <p:pic>
        <p:nvPicPr>
          <p:cNvPr id="478" name="picture 478"/>
          <p:cNvPicPr>
            <a:picLocks noChangeAspect="1"/>
          </p:cNvPicPr>
          <p:nvPr/>
        </p:nvPicPr>
        <p:blipFill>
          <a:blip r:embed="rId6"/>
          <a:stretch>
            <a:fillRect/>
          </a:stretch>
        </p:blipFill>
        <p:spPr>
          <a:xfrm rot="21600000">
            <a:off x="5392584" y="3098901"/>
            <a:ext cx="712828" cy="340156"/>
          </a:xfrm>
          <a:prstGeom prst="rect">
            <a:avLst/>
          </a:prstGeom>
        </p:spPr>
      </p:pic>
      <p:pic>
        <p:nvPicPr>
          <p:cNvPr id="480" name="picture 480"/>
          <p:cNvPicPr>
            <a:picLocks noChangeAspect="1"/>
          </p:cNvPicPr>
          <p:nvPr/>
        </p:nvPicPr>
        <p:blipFill>
          <a:blip r:embed="rId7"/>
          <a:stretch>
            <a:fillRect/>
          </a:stretch>
        </p:blipFill>
        <p:spPr>
          <a:xfrm rot="21600000">
            <a:off x="5380863" y="2359151"/>
            <a:ext cx="748665" cy="295655"/>
          </a:xfrm>
          <a:prstGeom prst="rect">
            <a:avLst/>
          </a:prstGeom>
        </p:spPr>
      </p:pic>
      <p:pic>
        <p:nvPicPr>
          <p:cNvPr id="482" name="picture 482"/>
          <p:cNvPicPr>
            <a:picLocks noChangeAspect="1"/>
          </p:cNvPicPr>
          <p:nvPr/>
        </p:nvPicPr>
        <p:blipFill>
          <a:blip r:embed="rId8"/>
          <a:stretch>
            <a:fillRect/>
          </a:stretch>
        </p:blipFill>
        <p:spPr>
          <a:xfrm rot="21600000">
            <a:off x="4662747" y="1300803"/>
            <a:ext cx="283602" cy="743850"/>
          </a:xfrm>
          <a:prstGeom prst="rect">
            <a:avLst/>
          </a:prstGeom>
        </p:spPr>
      </p:pic>
      <p:pic>
        <p:nvPicPr>
          <p:cNvPr id="484" name="picture 484"/>
          <p:cNvPicPr>
            <a:picLocks noChangeAspect="1"/>
          </p:cNvPicPr>
          <p:nvPr/>
        </p:nvPicPr>
        <p:blipFill>
          <a:blip r:embed="rId9"/>
          <a:stretch>
            <a:fillRect/>
          </a:stretch>
        </p:blipFill>
        <p:spPr>
          <a:xfrm rot="21600000">
            <a:off x="4105902" y="3708415"/>
            <a:ext cx="281363" cy="726925"/>
          </a:xfrm>
          <a:prstGeom prst="rect">
            <a:avLst/>
          </a:prstGeom>
        </p:spPr>
      </p:pic>
      <p:pic>
        <p:nvPicPr>
          <p:cNvPr id="486" name="picture 486"/>
          <p:cNvPicPr>
            <a:picLocks noChangeAspect="1"/>
          </p:cNvPicPr>
          <p:nvPr/>
        </p:nvPicPr>
        <p:blipFill>
          <a:blip r:embed="rId10"/>
          <a:stretch>
            <a:fillRect/>
          </a:stretch>
        </p:blipFill>
        <p:spPr>
          <a:xfrm rot="21600000">
            <a:off x="5327903" y="4287011"/>
            <a:ext cx="371855" cy="377951"/>
          </a:xfrm>
          <a:prstGeom prst="rect">
            <a:avLst/>
          </a:prstGeom>
        </p:spPr>
      </p:pic>
      <p:pic>
        <p:nvPicPr>
          <p:cNvPr id="488" name="picture 488"/>
          <p:cNvPicPr>
            <a:picLocks noChangeAspect="1"/>
          </p:cNvPicPr>
          <p:nvPr/>
        </p:nvPicPr>
        <p:blipFill>
          <a:blip r:embed="rId11"/>
          <a:stretch>
            <a:fillRect/>
          </a:stretch>
        </p:blipFill>
        <p:spPr>
          <a:xfrm rot="21600000">
            <a:off x="6169152" y="2279903"/>
            <a:ext cx="371856" cy="371855"/>
          </a:xfrm>
          <a:prstGeom prst="rect">
            <a:avLst/>
          </a:prstGeom>
        </p:spPr>
      </p:pic>
      <p:pic>
        <p:nvPicPr>
          <p:cNvPr id="490" name="picture 490"/>
          <p:cNvPicPr>
            <a:picLocks noChangeAspect="1"/>
          </p:cNvPicPr>
          <p:nvPr/>
        </p:nvPicPr>
        <p:blipFill>
          <a:blip r:embed="rId12"/>
          <a:stretch>
            <a:fillRect/>
          </a:stretch>
        </p:blipFill>
        <p:spPr>
          <a:xfrm rot="21600000">
            <a:off x="2889504" y="3883152"/>
            <a:ext cx="371856" cy="371855"/>
          </a:xfrm>
          <a:prstGeom prst="rect">
            <a:avLst/>
          </a:prstGeom>
        </p:spPr>
      </p:pic>
      <p:pic>
        <p:nvPicPr>
          <p:cNvPr id="492" name="picture 492"/>
          <p:cNvPicPr>
            <a:picLocks noChangeAspect="1"/>
          </p:cNvPicPr>
          <p:nvPr/>
        </p:nvPicPr>
        <p:blipFill>
          <a:blip r:embed="rId13"/>
          <a:stretch>
            <a:fillRect/>
          </a:stretch>
        </p:blipFill>
        <p:spPr>
          <a:xfrm rot="21600000">
            <a:off x="3500628" y="1054608"/>
            <a:ext cx="371855" cy="371855"/>
          </a:xfrm>
          <a:prstGeom prst="rect">
            <a:avLst/>
          </a:prstGeom>
        </p:spPr>
      </p:pic>
      <p:pic>
        <p:nvPicPr>
          <p:cNvPr id="494" name="picture 494"/>
          <p:cNvPicPr>
            <a:picLocks noChangeAspect="1"/>
          </p:cNvPicPr>
          <p:nvPr/>
        </p:nvPicPr>
        <p:blipFill>
          <a:blip r:embed="rId12"/>
          <a:stretch>
            <a:fillRect/>
          </a:stretch>
        </p:blipFill>
        <p:spPr>
          <a:xfrm rot="21600000">
            <a:off x="4718303" y="835152"/>
            <a:ext cx="371855" cy="371855"/>
          </a:xfrm>
          <a:prstGeom prst="rect">
            <a:avLst/>
          </a:prstGeom>
        </p:spPr>
      </p:pic>
      <p:pic>
        <p:nvPicPr>
          <p:cNvPr id="496" name="picture 496"/>
          <p:cNvPicPr>
            <a:picLocks noChangeAspect="1"/>
          </p:cNvPicPr>
          <p:nvPr/>
        </p:nvPicPr>
        <p:blipFill>
          <a:blip r:embed="rId11"/>
          <a:stretch>
            <a:fillRect/>
          </a:stretch>
        </p:blipFill>
        <p:spPr>
          <a:xfrm rot="21600000">
            <a:off x="5711952" y="1365503"/>
            <a:ext cx="371855" cy="371855"/>
          </a:xfrm>
          <a:prstGeom prst="rect">
            <a:avLst/>
          </a:prstGeom>
        </p:spPr>
      </p:pic>
      <p:pic>
        <p:nvPicPr>
          <p:cNvPr id="498" name="picture 498"/>
          <p:cNvPicPr>
            <a:picLocks noChangeAspect="1"/>
          </p:cNvPicPr>
          <p:nvPr/>
        </p:nvPicPr>
        <p:blipFill>
          <a:blip r:embed="rId13"/>
          <a:stretch>
            <a:fillRect/>
          </a:stretch>
        </p:blipFill>
        <p:spPr>
          <a:xfrm rot="21600000">
            <a:off x="2511551" y="2816351"/>
            <a:ext cx="371855" cy="371855"/>
          </a:xfrm>
          <a:prstGeom prst="rect">
            <a:avLst/>
          </a:prstGeom>
        </p:spPr>
      </p:pic>
      <p:pic>
        <p:nvPicPr>
          <p:cNvPr id="500" name="picture 500"/>
          <p:cNvPicPr>
            <a:picLocks noChangeAspect="1"/>
          </p:cNvPicPr>
          <p:nvPr/>
        </p:nvPicPr>
        <p:blipFill>
          <a:blip r:embed="rId12"/>
          <a:stretch>
            <a:fillRect/>
          </a:stretch>
        </p:blipFill>
        <p:spPr>
          <a:xfrm rot="21600000">
            <a:off x="2737104" y="1749551"/>
            <a:ext cx="371855" cy="371855"/>
          </a:xfrm>
          <a:prstGeom prst="rect">
            <a:avLst/>
          </a:prstGeom>
        </p:spPr>
      </p:pic>
      <p:pic>
        <p:nvPicPr>
          <p:cNvPr id="502" name="picture 502"/>
          <p:cNvPicPr>
            <a:picLocks noChangeAspect="1"/>
          </p:cNvPicPr>
          <p:nvPr/>
        </p:nvPicPr>
        <p:blipFill>
          <a:blip r:embed="rId14"/>
          <a:stretch>
            <a:fillRect/>
          </a:stretch>
        </p:blipFill>
        <p:spPr>
          <a:xfrm rot="21600000">
            <a:off x="6089903" y="3346703"/>
            <a:ext cx="371855" cy="371855"/>
          </a:xfrm>
          <a:prstGeom prst="rect">
            <a:avLst/>
          </a:prstGeom>
        </p:spPr>
      </p:pic>
      <p:pic>
        <p:nvPicPr>
          <p:cNvPr id="504" name="picture 504"/>
          <p:cNvPicPr>
            <a:picLocks noChangeAspect="1"/>
          </p:cNvPicPr>
          <p:nvPr/>
        </p:nvPicPr>
        <p:blipFill>
          <a:blip r:embed="rId12"/>
          <a:stretch>
            <a:fillRect/>
          </a:stretch>
        </p:blipFill>
        <p:spPr>
          <a:xfrm rot="21600000">
            <a:off x="3956303" y="4492752"/>
            <a:ext cx="371855" cy="371855"/>
          </a:xfrm>
          <a:prstGeom prst="rect">
            <a:avLst/>
          </a:prstGeom>
        </p:spPr>
      </p:pic>
      <p:sp>
        <p:nvSpPr>
          <p:cNvPr id="506" name="textbox 506"/>
          <p:cNvSpPr/>
          <p:nvPr/>
        </p:nvSpPr>
        <p:spPr>
          <a:xfrm>
            <a:off x="2281301" y="3862311"/>
            <a:ext cx="250190" cy="273050"/>
          </a:xfrm>
          <a:prstGeom prst="rect">
            <a:avLst/>
          </a:prstGeom>
        </p:spPr>
        <p:txBody>
          <a:bodyPr vert="horz" wrap="square" lIns="0" tIns="0" rIns="0" bIns="0"/>
          <a:lstStyle/>
          <a:p>
            <a:pPr algn="l" rtl="0" eaLnBrk="0">
              <a:lnSpc>
                <a:spcPct val="76000"/>
              </a:lnSpc>
            </a:pPr>
            <a:endParaRPr lang="en-US" altLang="en-US" sz="100" dirty="0"/>
          </a:p>
          <a:p>
            <a:pPr marL="12700" algn="l" rtl="0" eaLnBrk="0">
              <a:lnSpc>
                <a:spcPct val="96000"/>
              </a:lnSpc>
            </a:pP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充</a:t>
            </a:r>
            <a:endParaRPr lang="en-US" altLang="en-US" sz="17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textbox 508"/>
          <p:cNvSpPr/>
          <p:nvPr/>
        </p:nvSpPr>
        <p:spPr>
          <a:xfrm>
            <a:off x="237870" y="188924"/>
            <a:ext cx="8353425" cy="5113020"/>
          </a:xfrm>
          <a:prstGeom prst="rect">
            <a:avLst/>
          </a:prstGeom>
        </p:spPr>
        <p:txBody>
          <a:bodyPr vert="horz" wrap="square" lIns="0" tIns="0" rIns="0" bIns="0"/>
          <a:lstStyle/>
          <a:p>
            <a:pPr algn="l" rtl="0" eaLnBrk="0">
              <a:lnSpc>
                <a:spcPct val="91000"/>
              </a:lnSpc>
            </a:pPr>
            <a:endParaRPr lang="en-US" altLang="en-US" sz="100" dirty="0"/>
          </a:p>
          <a:p>
            <a:pPr marL="238125" algn="l" rtl="0" eaLnBrk="0">
              <a:lnSpc>
                <a:spcPct val="98000"/>
              </a:lnSpc>
            </a:pPr>
            <a:r>
              <a:rPr sz="3500" kern="0" spc="-260" dirty="0">
                <a:ln w="13075" cap="flat" cmpd="sng">
                  <a:solidFill>
                    <a:srgbClr val="FF0000">
                      <a:alpha val="100000"/>
                    </a:srgbClr>
                  </a:solidFill>
                  <a:prstDash val="solid"/>
                  <a:bevel/>
                </a:ln>
                <a:solidFill>
                  <a:srgbClr val="FF0000">
                    <a:alpha val="100000"/>
                  </a:srgbClr>
                </a:solidFill>
                <a:latin typeface="黑体" panose="02010609060101010101" charset="-122"/>
                <a:ea typeface="黑体" panose="02010609060101010101" charset="-122"/>
                <a:cs typeface="黑体" panose="02010609060101010101" charset="-122"/>
              </a:rPr>
              <a:t>（七）机泵间</a:t>
            </a:r>
            <a:endParaRPr lang="en-US" altLang="en-US" sz="3500" dirty="0"/>
          </a:p>
          <a:p>
            <a:pPr algn="r" rtl="0" eaLnBrk="0">
              <a:lnSpc>
                <a:spcPct val="83000"/>
              </a:lnSpc>
              <a:spcBef>
                <a:spcPts val="134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1.机泵间采用敞开或半敞开</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式</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门窗向外开启</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，封闭式建筑沿地面开有</a:t>
            </a:r>
            <a:endParaRPr lang="en-US" altLang="en-US" sz="2000" dirty="0"/>
          </a:p>
          <a:p>
            <a:pPr marL="36830" algn="l" rtl="0" eaLnBrk="0">
              <a:lnSpc>
                <a:spcPts val="3610"/>
              </a:lnSpc>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通风孔</a:t>
            </a:r>
            <a:r>
              <a:rPr sz="2000" b="1" kern="0" spc="-2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通风良好</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503555" algn="l" rtl="0" eaLnBrk="0">
              <a:lnSpc>
                <a:spcPct val="91000"/>
              </a:lnSpc>
              <a:spcBef>
                <a:spcPts val="160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2.压缩机和烃泵要有</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静电接地措施</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r" rtl="0" eaLnBrk="0">
              <a:lnSpc>
                <a:spcPct val="83000"/>
              </a:lnSpc>
              <a:spcBef>
                <a:spcPts val="140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3.每台压缩机和烃泵进、</a:t>
            </a:r>
            <a:r>
              <a:rPr sz="20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出口管</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上有压力表</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，压力表完好</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，压力正常，</a:t>
            </a:r>
            <a:endParaRPr lang="en-US" altLang="en-US" sz="2000" dirty="0"/>
          </a:p>
          <a:p>
            <a:pPr marL="36830" algn="l" rtl="0" eaLnBrk="0">
              <a:lnSpc>
                <a:spcPts val="3600"/>
              </a:lnSpc>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在最高工作压力1.6MPa处有红线标记</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，工作压力不超过</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红线标记。</a:t>
            </a:r>
            <a:endParaRPr lang="en-US" altLang="en-US" sz="2000" dirty="0"/>
          </a:p>
          <a:p>
            <a:pPr algn="r" rtl="0" eaLnBrk="0">
              <a:lnSpc>
                <a:spcPct val="83000"/>
              </a:lnSpc>
              <a:spcBef>
                <a:spcPts val="160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4.压缩机的安全阀应设置放散管</a:t>
            </a:r>
            <a:r>
              <a:rPr sz="2000" b="1" kern="0" spc="-2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，放散管口应高出屋檐</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，距地面高度不</a:t>
            </a:r>
            <a:endParaRPr lang="en-US" altLang="en-US" sz="2000" dirty="0"/>
          </a:p>
          <a:p>
            <a:pPr marL="36830" algn="l" rtl="0" eaLnBrk="0">
              <a:lnSpc>
                <a:spcPts val="3595"/>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应</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小于2.5m</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511810" algn="l" rtl="0" eaLnBrk="0">
              <a:lnSpc>
                <a:spcPct val="91000"/>
              </a:lnSpc>
              <a:spcBef>
                <a:spcPts val="162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5.压缩机和烃泵</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传动皮带外侧有防护罩</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000" b="1" kern="0" spc="-5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防护罩有接地线</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504190" algn="l" rtl="0" eaLnBrk="0">
              <a:lnSpc>
                <a:spcPct val="91000"/>
              </a:lnSpc>
              <a:spcBef>
                <a:spcPts val="1415"/>
              </a:spcBef>
            </a:pP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6.运行记录完整</a:t>
            </a:r>
            <a:r>
              <a:rPr sz="2000" b="1" kern="0" spc="-3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，有检修计划</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，定期进行检修。</a:t>
            </a:r>
            <a:endParaRPr lang="en-US" altLang="en-US" sz="2000" dirty="0"/>
          </a:p>
          <a:p>
            <a:pPr algn="l" rtl="0" eaLnBrk="0">
              <a:lnSpc>
                <a:spcPct val="107000"/>
              </a:lnSpc>
            </a:pPr>
            <a:endParaRPr lang="en-US" altLang="en-US" sz="1100" dirty="0"/>
          </a:p>
          <a:p>
            <a:pPr marL="502285" algn="l" rtl="0" eaLnBrk="0">
              <a:lnSpc>
                <a:spcPct val="91000"/>
              </a:lnSpc>
              <a:spcBef>
                <a:spcPts val="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7.有可燃气体浓度报警器且</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完好有效。</a:t>
            </a:r>
            <a:endParaRPr lang="en-US" altLang="en-US" sz="20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textbox 510"/>
          <p:cNvSpPr/>
          <p:nvPr/>
        </p:nvSpPr>
        <p:spPr>
          <a:xfrm>
            <a:off x="395579" y="1468672"/>
            <a:ext cx="7969250" cy="2842895"/>
          </a:xfrm>
          <a:prstGeom prst="rect">
            <a:avLst/>
          </a:prstGeom>
        </p:spPr>
        <p:txBody>
          <a:bodyPr vert="horz" wrap="square" lIns="0" tIns="0" rIns="0" bIns="0"/>
          <a:lstStyle/>
          <a:p>
            <a:pPr algn="l" rtl="0" eaLnBrk="0">
              <a:lnSpc>
                <a:spcPct val="129000"/>
              </a:lnSpc>
            </a:pPr>
            <a:endParaRPr lang="en-US" altLang="en-US" sz="1000" dirty="0"/>
          </a:p>
          <a:p>
            <a:pPr marL="660400" algn="l" rtl="0" eaLnBrk="0">
              <a:lnSpc>
                <a:spcPct val="88000"/>
              </a:lnSpc>
              <a:spcBef>
                <a:spcPts val="0"/>
              </a:spcBef>
            </a:pPr>
            <a:r>
              <a:rPr sz="2700" b="1" kern="0" spc="130" baseline="33000" dirty="0">
                <a:solidFill>
                  <a:srgbClr val="FF0000">
                    <a:alpha val="100000"/>
                  </a:srgbClr>
                </a:solidFill>
                <a:latin typeface="微软雅黑" panose="020B0503020204020204" charset="-122"/>
                <a:ea typeface="微软雅黑" panose="020B0503020204020204" charset="-122"/>
                <a:cs typeface="微软雅黑" panose="020B0503020204020204" charset="-122"/>
              </a:rPr>
              <a:t>操作规程上墙</a:t>
            </a:r>
            <a:r>
              <a:rPr sz="1700" b="1" kern="0" spc="1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400" kern="0" spc="130" dirty="0">
                <a:solidFill>
                  <a:srgbClr val="01799F">
                    <a:alpha val="100000"/>
                  </a:srgbClr>
                </a:solidFill>
                <a:latin typeface="微软雅黑" panose="020B0503020204020204" charset="-122"/>
                <a:ea typeface="微软雅黑" panose="020B0503020204020204" charset="-122"/>
                <a:cs typeface="微软雅黑" panose="020B0503020204020204" charset="-122"/>
              </a:rPr>
              <a:t>●</a:t>
            </a:r>
            <a:r>
              <a:rPr sz="3400" kern="0" spc="0" dirty="0">
                <a:solidFill>
                  <a:srgbClr val="01799F">
                    <a:alpha val="100000"/>
                  </a:srgbClr>
                </a:solidFill>
                <a:latin typeface="微软雅黑" panose="020B0503020204020204" charset="-122"/>
                <a:ea typeface="微软雅黑" panose="020B0503020204020204" charset="-122"/>
                <a:cs typeface="微软雅黑" panose="020B0503020204020204" charset="-122"/>
              </a:rPr>
              <a:t>       </a:t>
            </a:r>
            <a:endParaRPr lang="en-US" altLang="en-US" sz="3400" dirty="0"/>
          </a:p>
          <a:p>
            <a:pPr algn="l" rtl="0" eaLnBrk="0">
              <a:lnSpc>
                <a:spcPct val="114000"/>
              </a:lnSpc>
            </a:pPr>
            <a:endParaRPr lang="en-US" altLang="en-US" sz="1000" dirty="0"/>
          </a:p>
          <a:p>
            <a:pPr algn="l" rtl="0" eaLnBrk="0">
              <a:lnSpc>
                <a:spcPct val="115000"/>
              </a:lnSpc>
            </a:pPr>
            <a:endParaRPr lang="en-US" altLang="en-US" sz="1000" dirty="0"/>
          </a:p>
          <a:p>
            <a:pPr algn="l" rtl="0" eaLnBrk="0">
              <a:lnSpc>
                <a:spcPct val="115000"/>
              </a:lnSpc>
            </a:pPr>
            <a:endParaRPr lang="en-US" altLang="en-US" sz="1000" dirty="0"/>
          </a:p>
          <a:p>
            <a:pPr marL="12700" algn="l" rtl="0" eaLnBrk="0">
              <a:lnSpc>
                <a:spcPct val="87000"/>
              </a:lnSpc>
              <a:spcBef>
                <a:spcPts val="520"/>
              </a:spcBef>
            </a:pP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压缩机和烃泵接地</a:t>
            </a:r>
            <a:r>
              <a:rPr sz="1700" b="1" kern="0" spc="-26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endParaRPr lang="en-US" altLang="en-US" sz="1700" dirty="0"/>
          </a:p>
          <a:p>
            <a:pPr algn="l" rtl="0" eaLnBrk="0">
              <a:lnSpc>
                <a:spcPct val="111000"/>
              </a:lnSpc>
            </a:pPr>
            <a:endParaRPr lang="en-US" altLang="en-US" sz="1000" dirty="0"/>
          </a:p>
          <a:p>
            <a:pPr algn="l" rtl="0" eaLnBrk="0">
              <a:lnSpc>
                <a:spcPct val="111000"/>
              </a:lnSpc>
            </a:pPr>
            <a:endParaRPr lang="en-US" altLang="en-US" sz="1000" dirty="0"/>
          </a:p>
          <a:p>
            <a:pPr algn="l" rtl="0" eaLnBrk="0">
              <a:lnSpc>
                <a:spcPct val="111000"/>
              </a:lnSpc>
            </a:pPr>
            <a:endParaRPr lang="en-US" altLang="en-US" sz="1000" dirty="0"/>
          </a:p>
          <a:p>
            <a:pPr algn="l" rtl="0" eaLnBrk="0">
              <a:lnSpc>
                <a:spcPct val="111000"/>
              </a:lnSpc>
            </a:pPr>
            <a:endParaRPr lang="en-US" altLang="en-US" sz="1000" dirty="0"/>
          </a:p>
          <a:p>
            <a:pPr marL="3448050" algn="l" rtl="0" eaLnBrk="0">
              <a:lnSpc>
                <a:spcPct val="85000"/>
              </a:lnSpc>
              <a:spcBef>
                <a:spcPts val="520"/>
              </a:spcBef>
              <a:tabLst>
                <a:tab pos="6358890" algn="l"/>
              </a:tabLst>
            </a:pPr>
            <a:r>
              <a:rPr sz="1700"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法兰有铜片跨接</a:t>
            </a:r>
            <a:endParaRPr lang="en-US" altLang="en-US" sz="1700" dirty="0"/>
          </a:p>
          <a:p>
            <a:pPr algn="l" rtl="0" eaLnBrk="0">
              <a:lnSpc>
                <a:spcPct val="105000"/>
              </a:lnSpc>
            </a:pPr>
            <a:endParaRPr lang="en-US" altLang="en-US" sz="1000" dirty="0"/>
          </a:p>
          <a:p>
            <a:pPr marL="13335" algn="l" rtl="0" eaLnBrk="0">
              <a:lnSpc>
                <a:spcPct val="92000"/>
              </a:lnSpc>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压力表有最高压力标</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识   </a:t>
            </a:r>
            <a:endParaRPr lang="en-US" altLang="en-US" sz="1700" dirty="0"/>
          </a:p>
        </p:txBody>
      </p:sp>
      <p:pic>
        <p:nvPicPr>
          <p:cNvPr id="512" name="picture 512"/>
          <p:cNvPicPr>
            <a:picLocks noChangeAspect="1"/>
          </p:cNvPicPr>
          <p:nvPr/>
        </p:nvPicPr>
        <p:blipFill>
          <a:blip r:embed="rId1"/>
          <a:stretch>
            <a:fillRect/>
          </a:stretch>
        </p:blipFill>
        <p:spPr>
          <a:xfrm rot="21600000">
            <a:off x="2865349" y="3899928"/>
            <a:ext cx="371856" cy="355997"/>
          </a:xfrm>
          <a:prstGeom prst="rect">
            <a:avLst/>
          </a:prstGeom>
        </p:spPr>
      </p:pic>
      <p:pic>
        <p:nvPicPr>
          <p:cNvPr id="514" name="picture 514"/>
          <p:cNvPicPr>
            <a:picLocks noChangeAspect="1"/>
          </p:cNvPicPr>
          <p:nvPr/>
        </p:nvPicPr>
        <p:blipFill>
          <a:blip r:embed="rId2"/>
          <a:stretch>
            <a:fillRect/>
          </a:stretch>
        </p:blipFill>
        <p:spPr>
          <a:xfrm rot="21600000">
            <a:off x="3305431" y="3319321"/>
            <a:ext cx="538221" cy="548283"/>
          </a:xfrm>
          <a:prstGeom prst="rect">
            <a:avLst/>
          </a:prstGeom>
        </p:spPr>
      </p:pic>
      <p:pic>
        <p:nvPicPr>
          <p:cNvPr id="516" name="picture 516"/>
          <p:cNvPicPr>
            <a:picLocks noChangeAspect="1"/>
          </p:cNvPicPr>
          <p:nvPr/>
        </p:nvPicPr>
        <p:blipFill>
          <a:blip r:embed="rId3"/>
          <a:stretch>
            <a:fillRect/>
          </a:stretch>
        </p:blipFill>
        <p:spPr>
          <a:xfrm rot="21600000">
            <a:off x="2670870" y="2573223"/>
            <a:ext cx="3781374" cy="616064"/>
          </a:xfrm>
          <a:prstGeom prst="rect">
            <a:avLst/>
          </a:prstGeom>
        </p:spPr>
      </p:pic>
      <p:pic>
        <p:nvPicPr>
          <p:cNvPr id="518" name="picture 518"/>
          <p:cNvPicPr>
            <a:picLocks noChangeAspect="1"/>
          </p:cNvPicPr>
          <p:nvPr/>
        </p:nvPicPr>
        <p:blipFill>
          <a:blip r:embed="rId4"/>
          <a:stretch>
            <a:fillRect/>
          </a:stretch>
        </p:blipFill>
        <p:spPr>
          <a:xfrm rot="21600000">
            <a:off x="3861203" y="1481372"/>
            <a:ext cx="337234" cy="700322"/>
          </a:xfrm>
          <a:prstGeom prst="rect">
            <a:avLst/>
          </a:prstGeom>
        </p:spPr>
      </p:pic>
      <p:sp>
        <p:nvSpPr>
          <p:cNvPr id="520" name="textbox 520"/>
          <p:cNvSpPr/>
          <p:nvPr/>
        </p:nvSpPr>
        <p:spPr>
          <a:xfrm>
            <a:off x="3147672" y="1292085"/>
            <a:ext cx="5531484" cy="1399539"/>
          </a:xfrm>
          <a:prstGeom prst="rect">
            <a:avLst/>
          </a:prstGeom>
        </p:spPr>
        <p:txBody>
          <a:bodyPr vert="horz" wrap="square" lIns="0" tIns="0" rIns="0" bIns="0"/>
          <a:lstStyle/>
          <a:p>
            <a:pPr algn="l" rtl="0" eaLnBrk="0">
              <a:lnSpc>
                <a:spcPct val="88000"/>
              </a:lnSpc>
            </a:pPr>
            <a:endParaRPr lang="en-US" altLang="en-US" sz="100" dirty="0"/>
          </a:p>
          <a:p>
            <a:pPr marL="2935605" algn="l" rtl="0" eaLnBrk="0">
              <a:lnSpc>
                <a:spcPct val="87000"/>
              </a:lnSpc>
              <a:tabLst>
                <a:tab pos="3223260"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警器完好有效</a:t>
            </a:r>
            <a:endParaRPr lang="en-US" altLang="en-US" sz="1700" dirty="0"/>
          </a:p>
          <a:p>
            <a:pPr algn="l" rtl="0" eaLnBrk="0">
              <a:lnSpc>
                <a:spcPct val="125000"/>
              </a:lnSpc>
            </a:pPr>
            <a:endParaRPr lang="en-US" altLang="en-US" sz="1000" dirty="0"/>
          </a:p>
          <a:p>
            <a:pPr algn="l" rtl="0" eaLnBrk="0">
              <a:lnSpc>
                <a:spcPct val="125000"/>
              </a:lnSpc>
            </a:pPr>
            <a:endParaRPr lang="en-US" altLang="en-US" sz="1000" dirty="0"/>
          </a:p>
          <a:p>
            <a:pPr algn="l" rtl="0" eaLnBrk="0">
              <a:lnSpc>
                <a:spcPct val="126000"/>
              </a:lnSpc>
            </a:pPr>
            <a:endParaRPr lang="en-US" altLang="en-US" sz="1000" dirty="0"/>
          </a:p>
          <a:p>
            <a:pPr marL="695325" algn="l" rtl="0" eaLnBrk="0">
              <a:lnSpc>
                <a:spcPct val="82000"/>
              </a:lnSpc>
              <a:spcBef>
                <a:spcPts val="515"/>
              </a:spcBef>
              <a:tabLst>
                <a:tab pos="3691890"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灭火器配备符合要</a:t>
            </a:r>
            <a:endParaRPr lang="en-US" altLang="en-US" sz="1700" dirty="0"/>
          </a:p>
          <a:p>
            <a:pPr algn="l" rtl="0" eaLnBrk="0">
              <a:lnSpc>
                <a:spcPct val="114000"/>
              </a:lnSpc>
            </a:pPr>
            <a:endParaRPr lang="en-US" altLang="en-US" sz="500" dirty="0"/>
          </a:p>
          <a:p>
            <a:pPr marL="2981325" algn="l" rtl="0" eaLnBrk="0">
              <a:lnSpc>
                <a:spcPct val="81000"/>
              </a:lnSpc>
              <a:spcBef>
                <a:spcPts val="5"/>
              </a:spcBef>
              <a:tabLst>
                <a:tab pos="369252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求</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，不能有过期</a:t>
            </a:r>
            <a:endParaRPr lang="en-US" altLang="en-US" sz="1700" dirty="0"/>
          </a:p>
        </p:txBody>
      </p:sp>
      <p:pic>
        <p:nvPicPr>
          <p:cNvPr id="522" name="picture 522"/>
          <p:cNvPicPr>
            <a:picLocks noChangeAspect="1"/>
          </p:cNvPicPr>
          <p:nvPr/>
        </p:nvPicPr>
        <p:blipFill>
          <a:blip r:embed="rId5"/>
          <a:stretch>
            <a:fillRect/>
          </a:stretch>
        </p:blipFill>
        <p:spPr>
          <a:xfrm rot="21600000">
            <a:off x="5380863" y="2381872"/>
            <a:ext cx="748665" cy="274647"/>
          </a:xfrm>
          <a:prstGeom prst="rect">
            <a:avLst/>
          </a:prstGeom>
        </p:spPr>
      </p:pic>
      <p:pic>
        <p:nvPicPr>
          <p:cNvPr id="524" name="picture 524"/>
          <p:cNvPicPr>
            <a:picLocks noChangeAspect="1"/>
          </p:cNvPicPr>
          <p:nvPr/>
        </p:nvPicPr>
        <p:blipFill>
          <a:blip r:embed="rId6"/>
          <a:stretch>
            <a:fillRect/>
          </a:stretch>
        </p:blipFill>
        <p:spPr>
          <a:xfrm rot="21600000">
            <a:off x="3160372" y="2018771"/>
            <a:ext cx="682886" cy="355636"/>
          </a:xfrm>
          <a:prstGeom prst="rect">
            <a:avLst/>
          </a:prstGeom>
        </p:spPr>
      </p:pic>
      <p:pic>
        <p:nvPicPr>
          <p:cNvPr id="526" name="picture 526"/>
          <p:cNvPicPr>
            <a:picLocks noChangeAspect="1"/>
          </p:cNvPicPr>
          <p:nvPr/>
        </p:nvPicPr>
        <p:blipFill>
          <a:blip r:embed="rId7"/>
          <a:stretch>
            <a:fillRect/>
          </a:stretch>
        </p:blipFill>
        <p:spPr>
          <a:xfrm rot="21600000">
            <a:off x="5711952" y="1365503"/>
            <a:ext cx="371855" cy="371855"/>
          </a:xfrm>
          <a:prstGeom prst="rect">
            <a:avLst/>
          </a:prstGeom>
        </p:spPr>
      </p:pic>
      <p:pic>
        <p:nvPicPr>
          <p:cNvPr id="528" name="picture 528"/>
          <p:cNvPicPr>
            <a:picLocks noChangeAspect="1"/>
          </p:cNvPicPr>
          <p:nvPr/>
        </p:nvPicPr>
        <p:blipFill>
          <a:blip r:embed="rId8"/>
          <a:stretch>
            <a:fillRect/>
          </a:stretch>
        </p:blipFill>
        <p:spPr>
          <a:xfrm rot="21600000">
            <a:off x="3625595" y="1752842"/>
            <a:ext cx="2071064" cy="2513664"/>
          </a:xfrm>
          <a:prstGeom prst="rect">
            <a:avLst/>
          </a:prstGeom>
        </p:spPr>
      </p:pic>
      <p:sp>
        <p:nvSpPr>
          <p:cNvPr id="530" name="textbox 530"/>
          <p:cNvSpPr/>
          <p:nvPr/>
        </p:nvSpPr>
        <p:spPr>
          <a:xfrm>
            <a:off x="1800174" y="740778"/>
            <a:ext cx="6179820" cy="550544"/>
          </a:xfrm>
          <a:prstGeom prst="rect">
            <a:avLst/>
          </a:prstGeom>
        </p:spPr>
        <p:txBody>
          <a:bodyPr vert="horz" wrap="square" lIns="0" tIns="0" rIns="0" bIns="0"/>
          <a:lstStyle/>
          <a:p>
            <a:pPr algn="l" rtl="0" eaLnBrk="0">
              <a:lnSpc>
                <a:spcPct val="76000"/>
              </a:lnSpc>
            </a:pPr>
            <a:endParaRPr lang="en-US" altLang="en-US" sz="100" dirty="0"/>
          </a:p>
          <a:p>
            <a:pPr marL="12700" algn="l" rtl="0" eaLnBrk="0">
              <a:lnSpc>
                <a:spcPct val="96000"/>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有设备运行记录</a:t>
            </a:r>
            <a:endParaRPr lang="en-US" altLang="en-US" sz="1700" dirty="0"/>
          </a:p>
          <a:p>
            <a:pPr algn="r" rtl="0" eaLnBrk="0">
              <a:lnSpc>
                <a:spcPct val="96000"/>
              </a:lnSpc>
              <a:spcBef>
                <a:spcPts val="225"/>
              </a:spcBef>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可燃气体浓度报</a:t>
            </a:r>
            <a:endParaRPr lang="en-US" altLang="en-US" sz="1700" dirty="0"/>
          </a:p>
        </p:txBody>
      </p:sp>
      <p:sp>
        <p:nvSpPr>
          <p:cNvPr id="532" name="textbox 532"/>
          <p:cNvSpPr/>
          <p:nvPr/>
        </p:nvSpPr>
        <p:spPr>
          <a:xfrm>
            <a:off x="396722" y="2973933"/>
            <a:ext cx="5721984" cy="478155"/>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87000"/>
              </a:lnSpc>
            </a:pPr>
            <a:r>
              <a:rPr sz="17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护罩也要接地                                                   </a:t>
            </a:r>
            <a:r>
              <a:rPr sz="17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endParaRPr lang="en-US" altLang="en-US" sz="1700" dirty="0"/>
          </a:p>
        </p:txBody>
      </p:sp>
      <p:pic>
        <p:nvPicPr>
          <p:cNvPr id="534" name="picture 534"/>
          <p:cNvPicPr>
            <a:picLocks noChangeAspect="1"/>
          </p:cNvPicPr>
          <p:nvPr/>
        </p:nvPicPr>
        <p:blipFill>
          <a:blip r:embed="rId9"/>
          <a:stretch>
            <a:fillRect/>
          </a:stretch>
        </p:blipFill>
        <p:spPr>
          <a:xfrm rot="21600000">
            <a:off x="5342902" y="3098901"/>
            <a:ext cx="712828" cy="340156"/>
          </a:xfrm>
          <a:prstGeom prst="rect">
            <a:avLst/>
          </a:prstGeom>
        </p:spPr>
      </p:pic>
      <p:pic>
        <p:nvPicPr>
          <p:cNvPr id="536" name="picture 536"/>
          <p:cNvPicPr>
            <a:picLocks noChangeAspect="1"/>
          </p:cNvPicPr>
          <p:nvPr/>
        </p:nvPicPr>
        <p:blipFill>
          <a:blip r:embed="rId10"/>
          <a:stretch>
            <a:fillRect/>
          </a:stretch>
        </p:blipFill>
        <p:spPr>
          <a:xfrm rot="21600000">
            <a:off x="3872483" y="2208276"/>
            <a:ext cx="1443228" cy="1427987"/>
          </a:xfrm>
          <a:prstGeom prst="rect">
            <a:avLst/>
          </a:prstGeom>
        </p:spPr>
      </p:pic>
      <p:sp>
        <p:nvSpPr>
          <p:cNvPr id="538" name="textbox 538"/>
          <p:cNvSpPr/>
          <p:nvPr/>
        </p:nvSpPr>
        <p:spPr>
          <a:xfrm>
            <a:off x="1336014" y="5005831"/>
            <a:ext cx="4138295" cy="548640"/>
          </a:xfrm>
          <a:prstGeom prst="rect">
            <a:avLst/>
          </a:prstGeom>
        </p:spPr>
        <p:txBody>
          <a:bodyPr vert="horz" wrap="square" lIns="0" tIns="0" rIns="0" bIns="0"/>
          <a:lstStyle/>
          <a:p>
            <a:pPr algn="l" rtl="0" eaLnBrk="0">
              <a:lnSpc>
                <a:spcPct val="82000"/>
              </a:lnSpc>
            </a:pPr>
            <a:endParaRPr lang="en-US" altLang="en-US" sz="100" dirty="0"/>
          </a:p>
          <a:p>
            <a:pPr marL="12700" indent="-635" algn="l" rtl="0" eaLnBrk="0">
              <a:lnSpc>
                <a:spcPct val="101000"/>
              </a:lnSpc>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压缩机的安全阀应设</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置放散管</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，放散管口</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应高出屋檐</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，距地面高度不应</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小于2.5m</a:t>
            </a:r>
            <a:endParaRPr lang="en-US" altLang="en-US" sz="1700" dirty="0"/>
          </a:p>
        </p:txBody>
      </p:sp>
      <p:sp>
        <p:nvSpPr>
          <p:cNvPr id="540" name="textbox 540"/>
          <p:cNvSpPr/>
          <p:nvPr/>
        </p:nvSpPr>
        <p:spPr>
          <a:xfrm>
            <a:off x="2733819" y="6122779"/>
            <a:ext cx="3932554" cy="412115"/>
          </a:xfrm>
          <a:prstGeom prst="rect">
            <a:avLst/>
          </a:prstGeom>
        </p:spPr>
        <p:txBody>
          <a:bodyPr vert="horz" wrap="square" lIns="0" tIns="0" rIns="0" bIns="0"/>
          <a:lstStyle/>
          <a:p>
            <a:pPr algn="l" rtl="0" eaLnBrk="0">
              <a:lnSpc>
                <a:spcPct val="80000"/>
              </a:lnSpc>
            </a:pPr>
            <a:endParaRPr lang="en-US" altLang="en-US" sz="100" dirty="0"/>
          </a:p>
          <a:p>
            <a:pPr marL="12700" algn="l" rtl="0" eaLnBrk="0">
              <a:lnSpc>
                <a:spcPct val="94000"/>
              </a:lnSpc>
            </a:pPr>
            <a:r>
              <a:rPr sz="2700" b="1" kern="0" spc="90" dirty="0">
                <a:solidFill>
                  <a:srgbClr val="00B050">
                    <a:alpha val="100000"/>
                  </a:srgbClr>
                </a:solidFill>
                <a:latin typeface="微软雅黑" panose="020B0503020204020204" charset="-122"/>
                <a:ea typeface="微软雅黑" panose="020B0503020204020204" charset="-122"/>
                <a:cs typeface="微软雅黑" panose="020B0503020204020204" charset="-122"/>
              </a:rPr>
              <a:t>规范对机泵间的主要要求</a:t>
            </a:r>
            <a:endParaRPr lang="en-US" altLang="en-US" sz="2700" dirty="0"/>
          </a:p>
        </p:txBody>
      </p:sp>
      <p:sp>
        <p:nvSpPr>
          <p:cNvPr id="542" name="textbox 542"/>
          <p:cNvSpPr/>
          <p:nvPr/>
        </p:nvSpPr>
        <p:spPr>
          <a:xfrm>
            <a:off x="4277614" y="84150"/>
            <a:ext cx="1394460" cy="547369"/>
          </a:xfrm>
          <a:prstGeom prst="rect">
            <a:avLst/>
          </a:prstGeom>
        </p:spPr>
        <p:txBody>
          <a:bodyPr vert="horz" wrap="square" lIns="0" tIns="0" rIns="0" bIns="0"/>
          <a:lstStyle/>
          <a:p>
            <a:pPr algn="l" rtl="0" eaLnBrk="0">
              <a:lnSpc>
                <a:spcPct val="74000"/>
              </a:lnSpc>
            </a:pPr>
            <a:endParaRPr lang="en-US" altLang="en-US" sz="100" dirty="0"/>
          </a:p>
          <a:p>
            <a:pPr marL="12700" indent="635" algn="l" rtl="0" eaLnBrk="0">
              <a:lnSpc>
                <a:spcPct val="101000"/>
              </a:lnSpc>
            </a:pPr>
            <a:r>
              <a:rPr sz="17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通风良好</a:t>
            </a:r>
            <a:r>
              <a:rPr sz="1700" b="1" kern="0" spc="-2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门</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窗向外开启</a:t>
            </a:r>
            <a:endParaRPr lang="en-US" altLang="en-US" sz="1700" dirty="0"/>
          </a:p>
        </p:txBody>
      </p:sp>
      <p:sp>
        <p:nvSpPr>
          <p:cNvPr id="544" name="textbox 544"/>
          <p:cNvSpPr/>
          <p:nvPr/>
        </p:nvSpPr>
        <p:spPr>
          <a:xfrm>
            <a:off x="5887364" y="4646421"/>
            <a:ext cx="1613535" cy="274320"/>
          </a:xfrm>
          <a:prstGeom prst="rect">
            <a:avLst/>
          </a:prstGeom>
        </p:spPr>
        <p:txBody>
          <a:bodyPr vert="horz" wrap="square" lIns="0" tIns="0" rIns="0" bIns="0"/>
          <a:lstStyle/>
          <a:p>
            <a:pPr algn="l" rtl="0" eaLnBrk="0">
              <a:lnSpc>
                <a:spcPct val="84000"/>
              </a:lnSpc>
            </a:pPr>
            <a:endParaRPr lang="en-US" altLang="en-US" sz="100" dirty="0"/>
          </a:p>
          <a:p>
            <a:pPr marL="12700" algn="l" rtl="0" eaLnBrk="0">
              <a:lnSpc>
                <a:spcPct val="96000"/>
              </a:lnSpc>
            </a:pP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阀门有开关标识</a:t>
            </a:r>
            <a:endParaRPr lang="en-US" altLang="en-US" sz="1700" dirty="0"/>
          </a:p>
        </p:txBody>
      </p:sp>
      <p:pic>
        <p:nvPicPr>
          <p:cNvPr id="546" name="picture 546"/>
          <p:cNvPicPr>
            <a:picLocks noChangeAspect="1"/>
          </p:cNvPicPr>
          <p:nvPr/>
        </p:nvPicPr>
        <p:blipFill>
          <a:blip r:embed="rId11"/>
          <a:stretch>
            <a:fillRect/>
          </a:stretch>
        </p:blipFill>
        <p:spPr>
          <a:xfrm rot="21600000">
            <a:off x="4662747" y="1300803"/>
            <a:ext cx="283602" cy="743850"/>
          </a:xfrm>
          <a:prstGeom prst="rect">
            <a:avLst/>
          </a:prstGeom>
        </p:spPr>
      </p:pic>
      <p:pic>
        <p:nvPicPr>
          <p:cNvPr id="548" name="picture 548"/>
          <p:cNvPicPr>
            <a:picLocks noChangeAspect="1"/>
          </p:cNvPicPr>
          <p:nvPr/>
        </p:nvPicPr>
        <p:blipFill>
          <a:blip r:embed="rId12"/>
          <a:stretch>
            <a:fillRect/>
          </a:stretch>
        </p:blipFill>
        <p:spPr>
          <a:xfrm rot="21600000">
            <a:off x="4105902" y="3708415"/>
            <a:ext cx="281363" cy="726925"/>
          </a:xfrm>
          <a:prstGeom prst="rect">
            <a:avLst/>
          </a:prstGeom>
        </p:spPr>
      </p:pic>
      <p:pic>
        <p:nvPicPr>
          <p:cNvPr id="550" name="picture 550"/>
          <p:cNvPicPr>
            <a:picLocks noChangeAspect="1"/>
          </p:cNvPicPr>
          <p:nvPr/>
        </p:nvPicPr>
        <p:blipFill>
          <a:blip r:embed="rId13"/>
          <a:stretch>
            <a:fillRect/>
          </a:stretch>
        </p:blipFill>
        <p:spPr>
          <a:xfrm rot="21600000">
            <a:off x="5327903" y="4287011"/>
            <a:ext cx="371855" cy="377951"/>
          </a:xfrm>
          <a:prstGeom prst="rect">
            <a:avLst/>
          </a:prstGeom>
        </p:spPr>
      </p:pic>
      <p:pic>
        <p:nvPicPr>
          <p:cNvPr id="552" name="picture 552"/>
          <p:cNvPicPr>
            <a:picLocks noChangeAspect="1"/>
          </p:cNvPicPr>
          <p:nvPr/>
        </p:nvPicPr>
        <p:blipFill>
          <a:blip r:embed="rId7"/>
          <a:stretch>
            <a:fillRect/>
          </a:stretch>
        </p:blipFill>
        <p:spPr>
          <a:xfrm rot="21600000">
            <a:off x="6169152" y="2279903"/>
            <a:ext cx="371856" cy="371855"/>
          </a:xfrm>
          <a:prstGeom prst="rect">
            <a:avLst/>
          </a:prstGeom>
        </p:spPr>
      </p:pic>
      <p:pic>
        <p:nvPicPr>
          <p:cNvPr id="554" name="picture 554"/>
          <p:cNvPicPr>
            <a:picLocks noChangeAspect="1"/>
          </p:cNvPicPr>
          <p:nvPr/>
        </p:nvPicPr>
        <p:blipFill>
          <a:blip r:embed="rId14"/>
          <a:stretch>
            <a:fillRect/>
          </a:stretch>
        </p:blipFill>
        <p:spPr>
          <a:xfrm rot="21600000">
            <a:off x="3500628" y="1054608"/>
            <a:ext cx="371855" cy="371855"/>
          </a:xfrm>
          <a:prstGeom prst="rect">
            <a:avLst/>
          </a:prstGeom>
        </p:spPr>
      </p:pic>
      <p:pic>
        <p:nvPicPr>
          <p:cNvPr id="556" name="picture 556"/>
          <p:cNvPicPr>
            <a:picLocks noChangeAspect="1"/>
          </p:cNvPicPr>
          <p:nvPr/>
        </p:nvPicPr>
        <p:blipFill>
          <a:blip r:embed="rId1"/>
          <a:stretch>
            <a:fillRect/>
          </a:stretch>
        </p:blipFill>
        <p:spPr>
          <a:xfrm rot="21600000">
            <a:off x="4718303" y="835152"/>
            <a:ext cx="371855" cy="371855"/>
          </a:xfrm>
          <a:prstGeom prst="rect">
            <a:avLst/>
          </a:prstGeom>
        </p:spPr>
      </p:pic>
      <p:pic>
        <p:nvPicPr>
          <p:cNvPr id="558" name="picture 558"/>
          <p:cNvPicPr>
            <a:picLocks noChangeAspect="1"/>
          </p:cNvPicPr>
          <p:nvPr/>
        </p:nvPicPr>
        <p:blipFill>
          <a:blip r:embed="rId15"/>
          <a:stretch>
            <a:fillRect/>
          </a:stretch>
        </p:blipFill>
        <p:spPr>
          <a:xfrm rot="21600000">
            <a:off x="6089903" y="3346703"/>
            <a:ext cx="371855" cy="371855"/>
          </a:xfrm>
          <a:prstGeom prst="rect">
            <a:avLst/>
          </a:prstGeom>
        </p:spPr>
      </p:pic>
      <p:pic>
        <p:nvPicPr>
          <p:cNvPr id="560" name="picture 560"/>
          <p:cNvPicPr>
            <a:picLocks noChangeAspect="1"/>
          </p:cNvPicPr>
          <p:nvPr/>
        </p:nvPicPr>
        <p:blipFill>
          <a:blip r:embed="rId14"/>
          <a:stretch>
            <a:fillRect/>
          </a:stretch>
        </p:blipFill>
        <p:spPr>
          <a:xfrm rot="21600000">
            <a:off x="2511551" y="2816351"/>
            <a:ext cx="371855" cy="371855"/>
          </a:xfrm>
          <a:prstGeom prst="rect">
            <a:avLst/>
          </a:prstGeom>
        </p:spPr>
      </p:pic>
      <p:pic>
        <p:nvPicPr>
          <p:cNvPr id="562" name="picture 562"/>
          <p:cNvPicPr>
            <a:picLocks noChangeAspect="1"/>
          </p:cNvPicPr>
          <p:nvPr/>
        </p:nvPicPr>
        <p:blipFill>
          <a:blip r:embed="rId1"/>
          <a:stretch>
            <a:fillRect/>
          </a:stretch>
        </p:blipFill>
        <p:spPr>
          <a:xfrm rot="21600000">
            <a:off x="3956303" y="4492752"/>
            <a:ext cx="371855" cy="371855"/>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textbox 564"/>
          <p:cNvSpPr/>
          <p:nvPr/>
        </p:nvSpPr>
        <p:spPr>
          <a:xfrm>
            <a:off x="237870" y="188924"/>
            <a:ext cx="8523605" cy="6093459"/>
          </a:xfrm>
          <a:prstGeom prst="rect">
            <a:avLst/>
          </a:prstGeom>
        </p:spPr>
        <p:txBody>
          <a:bodyPr vert="horz" wrap="square" lIns="0" tIns="0" rIns="0" bIns="0"/>
          <a:lstStyle/>
          <a:p>
            <a:pPr algn="l" rtl="0" eaLnBrk="0">
              <a:lnSpc>
                <a:spcPct val="83000"/>
              </a:lnSpc>
            </a:pPr>
            <a:endParaRPr lang="en-US" altLang="en-US" sz="100" dirty="0"/>
          </a:p>
          <a:p>
            <a:pPr marL="238125" algn="l" rtl="0" eaLnBrk="0">
              <a:lnSpc>
                <a:spcPts val="4125"/>
              </a:lnSpc>
            </a:pPr>
            <a:r>
              <a:rPr sz="3400" kern="0" spc="-230" dirty="0">
                <a:ln w="13075" cap="flat" cmpd="sng">
                  <a:solidFill>
                    <a:srgbClr val="FF0000">
                      <a:alpha val="100000"/>
                    </a:srgbClr>
                  </a:solidFill>
                  <a:prstDash val="solid"/>
                  <a:bevel/>
                </a:ln>
                <a:solidFill>
                  <a:srgbClr val="FF0000">
                    <a:alpha val="100000"/>
                  </a:srgbClr>
                </a:solidFill>
                <a:latin typeface="黑体" panose="02010609060101010101" charset="-122"/>
                <a:ea typeface="黑体" panose="02010609060101010101" charset="-122"/>
                <a:cs typeface="黑体" panose="02010609060101010101" charset="-122"/>
              </a:rPr>
              <a:t>（八）其它</a:t>
            </a:r>
            <a:endParaRPr lang="en-US" altLang="en-US" sz="3400" dirty="0"/>
          </a:p>
          <a:p>
            <a:pPr algn="l" rtl="0" eaLnBrk="0">
              <a:lnSpc>
                <a:spcPct val="122000"/>
              </a:lnSpc>
            </a:pPr>
            <a:endParaRPr lang="en-US" altLang="en-US" sz="1000" dirty="0"/>
          </a:p>
          <a:p>
            <a:pPr marL="518160" algn="l" rtl="0" eaLnBrk="0">
              <a:lnSpc>
                <a:spcPct val="86000"/>
              </a:lnSpc>
              <a:spcBef>
                <a:spcPts val="700"/>
              </a:spcBef>
            </a:pP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1.按规范要求设置</a:t>
            </a: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备用发电机或第二路电源</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发电机能正常</a:t>
            </a:r>
            <a:endParaRPr lang="en-US" altLang="en-US" sz="2300" dirty="0"/>
          </a:p>
          <a:p>
            <a:pPr marL="36195" algn="l" rtl="0" eaLnBrk="0">
              <a:lnSpc>
                <a:spcPct val="159000"/>
              </a:lnSpc>
              <a:spcBef>
                <a:spcPts val="30"/>
              </a:spcBef>
            </a:pP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启动运行</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具有自启动功能</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，发电</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机房通风良好</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有应急照明</a:t>
            </a:r>
            <a:r>
              <a:rPr sz="23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灯</a:t>
            </a:r>
            <a:r>
              <a:rPr sz="2300" b="1"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室内无其他可燃物和杂物堆放</a:t>
            </a:r>
            <a:r>
              <a:rPr sz="2300" b="1" kern="0" spc="-3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有维保记录。</a:t>
            </a:r>
            <a:r>
              <a:rPr sz="2300" b="1" kern="0" spc="-5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发电机用柴</a:t>
            </a:r>
            <a:r>
              <a:rPr sz="23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油应单独在储油间存放</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油箱</a:t>
            </a:r>
            <a:r>
              <a:rPr sz="23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设液位显示装置</a:t>
            </a:r>
            <a:r>
              <a:rPr sz="2300" b="1" kern="0" spc="-3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，严禁超量储存。</a:t>
            </a:r>
            <a:endParaRPr lang="en-US" altLang="en-US" sz="2300" dirty="0"/>
          </a:p>
          <a:p>
            <a:pPr marL="506095" algn="l" rtl="0" eaLnBrk="0">
              <a:lnSpc>
                <a:spcPct val="87000"/>
              </a:lnSpc>
              <a:spcBef>
                <a:spcPts val="1700"/>
              </a:spcBef>
            </a:pP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2.配电室应高出本层地面或有防水措施</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有</a:t>
            </a:r>
            <a:r>
              <a:rPr sz="23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应急照明灯</a:t>
            </a:r>
            <a:r>
              <a:rPr sz="2300" b="1"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门</a:t>
            </a:r>
            <a:endParaRPr lang="en-US" altLang="en-US" sz="2300" dirty="0"/>
          </a:p>
          <a:p>
            <a:pPr marL="38100" indent="13970" algn="l" rtl="0" eaLnBrk="0">
              <a:lnSpc>
                <a:spcPct val="158000"/>
              </a:lnSpc>
              <a:spcBef>
                <a:spcPts val="55"/>
              </a:spcBef>
            </a:pP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向外开启并有防鼠板</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，窗关闭密合</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孔洞有</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防小动物进入的网</a:t>
            </a:r>
            <a:r>
              <a:rPr sz="23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罩</a:t>
            </a:r>
            <a:r>
              <a:rPr sz="23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6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配电柜上有当心触电的警示标志</a:t>
            </a:r>
            <a:r>
              <a:rPr sz="2300" b="1"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每80m2 应设置8</a:t>
            </a:r>
            <a:r>
              <a:rPr sz="23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kg</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灭</a:t>
            </a:r>
            <a:r>
              <a:rPr sz="23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火器1个</a:t>
            </a:r>
            <a:r>
              <a:rPr sz="23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且每个房间不应少于2个</a:t>
            </a:r>
            <a:r>
              <a:rPr sz="2300" b="1" kern="0" spc="-3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4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电缆</a:t>
            </a:r>
            <a:r>
              <a:rPr sz="23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沟盖板完好</a:t>
            </a:r>
            <a:r>
              <a:rPr sz="2300" b="1" kern="0" spc="-3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有绝缘</a:t>
            </a:r>
            <a:r>
              <a:rPr sz="23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垫</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室内无其它杂物</a:t>
            </a:r>
            <a:r>
              <a:rPr sz="23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堆放。</a:t>
            </a:r>
            <a:endParaRPr lang="en-US" altLang="en-US" sz="2300" dirty="0"/>
          </a:p>
          <a:p>
            <a:pPr algn="l" rtl="0" eaLnBrk="0">
              <a:lnSpc>
                <a:spcPct val="102000"/>
              </a:lnSpc>
            </a:pPr>
            <a:endParaRPr lang="en-US" altLang="en-US" sz="1400" dirty="0"/>
          </a:p>
          <a:p>
            <a:pPr algn="l" rtl="0" eaLnBrk="0">
              <a:lnSpc>
                <a:spcPct val="10000"/>
              </a:lnSpc>
            </a:pPr>
            <a:endParaRPr lang="en-US" altLang="en-US" sz="100" dirty="0"/>
          </a:p>
          <a:p>
            <a:pPr marL="513715" algn="l" rtl="0" eaLnBrk="0">
              <a:lnSpc>
                <a:spcPct val="94000"/>
              </a:lnSpc>
            </a:pPr>
            <a:r>
              <a:rPr sz="23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3.配电柜前应敷设绝缘胶板。</a:t>
            </a:r>
            <a:endParaRPr lang="en-US" altLang="en-US" sz="23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textbox 566"/>
          <p:cNvSpPr/>
          <p:nvPr/>
        </p:nvSpPr>
        <p:spPr>
          <a:xfrm>
            <a:off x="261492" y="628015"/>
            <a:ext cx="8624569" cy="5293995"/>
          </a:xfrm>
          <a:prstGeom prst="rect">
            <a:avLst/>
          </a:prstGeom>
        </p:spPr>
        <p:txBody>
          <a:bodyPr vert="horz" wrap="square" lIns="0" tIns="0" rIns="0" bIns="0"/>
          <a:lstStyle/>
          <a:p>
            <a:pPr algn="l" rtl="0" eaLnBrk="0">
              <a:lnSpc>
                <a:spcPct val="92000"/>
              </a:lnSpc>
            </a:pPr>
            <a:endParaRPr lang="en-US" altLang="en-US" sz="100" dirty="0"/>
          </a:p>
          <a:p>
            <a:pPr marL="471170" algn="l" rtl="0" eaLnBrk="0">
              <a:lnSpc>
                <a:spcPct val="86000"/>
              </a:lnSpc>
            </a:pPr>
            <a:r>
              <a:rPr sz="23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4.站内监控及数据采集</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系统有</a:t>
            </a:r>
            <a:r>
              <a:rPr sz="23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UPS</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不间断电源</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供电时间不</a:t>
            </a:r>
            <a:endParaRPr lang="en-US" altLang="en-US" sz="2300" dirty="0"/>
          </a:p>
          <a:p>
            <a:pPr marL="13335" algn="l" rtl="0" eaLnBrk="0">
              <a:lnSpc>
                <a:spcPts val="4305"/>
              </a:lnSpc>
            </a:pP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低于0.5小时</a:t>
            </a:r>
            <a:r>
              <a:rPr sz="2300" b="1" kern="0" spc="-3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有定期测试记录。</a:t>
            </a:r>
            <a:endParaRPr lang="en-US" altLang="en-US" sz="2300" dirty="0"/>
          </a:p>
          <a:p>
            <a:pPr algn="l" rtl="0" eaLnBrk="0">
              <a:lnSpc>
                <a:spcPct val="104000"/>
              </a:lnSpc>
            </a:pPr>
            <a:endParaRPr lang="en-US" altLang="en-US" sz="1000" dirty="0"/>
          </a:p>
          <a:p>
            <a:pPr marL="492125" algn="l" rtl="0" eaLnBrk="0">
              <a:lnSpc>
                <a:spcPct val="86000"/>
              </a:lnSpc>
              <a:spcBef>
                <a:spcPts val="700"/>
              </a:spcBef>
            </a:pP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5.有防雷、</a:t>
            </a:r>
            <a:r>
              <a:rPr sz="2300" b="1" kern="0" spc="-4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防静电检测合格报告且报告在有效期内</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4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防雷装</a:t>
            </a:r>
            <a:endParaRPr lang="en-US" altLang="en-US" sz="2300" dirty="0"/>
          </a:p>
          <a:p>
            <a:pPr marL="13335" algn="l" rtl="0" eaLnBrk="0">
              <a:lnSpc>
                <a:spcPts val="4320"/>
              </a:lnSpc>
            </a:pP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置</a:t>
            </a: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每半年检验一次</a:t>
            </a:r>
            <a:r>
              <a:rPr sz="23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300" dirty="0"/>
          </a:p>
          <a:p>
            <a:pPr algn="l" rtl="0" eaLnBrk="0">
              <a:lnSpc>
                <a:spcPct val="104000"/>
              </a:lnSpc>
            </a:pPr>
            <a:endParaRPr lang="en-US" altLang="en-US" sz="1000" dirty="0"/>
          </a:p>
          <a:p>
            <a:pPr algn="r" rtl="0" eaLnBrk="0">
              <a:lnSpc>
                <a:spcPct val="87000"/>
              </a:lnSpc>
              <a:spcBef>
                <a:spcPts val="690"/>
              </a:spcBef>
            </a:pPr>
            <a:r>
              <a:rPr sz="23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6.按照要求配置消防、</a:t>
            </a:r>
            <a:r>
              <a:rPr sz="2300" b="1" kern="0" spc="-56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应急救援设施</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消防水池、</a:t>
            </a:r>
            <a:r>
              <a:rPr sz="2300" b="1" kern="0" spc="-56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消防</a:t>
            </a:r>
            <a:r>
              <a:rPr sz="23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水泵、</a:t>
            </a:r>
            <a:endParaRPr lang="en-US" altLang="en-US" sz="2300" dirty="0"/>
          </a:p>
          <a:p>
            <a:pPr marL="12700" algn="l" rtl="0" eaLnBrk="0">
              <a:lnSpc>
                <a:spcPct val="159000"/>
              </a:lnSpc>
              <a:spcBef>
                <a:spcPts val="15"/>
              </a:spcBef>
            </a:pP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灭火器等符合设计要求</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消防水池有液位显示装置或标尺</a:t>
            </a:r>
            <a:r>
              <a:rPr sz="23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有     </a:t>
            </a:r>
            <a:r>
              <a:rPr sz="23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最低刻度显示</a:t>
            </a:r>
            <a:r>
              <a:rPr sz="2300" b="1" kern="0" spc="-3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300" b="1" kern="0" spc="-5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消防水池的蓄水量在最低刻度以上</a:t>
            </a:r>
            <a:r>
              <a:rPr sz="2300" b="1"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，水面没有     </a:t>
            </a:r>
            <a:r>
              <a:rPr sz="23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杂质。</a:t>
            </a:r>
            <a:r>
              <a:rPr sz="2300" b="1" kern="0" spc="-56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30" dirty="0">
                <a:solidFill>
                  <a:srgbClr val="00B050">
                    <a:alpha val="100000"/>
                  </a:srgbClr>
                </a:solidFill>
                <a:latin typeface="微软雅黑" panose="020B0503020204020204" charset="-122"/>
                <a:ea typeface="微软雅黑" panose="020B0503020204020204" charset="-122"/>
                <a:cs typeface="微软雅黑" panose="020B0503020204020204" charset="-122"/>
              </a:rPr>
              <a:t>消防系统每年由资质的</a:t>
            </a:r>
            <a:r>
              <a:rPr sz="23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单位检测每年1次</a:t>
            </a:r>
            <a:r>
              <a:rPr sz="2300" b="1" kern="0" spc="-37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3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r>
              <a:rPr sz="2300" b="1" kern="0" spc="-59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3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有检测报告。</a:t>
            </a:r>
            <a:endParaRPr lang="en-US" altLang="en-US" sz="2300" dirty="0"/>
          </a:p>
          <a:p>
            <a:pPr marL="480695" algn="l" rtl="0" eaLnBrk="0">
              <a:lnSpc>
                <a:spcPct val="94000"/>
              </a:lnSpc>
              <a:spcBef>
                <a:spcPts val="1725"/>
              </a:spcBef>
            </a:pP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7.消防泵房应有备用消防泵</a:t>
            </a:r>
            <a:r>
              <a:rPr sz="2300" b="1" kern="0" spc="-3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300" b="1" kern="0" spc="-5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有应急照明灯</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300" dirty="0"/>
          </a:p>
          <a:p>
            <a:pPr algn="l" rtl="0" eaLnBrk="0">
              <a:lnSpc>
                <a:spcPct val="102000"/>
              </a:lnSpc>
            </a:pPr>
            <a:endParaRPr lang="en-US" altLang="en-US" sz="1400" dirty="0"/>
          </a:p>
          <a:p>
            <a:pPr algn="l" rtl="0" eaLnBrk="0">
              <a:lnSpc>
                <a:spcPct val="10000"/>
              </a:lnSpc>
            </a:pPr>
            <a:endParaRPr lang="en-US" altLang="en-US" sz="100" dirty="0"/>
          </a:p>
          <a:p>
            <a:pPr marL="479425" algn="l" rtl="0" eaLnBrk="0">
              <a:lnSpc>
                <a:spcPct val="94000"/>
              </a:lnSpc>
            </a:pP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8、</a:t>
            </a:r>
            <a:r>
              <a:rPr sz="2300" b="1" kern="0" spc="-5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站内应有</a:t>
            </a:r>
            <a:r>
              <a:rPr sz="23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风向标</a:t>
            </a:r>
            <a:r>
              <a:rPr sz="23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3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8" name="picture 568"/>
          <p:cNvPicPr>
            <a:picLocks noChangeAspect="1"/>
          </p:cNvPicPr>
          <p:nvPr/>
        </p:nvPicPr>
        <p:blipFill>
          <a:blip r:embed="rId1"/>
          <a:stretch>
            <a:fillRect/>
          </a:stretch>
        </p:blipFill>
        <p:spPr>
          <a:xfrm rot="21600000">
            <a:off x="89915" y="908304"/>
            <a:ext cx="8962644" cy="5806440"/>
          </a:xfrm>
          <a:prstGeom prst="rect">
            <a:avLst/>
          </a:prstGeom>
        </p:spPr>
      </p:pic>
      <p:sp>
        <p:nvSpPr>
          <p:cNvPr id="570" name="textbox 570"/>
          <p:cNvSpPr/>
          <p:nvPr/>
        </p:nvSpPr>
        <p:spPr>
          <a:xfrm>
            <a:off x="2351814" y="300411"/>
            <a:ext cx="3931284" cy="410844"/>
          </a:xfrm>
          <a:prstGeom prst="rect">
            <a:avLst/>
          </a:prstGeom>
        </p:spPr>
        <p:txBody>
          <a:bodyPr vert="horz" wrap="square" lIns="0" tIns="0" rIns="0" bIns="0"/>
          <a:lstStyle/>
          <a:p>
            <a:pPr algn="l" rtl="0" eaLnBrk="0">
              <a:lnSpc>
                <a:spcPct val="72000"/>
              </a:lnSpc>
            </a:pPr>
            <a:endParaRPr lang="en-US" altLang="en-US" sz="100" dirty="0"/>
          </a:p>
          <a:p>
            <a:pPr marL="12700" algn="l" rtl="0" eaLnBrk="0">
              <a:lnSpc>
                <a:spcPct val="94000"/>
              </a:lnSpc>
            </a:pPr>
            <a:r>
              <a:rPr sz="2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最好使用不不锈钢风向标</a:t>
            </a:r>
            <a:endParaRPr lang="en-US" altLang="en-US" sz="2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30"/>
          <p:cNvSpPr/>
          <p:nvPr/>
        </p:nvSpPr>
        <p:spPr>
          <a:xfrm>
            <a:off x="187773" y="326911"/>
            <a:ext cx="8869680" cy="5842000"/>
          </a:xfrm>
          <a:prstGeom prst="rect">
            <a:avLst/>
          </a:prstGeom>
        </p:spPr>
        <p:txBody>
          <a:bodyPr vert="horz" wrap="square" lIns="0" tIns="0" rIns="0" bIns="0"/>
          <a:lstStyle/>
          <a:p>
            <a:pPr algn="l" rtl="0" eaLnBrk="0">
              <a:lnSpc>
                <a:spcPct val="83000"/>
              </a:lnSpc>
            </a:pPr>
            <a:endParaRPr lang="en-US" altLang="en-US" sz="100" dirty="0"/>
          </a:p>
          <a:p>
            <a:pPr marL="541655" algn="l" rtl="0" eaLnBrk="0">
              <a:lnSpc>
                <a:spcPts val="2645"/>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8月16日</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国家市场监管总局印发</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《市场</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监管系统城镇燃气安全专项整治</a:t>
            </a:r>
            <a:endParaRPr lang="en-US" altLang="en-US" sz="2000" dirty="0"/>
          </a:p>
          <a:p>
            <a:pPr marL="13335" indent="635" algn="l" rtl="0" eaLnBrk="0">
              <a:lnSpc>
                <a:spcPct val="149000"/>
              </a:lnSpc>
              <a:spcBef>
                <a:spcPts val="150"/>
              </a:spcBef>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行动实施方案》</a:t>
            </a:r>
            <a:r>
              <a:rPr sz="2000" b="1" kern="0" spc="-3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，要求对充装单位不再符合许可条件、</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未按安全技术规范要求</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充装的</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，要责令限期改正</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，情节严重</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的</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吊销充装许可证</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，并列入严重违法失</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信名单</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违规充装非本单位办理使用登记气瓶、超期未检气瓶、不合格</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气瓶、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超出设计使用年限气瓶或“黑气瓶”</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（经翻</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新的报废气瓶或来历不明的气瓶）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的</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，未按要求送检气瓶的</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要依法严肃查处</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，情节严重的</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吊销充装许可证</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并列入严重违法失信名单</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。发现</a:t>
            </a:r>
            <a:r>
              <a:rPr sz="2000" b="1" kern="0" spc="1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50kg“气液双相</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”气瓶液相阀带转换接头的</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一律清除。对充装单位违法违规</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行为</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，要坚决依法从快从重打击</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对涉嫌刑事</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犯罪的</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，移送司法机关追究相</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关人员刑事责任</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626110" algn="l" rtl="0" eaLnBrk="0">
              <a:lnSpc>
                <a:spcPts val="2645"/>
              </a:lnSpc>
              <a:spcBef>
                <a:spcPts val="100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8月24日</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，住建部印发</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《全国城镇燃气安全专项整治燃气管理</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部门专项</a:t>
            </a:r>
            <a:endParaRPr lang="en-US" altLang="en-US" sz="2000" dirty="0"/>
          </a:p>
          <a:p>
            <a:pPr marL="12700" indent="1905" algn="l" rtl="0" eaLnBrk="0">
              <a:lnSpc>
                <a:spcPct val="149000"/>
              </a:lnSpc>
              <a:spcBef>
                <a:spcPts val="30"/>
              </a:spcBef>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方案》</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，要求对未取得许可的</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企业从事燃气经营的</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，要依法责令关停；</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对城镇</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燃气经营企业不再符合许可条件或未按</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许可规定经营的</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要依法责令限期改正，</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情节严重的</a:t>
            </a:r>
            <a:r>
              <a:rPr sz="2000" b="1" kern="0" spc="-3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吊销燃气经营许可证。</a:t>
            </a:r>
            <a:endParaRPr lang="en-US" altLang="en-US" sz="20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2" name="picture 572"/>
          <p:cNvPicPr>
            <a:picLocks noChangeAspect="1"/>
          </p:cNvPicPr>
          <p:nvPr/>
        </p:nvPicPr>
        <p:blipFill>
          <a:blip r:embed="rId1"/>
          <a:stretch>
            <a:fillRect/>
          </a:stretch>
        </p:blipFill>
        <p:spPr>
          <a:xfrm rot="21600000">
            <a:off x="2511551" y="835152"/>
            <a:ext cx="4029456" cy="4029455"/>
          </a:xfrm>
          <a:prstGeom prst="rect">
            <a:avLst/>
          </a:prstGeom>
        </p:spPr>
      </p:pic>
      <p:sp>
        <p:nvSpPr>
          <p:cNvPr id="574" name="textbox 574"/>
          <p:cNvSpPr/>
          <p:nvPr/>
        </p:nvSpPr>
        <p:spPr>
          <a:xfrm>
            <a:off x="422770" y="505231"/>
            <a:ext cx="2966720" cy="3915409"/>
          </a:xfrm>
          <a:prstGeom prst="rect">
            <a:avLst/>
          </a:prstGeom>
        </p:spPr>
        <p:txBody>
          <a:bodyPr vert="horz" wrap="square" lIns="0" tIns="0" rIns="0" bIns="0"/>
          <a:lstStyle/>
          <a:p>
            <a:pPr algn="l" rtl="0" eaLnBrk="0">
              <a:lnSpc>
                <a:spcPct val="77000"/>
              </a:lnSpc>
            </a:pPr>
            <a:endParaRPr lang="en-US" altLang="en-US" sz="100" dirty="0"/>
          </a:p>
          <a:p>
            <a:pPr algn="r" rtl="0" eaLnBrk="0">
              <a:lnSpc>
                <a:spcPct val="96000"/>
              </a:lnSpc>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发电机用柴油应</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单独在储</a:t>
            </a:r>
            <a:endParaRPr lang="en-US" altLang="en-US" sz="1700" dirty="0"/>
          </a:p>
          <a:p>
            <a:pPr marL="441960" algn="l" rtl="0" eaLnBrk="0">
              <a:lnSpc>
                <a:spcPct val="101000"/>
              </a:lnSpc>
              <a:spcBef>
                <a:spcPts val="200"/>
              </a:spcBef>
            </a:pP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油间存放</a:t>
            </a:r>
            <a:r>
              <a:rPr sz="1700" b="1" kern="0" spc="-2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，油箱设液位显</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示装置</a:t>
            </a:r>
            <a:r>
              <a:rPr sz="1700" b="1" kern="0" spc="-26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，严禁超量储存</a:t>
            </a:r>
            <a:endParaRPr lang="en-US" altLang="en-US" sz="1700" dirty="0"/>
          </a:p>
          <a:p>
            <a:pPr algn="l" rtl="0" eaLnBrk="0">
              <a:lnSpc>
                <a:spcPct val="176000"/>
              </a:lnSpc>
            </a:pPr>
            <a:endParaRPr lang="en-US" altLang="en-US" sz="1000" dirty="0"/>
          </a:p>
          <a:p>
            <a:pPr marL="603885" algn="l" rtl="0" eaLnBrk="0">
              <a:lnSpc>
                <a:spcPct val="87000"/>
              </a:lnSpc>
              <a:spcBef>
                <a:spcPts val="520"/>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防雷装置每半</a:t>
            </a:r>
            <a:endParaRPr lang="en-US" altLang="en-US" sz="1700" dirty="0"/>
          </a:p>
          <a:p>
            <a:pPr marL="596900" algn="l" rtl="0" eaLnBrk="0">
              <a:lnSpc>
                <a:spcPts val="2160"/>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年检测一次</a:t>
            </a:r>
            <a:endParaRPr lang="en-US" altLang="en-US" sz="1700" dirty="0"/>
          </a:p>
          <a:p>
            <a:pPr algn="l" rtl="0" eaLnBrk="0">
              <a:lnSpc>
                <a:spcPct val="107000"/>
              </a:lnSpc>
            </a:pPr>
            <a:endParaRPr lang="en-US" altLang="en-US" sz="1000" dirty="0"/>
          </a:p>
          <a:p>
            <a:pPr algn="l" rtl="0" eaLnBrk="0">
              <a:lnSpc>
                <a:spcPct val="107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marL="31115" algn="l" rtl="0" eaLnBrk="0">
              <a:lnSpc>
                <a:spcPct val="96000"/>
              </a:lnSpc>
              <a:spcBef>
                <a:spcPts val="520"/>
              </a:spcBef>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站内应有</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风向标</a:t>
            </a:r>
            <a:endParaRPr lang="en-US" altLang="en-US" sz="1700" dirty="0"/>
          </a:p>
          <a:p>
            <a:pPr algn="l" rtl="0" eaLnBrk="0">
              <a:lnSpc>
                <a:spcPct val="115000"/>
              </a:lnSpc>
            </a:pPr>
            <a:endParaRPr lang="en-US" altLang="en-US" sz="1000" dirty="0"/>
          </a:p>
          <a:p>
            <a:pPr algn="l" rtl="0" eaLnBrk="0">
              <a:lnSpc>
                <a:spcPct val="115000"/>
              </a:lnSpc>
            </a:pPr>
            <a:endParaRPr lang="en-US" altLang="en-US" sz="1000" dirty="0"/>
          </a:p>
          <a:p>
            <a:pPr algn="l" rtl="0" eaLnBrk="0">
              <a:lnSpc>
                <a:spcPct val="115000"/>
              </a:lnSpc>
            </a:pPr>
            <a:endParaRPr lang="en-US" altLang="en-US" sz="1000" dirty="0"/>
          </a:p>
          <a:p>
            <a:pPr algn="l" rtl="0" eaLnBrk="0">
              <a:lnSpc>
                <a:spcPct val="115000"/>
              </a:lnSpc>
            </a:pPr>
            <a:endParaRPr lang="en-US" altLang="en-US" sz="1000" dirty="0"/>
          </a:p>
          <a:p>
            <a:pPr marL="13335" algn="l" rtl="0" eaLnBrk="0">
              <a:lnSpc>
                <a:spcPct val="96000"/>
              </a:lnSpc>
              <a:spcBef>
                <a:spcPts val="515"/>
              </a:spcBef>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站内监控及数据采集系</a:t>
            </a:r>
            <a:endParaRPr lang="en-US" altLang="en-US" sz="1700" dirty="0"/>
          </a:p>
          <a:p>
            <a:pPr marL="12700" algn="l" rtl="0" eaLnBrk="0">
              <a:lnSpc>
                <a:spcPct val="96000"/>
              </a:lnSpc>
              <a:spcBef>
                <a:spcPts val="200"/>
              </a:spcBef>
            </a:pPr>
            <a:r>
              <a:rPr sz="1700" b="1" kern="0" spc="120" dirty="0">
                <a:solidFill>
                  <a:srgbClr val="0000FF">
                    <a:alpha val="100000"/>
                  </a:srgbClr>
                </a:solidFill>
                <a:latin typeface="微软雅黑" panose="020B0503020204020204" charset="-122"/>
                <a:ea typeface="微软雅黑" panose="020B0503020204020204" charset="-122"/>
                <a:cs typeface="微软雅黑" panose="020B0503020204020204" charset="-122"/>
              </a:rPr>
              <a:t>统有</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UPS</a:t>
            </a:r>
            <a:r>
              <a:rPr sz="1700" b="1" kern="0" spc="120" dirty="0">
                <a:solidFill>
                  <a:srgbClr val="0000FF">
                    <a:alpha val="100000"/>
                  </a:srgbClr>
                </a:solidFill>
                <a:latin typeface="微软雅黑" panose="020B0503020204020204" charset="-122"/>
                <a:ea typeface="微软雅黑" panose="020B0503020204020204" charset="-122"/>
                <a:cs typeface="微软雅黑" panose="020B0503020204020204" charset="-122"/>
              </a:rPr>
              <a:t>不间断电源</a:t>
            </a:r>
            <a:endParaRPr lang="en-US" altLang="en-US" sz="1700" dirty="0"/>
          </a:p>
        </p:txBody>
      </p:sp>
      <p:sp>
        <p:nvSpPr>
          <p:cNvPr id="576" name="textbox 576"/>
          <p:cNvSpPr/>
          <p:nvPr/>
        </p:nvSpPr>
        <p:spPr>
          <a:xfrm>
            <a:off x="3953636" y="230962"/>
            <a:ext cx="4577715" cy="2375535"/>
          </a:xfrm>
          <a:prstGeom prst="rect">
            <a:avLst/>
          </a:prstGeom>
        </p:spPr>
        <p:txBody>
          <a:bodyPr vert="horz" wrap="square" lIns="0" tIns="0" rIns="0" bIns="0"/>
          <a:lstStyle/>
          <a:p>
            <a:pPr algn="l" rtl="0" eaLnBrk="0">
              <a:lnSpc>
                <a:spcPct val="79000"/>
              </a:lnSpc>
            </a:pPr>
            <a:endParaRPr lang="en-US" altLang="en-US" sz="100" dirty="0"/>
          </a:p>
          <a:p>
            <a:pPr marL="12700" algn="l" rtl="0" eaLnBrk="0">
              <a:lnSpc>
                <a:spcPct val="87000"/>
              </a:lnSpc>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设置</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备用发电机</a:t>
            </a:r>
            <a:endParaRPr lang="en-US" altLang="en-US" sz="1700" dirty="0"/>
          </a:p>
          <a:p>
            <a:pPr marL="12700" algn="l" rtl="0" eaLnBrk="0">
              <a:lnSpc>
                <a:spcPts val="2165"/>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或第二路电源</a:t>
            </a:r>
            <a:endParaRPr lang="en-US" altLang="en-US" sz="1700" dirty="0"/>
          </a:p>
          <a:p>
            <a:pPr marL="2281555" indent="1905" algn="l" rtl="0" eaLnBrk="0">
              <a:lnSpc>
                <a:spcPct val="101000"/>
              </a:lnSpc>
              <a:spcBef>
                <a:spcPts val="1135"/>
              </a:spcBef>
            </a:pP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配电室有防鼠板</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，有应</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急照明</a:t>
            </a:r>
            <a:r>
              <a:rPr sz="1700" b="1" kern="0" spc="-2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，有警示标志</a:t>
            </a:r>
            <a:endParaRPr lang="en-US" altLang="en-US" sz="1700" dirty="0"/>
          </a:p>
          <a:p>
            <a:pPr algn="l" rtl="0" eaLnBrk="0">
              <a:lnSpc>
                <a:spcPct val="130000"/>
              </a:lnSpc>
            </a:pPr>
            <a:endParaRPr lang="en-US" altLang="en-US" sz="1000" dirty="0"/>
          </a:p>
          <a:p>
            <a:pPr algn="l" rtl="0" eaLnBrk="0">
              <a:lnSpc>
                <a:spcPct val="130000"/>
              </a:lnSpc>
            </a:pPr>
            <a:endParaRPr lang="en-US" altLang="en-US" sz="1000" dirty="0"/>
          </a:p>
          <a:p>
            <a:pPr algn="l" rtl="0" eaLnBrk="0">
              <a:lnSpc>
                <a:spcPct val="130000"/>
              </a:lnSpc>
            </a:pPr>
            <a:endParaRPr lang="en-US" altLang="en-US" sz="1000" dirty="0"/>
          </a:p>
          <a:p>
            <a:pPr algn="l" rtl="0" eaLnBrk="0">
              <a:lnSpc>
                <a:spcPct val="107000"/>
              </a:lnSpc>
            </a:pPr>
            <a:endParaRPr lang="en-US" altLang="en-US" sz="400" dirty="0"/>
          </a:p>
          <a:p>
            <a:pPr marL="2880360" indent="1905" algn="l" rtl="0" eaLnBrk="0">
              <a:lnSpc>
                <a:spcPct val="101000"/>
              </a:lnSpc>
              <a:spcBef>
                <a:spcPts val="5"/>
              </a:spcBef>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配电柜前应敷</a:t>
            </a:r>
            <a:r>
              <a:rPr sz="17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设绝缘胶板</a:t>
            </a:r>
            <a:endParaRPr lang="en-US" altLang="en-US" sz="1700" dirty="0"/>
          </a:p>
        </p:txBody>
      </p:sp>
      <p:sp>
        <p:nvSpPr>
          <p:cNvPr id="578" name="textbox 578"/>
          <p:cNvSpPr/>
          <p:nvPr/>
        </p:nvSpPr>
        <p:spPr>
          <a:xfrm>
            <a:off x="1553870" y="5006975"/>
            <a:ext cx="3908425" cy="547369"/>
          </a:xfrm>
          <a:prstGeom prst="rect">
            <a:avLst/>
          </a:prstGeom>
        </p:spPr>
        <p:txBody>
          <a:bodyPr vert="horz" wrap="square" lIns="0" tIns="0" rIns="0" bIns="0"/>
          <a:lstStyle/>
          <a:p>
            <a:pPr algn="l" rtl="0" eaLnBrk="0">
              <a:lnSpc>
                <a:spcPct val="74000"/>
              </a:lnSpc>
            </a:pPr>
            <a:endParaRPr lang="en-US" altLang="en-US" sz="100" dirty="0"/>
          </a:p>
          <a:p>
            <a:pPr marL="12700" indent="-635" algn="l" rtl="0" eaLnBrk="0">
              <a:lnSpc>
                <a:spcPct val="101000"/>
              </a:lnSpc>
            </a:pP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消防水池有液位显示装置或</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标尺</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4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蓄水</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量在最低刻度以上</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，水</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面没有杂质。</a:t>
            </a:r>
            <a:endParaRPr lang="en-US" altLang="en-US" sz="1700" dirty="0"/>
          </a:p>
        </p:txBody>
      </p:sp>
      <p:sp>
        <p:nvSpPr>
          <p:cNvPr id="580" name="textbox 580"/>
          <p:cNvSpPr/>
          <p:nvPr/>
        </p:nvSpPr>
        <p:spPr>
          <a:xfrm>
            <a:off x="2733819" y="6124554"/>
            <a:ext cx="3576954" cy="410209"/>
          </a:xfrm>
          <a:prstGeom prst="rect">
            <a:avLst/>
          </a:prstGeom>
        </p:spPr>
        <p:txBody>
          <a:bodyPr vert="horz" wrap="square" lIns="0" tIns="0" rIns="0" bIns="0"/>
          <a:lstStyle/>
          <a:p>
            <a:pPr algn="l" rtl="0" eaLnBrk="0">
              <a:lnSpc>
                <a:spcPct val="96000"/>
              </a:lnSpc>
            </a:pPr>
            <a:endParaRPr lang="en-US" altLang="en-US" sz="100" dirty="0"/>
          </a:p>
          <a:p>
            <a:pPr marL="12700" algn="l" rtl="0" eaLnBrk="0">
              <a:lnSpc>
                <a:spcPct val="93000"/>
              </a:lnSpc>
            </a:pPr>
            <a:r>
              <a:rPr sz="2700" b="1" kern="0" spc="90" dirty="0">
                <a:solidFill>
                  <a:srgbClr val="00B050">
                    <a:alpha val="100000"/>
                  </a:srgbClr>
                </a:solidFill>
                <a:latin typeface="微软雅黑" panose="020B0503020204020204" charset="-122"/>
                <a:ea typeface="微软雅黑" panose="020B0503020204020204" charset="-122"/>
                <a:cs typeface="微软雅黑" panose="020B0503020204020204" charset="-122"/>
              </a:rPr>
              <a:t>规范对其它方面的要求</a:t>
            </a:r>
            <a:endParaRPr lang="en-US" altLang="en-US" sz="2700" dirty="0"/>
          </a:p>
        </p:txBody>
      </p:sp>
      <p:sp>
        <p:nvSpPr>
          <p:cNvPr id="582" name="textbox 582"/>
          <p:cNvSpPr/>
          <p:nvPr/>
        </p:nvSpPr>
        <p:spPr>
          <a:xfrm>
            <a:off x="6813486" y="3272980"/>
            <a:ext cx="1851660" cy="547369"/>
          </a:xfrm>
          <a:prstGeom prst="rect">
            <a:avLst/>
          </a:prstGeom>
        </p:spPr>
        <p:txBody>
          <a:bodyPr vert="horz" wrap="square" lIns="0" tIns="0" rIns="0" bIns="0"/>
          <a:lstStyle/>
          <a:p>
            <a:pPr algn="l" rtl="0" eaLnBrk="0">
              <a:lnSpc>
                <a:spcPct val="73000"/>
              </a:lnSpc>
            </a:pPr>
            <a:endParaRPr lang="en-US" altLang="en-US" sz="100" dirty="0"/>
          </a:p>
          <a:p>
            <a:pPr marL="12700" indent="-635" algn="l" rtl="0" eaLnBrk="0">
              <a:lnSpc>
                <a:spcPct val="101000"/>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灭火器配备符合要</a:t>
            </a:r>
            <a:r>
              <a:rPr sz="17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求</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，不能有过期</a:t>
            </a:r>
            <a:endParaRPr lang="en-US" altLang="en-US" sz="1700" dirty="0"/>
          </a:p>
        </p:txBody>
      </p:sp>
      <p:sp>
        <p:nvSpPr>
          <p:cNvPr id="584" name="textbox 584"/>
          <p:cNvSpPr/>
          <p:nvPr/>
        </p:nvSpPr>
        <p:spPr>
          <a:xfrm>
            <a:off x="5886907" y="4918075"/>
            <a:ext cx="2071370" cy="273684"/>
          </a:xfrm>
          <a:prstGeom prst="rect">
            <a:avLst/>
          </a:prstGeom>
        </p:spPr>
        <p:txBody>
          <a:bodyPr vert="horz" wrap="square" lIns="0" tIns="0" rIns="0" bIns="0"/>
          <a:lstStyle/>
          <a:p>
            <a:pPr algn="l" rtl="0" eaLnBrk="0">
              <a:lnSpc>
                <a:spcPct val="77000"/>
              </a:lnSpc>
            </a:pPr>
            <a:endParaRPr lang="en-US" altLang="en-US" sz="100" dirty="0"/>
          </a:p>
          <a:p>
            <a:pPr marL="12700" algn="l" rtl="0" eaLnBrk="0">
              <a:lnSpc>
                <a:spcPct val="96000"/>
              </a:lnSpc>
            </a:pP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防泵</a:t>
            </a:r>
            <a:r>
              <a:rPr sz="1700" b="1" kern="0" spc="-2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有应急照明灯</a:t>
            </a:r>
            <a:endParaRPr lang="en-US" altLang="en-US" sz="1700" dirty="0"/>
          </a:p>
        </p:txBody>
      </p:sp>
      <p:sp>
        <p:nvSpPr>
          <p:cNvPr id="586" name="textbox 586"/>
          <p:cNvSpPr/>
          <p:nvPr/>
        </p:nvSpPr>
        <p:spPr>
          <a:xfrm>
            <a:off x="5878220" y="4643754"/>
            <a:ext cx="2079625" cy="273050"/>
          </a:xfrm>
          <a:prstGeom prst="rect">
            <a:avLst/>
          </a:prstGeom>
        </p:spPr>
        <p:txBody>
          <a:bodyPr vert="horz" wrap="square" lIns="0" tIns="0" rIns="0" bIns="0"/>
          <a:lstStyle/>
          <a:p>
            <a:pPr algn="l" rtl="0" eaLnBrk="0">
              <a:lnSpc>
                <a:spcPct val="76000"/>
              </a:lnSpc>
            </a:pPr>
            <a:endParaRPr lang="en-US" altLang="en-US" sz="100" dirty="0"/>
          </a:p>
          <a:p>
            <a:pPr marL="12700" algn="l" rtl="0" eaLnBrk="0">
              <a:lnSpc>
                <a:spcPct val="96000"/>
              </a:lnSpc>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消防泵房应有备用消</a:t>
            </a:r>
            <a:endParaRPr lang="en-US" altLang="en-US" sz="17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textbox 588"/>
          <p:cNvSpPr/>
          <p:nvPr/>
        </p:nvSpPr>
        <p:spPr>
          <a:xfrm>
            <a:off x="261188" y="298991"/>
            <a:ext cx="8665844" cy="6119495"/>
          </a:xfrm>
          <a:prstGeom prst="rect">
            <a:avLst/>
          </a:prstGeom>
        </p:spPr>
        <p:txBody>
          <a:bodyPr vert="horz" wrap="square" lIns="0" tIns="0" rIns="0" bIns="0"/>
          <a:lstStyle/>
          <a:p>
            <a:pPr algn="l" rtl="0" eaLnBrk="0">
              <a:lnSpc>
                <a:spcPct val="81000"/>
              </a:lnSpc>
            </a:pPr>
            <a:endParaRPr lang="en-US" altLang="en-US" sz="100" dirty="0"/>
          </a:p>
          <a:p>
            <a:pPr marL="391160" algn="l" rtl="0" eaLnBrk="0">
              <a:lnSpc>
                <a:spcPct val="94000"/>
              </a:lnSpc>
            </a:pPr>
            <a:r>
              <a:rPr sz="2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四、</a:t>
            </a:r>
            <a:r>
              <a:rPr sz="2700" b="1" kern="0" spc="-6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工作人员应熟悉的制度和主要数据</a:t>
            </a:r>
            <a:endParaRPr lang="en-US" altLang="en-US" sz="2700" dirty="0"/>
          </a:p>
          <a:p>
            <a:pPr algn="l" rtl="0" eaLnBrk="0">
              <a:lnSpc>
                <a:spcPct val="141000"/>
              </a:lnSpc>
            </a:pPr>
            <a:endParaRPr lang="en-US" altLang="en-US" sz="1000" dirty="0"/>
          </a:p>
          <a:p>
            <a:pPr algn="l" rtl="0" eaLnBrk="0">
              <a:lnSpc>
                <a:spcPct val="142000"/>
              </a:lnSpc>
            </a:pPr>
            <a:endParaRPr lang="en-US" altLang="en-US" sz="1000" dirty="0"/>
          </a:p>
          <a:p>
            <a:pPr marL="611505" algn="l" rtl="0" eaLnBrk="0">
              <a:lnSpc>
                <a:spcPts val="2375"/>
              </a:lnSpc>
              <a:spcBef>
                <a:spcPts val="515"/>
              </a:spcBef>
            </a:pPr>
            <a:r>
              <a:rPr sz="17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（一）充装单位制度规程清单</a:t>
            </a:r>
            <a:endParaRPr lang="en-US" altLang="en-US" sz="1700" dirty="0"/>
          </a:p>
          <a:p>
            <a:pPr marL="487680" algn="l" rtl="0" eaLnBrk="0">
              <a:lnSpc>
                <a:spcPts val="2375"/>
              </a:lnSpc>
              <a:spcBef>
                <a:spcPts val="865"/>
              </a:spcBef>
            </a:pP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1、</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安全生产责任制—</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站长（法定代表人）</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岗位职责</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副站长岗位职责、</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技术负责</a:t>
            </a:r>
            <a:endParaRPr lang="en-US" altLang="en-US" sz="1700" dirty="0"/>
          </a:p>
          <a:p>
            <a:pPr marL="12700" algn="l" rtl="0" eaLnBrk="0">
              <a:lnSpc>
                <a:spcPct val="158000"/>
              </a:lnSpc>
              <a:spcBef>
                <a:spcPts val="0"/>
              </a:spcBef>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人岗位职责</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充装管理责任人员岗位职责、</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设备管理责任人员岗位职责</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安全管理责</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任人员岗位职责</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档案管理责任人员岗位职责、</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气瓶充装人员岗位职责</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安全检查员</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岗位职责、</a:t>
            </a:r>
            <a:r>
              <a:rPr sz="17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门卫岗位职责、</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槽车装、</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卸人员岗位职责</a:t>
            </a:r>
            <a:r>
              <a:rPr sz="17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气瓶装卸、</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搬动人员</a:t>
            </a:r>
            <a:r>
              <a:rPr sz="17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岗位职责。</a:t>
            </a:r>
            <a:endParaRPr lang="en-US" altLang="en-US" sz="1700" dirty="0"/>
          </a:p>
          <a:p>
            <a:pPr marL="478790" algn="l" rtl="0" eaLnBrk="0">
              <a:lnSpc>
                <a:spcPct val="87000"/>
              </a:lnSpc>
              <a:spcBef>
                <a:spcPts val="1295"/>
              </a:spcBef>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2、</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安全生产管理制度-</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液化储配站进站管理规定、</a:t>
            </a:r>
            <a:r>
              <a:rPr sz="1700" b="1" kern="0" spc="-3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用电管理制度、</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机动车辆安全</a:t>
            </a:r>
            <a:endParaRPr lang="en-US" altLang="en-US" sz="1700" dirty="0"/>
          </a:p>
          <a:p>
            <a:pPr marL="12700" indent="1270" algn="l" rtl="0" eaLnBrk="0">
              <a:lnSpc>
                <a:spcPct val="160000"/>
              </a:lnSpc>
              <a:spcBef>
                <a:spcPts val="55"/>
              </a:spcBef>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管理制度、</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消防器材管理制度、</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倒残和残液处理</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安全管理、</a:t>
            </a:r>
            <a:r>
              <a:rPr sz="1700" b="1" kern="0" spc="-4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罐区安全管理制度、</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灌瓶</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间安全管理制度、</a:t>
            </a:r>
            <a:r>
              <a:rPr sz="1700" b="1" kern="0" spc="-4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机泵间安全管理制度、</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危险作业报告审批制度、</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气瓶建档、</a:t>
            </a:r>
            <a:r>
              <a:rPr sz="1700" b="1" kern="0" spc="-4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标</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识</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定期检验和维保制度、</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人员培训考核制度、</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事故应急救援预案演练制度、</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消防器材管</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理制度、</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动火作业安全、</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进入受限空间作业安全管理制度</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劳保用品发放</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标准及管理</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办法、</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重大危险源平安包保责任制度、</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事故隐患排查治理制度、</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重</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大隐患排查治理</a:t>
            </a:r>
            <a:endParaRPr lang="en-US" altLang="en-US" sz="1700" dirty="0"/>
          </a:p>
          <a:p>
            <a:pPr marL="131445" algn="l" rtl="0" eaLnBrk="0">
              <a:lnSpc>
                <a:spcPct val="88000"/>
              </a:lnSpc>
              <a:spcBef>
                <a:spcPts val="1285"/>
              </a:spcBef>
            </a:pP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“双报告”制度、</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燃气场站设备</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维护保养制度、</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燃气安全风险分级管控制度、</a:t>
            </a:r>
            <a:r>
              <a:rPr sz="1700" b="1" kern="0" spc="-4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燃气用</a:t>
            </a:r>
            <a:endParaRPr lang="en-US" altLang="en-US" sz="1700" dirty="0"/>
          </a:p>
          <a:p>
            <a:pPr marL="14605" algn="l" rtl="0" eaLnBrk="0">
              <a:lnSpc>
                <a:spcPts val="3225"/>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户的燃气设施定期检查制度、</a:t>
            </a:r>
            <a:r>
              <a:rPr sz="1700" b="1" kern="0" spc="-3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槽车卸车鹤管连接确认制度</a:t>
            </a:r>
            <a:endParaRPr lang="en-US" altLang="en-US" sz="17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textbox 590"/>
          <p:cNvSpPr/>
          <p:nvPr/>
        </p:nvSpPr>
        <p:spPr>
          <a:xfrm>
            <a:off x="261899" y="461721"/>
            <a:ext cx="8669019" cy="5670550"/>
          </a:xfrm>
          <a:prstGeom prst="rect">
            <a:avLst/>
          </a:prstGeom>
        </p:spPr>
        <p:txBody>
          <a:bodyPr vert="horz" wrap="square" lIns="0" tIns="0" rIns="0" bIns="0"/>
          <a:lstStyle/>
          <a:p>
            <a:pPr algn="l" rtl="0" eaLnBrk="0">
              <a:lnSpc>
                <a:spcPct val="83000"/>
              </a:lnSpc>
            </a:pPr>
            <a:endParaRPr lang="en-US" altLang="en-US" sz="100" dirty="0"/>
          </a:p>
          <a:p>
            <a:pPr marL="486410" algn="l" rtl="0" eaLnBrk="0">
              <a:lnSpc>
                <a:spcPts val="2375"/>
              </a:lnSpc>
            </a:pP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3、</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安全生产操作规程-气瓶内残液（残气）</a:t>
            </a:r>
            <a:r>
              <a:rPr sz="1700" b="1" kern="0" spc="-4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处理操作规程、</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气瓶充装前、</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后</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检查</a:t>
            </a:r>
            <a:endParaRPr lang="en-US" altLang="en-US" sz="1700" dirty="0"/>
          </a:p>
          <a:p>
            <a:pPr marL="13970" algn="l" rtl="0" eaLnBrk="0">
              <a:lnSpc>
                <a:spcPct val="158000"/>
              </a:lnSpc>
              <a:spcBef>
                <a:spcPts val="35"/>
              </a:spcBef>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操作规程、</a:t>
            </a:r>
            <a:r>
              <a:rPr sz="1700" b="1" kern="0" spc="-4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气瓶充装操作规</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程、</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液化石油气压缩机操作规程、</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液化石油气泵操作规程、</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液化石油气汽车罐车装卸车操作规程、</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储罐安全操作规程、</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气瓶抽真空操作</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规程、</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液</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化石油气排放操作规程、</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消防泵操作规程、</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发电机安全操作规程、</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液化石油</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气储罐高</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压注水装置系统操作规程、</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燃气分析仪操作规程、</a:t>
            </a:r>
            <a:r>
              <a:rPr sz="1700" b="1" kern="0" spc="-3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紧急切断阀操作规</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程、</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事故应急救</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援操作规程</a:t>
            </a:r>
            <a:endParaRPr lang="en-US" altLang="en-US" sz="1700" dirty="0"/>
          </a:p>
          <a:p>
            <a:pPr marL="472440" algn="l" rtl="0" eaLnBrk="0">
              <a:lnSpc>
                <a:spcPct val="88000"/>
              </a:lnSpc>
              <a:spcBef>
                <a:spcPts val="1285"/>
              </a:spcBef>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4、</a:t>
            </a:r>
            <a:r>
              <a:rPr sz="1700" b="1" kern="0" spc="-4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表格—气瓶基本信息汇总表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、充装前、</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后检查及充装记录</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液化石油气汽车</a:t>
            </a:r>
            <a:endParaRPr lang="en-US" altLang="en-US" sz="1700" dirty="0"/>
          </a:p>
          <a:p>
            <a:pPr marL="12700" algn="l" rtl="0" eaLnBrk="0">
              <a:lnSpc>
                <a:spcPct val="161000"/>
              </a:lnSpc>
              <a:spcBef>
                <a:spcPts val="65"/>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罐车卸车记录</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充装站安全检查记录</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表、 质量信息反馈记录、</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安全培训记录、</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进站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登记表、</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新钢瓶验收记录、</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钢瓶抽真空、</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置换记录、</a:t>
            </a:r>
            <a:r>
              <a:rPr sz="1700" b="1" kern="0" spc="-4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残液(残气)处理记录、</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不合格钢</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瓶隔离处理记录、</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储罐、</a:t>
            </a:r>
            <a:r>
              <a:rPr sz="1700" b="1" kern="0" spc="-4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残液罐运行记录、</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烃泵运行记录、</a:t>
            </a:r>
            <a:r>
              <a:rPr sz="1700" b="1" kern="0" spc="-4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压缩机运行记录</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设备检</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修记录、</a:t>
            </a:r>
            <a:r>
              <a:rPr sz="1700" b="1" kern="0" spc="-4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应急预案演练记录、</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文件更改申请表、</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液化石油气组份化验报告单、</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充装过</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程巡回检查记录表、</a:t>
            </a:r>
            <a:r>
              <a:rPr sz="1700" b="1" kern="0" spc="-3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每日气瓶充装安全检查记录</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每周气瓶充装安全排查治理报告、    </a:t>
            </a:r>
            <a:r>
              <a:rPr sz="1700" b="1" kern="0" spc="100" dirty="0">
                <a:solidFill>
                  <a:srgbClr val="FF0000">
                    <a:alpha val="100000"/>
                  </a:srgbClr>
                </a:solidFill>
                <a:latin typeface="微软雅黑" panose="020B0503020204020204" charset="-122"/>
                <a:ea typeface="微软雅黑" panose="020B0503020204020204" charset="-122"/>
                <a:cs typeface="微软雅黑" panose="020B0503020204020204" charset="-122"/>
              </a:rPr>
              <a:t>每月气瓶充装安全调度会议</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纪要（月调度）</a:t>
            </a:r>
            <a:r>
              <a:rPr sz="17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、燃气用户安全检查记录表</a:t>
            </a:r>
            <a:endParaRPr lang="en-US" altLang="en-US" sz="1700" dirty="0"/>
          </a:p>
          <a:p>
            <a:pPr algn="l" rtl="0" eaLnBrk="0">
              <a:lnSpc>
                <a:spcPct val="103000"/>
              </a:lnSpc>
            </a:pPr>
            <a:endParaRPr lang="en-US" altLang="en-US" sz="900" dirty="0"/>
          </a:p>
          <a:p>
            <a:pPr marL="487680" algn="l" rtl="0" eaLnBrk="0">
              <a:lnSpc>
                <a:spcPct val="96000"/>
              </a:lnSpc>
              <a:spcBef>
                <a:spcPts val="0"/>
              </a:spcBef>
            </a:pP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5、</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预案-事故应急救援预案、</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特种设备事故应</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急预案</a:t>
            </a:r>
            <a:endParaRPr lang="en-US" altLang="en-US" sz="17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textbox 592"/>
          <p:cNvSpPr/>
          <p:nvPr/>
        </p:nvSpPr>
        <p:spPr>
          <a:xfrm>
            <a:off x="264549" y="669761"/>
            <a:ext cx="8503919" cy="5232400"/>
          </a:xfrm>
          <a:prstGeom prst="rect">
            <a:avLst/>
          </a:prstGeom>
        </p:spPr>
        <p:txBody>
          <a:bodyPr vert="horz" wrap="square" lIns="0" tIns="0" rIns="0" bIns="0"/>
          <a:lstStyle/>
          <a:p>
            <a:pPr algn="l" rtl="0" eaLnBrk="0">
              <a:lnSpc>
                <a:spcPct val="83000"/>
              </a:lnSpc>
            </a:pPr>
            <a:endParaRPr lang="en-US" altLang="en-US" sz="100" dirty="0"/>
          </a:p>
          <a:p>
            <a:pPr marL="480060" algn="l" rtl="0" eaLnBrk="0">
              <a:lnSpc>
                <a:spcPts val="2645"/>
              </a:lnSpc>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6、档案台帐—安全生产费用投入台账(模版)</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、劳保用品发放台账、安全</a:t>
            </a:r>
            <a:endParaRPr lang="en-US" altLang="en-US" sz="2000" dirty="0"/>
          </a:p>
          <a:p>
            <a:pPr marL="12700" indent="1270" algn="l" rtl="0" eaLnBrk="0">
              <a:lnSpc>
                <a:spcPct val="199000"/>
              </a:lnSpc>
              <a:spcBef>
                <a:spcPts val="15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生产责任制落实情况考核记录表、公司节假日安全检查表、新入</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职员工三级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安全教育台账、应急预案演练记录、事故处理台帐、安全生产隐患</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排查治理</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台账、不合格气瓶隔离处理记录表、学习、培训、考核情况登记表</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、液化石</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油气钢瓶台帐、新瓶和检验后首次使用气瓶的抽真空置换记录表、</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站内工作</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人员一览表、《安全管理制度》《质量管理手册》等修订记录、安</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全生产和</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职业健康教育培训档案、压力容器和压力管道档案、气瓶安全技术档</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案(可以</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是数字化档案)、充装单位与燃气用户签订供用气使用协议、燃气用</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户安全检</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查档案</a:t>
            </a:r>
            <a:endParaRPr lang="en-US" altLang="en-US" sz="20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textbox 594"/>
          <p:cNvSpPr/>
          <p:nvPr/>
        </p:nvSpPr>
        <p:spPr>
          <a:xfrm>
            <a:off x="189301" y="597917"/>
            <a:ext cx="8354694" cy="4622800"/>
          </a:xfrm>
          <a:prstGeom prst="rect">
            <a:avLst/>
          </a:prstGeom>
        </p:spPr>
        <p:txBody>
          <a:bodyPr vert="horz" wrap="square" lIns="0" tIns="0" rIns="0" bIns="0"/>
          <a:lstStyle/>
          <a:p>
            <a:pPr algn="l" rtl="0" eaLnBrk="0">
              <a:lnSpc>
                <a:spcPct val="83000"/>
              </a:lnSpc>
            </a:pPr>
            <a:endParaRPr lang="en-US" altLang="en-US" sz="100" dirty="0"/>
          </a:p>
          <a:p>
            <a:pPr marL="628015" algn="l" rtl="0" eaLnBrk="0">
              <a:lnSpc>
                <a:spcPts val="2645"/>
              </a:lnSpc>
            </a:pPr>
            <a:r>
              <a:rPr sz="20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（二）操作人员应记住的主要制度</a:t>
            </a:r>
            <a:endParaRPr lang="en-US" altLang="en-US" sz="2000" dirty="0"/>
          </a:p>
          <a:p>
            <a:pPr algn="l" rtl="0" eaLnBrk="0">
              <a:lnSpc>
                <a:spcPct val="163000"/>
              </a:lnSpc>
            </a:pPr>
            <a:endParaRPr lang="en-US" altLang="en-US" sz="1000" dirty="0"/>
          </a:p>
          <a:p>
            <a:pPr algn="r" rtl="0" eaLnBrk="0">
              <a:lnSpc>
                <a:spcPct val="83000"/>
              </a:lnSpc>
              <a:spcBef>
                <a:spcPts val="61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企业应该</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开展双重预防机制建设和安全生产标准化建设</a:t>
            </a:r>
            <a:r>
              <a:rPr sz="2000" b="1" kern="0" spc="-3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，相关制度均包</a:t>
            </a:r>
            <a:endParaRPr lang="en-US" altLang="en-US" sz="2000" dirty="0"/>
          </a:p>
          <a:p>
            <a:pPr marL="12700" algn="l" rtl="0" eaLnBrk="0">
              <a:lnSpc>
                <a:spcPts val="4805"/>
              </a:lnSpc>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含在其中</a:t>
            </a:r>
            <a:r>
              <a:rPr sz="20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，工作人员必须熟悉的内容有：</a:t>
            </a:r>
            <a:endParaRPr lang="en-US" altLang="en-US" sz="2000" dirty="0"/>
          </a:p>
          <a:p>
            <a:pPr algn="l" rtl="0" eaLnBrk="0">
              <a:lnSpc>
                <a:spcPct val="149000"/>
              </a:lnSpc>
            </a:pPr>
            <a:endParaRPr lang="en-US" altLang="en-US" sz="1000" dirty="0"/>
          </a:p>
          <a:p>
            <a:pPr marL="490220" algn="l" rtl="0" eaLnBrk="0">
              <a:lnSpc>
                <a:spcPts val="2645"/>
              </a:lnSpc>
              <a:spcBef>
                <a:spcPts val="605"/>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1、本岗位的安全生产责</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任制。</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（法人和现场充装人员一般会被问到</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65000"/>
              </a:lnSpc>
            </a:pPr>
            <a:endParaRPr lang="en-US" altLang="en-US" sz="1000" dirty="0"/>
          </a:p>
          <a:p>
            <a:pPr marL="480060" algn="l" rtl="0" eaLnBrk="0">
              <a:lnSpc>
                <a:spcPct val="82000"/>
              </a:lnSpc>
              <a:spcBef>
                <a:spcPts val="60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2、本岗位的操作规程</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86410" algn="l" rtl="0" eaLnBrk="0">
              <a:lnSpc>
                <a:spcPts val="4795"/>
              </a:lnSpc>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3、本岗位的工艺流程。</a:t>
            </a:r>
            <a:endParaRPr lang="en-US" altLang="en-US" sz="2000" dirty="0"/>
          </a:p>
          <a:p>
            <a:pPr marL="470535" algn="l" rtl="0" eaLnBrk="0">
              <a:lnSpc>
                <a:spcPts val="482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4、本岗位的岗位风险。</a:t>
            </a:r>
            <a:endParaRPr lang="en-US" altLang="en-US" sz="2000" dirty="0"/>
          </a:p>
          <a:p>
            <a:pPr algn="l" rtl="0" eaLnBrk="0">
              <a:lnSpc>
                <a:spcPct val="183000"/>
              </a:lnSpc>
            </a:pPr>
            <a:endParaRPr lang="en-US" altLang="en-US" sz="1000" dirty="0"/>
          </a:p>
          <a:p>
            <a:pPr algn="l" rtl="0" eaLnBrk="0">
              <a:lnSpc>
                <a:spcPct val="101000"/>
              </a:lnSpc>
            </a:pPr>
            <a:endParaRPr lang="en-US" altLang="en-US" sz="500" dirty="0"/>
          </a:p>
          <a:p>
            <a:pPr marL="487680" algn="l" rtl="0" eaLnBrk="0">
              <a:lnSpc>
                <a:spcPct val="91000"/>
              </a:lnSpc>
              <a:spcBef>
                <a:spcPts val="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5、本岗位的应急职责和操作流</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程。</a:t>
            </a:r>
            <a:endParaRPr lang="en-US" altLang="en-US" sz="20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textbox 596"/>
          <p:cNvSpPr/>
          <p:nvPr/>
        </p:nvSpPr>
        <p:spPr>
          <a:xfrm>
            <a:off x="262264" y="382106"/>
            <a:ext cx="8754109" cy="5816600"/>
          </a:xfrm>
          <a:prstGeom prst="rect">
            <a:avLst/>
          </a:prstGeom>
        </p:spPr>
        <p:txBody>
          <a:bodyPr vert="horz" wrap="square" lIns="0" tIns="0" rIns="0" bIns="0"/>
          <a:lstStyle/>
          <a:p>
            <a:pPr algn="l" rtl="0" eaLnBrk="0">
              <a:lnSpc>
                <a:spcPct val="83000"/>
              </a:lnSpc>
            </a:pPr>
            <a:endParaRPr lang="en-US" altLang="en-US" sz="100" dirty="0"/>
          </a:p>
          <a:p>
            <a:pPr marL="627380" algn="l" rtl="0" eaLnBrk="0">
              <a:lnSpc>
                <a:spcPts val="2645"/>
              </a:lnSpc>
            </a:pPr>
            <a:r>
              <a:rPr sz="20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（三）操作人员应记住的主要数据和</a:t>
            </a:r>
            <a:r>
              <a:rPr sz="20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参数</a:t>
            </a:r>
            <a:endParaRPr lang="en-US" altLang="en-US" sz="2000" dirty="0"/>
          </a:p>
          <a:p>
            <a:pPr algn="l" rtl="0" eaLnBrk="0">
              <a:lnSpc>
                <a:spcPct val="163000"/>
              </a:lnSpc>
            </a:pPr>
            <a:endParaRPr lang="en-US" altLang="en-US" sz="1000" dirty="0"/>
          </a:p>
          <a:p>
            <a:pPr marL="488950" algn="l" rtl="0" eaLnBrk="0">
              <a:lnSpc>
                <a:spcPct val="83000"/>
              </a:lnSpc>
              <a:spcBef>
                <a:spcPts val="605"/>
              </a:spcBef>
            </a:pP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1.站区设计压力为1.6</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MPa</a:t>
            </a:r>
            <a:r>
              <a:rPr sz="2000" b="1" kern="0" spc="-34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，所有压力表应在最大使用压力</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1.6MPa</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处标</a:t>
            </a:r>
            <a:endParaRPr lang="en-US" altLang="en-US" sz="2000" dirty="0"/>
          </a:p>
          <a:p>
            <a:pPr marL="12700" algn="l" rtl="0" eaLnBrk="0">
              <a:lnSpc>
                <a:spcPts val="4800"/>
              </a:lnSpc>
            </a:pP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有红线</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，压力表每半年检定一次。</a:t>
            </a:r>
            <a:endParaRPr lang="en-US" altLang="en-US" sz="2000" dirty="0"/>
          </a:p>
          <a:p>
            <a:pPr algn="l" rtl="0" eaLnBrk="0">
              <a:lnSpc>
                <a:spcPct val="184000"/>
              </a:lnSpc>
            </a:pPr>
            <a:endParaRPr lang="en-US" altLang="en-US" sz="1000" dirty="0"/>
          </a:p>
          <a:p>
            <a:pPr marL="478790" algn="l" rtl="0" eaLnBrk="0">
              <a:lnSpc>
                <a:spcPct val="91000"/>
              </a:lnSpc>
              <a:spcBef>
                <a:spcPts val="610"/>
              </a:spcBef>
            </a:pP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2.安全阀每年检验一次</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安全阀的开启压力是</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1.65</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MPa。</a:t>
            </a:r>
            <a:endParaRPr lang="en-US" altLang="en-US" sz="2000" dirty="0"/>
          </a:p>
          <a:p>
            <a:pPr algn="l" rtl="0" eaLnBrk="0">
              <a:lnSpc>
                <a:spcPct val="133000"/>
              </a:lnSpc>
            </a:pPr>
            <a:endParaRPr lang="en-US" altLang="en-US" sz="1000" dirty="0"/>
          </a:p>
          <a:p>
            <a:pPr marL="485140" algn="l" rtl="0" eaLnBrk="0">
              <a:lnSpc>
                <a:spcPts val="2645"/>
              </a:lnSpc>
              <a:spcBef>
                <a:spcPts val="605"/>
              </a:spcBef>
            </a:pPr>
            <a:r>
              <a:rPr sz="20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3.槽车卸车管每年至少进行一次耐</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压试验（试验压力为1.5倍的公称压力</a:t>
            </a:r>
            <a:endParaRPr lang="en-US" altLang="en-US" sz="2000" dirty="0"/>
          </a:p>
          <a:p>
            <a:pPr marL="18415" algn="l" rtl="0" eaLnBrk="0">
              <a:lnSpc>
                <a:spcPts val="4800"/>
              </a:lnSpc>
            </a:pP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即</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2.4</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MPa</a:t>
            </a:r>
            <a:r>
              <a:rPr sz="2000" b="1" kern="0" spc="-12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r>
              <a:rPr sz="2000" b="1" kern="0" spc="-33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12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并有记录和试压人员签字</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29000"/>
              </a:lnSpc>
            </a:pPr>
            <a:endParaRPr lang="en-US" altLang="en-US" sz="1000" dirty="0"/>
          </a:p>
          <a:p>
            <a:pPr marL="469900" algn="l" rtl="0" eaLnBrk="0">
              <a:lnSpc>
                <a:spcPts val="2645"/>
              </a:lnSpc>
              <a:spcBef>
                <a:spcPts val="610"/>
              </a:spcBef>
            </a:pPr>
            <a:r>
              <a:rPr sz="20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4.储罐温度计最高温度标线为</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40℃</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  超过4</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0℃时要开启喷淋。</a:t>
            </a:r>
            <a:endParaRPr lang="en-US" altLang="en-US" sz="2000" dirty="0"/>
          </a:p>
          <a:p>
            <a:pPr algn="l" rtl="0" eaLnBrk="0">
              <a:lnSpc>
                <a:spcPct val="129000"/>
              </a:lnSpc>
            </a:pPr>
            <a:endParaRPr lang="en-US" altLang="en-US" sz="1000" dirty="0"/>
          </a:p>
          <a:p>
            <a:pPr marL="487045" algn="l" rtl="0" eaLnBrk="0">
              <a:lnSpc>
                <a:spcPts val="2645"/>
              </a:lnSpc>
              <a:spcBef>
                <a:spcPts val="610"/>
              </a:spcBef>
            </a:pPr>
            <a:r>
              <a:rPr sz="20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5.可燃气体可燃报警器的报</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警浓度设置为爆炸下限的20%即</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0.4%</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63000"/>
              </a:lnSpc>
            </a:pPr>
            <a:endParaRPr lang="en-US" altLang="en-US" sz="1000" dirty="0"/>
          </a:p>
          <a:p>
            <a:pPr algn="r" rtl="0" eaLnBrk="0">
              <a:lnSpc>
                <a:spcPct val="83000"/>
              </a:lnSpc>
              <a:spcBef>
                <a:spcPts val="610"/>
              </a:spcBef>
            </a:pPr>
            <a:r>
              <a:rPr sz="2000" b="1" kern="0" spc="-50" dirty="0">
                <a:solidFill>
                  <a:srgbClr val="00B050">
                    <a:alpha val="100000"/>
                  </a:srgbClr>
                </a:solidFill>
                <a:latin typeface="微软雅黑" panose="020B0503020204020204" charset="-122"/>
                <a:ea typeface="微软雅黑" panose="020B0503020204020204" charset="-122"/>
                <a:cs typeface="微软雅黑" panose="020B0503020204020204" charset="-122"/>
              </a:rPr>
              <a:t>6.液化石油气钢瓶</a:t>
            </a:r>
            <a:r>
              <a:rPr sz="20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4</a:t>
            </a:r>
            <a:r>
              <a:rPr sz="20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年</a:t>
            </a:r>
            <a:r>
              <a:rPr sz="2000" b="1" kern="0" spc="-60" dirty="0">
                <a:solidFill>
                  <a:srgbClr val="00B050">
                    <a:alpha val="100000"/>
                  </a:srgbClr>
                </a:solidFill>
                <a:latin typeface="微软雅黑" panose="020B0503020204020204" charset="-122"/>
                <a:ea typeface="微软雅黑" panose="020B0503020204020204" charset="-122"/>
                <a:cs typeface="微软雅黑" panose="020B0503020204020204" charset="-122"/>
              </a:rPr>
              <a:t>检定1次</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60" dirty="0">
                <a:solidFill>
                  <a:srgbClr val="00B050">
                    <a:alpha val="100000"/>
                  </a:srgbClr>
                </a:solidFill>
                <a:latin typeface="微软雅黑" panose="020B0503020204020204" charset="-122"/>
                <a:ea typeface="微软雅黑" panose="020B0503020204020204" charset="-122"/>
                <a:cs typeface="微软雅黑" panose="020B0503020204020204" charset="-122"/>
              </a:rPr>
              <a:t>，设计使用年限8年</a:t>
            </a:r>
            <a:r>
              <a:rPr sz="2000" b="1" kern="0" spc="-34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60" dirty="0">
                <a:solidFill>
                  <a:srgbClr val="00B050">
                    <a:alpha val="100000"/>
                  </a:srgbClr>
                </a:solidFill>
                <a:latin typeface="微软雅黑" panose="020B0503020204020204" charset="-122"/>
                <a:ea typeface="微软雅黑" panose="020B0503020204020204" charset="-122"/>
                <a:cs typeface="微软雅黑" panose="020B0503020204020204" charset="-122"/>
              </a:rPr>
              <a:t>，从制造日期开始算起，</a:t>
            </a:r>
            <a:endParaRPr lang="en-US" altLang="en-US" sz="2000" dirty="0"/>
          </a:p>
          <a:p>
            <a:pPr marL="12700" algn="l" rtl="0" eaLnBrk="0">
              <a:lnSpc>
                <a:spcPts val="4800"/>
              </a:lnSpc>
            </a:pP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到8年期限后经安全评估合格后可用到12年</a:t>
            </a:r>
            <a:r>
              <a:rPr sz="2000" b="1" kern="0" spc="-26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r>
              <a:rPr sz="2000" b="1" kern="0" spc="-42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12年后需报废。</a:t>
            </a:r>
            <a:endParaRPr lang="en-US" altLang="en-US" sz="20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textbox 598"/>
          <p:cNvSpPr/>
          <p:nvPr/>
        </p:nvSpPr>
        <p:spPr>
          <a:xfrm>
            <a:off x="254135" y="528034"/>
            <a:ext cx="8486140" cy="5812790"/>
          </a:xfrm>
          <a:prstGeom prst="rect">
            <a:avLst/>
          </a:prstGeom>
        </p:spPr>
        <p:txBody>
          <a:bodyPr vert="horz" wrap="square" lIns="0" tIns="0" rIns="0" bIns="0"/>
          <a:lstStyle/>
          <a:p>
            <a:pPr algn="l" rtl="0" eaLnBrk="0">
              <a:lnSpc>
                <a:spcPct val="74000"/>
              </a:lnSpc>
            </a:pPr>
            <a:endParaRPr lang="en-US" altLang="en-US" sz="100" dirty="0"/>
          </a:p>
          <a:p>
            <a:pPr marL="478155" algn="l" rtl="0" eaLnBrk="0">
              <a:lnSpc>
                <a:spcPct val="83000"/>
              </a:lnSpc>
            </a:pP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7.灭火器从出厂后</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满五年</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的时候</a:t>
            </a:r>
            <a:r>
              <a:rPr sz="2000" b="1" kern="0" spc="-33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，需送检一次</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，之后每使用</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满两年</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再进</a:t>
            </a:r>
            <a:endParaRPr lang="en-US" altLang="en-US" sz="2000" dirty="0"/>
          </a:p>
          <a:p>
            <a:pPr marL="12700" algn="l" rtl="0" eaLnBrk="0">
              <a:lnSpc>
                <a:spcPts val="4320"/>
              </a:lnSpc>
            </a:pP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行一次</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，一直到使用满十二年</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之后做报废处理。</a:t>
            </a:r>
            <a:endParaRPr lang="en-US" altLang="en-US" sz="2000" dirty="0"/>
          </a:p>
          <a:p>
            <a:pPr algn="l" rtl="0" eaLnBrk="0">
              <a:lnSpc>
                <a:spcPct val="144000"/>
              </a:lnSpc>
            </a:pPr>
            <a:endParaRPr lang="en-US" altLang="en-US" sz="1000" dirty="0"/>
          </a:p>
          <a:p>
            <a:pPr marL="476885" algn="l" rtl="0" eaLnBrk="0">
              <a:lnSpc>
                <a:spcPct val="83000"/>
              </a:lnSpc>
              <a:spcBef>
                <a:spcPts val="605"/>
              </a:spcBef>
            </a:pP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8.钢瓶充装量：</a:t>
            </a:r>
            <a:r>
              <a:rPr sz="2000" b="1" kern="0" spc="-44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5公斤钢瓶最大充装量为</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5</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公斤</a:t>
            </a:r>
            <a:r>
              <a:rPr sz="2000" b="1" kern="0" spc="-34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r>
              <a:rPr sz="2000" b="1" kern="0" spc="-42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12公斤钢瓶最</a:t>
            </a:r>
            <a:r>
              <a:rPr sz="2000" b="1" kern="0" spc="-30" dirty="0">
                <a:solidFill>
                  <a:srgbClr val="00B050">
                    <a:alpha val="100000"/>
                  </a:srgbClr>
                </a:solidFill>
                <a:latin typeface="微软雅黑" panose="020B0503020204020204" charset="-122"/>
                <a:ea typeface="微软雅黑" panose="020B0503020204020204" charset="-122"/>
                <a:cs typeface="微软雅黑" panose="020B0503020204020204" charset="-122"/>
              </a:rPr>
              <a:t>大充装量</a:t>
            </a:r>
            <a:endParaRPr lang="en-US" altLang="en-US" sz="2000" dirty="0"/>
          </a:p>
          <a:p>
            <a:pPr marL="13335" algn="l" rtl="0" eaLnBrk="0">
              <a:lnSpc>
                <a:spcPct val="184000"/>
              </a:lnSpc>
              <a:spcBef>
                <a:spcPts val="5"/>
              </a:spcBef>
            </a:pP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是</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12</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公斤</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r>
              <a:rPr sz="2000" b="1" kern="0" spc="-42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15公斤钢瓶最大充装量是</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14.9</a:t>
            </a:r>
            <a:r>
              <a:rPr sz="2000" b="1" kern="0" spc="-30" dirty="0">
                <a:solidFill>
                  <a:srgbClr val="00B050">
                    <a:alpha val="100000"/>
                  </a:srgbClr>
                </a:solidFill>
                <a:latin typeface="微软雅黑" panose="020B0503020204020204" charset="-122"/>
                <a:ea typeface="微软雅黑" panose="020B0503020204020204" charset="-122"/>
                <a:cs typeface="微软雅黑" panose="020B0503020204020204" charset="-122"/>
              </a:rPr>
              <a:t>公斤</a:t>
            </a:r>
            <a:r>
              <a:rPr sz="2000" b="1" kern="0" spc="-34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r>
              <a:rPr sz="2000" b="1" kern="0" spc="-44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B050">
                    <a:alpha val="100000"/>
                  </a:srgbClr>
                </a:solidFill>
                <a:latin typeface="微软雅黑" panose="020B0503020204020204" charset="-122"/>
                <a:ea typeface="微软雅黑" panose="020B0503020204020204" charset="-122"/>
                <a:cs typeface="微软雅黑" panose="020B0503020204020204" charset="-122"/>
              </a:rPr>
              <a:t>50公用钢瓶最大充装量是</a:t>
            </a:r>
            <a:r>
              <a:rPr sz="20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49.5</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公斤。</a:t>
            </a:r>
            <a:endParaRPr lang="en-US" altLang="en-US" sz="2000" dirty="0"/>
          </a:p>
          <a:p>
            <a:pPr algn="l" rtl="0" eaLnBrk="0">
              <a:lnSpc>
                <a:spcPct val="128000"/>
              </a:lnSpc>
            </a:pPr>
            <a:endParaRPr lang="en-US" altLang="en-US" sz="1000" dirty="0"/>
          </a:p>
          <a:p>
            <a:pPr marL="476885" algn="l" rtl="0" eaLnBrk="0">
              <a:lnSpc>
                <a:spcPct val="91000"/>
              </a:lnSpc>
              <a:spcBef>
                <a:spcPts val="600"/>
              </a:spcBef>
            </a:pP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9.可燃气体浓度报警装置</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每年</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检测1次</a:t>
            </a:r>
            <a:r>
              <a:rPr sz="2000" b="1" kern="0" spc="-34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r>
              <a:rPr sz="2000" b="1" kern="0" spc="-4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3年定期更换。</a:t>
            </a:r>
            <a:endParaRPr lang="en-US" altLang="en-US" sz="2000" dirty="0"/>
          </a:p>
          <a:p>
            <a:pPr algn="r" rtl="0" eaLnBrk="0">
              <a:lnSpc>
                <a:spcPts val="2645"/>
              </a:lnSpc>
              <a:spcBef>
                <a:spcPts val="1720"/>
              </a:spcBef>
            </a:pP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10.安全经费提取标准</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（注意和旧标准有变化</a:t>
            </a:r>
            <a:r>
              <a:rPr sz="2000" b="1" kern="0" spc="-11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0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1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营业额营业收入不超过</a:t>
            </a:r>
            <a:endParaRPr lang="en-US" altLang="en-US" sz="2000" dirty="0"/>
          </a:p>
          <a:p>
            <a:pPr marL="12700" indent="19685" algn="l" rtl="0" eaLnBrk="0">
              <a:lnSpc>
                <a:spcPct val="181000"/>
              </a:lnSpc>
              <a:spcBef>
                <a:spcPts val="45"/>
              </a:spcBef>
            </a:pP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1000万元的</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，安全费用</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4.5</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B050">
                    <a:alpha val="100000"/>
                  </a:srgbClr>
                </a:solidFill>
                <a:latin typeface="微软雅黑" panose="020B0503020204020204" charset="-122"/>
                <a:ea typeface="微软雅黑" panose="020B0503020204020204" charset="-122"/>
                <a:cs typeface="微软雅黑" panose="020B0503020204020204" charset="-122"/>
              </a:rPr>
              <a:t>，营业收入超过1000万元至1亿元的部分</a:t>
            </a:r>
            <a:r>
              <a:rPr sz="2000" b="1" kern="0" spc="-34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B050">
                    <a:alpha val="100000"/>
                  </a:srgbClr>
                </a:solidFill>
                <a:latin typeface="微软雅黑" panose="020B0503020204020204" charset="-122"/>
                <a:ea typeface="微软雅黑" panose="020B0503020204020204" charset="-122"/>
                <a:cs typeface="微软雅黑" panose="020B0503020204020204" charset="-122"/>
              </a:rPr>
              <a:t>，安</a:t>
            </a:r>
            <a:r>
              <a:rPr sz="20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全费用提取标准2.25%</a:t>
            </a:r>
            <a:r>
              <a:rPr sz="2000" b="1" kern="0" spc="-32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，营业收入超过1亿元至10亿元的部分</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，安全费用提  </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取标准0.55%。（检查组会</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问负责人今后公司营业额是多少</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，提取多少</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，用</a:t>
            </a:r>
            <a:r>
              <a:rPr sz="2000" b="1"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了多少</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，这一点企业负责人</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和安全员要熟悉。）</a:t>
            </a:r>
            <a:endParaRPr lang="en-US" altLang="en-US" sz="20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textbox 600"/>
          <p:cNvSpPr/>
          <p:nvPr/>
        </p:nvSpPr>
        <p:spPr>
          <a:xfrm>
            <a:off x="264676" y="453912"/>
            <a:ext cx="8528050" cy="5842000"/>
          </a:xfrm>
          <a:prstGeom prst="rect">
            <a:avLst/>
          </a:prstGeom>
        </p:spPr>
        <p:txBody>
          <a:bodyPr vert="horz" wrap="square" lIns="0" tIns="0" rIns="0" bIns="0"/>
          <a:lstStyle/>
          <a:p>
            <a:pPr algn="l" rtl="0" eaLnBrk="0">
              <a:lnSpc>
                <a:spcPct val="83000"/>
              </a:lnSpc>
            </a:pPr>
            <a:endParaRPr lang="en-US" altLang="en-US" sz="100" dirty="0"/>
          </a:p>
          <a:p>
            <a:pPr marL="489585" algn="l" rtl="0" eaLnBrk="0">
              <a:lnSpc>
                <a:spcPts val="2645"/>
              </a:lnSpc>
            </a:pP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11.液化石油气爆炸上下限是多少</a:t>
            </a:r>
            <a:r>
              <a:rPr sz="2000" b="1" kern="0" spc="8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2%</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29000"/>
              </a:lnSpc>
            </a:pPr>
            <a:endParaRPr lang="en-US" altLang="en-US" sz="1000" dirty="0"/>
          </a:p>
          <a:p>
            <a:pPr marL="489585" algn="l" rtl="0" eaLnBrk="0">
              <a:lnSpc>
                <a:spcPts val="2645"/>
              </a:lnSpc>
              <a:spcBef>
                <a:spcPts val="610"/>
              </a:spcBef>
            </a:pP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12.液化石油气爆炸极限是</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多少</a:t>
            </a:r>
            <a:r>
              <a:rPr sz="2000" b="1" kern="0" spc="4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2%-10%</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89585" algn="l" rtl="0" eaLnBrk="0">
              <a:lnSpc>
                <a:spcPts val="4800"/>
              </a:lnSpc>
            </a:pP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13.报警器最低报警值是</a:t>
            </a:r>
            <a:r>
              <a:rPr sz="2000" b="1" kern="0" spc="6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0.4%</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algn="l" rtl="0" eaLnBrk="0">
              <a:lnSpc>
                <a:spcPct val="129000"/>
              </a:lnSpc>
            </a:pPr>
            <a:endParaRPr lang="en-US" altLang="en-US" sz="1000" dirty="0"/>
          </a:p>
          <a:p>
            <a:pPr marL="489585" algn="l" rtl="0" eaLnBrk="0">
              <a:lnSpc>
                <a:spcPts val="2645"/>
              </a:lnSpc>
              <a:spcBef>
                <a:spcPts val="610"/>
              </a:spcBef>
            </a:pP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14.液化石油气必须加臭,加臭量为四氢噻吩5</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0mg/m3</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，本公司采购气</a:t>
            </a:r>
            <a:endParaRPr lang="en-US" altLang="en-US" sz="2000" dirty="0"/>
          </a:p>
          <a:p>
            <a:pPr marL="12700" algn="l" rtl="0" eaLnBrk="0">
              <a:lnSpc>
                <a:spcPts val="4555"/>
              </a:lnSpc>
            </a:pP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源时要求供气方加臭</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，可查对方发来的气源</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检测报告。</a:t>
            </a:r>
            <a:endParaRPr lang="en-US" altLang="en-US" sz="2000" dirty="0"/>
          </a:p>
          <a:p>
            <a:pPr algn="l" rtl="0" eaLnBrk="0">
              <a:lnSpc>
                <a:spcPct val="184000"/>
              </a:lnSpc>
            </a:pPr>
            <a:endParaRPr lang="en-US" altLang="en-US" sz="1000" dirty="0"/>
          </a:p>
          <a:p>
            <a:pPr marL="489585" algn="l" rtl="0" eaLnBrk="0">
              <a:lnSpc>
                <a:spcPct val="91000"/>
              </a:lnSpc>
              <a:spcBef>
                <a:spcPts val="605"/>
              </a:spcBef>
            </a:pP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15.通常槽车操作规程规定晚上几点后</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不能卸槽车</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，操作人员要熟悉。</a:t>
            </a:r>
            <a:endParaRPr lang="en-US" altLang="en-US" sz="2000" dirty="0"/>
          </a:p>
          <a:p>
            <a:pPr algn="l" rtl="0" eaLnBrk="0">
              <a:lnSpc>
                <a:spcPct val="168000"/>
              </a:lnSpc>
            </a:pPr>
            <a:endParaRPr lang="en-US" altLang="en-US" sz="1000" dirty="0"/>
          </a:p>
          <a:p>
            <a:pPr marL="489585" algn="l" rtl="0" eaLnBrk="0">
              <a:lnSpc>
                <a:spcPct val="91000"/>
              </a:lnSpc>
              <a:spcBef>
                <a:spcPts val="600"/>
              </a:spcBef>
            </a:pPr>
            <a:r>
              <a:rPr sz="2000" b="1" kern="0" spc="-10" dirty="0">
                <a:solidFill>
                  <a:srgbClr val="00B050">
                    <a:alpha val="100000"/>
                  </a:srgbClr>
                </a:solidFill>
                <a:latin typeface="微软雅黑" panose="020B0503020204020204" charset="-122"/>
                <a:ea typeface="微软雅黑" panose="020B0503020204020204" charset="-122"/>
                <a:cs typeface="微软雅黑" panose="020B0503020204020204" charset="-122"/>
              </a:rPr>
              <a:t>16.操作人员一定要熟悉压缩机进出口压力的控制数据。</a:t>
            </a:r>
            <a:endParaRPr lang="en-US" altLang="en-US" sz="2000" dirty="0"/>
          </a:p>
          <a:p>
            <a:pPr algn="l" rtl="0" eaLnBrk="0">
              <a:lnSpc>
                <a:spcPct val="133000"/>
              </a:lnSpc>
            </a:pPr>
            <a:endParaRPr lang="en-US" altLang="en-US" sz="1000" dirty="0"/>
          </a:p>
          <a:p>
            <a:pPr algn="r" rtl="0" eaLnBrk="0">
              <a:lnSpc>
                <a:spcPts val="2645"/>
              </a:lnSpc>
              <a:spcBef>
                <a:spcPts val="605"/>
              </a:spcBef>
            </a:pP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17.储罐液位计应标有最高液位</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，液位计最高液位在储罐容积90%处</a:t>
            </a:r>
            <a:r>
              <a:rPr sz="2000" b="1" kern="0" spc="-35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a:t>
            </a:r>
            <a:r>
              <a:rPr sz="2000" b="1" kern="0" spc="-30" dirty="0">
                <a:solidFill>
                  <a:srgbClr val="00B050">
                    <a:alpha val="100000"/>
                  </a:srgbClr>
                </a:solidFill>
                <a:latin typeface="微软雅黑" panose="020B0503020204020204" charset="-122"/>
                <a:ea typeface="微软雅黑" panose="020B0503020204020204" charset="-122"/>
                <a:cs typeface="微软雅黑" panose="020B0503020204020204" charset="-122"/>
              </a:rPr>
              <a:t>每</a:t>
            </a:r>
            <a:endParaRPr lang="en-US" altLang="en-US" sz="2000" dirty="0"/>
          </a:p>
          <a:p>
            <a:pPr marL="12700" algn="l" rtl="0" eaLnBrk="0">
              <a:lnSpc>
                <a:spcPts val="4565"/>
              </a:lnSpc>
            </a:pP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个储罐数据不同</a:t>
            </a:r>
            <a:r>
              <a:rPr sz="2000" b="1" kern="0" spc="-310" dirty="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，操作人员应该熟悉。</a:t>
            </a:r>
            <a:endParaRPr lang="en-US" altLang="en-US" sz="2000" dirty="0"/>
          </a:p>
          <a:p>
            <a:pPr algn="l" rtl="0" eaLnBrk="0">
              <a:lnSpc>
                <a:spcPct val="183000"/>
              </a:lnSpc>
            </a:pPr>
            <a:endParaRPr lang="en-US" altLang="en-US" sz="1000" dirty="0"/>
          </a:p>
          <a:p>
            <a:pPr algn="l" rtl="0" eaLnBrk="0">
              <a:lnSpc>
                <a:spcPct val="101000"/>
              </a:lnSpc>
            </a:pPr>
            <a:endParaRPr lang="en-US" altLang="en-US" sz="500" dirty="0"/>
          </a:p>
          <a:p>
            <a:pPr marL="489585" algn="l" rtl="0" eaLnBrk="0">
              <a:lnSpc>
                <a:spcPct val="91000"/>
              </a:lnSpc>
              <a:spcBef>
                <a:spcPts val="5"/>
              </a:spcBef>
            </a:pP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18.消防系统</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每年</a:t>
            </a:r>
            <a:r>
              <a:rPr sz="20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检测一次。</a:t>
            </a:r>
            <a:endParaRPr lang="en-US" altLang="en-US" sz="20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textbox 602"/>
          <p:cNvSpPr/>
          <p:nvPr/>
        </p:nvSpPr>
        <p:spPr>
          <a:xfrm>
            <a:off x="187582" y="300411"/>
            <a:ext cx="8660765" cy="6115684"/>
          </a:xfrm>
          <a:prstGeom prst="rect">
            <a:avLst/>
          </a:prstGeom>
        </p:spPr>
        <p:txBody>
          <a:bodyPr vert="horz" wrap="square" lIns="0" tIns="0" rIns="0" bIns="0"/>
          <a:lstStyle/>
          <a:p>
            <a:pPr algn="l" rtl="0" eaLnBrk="0">
              <a:lnSpc>
                <a:spcPct val="71000"/>
              </a:lnSpc>
            </a:pPr>
            <a:endParaRPr lang="en-US" altLang="en-US" sz="100" dirty="0"/>
          </a:p>
          <a:p>
            <a:pPr marL="450215" algn="l" rtl="0" eaLnBrk="0">
              <a:lnSpc>
                <a:spcPct val="94000"/>
              </a:lnSpc>
            </a:pPr>
            <a:r>
              <a:rPr sz="2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五、</a:t>
            </a:r>
            <a:r>
              <a:rPr sz="2700" b="1" kern="0" spc="-6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小小建议</a:t>
            </a:r>
            <a:endParaRPr lang="en-US" altLang="en-US" sz="2700" dirty="0"/>
          </a:p>
          <a:p>
            <a:pPr algn="l" rtl="0" eaLnBrk="0">
              <a:lnSpc>
                <a:spcPct val="134000"/>
              </a:lnSpc>
            </a:pPr>
            <a:endParaRPr lang="en-US" altLang="en-US" sz="1000" dirty="0"/>
          </a:p>
          <a:p>
            <a:pPr algn="l" rtl="0" eaLnBrk="0">
              <a:lnSpc>
                <a:spcPct val="135000"/>
              </a:lnSpc>
            </a:pPr>
            <a:endParaRPr lang="en-US" altLang="en-US" sz="1000" dirty="0"/>
          </a:p>
          <a:p>
            <a:pPr marL="491490" algn="l" rtl="0" eaLnBrk="0">
              <a:lnSpc>
                <a:spcPct val="84000"/>
              </a:lnSpc>
              <a:spcBef>
                <a:spcPts val="61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1.建议公司安排专人负责</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，每月对硬件设施</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、运行记录和台帐进行检查，</a:t>
            </a:r>
            <a:endParaRPr lang="en-US" altLang="en-US" sz="2000" dirty="0"/>
          </a:p>
          <a:p>
            <a:pPr marL="12700" algn="l" rtl="0" eaLnBrk="0">
              <a:lnSpc>
                <a:spcPts val="4315"/>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确保记录和台帐齐全完整准确</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，设备设施</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符合要求。</a:t>
            </a:r>
            <a:endParaRPr lang="en-US" altLang="en-US" sz="2000" dirty="0"/>
          </a:p>
          <a:p>
            <a:pPr algn="l" rtl="0" eaLnBrk="0">
              <a:lnSpc>
                <a:spcPct val="144000"/>
              </a:lnSpc>
            </a:pPr>
            <a:endParaRPr lang="en-US" altLang="en-US" sz="1000" dirty="0"/>
          </a:p>
          <a:p>
            <a:pPr marL="481330" algn="l" rtl="0" eaLnBrk="0">
              <a:lnSpc>
                <a:spcPct val="91000"/>
              </a:lnSpc>
              <a:spcBef>
                <a:spcPts val="600"/>
              </a:spcBef>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2.建议请专业公司或者人员来编制双重预防机</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制、安全生产标准化建设、</a:t>
            </a:r>
            <a:endParaRPr lang="en-US" altLang="en-US" sz="2000" dirty="0"/>
          </a:p>
          <a:p>
            <a:pPr algn="l" rtl="0" eaLnBrk="0">
              <a:lnSpc>
                <a:spcPct val="126000"/>
              </a:lnSpc>
            </a:pPr>
            <a:endParaRPr lang="en-US" altLang="en-US" sz="1000" dirty="0"/>
          </a:p>
          <a:p>
            <a:pPr marL="15240" algn="l" rtl="0" eaLnBrk="0">
              <a:lnSpc>
                <a:spcPct val="84000"/>
              </a:lnSpc>
              <a:spcBef>
                <a:spcPts val="60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安全事故应急预案</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，完善评审手续</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，认真编制燃气安全</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风险分级管控制度</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，这</a:t>
            </a:r>
            <a:endParaRPr lang="en-US" altLang="en-US" sz="2000" dirty="0"/>
          </a:p>
          <a:p>
            <a:pPr marL="15240" algn="l" rtl="0" eaLnBrk="0">
              <a:lnSpc>
                <a:spcPct val="183000"/>
              </a:lnSpc>
              <a:spcBef>
                <a:spcPts val="4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是</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高级别的检查组必检内容</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，也是衡量燃气公司管理水平的重要文件</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因此</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在</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这方面花费是值得的。</a:t>
            </a:r>
            <a:endParaRPr lang="en-US" altLang="en-US" sz="2000" dirty="0"/>
          </a:p>
          <a:p>
            <a:pPr algn="l" rtl="0" eaLnBrk="0">
              <a:lnSpc>
                <a:spcPct val="128000"/>
              </a:lnSpc>
            </a:pPr>
            <a:endParaRPr lang="en-US" altLang="en-US" sz="1000" dirty="0"/>
          </a:p>
          <a:p>
            <a:pPr marL="487680" algn="l" rtl="0" eaLnBrk="0">
              <a:lnSpc>
                <a:spcPct val="83000"/>
              </a:lnSpc>
              <a:spcBef>
                <a:spcPts val="60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3.</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市场、城管、公安</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将在今后燃气管理方面发挥越</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来越重要的作用</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，特别</a:t>
            </a:r>
            <a:endParaRPr lang="en-US" altLang="en-US" sz="2000" dirty="0"/>
          </a:p>
          <a:p>
            <a:pPr marL="14605" algn="l" rtl="0" eaLnBrk="0">
              <a:lnSpc>
                <a:spcPct val="182000"/>
              </a:lnSpc>
              <a:spcBef>
                <a:spcPts val="4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是市场部门对于钢瓶的管控是每天都可以查</a:t>
            </a:r>
            <a:r>
              <a:rPr sz="2000" b="1" kern="0" spc="-3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，城管部门在企业涉及给黑点供气</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方面有很大的自由裁量权</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，公</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安部门是执法工作的强力部门</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，建议公司除主管</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部门外</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，要重视和这三个部门</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理顺关系</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，争取</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政策上的支持和信息上的互动</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textbox 604"/>
          <p:cNvSpPr/>
          <p:nvPr/>
        </p:nvSpPr>
        <p:spPr>
          <a:xfrm>
            <a:off x="294520" y="455135"/>
            <a:ext cx="8467725" cy="5795009"/>
          </a:xfrm>
          <a:prstGeom prst="rect">
            <a:avLst/>
          </a:prstGeom>
        </p:spPr>
        <p:txBody>
          <a:bodyPr vert="horz" wrap="square" lIns="0" tIns="0" rIns="0" bIns="0"/>
          <a:lstStyle/>
          <a:p>
            <a:pPr algn="l" rtl="0" eaLnBrk="0">
              <a:lnSpc>
                <a:spcPct val="84000"/>
              </a:lnSpc>
            </a:pPr>
            <a:endParaRPr lang="en-US" altLang="en-US" sz="100" dirty="0"/>
          </a:p>
          <a:p>
            <a:pPr marL="470535" algn="l" rtl="0" eaLnBrk="0">
              <a:lnSpc>
                <a:spcPct val="91000"/>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4.建议公司围绕岗位</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安全生产责任制、</a:t>
            </a:r>
            <a:r>
              <a:rPr sz="2000" b="1" kern="0" spc="-4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岗位操作规程、</a:t>
            </a:r>
            <a:r>
              <a:rPr sz="2000" b="1" kern="0" spc="-4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岗位工艺流</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程、</a:t>
            </a:r>
            <a:endParaRPr lang="en-US" altLang="en-US" sz="2000" dirty="0"/>
          </a:p>
          <a:p>
            <a:pPr algn="l" rtl="0" eaLnBrk="0">
              <a:lnSpc>
                <a:spcPct val="128000"/>
              </a:lnSpc>
            </a:pPr>
            <a:endParaRPr lang="en-US" altLang="en-US" sz="1000" dirty="0"/>
          </a:p>
          <a:p>
            <a:pPr marL="27940" algn="l" rtl="0" eaLnBrk="0">
              <a:lnSpc>
                <a:spcPct val="83000"/>
              </a:lnSpc>
              <a:spcBef>
                <a:spcPts val="605"/>
              </a:spcBef>
            </a:pP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岗位应急职责和操作流程、</a:t>
            </a:r>
            <a:r>
              <a:rPr sz="2000" b="1" kern="0" spc="-4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岗位风险</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和</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应记住的主要数据和参数</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开展全员学</a:t>
            </a:r>
            <a:endParaRPr lang="en-US" altLang="en-US" sz="2000" dirty="0"/>
          </a:p>
          <a:p>
            <a:pPr marL="12700" indent="8890" algn="l" rtl="0" eaLnBrk="0">
              <a:lnSpc>
                <a:spcPct val="183000"/>
              </a:lnSpc>
              <a:spcBef>
                <a:spcPts val="4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习活动</a:t>
            </a:r>
            <a:r>
              <a:rPr sz="2000" b="1" kern="0" spc="-3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，成绩合格的给予增加工资及优先提拔等实质性的奖励</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，形成比学赶</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超的良好氛围。</a:t>
            </a:r>
            <a:endParaRPr lang="en-US" altLang="en-US" sz="2000" dirty="0"/>
          </a:p>
          <a:p>
            <a:pPr algn="l" rtl="0" eaLnBrk="0">
              <a:lnSpc>
                <a:spcPct val="127000"/>
              </a:lnSpc>
            </a:pPr>
            <a:endParaRPr lang="en-US" altLang="en-US" sz="1000" dirty="0"/>
          </a:p>
          <a:p>
            <a:pPr marL="487680" algn="l" rtl="0" eaLnBrk="0">
              <a:lnSpc>
                <a:spcPct val="83000"/>
              </a:lnSpc>
              <a:spcBef>
                <a:spcPts val="61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5.检查组来之前</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，公司安全管理负责人除组</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织人员对所有的资料进行检</a:t>
            </a:r>
            <a:endParaRPr lang="en-US" altLang="en-US" sz="2000" dirty="0"/>
          </a:p>
          <a:p>
            <a:pPr marL="12700" algn="l" rtl="0" eaLnBrk="0">
              <a:lnSpc>
                <a:spcPct val="184000"/>
              </a:lnSpc>
              <a:spcBef>
                <a:spcPts val="5"/>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查外</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，还要组织员工学习</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近期国内外安全事故案例</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，相关案例在公司群里转</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发要求大家熟悉</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，检查的专家有可能会问及相关内容并查看记录。</a:t>
            </a:r>
            <a:endParaRPr lang="en-US" altLang="en-US" sz="2000" dirty="0"/>
          </a:p>
          <a:p>
            <a:pPr algn="l" rtl="0" eaLnBrk="0">
              <a:lnSpc>
                <a:spcPct val="127000"/>
              </a:lnSpc>
            </a:pPr>
            <a:endParaRPr lang="en-US" altLang="en-US" sz="1000" dirty="0"/>
          </a:p>
          <a:p>
            <a:pPr marL="480060" algn="l" rtl="0" eaLnBrk="0">
              <a:lnSpc>
                <a:spcPct val="83000"/>
              </a:lnSpc>
              <a:spcBef>
                <a:spcPts val="60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6. 在检查组来检查时</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，要保</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持站容站貌似整洁</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，尽量减少生产活动</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，可</a:t>
            </a:r>
            <a:endParaRPr lang="en-US" altLang="en-US" sz="2000" dirty="0"/>
          </a:p>
          <a:p>
            <a:pPr marL="13970" algn="l" rtl="0" eaLnBrk="0">
              <a:lnSpc>
                <a:spcPts val="4315"/>
              </a:lnSpc>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安排人到路口引导车辆或者打电话叫用户错开时间</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来充气。</a:t>
            </a:r>
            <a:endParaRPr lang="en-US" altLang="en-US" sz="2000" dirty="0"/>
          </a:p>
          <a:p>
            <a:pPr algn="l" rtl="0" eaLnBrk="0">
              <a:lnSpc>
                <a:spcPct val="110000"/>
              </a:lnSpc>
            </a:pPr>
            <a:endParaRPr lang="en-US" altLang="en-US" sz="1000" dirty="0"/>
          </a:p>
          <a:p>
            <a:pPr algn="r" rtl="0" eaLnBrk="0">
              <a:lnSpc>
                <a:spcPts val="2645"/>
              </a:lnSpc>
              <a:spcBef>
                <a:spcPts val="605"/>
              </a:spcBef>
            </a:pPr>
            <a:r>
              <a:rPr sz="2000" b="1" kern="0" spc="-40" dirty="0">
                <a:solidFill>
                  <a:srgbClr val="0000FF">
                    <a:alpha val="100000"/>
                  </a:srgbClr>
                </a:solidFill>
                <a:latin typeface="微软雅黑" panose="020B0503020204020204" charset="-122"/>
                <a:ea typeface="微软雅黑" panose="020B0503020204020204" charset="-122"/>
                <a:cs typeface="微软雅黑" panose="020B0503020204020204" charset="-122"/>
              </a:rPr>
              <a:t>7、准备政府部门近期工作布置开</a:t>
            </a:r>
            <a:r>
              <a:rPr sz="2000" b="1" kern="0" spc="-50" dirty="0">
                <a:solidFill>
                  <a:srgbClr val="0000FF">
                    <a:alpha val="100000"/>
                  </a:srgbClr>
                </a:solidFill>
                <a:latin typeface="微软雅黑" panose="020B0503020204020204" charset="-122"/>
                <a:ea typeface="微软雅黑" panose="020B0503020204020204" charset="-122"/>
                <a:cs typeface="微软雅黑" panose="020B0503020204020204" charset="-122"/>
              </a:rPr>
              <a:t>展情况及记录。（文件、布置会记录、</a:t>
            </a:r>
            <a:endParaRPr lang="en-US" altLang="en-US" sz="2000" dirty="0"/>
          </a:p>
          <a:p>
            <a:pPr marL="13970" algn="l" rtl="0" eaLnBrk="0">
              <a:lnSpc>
                <a:spcPts val="4320"/>
              </a:lnSpc>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开展工作过程填写的表格、下发的整改通知、整改记</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录和总结）</a:t>
            </a:r>
            <a:endParaRPr lang="en-US" alt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2"/>
          <p:cNvPicPr>
            <a:picLocks noChangeAspect="1"/>
          </p:cNvPicPr>
          <p:nvPr/>
        </p:nvPicPr>
        <p:blipFill>
          <a:blip r:embed="rId1"/>
          <a:stretch>
            <a:fillRect/>
          </a:stretch>
        </p:blipFill>
        <p:spPr>
          <a:xfrm rot="21600000">
            <a:off x="4572000" y="3933443"/>
            <a:ext cx="4460747" cy="2805683"/>
          </a:xfrm>
          <a:prstGeom prst="rect">
            <a:avLst/>
          </a:prstGeom>
        </p:spPr>
      </p:pic>
      <p:pic>
        <p:nvPicPr>
          <p:cNvPr id="34" name="picture 34"/>
          <p:cNvPicPr>
            <a:picLocks noChangeAspect="1"/>
          </p:cNvPicPr>
          <p:nvPr/>
        </p:nvPicPr>
        <p:blipFill>
          <a:blip r:embed="rId2"/>
          <a:stretch>
            <a:fillRect/>
          </a:stretch>
        </p:blipFill>
        <p:spPr>
          <a:xfrm rot="21600000">
            <a:off x="106679" y="3933444"/>
            <a:ext cx="4277867" cy="2823972"/>
          </a:xfrm>
          <a:prstGeom prst="rect">
            <a:avLst/>
          </a:prstGeom>
        </p:spPr>
      </p:pic>
      <p:pic>
        <p:nvPicPr>
          <p:cNvPr id="36" name="picture 36"/>
          <p:cNvPicPr>
            <a:picLocks noChangeAspect="1"/>
          </p:cNvPicPr>
          <p:nvPr/>
        </p:nvPicPr>
        <p:blipFill>
          <a:blip r:embed="rId3"/>
          <a:stretch>
            <a:fillRect/>
          </a:stretch>
        </p:blipFill>
        <p:spPr>
          <a:xfrm rot="21600000">
            <a:off x="4716779" y="915923"/>
            <a:ext cx="4191000" cy="2822447"/>
          </a:xfrm>
          <a:prstGeom prst="rect">
            <a:avLst/>
          </a:prstGeom>
        </p:spPr>
      </p:pic>
      <p:pic>
        <p:nvPicPr>
          <p:cNvPr id="38" name="picture 38"/>
          <p:cNvPicPr>
            <a:picLocks noChangeAspect="1"/>
          </p:cNvPicPr>
          <p:nvPr/>
        </p:nvPicPr>
        <p:blipFill>
          <a:blip r:embed="rId4"/>
          <a:stretch>
            <a:fillRect/>
          </a:stretch>
        </p:blipFill>
        <p:spPr>
          <a:xfrm rot="21600000">
            <a:off x="106679" y="908304"/>
            <a:ext cx="3893820" cy="2676144"/>
          </a:xfrm>
          <a:prstGeom prst="rect">
            <a:avLst/>
          </a:prstGeom>
        </p:spPr>
      </p:pic>
      <p:sp>
        <p:nvSpPr>
          <p:cNvPr id="40" name="textbox 40"/>
          <p:cNvSpPr/>
          <p:nvPr/>
        </p:nvSpPr>
        <p:spPr>
          <a:xfrm>
            <a:off x="625386" y="299346"/>
            <a:ext cx="7129780" cy="412115"/>
          </a:xfrm>
          <a:prstGeom prst="rect">
            <a:avLst/>
          </a:prstGeom>
        </p:spPr>
        <p:txBody>
          <a:bodyPr vert="horz" wrap="square" lIns="0" tIns="0" rIns="0" bIns="0"/>
          <a:lstStyle/>
          <a:p>
            <a:pPr algn="l" rtl="0" eaLnBrk="0">
              <a:lnSpc>
                <a:spcPct val="79000"/>
              </a:lnSpc>
            </a:pPr>
            <a:endParaRPr lang="en-US" altLang="en-US" sz="100" dirty="0"/>
          </a:p>
          <a:p>
            <a:pPr marL="12700" algn="l" rtl="0" eaLnBrk="0">
              <a:lnSpc>
                <a:spcPct val="94000"/>
              </a:lnSpc>
            </a:pPr>
            <a:r>
              <a:rPr sz="2700" b="1" kern="0" spc="100" dirty="0">
                <a:solidFill>
                  <a:srgbClr val="FF0000">
                    <a:alpha val="100000"/>
                  </a:srgbClr>
                </a:solidFill>
                <a:latin typeface="微软雅黑" panose="020B0503020204020204" charset="-122"/>
                <a:ea typeface="微软雅黑" panose="020B0503020204020204" charset="-122"/>
                <a:cs typeface="微软雅黑" panose="020B0503020204020204" charset="-122"/>
              </a:rPr>
              <a:t>公安部门也在积极配合开展</a:t>
            </a:r>
            <a:r>
              <a:rPr sz="2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燃气专项整治工作</a:t>
            </a:r>
            <a:endParaRPr lang="en-US" altLang="en-US" sz="27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textbox 606"/>
          <p:cNvSpPr/>
          <p:nvPr/>
        </p:nvSpPr>
        <p:spPr>
          <a:xfrm>
            <a:off x="333255" y="331711"/>
            <a:ext cx="8405494" cy="5690870"/>
          </a:xfrm>
          <a:prstGeom prst="rect">
            <a:avLst/>
          </a:prstGeom>
        </p:spPr>
        <p:txBody>
          <a:bodyPr vert="horz" wrap="square" lIns="0" tIns="0" rIns="0" bIns="0"/>
          <a:lstStyle/>
          <a:p>
            <a:pPr algn="l" rtl="0" eaLnBrk="0">
              <a:lnSpc>
                <a:spcPct val="93000"/>
              </a:lnSpc>
            </a:pPr>
            <a:endParaRPr lang="en-US" altLang="en-US" sz="100" dirty="0"/>
          </a:p>
          <a:p>
            <a:pPr marL="2167890" algn="l" rtl="0" eaLnBrk="0">
              <a:lnSpc>
                <a:spcPct val="94000"/>
              </a:lnSpc>
            </a:pPr>
            <a:r>
              <a:rPr sz="23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燃气泄漏处理应注意的事项</a:t>
            </a:r>
            <a:endParaRPr lang="en-US" altLang="en-US" sz="2300" dirty="0"/>
          </a:p>
          <a:p>
            <a:pPr algn="l" rtl="0" eaLnBrk="0">
              <a:lnSpc>
                <a:spcPct val="142000"/>
              </a:lnSpc>
            </a:pPr>
            <a:endParaRPr lang="en-US" altLang="en-US" sz="1000" dirty="0"/>
          </a:p>
          <a:p>
            <a:pPr algn="l" rtl="0" eaLnBrk="0">
              <a:lnSpc>
                <a:spcPct val="142000"/>
              </a:lnSpc>
            </a:pPr>
            <a:endParaRPr lang="en-US" altLang="en-US" sz="1000" dirty="0"/>
          </a:p>
          <a:p>
            <a:pPr marL="490220" algn="l" rtl="0" eaLnBrk="0">
              <a:lnSpc>
                <a:spcPct val="83000"/>
              </a:lnSpc>
              <a:spcBef>
                <a:spcPts val="60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1.储罐根部阀泄漏</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，如果微量泄漏</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由应急抢险人员穿上防护服带上铜</a:t>
            </a:r>
            <a:endParaRPr lang="en-US" altLang="en-US" sz="2000" dirty="0"/>
          </a:p>
          <a:p>
            <a:pPr marL="12700" indent="3175" algn="l" rtl="0" eaLnBrk="0">
              <a:lnSpc>
                <a:spcPct val="154000"/>
              </a:lnSpc>
              <a:spcBef>
                <a:spcPts val="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工具进入现场看通过拧紧螺栓</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，看是</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否能消除泄漏</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，如果不能</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，应启动应急</a:t>
            </a: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预案</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，就通过倒罐将泄漏储罐的气抽取</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到其它储罐。</a:t>
            </a:r>
            <a:endParaRPr lang="en-US" altLang="en-US" sz="2000" dirty="0"/>
          </a:p>
          <a:p>
            <a:pPr marL="480060" algn="l" rtl="0" eaLnBrk="0">
              <a:lnSpc>
                <a:spcPct val="83000"/>
              </a:lnSpc>
              <a:spcBef>
                <a:spcPts val="140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2.槽车卸车管漏气</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，关闭槽车尾部的紧急切断阀</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，充装鹤管有止回阀可</a:t>
            </a:r>
            <a:endParaRPr lang="en-US" altLang="en-US" sz="2000" dirty="0"/>
          </a:p>
          <a:p>
            <a:pPr marL="18415" algn="l" rtl="0" eaLnBrk="0">
              <a:lnSpc>
                <a:spcPts val="3605"/>
              </a:lnSpc>
            </a:pP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以防止液化气泄漏</a:t>
            </a:r>
            <a:r>
              <a:rPr sz="20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4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因此泄漏即可消除。</a:t>
            </a:r>
            <a:endParaRPr lang="en-US" altLang="en-US" sz="2000" dirty="0"/>
          </a:p>
          <a:p>
            <a:pPr marL="486410" algn="l" rtl="0" eaLnBrk="0">
              <a:lnSpc>
                <a:spcPct val="83000"/>
              </a:lnSpc>
              <a:spcBef>
                <a:spcPts val="161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3.充装枪泄漏处置</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，马上关闭充装秤的紧急切断阀</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，原则上开</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关阀杆是</a:t>
            </a:r>
            <a:endParaRPr lang="en-US" altLang="en-US" sz="2000" dirty="0"/>
          </a:p>
          <a:p>
            <a:pPr marL="12700" algn="l" rtl="0" eaLnBrk="0">
              <a:lnSpc>
                <a:spcPct val="154000"/>
              </a:lnSpc>
              <a:spcBef>
                <a:spcPts val="10"/>
              </a:spcBef>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铜制阀杆</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，万一没有铜制</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阀杆</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紧急情况下可用铁制阀杆泡水或者涂上黄油</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关闭</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，避免产生火花</a:t>
            </a:r>
            <a:r>
              <a:rPr sz="2000" b="1" kern="0" spc="-3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a:p>
            <a:pPr marL="470535" algn="l" rtl="0" eaLnBrk="0">
              <a:lnSpc>
                <a:spcPct val="91000"/>
              </a:lnSpc>
              <a:spcBef>
                <a:spcPts val="1415"/>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4.其它地方泄漏</a:t>
            </a:r>
            <a:r>
              <a:rPr sz="2000" b="1" kern="0" spc="-3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，只要关闭泄漏点上下游阀门</a:t>
            </a:r>
            <a:r>
              <a:rPr sz="2000" b="1" kern="0" spc="-3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，泄漏自然消除。</a:t>
            </a:r>
            <a:endParaRPr lang="en-US" altLang="en-US" sz="2000" dirty="0"/>
          </a:p>
          <a:p>
            <a:pPr marL="467995" algn="l" rtl="0" eaLnBrk="0">
              <a:lnSpc>
                <a:spcPct val="83000"/>
              </a:lnSpc>
              <a:spcBef>
                <a:spcPts val="1410"/>
              </a:spcBef>
            </a:pP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处置过程应注意的事项：泄漏发生后</a:t>
            </a:r>
            <a:r>
              <a:rPr sz="2000" b="1" kern="0" spc="-26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，应停止生产</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，等泄漏消除后再恢</a:t>
            </a:r>
            <a:endParaRPr lang="en-US" altLang="en-US" sz="2000" dirty="0"/>
          </a:p>
          <a:p>
            <a:pPr marL="12700" algn="l" rtl="0" eaLnBrk="0">
              <a:lnSpc>
                <a:spcPts val="3605"/>
              </a:lnSpc>
            </a:pP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复生产。如通过以上办法均无法消除泄漏</a:t>
            </a:r>
            <a:r>
              <a:rPr sz="2000" b="1" kern="0" spc="-3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，必须启动应急预案</a:t>
            </a:r>
            <a:r>
              <a:rPr sz="2000" b="1" kern="0" spc="-2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8" name="picture 608"/>
          <p:cNvPicPr>
            <a:picLocks noChangeAspect="1"/>
          </p:cNvPicPr>
          <p:nvPr/>
        </p:nvPicPr>
        <p:blipFill>
          <a:blip r:embed="rId1"/>
          <a:stretch>
            <a:fillRect/>
          </a:stretch>
        </p:blipFill>
        <p:spPr>
          <a:xfrm rot="21600000">
            <a:off x="1004316" y="1772411"/>
            <a:ext cx="7077456" cy="4896611"/>
          </a:xfrm>
          <a:prstGeom prst="rect">
            <a:avLst/>
          </a:prstGeom>
        </p:spPr>
      </p:pic>
      <p:sp>
        <p:nvSpPr>
          <p:cNvPr id="610" name="textbox 610"/>
          <p:cNvSpPr/>
          <p:nvPr/>
        </p:nvSpPr>
        <p:spPr>
          <a:xfrm>
            <a:off x="406844" y="257936"/>
            <a:ext cx="6165215" cy="1179194"/>
          </a:xfrm>
          <a:prstGeom prst="rect">
            <a:avLst/>
          </a:prstGeom>
        </p:spPr>
        <p:txBody>
          <a:bodyPr vert="horz" wrap="square" lIns="0" tIns="0" rIns="0" bIns="0"/>
          <a:lstStyle/>
          <a:p>
            <a:pPr algn="l" rtl="0" eaLnBrk="0">
              <a:lnSpc>
                <a:spcPct val="80000"/>
              </a:lnSpc>
            </a:pPr>
            <a:endParaRPr lang="en-US" altLang="en-US" sz="100" dirty="0"/>
          </a:p>
          <a:p>
            <a:pPr marL="12700" algn="l" rtl="0" eaLnBrk="0">
              <a:lnSpc>
                <a:spcPct val="95000"/>
              </a:lnSpc>
            </a:pPr>
            <a:r>
              <a:rPr sz="23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六、</a:t>
            </a:r>
            <a:r>
              <a:rPr sz="2300" b="1" kern="0" spc="-5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充装站应急抢险及其注意事</a:t>
            </a:r>
            <a:r>
              <a:rPr sz="23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项</a:t>
            </a:r>
            <a:endParaRPr lang="en-US" altLang="en-US" sz="2300" dirty="0"/>
          </a:p>
          <a:p>
            <a:pPr algn="l" rtl="0" eaLnBrk="0">
              <a:lnSpc>
                <a:spcPct val="102000"/>
              </a:lnSpc>
            </a:pPr>
            <a:endParaRPr lang="en-US" altLang="en-US" sz="1000" dirty="0"/>
          </a:p>
          <a:p>
            <a:pPr algn="l" rtl="0" eaLnBrk="0">
              <a:lnSpc>
                <a:spcPct val="102000"/>
              </a:lnSpc>
            </a:pPr>
            <a:endParaRPr lang="en-US" altLang="en-US" sz="1000" dirty="0"/>
          </a:p>
          <a:p>
            <a:pPr algn="l" rtl="0" eaLnBrk="0">
              <a:lnSpc>
                <a:spcPct val="102000"/>
              </a:lnSpc>
            </a:pPr>
            <a:endParaRPr lang="en-US" altLang="en-US" sz="1000" dirty="0"/>
          </a:p>
          <a:p>
            <a:pPr algn="l" rtl="0" eaLnBrk="0">
              <a:lnSpc>
                <a:spcPct val="101000"/>
              </a:lnSpc>
            </a:pPr>
            <a:endParaRPr lang="en-US" altLang="en-US" sz="500" dirty="0"/>
          </a:p>
          <a:p>
            <a:pPr algn="r" rtl="0" eaLnBrk="0">
              <a:lnSpc>
                <a:spcPct val="91000"/>
              </a:lnSpc>
              <a:spcBef>
                <a:spcPts val="5"/>
              </a:spcBef>
            </a:pPr>
            <a:r>
              <a:rPr sz="20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“关灭禁通”</a:t>
            </a:r>
            <a:r>
              <a:rPr sz="20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是处理燃气泄漏的基本准则</a:t>
            </a:r>
            <a:endParaRPr lang="en-US" altLang="en-US" sz="20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2" name="picture 612"/>
          <p:cNvPicPr>
            <a:picLocks noChangeAspect="1"/>
          </p:cNvPicPr>
          <p:nvPr/>
        </p:nvPicPr>
        <p:blipFill>
          <a:blip r:embed="rId1"/>
          <a:stretch>
            <a:fillRect/>
          </a:stretch>
        </p:blipFill>
        <p:spPr>
          <a:xfrm rot="21600000">
            <a:off x="1620011" y="2202180"/>
            <a:ext cx="6496811" cy="4655819"/>
          </a:xfrm>
          <a:prstGeom prst="rect">
            <a:avLst/>
          </a:prstGeom>
        </p:spPr>
      </p:pic>
      <p:sp>
        <p:nvSpPr>
          <p:cNvPr id="614" name="textbox 614"/>
          <p:cNvSpPr/>
          <p:nvPr/>
        </p:nvSpPr>
        <p:spPr>
          <a:xfrm>
            <a:off x="440156" y="300336"/>
            <a:ext cx="8439150" cy="1640839"/>
          </a:xfrm>
          <a:prstGeom prst="rect">
            <a:avLst/>
          </a:prstGeom>
        </p:spPr>
        <p:txBody>
          <a:bodyPr vert="horz" wrap="square" lIns="0" tIns="0" rIns="0" bIns="0"/>
          <a:lstStyle/>
          <a:p>
            <a:pPr algn="l" rtl="0" eaLnBrk="0">
              <a:lnSpc>
                <a:spcPct val="75000"/>
              </a:lnSpc>
            </a:pPr>
            <a:endParaRPr lang="en-US" altLang="en-US" sz="100" dirty="0"/>
          </a:p>
          <a:p>
            <a:pPr marL="342265" algn="l" rtl="0" eaLnBrk="0">
              <a:lnSpc>
                <a:spcPct val="94000"/>
              </a:lnSpc>
            </a:pPr>
            <a:r>
              <a:rPr sz="2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七、 结束语：</a:t>
            </a:r>
            <a:r>
              <a:rPr sz="2700" b="1" kern="0" spc="-6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危就是机</a:t>
            </a:r>
            <a:endParaRPr lang="en-US" altLang="en-US" sz="2700" dirty="0"/>
          </a:p>
          <a:p>
            <a:pPr algn="l" rtl="0" eaLnBrk="0">
              <a:lnSpc>
                <a:spcPct val="103000"/>
              </a:lnSpc>
            </a:pPr>
            <a:endParaRPr lang="en-US" altLang="en-US" sz="700" dirty="0"/>
          </a:p>
          <a:p>
            <a:pPr marL="12700" indent="320675" algn="l" rtl="0" eaLnBrk="0">
              <a:lnSpc>
                <a:spcPct val="108000"/>
              </a:lnSpc>
              <a:spcBef>
                <a:spcPts val="5"/>
              </a:spcBef>
            </a:pP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中央巡视组将</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重点开展安全生产巡查！</a:t>
            </a:r>
            <a:r>
              <a:rPr sz="1700" b="1" kern="0" spc="-4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新一轮</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暗查暗访开始</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25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10月10日</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二十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届中央第二轮巡视工作动员部署会召开。</a:t>
            </a:r>
            <a:r>
              <a:rPr sz="1700" b="1" kern="0" spc="-24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中共中央政治局常委、</a:t>
            </a:r>
            <a:r>
              <a:rPr sz="1700" b="1" kern="0" spc="-3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中纪委书记、</a:t>
            </a:r>
            <a:r>
              <a:rPr sz="1700" b="1" kern="0" spc="-3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中央</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巡视工作领导小组组长李</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希出席会议并讲话。</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李希指出</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，要深入查找重大风险隐患，</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督促被巡视党组织有效防范化解风险。</a:t>
            </a:r>
            <a:endParaRPr lang="en-US" altLang="en-US" sz="17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textbox 616"/>
          <p:cNvSpPr/>
          <p:nvPr/>
        </p:nvSpPr>
        <p:spPr>
          <a:xfrm>
            <a:off x="314141" y="486136"/>
            <a:ext cx="8405494" cy="4570095"/>
          </a:xfrm>
          <a:prstGeom prst="rect">
            <a:avLst/>
          </a:prstGeom>
        </p:spPr>
        <p:txBody>
          <a:bodyPr vert="horz" wrap="square" lIns="0" tIns="0" rIns="0" bIns="0"/>
          <a:lstStyle/>
          <a:p>
            <a:pPr algn="l" rtl="0" eaLnBrk="0">
              <a:lnSpc>
                <a:spcPct val="88000"/>
              </a:lnSpc>
            </a:pPr>
            <a:endParaRPr lang="en-US" altLang="en-US" sz="100" dirty="0"/>
          </a:p>
          <a:p>
            <a:pPr marL="470535" algn="l" rtl="0" eaLnBrk="0">
              <a:lnSpc>
                <a:spcPct val="83000"/>
              </a:lnSpc>
            </a:pPr>
            <a:r>
              <a:rPr sz="2000" b="1" kern="0" spc="-20" dirty="0">
                <a:solidFill>
                  <a:srgbClr val="FF2941">
                    <a:alpha val="100000"/>
                  </a:srgbClr>
                </a:solidFill>
                <a:latin typeface="微软雅黑" panose="020B0503020204020204" charset="-122"/>
                <a:ea typeface="微软雅黑" panose="020B0503020204020204" charset="-122"/>
                <a:cs typeface="微软雅黑" panose="020B0503020204020204" charset="-122"/>
              </a:rPr>
              <a:t>会议指出</a:t>
            </a:r>
            <a:r>
              <a:rPr sz="2000" b="1" kern="0" spc="-340" dirty="0">
                <a:solidFill>
                  <a:srgbClr val="FF2941">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2941">
                    <a:alpha val="100000"/>
                  </a:srgbClr>
                </a:solidFill>
                <a:latin typeface="微软雅黑" panose="020B0503020204020204" charset="-122"/>
                <a:ea typeface="微软雅黑" panose="020B0503020204020204" charset="-122"/>
                <a:cs typeface="微软雅黑" panose="020B0503020204020204" charset="-122"/>
              </a:rPr>
              <a:t>，要统筹发展和安</a:t>
            </a:r>
            <a:r>
              <a:rPr sz="2000" b="1" kern="0" spc="-30" dirty="0">
                <a:solidFill>
                  <a:srgbClr val="FF2941">
                    <a:alpha val="100000"/>
                  </a:srgbClr>
                </a:solidFill>
                <a:latin typeface="微软雅黑" panose="020B0503020204020204" charset="-122"/>
                <a:ea typeface="微软雅黑" panose="020B0503020204020204" charset="-122"/>
                <a:cs typeface="微软雅黑" panose="020B0503020204020204" charset="-122"/>
              </a:rPr>
              <a:t>全</a:t>
            </a:r>
            <a:r>
              <a:rPr sz="2000" b="1" kern="0" spc="-350" dirty="0">
                <a:solidFill>
                  <a:srgbClr val="FF2941">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FF2941">
                    <a:alpha val="100000"/>
                  </a:srgbClr>
                </a:solidFill>
                <a:latin typeface="微软雅黑" panose="020B0503020204020204" charset="-122"/>
                <a:ea typeface="微软雅黑" panose="020B0503020204020204" charset="-122"/>
                <a:cs typeface="微软雅黑" panose="020B0503020204020204" charset="-122"/>
              </a:rPr>
              <a:t>，树牢底线思维、极限思维</a:t>
            </a:r>
            <a:r>
              <a:rPr sz="2000" b="1" kern="0" spc="-340" dirty="0">
                <a:solidFill>
                  <a:srgbClr val="FF2941">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FF2941">
                    <a:alpha val="100000"/>
                  </a:srgbClr>
                </a:solidFill>
                <a:latin typeface="微软雅黑" panose="020B0503020204020204" charset="-122"/>
                <a:ea typeface="微软雅黑" panose="020B0503020204020204" charset="-122"/>
                <a:cs typeface="微软雅黑" panose="020B0503020204020204" charset="-122"/>
              </a:rPr>
              <a:t>，采取有力措</a:t>
            </a:r>
            <a:endParaRPr lang="en-US" altLang="en-US" sz="2000" dirty="0"/>
          </a:p>
          <a:p>
            <a:pPr marL="12700" algn="l" rtl="0" eaLnBrk="0">
              <a:lnSpc>
                <a:spcPct val="201000"/>
              </a:lnSpc>
              <a:spcBef>
                <a:spcPts val="90"/>
              </a:spcBef>
            </a:pPr>
            <a:r>
              <a:rPr sz="2000" b="1" kern="0" spc="-10" dirty="0">
                <a:solidFill>
                  <a:srgbClr val="FF2941">
                    <a:alpha val="100000"/>
                  </a:srgbClr>
                </a:solidFill>
                <a:latin typeface="微软雅黑" panose="020B0503020204020204" charset="-122"/>
                <a:ea typeface="微软雅黑" panose="020B0503020204020204" charset="-122"/>
                <a:cs typeface="微软雅黑" panose="020B0503020204020204" charset="-122"/>
              </a:rPr>
              <a:t>施防范化解重大风险</a:t>
            </a:r>
            <a:r>
              <a:rPr sz="2000" b="1" kern="0" spc="-310" dirty="0">
                <a:solidFill>
                  <a:srgbClr val="FF2941">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2941">
                    <a:alpha val="100000"/>
                  </a:srgbClr>
                </a:solidFill>
                <a:latin typeface="微软雅黑" panose="020B0503020204020204" charset="-122"/>
                <a:ea typeface="微软雅黑" panose="020B0503020204020204" charset="-122"/>
                <a:cs typeface="微软雅黑" panose="020B0503020204020204" charset="-122"/>
              </a:rPr>
              <a:t>，牢牢守住安全底线。</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在最新召开的巡视工作动员部署</a:t>
            </a: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会上</a:t>
            </a:r>
            <a:r>
              <a:rPr sz="2000" b="1"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FF2941">
                    <a:alpha val="100000"/>
                  </a:srgbClr>
                </a:solidFill>
                <a:latin typeface="微软雅黑" panose="020B0503020204020204" charset="-122"/>
                <a:ea typeface="微软雅黑" panose="020B0503020204020204" charset="-122"/>
                <a:cs typeface="微软雅黑" panose="020B0503020204020204" charset="-122"/>
              </a:rPr>
              <a:t>李希特别强调了安全</a:t>
            </a:r>
            <a:r>
              <a:rPr sz="2000" b="1" kern="0" spc="-20" dirty="0">
                <a:solidFill>
                  <a:srgbClr val="FF2941">
                    <a:alpha val="100000"/>
                  </a:srgbClr>
                </a:solidFill>
                <a:latin typeface="微软雅黑" panose="020B0503020204020204" charset="-122"/>
                <a:ea typeface="微软雅黑" panose="020B0503020204020204" charset="-122"/>
                <a:cs typeface="微软雅黑" panose="020B0503020204020204" charset="-122"/>
              </a:rPr>
              <a:t>底线</a:t>
            </a:r>
            <a:r>
              <a:rPr sz="2000" b="1"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李希指出</a:t>
            </a:r>
            <a:r>
              <a:rPr sz="2000" b="1"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，准确把握高质量发展要牢牢守</a:t>
            </a: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住安全底线的重要要求</a:t>
            </a:r>
            <a:r>
              <a:rPr sz="2000" b="1"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，深</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入查找重大风险隐患</a:t>
            </a:r>
            <a:r>
              <a:rPr sz="2000" b="1"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，督促被巡视党组织有效防</a:t>
            </a: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范化解风险</a:t>
            </a:r>
            <a:r>
              <a:rPr sz="2000" b="1"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，层层筑牢安全防线。</a:t>
            </a:r>
            <a:endParaRPr lang="en-US" altLang="en-US" sz="2000" dirty="0"/>
          </a:p>
          <a:p>
            <a:pPr algn="l" rtl="0" eaLnBrk="0">
              <a:lnSpc>
                <a:spcPct val="167000"/>
              </a:lnSpc>
            </a:pPr>
            <a:endParaRPr lang="en-US" altLang="en-US" sz="1000" dirty="0"/>
          </a:p>
          <a:p>
            <a:pPr marL="470535" algn="l" rtl="0" eaLnBrk="0">
              <a:lnSpc>
                <a:spcPct val="83000"/>
              </a:lnSpc>
              <a:spcBef>
                <a:spcPts val="605"/>
              </a:spcBef>
            </a:pP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最新一轮巡视</a:t>
            </a:r>
            <a:r>
              <a:rPr sz="20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，把安全生产纳入</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巡视组将督促被巡视部门、单位党组</a:t>
            </a:r>
            <a:endParaRPr lang="en-US" altLang="en-US" sz="2000" dirty="0"/>
          </a:p>
          <a:p>
            <a:pPr marL="13335" algn="l" rtl="0" eaLnBrk="0">
              <a:lnSpc>
                <a:spcPct val="204000"/>
              </a:lnSpc>
              <a:spcBef>
                <a:spcPts val="10"/>
              </a:spcBef>
            </a:pP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有效化解安全风险</a:t>
            </a:r>
            <a:r>
              <a:rPr sz="2000" b="1"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，牢牢</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守住安全底线</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。这是中纪委贯彻中央政治局会议的</a:t>
            </a: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举措</a:t>
            </a:r>
            <a:r>
              <a:rPr sz="20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，也</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意味着安全生产得到更加重视</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，抓安全生产的力度会更大</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textbox 618"/>
          <p:cNvSpPr/>
          <p:nvPr/>
        </p:nvSpPr>
        <p:spPr>
          <a:xfrm>
            <a:off x="260546" y="453912"/>
            <a:ext cx="8660130" cy="5842000"/>
          </a:xfrm>
          <a:prstGeom prst="rect">
            <a:avLst/>
          </a:prstGeom>
        </p:spPr>
        <p:txBody>
          <a:bodyPr vert="horz" wrap="square" lIns="0" tIns="0" rIns="0" bIns="0"/>
          <a:lstStyle/>
          <a:p>
            <a:pPr algn="l" rtl="0" eaLnBrk="0">
              <a:lnSpc>
                <a:spcPct val="83000"/>
              </a:lnSpc>
            </a:pPr>
            <a:endParaRPr lang="en-US" altLang="en-US" sz="100" dirty="0"/>
          </a:p>
          <a:p>
            <a:pPr marL="13335" algn="l" rtl="0" eaLnBrk="0">
              <a:lnSpc>
                <a:spcPts val="2645"/>
              </a:lnSpc>
            </a:pPr>
            <a:r>
              <a:rPr sz="20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住建部印发《全国城镇燃气安全专项整治燃气管理部门专项</a:t>
            </a:r>
            <a:r>
              <a:rPr sz="2000" b="1" kern="0" spc="-10" dirty="0">
                <a:solidFill>
                  <a:srgbClr val="0000FF">
                    <a:alpha val="100000"/>
                  </a:srgbClr>
                </a:solidFill>
                <a:latin typeface="微软雅黑" panose="020B0503020204020204" charset="-122"/>
                <a:ea typeface="微软雅黑" panose="020B0503020204020204" charset="-122"/>
                <a:cs typeface="微软雅黑" panose="020B0503020204020204" charset="-122"/>
              </a:rPr>
              <a:t>方案》</a:t>
            </a:r>
            <a:endParaRPr lang="en-US" altLang="en-US" sz="2000" dirty="0"/>
          </a:p>
          <a:p>
            <a:pPr algn="l" rtl="0" eaLnBrk="0">
              <a:lnSpc>
                <a:spcPct val="164000"/>
              </a:lnSpc>
            </a:pPr>
            <a:endParaRPr lang="en-US" altLang="en-US" sz="1000" dirty="0"/>
          </a:p>
          <a:p>
            <a:pPr marL="109220" algn="l" rtl="0" eaLnBrk="0">
              <a:lnSpc>
                <a:spcPct val="83000"/>
              </a:lnSpc>
              <a:spcBef>
                <a:spcPts val="600"/>
              </a:spcBef>
            </a:pP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14</a:t>
            </a:r>
            <a:r>
              <a:rPr sz="2000" b="1"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．各地燃气管理部门要根据当地党委政府工作部署</a:t>
            </a:r>
            <a:r>
              <a:rPr sz="2000" b="1"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，在做好牵头或负责排</a:t>
            </a:r>
            <a:endParaRPr lang="en-US" altLang="en-US" sz="2000" dirty="0"/>
          </a:p>
          <a:p>
            <a:pPr marL="12700" indent="1270" algn="l" rtl="0" eaLnBrk="0">
              <a:lnSpc>
                <a:spcPct val="201000"/>
              </a:lnSpc>
              <a:spcBef>
                <a:spcPts val="5"/>
              </a:spcBef>
            </a:pP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查整治任务基础上</a:t>
            </a:r>
            <a:r>
              <a:rPr sz="2000" b="1"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，发挥行业管理部门专业优势</a:t>
            </a:r>
            <a:r>
              <a:rPr sz="2000" b="1"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，按照有关任务分工</a:t>
            </a:r>
            <a:r>
              <a:rPr sz="2000" b="1"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，配合其</a:t>
            </a: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他部门做好排查整治工作。对发现的非法经营燃气“黑窝点”</a:t>
            </a:r>
            <a:r>
              <a:rPr sz="2000" b="1"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，城镇燃气经营</a:t>
            </a: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企业不遵守消防法规和技术标准要求</a:t>
            </a:r>
            <a:r>
              <a:rPr sz="2000" b="1"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，餐饮企业使用不符合国家标准或假冒伪</a:t>
            </a: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劣的瓶、灶、管、</a:t>
            </a:r>
            <a:r>
              <a:rPr sz="2000" b="1" kern="0" spc="-5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阀等燃气具及配件等的</a:t>
            </a:r>
            <a:r>
              <a:rPr sz="2000" b="1"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，要及时告知有关牵头部</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门。加强与</a:t>
            </a: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发展改革、</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财政、</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市场监管等部门沟通协作</a:t>
            </a:r>
            <a:r>
              <a:rPr sz="2000" b="1"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做好燃气管道、设施老化更新改</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造资金筹集</a:t>
            </a:r>
            <a:r>
              <a:rPr sz="20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建立健全天然气上</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下游价格联动机制</a:t>
            </a:r>
            <a:r>
              <a:rPr sz="2000" b="1"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，规范城镇燃气工程安装收</a:t>
            </a: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费行为</a:t>
            </a:r>
            <a:r>
              <a:rPr sz="2000" b="1"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推进使用液化石油气的</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餐饮企业“瓶改管”、“气改电”</a:t>
            </a:r>
            <a:r>
              <a:rPr sz="20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，加强液化</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石油气气瓶充装智能化监管</a:t>
            </a: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等</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工作。</a:t>
            </a:r>
            <a:endParaRPr lang="en-US" altLang="en-US" sz="20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textbox 620"/>
          <p:cNvSpPr/>
          <p:nvPr/>
        </p:nvSpPr>
        <p:spPr>
          <a:xfrm>
            <a:off x="261188" y="515526"/>
            <a:ext cx="8481059" cy="5666104"/>
          </a:xfrm>
          <a:prstGeom prst="rect">
            <a:avLst/>
          </a:prstGeom>
        </p:spPr>
        <p:txBody>
          <a:bodyPr vert="horz" wrap="square" lIns="0" tIns="0" rIns="0" bIns="0"/>
          <a:lstStyle/>
          <a:p>
            <a:pPr algn="l" rtl="0" eaLnBrk="0">
              <a:lnSpc>
                <a:spcPct val="81000"/>
              </a:lnSpc>
            </a:pPr>
            <a:endParaRPr lang="en-US" altLang="en-US" sz="100" dirty="0"/>
          </a:p>
          <a:p>
            <a:pPr marL="1525905" algn="l" rtl="0" eaLnBrk="0">
              <a:lnSpc>
                <a:spcPct val="94000"/>
              </a:lnSpc>
            </a:pPr>
            <a:r>
              <a:rPr sz="2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沉船侧畔千帆过</a:t>
            </a:r>
            <a:r>
              <a:rPr sz="2700" b="1"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700" b="1" kern="0" spc="-7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病树前头万木春</a:t>
            </a:r>
            <a:endParaRPr lang="en-US" altLang="en-US" sz="2700" dirty="0"/>
          </a:p>
          <a:p>
            <a:pPr algn="l" rtl="0" eaLnBrk="0">
              <a:lnSpc>
                <a:spcPct val="171000"/>
              </a:lnSpc>
            </a:pPr>
            <a:endParaRPr lang="en-US" altLang="en-US" sz="1000" dirty="0"/>
          </a:p>
          <a:p>
            <a:pPr marL="488315" algn="l" rtl="0" eaLnBrk="0">
              <a:lnSpc>
                <a:spcPct val="96000"/>
              </a:lnSpc>
              <a:spcBef>
                <a:spcPts val="520"/>
              </a:spcBef>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在瓶装燃气行业市场不断萎缩和当</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前“</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严进、</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严管、</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重罚”</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的背景下</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，瓶装燃</a:t>
            </a:r>
            <a:endParaRPr lang="en-US" altLang="en-US" sz="1700" dirty="0"/>
          </a:p>
          <a:p>
            <a:pPr marL="12700" algn="l" rtl="0" eaLnBrk="0">
              <a:lnSpc>
                <a:spcPct val="87000"/>
              </a:lnSpc>
              <a:spcBef>
                <a:spcPts val="1295"/>
              </a:spcBef>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气企业如果稍有不慎将在“严管、</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重罚”的背景下</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出现被吊销许可证的可能</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而一旦</a:t>
            </a:r>
            <a:endParaRPr lang="en-US" altLang="en-US" sz="1700" dirty="0"/>
          </a:p>
          <a:p>
            <a:pPr marL="12700" indent="12065" algn="l" rtl="0" eaLnBrk="0">
              <a:lnSpc>
                <a:spcPct val="160000"/>
              </a:lnSpc>
              <a:spcBef>
                <a:spcPts val="50"/>
              </a:spcBef>
            </a:pP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出局</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，在“严进”和市场萎缩的形势下</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极难再重</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新取得许可</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因此</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摆在瓶装燃气</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行业面前的只有必须做好</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一条路</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，否则就被时代和市场淘汰</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而要做到这一点就</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必须</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全体员工共同努力</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才能实现</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因为</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检查组来气库有可能会</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问及每一个工作人员</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会检</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查整个气库安全管理的方方面面</a:t>
            </a:r>
            <a:r>
              <a:rPr sz="1700" b="1" kern="0" spc="-20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滥竽充数根本不可能蒙混过关</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33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因此</a:t>
            </a:r>
            <a:r>
              <a:rPr sz="1700" b="1" kern="0" spc="-27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42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再也不是干</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好干坏一个样的年代了。</a:t>
            </a:r>
            <a:endParaRPr lang="en-US" altLang="en-US" sz="1700" dirty="0"/>
          </a:p>
          <a:p>
            <a:pPr algn="l" rtl="0" eaLnBrk="0">
              <a:lnSpc>
                <a:spcPct val="165000"/>
              </a:lnSpc>
            </a:pPr>
            <a:endParaRPr lang="en-US" altLang="en-US" sz="1000" dirty="0"/>
          </a:p>
          <a:p>
            <a:pPr marL="555625" algn="l" rtl="0" eaLnBrk="0">
              <a:lnSpc>
                <a:spcPct val="87000"/>
              </a:lnSpc>
              <a:spcBef>
                <a:spcPts val="520"/>
              </a:spcBef>
            </a:pP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另一方面</a:t>
            </a:r>
            <a:r>
              <a:rPr sz="1700" b="1" kern="0" spc="-21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，新形势也给真正管理好的瓶装燃气企业脱颖而出抢占市场的历史性</a:t>
            </a:r>
            <a:endParaRPr lang="en-US" altLang="en-US" sz="1700" dirty="0"/>
          </a:p>
          <a:p>
            <a:pPr marL="12700" algn="l" rtl="0" eaLnBrk="0">
              <a:lnSpc>
                <a:spcPct val="160000"/>
              </a:lnSpc>
              <a:spcBef>
                <a:spcPts val="70"/>
              </a:spcBef>
            </a:pP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机遇</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，按照”</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现场安全</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，资料齐</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全；</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人员熟悉岗位职责</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4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生产痕迹合法合规“</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的标准</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开展工作的企业将会在新形势下</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脱颖而出</a:t>
            </a:r>
            <a:r>
              <a:rPr sz="1700" b="1" kern="0" spc="-2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，获得发展空间。</a:t>
            </a:r>
            <a:r>
              <a:rPr sz="1700" b="1" kern="0" spc="-36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一旦其它企业</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疏忽导致关</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停</a:t>
            </a:r>
            <a:r>
              <a:rPr sz="1700" b="1" kern="0" spc="-29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FF">
                    <a:alpha val="100000"/>
                  </a:srgbClr>
                </a:solidFill>
                <a:latin typeface="微软雅黑" panose="020B0503020204020204" charset="-122"/>
                <a:ea typeface="微软雅黑" panose="020B0503020204020204" charset="-122"/>
                <a:cs typeface="微软雅黑" panose="020B0503020204020204" charset="-122"/>
              </a:rPr>
              <a:t>，优质的企业将会通过市场协</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调整合等手段抢占市场提高效益</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，获得丰富的回报。</a:t>
            </a:r>
            <a:r>
              <a:rPr sz="1700" b="1" kern="0" spc="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所以“剩者为王”</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活下来的企业都是赢</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家</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，从这个意义上来讲</a:t>
            </a:r>
            <a:r>
              <a:rPr sz="1700" b="1" kern="0" spc="-280" dirty="0">
                <a:solidFill>
                  <a:srgbClr val="0000FF">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危就是机</a:t>
            </a:r>
            <a:r>
              <a:rPr sz="1700" b="1" kern="0" spc="70" dirty="0">
                <a:solidFill>
                  <a:srgbClr val="0000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17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 name="picture 622"/>
          <p:cNvPicPr>
            <a:picLocks noChangeAspect="1"/>
          </p:cNvPicPr>
          <p:nvPr/>
        </p:nvPicPr>
        <p:blipFill>
          <a:blip r:embed="rId1"/>
          <a:stretch>
            <a:fillRect/>
          </a:stretch>
        </p:blipFill>
        <p:spPr>
          <a:xfrm rot="21600000">
            <a:off x="9143" y="1412748"/>
            <a:ext cx="8868708" cy="5422391"/>
          </a:xfrm>
          <a:prstGeom prst="rect">
            <a:avLst/>
          </a:prstGeom>
        </p:spPr>
      </p:pic>
      <p:sp>
        <p:nvSpPr>
          <p:cNvPr id="624" name="textbox 624"/>
          <p:cNvSpPr/>
          <p:nvPr/>
        </p:nvSpPr>
        <p:spPr>
          <a:xfrm>
            <a:off x="286778" y="281685"/>
            <a:ext cx="8477884" cy="696594"/>
          </a:xfrm>
          <a:prstGeom prst="rect">
            <a:avLst/>
          </a:prstGeom>
        </p:spPr>
        <p:txBody>
          <a:bodyPr vert="horz" wrap="square" lIns="0" tIns="0" rIns="0" bIns="0"/>
          <a:lstStyle/>
          <a:p>
            <a:pPr algn="l" rtl="0" eaLnBrk="0">
              <a:lnSpc>
                <a:spcPct val="69000"/>
              </a:lnSpc>
            </a:pPr>
            <a:endParaRPr lang="en-US" altLang="en-US" sz="100" dirty="0"/>
          </a:p>
          <a:p>
            <a:pPr algn="r" rtl="0" eaLnBrk="0">
              <a:lnSpc>
                <a:spcPct val="94000"/>
              </a:lnSpc>
            </a:pPr>
            <a:r>
              <a:rPr sz="4700" kern="0" spc="-120" dirty="0">
                <a:ln w="17434" cap="flat" cmpd="sng">
                  <a:solidFill>
                    <a:srgbClr val="FF0000">
                      <a:alpha val="100000"/>
                    </a:srgbClr>
                  </a:solidFill>
                  <a:prstDash val="solid"/>
                  <a:bevel/>
                </a:ln>
                <a:solidFill>
                  <a:srgbClr val="FF0000">
                    <a:alpha val="100000"/>
                  </a:srgbClr>
                </a:solidFill>
                <a:latin typeface="黑体" panose="02010609060101010101" charset="-122"/>
                <a:ea typeface="黑体" panose="02010609060101010101" charset="-122"/>
                <a:cs typeface="黑体" panose="02010609060101010101" charset="-122"/>
              </a:rPr>
              <a:t>发言结束，敬请各位批评指正！</a:t>
            </a:r>
            <a:endParaRPr lang="en-US" altLang="en-US" sz="4700" dirty="0"/>
          </a:p>
        </p:txBody>
      </p:sp>
      <p:sp>
        <p:nvSpPr>
          <p:cNvPr id="626" name="textbox 626"/>
          <p:cNvSpPr/>
          <p:nvPr/>
        </p:nvSpPr>
        <p:spPr>
          <a:xfrm>
            <a:off x="7670034" y="2690011"/>
            <a:ext cx="1232535" cy="4397375"/>
          </a:xfrm>
          <a:prstGeom prst="rect">
            <a:avLst/>
          </a:prstGeom>
        </p:spPr>
        <p:txBody>
          <a:bodyPr vert="eaVert" wrap="square" lIns="0" tIns="0" rIns="0" bIns="0"/>
          <a:lstStyle/>
          <a:p>
            <a:pPr algn="l" rtl="0" eaLnBrk="0">
              <a:lnSpc>
                <a:spcPct val="54000"/>
              </a:lnSpc>
            </a:pPr>
            <a:endParaRPr lang="en-US" altLang="en-US" sz="100" dirty="0"/>
          </a:p>
          <a:p>
            <a:pPr marL="12700" algn="l" rtl="0" eaLnBrk="0">
              <a:lnSpc>
                <a:spcPct val="89000"/>
              </a:lnSpc>
            </a:pPr>
            <a:r>
              <a:rPr sz="8700" kern="0" spc="1280" dirty="0">
                <a:ln w="31945" cap="flat" cmpd="sng">
                  <a:solidFill>
                    <a:srgbClr val="EC1429">
                      <a:alpha val="100000"/>
                    </a:srgbClr>
                  </a:solidFill>
                  <a:prstDash val="solid"/>
                  <a:bevel/>
                </a:ln>
                <a:solidFill>
                  <a:srgbClr val="EC1429">
                    <a:alpha val="100000"/>
                  </a:srgbClr>
                </a:solidFill>
                <a:latin typeface="黑体" panose="02010609060101010101" charset="-122"/>
                <a:ea typeface="黑体" panose="02010609060101010101" charset="-122"/>
                <a:cs typeface="黑体" panose="02010609060101010101" charset="-122"/>
              </a:rPr>
              <a:t>谢谢</a:t>
            </a:r>
            <a:r>
              <a:rPr sz="13500" kern="0" spc="1280" baseline="-14000" dirty="0">
                <a:ln w="31945" cap="flat" cmpd="sng">
                  <a:solidFill>
                    <a:srgbClr val="EC1429">
                      <a:alpha val="100000"/>
                    </a:srgbClr>
                  </a:solidFill>
                  <a:prstDash val="solid"/>
                  <a:bevel/>
                </a:ln>
                <a:solidFill>
                  <a:srgbClr val="EC1429">
                    <a:alpha val="100000"/>
                  </a:srgbClr>
                </a:solidFill>
                <a:latin typeface="黑体" panose="02010609060101010101" charset="-122"/>
                <a:ea typeface="黑体" panose="02010609060101010101" charset="-122"/>
                <a:cs typeface="黑体" panose="02010609060101010101" charset="-122"/>
              </a:rPr>
              <a:t>！</a:t>
            </a:r>
            <a:endParaRPr lang="en-US" altLang="en-US" sz="13500" baseline="-14000" dirty="0"/>
          </a:p>
        </p:txBody>
      </p:sp>
    </p:spTree>
  </p:cSld>
  <p:clrMapOvr>
    <a:masterClrMapping/>
  </p:clrMapOvr>
</p:sld>
</file>

<file path=ppt/tags/tag1.xml><?xml version="1.0" encoding="utf-8"?>
<p:tagLst xmlns:p="http://schemas.openxmlformats.org/presentationml/2006/main">
  <p:tag name="commondata" val="eyJoZGlkIjoiMGNiY2U0YjU4N2QxZTEwMjkxYjZiMTFmMjE3ZTk5YWQifQ=="/>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25394</Words>
  <Application>WPS 演示</Application>
  <PresentationFormat/>
  <Paragraphs>1108</Paragraphs>
  <Slides>96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96</vt:i4>
      </vt:variant>
    </vt:vector>
  </HeadingPairs>
  <TitlesOfParts>
    <vt:vector size="106" baseType="lpstr">
      <vt:lpstr>Arial</vt:lpstr>
      <vt:lpstr>宋体</vt:lpstr>
      <vt:lpstr>Wingdings</vt:lpstr>
      <vt:lpstr>微软雅黑</vt:lpstr>
      <vt:lpstr>Arial Unicode MS</vt:lpstr>
      <vt:lpstr>Calibri</vt:lpstr>
      <vt:lpstr>Arial</vt:lpstr>
      <vt:lpstr>Calibri</vt:lpstr>
      <vt:lpstr>黑体</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汤汤汤汤汤</cp:lastModifiedBy>
  <cp:revision>2</cp:revision>
  <dcterms:created xsi:type="dcterms:W3CDTF">2024-01-11T02:57:40Z</dcterms:created>
  <dcterms:modified xsi:type="dcterms:W3CDTF">2024-01-11T02:58:01Z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wqlLaW5nc29mdCBQREYgdG8gV1BTIDkw</vt:lpwstr>
  </property>
  <property fmtid="{D5CDD505-2E9C-101B-9397-08002B2CF9AE}" pid="3" name="Created">
    <vt:filetime>2024-01-11T09:44:22Z</vt:filetime>
  </property>
  <property fmtid="{D5CDD505-2E9C-101B-9397-08002B2CF9AE}" pid="4" name="ICV">
    <vt:lpwstr>43CBAD913A3A49B2A148ED001CC0BA82_13</vt:lpwstr>
  </property>
  <property fmtid="{D5CDD505-2E9C-101B-9397-08002B2CF9AE}" pid="5" name="KSOProductBuildVer">
    <vt:lpwstr>2052-12.1.0.16120</vt:lpwstr>
  </property>
</Properties>
</file>