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8128000" cy="4572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0.jpeg"/><Relationship Id="rId1"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jpeg"/><Relationship Id="rId1"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4.jpeg"/><Relationship Id="rId1"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6.jpeg"/><Relationship Id="rId1"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8.jpeg"/><Relationship Id="rId1"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1.jpeg"/><Relationship Id="rId1" Type="http://schemas.openxmlformats.org/officeDocument/2006/relationships/image" Target="../media/image40.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6.jpeg"/><Relationship Id="rId1"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8.jpeg"/><Relationship Id="rId1"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0.jpeg"/><Relationship Id="rId1"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6.jpeg"/><Relationship Id="rId1"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3.jpeg"/><Relationship Id="rId1" Type="http://schemas.openxmlformats.org/officeDocument/2006/relationships/image" Target="../media/image52.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8.jpeg"/><Relationship Id="rId1"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0.jpeg"/><Relationship Id="rId1" Type="http://schemas.openxmlformats.org/officeDocument/2006/relationships/image" Target="../media/image59.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4.jpeg"/><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image" Target="../media/image61.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6.jpeg"/><Relationship Id="rId1" Type="http://schemas.openxmlformats.org/officeDocument/2006/relationships/image" Target="../media/image65.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8.jpeg"/><Relationship Id="rId1" Type="http://schemas.openxmlformats.org/officeDocument/2006/relationships/image" Target="../media/image67.pn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3.jpeg"/><Relationship Id="rId4" Type="http://schemas.openxmlformats.org/officeDocument/2006/relationships/image" Target="../media/image72.jpeg"/><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image" Target="../media/image69.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7.jpeg"/><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image" Target="../media/image74.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9.jpeg"/><Relationship Id="rId1" Type="http://schemas.openxmlformats.org/officeDocument/2006/relationships/image" Target="../media/image78.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1.jpeg"/><Relationship Id="rId1" Type="http://schemas.openxmlformats.org/officeDocument/2006/relationships/image" Target="../media/image80.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3.jpeg"/><Relationship Id="rId1" Type="http://schemas.openxmlformats.org/officeDocument/2006/relationships/image" Target="../media/image82.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5.jpeg"/><Relationship Id="rId1" Type="http://schemas.openxmlformats.org/officeDocument/2006/relationships/image" Target="../media/image84.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6.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8.jpeg"/><Relationship Id="rId1" Type="http://schemas.openxmlformats.org/officeDocument/2006/relationships/image" Target="../media/image87.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0.jpeg"/><Relationship Id="rId1" Type="http://schemas.openxmlformats.org/officeDocument/2006/relationships/image" Target="../media/image89.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2.jpeg"/><Relationship Id="rId1" Type="http://schemas.openxmlformats.org/officeDocument/2006/relationships/image" Target="../media/image91.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4.jpeg"/><Relationship Id="rId1" Type="http://schemas.openxmlformats.org/officeDocument/2006/relationships/image" Target="../media/image93.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6.jpeg"/><Relationship Id="rId1" Type="http://schemas.openxmlformats.org/officeDocument/2006/relationships/image" Target="../media/image95.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8.jpeg"/><Relationship Id="rId1" Type="http://schemas.openxmlformats.org/officeDocument/2006/relationships/image" Target="../media/image97.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0.jpeg"/><Relationship Id="rId1" Type="http://schemas.openxmlformats.org/officeDocument/2006/relationships/image" Target="../media/image99.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tretch>
            <a:fillRect/>
          </a:stretch>
        </p:blipFill>
        <p:spPr>
          <a:xfrm rot="21600000">
            <a:off x="3810" y="0"/>
            <a:ext cx="8121650" cy="4572635"/>
          </a:xfrm>
          <a:prstGeom prst="rect">
            <a:avLst/>
          </a:prstGeom>
        </p:spPr>
      </p:pic>
      <p:sp>
        <p:nvSpPr>
          <p:cNvPr id="4" name="textbox 4"/>
          <p:cNvSpPr/>
          <p:nvPr/>
        </p:nvSpPr>
        <p:spPr>
          <a:xfrm>
            <a:off x="1194822" y="2117142"/>
            <a:ext cx="6209665" cy="1941195"/>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12700" algn="l" rtl="0" eaLnBrk="0">
              <a:lnSpc>
                <a:spcPct val="97000"/>
              </a:lnSpc>
            </a:pPr>
            <a:r>
              <a:rPr sz="4000" b="1" kern="0" spc="100" dirty="0">
                <a:solidFill>
                  <a:srgbClr val="D0E010">
                    <a:alpha val="100000"/>
                  </a:srgbClr>
                </a:solidFill>
                <a:latin typeface="黑体" panose="02010609060101010101" charset="-122"/>
                <a:ea typeface="黑体" panose="02010609060101010101" charset="-122"/>
                <a:cs typeface="黑体" panose="02010609060101010101" charset="-122"/>
              </a:rPr>
              <a:t>液化石油</a:t>
            </a:r>
            <a:r>
              <a:rPr sz="4000" kern="0" spc="100" dirty="0">
                <a:solidFill>
                  <a:srgbClr val="D0E010">
                    <a:alpha val="100000"/>
                  </a:srgbClr>
                </a:solidFill>
                <a:latin typeface="黑体" panose="02010609060101010101" charset="-122"/>
                <a:ea typeface="黑体" panose="02010609060101010101" charset="-122"/>
                <a:cs typeface="黑体" panose="02010609060101010101" charset="-122"/>
              </a:rPr>
              <a:t>气安全管理</a:t>
            </a:r>
            <a:r>
              <a:rPr sz="4000" kern="0" spc="90" dirty="0">
                <a:solidFill>
                  <a:srgbClr val="D0E010">
                    <a:alpha val="100000"/>
                  </a:srgbClr>
                </a:solidFill>
                <a:latin typeface="黑体" panose="02010609060101010101" charset="-122"/>
                <a:ea typeface="黑体" panose="02010609060101010101" charset="-122"/>
                <a:cs typeface="黑体" panose="02010609060101010101" charset="-122"/>
              </a:rPr>
              <a:t>培训</a:t>
            </a:r>
            <a:endParaRPr sz="4000" dirty="0">
              <a:latin typeface="黑体" panose="02010609060101010101" charset="-122"/>
              <a:ea typeface="黑体" panose="02010609060101010101" charset="-122"/>
              <a:cs typeface="黑体" panose="02010609060101010101" charset="-122"/>
            </a:endParaRPr>
          </a:p>
          <a:p>
            <a:pPr algn="l" rtl="0" eaLnBrk="0">
              <a:lnSpc>
                <a:spcPct val="111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00000"/>
              </a:lnSpc>
            </a:pPr>
            <a:endParaRPr sz="400" dirty="0">
              <a:latin typeface="Arial" panose="020B0604020202020204"/>
              <a:ea typeface="Arial" panose="020B0604020202020204"/>
              <a:cs typeface="Arial" panose="020B0604020202020204"/>
            </a:endParaRPr>
          </a:p>
          <a:p>
            <a:pPr algn="r" rtl="0" eaLnBrk="0">
              <a:lnSpc>
                <a:spcPct val="98000"/>
              </a:lnSpc>
              <a:spcBef>
                <a:spcPts val="5"/>
              </a:spcBef>
            </a:pPr>
            <a:endParaRPr sz="16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icture 164"/>
          <p:cNvPicPr>
            <a:picLocks noChangeAspect="1"/>
          </p:cNvPicPr>
          <p:nvPr/>
        </p:nvPicPr>
        <p:blipFill>
          <a:blip r:embed="rId1"/>
          <a:stretch>
            <a:fillRect/>
          </a:stretch>
        </p:blipFill>
        <p:spPr>
          <a:xfrm rot="21600000">
            <a:off x="0" y="0"/>
            <a:ext cx="8128000" cy="4572000"/>
          </a:xfrm>
          <a:prstGeom prst="rect">
            <a:avLst/>
          </a:prstGeom>
        </p:spPr>
      </p:pic>
      <p:sp>
        <p:nvSpPr>
          <p:cNvPr id="166" name="textbox 166"/>
          <p:cNvSpPr/>
          <p:nvPr/>
        </p:nvSpPr>
        <p:spPr>
          <a:xfrm>
            <a:off x="4210039" y="949233"/>
            <a:ext cx="3570604" cy="2594610"/>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20204"/>
              <a:ea typeface="Arial" panose="020B0604020202020204"/>
              <a:cs typeface="Arial" panose="020B0604020202020204"/>
            </a:endParaRPr>
          </a:p>
          <a:p>
            <a:pPr marL="431165" algn="l" rtl="0" eaLnBrk="0">
              <a:lnSpc>
                <a:spcPct val="91000"/>
              </a:lnSpc>
            </a:pPr>
            <a:r>
              <a:rPr sz="1800" kern="0" spc="70" dirty="0">
                <a:solidFill>
                  <a:srgbClr val="000000">
                    <a:alpha val="100000"/>
                  </a:srgbClr>
                </a:solidFill>
                <a:latin typeface="黑体" panose="02010609060101010101" charset="-122"/>
                <a:ea typeface="黑体" panose="02010609060101010101" charset="-122"/>
                <a:cs typeface="黑体" panose="02010609060101010101" charset="-122"/>
              </a:rPr>
              <a:t>举例：</a:t>
            </a:r>
            <a:r>
              <a:rPr lang="en-US" sz="1800" b="1" kern="0" spc="70" dirty="0">
                <a:solidFill>
                  <a:srgbClr val="000000">
                    <a:alpha val="100000"/>
                  </a:srgbClr>
                </a:solidFill>
                <a:latin typeface="Arial" panose="020B0604020202020204"/>
                <a:ea typeface="Arial" panose="020B0604020202020204"/>
                <a:cs typeface="Arial" panose="020B0604020202020204"/>
              </a:rPr>
              <a:t>50</a:t>
            </a:r>
            <a:r>
              <a:rPr sz="1800" b="1" kern="0" spc="0" dirty="0">
                <a:solidFill>
                  <a:srgbClr val="000000">
                    <a:alpha val="100000"/>
                  </a:srgbClr>
                </a:solidFill>
                <a:latin typeface="Arial" panose="020B0604020202020204"/>
                <a:ea typeface="Arial" panose="020B0604020202020204"/>
                <a:cs typeface="Arial" panose="020B0604020202020204"/>
              </a:rPr>
              <a:t>kg</a:t>
            </a:r>
            <a:r>
              <a:rPr sz="1800" b="1" kern="0" spc="70" dirty="0">
                <a:solidFill>
                  <a:srgbClr val="000000">
                    <a:alpha val="100000"/>
                  </a:srgbClr>
                </a:solidFill>
                <a:latin typeface="黑体" panose="02010609060101010101" charset="-122"/>
                <a:ea typeface="黑体" panose="02010609060101010101" charset="-122"/>
                <a:cs typeface="黑体" panose="02010609060101010101" charset="-122"/>
              </a:rPr>
              <a:t>液</a:t>
            </a:r>
            <a:r>
              <a:rPr sz="1800" kern="0" spc="70" dirty="0">
                <a:solidFill>
                  <a:srgbClr val="000000">
                    <a:alpha val="100000"/>
                  </a:srgbClr>
                </a:solidFill>
                <a:latin typeface="黑体" panose="02010609060101010101" charset="-122"/>
                <a:ea typeface="黑体" panose="02010609060101010101" charset="-122"/>
                <a:cs typeface="黑体" panose="02010609060101010101" charset="-122"/>
              </a:rPr>
              <a:t>化石油</a:t>
            </a:r>
            <a:r>
              <a:rPr sz="1800" kern="0" spc="50" dirty="0">
                <a:solidFill>
                  <a:srgbClr val="000000">
                    <a:alpha val="100000"/>
                  </a:srgbClr>
                </a:solidFill>
                <a:latin typeface="黑体" panose="02010609060101010101" charset="-122"/>
                <a:ea typeface="黑体" panose="02010609060101010101" charset="-122"/>
                <a:cs typeface="黑体" panose="02010609060101010101" charset="-122"/>
              </a:rPr>
              <a:t>气</a:t>
            </a:r>
            <a:endParaRPr sz="1800" kern="0" spc="50" dirty="0">
              <a:solidFill>
                <a:srgbClr val="000000">
                  <a:alpha val="100000"/>
                </a:srgbClr>
              </a:solidFill>
              <a:latin typeface="黑体" panose="02010609060101010101" charset="-122"/>
              <a:ea typeface="黑体" panose="02010609060101010101" charset="-122"/>
              <a:cs typeface="黑体" panose="02010609060101010101" charset="-122"/>
            </a:endParaRPr>
          </a:p>
          <a:p>
            <a:pPr marL="431165" algn="l" rtl="0" eaLnBrk="0">
              <a:lnSpc>
                <a:spcPct val="91000"/>
              </a:lnSpc>
            </a:pPr>
            <a:r>
              <a:rPr sz="1800" kern="0" spc="50" dirty="0">
                <a:solidFill>
                  <a:srgbClr val="000000">
                    <a:alpha val="100000"/>
                  </a:srgbClr>
                </a:solidFill>
                <a:latin typeface="黑体" panose="02010609060101010101" charset="-122"/>
                <a:ea typeface="黑体" panose="02010609060101010101" charset="-122"/>
                <a:cs typeface="黑体" panose="02010609060101010101" charset="-122"/>
              </a:rPr>
              <a:t>钢瓶充装量</a:t>
            </a:r>
            <a:endParaRPr sz="1800" dirty="0">
              <a:latin typeface="黑体" panose="02010609060101010101" charset="-122"/>
              <a:ea typeface="黑体" panose="02010609060101010101" charset="-122"/>
              <a:cs typeface="黑体" panose="02010609060101010101" charset="-122"/>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marL="12700" algn="l" rtl="0" eaLnBrk="0">
              <a:lnSpc>
                <a:spcPts val="2520"/>
              </a:lnSpc>
              <a:spcBef>
                <a:spcPts val="540"/>
              </a:spcBef>
            </a:pPr>
            <a:r>
              <a:rPr sz="1800" kern="0" spc="30" dirty="0">
                <a:solidFill>
                  <a:srgbClr val="2070C0">
                    <a:alpha val="100000"/>
                  </a:srgbClr>
                </a:solidFill>
                <a:latin typeface="黑体" panose="02010609060101010101" charset="-122"/>
                <a:ea typeface="黑体" panose="02010609060101010101" charset="-122"/>
                <a:cs typeface="黑体" panose="02010609060101010101" charset="-122"/>
              </a:rPr>
              <a:t>※</a:t>
            </a:r>
            <a:r>
              <a:rPr sz="1800" kern="0" spc="30" dirty="0">
                <a:solidFill>
                  <a:srgbClr val="000000">
                    <a:alpha val="100000"/>
                  </a:srgbClr>
                </a:solidFill>
                <a:latin typeface="黑体" panose="02010609060101010101" charset="-122"/>
                <a:ea typeface="黑体" panose="02010609060101010101" charset="-122"/>
                <a:cs typeface="黑体" panose="02010609060101010101" charset="-122"/>
              </a:rPr>
              <a:t>型号  </a:t>
            </a:r>
            <a:r>
              <a:rPr sz="1800" kern="0" spc="0" dirty="0">
                <a:solidFill>
                  <a:srgbClr val="000000">
                    <a:alpha val="100000"/>
                  </a:srgbClr>
                </a:solidFill>
                <a:latin typeface="Arial" panose="020B0604020202020204"/>
                <a:ea typeface="Arial" panose="020B0604020202020204"/>
                <a:cs typeface="Arial" panose="020B0604020202020204"/>
              </a:rPr>
              <a:t>YSP</a:t>
            </a:r>
            <a:r>
              <a:rPr sz="1800" kern="0" spc="30" dirty="0">
                <a:solidFill>
                  <a:srgbClr val="000000">
                    <a:alpha val="100000"/>
                  </a:srgbClr>
                </a:solidFill>
                <a:latin typeface="Arial" panose="020B0604020202020204"/>
                <a:ea typeface="Arial" panose="020B0604020202020204"/>
                <a:cs typeface="Arial" panose="020B0604020202020204"/>
              </a:rPr>
              <a:t>-1</a:t>
            </a:r>
            <a:r>
              <a:rPr lang="en-US" sz="1800" kern="0" spc="30" dirty="0">
                <a:solidFill>
                  <a:srgbClr val="000000">
                    <a:alpha val="100000"/>
                  </a:srgbClr>
                </a:solidFill>
                <a:latin typeface="Arial" panose="020B0604020202020204"/>
                <a:ea typeface="Arial" panose="020B0604020202020204"/>
                <a:cs typeface="Arial" panose="020B0604020202020204"/>
              </a:rPr>
              <a:t>18</a:t>
            </a:r>
            <a:r>
              <a:rPr sz="1800" kern="0" spc="30" dirty="0">
                <a:solidFill>
                  <a:srgbClr val="000000">
                    <a:alpha val="100000"/>
                  </a:srgbClr>
                </a:solidFill>
                <a:latin typeface="Arial" panose="020B0604020202020204"/>
                <a:ea typeface="Arial" panose="020B0604020202020204"/>
                <a:cs typeface="Arial" panose="020B0604020202020204"/>
              </a:rPr>
              <a:t>(</a:t>
            </a:r>
            <a:r>
              <a:rPr lang="en-US" sz="1800" kern="0" spc="30" dirty="0">
                <a:solidFill>
                  <a:srgbClr val="000000">
                    <a:alpha val="100000"/>
                  </a:srgbClr>
                </a:solidFill>
                <a:latin typeface="Arial" panose="020B0604020202020204"/>
                <a:ea typeface="Arial" panose="020B0604020202020204"/>
                <a:cs typeface="Arial" panose="020B0604020202020204"/>
              </a:rPr>
              <a:t>49</a:t>
            </a:r>
            <a:r>
              <a:rPr sz="1800" kern="0" spc="0" dirty="0">
                <a:solidFill>
                  <a:srgbClr val="000000">
                    <a:alpha val="100000"/>
                  </a:srgbClr>
                </a:solidFill>
                <a:latin typeface="Arial" panose="020B0604020202020204"/>
                <a:ea typeface="Arial" panose="020B0604020202020204"/>
                <a:cs typeface="Arial" panose="020B0604020202020204"/>
              </a:rPr>
              <a:t>kg</a:t>
            </a:r>
            <a:r>
              <a:rPr sz="1800" kern="0" spc="20" dirty="0">
                <a:solidFill>
                  <a:srgbClr val="000000">
                    <a:alpha val="100000"/>
                  </a:srgbClr>
                </a:solidFill>
                <a:latin typeface="Arial" panose="020B0604020202020204"/>
                <a:ea typeface="Arial" panose="020B0604020202020204"/>
                <a:cs typeface="Arial" panose="020B0604020202020204"/>
              </a:rPr>
              <a:t>)</a:t>
            </a:r>
            <a:endParaRPr sz="1800" dirty="0">
              <a:latin typeface="Arial" panose="020B0604020202020204"/>
              <a:ea typeface="Arial" panose="020B0604020202020204"/>
              <a:cs typeface="Arial" panose="020B0604020202020204"/>
            </a:endParaRPr>
          </a:p>
          <a:p>
            <a:pPr marL="12700" algn="l" rtl="0" eaLnBrk="0">
              <a:lnSpc>
                <a:spcPts val="2505"/>
              </a:lnSpc>
              <a:spcBef>
                <a:spcPts val="180"/>
              </a:spcBef>
            </a:pPr>
            <a:r>
              <a:rPr sz="1800" kern="0" spc="0" dirty="0">
                <a:solidFill>
                  <a:srgbClr val="3070A0">
                    <a:alpha val="100000"/>
                  </a:srgbClr>
                </a:solidFill>
                <a:latin typeface="宋体" panose="02010600030101010101" pitchFamily="2" charset="-122"/>
                <a:ea typeface="宋体" panose="02010600030101010101" pitchFamily="2" charset="-122"/>
                <a:cs typeface="宋体" panose="02010600030101010101" pitchFamily="2" charset="-122"/>
              </a:rPr>
              <a:t>※</a:t>
            </a:r>
            <a:r>
              <a:rPr sz="1800" kern="0" spc="0" dirty="0">
                <a:solidFill>
                  <a:srgbClr val="000000">
                    <a:alpha val="100000"/>
                  </a:srgbClr>
                </a:solidFill>
                <a:latin typeface="Arial" panose="020B0604020202020204"/>
                <a:ea typeface="Arial" panose="020B0604020202020204"/>
                <a:cs typeface="Arial" panose="020B0604020202020204"/>
              </a:rPr>
              <a:t>YSP-</a:t>
            </a:r>
            <a:r>
              <a:rPr lang="en-US" sz="1800" kern="0" spc="0" dirty="0">
                <a:solidFill>
                  <a:srgbClr val="000000">
                    <a:alpha val="100000"/>
                  </a:srgbClr>
                </a:solidFill>
                <a:latin typeface="Arial" panose="020B0604020202020204"/>
                <a:ea typeface="Arial" panose="020B0604020202020204"/>
                <a:cs typeface="Arial" panose="020B0604020202020204"/>
              </a:rPr>
              <a:t>118</a:t>
            </a:r>
            <a:r>
              <a:rPr sz="1800" kern="0" spc="0" dirty="0">
                <a:solidFill>
                  <a:srgbClr val="000000">
                    <a:alpha val="100000"/>
                  </a:srgbClr>
                </a:solidFill>
                <a:latin typeface="Arial" panose="020B0604020202020204"/>
                <a:ea typeface="Arial" panose="020B0604020202020204"/>
                <a:cs typeface="Arial" panose="020B0604020202020204"/>
              </a:rPr>
              <a:t>(</a:t>
            </a:r>
            <a:r>
              <a:rPr lang="en-US" sz="1800" kern="0" spc="0" dirty="0">
                <a:solidFill>
                  <a:srgbClr val="000000">
                    <a:alpha val="100000"/>
                  </a:srgbClr>
                </a:solidFill>
                <a:latin typeface="Arial" panose="020B0604020202020204"/>
                <a:ea typeface="Arial" panose="020B0604020202020204"/>
                <a:cs typeface="Arial" panose="020B0604020202020204"/>
              </a:rPr>
              <a:t>49</a:t>
            </a:r>
            <a:r>
              <a:rPr sz="1800" kern="0" spc="0" dirty="0">
                <a:solidFill>
                  <a:srgbClr val="000000">
                    <a:alpha val="100000"/>
                  </a:srgbClr>
                </a:solidFill>
                <a:latin typeface="Arial" panose="020B0604020202020204"/>
                <a:ea typeface="Arial" panose="020B0604020202020204"/>
                <a:cs typeface="Arial" panose="020B0604020202020204"/>
              </a:rPr>
              <a:t>kg)</a:t>
            </a:r>
            <a:endParaRPr sz="1800" dirty="0">
              <a:latin typeface="Arial" panose="020B0604020202020204"/>
              <a:ea typeface="Arial" panose="020B0604020202020204"/>
              <a:cs typeface="Arial" panose="020B0604020202020204"/>
            </a:endParaRPr>
          </a:p>
          <a:p>
            <a:pPr marL="12700" algn="l" rtl="0" eaLnBrk="0">
              <a:lnSpc>
                <a:spcPts val="2505"/>
              </a:lnSpc>
            </a:pPr>
            <a:r>
              <a:rPr sz="1800" kern="0" spc="10" dirty="0">
                <a:solidFill>
                  <a:srgbClr val="2070B0">
                    <a:alpha val="100000"/>
                  </a:srgbClr>
                </a:solidFill>
                <a:latin typeface="黑体" panose="02010609060101010101" charset="-122"/>
                <a:ea typeface="黑体" panose="02010609060101010101" charset="-122"/>
                <a:cs typeface="黑体" panose="02010609060101010101" charset="-122"/>
              </a:rPr>
              <a:t>※</a:t>
            </a:r>
            <a:r>
              <a:rPr sz="1800" kern="0" spc="10" dirty="0">
                <a:solidFill>
                  <a:srgbClr val="000000">
                    <a:alpha val="100000"/>
                  </a:srgbClr>
                </a:solidFill>
                <a:latin typeface="黑体" panose="02010609060101010101" charset="-122"/>
                <a:ea typeface="黑体" panose="02010609060101010101" charset="-122"/>
                <a:cs typeface="黑体" panose="02010609060101010101" charset="-122"/>
              </a:rPr>
              <a:t>有效体积</a:t>
            </a:r>
            <a:r>
              <a:rPr sz="18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lang="en-US" sz="1800" kern="0" spc="10" dirty="0">
                <a:solidFill>
                  <a:srgbClr val="000000">
                    <a:alpha val="100000"/>
                  </a:srgbClr>
                </a:solidFill>
                <a:latin typeface="Arial" panose="020B0604020202020204"/>
                <a:ea typeface="Arial" panose="020B0604020202020204"/>
                <a:cs typeface="Arial" panose="020B0604020202020204"/>
              </a:rPr>
              <a:t>118</a:t>
            </a:r>
            <a:r>
              <a:rPr sz="1800" kern="0" spc="-220" dirty="0">
                <a:solidFill>
                  <a:srgbClr val="000000">
                    <a:alpha val="100000"/>
                  </a:srgbClr>
                </a:solidFill>
                <a:latin typeface="Arial" panose="020B0604020202020204"/>
                <a:ea typeface="Arial" panose="020B0604020202020204"/>
                <a:cs typeface="Arial" panose="020B0604020202020204"/>
              </a:rPr>
              <a:t> </a:t>
            </a:r>
            <a:r>
              <a:rPr sz="1800" kern="0" spc="0" dirty="0">
                <a:solidFill>
                  <a:srgbClr val="000000">
                    <a:alpha val="100000"/>
                  </a:srgbClr>
                </a:solidFill>
                <a:latin typeface="Arial" panose="020B0604020202020204"/>
                <a:ea typeface="Arial" panose="020B0604020202020204"/>
                <a:cs typeface="Arial" panose="020B0604020202020204"/>
              </a:rPr>
              <a:t>L</a:t>
            </a:r>
            <a:endParaRPr sz="1800" dirty="0">
              <a:latin typeface="Arial" panose="020B0604020202020204"/>
              <a:ea typeface="Arial" panose="020B0604020202020204"/>
              <a:cs typeface="Arial" panose="020B0604020202020204"/>
            </a:endParaRPr>
          </a:p>
          <a:p>
            <a:pPr marL="12700" algn="l" rtl="0" eaLnBrk="0">
              <a:lnSpc>
                <a:spcPct val="87000"/>
              </a:lnSpc>
              <a:spcBef>
                <a:spcPts val="360"/>
              </a:spcBef>
            </a:pPr>
            <a:r>
              <a:rPr sz="1800" kern="0" spc="60" dirty="0">
                <a:solidFill>
                  <a:srgbClr val="2070A0">
                    <a:alpha val="100000"/>
                  </a:srgbClr>
                </a:solidFill>
                <a:latin typeface="黑体" panose="02010609060101010101" charset="-122"/>
                <a:ea typeface="黑体" panose="02010609060101010101" charset="-122"/>
                <a:cs typeface="黑体" panose="02010609060101010101" charset="-122"/>
              </a:rPr>
              <a:t>※</a:t>
            </a:r>
            <a:r>
              <a:rPr sz="1800" kern="0" spc="60" dirty="0">
                <a:solidFill>
                  <a:srgbClr val="000000">
                    <a:alpha val="100000"/>
                  </a:srgbClr>
                </a:solidFill>
                <a:latin typeface="黑体" panose="02010609060101010101" charset="-122"/>
                <a:ea typeface="黑体" panose="02010609060101010101" charset="-122"/>
                <a:cs typeface="黑体" panose="02010609060101010101" charset="-122"/>
              </a:rPr>
              <a:t>最大充装量=有效体</a:t>
            </a:r>
            <a:r>
              <a:rPr sz="1800" kern="0" spc="50" dirty="0">
                <a:solidFill>
                  <a:srgbClr val="000000">
                    <a:alpha val="100000"/>
                  </a:srgbClr>
                </a:solidFill>
                <a:latin typeface="黑体" panose="02010609060101010101" charset="-122"/>
                <a:ea typeface="黑体" panose="02010609060101010101" charset="-122"/>
                <a:cs typeface="黑体" panose="02010609060101010101" charset="-122"/>
              </a:rPr>
              <a:t>积*充装系数</a:t>
            </a:r>
            <a:endParaRPr sz="1800" dirty="0">
              <a:latin typeface="黑体" panose="02010609060101010101" charset="-122"/>
              <a:ea typeface="黑体" panose="02010609060101010101" charset="-122"/>
              <a:cs typeface="黑体" panose="02010609060101010101" charset="-122"/>
            </a:endParaRPr>
          </a:p>
          <a:p>
            <a:pPr marL="12700" algn="l" rtl="0" eaLnBrk="0">
              <a:lnSpc>
                <a:spcPts val="2965"/>
              </a:lnSpc>
            </a:pPr>
            <a:r>
              <a:rPr sz="2000" kern="0" spc="-40" dirty="0">
                <a:solidFill>
                  <a:srgbClr val="2060A0">
                    <a:alpha val="100000"/>
                  </a:srgbClr>
                </a:solidFill>
                <a:latin typeface="宋体" panose="02010600030101010101" pitchFamily="2" charset="-122"/>
                <a:ea typeface="宋体" panose="02010600030101010101" pitchFamily="2" charset="-122"/>
                <a:cs typeface="宋体" panose="02010600030101010101" pitchFamily="2" charset="-122"/>
              </a:rPr>
              <a:t>※</a:t>
            </a:r>
            <a:r>
              <a:rPr lang="en-US" sz="2000" kern="0" spc="-40" dirty="0">
                <a:solidFill>
                  <a:srgbClr val="000000">
                    <a:alpha val="100000"/>
                  </a:srgbClr>
                </a:solidFill>
                <a:latin typeface="Times New Roman" panose="02020603050405020304"/>
                <a:ea typeface="Times New Roman" panose="02020603050405020304"/>
                <a:cs typeface="Times New Roman" panose="02020603050405020304"/>
              </a:rPr>
              <a:t>49.5</a:t>
            </a:r>
            <a:r>
              <a:rPr sz="2000" kern="0" spc="-40" dirty="0">
                <a:solidFill>
                  <a:srgbClr val="000000">
                    <a:alpha val="100000"/>
                  </a:srgbClr>
                </a:solidFill>
                <a:latin typeface="Times New Roman" panose="02020603050405020304"/>
                <a:ea typeface="Times New Roman" panose="02020603050405020304"/>
                <a:cs typeface="Times New Roman" panose="02020603050405020304"/>
              </a:rPr>
              <a:t>=1</a:t>
            </a:r>
            <a:r>
              <a:rPr lang="en-US" sz="2000" kern="0" spc="-40" dirty="0">
                <a:solidFill>
                  <a:srgbClr val="000000">
                    <a:alpha val="100000"/>
                  </a:srgbClr>
                </a:solidFill>
                <a:latin typeface="Times New Roman" panose="02020603050405020304"/>
                <a:ea typeface="Times New Roman" panose="02020603050405020304"/>
                <a:cs typeface="Times New Roman" panose="02020603050405020304"/>
              </a:rPr>
              <a:t>18</a:t>
            </a:r>
            <a:r>
              <a:rPr sz="2000" kern="0" spc="-40" dirty="0">
                <a:solidFill>
                  <a:srgbClr val="000000">
                    <a:alpha val="100000"/>
                  </a:srgbClr>
                </a:solidFill>
                <a:latin typeface="Times New Roman" panose="02020603050405020304"/>
                <a:ea typeface="Times New Roman" panose="02020603050405020304"/>
                <a:cs typeface="Times New Roman" panose="02020603050405020304"/>
              </a:rPr>
              <a:t>*</a:t>
            </a:r>
            <a:r>
              <a:rPr sz="2000" kern="0" spc="-50" dirty="0">
                <a:solidFill>
                  <a:srgbClr val="000000">
                    <a:alpha val="100000"/>
                  </a:srgbClr>
                </a:solidFill>
                <a:latin typeface="Times New Roman" panose="02020603050405020304"/>
                <a:ea typeface="Times New Roman" panose="02020603050405020304"/>
                <a:cs typeface="Times New Roman" panose="02020603050405020304"/>
              </a:rPr>
              <a:t>0.42</a:t>
            </a:r>
            <a:endParaRPr sz="2000" dirty="0">
              <a:latin typeface="Times New Roman" panose="02020603050405020304"/>
              <a:ea typeface="Times New Roman" panose="02020603050405020304"/>
              <a:cs typeface="Times New Roman" panose="02020603050405020304"/>
            </a:endParaRPr>
          </a:p>
        </p:txBody>
      </p:sp>
      <p:sp>
        <p:nvSpPr>
          <p:cNvPr id="168" name="textbox 168"/>
          <p:cNvSpPr/>
          <p:nvPr/>
        </p:nvSpPr>
        <p:spPr>
          <a:xfrm>
            <a:off x="584220" y="949233"/>
            <a:ext cx="3569970" cy="2548254"/>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20204"/>
              <a:ea typeface="Arial" panose="020B0604020202020204"/>
              <a:cs typeface="Arial" panose="020B0604020202020204"/>
            </a:endParaRPr>
          </a:p>
          <a:p>
            <a:pPr marL="126365" algn="l" rtl="0" eaLnBrk="0">
              <a:lnSpc>
                <a:spcPct val="91000"/>
              </a:lnSpc>
            </a:pPr>
            <a:r>
              <a:rPr sz="1800" kern="0" spc="50" dirty="0">
                <a:solidFill>
                  <a:srgbClr val="000000">
                    <a:alpha val="100000"/>
                  </a:srgbClr>
                </a:solidFill>
                <a:latin typeface="黑体" panose="02010609060101010101" charset="-122"/>
                <a:ea typeface="黑体" panose="02010609060101010101" charset="-122"/>
                <a:cs typeface="黑体" panose="02010609060101010101" charset="-122"/>
              </a:rPr>
              <a:t>举例：</a:t>
            </a:r>
            <a:r>
              <a:rPr sz="1800" b="1" kern="0" spc="50" dirty="0">
                <a:solidFill>
                  <a:srgbClr val="000000">
                    <a:alpha val="100000"/>
                  </a:srgbClr>
                </a:solidFill>
                <a:latin typeface="Arial" panose="020B0604020202020204"/>
                <a:ea typeface="Arial" panose="020B0604020202020204"/>
                <a:cs typeface="Arial" panose="020B0604020202020204"/>
              </a:rPr>
              <a:t>15</a:t>
            </a:r>
            <a:r>
              <a:rPr sz="1800" b="1" kern="0" spc="-160" dirty="0">
                <a:solidFill>
                  <a:srgbClr val="000000">
                    <a:alpha val="100000"/>
                  </a:srgbClr>
                </a:solidFill>
                <a:latin typeface="Arial" panose="020B0604020202020204"/>
                <a:ea typeface="Arial" panose="020B0604020202020204"/>
                <a:cs typeface="Arial" panose="020B0604020202020204"/>
              </a:rPr>
              <a:t> </a:t>
            </a:r>
            <a:r>
              <a:rPr sz="1800" b="1" kern="0" spc="0" dirty="0">
                <a:solidFill>
                  <a:srgbClr val="000000">
                    <a:alpha val="100000"/>
                  </a:srgbClr>
                </a:solidFill>
                <a:latin typeface="Arial" panose="020B0604020202020204"/>
                <a:ea typeface="Arial" panose="020B0604020202020204"/>
                <a:cs typeface="Arial" panose="020B0604020202020204"/>
              </a:rPr>
              <a:t>kg</a:t>
            </a:r>
            <a:r>
              <a:rPr sz="1800" b="1" kern="0" spc="50" dirty="0">
                <a:solidFill>
                  <a:srgbClr val="000000">
                    <a:alpha val="100000"/>
                  </a:srgbClr>
                </a:solidFill>
                <a:latin typeface="黑体" panose="02010609060101010101" charset="-122"/>
                <a:ea typeface="黑体" panose="02010609060101010101" charset="-122"/>
                <a:cs typeface="黑体" panose="02010609060101010101" charset="-122"/>
              </a:rPr>
              <a:t>液</a:t>
            </a:r>
            <a:r>
              <a:rPr sz="1800" kern="0" spc="50" dirty="0">
                <a:solidFill>
                  <a:srgbClr val="000000">
                    <a:alpha val="100000"/>
                  </a:srgbClr>
                </a:solidFill>
                <a:latin typeface="黑体" panose="02010609060101010101" charset="-122"/>
                <a:ea typeface="黑体" panose="02010609060101010101" charset="-122"/>
                <a:cs typeface="黑体" panose="02010609060101010101" charset="-122"/>
              </a:rPr>
              <a:t>化石油气</a:t>
            </a:r>
            <a:endParaRPr sz="1800" dirty="0">
              <a:latin typeface="黑体" panose="02010609060101010101" charset="-122"/>
              <a:ea typeface="黑体" panose="02010609060101010101" charset="-122"/>
              <a:cs typeface="黑体" panose="02010609060101010101" charset="-122"/>
            </a:endParaRPr>
          </a:p>
          <a:p>
            <a:pPr marL="132715" algn="l" rtl="0" eaLnBrk="0">
              <a:lnSpc>
                <a:spcPts val="2390"/>
              </a:lnSpc>
            </a:pPr>
            <a:r>
              <a:rPr sz="1800" kern="0" spc="60" dirty="0">
                <a:solidFill>
                  <a:srgbClr val="000000">
                    <a:alpha val="100000"/>
                  </a:srgbClr>
                </a:solidFill>
                <a:latin typeface="黑体" panose="02010609060101010101" charset="-122"/>
                <a:ea typeface="黑体" panose="02010609060101010101" charset="-122"/>
                <a:cs typeface="黑体" panose="02010609060101010101" charset="-122"/>
              </a:rPr>
              <a:t>钢瓶充装量</a:t>
            </a:r>
            <a:endParaRPr sz="1800" dirty="0">
              <a:latin typeface="黑体" panose="02010609060101010101" charset="-122"/>
              <a:ea typeface="黑体" panose="02010609060101010101" charset="-122"/>
              <a:cs typeface="黑体" panose="02010609060101010101" charset="-122"/>
            </a:endParaRPr>
          </a:p>
          <a:p>
            <a:pPr algn="l" rtl="0" eaLnBrk="0">
              <a:lnSpc>
                <a:spcPct val="152000"/>
              </a:lnSpc>
            </a:pPr>
            <a:endParaRPr sz="1000" dirty="0">
              <a:latin typeface="Arial" panose="020B0604020202020204"/>
              <a:ea typeface="Arial" panose="020B0604020202020204"/>
              <a:cs typeface="Arial" panose="020B0604020202020204"/>
            </a:endParaRPr>
          </a:p>
          <a:p>
            <a:pPr marL="40005" algn="l" rtl="0" eaLnBrk="0">
              <a:lnSpc>
                <a:spcPts val="2640"/>
              </a:lnSpc>
              <a:spcBef>
                <a:spcPts val="550"/>
              </a:spcBef>
            </a:pPr>
            <a:r>
              <a:rPr b="1" kern="0" dirty="0">
                <a:solidFill>
                  <a:srgbClr val="2070A0">
                    <a:alpha val="100000"/>
                  </a:srgbClr>
                </a:solidFill>
                <a:latin typeface="宋体" panose="02010600030101010101" pitchFamily="2" charset="-122"/>
                <a:ea typeface="宋体" panose="02010600030101010101" pitchFamily="2" charset="-122"/>
                <a:cs typeface="宋体" panose="02010600030101010101" pitchFamily="2" charset="-122"/>
                <a:sym typeface="+mn-ea"/>
              </a:rPr>
              <a:t>※</a:t>
            </a:r>
            <a:r>
              <a:rPr sz="1800" b="1" kern="0" spc="-10" dirty="0">
                <a:solidFill>
                  <a:srgbClr val="000000">
                    <a:alpha val="100000"/>
                  </a:srgbClr>
                </a:solidFill>
                <a:latin typeface="黑体" panose="02010609060101010101" charset="-122"/>
                <a:ea typeface="黑体" panose="02010609060101010101" charset="-122"/>
                <a:cs typeface="黑体" panose="02010609060101010101" charset="-122"/>
              </a:rPr>
              <a:t>型号：</a:t>
            </a:r>
            <a:r>
              <a:rPr sz="1800" kern="0" spc="-540" dirty="0">
                <a:solidFill>
                  <a:srgbClr val="000000">
                    <a:alpha val="100000"/>
                  </a:srgbClr>
                </a:solidFill>
                <a:latin typeface="黑体" panose="02010609060101010101" charset="-122"/>
                <a:ea typeface="黑体" panose="02010609060101010101" charset="-122"/>
                <a:cs typeface="黑体" panose="02010609060101010101" charset="-122"/>
              </a:rPr>
              <a:t> </a:t>
            </a:r>
            <a:r>
              <a:rPr sz="1800" b="1" kern="0" spc="-10" dirty="0">
                <a:solidFill>
                  <a:srgbClr val="000000">
                    <a:alpha val="100000"/>
                  </a:srgbClr>
                </a:solidFill>
                <a:latin typeface="Arial" panose="020B0604020202020204"/>
                <a:ea typeface="Arial" panose="020B0604020202020204"/>
                <a:cs typeface="Arial" panose="020B0604020202020204"/>
              </a:rPr>
              <a:t>YSP-35.5</a:t>
            </a:r>
            <a:r>
              <a:rPr sz="1800" b="1" kern="0" spc="-20" dirty="0">
                <a:solidFill>
                  <a:srgbClr val="000000">
                    <a:alpha val="100000"/>
                  </a:srgbClr>
                </a:solidFill>
                <a:latin typeface="Arial" panose="020B0604020202020204"/>
                <a:ea typeface="Arial" panose="020B0604020202020204"/>
                <a:cs typeface="Arial" panose="020B0604020202020204"/>
              </a:rPr>
              <a:t>(15kg)</a:t>
            </a:r>
            <a:endParaRPr sz="1800" dirty="0">
              <a:latin typeface="Arial" panose="020B0604020202020204"/>
              <a:ea typeface="Arial" panose="020B0604020202020204"/>
              <a:cs typeface="Arial" panose="020B0604020202020204"/>
            </a:endParaRPr>
          </a:p>
          <a:p>
            <a:pPr marL="15875" algn="l" rtl="0" eaLnBrk="0">
              <a:lnSpc>
                <a:spcPts val="2795"/>
              </a:lnSpc>
            </a:pPr>
            <a:r>
              <a:rPr sz="1800" b="1" kern="0" spc="0" dirty="0">
                <a:solidFill>
                  <a:srgbClr val="2070A0">
                    <a:alpha val="100000"/>
                  </a:srgbClr>
                </a:solidFill>
                <a:latin typeface="宋体" panose="02010600030101010101" pitchFamily="2" charset="-122"/>
                <a:ea typeface="宋体" panose="02010600030101010101" pitchFamily="2" charset="-122"/>
                <a:cs typeface="宋体" panose="02010600030101010101" pitchFamily="2" charset="-122"/>
              </a:rPr>
              <a:t>※</a:t>
            </a:r>
            <a:r>
              <a:rPr sz="1800" kern="0" spc="0" dirty="0">
                <a:solidFill>
                  <a:srgbClr val="000000">
                    <a:alpha val="100000"/>
                  </a:srgbClr>
                </a:solidFill>
                <a:latin typeface="Arial" panose="020B0604020202020204"/>
                <a:ea typeface="Arial" panose="020B0604020202020204"/>
                <a:cs typeface="Arial" panose="020B0604020202020204"/>
              </a:rPr>
              <a:t>YSP-15(15kg)</a:t>
            </a:r>
            <a:endParaRPr sz="1800" dirty="0">
              <a:latin typeface="Arial" panose="020B0604020202020204"/>
              <a:ea typeface="Arial" panose="020B0604020202020204"/>
              <a:cs typeface="Arial" panose="020B0604020202020204"/>
            </a:endParaRPr>
          </a:p>
          <a:p>
            <a:pPr marL="15875" algn="l" rtl="0" eaLnBrk="0">
              <a:lnSpc>
                <a:spcPts val="2505"/>
              </a:lnSpc>
            </a:pPr>
            <a:r>
              <a:rPr sz="1800" b="1" kern="0" spc="10" dirty="0">
                <a:solidFill>
                  <a:srgbClr val="3070B0">
                    <a:alpha val="100000"/>
                  </a:srgbClr>
                </a:solidFill>
                <a:latin typeface="黑体" panose="02010609060101010101" charset="-122"/>
                <a:ea typeface="黑体" panose="02010609060101010101" charset="-122"/>
                <a:cs typeface="黑体" panose="02010609060101010101" charset="-122"/>
              </a:rPr>
              <a:t>※</a:t>
            </a:r>
            <a:r>
              <a:rPr sz="1800" kern="0" spc="10" dirty="0">
                <a:solidFill>
                  <a:srgbClr val="000000">
                    <a:alpha val="100000"/>
                  </a:srgbClr>
                </a:solidFill>
                <a:latin typeface="黑体" panose="02010609060101010101" charset="-122"/>
                <a:ea typeface="黑体" panose="02010609060101010101" charset="-122"/>
                <a:cs typeface="黑体" panose="02010609060101010101" charset="-122"/>
              </a:rPr>
              <a:t>有效体积</a:t>
            </a:r>
            <a:r>
              <a:rPr sz="18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800" kern="0" spc="10" dirty="0">
                <a:solidFill>
                  <a:srgbClr val="000000">
                    <a:alpha val="100000"/>
                  </a:srgbClr>
                </a:solidFill>
                <a:latin typeface="Arial" panose="020B0604020202020204"/>
                <a:ea typeface="Arial" panose="020B0604020202020204"/>
                <a:cs typeface="Arial" panose="020B0604020202020204"/>
              </a:rPr>
              <a:t>35.5</a:t>
            </a:r>
            <a:r>
              <a:rPr sz="1800" kern="0" spc="-270" dirty="0">
                <a:solidFill>
                  <a:srgbClr val="000000">
                    <a:alpha val="100000"/>
                  </a:srgbClr>
                </a:solidFill>
                <a:latin typeface="Arial" panose="020B0604020202020204"/>
                <a:ea typeface="Arial" panose="020B0604020202020204"/>
                <a:cs typeface="Arial" panose="020B0604020202020204"/>
              </a:rPr>
              <a:t> </a:t>
            </a:r>
            <a:r>
              <a:rPr sz="1800" kern="0" spc="10" dirty="0">
                <a:solidFill>
                  <a:srgbClr val="000000">
                    <a:alpha val="100000"/>
                  </a:srgbClr>
                </a:solidFill>
                <a:latin typeface="Arial" panose="020B0604020202020204"/>
                <a:ea typeface="Arial" panose="020B0604020202020204"/>
                <a:cs typeface="Arial" panose="020B0604020202020204"/>
              </a:rPr>
              <a:t>L</a:t>
            </a:r>
            <a:endParaRPr sz="1800" dirty="0">
              <a:latin typeface="Arial" panose="020B0604020202020204"/>
              <a:ea typeface="Arial" panose="020B0604020202020204"/>
              <a:cs typeface="Arial" panose="020B0604020202020204"/>
            </a:endParaRPr>
          </a:p>
          <a:p>
            <a:pPr marL="50800" algn="l" rtl="0" eaLnBrk="0">
              <a:lnSpc>
                <a:spcPct val="87000"/>
              </a:lnSpc>
              <a:spcBef>
                <a:spcPts val="360"/>
              </a:spcBef>
            </a:pPr>
            <a:r>
              <a:rPr sz="1800" kern="0" spc="40" dirty="0">
                <a:solidFill>
                  <a:srgbClr val="2070C0">
                    <a:alpha val="100000"/>
                  </a:srgbClr>
                </a:solidFill>
                <a:latin typeface="黑体" panose="02010609060101010101" charset="-122"/>
                <a:ea typeface="黑体" panose="02010609060101010101" charset="-122"/>
                <a:cs typeface="黑体" panose="02010609060101010101" charset="-122"/>
              </a:rPr>
              <a:t>※</a:t>
            </a:r>
            <a:r>
              <a:rPr sz="1800" kern="0" spc="40" dirty="0">
                <a:solidFill>
                  <a:srgbClr val="000000">
                    <a:alpha val="100000"/>
                  </a:srgbClr>
                </a:solidFill>
                <a:latin typeface="黑体" panose="02010609060101010101" charset="-122"/>
                <a:ea typeface="黑体" panose="02010609060101010101" charset="-122"/>
                <a:cs typeface="黑体" panose="02010609060101010101" charset="-122"/>
              </a:rPr>
              <a:t>最大充装量=有效体积</a:t>
            </a:r>
            <a:r>
              <a:rPr sz="1800" kern="0" spc="30" dirty="0">
                <a:solidFill>
                  <a:srgbClr val="000000">
                    <a:alpha val="100000"/>
                  </a:srgbClr>
                </a:solidFill>
                <a:latin typeface="黑体" panose="02010609060101010101" charset="-122"/>
                <a:ea typeface="黑体" panose="02010609060101010101" charset="-122"/>
                <a:cs typeface="黑体" panose="02010609060101010101" charset="-122"/>
              </a:rPr>
              <a:t>*充装系数</a:t>
            </a:r>
            <a:endParaRPr sz="1800" dirty="0">
              <a:latin typeface="黑体" panose="02010609060101010101" charset="-122"/>
              <a:ea typeface="黑体" panose="02010609060101010101" charset="-122"/>
              <a:cs typeface="黑体" panose="02010609060101010101" charset="-122"/>
            </a:endParaRPr>
          </a:p>
          <a:p>
            <a:pPr marL="12700" algn="l" rtl="0" eaLnBrk="0">
              <a:lnSpc>
                <a:spcPts val="2945"/>
              </a:lnSpc>
            </a:pPr>
            <a:r>
              <a:rPr sz="1800" b="1" kern="0" spc="0" dirty="0">
                <a:solidFill>
                  <a:srgbClr val="2070B0">
                    <a:alpha val="100000"/>
                  </a:srgbClr>
                </a:solidFill>
                <a:latin typeface="宋体" panose="02010600030101010101" pitchFamily="2" charset="-122"/>
                <a:ea typeface="宋体" panose="02010600030101010101" pitchFamily="2" charset="-122"/>
                <a:cs typeface="宋体" panose="02010600030101010101" pitchFamily="2" charset="-122"/>
              </a:rPr>
              <a:t>※</a:t>
            </a:r>
            <a:r>
              <a:rPr sz="1800" kern="0" spc="0" dirty="0">
                <a:solidFill>
                  <a:srgbClr val="000000">
                    <a:alpha val="100000"/>
                  </a:srgbClr>
                </a:solidFill>
                <a:latin typeface="Times New Roman" panose="02020603050405020304"/>
                <a:ea typeface="Times New Roman" panose="02020603050405020304"/>
                <a:cs typeface="Times New Roman" panose="02020603050405020304"/>
              </a:rPr>
              <a:t>14.91=35.5*0.42</a:t>
            </a:r>
            <a:endParaRPr sz="1800" dirty="0">
              <a:latin typeface="Times New Roman" panose="02020603050405020304"/>
              <a:ea typeface="Times New Roman" panose="02020603050405020304"/>
              <a:cs typeface="Times New Roman" panose="02020603050405020304"/>
            </a:endParaRPr>
          </a:p>
        </p:txBody>
      </p:sp>
      <p:grpSp>
        <p:nvGrpSpPr>
          <p:cNvPr id="16" name="group 16"/>
          <p:cNvGrpSpPr/>
          <p:nvPr/>
        </p:nvGrpSpPr>
        <p:grpSpPr>
          <a:xfrm rot="21600000">
            <a:off x="6339" y="127010"/>
            <a:ext cx="4216400" cy="520705"/>
            <a:chOff x="0" y="0"/>
            <a:chExt cx="4216400" cy="520705"/>
          </a:xfrm>
        </p:grpSpPr>
        <p:pic>
          <p:nvPicPr>
            <p:cNvPr id="170" name="picture 170"/>
            <p:cNvPicPr>
              <a:picLocks noChangeAspect="1"/>
            </p:cNvPicPr>
            <p:nvPr/>
          </p:nvPicPr>
          <p:blipFill>
            <a:blip r:embed="rId2"/>
            <a:stretch>
              <a:fillRect/>
            </a:stretch>
          </p:blipFill>
          <p:spPr>
            <a:xfrm rot="21600000">
              <a:off x="0" y="0"/>
              <a:ext cx="4216400" cy="520705"/>
            </a:xfrm>
            <a:prstGeom prst="rect">
              <a:avLst/>
            </a:prstGeom>
          </p:spPr>
        </p:pic>
        <p:sp>
          <p:nvSpPr>
            <p:cNvPr id="172" name="textbox 172"/>
            <p:cNvSpPr/>
            <p:nvPr/>
          </p:nvSpPr>
          <p:spPr>
            <a:xfrm>
              <a:off x="-12700" y="-12700"/>
              <a:ext cx="4241800" cy="593725"/>
            </a:xfrm>
            <a:prstGeom prst="rect">
              <a:avLst/>
            </a:prstGeom>
            <a:noFill/>
            <a:ln w="0" cap="flat">
              <a:noFill/>
              <a:prstDash val="solid"/>
              <a:miter lim="0"/>
            </a:ln>
          </p:spPr>
          <p:txBody>
            <a:bodyPr vert="horz" wrap="square" lIns="0" tIns="0" rIns="0" bIns="0"/>
            <a:lstStyle/>
            <a:p>
              <a:pPr algn="l" rtl="0" eaLnBrk="0">
                <a:lnSpc>
                  <a:spcPct val="111000"/>
                </a:lnSpc>
              </a:pPr>
              <a:endParaRPr sz="8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366395" algn="l" rtl="0" eaLnBrk="0">
                <a:lnSpc>
                  <a:spcPct val="96000"/>
                </a:lnSpc>
              </a:pPr>
              <a:r>
                <a:rPr sz="2700" b="1" kern="0" spc="-50" dirty="0">
                  <a:solidFill>
                    <a:srgbClr val="FFFFFF">
                      <a:alpha val="100000"/>
                    </a:srgbClr>
                  </a:solidFill>
                  <a:latin typeface="黑体" panose="02010609060101010101" charset="-122"/>
                  <a:ea typeface="黑体" panose="02010609060101010101" charset="-122"/>
                  <a:cs typeface="黑体" panose="02010609060101010101" charset="-122"/>
                </a:rPr>
                <a:t>化石油气充装相关规定</a:t>
              </a:r>
              <a:endParaRPr sz="27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icture 178"/>
          <p:cNvPicPr>
            <a:picLocks noChangeAspect="1"/>
          </p:cNvPicPr>
          <p:nvPr/>
        </p:nvPicPr>
        <p:blipFill>
          <a:blip r:embed="rId1"/>
          <a:stretch>
            <a:fillRect/>
          </a:stretch>
        </p:blipFill>
        <p:spPr>
          <a:xfrm rot="21600000">
            <a:off x="0" y="0"/>
            <a:ext cx="8128000" cy="4572000"/>
          </a:xfrm>
          <a:prstGeom prst="rect">
            <a:avLst/>
          </a:prstGeom>
        </p:spPr>
      </p:pic>
      <p:sp>
        <p:nvSpPr>
          <p:cNvPr id="180" name="textbox 180"/>
          <p:cNvSpPr/>
          <p:nvPr/>
        </p:nvSpPr>
        <p:spPr>
          <a:xfrm>
            <a:off x="177820" y="942360"/>
            <a:ext cx="7785734" cy="3072764"/>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9000"/>
              </a:lnSpc>
            </a:pPr>
            <a:r>
              <a:rPr sz="1700" kern="0" spc="-10" dirty="0">
                <a:solidFill>
                  <a:srgbClr val="E06020">
                    <a:alpha val="100000"/>
                  </a:srgbClr>
                </a:solidFill>
                <a:latin typeface="黑体" panose="02010609060101010101" charset="-122"/>
                <a:ea typeface="黑体" panose="02010609060101010101" charset="-122"/>
                <a:cs typeface="黑体" panose="02010609060101010101" charset="-122"/>
              </a:rPr>
              <a:t>几个基本问题：</a:t>
            </a:r>
            <a:endParaRPr sz="1700" dirty="0">
              <a:latin typeface="黑体" panose="02010609060101010101" charset="-122"/>
              <a:ea typeface="黑体" panose="02010609060101010101" charset="-122"/>
              <a:cs typeface="黑体" panose="02010609060101010101" charset="-122"/>
            </a:endParaRPr>
          </a:p>
          <a:p>
            <a:pPr algn="l" rtl="0" eaLnBrk="0">
              <a:lnSpc>
                <a:spcPct val="116000"/>
              </a:lnSpc>
            </a:pPr>
            <a:endParaRPr sz="1000" dirty="0">
              <a:latin typeface="Arial" panose="020B0604020202020204"/>
              <a:ea typeface="Arial" panose="020B0604020202020204"/>
              <a:cs typeface="Arial" panose="020B0604020202020204"/>
            </a:endParaRPr>
          </a:p>
          <a:p>
            <a:pPr marL="69215" algn="l" rtl="0" eaLnBrk="0">
              <a:lnSpc>
                <a:spcPct val="96000"/>
              </a:lnSpc>
              <a:spcBef>
                <a:spcPts val="370"/>
              </a:spcBef>
            </a:pP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一</a:t>
            </a:r>
            <a:r>
              <a:rPr sz="1200" kern="0" spc="-17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、为何液化石油气钢瓶要进</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行定期检验?</a:t>
            </a:r>
            <a:endParaRPr sz="1200" dirty="0">
              <a:latin typeface="黑体" panose="02010609060101010101" charset="-122"/>
              <a:ea typeface="黑体" panose="02010609060101010101" charset="-122"/>
              <a:cs typeface="黑体" panose="02010609060101010101" charset="-122"/>
            </a:endParaRPr>
          </a:p>
          <a:p>
            <a:pPr algn="r" rtl="0" eaLnBrk="0">
              <a:lnSpc>
                <a:spcPct val="85000"/>
              </a:lnSpc>
              <a:spcBef>
                <a:spcPts val="560"/>
              </a:spcBef>
            </a:pP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答：液化石油气钢经长期使用，会出现油漆脱落、</a:t>
            </a: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腐蚀、机械损伤(如凹坑、刻痕等)、角阀开启不畅、漏气等</a:t>
            </a:r>
            <a:endParaRPr sz="1200" dirty="0">
              <a:latin typeface="黑体" panose="02010609060101010101" charset="-122"/>
              <a:ea typeface="黑体" panose="02010609060101010101" charset="-122"/>
              <a:cs typeface="黑体" panose="02010609060101010101" charset="-122"/>
            </a:endParaRPr>
          </a:p>
          <a:p>
            <a:pPr marL="69215" algn="l" rtl="0" eaLnBrk="0">
              <a:lnSpc>
                <a:spcPts val="2200"/>
              </a:lnSpc>
            </a:pP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现象，如不定期检验，及时发</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现并处理上述现象，轻则降低钢瓶的使用寿命，重则会导致意外灾难。</a:t>
            </a:r>
            <a:endParaRPr sz="1200" dirty="0">
              <a:latin typeface="黑体" panose="02010609060101010101" charset="-122"/>
              <a:ea typeface="黑体" panose="02010609060101010101" charset="-122"/>
              <a:cs typeface="黑体" panose="02010609060101010101" charset="-122"/>
            </a:endParaRPr>
          </a:p>
          <a:p>
            <a:pPr algn="l" rtl="0" eaLnBrk="0">
              <a:lnSpc>
                <a:spcPct val="160000"/>
              </a:lnSpc>
            </a:pPr>
            <a:endParaRPr sz="1000" dirty="0">
              <a:latin typeface="Arial" panose="020B0604020202020204"/>
              <a:ea typeface="Arial" panose="020B0604020202020204"/>
              <a:cs typeface="Arial" panose="020B0604020202020204"/>
            </a:endParaRPr>
          </a:p>
          <a:p>
            <a:pPr marL="69215" algn="l" rtl="0" eaLnBrk="0">
              <a:lnSpc>
                <a:spcPct val="96000"/>
              </a:lnSpc>
              <a:spcBef>
                <a:spcPts val="365"/>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二</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、液化石油气钢瓶定期检验周期是如何规定的?</a:t>
            </a:r>
            <a:endParaRPr sz="1200" dirty="0">
              <a:latin typeface="黑体" panose="02010609060101010101" charset="-122"/>
              <a:ea typeface="黑体" panose="02010609060101010101" charset="-122"/>
              <a:cs typeface="黑体" panose="02010609060101010101" charset="-122"/>
            </a:endParaRPr>
          </a:p>
          <a:p>
            <a:pPr marL="234315" algn="l" rtl="0" eaLnBrk="0">
              <a:lnSpc>
                <a:spcPct val="85000"/>
              </a:lnSpc>
              <a:spcBef>
                <a:spcPts val="1210"/>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答：按照《液化石油气钢瓶安全标准》</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GB</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5842-2006</a:t>
            </a:r>
            <a:r>
              <a:rPr sz="1200" kern="0" spc="49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之规定，2007年2月1日以前生产的液化石</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油气钢瓶的最长</a:t>
            </a:r>
            <a:endParaRPr sz="1200" dirty="0">
              <a:latin typeface="黑体" panose="02010609060101010101" charset="-122"/>
              <a:ea typeface="黑体" panose="02010609060101010101" charset="-122"/>
              <a:cs typeface="黑体" panose="02010609060101010101" charset="-122"/>
            </a:endParaRPr>
          </a:p>
          <a:p>
            <a:pPr marL="69215" algn="l" rtl="0" eaLnBrk="0">
              <a:lnSpc>
                <a:spcPct val="202000"/>
              </a:lnSpc>
              <a:spcBef>
                <a:spcPts val="30"/>
              </a:spcBef>
            </a:pP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使用年限为15年；2007年2月1日以后生产的液化石油气钢瓶的最长使用</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年限为8年，可以延长到12年；液化石油</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气钢瓶每4年检验一次。不符合报废标准且距上次检验</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日期满4年的液化石油气钢瓶，应由气瓶充装站送交具有合</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法资质的气瓶检验单位检验，对无法确认上次检验日期的，按照超</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期未检液化石油气钢瓶处理。</a:t>
            </a:r>
            <a:endParaRPr sz="1200" dirty="0">
              <a:latin typeface="黑体" panose="02010609060101010101" charset="-122"/>
              <a:ea typeface="黑体" panose="02010609060101010101" charset="-122"/>
              <a:cs typeface="黑体" panose="02010609060101010101" charset="-122"/>
            </a:endParaRPr>
          </a:p>
        </p:txBody>
      </p:sp>
      <p:grpSp>
        <p:nvGrpSpPr>
          <p:cNvPr id="18" name="group 18"/>
          <p:cNvGrpSpPr/>
          <p:nvPr/>
        </p:nvGrpSpPr>
        <p:grpSpPr>
          <a:xfrm rot="21600000">
            <a:off x="19019" y="127010"/>
            <a:ext cx="4279961" cy="527060"/>
            <a:chOff x="0" y="0"/>
            <a:chExt cx="4279961" cy="527060"/>
          </a:xfrm>
        </p:grpSpPr>
        <p:pic>
          <p:nvPicPr>
            <p:cNvPr id="182" name="picture 182"/>
            <p:cNvPicPr>
              <a:picLocks noChangeAspect="1"/>
            </p:cNvPicPr>
            <p:nvPr/>
          </p:nvPicPr>
          <p:blipFill>
            <a:blip r:embed="rId2"/>
            <a:stretch>
              <a:fillRect/>
            </a:stretch>
          </p:blipFill>
          <p:spPr>
            <a:xfrm rot="21600000">
              <a:off x="0" y="0"/>
              <a:ext cx="4279961" cy="527060"/>
            </a:xfrm>
            <a:prstGeom prst="rect">
              <a:avLst/>
            </a:prstGeom>
          </p:spPr>
        </p:pic>
        <p:sp>
          <p:nvSpPr>
            <p:cNvPr id="184" name="textbox 184"/>
            <p:cNvSpPr/>
            <p:nvPr/>
          </p:nvSpPr>
          <p:spPr>
            <a:xfrm>
              <a:off x="-12700" y="-12700"/>
              <a:ext cx="4305934" cy="598169"/>
            </a:xfrm>
            <a:prstGeom prst="rect">
              <a:avLst/>
            </a:prstGeom>
            <a:noFill/>
            <a:ln w="0" cap="flat">
              <a:noFill/>
              <a:prstDash val="solid"/>
              <a:miter lim="0"/>
            </a:ln>
          </p:spPr>
          <p:txBody>
            <a:bodyPr vert="horz" wrap="square" lIns="0" tIns="0" rIns="0" bIns="0"/>
            <a:lstStyle/>
            <a:p>
              <a:pPr algn="l" rtl="0" eaLnBrk="0">
                <a:lnSpc>
                  <a:spcPct val="105000"/>
                </a:lnSpc>
              </a:pPr>
              <a:endParaRPr sz="800" dirty="0">
                <a:latin typeface="Arial" panose="020B0604020202020204"/>
                <a:ea typeface="Arial" panose="020B0604020202020204"/>
                <a:cs typeface="Arial" panose="020B0604020202020204"/>
              </a:endParaRPr>
            </a:p>
            <a:p>
              <a:pPr marL="156845" algn="l" rtl="0" eaLnBrk="0">
                <a:lnSpc>
                  <a:spcPct val="98000"/>
                </a:lnSpc>
                <a:spcBef>
                  <a:spcPts val="0"/>
                </a:spcBef>
              </a:pP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液化石油气充装相关规定</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90"/>
          <p:cNvPicPr>
            <a:picLocks noChangeAspect="1"/>
          </p:cNvPicPr>
          <p:nvPr/>
        </p:nvPicPr>
        <p:blipFill>
          <a:blip r:embed="rId1"/>
          <a:stretch>
            <a:fillRect/>
          </a:stretch>
        </p:blipFill>
        <p:spPr>
          <a:xfrm rot="21600000">
            <a:off x="0" y="0"/>
            <a:ext cx="8128000" cy="4572000"/>
          </a:xfrm>
          <a:prstGeom prst="rect">
            <a:avLst/>
          </a:prstGeom>
        </p:spPr>
      </p:pic>
      <p:sp>
        <p:nvSpPr>
          <p:cNvPr id="192" name="textbox 192"/>
          <p:cNvSpPr/>
          <p:nvPr/>
        </p:nvSpPr>
        <p:spPr>
          <a:xfrm>
            <a:off x="177820" y="942360"/>
            <a:ext cx="7934325" cy="308673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9000"/>
              </a:lnSpc>
            </a:pPr>
            <a:r>
              <a:rPr sz="1700" kern="0" spc="-10" dirty="0">
                <a:solidFill>
                  <a:srgbClr val="E06020">
                    <a:alpha val="100000"/>
                  </a:srgbClr>
                </a:solidFill>
                <a:latin typeface="黑体" panose="02010609060101010101" charset="-122"/>
                <a:ea typeface="黑体" panose="02010609060101010101" charset="-122"/>
                <a:cs typeface="黑体" panose="02010609060101010101" charset="-122"/>
              </a:rPr>
              <a:t>几个基本问题：</a:t>
            </a:r>
            <a:endParaRPr sz="1700" dirty="0">
              <a:latin typeface="黑体" panose="02010609060101010101" charset="-122"/>
              <a:ea typeface="黑体" panose="02010609060101010101" charset="-122"/>
              <a:cs typeface="黑体" panose="02010609060101010101" charset="-122"/>
            </a:endParaRPr>
          </a:p>
          <a:p>
            <a:pPr algn="l" rtl="0" eaLnBrk="0">
              <a:lnSpc>
                <a:spcPct val="124000"/>
              </a:lnSpc>
            </a:pPr>
            <a:endParaRPr sz="1000" dirty="0">
              <a:latin typeface="Arial" panose="020B0604020202020204"/>
              <a:ea typeface="Arial" panose="020B0604020202020204"/>
              <a:cs typeface="Arial" panose="020B0604020202020204"/>
            </a:endParaRPr>
          </a:p>
          <a:p>
            <a:pPr marL="63500" algn="l" rtl="0" eaLnBrk="0">
              <a:lnSpc>
                <a:spcPct val="96000"/>
              </a:lnSpc>
              <a:spcBef>
                <a:spcPts val="370"/>
              </a:spcBef>
            </a:pP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三</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、液化石油气气钢</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瓶报废如何规定?</a:t>
            </a:r>
            <a:endParaRPr sz="1200" dirty="0">
              <a:latin typeface="黑体" panose="02010609060101010101" charset="-122"/>
              <a:ea typeface="黑体" panose="02010609060101010101" charset="-122"/>
              <a:cs typeface="黑体" panose="02010609060101010101" charset="-122"/>
            </a:endParaRPr>
          </a:p>
          <a:p>
            <a:pPr marL="63500" algn="l" rtl="0" eaLnBrk="0">
              <a:lnSpc>
                <a:spcPct val="92000"/>
              </a:lnSpc>
              <a:spcBef>
                <a:spcPts val="465"/>
              </a:spcBef>
            </a:pP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答：2007年2月1</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日以前生产的满15年和2007年2月1日之后生产满8年且未进行安全评估的液化石油气钢瓶，都要送交</a:t>
            </a:r>
            <a:endParaRPr sz="1200" dirty="0">
              <a:latin typeface="黑体" panose="02010609060101010101" charset="-122"/>
              <a:ea typeface="黑体" panose="02010609060101010101" charset="-122"/>
              <a:cs typeface="黑体" panose="02010609060101010101" charset="-122"/>
            </a:endParaRPr>
          </a:p>
          <a:p>
            <a:pPr marL="63500" algn="l" rtl="0" eaLnBrk="0">
              <a:lnSpc>
                <a:spcPct val="92000"/>
              </a:lnSpc>
              <a:spcBef>
                <a:spcPts val="875"/>
              </a:spcBef>
            </a:pP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气瓶充装站，由气瓶充装站送交气瓶检验单位</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进行安全报废处理。无法确认出厂日期的按报废液化石油气钢瓶处理。</a:t>
            </a:r>
            <a:endParaRPr sz="1200" dirty="0">
              <a:latin typeface="黑体" panose="02010609060101010101" charset="-122"/>
              <a:ea typeface="黑体" panose="02010609060101010101" charset="-122"/>
              <a:cs typeface="黑体" panose="02010609060101010101" charset="-122"/>
            </a:endParaRPr>
          </a:p>
          <a:p>
            <a:pPr algn="l" rtl="0" eaLnBrk="0">
              <a:lnSpc>
                <a:spcPct val="139000"/>
              </a:lnSpc>
            </a:pPr>
            <a:endParaRPr sz="1000" dirty="0">
              <a:latin typeface="Arial" panose="020B0604020202020204"/>
              <a:ea typeface="Arial" panose="020B0604020202020204"/>
              <a:cs typeface="Arial" panose="020B0604020202020204"/>
            </a:endParaRPr>
          </a:p>
          <a:p>
            <a:pPr marL="63500" algn="l" rtl="0" eaLnBrk="0">
              <a:lnSpc>
                <a:spcPct val="96000"/>
              </a:lnSpc>
              <a:spcBef>
                <a:spcPts val="365"/>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四</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、液化石油气钢瓶充装</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检查如何规定的?</a:t>
            </a:r>
            <a:endParaRPr sz="1200" dirty="0">
              <a:latin typeface="黑体" panose="02010609060101010101" charset="-122"/>
              <a:ea typeface="黑体" panose="02010609060101010101" charset="-122"/>
              <a:cs typeface="黑体" panose="02010609060101010101" charset="-122"/>
            </a:endParaRPr>
          </a:p>
          <a:p>
            <a:pPr marL="247015" algn="l" rtl="0" eaLnBrk="0">
              <a:lnSpc>
                <a:spcPct val="85000"/>
              </a:lnSpc>
              <a:spcBef>
                <a:spcPts val="1360"/>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答：气瓶充装站要认真做好充装前的检查和登记记录。</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非自有产权气瓶、超期未检气瓶、报废气瓶，不得进入</a:t>
            </a:r>
            <a:endParaRPr sz="1200" dirty="0">
              <a:latin typeface="黑体" panose="02010609060101010101" charset="-122"/>
              <a:ea typeface="黑体" panose="02010609060101010101" charset="-122"/>
              <a:cs typeface="黑体" panose="02010609060101010101" charset="-122"/>
            </a:endParaRPr>
          </a:p>
          <a:p>
            <a:pPr marL="63500" algn="l" rtl="0" eaLnBrk="0">
              <a:lnSpc>
                <a:spcPct val="205000"/>
              </a:lnSpc>
              <a:spcBef>
                <a:spcPts val="15"/>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待充区。对超期未检气瓶要及时送往具有合法资质的气</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瓶检验单位进行检验；对报废气瓶应送交具有合法资质的</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检验单位，进行报废处理。对于判废的钢瓶应</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在钢瓶醒目位置做出“报废”标识。报废钢瓶应进行消除使用功能</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处理。禁止任何充装站或个人非法处</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理报废气瓶。</a:t>
            </a:r>
            <a:endParaRPr sz="1200" dirty="0">
              <a:latin typeface="黑体" panose="02010609060101010101" charset="-122"/>
              <a:ea typeface="黑体" panose="02010609060101010101" charset="-122"/>
              <a:cs typeface="黑体" panose="02010609060101010101" charset="-122"/>
            </a:endParaRPr>
          </a:p>
        </p:txBody>
      </p:sp>
      <p:grpSp>
        <p:nvGrpSpPr>
          <p:cNvPr id="20" name="group 20"/>
          <p:cNvGrpSpPr/>
          <p:nvPr/>
        </p:nvGrpSpPr>
        <p:grpSpPr>
          <a:xfrm rot="21600000">
            <a:off x="0" y="127010"/>
            <a:ext cx="4222739" cy="527060"/>
            <a:chOff x="0" y="0"/>
            <a:chExt cx="4222739" cy="527060"/>
          </a:xfrm>
        </p:grpSpPr>
        <p:pic>
          <p:nvPicPr>
            <p:cNvPr id="194" name="picture 194"/>
            <p:cNvPicPr>
              <a:picLocks noChangeAspect="1"/>
            </p:cNvPicPr>
            <p:nvPr/>
          </p:nvPicPr>
          <p:blipFill>
            <a:blip r:embed="rId2"/>
            <a:stretch>
              <a:fillRect/>
            </a:stretch>
          </p:blipFill>
          <p:spPr>
            <a:xfrm rot="21600000">
              <a:off x="0" y="0"/>
              <a:ext cx="4222739" cy="527060"/>
            </a:xfrm>
            <a:prstGeom prst="rect">
              <a:avLst/>
            </a:prstGeom>
          </p:spPr>
        </p:pic>
        <p:sp>
          <p:nvSpPr>
            <p:cNvPr id="196" name="textbox 196"/>
            <p:cNvSpPr/>
            <p:nvPr/>
          </p:nvSpPr>
          <p:spPr>
            <a:xfrm>
              <a:off x="-12700" y="-12700"/>
              <a:ext cx="4248150" cy="598169"/>
            </a:xfrm>
            <a:prstGeom prst="rect">
              <a:avLst/>
            </a:prstGeom>
            <a:noFill/>
            <a:ln w="0" cap="flat">
              <a:noFill/>
              <a:prstDash val="solid"/>
              <a:miter lim="0"/>
            </a:ln>
          </p:spPr>
          <p:txBody>
            <a:bodyPr vert="horz" wrap="square" lIns="0" tIns="0" rIns="0" bIns="0"/>
            <a:lstStyle/>
            <a:p>
              <a:pPr algn="l" rtl="0" eaLnBrk="0">
                <a:lnSpc>
                  <a:spcPct val="105000"/>
                </a:lnSpc>
              </a:pPr>
              <a:endParaRPr sz="800" dirty="0">
                <a:latin typeface="Arial" panose="020B0604020202020204"/>
                <a:ea typeface="Arial" panose="020B0604020202020204"/>
                <a:cs typeface="Arial" panose="020B0604020202020204"/>
              </a:endParaRPr>
            </a:p>
            <a:p>
              <a:pPr marL="175895" algn="l" rtl="0" eaLnBrk="0">
                <a:lnSpc>
                  <a:spcPct val="98000"/>
                </a:lnSpc>
                <a:spcBef>
                  <a:spcPts val="0"/>
                </a:spcBef>
              </a:pP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液化石油气充装相关规定</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202"/>
          <p:cNvPicPr>
            <a:picLocks noChangeAspect="1"/>
          </p:cNvPicPr>
          <p:nvPr/>
        </p:nvPicPr>
        <p:blipFill>
          <a:blip r:embed="rId1"/>
          <a:stretch>
            <a:fillRect/>
          </a:stretch>
        </p:blipFill>
        <p:spPr>
          <a:xfrm rot="21600000">
            <a:off x="0" y="0"/>
            <a:ext cx="8128000" cy="4572000"/>
          </a:xfrm>
          <a:prstGeom prst="rect">
            <a:avLst/>
          </a:prstGeom>
        </p:spPr>
      </p:pic>
      <p:sp>
        <p:nvSpPr>
          <p:cNvPr id="204" name="textbox 204"/>
          <p:cNvSpPr/>
          <p:nvPr/>
        </p:nvSpPr>
        <p:spPr>
          <a:xfrm>
            <a:off x="177800" y="942340"/>
            <a:ext cx="7651750" cy="284924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9000"/>
              </a:lnSpc>
            </a:pPr>
            <a:r>
              <a:rPr sz="1700" kern="0" spc="-10" dirty="0">
                <a:solidFill>
                  <a:srgbClr val="E06020">
                    <a:alpha val="100000"/>
                  </a:srgbClr>
                </a:solidFill>
                <a:latin typeface="黑体" panose="02010609060101010101" charset="-122"/>
                <a:ea typeface="黑体" panose="02010609060101010101" charset="-122"/>
                <a:cs typeface="黑体" panose="02010609060101010101" charset="-122"/>
              </a:rPr>
              <a:t>几个基本问题：</a:t>
            </a:r>
            <a:endParaRPr sz="1700" dirty="0">
              <a:latin typeface="黑体" panose="02010609060101010101" charset="-122"/>
              <a:ea typeface="黑体" panose="02010609060101010101" charset="-122"/>
              <a:cs typeface="黑体" panose="02010609060101010101" charset="-122"/>
            </a:endParaRPr>
          </a:p>
          <a:p>
            <a:pPr algn="l" rtl="0" eaLnBrk="0">
              <a:lnSpc>
                <a:spcPct val="122000"/>
              </a:lnSpc>
            </a:pPr>
            <a:endParaRPr sz="1000" dirty="0">
              <a:latin typeface="Arial" panose="020B0604020202020204"/>
              <a:ea typeface="Arial" panose="020B0604020202020204"/>
              <a:cs typeface="Arial" panose="020B0604020202020204"/>
            </a:endParaRPr>
          </a:p>
          <a:p>
            <a:pPr marL="247015" indent="-183515" algn="l" rtl="0" eaLnBrk="0">
              <a:lnSpc>
                <a:spcPct val="122000"/>
              </a:lnSpc>
              <a:spcBef>
                <a:spcPts val="335"/>
              </a:spcBef>
            </a:pPr>
            <a:r>
              <a:rPr sz="1400" kern="0" spc="110" dirty="0">
                <a:solidFill>
                  <a:srgbClr val="000000">
                    <a:alpha val="100000"/>
                  </a:srgbClr>
                </a:solidFill>
                <a:latin typeface="黑体" panose="02010609060101010101" charset="-122"/>
                <a:ea typeface="黑体" panose="02010609060101010101" charset="-122"/>
                <a:cs typeface="黑体" panose="02010609060101010101" charset="-122"/>
              </a:rPr>
              <a:t>九</a:t>
            </a:r>
            <a:r>
              <a:rPr sz="1400" kern="0" spc="110" dirty="0">
                <a:solidFill>
                  <a:srgbClr val="000000">
                    <a:alpha val="100000"/>
                  </a:srgbClr>
                </a:solidFill>
                <a:latin typeface="黑体" panose="02010609060101010101" charset="-122"/>
                <a:ea typeface="黑体" panose="02010609060101010101" charset="-122"/>
                <a:cs typeface="黑体" panose="02010609060101010101" charset="-122"/>
              </a:rPr>
              <a:t> 、根据《气瓶安全技术规程》,使</a:t>
            </a:r>
            <a:r>
              <a:rPr sz="1400" kern="0" spc="100" dirty="0">
                <a:solidFill>
                  <a:srgbClr val="000000">
                    <a:alpha val="100000"/>
                  </a:srgbClr>
                </a:solidFill>
                <a:latin typeface="黑体" panose="02010609060101010101" charset="-122"/>
                <a:ea typeface="黑体" panose="02010609060101010101" charset="-122"/>
                <a:cs typeface="黑体" panose="02010609060101010101" charset="-122"/>
              </a:rPr>
              <a:t>用单位检查发现那些那情况严禁充装?</a:t>
            </a:r>
            <a:r>
              <a:rPr sz="14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400" kern="0" spc="90" dirty="0">
                <a:solidFill>
                  <a:srgbClr val="000000">
                    <a:alpha val="100000"/>
                  </a:srgbClr>
                </a:solidFill>
                <a:latin typeface="黑体" panose="02010609060101010101" charset="-122"/>
                <a:ea typeface="黑体" panose="02010609060101010101" charset="-122"/>
                <a:cs typeface="黑体" panose="02010609060101010101" charset="-122"/>
              </a:rPr>
              <a:t>答：检查发现以下情况的气瓶，应当先进行处理，否则严禁充装；</a:t>
            </a:r>
            <a:endParaRPr sz="1400" dirty="0">
              <a:latin typeface="黑体" panose="02010609060101010101" charset="-122"/>
              <a:ea typeface="黑体" panose="02010609060101010101" charset="-122"/>
              <a:cs typeface="黑体" panose="02010609060101010101" charset="-122"/>
            </a:endParaRPr>
          </a:p>
          <a:p>
            <a:pPr marL="62865" algn="l" rtl="0" eaLnBrk="0">
              <a:lnSpc>
                <a:spcPct val="96000"/>
              </a:lnSpc>
              <a:spcBef>
                <a:spcPts val="935"/>
              </a:spcBef>
            </a:pPr>
            <a:r>
              <a:rPr sz="1400" kern="0" spc="60" dirty="0">
                <a:solidFill>
                  <a:srgbClr val="000000">
                    <a:alpha val="100000"/>
                  </a:srgbClr>
                </a:solidFill>
                <a:latin typeface="黑体" panose="02010609060101010101" charset="-122"/>
                <a:ea typeface="黑体" panose="02010609060101010101" charset="-122"/>
                <a:cs typeface="黑体" panose="02010609060101010101" charset="-122"/>
              </a:rPr>
              <a:t>(1)出厂标志、颜色标记不符合规定，</a:t>
            </a:r>
            <a:r>
              <a:rPr sz="1400" kern="0" spc="50" dirty="0">
                <a:solidFill>
                  <a:srgbClr val="000000">
                    <a:alpha val="100000"/>
                  </a:srgbClr>
                </a:solidFill>
                <a:latin typeface="黑体" panose="02010609060101010101" charset="-122"/>
                <a:ea typeface="黑体" panose="02010609060101010101" charset="-122"/>
                <a:cs typeface="黑体" panose="02010609060101010101" charset="-122"/>
              </a:rPr>
              <a:t>瓶内介质未确认：</a:t>
            </a:r>
            <a:endParaRPr sz="1400" dirty="0">
              <a:latin typeface="黑体" panose="02010609060101010101" charset="-122"/>
              <a:ea typeface="黑体" panose="02010609060101010101" charset="-122"/>
              <a:cs typeface="黑体" panose="02010609060101010101" charset="-122"/>
            </a:endParaRPr>
          </a:p>
          <a:p>
            <a:pPr marL="62865" algn="l" rtl="0" eaLnBrk="0">
              <a:lnSpc>
                <a:spcPct val="96000"/>
              </a:lnSpc>
              <a:spcBef>
                <a:spcPts val="935"/>
              </a:spcBef>
            </a:pPr>
            <a:r>
              <a:rPr sz="1400" kern="0" spc="40" dirty="0">
                <a:solidFill>
                  <a:srgbClr val="000000">
                    <a:alpha val="100000"/>
                  </a:srgbClr>
                </a:solidFill>
                <a:latin typeface="黑体" panose="02010609060101010101" charset="-122"/>
                <a:ea typeface="黑体" panose="02010609060101010101" charset="-122"/>
                <a:cs typeface="黑体" panose="02010609060101010101" charset="-122"/>
              </a:rPr>
              <a:t>(2)气瓶附件损坏、不全或者不符合规定；</a:t>
            </a:r>
            <a:endParaRPr sz="1400" dirty="0">
              <a:latin typeface="黑体" panose="02010609060101010101" charset="-122"/>
              <a:ea typeface="黑体" panose="02010609060101010101" charset="-122"/>
              <a:cs typeface="黑体" panose="02010609060101010101" charset="-122"/>
            </a:endParaRPr>
          </a:p>
          <a:p>
            <a:pPr marL="62865" algn="l" rtl="0" eaLnBrk="0">
              <a:lnSpc>
                <a:spcPct val="96000"/>
              </a:lnSpc>
              <a:spcBef>
                <a:spcPts val="885"/>
              </a:spcBef>
            </a:pPr>
            <a:r>
              <a:rPr sz="1400" kern="0" spc="0" dirty="0">
                <a:solidFill>
                  <a:srgbClr val="000000">
                    <a:alpha val="100000"/>
                  </a:srgbClr>
                </a:solidFill>
                <a:latin typeface="黑体" panose="02010609060101010101" charset="-122"/>
                <a:ea typeface="黑体" panose="02010609060101010101" charset="-122"/>
                <a:cs typeface="黑体" panose="02010609060101010101" charset="-122"/>
              </a:rPr>
              <a:t>(3)气瓶内无剩余压力；</a:t>
            </a:r>
            <a:endParaRPr sz="1400" dirty="0">
              <a:latin typeface="黑体" panose="02010609060101010101" charset="-122"/>
              <a:ea typeface="黑体" panose="02010609060101010101" charset="-122"/>
              <a:cs typeface="黑体" panose="02010609060101010101" charset="-122"/>
            </a:endParaRPr>
          </a:p>
          <a:p>
            <a:pPr marL="62865" algn="l" rtl="0" eaLnBrk="0">
              <a:lnSpc>
                <a:spcPct val="96000"/>
              </a:lnSpc>
              <a:spcBef>
                <a:spcPts val="885"/>
              </a:spcBef>
            </a:pP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(4)超过检验期限；</a:t>
            </a:r>
            <a:endParaRPr sz="1400" dirty="0">
              <a:latin typeface="黑体" panose="02010609060101010101" charset="-122"/>
              <a:ea typeface="黑体" panose="02010609060101010101" charset="-122"/>
              <a:cs typeface="黑体" panose="02010609060101010101" charset="-122"/>
            </a:endParaRPr>
          </a:p>
          <a:p>
            <a:pPr marL="62865" algn="l" rtl="0" eaLnBrk="0">
              <a:lnSpc>
                <a:spcPct val="96000"/>
              </a:lnSpc>
              <a:spcBef>
                <a:spcPts val="835"/>
              </a:spcBef>
            </a:pPr>
            <a:r>
              <a:rPr sz="1400" kern="0" spc="50" dirty="0">
                <a:solidFill>
                  <a:srgbClr val="000000">
                    <a:alpha val="100000"/>
                  </a:srgbClr>
                </a:solidFill>
                <a:latin typeface="黑体" panose="02010609060101010101" charset="-122"/>
                <a:ea typeface="黑体" panose="02010609060101010101" charset="-122"/>
                <a:cs typeface="黑体" panose="02010609060101010101" charset="-122"/>
              </a:rPr>
              <a:t>(5)外观存在明显损伤，需检查确认能否使用</a:t>
            </a:r>
            <a:r>
              <a:rPr sz="1400" kern="0" spc="40" dirty="0">
                <a:solidFill>
                  <a:srgbClr val="000000">
                    <a:alpha val="100000"/>
                  </a:srgbClr>
                </a:solidFill>
                <a:latin typeface="黑体" panose="02010609060101010101" charset="-122"/>
                <a:ea typeface="黑体" panose="02010609060101010101" charset="-122"/>
                <a:cs typeface="黑体" panose="02010609060101010101" charset="-122"/>
              </a:rPr>
              <a:t>；</a:t>
            </a:r>
            <a:endParaRPr sz="1400" dirty="0">
              <a:latin typeface="黑体" panose="02010609060101010101" charset="-122"/>
              <a:ea typeface="黑体" panose="02010609060101010101" charset="-122"/>
              <a:cs typeface="黑体" panose="02010609060101010101" charset="-122"/>
            </a:endParaRPr>
          </a:p>
          <a:p>
            <a:pPr marL="62865" algn="l" rtl="0" eaLnBrk="0">
              <a:lnSpc>
                <a:spcPct val="99000"/>
              </a:lnSpc>
              <a:spcBef>
                <a:spcPts val="980"/>
              </a:spcBef>
            </a:pPr>
            <a:r>
              <a:rPr sz="1400" kern="0" spc="50" dirty="0">
                <a:solidFill>
                  <a:srgbClr val="000000">
                    <a:alpha val="100000"/>
                  </a:srgbClr>
                </a:solidFill>
                <a:latin typeface="黑体" panose="02010609060101010101" charset="-122"/>
                <a:ea typeface="黑体" panose="02010609060101010101" charset="-122"/>
                <a:cs typeface="黑体" panose="02010609060101010101" charset="-122"/>
              </a:rPr>
              <a:t>(6)充装氧化或者强氧</a:t>
            </a:r>
            <a:r>
              <a:rPr sz="1400" kern="0" spc="40" dirty="0">
                <a:solidFill>
                  <a:srgbClr val="000000">
                    <a:alpha val="100000"/>
                  </a:srgbClr>
                </a:solidFill>
                <a:latin typeface="黑体" panose="02010609060101010101" charset="-122"/>
                <a:ea typeface="黑体" panose="02010609060101010101" charset="-122"/>
                <a:cs typeface="黑体" panose="02010609060101010101" charset="-122"/>
              </a:rPr>
              <a:t>化性气体气瓶沾有油脂：</a:t>
            </a:r>
            <a:endParaRPr sz="1400" dirty="0">
              <a:latin typeface="黑体" panose="02010609060101010101" charset="-122"/>
              <a:ea typeface="黑体" panose="02010609060101010101" charset="-122"/>
              <a:cs typeface="黑体" panose="02010609060101010101" charset="-122"/>
            </a:endParaRPr>
          </a:p>
          <a:p>
            <a:pPr algn="l" rtl="0" eaLnBrk="0">
              <a:lnSpc>
                <a:spcPct val="100000"/>
              </a:lnSpc>
            </a:pPr>
            <a:endParaRPr sz="1400" kern="0" spc="90" dirty="0">
              <a:solidFill>
                <a:srgbClr val="000000">
                  <a:alpha val="100000"/>
                </a:srgbClr>
              </a:solidFill>
              <a:latin typeface="黑体" panose="02010609060101010101" charset="-122"/>
              <a:ea typeface="黑体" panose="02010609060101010101" charset="-122"/>
              <a:cs typeface="黑体" panose="02010609060101010101" charset="-122"/>
            </a:endParaRPr>
          </a:p>
          <a:p>
            <a:pPr algn="l" rtl="0" eaLnBrk="0">
              <a:lnSpc>
                <a:spcPct val="100000"/>
              </a:lnSpc>
            </a:pPr>
            <a:r>
              <a:rPr sz="1400" kern="0" spc="90" dirty="0">
                <a:solidFill>
                  <a:srgbClr val="000000">
                    <a:alpha val="100000"/>
                  </a:srgbClr>
                </a:solidFill>
                <a:latin typeface="黑体" panose="02010609060101010101" charset="-122"/>
                <a:ea typeface="黑体" panose="02010609060101010101" charset="-122"/>
                <a:cs typeface="黑体" panose="02010609060101010101" charset="-122"/>
              </a:rPr>
              <a:t>(7)充装可燃气体的新气瓶首</a:t>
            </a:r>
            <a:r>
              <a:rPr sz="1400" kern="0" spc="80" dirty="0">
                <a:solidFill>
                  <a:srgbClr val="000000">
                    <a:alpha val="100000"/>
                  </a:srgbClr>
                </a:solidFill>
                <a:latin typeface="黑体" panose="02010609060101010101" charset="-122"/>
                <a:ea typeface="黑体" panose="02010609060101010101" charset="-122"/>
                <a:cs typeface="黑体" panose="02010609060101010101" charset="-122"/>
              </a:rPr>
              <a:t>次充装或者定期检验后的首次充装，未经过置换或者抽真空处理。</a:t>
            </a:r>
            <a:endParaRPr sz="1400" dirty="0">
              <a:latin typeface="黑体" panose="02010609060101010101" charset="-122"/>
              <a:ea typeface="黑体" panose="02010609060101010101" charset="-122"/>
              <a:cs typeface="黑体" panose="02010609060101010101" charset="-122"/>
            </a:endParaRPr>
          </a:p>
        </p:txBody>
      </p:sp>
      <p:grpSp>
        <p:nvGrpSpPr>
          <p:cNvPr id="22" name="group 22"/>
          <p:cNvGrpSpPr/>
          <p:nvPr/>
        </p:nvGrpSpPr>
        <p:grpSpPr>
          <a:xfrm rot="21600000">
            <a:off x="31780" y="127010"/>
            <a:ext cx="4375139" cy="527060"/>
            <a:chOff x="0" y="0"/>
            <a:chExt cx="4375139" cy="527060"/>
          </a:xfrm>
        </p:grpSpPr>
        <p:pic>
          <p:nvPicPr>
            <p:cNvPr id="206" name="picture 206"/>
            <p:cNvPicPr>
              <a:picLocks noChangeAspect="1"/>
            </p:cNvPicPr>
            <p:nvPr/>
          </p:nvPicPr>
          <p:blipFill>
            <a:blip r:embed="rId2"/>
            <a:stretch>
              <a:fillRect/>
            </a:stretch>
          </p:blipFill>
          <p:spPr>
            <a:xfrm rot="21600000">
              <a:off x="0" y="0"/>
              <a:ext cx="4375139" cy="527060"/>
            </a:xfrm>
            <a:prstGeom prst="rect">
              <a:avLst/>
            </a:prstGeom>
          </p:spPr>
        </p:pic>
        <p:sp>
          <p:nvSpPr>
            <p:cNvPr id="208" name="textbox 208"/>
            <p:cNvSpPr/>
            <p:nvPr/>
          </p:nvSpPr>
          <p:spPr>
            <a:xfrm>
              <a:off x="-12700" y="-12700"/>
              <a:ext cx="4400550" cy="598169"/>
            </a:xfrm>
            <a:prstGeom prst="rect">
              <a:avLst/>
            </a:prstGeom>
            <a:noFill/>
            <a:ln w="0" cap="flat">
              <a:noFill/>
              <a:prstDash val="solid"/>
              <a:miter lim="0"/>
            </a:ln>
          </p:spPr>
          <p:txBody>
            <a:bodyPr vert="horz" wrap="square" lIns="0" tIns="0" rIns="0" bIns="0"/>
            <a:lstStyle/>
            <a:p>
              <a:pPr algn="l" rtl="0" eaLnBrk="0">
                <a:lnSpc>
                  <a:spcPct val="110000"/>
                </a:lnSpc>
              </a:pPr>
              <a:endParaRPr sz="800" dirty="0">
                <a:latin typeface="Arial" panose="020B0604020202020204"/>
                <a:ea typeface="Arial" panose="020B0604020202020204"/>
                <a:cs typeface="Arial" panose="020B0604020202020204"/>
              </a:endParaRPr>
            </a:p>
            <a:p>
              <a:pPr marL="144145" algn="l" rtl="0" eaLnBrk="0">
                <a:lnSpc>
                  <a:spcPct val="98000"/>
                </a:lnSpc>
                <a:spcBef>
                  <a:spcPts val="5"/>
                </a:spcBef>
              </a:pP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液化石油气充装相关规定</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4"/>
          <p:cNvPicPr>
            <a:picLocks noChangeAspect="1"/>
          </p:cNvPicPr>
          <p:nvPr/>
        </p:nvPicPr>
        <p:blipFill>
          <a:blip r:embed="rId1"/>
          <a:stretch>
            <a:fillRect/>
          </a:stretch>
        </p:blipFill>
        <p:spPr>
          <a:xfrm rot="21600000">
            <a:off x="0" y="0"/>
            <a:ext cx="8128000" cy="4572000"/>
          </a:xfrm>
          <a:prstGeom prst="rect">
            <a:avLst/>
          </a:prstGeom>
        </p:spPr>
      </p:pic>
      <p:sp>
        <p:nvSpPr>
          <p:cNvPr id="216" name="textbox 216"/>
          <p:cNvSpPr/>
          <p:nvPr/>
        </p:nvSpPr>
        <p:spPr>
          <a:xfrm>
            <a:off x="177820" y="942360"/>
            <a:ext cx="7880350" cy="2907664"/>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9000"/>
              </a:lnSpc>
            </a:pPr>
            <a:r>
              <a:rPr sz="1700" kern="0" spc="-10" dirty="0">
                <a:solidFill>
                  <a:srgbClr val="E06020">
                    <a:alpha val="100000"/>
                  </a:srgbClr>
                </a:solidFill>
                <a:latin typeface="黑体" panose="02010609060101010101" charset="-122"/>
                <a:ea typeface="黑体" panose="02010609060101010101" charset="-122"/>
                <a:cs typeface="黑体" panose="02010609060101010101" charset="-122"/>
              </a:rPr>
              <a:t>几个基本问题：</a:t>
            </a:r>
            <a:endParaRPr sz="1700" dirty="0">
              <a:latin typeface="黑体" panose="02010609060101010101" charset="-122"/>
              <a:ea typeface="黑体" panose="02010609060101010101" charset="-122"/>
              <a:cs typeface="黑体" panose="02010609060101010101" charset="-122"/>
            </a:endParaRPr>
          </a:p>
          <a:p>
            <a:pPr algn="l" rtl="0" eaLnBrk="0">
              <a:lnSpc>
                <a:spcPct val="117000"/>
              </a:lnSpc>
            </a:pPr>
            <a:endParaRPr sz="1400" dirty="0">
              <a:latin typeface="Arial" panose="020B0604020202020204"/>
              <a:ea typeface="Arial" panose="020B0604020202020204"/>
              <a:cs typeface="Arial" panose="020B0604020202020204"/>
            </a:endParaRPr>
          </a:p>
          <a:p>
            <a:pPr marL="57150" algn="l" rtl="0" eaLnBrk="0">
              <a:lnSpc>
                <a:spcPct val="95000"/>
              </a:lnSpc>
              <a:spcBef>
                <a:spcPts val="360"/>
              </a:spcBef>
            </a:pPr>
            <a:r>
              <a:rPr sz="1400" kern="0" spc="20" dirty="0">
                <a:solidFill>
                  <a:srgbClr val="000000">
                    <a:alpha val="100000"/>
                  </a:srgbClr>
                </a:solidFill>
                <a:latin typeface="黑体" panose="02010609060101010101" charset="-122"/>
                <a:ea typeface="黑体" panose="02010609060101010101" charset="-122"/>
                <a:cs typeface="黑体" panose="02010609060101010101" charset="-122"/>
              </a:rPr>
              <a:t>十</a:t>
            </a:r>
            <a:r>
              <a:rPr sz="1400" kern="0" spc="-180" dirty="0">
                <a:solidFill>
                  <a:srgbClr val="000000">
                    <a:alpha val="100000"/>
                  </a:srgbClr>
                </a:solidFill>
                <a:latin typeface="黑体" panose="02010609060101010101" charset="-122"/>
                <a:ea typeface="黑体" panose="02010609060101010101" charset="-122"/>
                <a:cs typeface="黑体" panose="02010609060101010101" charset="-122"/>
              </a:rPr>
              <a:t> </a:t>
            </a:r>
            <a:r>
              <a:rPr sz="1400" kern="0" spc="20" dirty="0">
                <a:solidFill>
                  <a:srgbClr val="000000">
                    <a:alpha val="100000"/>
                  </a:srgbClr>
                </a:solidFill>
                <a:latin typeface="黑体" panose="02010609060101010101" charset="-122"/>
                <a:ea typeface="黑体" panose="02010609060101010101" charset="-122"/>
                <a:cs typeface="黑体" panose="02010609060101010101" charset="-122"/>
              </a:rPr>
              <a:t>、根据《气瓶安全技术规程》,充装</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单位发现那些情况要进行定期检验?</a:t>
            </a:r>
            <a:endParaRPr sz="1400" dirty="0">
              <a:latin typeface="黑体" panose="02010609060101010101" charset="-122"/>
              <a:ea typeface="黑体" panose="02010609060101010101" charset="-122"/>
              <a:cs typeface="黑体" panose="02010609060101010101" charset="-122"/>
            </a:endParaRPr>
          </a:p>
          <a:p>
            <a:pPr marL="272415" algn="l" rtl="0" eaLnBrk="0">
              <a:lnSpc>
                <a:spcPct val="92000"/>
              </a:lnSpc>
              <a:spcBef>
                <a:spcPts val="570"/>
              </a:spcBef>
            </a:pPr>
            <a:r>
              <a:rPr sz="1400" kern="0" spc="-30" dirty="0">
                <a:solidFill>
                  <a:srgbClr val="000000">
                    <a:alpha val="100000"/>
                  </a:srgbClr>
                </a:solidFill>
                <a:latin typeface="黑体" panose="02010609060101010101" charset="-122"/>
                <a:ea typeface="黑体" panose="02010609060101010101" charset="-122"/>
                <a:cs typeface="黑体" panose="02010609060101010101" charset="-122"/>
              </a:rPr>
              <a:t>答：(1)有严重腐蚀、损伤，或者对其安全可靠性</a:t>
            </a:r>
            <a:r>
              <a:rPr sz="1400" kern="0" spc="-40" dirty="0">
                <a:solidFill>
                  <a:srgbClr val="000000">
                    <a:alpha val="100000"/>
                  </a:srgbClr>
                </a:solidFill>
                <a:latin typeface="黑体" panose="02010609060101010101" charset="-122"/>
                <a:ea typeface="黑体" panose="02010609060101010101" charset="-122"/>
                <a:cs typeface="黑体" panose="02010609060101010101" charset="-122"/>
              </a:rPr>
              <a:t>有怀疑的：(2)库存或者停用时间超过一个检验周期后投入使用的：</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(3)可能影响车用气瓶安全的；(4)瓶相关标准规定需要提前进行定期检验的其他情况，以及检验人员认为有必</a:t>
            </a:r>
            <a:r>
              <a:rPr sz="1400" kern="0" spc="-20" dirty="0">
                <a:solidFill>
                  <a:srgbClr val="000000">
                    <a:alpha val="100000"/>
                  </a:srgbClr>
                </a:solidFill>
                <a:latin typeface="黑体" panose="02010609060101010101" charset="-122"/>
                <a:ea typeface="黑体" panose="02010609060101010101" charset="-122"/>
                <a:cs typeface="黑体" panose="02010609060101010101" charset="-122"/>
              </a:rPr>
              <a:t>要提前</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检验的。</a:t>
            </a:r>
            <a:endParaRPr sz="1400" dirty="0">
              <a:latin typeface="黑体" panose="02010609060101010101" charset="-122"/>
              <a:ea typeface="黑体" panose="02010609060101010101" charset="-122"/>
              <a:cs typeface="黑体" panose="02010609060101010101" charset="-122"/>
            </a:endParaRPr>
          </a:p>
          <a:p>
            <a:pPr algn="l" rtl="0" eaLnBrk="0">
              <a:lnSpc>
                <a:spcPct val="104000"/>
              </a:lnSpc>
            </a:pPr>
            <a:endParaRPr sz="1400" dirty="0">
              <a:latin typeface="Arial" panose="020B0604020202020204"/>
              <a:ea typeface="Arial" panose="020B0604020202020204"/>
              <a:cs typeface="Arial" panose="020B0604020202020204"/>
            </a:endParaRPr>
          </a:p>
          <a:p>
            <a:pPr marL="57150" algn="l" rtl="0" eaLnBrk="0">
              <a:lnSpc>
                <a:spcPct val="96000"/>
              </a:lnSpc>
              <a:spcBef>
                <a:spcPts val="370"/>
              </a:spcBef>
            </a:pPr>
            <a:r>
              <a:rPr sz="1400" kern="0" spc="-30" dirty="0">
                <a:solidFill>
                  <a:srgbClr val="000000">
                    <a:alpha val="100000"/>
                  </a:srgbClr>
                </a:solidFill>
                <a:latin typeface="黑体" panose="02010609060101010101" charset="-122"/>
                <a:ea typeface="黑体" panose="02010609060101010101" charset="-122"/>
                <a:cs typeface="黑体" panose="02010609060101010101" charset="-122"/>
              </a:rPr>
              <a:t>十</a:t>
            </a:r>
            <a:r>
              <a:rPr sz="1400" kern="0" spc="-180" dirty="0">
                <a:solidFill>
                  <a:srgbClr val="000000">
                    <a:alpha val="100000"/>
                  </a:srgbClr>
                </a:solidFill>
                <a:latin typeface="黑体" panose="02010609060101010101" charset="-122"/>
                <a:ea typeface="黑体" panose="02010609060101010101" charset="-122"/>
                <a:cs typeface="黑体" panose="02010609060101010101" charset="-122"/>
              </a:rPr>
              <a:t> </a:t>
            </a:r>
            <a:r>
              <a:rPr sz="1400" kern="0" spc="-30" dirty="0">
                <a:solidFill>
                  <a:srgbClr val="000000">
                    <a:alpha val="100000"/>
                  </a:srgbClr>
                </a:solidFill>
                <a:latin typeface="黑体" panose="02010609060101010101" charset="-122"/>
                <a:ea typeface="黑体" panose="02010609060101010101" charset="-122"/>
                <a:cs typeface="黑体" panose="02010609060101010101" charset="-122"/>
              </a:rPr>
              <a:t>一</a:t>
            </a:r>
            <a:r>
              <a:rPr sz="1400" kern="0" spc="-290" dirty="0">
                <a:solidFill>
                  <a:srgbClr val="000000">
                    <a:alpha val="100000"/>
                  </a:srgbClr>
                </a:solidFill>
                <a:latin typeface="黑体" panose="02010609060101010101" charset="-122"/>
                <a:ea typeface="黑体" panose="02010609060101010101" charset="-122"/>
                <a:cs typeface="黑体" panose="02010609060101010101" charset="-122"/>
              </a:rPr>
              <a:t> </a:t>
            </a:r>
            <a:r>
              <a:rPr sz="1400" kern="0" spc="-30" dirty="0">
                <a:solidFill>
                  <a:srgbClr val="000000">
                    <a:alpha val="100000"/>
                  </a:srgbClr>
                </a:solidFill>
                <a:latin typeface="黑体" panose="02010609060101010101" charset="-122"/>
                <a:ea typeface="黑体" panose="02010609060101010101" charset="-122"/>
                <a:cs typeface="黑体" panose="02010609060101010101" charset="-122"/>
              </a:rPr>
              <a:t>、哪些气瓶应判报废?</a:t>
            </a:r>
            <a:endParaRPr sz="1400" dirty="0">
              <a:latin typeface="黑体" panose="02010609060101010101" charset="-122"/>
              <a:ea typeface="黑体" panose="02010609060101010101" charset="-122"/>
              <a:cs typeface="黑体" panose="02010609060101010101" charset="-122"/>
            </a:endParaRPr>
          </a:p>
          <a:p>
            <a:pPr marL="272415" algn="l" rtl="0" eaLnBrk="0">
              <a:lnSpc>
                <a:spcPct val="85000"/>
              </a:lnSpc>
              <a:spcBef>
                <a:spcPts val="560"/>
              </a:spcBef>
            </a:pP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答：根据国家标准《液化石油气钢瓶检验与评定》,有下列任何一种情况下的钢</a:t>
            </a:r>
            <a:r>
              <a:rPr sz="1400" kern="0" spc="0" dirty="0">
                <a:solidFill>
                  <a:srgbClr val="000000">
                    <a:alpha val="100000"/>
                  </a:srgbClr>
                </a:solidFill>
                <a:latin typeface="黑体" panose="02010609060101010101" charset="-122"/>
                <a:ea typeface="黑体" panose="02010609060101010101" charset="-122"/>
                <a:cs typeface="黑体" panose="02010609060101010101" charset="-122"/>
              </a:rPr>
              <a:t>瓶均应作报废处理；1、肉眼可</a:t>
            </a:r>
            <a:r>
              <a:rPr sz="1400" kern="0" spc="30" dirty="0">
                <a:solidFill>
                  <a:srgbClr val="000000">
                    <a:alpha val="100000"/>
                  </a:srgbClr>
                </a:solidFill>
                <a:latin typeface="黑体" panose="02010609060101010101" charset="-122"/>
                <a:ea typeface="黑体" panose="02010609060101010101" charset="-122"/>
                <a:cs typeface="黑体" panose="02010609060101010101" charset="-122"/>
              </a:rPr>
              <a:t>见的容积变形；2、凹坑超过标准；3、剩余壁厚小于设计壁厚的90%;4、水压或气密试验不合格；5、瓶阀座塌</a:t>
            </a:r>
            <a:r>
              <a:rPr sz="1400" kern="0" spc="20" dirty="0">
                <a:solidFill>
                  <a:srgbClr val="000000">
                    <a:alpha val="100000"/>
                  </a:srgbClr>
                </a:solidFill>
                <a:latin typeface="黑体" panose="02010609060101010101" charset="-122"/>
                <a:ea typeface="黑体" panose="02010609060101010101" charset="-122"/>
                <a:cs typeface="黑体" panose="02010609060101010101" charset="-122"/>
              </a:rPr>
              <a:t>陷和裂纹；6、腐蚀深度超过标准。7、使用周期超过8年的任何类型钢瓶，可延长12年；8、未经质监部门认可的</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厂商制造的钢瓶；9、制造标志不符合《</a:t>
            </a:r>
            <a:r>
              <a:rPr sz="1400" kern="0" spc="0" dirty="0">
                <a:solidFill>
                  <a:srgbClr val="000000">
                    <a:alpha val="100000"/>
                  </a:srgbClr>
                </a:solidFill>
                <a:latin typeface="黑体" panose="02010609060101010101" charset="-122"/>
                <a:ea typeface="黑体" panose="02010609060101010101" charset="-122"/>
                <a:cs typeface="黑体" panose="02010609060101010101" charset="-122"/>
              </a:rPr>
              <a:t>气瓶安全监察规程》及相关标准的钢瓶。</a:t>
            </a:r>
            <a:endParaRPr sz="1400" dirty="0">
              <a:latin typeface="黑体" panose="02010609060101010101" charset="-122"/>
              <a:ea typeface="黑体" panose="02010609060101010101" charset="-122"/>
              <a:cs typeface="黑体" panose="02010609060101010101" charset="-122"/>
            </a:endParaRPr>
          </a:p>
        </p:txBody>
      </p:sp>
      <p:grpSp>
        <p:nvGrpSpPr>
          <p:cNvPr id="24" name="group 24"/>
          <p:cNvGrpSpPr/>
          <p:nvPr/>
        </p:nvGrpSpPr>
        <p:grpSpPr>
          <a:xfrm rot="21600000">
            <a:off x="12679" y="127010"/>
            <a:ext cx="4267200" cy="527060"/>
            <a:chOff x="0" y="0"/>
            <a:chExt cx="4267200" cy="527060"/>
          </a:xfrm>
        </p:grpSpPr>
        <p:pic>
          <p:nvPicPr>
            <p:cNvPr id="218" name="picture 218"/>
            <p:cNvPicPr>
              <a:picLocks noChangeAspect="1"/>
            </p:cNvPicPr>
            <p:nvPr/>
          </p:nvPicPr>
          <p:blipFill>
            <a:blip r:embed="rId2"/>
            <a:stretch>
              <a:fillRect/>
            </a:stretch>
          </p:blipFill>
          <p:spPr>
            <a:xfrm rot="21600000">
              <a:off x="0" y="0"/>
              <a:ext cx="4267200" cy="527060"/>
            </a:xfrm>
            <a:prstGeom prst="rect">
              <a:avLst/>
            </a:prstGeom>
          </p:spPr>
        </p:pic>
        <p:sp>
          <p:nvSpPr>
            <p:cNvPr id="220" name="textbox 220"/>
            <p:cNvSpPr/>
            <p:nvPr/>
          </p:nvSpPr>
          <p:spPr>
            <a:xfrm>
              <a:off x="-12700" y="-12700"/>
              <a:ext cx="4292600" cy="598169"/>
            </a:xfrm>
            <a:prstGeom prst="rect">
              <a:avLst/>
            </a:prstGeom>
            <a:noFill/>
            <a:ln w="0" cap="flat">
              <a:noFill/>
              <a:prstDash val="solid"/>
              <a:miter lim="0"/>
            </a:ln>
          </p:spPr>
          <p:txBody>
            <a:bodyPr vert="horz" wrap="square" lIns="0" tIns="0" rIns="0" bIns="0"/>
            <a:lstStyle/>
            <a:p>
              <a:pPr algn="l" rtl="0" eaLnBrk="0">
                <a:lnSpc>
                  <a:spcPct val="110000"/>
                </a:lnSpc>
              </a:pPr>
              <a:endParaRPr sz="800" dirty="0">
                <a:latin typeface="Arial" panose="020B0604020202020204"/>
                <a:ea typeface="Arial" panose="020B0604020202020204"/>
                <a:cs typeface="Arial" panose="020B0604020202020204"/>
              </a:endParaRPr>
            </a:p>
            <a:p>
              <a:pPr marL="163195" algn="l" rtl="0" eaLnBrk="0">
                <a:lnSpc>
                  <a:spcPct val="98000"/>
                </a:lnSpc>
                <a:spcBef>
                  <a:spcPts val="5"/>
                </a:spcBef>
              </a:pP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液化石油气充装相关规定</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26"/>
          <p:cNvPicPr>
            <a:picLocks noChangeAspect="1"/>
          </p:cNvPicPr>
          <p:nvPr/>
        </p:nvPicPr>
        <p:blipFill>
          <a:blip r:embed="rId1"/>
          <a:stretch>
            <a:fillRect/>
          </a:stretch>
        </p:blipFill>
        <p:spPr>
          <a:xfrm rot="21600000">
            <a:off x="0" y="0"/>
            <a:ext cx="8128000" cy="4572000"/>
          </a:xfrm>
          <a:prstGeom prst="rect">
            <a:avLst/>
          </a:prstGeom>
        </p:spPr>
      </p:pic>
      <p:sp>
        <p:nvSpPr>
          <p:cNvPr id="228" name="textbox 228"/>
          <p:cNvSpPr/>
          <p:nvPr/>
        </p:nvSpPr>
        <p:spPr>
          <a:xfrm>
            <a:off x="3568700" y="1620520"/>
            <a:ext cx="4075430" cy="193802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88900" algn="l" rtl="0" eaLnBrk="0">
              <a:lnSpc>
                <a:spcPts val="1380"/>
              </a:lnSpc>
            </a:pPr>
            <a:r>
              <a:rPr sz="1400" kern="0" spc="-50" dirty="0">
                <a:solidFill>
                  <a:srgbClr val="A02030">
                    <a:alpha val="100000"/>
                  </a:srgbClr>
                </a:solidFill>
                <a:latin typeface="黑体" panose="02010609060101010101" charset="-122"/>
                <a:ea typeface="黑体" panose="02010609060101010101" charset="-122"/>
                <a:cs typeface="黑体" panose="02010609060101010101" charset="-122"/>
              </a:rPr>
              <a:t>“</a:t>
            </a:r>
            <a:r>
              <a:rPr sz="1400" kern="0" spc="-30" dirty="0">
                <a:solidFill>
                  <a:srgbClr val="A02030">
                    <a:alpha val="100000"/>
                  </a:srgbClr>
                </a:solidFill>
                <a:latin typeface="黑体" panose="02010609060101010101" charset="-122"/>
                <a:ea typeface="黑体" panose="02010609060101010101" charset="-122"/>
                <a:cs typeface="黑体" panose="02010609060101010101" charset="-122"/>
              </a:rPr>
              <a:t> </a:t>
            </a:r>
            <a:r>
              <a:rPr sz="1400" kern="0" spc="-50" dirty="0">
                <a:solidFill>
                  <a:srgbClr val="A02030">
                    <a:alpha val="100000"/>
                  </a:srgbClr>
                </a:solidFill>
                <a:latin typeface="黑体" panose="02010609060101010101" charset="-122"/>
                <a:ea typeface="黑体" panose="02010609060101010101" charset="-122"/>
                <a:cs typeface="黑体" panose="02010609060101010101" charset="-122"/>
              </a:rPr>
              <a:t>五</a:t>
            </a:r>
            <a:r>
              <a:rPr sz="1400" kern="0" spc="-50" dirty="0">
                <a:solidFill>
                  <a:srgbClr val="A02030">
                    <a:alpha val="100000"/>
                  </a:srgbClr>
                </a:solidFill>
                <a:latin typeface="黑体" panose="02010609060101010101" charset="-122"/>
                <a:ea typeface="黑体" panose="02010609060101010101" charset="-122"/>
                <a:cs typeface="黑体" panose="02010609060101010101" charset="-122"/>
              </a:rPr>
              <a:t> 不</a:t>
            </a:r>
            <a:r>
              <a:rPr sz="1400" kern="0" spc="-50" dirty="0">
                <a:solidFill>
                  <a:srgbClr val="A02030">
                    <a:alpha val="100000"/>
                  </a:srgbClr>
                </a:solidFill>
                <a:latin typeface="黑体" panose="02010609060101010101" charset="-122"/>
                <a:ea typeface="黑体" panose="02010609060101010101" charset="-122"/>
                <a:cs typeface="黑体" panose="02010609060101010101" charset="-122"/>
              </a:rPr>
              <a:t> 准</a:t>
            </a:r>
            <a:r>
              <a:rPr sz="1400" kern="0" spc="30" dirty="0">
                <a:solidFill>
                  <a:srgbClr val="A02030">
                    <a:alpha val="100000"/>
                  </a:srgbClr>
                </a:solidFill>
                <a:latin typeface="黑体" panose="02010609060101010101" charset="-122"/>
                <a:ea typeface="黑体" panose="02010609060101010101" charset="-122"/>
                <a:cs typeface="黑体" panose="02010609060101010101" charset="-122"/>
              </a:rPr>
              <a:t> </a:t>
            </a:r>
            <a:r>
              <a:rPr sz="1400" kern="0" spc="-50" dirty="0">
                <a:solidFill>
                  <a:srgbClr val="A02030">
                    <a:alpha val="100000"/>
                  </a:srgbClr>
                </a:solidFill>
                <a:latin typeface="黑体" panose="02010609060101010101" charset="-122"/>
                <a:ea typeface="黑体" panose="02010609060101010101" charset="-122"/>
                <a:cs typeface="黑体" panose="02010609060101010101" charset="-122"/>
              </a:rPr>
              <a:t>”</a:t>
            </a:r>
            <a:endParaRPr sz="1400" dirty="0">
              <a:latin typeface="黑体" panose="02010609060101010101" charset="-122"/>
              <a:ea typeface="黑体" panose="02010609060101010101" charset="-122"/>
              <a:cs typeface="黑体" panose="02010609060101010101" charset="-122"/>
            </a:endParaRPr>
          </a:p>
          <a:p>
            <a:pPr algn="r" rtl="0" eaLnBrk="0">
              <a:lnSpc>
                <a:spcPct val="85000"/>
              </a:lnSpc>
              <a:spcBef>
                <a:spcPts val="1100"/>
              </a:spcBef>
            </a:pP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不准将钢瓶放在露天烈日下暴晒、雨淋及潮湿场所</a:t>
            </a:r>
            <a:endParaRPr sz="1400" dirty="0">
              <a:latin typeface="黑体" panose="02010609060101010101" charset="-122"/>
              <a:ea typeface="黑体" panose="02010609060101010101" charset="-122"/>
              <a:cs typeface="黑体" panose="02010609060101010101" charset="-122"/>
            </a:endParaRPr>
          </a:p>
          <a:p>
            <a:pPr marL="133350" algn="l" rtl="0" eaLnBrk="0">
              <a:lnSpc>
                <a:spcPts val="2795"/>
              </a:lnSpc>
            </a:pPr>
            <a:r>
              <a:rPr sz="1400" kern="0" spc="20" dirty="0">
                <a:solidFill>
                  <a:srgbClr val="000000">
                    <a:alpha val="100000"/>
                  </a:srgbClr>
                </a:solidFill>
                <a:latin typeface="黑体" panose="02010609060101010101" charset="-122"/>
                <a:ea typeface="黑体" panose="02010609060101010101" charset="-122"/>
                <a:cs typeface="黑体" panose="02010609060101010101" charset="-122"/>
              </a:rPr>
              <a:t>不准用明火或热水、蒸汽对</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钢瓶加热</a:t>
            </a:r>
            <a:endParaRPr sz="1400" dirty="0">
              <a:latin typeface="黑体" panose="02010609060101010101" charset="-122"/>
              <a:ea typeface="黑体" panose="02010609060101010101" charset="-122"/>
              <a:cs typeface="黑体" panose="02010609060101010101" charset="-122"/>
            </a:endParaRPr>
          </a:p>
          <a:p>
            <a:pPr algn="l" rtl="0" eaLnBrk="0">
              <a:lnSpc>
                <a:spcPct val="102000"/>
              </a:lnSpc>
            </a:pPr>
            <a:endParaRPr sz="1400" dirty="0">
              <a:latin typeface="Arial" panose="020B0604020202020204"/>
              <a:ea typeface="Arial" panose="020B0604020202020204"/>
              <a:cs typeface="Arial" panose="020B0604020202020204"/>
            </a:endParaRPr>
          </a:p>
          <a:p>
            <a:pPr marL="133350" algn="l" rtl="0" eaLnBrk="0">
              <a:lnSpc>
                <a:spcPct val="96000"/>
              </a:lnSpc>
              <a:spcBef>
                <a:spcPts val="360"/>
              </a:spcBef>
            </a:pPr>
            <a:r>
              <a:rPr sz="1400" kern="0" spc="20" dirty="0">
                <a:solidFill>
                  <a:srgbClr val="000000">
                    <a:alpha val="100000"/>
                  </a:srgbClr>
                </a:solidFill>
                <a:latin typeface="黑体" panose="02010609060101010101" charset="-122"/>
                <a:ea typeface="黑体" panose="02010609060101010101" charset="-122"/>
                <a:cs typeface="黑体" panose="02010609060101010101" charset="-122"/>
              </a:rPr>
              <a:t>不准将钢瓶倒置或卧放使用</a:t>
            </a:r>
            <a:endParaRPr sz="1400" dirty="0">
              <a:latin typeface="黑体" panose="02010609060101010101" charset="-122"/>
              <a:ea typeface="黑体" panose="02010609060101010101" charset="-122"/>
              <a:cs typeface="黑体" panose="02010609060101010101" charset="-122"/>
            </a:endParaRPr>
          </a:p>
          <a:p>
            <a:pPr marL="133350" algn="l" rtl="0" eaLnBrk="0">
              <a:lnSpc>
                <a:spcPct val="94000"/>
              </a:lnSpc>
              <a:spcBef>
                <a:spcPts val="1430"/>
              </a:spcBef>
            </a:pPr>
            <a:r>
              <a:rPr sz="1400" kern="0" spc="30" dirty="0">
                <a:solidFill>
                  <a:srgbClr val="000000">
                    <a:alpha val="100000"/>
                  </a:srgbClr>
                </a:solidFill>
                <a:latin typeface="黑体" panose="02010609060101010101" charset="-122"/>
                <a:ea typeface="黑体" panose="02010609060101010101" charset="-122"/>
                <a:cs typeface="黑体" panose="02010609060101010101" charset="-122"/>
              </a:rPr>
              <a:t>用户不准私倒残液</a:t>
            </a:r>
            <a:endParaRPr sz="1400" dirty="0">
              <a:latin typeface="黑体" panose="02010609060101010101" charset="-122"/>
              <a:ea typeface="黑体" panose="02010609060101010101" charset="-122"/>
              <a:cs typeface="黑体" panose="02010609060101010101" charset="-122"/>
            </a:endParaRPr>
          </a:p>
          <a:p>
            <a:pPr algn="l" rtl="0" eaLnBrk="0">
              <a:lnSpc>
                <a:spcPct val="109000"/>
              </a:lnSpc>
            </a:pPr>
            <a:endParaRPr sz="1400" dirty="0">
              <a:latin typeface="Arial" panose="020B0604020202020204"/>
              <a:ea typeface="Arial" panose="020B0604020202020204"/>
              <a:cs typeface="Arial" panose="020B0604020202020204"/>
            </a:endParaRPr>
          </a:p>
          <a:p>
            <a:pPr marL="133350" algn="l" rtl="0" eaLnBrk="0">
              <a:lnSpc>
                <a:spcPct val="95000"/>
              </a:lnSpc>
            </a:pPr>
            <a:r>
              <a:rPr sz="1400" kern="0" spc="20" dirty="0">
                <a:solidFill>
                  <a:srgbClr val="000000">
                    <a:alpha val="100000"/>
                  </a:srgbClr>
                </a:solidFill>
                <a:latin typeface="黑体" panose="02010609060101010101" charset="-122"/>
                <a:ea typeface="黑体" panose="02010609060101010101" charset="-122"/>
                <a:cs typeface="黑体" panose="02010609060101010101" charset="-122"/>
              </a:rPr>
              <a:t>液化石油气不准与其</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他火源同室使用</a:t>
            </a:r>
            <a:endParaRPr sz="1400" dirty="0">
              <a:latin typeface="黑体" panose="02010609060101010101" charset="-122"/>
              <a:ea typeface="黑体" panose="02010609060101010101" charset="-122"/>
              <a:cs typeface="黑体" panose="02010609060101010101" charset="-122"/>
            </a:endParaRPr>
          </a:p>
        </p:txBody>
      </p:sp>
      <p:sp>
        <p:nvSpPr>
          <p:cNvPr id="230" name="textbox 230"/>
          <p:cNvSpPr/>
          <p:nvPr/>
        </p:nvSpPr>
        <p:spPr>
          <a:xfrm>
            <a:off x="462935" y="1619000"/>
            <a:ext cx="2665729" cy="1823720"/>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88900" algn="l" rtl="0" eaLnBrk="0">
              <a:lnSpc>
                <a:spcPct val="96000"/>
              </a:lnSpc>
            </a:pPr>
            <a:r>
              <a:rPr sz="1400" kern="0" spc="-90" dirty="0">
                <a:solidFill>
                  <a:srgbClr val="B04030">
                    <a:alpha val="100000"/>
                  </a:srgbClr>
                </a:solidFill>
                <a:latin typeface="黑体" panose="02010609060101010101" charset="-122"/>
                <a:ea typeface="黑体" panose="02010609060101010101" charset="-122"/>
                <a:cs typeface="黑体" panose="02010609060101010101" charset="-122"/>
              </a:rPr>
              <a:t>“</a:t>
            </a:r>
            <a:r>
              <a:rPr sz="1400" kern="0" spc="-340" dirty="0">
                <a:solidFill>
                  <a:srgbClr val="B04030">
                    <a:alpha val="100000"/>
                  </a:srgbClr>
                </a:solidFill>
                <a:latin typeface="黑体" panose="02010609060101010101" charset="-122"/>
                <a:ea typeface="黑体" panose="02010609060101010101" charset="-122"/>
                <a:cs typeface="黑体" panose="02010609060101010101" charset="-122"/>
              </a:rPr>
              <a:t> </a:t>
            </a:r>
            <a:r>
              <a:rPr sz="1400" kern="0" spc="-90" dirty="0">
                <a:solidFill>
                  <a:srgbClr val="B04030">
                    <a:alpha val="100000"/>
                  </a:srgbClr>
                </a:solidFill>
                <a:latin typeface="黑体" panose="02010609060101010101" charset="-122"/>
                <a:ea typeface="黑体" panose="02010609060101010101" charset="-122"/>
                <a:cs typeface="黑体" panose="02010609060101010101" charset="-122"/>
              </a:rPr>
              <a:t>五会</a:t>
            </a:r>
            <a:r>
              <a:rPr sz="1400" kern="0" spc="-200" dirty="0">
                <a:solidFill>
                  <a:srgbClr val="B04030">
                    <a:alpha val="100000"/>
                  </a:srgbClr>
                </a:solidFill>
                <a:latin typeface="黑体" panose="02010609060101010101" charset="-122"/>
                <a:ea typeface="黑体" panose="02010609060101010101" charset="-122"/>
                <a:cs typeface="黑体" panose="02010609060101010101" charset="-122"/>
              </a:rPr>
              <a:t> </a:t>
            </a:r>
            <a:r>
              <a:rPr sz="1400" kern="0" spc="-90" dirty="0">
                <a:solidFill>
                  <a:srgbClr val="B04030">
                    <a:alpha val="100000"/>
                  </a:srgbClr>
                </a:solidFill>
                <a:latin typeface="黑体" panose="02010609060101010101" charset="-122"/>
                <a:ea typeface="黑体" panose="02010609060101010101" charset="-122"/>
                <a:cs typeface="黑体" panose="02010609060101010101" charset="-122"/>
              </a:rPr>
              <a:t>”</a:t>
            </a:r>
            <a:endParaRPr sz="1400" dirty="0">
              <a:latin typeface="黑体" panose="02010609060101010101" charset="-122"/>
              <a:ea typeface="黑体" panose="02010609060101010101" charset="-122"/>
              <a:cs typeface="黑体" panose="02010609060101010101" charset="-122"/>
            </a:endParaRPr>
          </a:p>
          <a:p>
            <a:pPr algn="l" rtl="0" eaLnBrk="0">
              <a:lnSpc>
                <a:spcPct val="150000"/>
              </a:lnSpc>
              <a:spcBef>
                <a:spcPts val="1205"/>
              </a:spcBef>
            </a:pPr>
            <a:r>
              <a:rPr sz="1400" kern="0" spc="0" dirty="0">
                <a:solidFill>
                  <a:srgbClr val="000000">
                    <a:alpha val="100000"/>
                  </a:srgbClr>
                </a:solidFill>
                <a:latin typeface="黑体" panose="02010609060101010101" charset="-122"/>
                <a:ea typeface="黑体" panose="02010609060101010101" charset="-122"/>
                <a:cs typeface="黑体" panose="02010609060101010101" charset="-122"/>
              </a:rPr>
              <a:t>会点火：使用时先开气，在点火</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会装卸减压阀</a:t>
            </a:r>
            <a:endParaRPr sz="1400" kern="0" spc="10" dirty="0">
              <a:solidFill>
                <a:srgbClr val="000000">
                  <a:alpha val="100000"/>
                </a:srgbClr>
              </a:solidFill>
              <a:latin typeface="黑体" panose="02010609060101010101" charset="-122"/>
              <a:ea typeface="黑体" panose="02010609060101010101" charset="-122"/>
              <a:cs typeface="黑体" panose="02010609060101010101" charset="-122"/>
            </a:endParaRPr>
          </a:p>
          <a:p>
            <a:pPr algn="l" rtl="0" eaLnBrk="0">
              <a:lnSpc>
                <a:spcPct val="150000"/>
              </a:lnSpc>
              <a:spcBef>
                <a:spcPts val="1205"/>
              </a:spcBef>
            </a:pPr>
            <a:r>
              <a:rPr sz="1400" kern="0" spc="50" dirty="0">
                <a:solidFill>
                  <a:srgbClr val="000000">
                    <a:alpha val="100000"/>
                  </a:srgbClr>
                </a:solidFill>
                <a:latin typeface="黑体" panose="02010609060101010101" charset="-122"/>
                <a:ea typeface="黑体" panose="02010609060101010101" charset="-122"/>
                <a:cs typeface="黑体" panose="02010609060101010101" charset="-122"/>
              </a:rPr>
              <a:t>会调风门</a:t>
            </a:r>
            <a:endParaRPr sz="1400" kern="0" spc="50" dirty="0">
              <a:solidFill>
                <a:srgbClr val="000000">
                  <a:alpha val="100000"/>
                </a:srgbClr>
              </a:solidFill>
              <a:latin typeface="黑体" panose="02010609060101010101" charset="-122"/>
              <a:ea typeface="黑体" panose="02010609060101010101" charset="-122"/>
              <a:cs typeface="黑体" panose="02010609060101010101" charset="-122"/>
            </a:endParaRPr>
          </a:p>
          <a:p>
            <a:pPr algn="l" rtl="0" eaLnBrk="0">
              <a:lnSpc>
                <a:spcPct val="150000"/>
              </a:lnSpc>
              <a:spcBef>
                <a:spcPts val="1205"/>
              </a:spcBef>
            </a:pPr>
            <a:r>
              <a:rPr sz="1400" kern="0" spc="30" dirty="0">
                <a:solidFill>
                  <a:srgbClr val="000000">
                    <a:alpha val="100000"/>
                  </a:srgbClr>
                </a:solidFill>
                <a:latin typeface="黑体" panose="02010609060101010101" charset="-122"/>
                <a:ea typeface="黑体" panose="02010609060101010101" charset="-122"/>
                <a:cs typeface="黑体" panose="02010609060101010101" charset="-122"/>
              </a:rPr>
              <a:t>会试漏</a:t>
            </a:r>
            <a:endParaRPr sz="1400" kern="0" spc="30" dirty="0">
              <a:solidFill>
                <a:srgbClr val="000000">
                  <a:alpha val="100000"/>
                </a:srgbClr>
              </a:solidFill>
              <a:latin typeface="黑体" panose="02010609060101010101" charset="-122"/>
              <a:ea typeface="黑体" panose="02010609060101010101" charset="-122"/>
              <a:cs typeface="黑体" panose="02010609060101010101" charset="-122"/>
            </a:endParaRPr>
          </a:p>
          <a:p>
            <a:pPr algn="l" rtl="0" eaLnBrk="0">
              <a:lnSpc>
                <a:spcPct val="150000"/>
              </a:lnSpc>
              <a:spcBef>
                <a:spcPts val="1205"/>
              </a:spcBef>
            </a:pP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会处理紧急事故</a:t>
            </a:r>
            <a:endParaRPr sz="1400" dirty="0">
              <a:latin typeface="黑体" panose="02010609060101010101" charset="-122"/>
              <a:ea typeface="黑体" panose="02010609060101010101" charset="-122"/>
              <a:cs typeface="黑体" panose="02010609060101010101" charset="-122"/>
            </a:endParaRPr>
          </a:p>
        </p:txBody>
      </p:sp>
      <p:sp>
        <p:nvSpPr>
          <p:cNvPr id="232" name="textbox 232"/>
          <p:cNvSpPr/>
          <p:nvPr/>
        </p:nvSpPr>
        <p:spPr>
          <a:xfrm>
            <a:off x="201930" y="293370"/>
            <a:ext cx="6376670" cy="781050"/>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96000"/>
              </a:lnSpc>
            </a:pPr>
            <a:r>
              <a:rPr sz="2700" b="1" kern="0" spc="10" dirty="0">
                <a:solidFill>
                  <a:srgbClr val="FFFFFF">
                    <a:alpha val="100000"/>
                  </a:srgbClr>
                </a:solidFill>
                <a:latin typeface="黑体" panose="02010609060101010101" charset="-122"/>
                <a:ea typeface="黑体" panose="02010609060101010101" charset="-122"/>
                <a:cs typeface="黑体" panose="02010609060101010101" charset="-122"/>
              </a:rPr>
              <a:t>液化石油气安全使用常识</a:t>
            </a:r>
            <a:endParaRPr sz="2700" dirty="0">
              <a:latin typeface="黑体" panose="02010609060101010101" charset="-122"/>
              <a:ea typeface="黑体" panose="02010609060101010101" charset="-122"/>
              <a:cs typeface="黑体" panose="02010609060101010101" charset="-122"/>
            </a:endParaRPr>
          </a:p>
          <a:p>
            <a:pPr algn="l" rtl="0" eaLnBrk="0">
              <a:lnSpc>
                <a:spcPct val="105000"/>
              </a:lnSpc>
            </a:pPr>
            <a:endParaRPr sz="1400" dirty="0">
              <a:latin typeface="Arial" panose="020B0604020202020204"/>
              <a:ea typeface="Arial" panose="020B0604020202020204"/>
              <a:cs typeface="Arial" panose="020B0604020202020204"/>
            </a:endParaRPr>
          </a:p>
          <a:p>
            <a:pPr algn="l" rtl="0" eaLnBrk="0">
              <a:lnSpc>
                <a:spcPct val="8000"/>
              </a:lnSpc>
            </a:pPr>
            <a:endParaRPr sz="1400" dirty="0">
              <a:latin typeface="Arial" panose="020B0604020202020204"/>
              <a:ea typeface="Arial" panose="020B0604020202020204"/>
              <a:cs typeface="Arial" panose="020B0604020202020204"/>
            </a:endParaRPr>
          </a:p>
          <a:p>
            <a:pPr marL="318770" algn="l" rtl="0" eaLnBrk="0">
              <a:lnSpc>
                <a:spcPct val="92000"/>
              </a:lnSpc>
            </a:pPr>
            <a:r>
              <a:rPr sz="1400" kern="0" spc="120" dirty="0">
                <a:solidFill>
                  <a:srgbClr val="000000">
                    <a:alpha val="100000"/>
                  </a:srgbClr>
                </a:solidFill>
                <a:latin typeface="黑体" panose="02010609060101010101" charset="-122"/>
                <a:ea typeface="黑体" panose="02010609060101010101" charset="-122"/>
                <a:cs typeface="黑体" panose="02010609060101010101" charset="-122"/>
              </a:rPr>
              <a:t>液化石油气是易燃、易爆危险品，用户要</a:t>
            </a:r>
            <a:r>
              <a:rPr sz="1400" kern="0" spc="110" dirty="0">
                <a:solidFill>
                  <a:srgbClr val="000000">
                    <a:alpha val="100000"/>
                  </a:srgbClr>
                </a:solidFill>
                <a:latin typeface="黑体" panose="02010609060101010101" charset="-122"/>
                <a:ea typeface="黑体" panose="02010609060101010101" charset="-122"/>
                <a:cs typeface="黑体" panose="02010609060101010101" charset="-122"/>
              </a:rPr>
              <a:t>做到“五会”、“五不准”。</a:t>
            </a:r>
            <a:endParaRPr sz="14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238"/>
          <p:cNvPicPr>
            <a:picLocks noChangeAspect="1"/>
          </p:cNvPicPr>
          <p:nvPr/>
        </p:nvPicPr>
        <p:blipFill>
          <a:blip r:embed="rId1"/>
          <a:stretch>
            <a:fillRect/>
          </a:stretch>
        </p:blipFill>
        <p:spPr>
          <a:xfrm rot="21600000">
            <a:off x="0" y="0"/>
            <a:ext cx="8128000" cy="4572000"/>
          </a:xfrm>
          <a:prstGeom prst="rect">
            <a:avLst/>
          </a:prstGeom>
        </p:spPr>
      </p:pic>
      <p:graphicFrame>
        <p:nvGraphicFramePr>
          <p:cNvPr id="240" name="table 240"/>
          <p:cNvGraphicFramePr>
            <a:graphicFrameLocks noGrp="1"/>
          </p:cNvGraphicFramePr>
          <p:nvPr/>
        </p:nvGraphicFramePr>
        <p:xfrm>
          <a:off x="361938" y="1036242"/>
          <a:ext cx="7359650" cy="3015614"/>
        </p:xfrm>
        <a:graphic>
          <a:graphicData uri="http://schemas.openxmlformats.org/drawingml/2006/table">
            <a:tbl>
              <a:tblPr/>
              <a:tblGrid>
                <a:gridCol w="1228089"/>
                <a:gridCol w="6131559"/>
              </a:tblGrid>
              <a:tr h="1251585">
                <a:tc>
                  <a:txBody>
                    <a:bodyPr/>
                    <a:lstStyle/>
                    <a:p>
                      <a:pPr algn="l" rtl="0" eaLnBrk="0">
                        <a:lnSpc>
                          <a:spcPct val="9000"/>
                        </a:lnSpc>
                      </a:pPr>
                      <a:endParaRPr sz="100" dirty="0">
                        <a:latin typeface="Arial" panose="020B0604020202020204"/>
                        <a:ea typeface="Arial" panose="020B0604020202020204"/>
                        <a:cs typeface="Arial" panose="020B0604020202020204"/>
                      </a:endParaRPr>
                    </a:p>
                    <a:p>
                      <a:pPr marL="12065" algn="l" rtl="0" eaLnBrk="0">
                        <a:lnSpc>
                          <a:spcPct val="95000"/>
                        </a:lnSpc>
                      </a:pPr>
                      <a:r>
                        <a:rPr sz="1800" kern="0" spc="50" dirty="0">
                          <a:solidFill>
                            <a:srgbClr val="000000">
                              <a:alpha val="100000"/>
                            </a:srgbClr>
                          </a:solidFill>
                          <a:latin typeface="黑体" panose="02010609060101010101" charset="-122"/>
                          <a:ea typeface="黑体" panose="02010609060101010101" charset="-122"/>
                          <a:cs typeface="黑体" panose="02010609060101010101" charset="-122"/>
                        </a:rPr>
                        <a:t>查漏方法</a:t>
                      </a:r>
                      <a:endParaRPr sz="1800" dirty="0">
                        <a:latin typeface="黑体" panose="02010609060101010101" charset="-122"/>
                        <a:ea typeface="黑体" panose="02010609060101010101" charset="-122"/>
                        <a:cs typeface="黑体" panose="02010609060101010101" charset="-122"/>
                      </a:endParaRPr>
                    </a:p>
                  </a:txBody>
                  <a:tcPr marL="0" marR="0" marT="0" marB="0" vert="horz">
                    <a:lnL>
                      <a:noFill/>
                    </a:lnL>
                    <a:lnR>
                      <a:noFill/>
                    </a:lnR>
                    <a:lnT>
                      <a:noFill/>
                    </a:lnT>
                    <a:lnB>
                      <a:noFill/>
                    </a:lnB>
                  </a:tcPr>
                </a:tc>
                <a:tc>
                  <a:txBody>
                    <a:bodyPr/>
                    <a:lstStyle/>
                    <a:p>
                      <a:pPr algn="l" rtl="0" eaLnBrk="0">
                        <a:lnSpc>
                          <a:spcPct val="103000"/>
                        </a:lnSpc>
                      </a:pPr>
                      <a:endParaRPr sz="500" dirty="0">
                        <a:latin typeface="Arial" panose="020B0604020202020204"/>
                        <a:ea typeface="Arial" panose="020B0604020202020204"/>
                        <a:cs typeface="Arial" panose="020B0604020202020204"/>
                      </a:endParaRPr>
                    </a:p>
                    <a:p>
                      <a:pPr marL="270510" algn="l" rtl="0" eaLnBrk="0">
                        <a:lnSpc>
                          <a:spcPct val="99000"/>
                        </a:lnSpc>
                        <a:spcBef>
                          <a:spcPts val="5"/>
                        </a:spcBef>
                      </a:pP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易漏气部位：减压阀、角阀、胶管</a:t>
                      </a: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、燃气具连接处。</a:t>
                      </a:r>
                      <a:endParaRPr sz="1200" dirty="0">
                        <a:latin typeface="黑体" panose="02010609060101010101" charset="-122"/>
                        <a:ea typeface="黑体" panose="02010609060101010101" charset="-122"/>
                        <a:cs typeface="黑体" panose="02010609060101010101" charset="-122"/>
                      </a:endParaRPr>
                    </a:p>
                    <a:p>
                      <a:pPr marL="270510" algn="l" rtl="0" eaLnBrk="0">
                        <a:lnSpc>
                          <a:spcPct val="88000"/>
                        </a:lnSpc>
                        <a:spcBef>
                          <a:spcPts val="1180"/>
                        </a:spcBef>
                      </a:pP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查漏方法：关闭燃气具开关，打开钢瓶阀门，用肥</a:t>
                      </a: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皂水在易漏部位涂抹，连续起泡</a:t>
                      </a: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处，</a:t>
                      </a:r>
                      <a:endParaRPr sz="1200" dirty="0">
                        <a:latin typeface="黑体" panose="02010609060101010101" charset="-122"/>
                        <a:ea typeface="黑体" panose="02010609060101010101" charset="-122"/>
                        <a:cs typeface="黑体" panose="02010609060101010101" charset="-122"/>
                      </a:endParaRPr>
                    </a:p>
                    <a:p>
                      <a:pPr marL="270510" algn="l" rtl="0" eaLnBrk="0">
                        <a:lnSpc>
                          <a:spcPts val="2110"/>
                        </a:lnSpc>
                      </a:pP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即为漏气点。</a:t>
                      </a:r>
                      <a:endParaRPr sz="1200" dirty="0">
                        <a:latin typeface="黑体" panose="02010609060101010101" charset="-122"/>
                        <a:ea typeface="黑体" panose="02010609060101010101" charset="-122"/>
                        <a:cs typeface="黑体" panose="02010609060101010101" charset="-122"/>
                      </a:endParaRPr>
                    </a:p>
                    <a:p>
                      <a:pPr algn="l" rtl="0" eaLnBrk="0">
                        <a:lnSpc>
                          <a:spcPct val="104000"/>
                        </a:lnSpc>
                      </a:pPr>
                      <a:endParaRPr sz="1100" dirty="0">
                        <a:latin typeface="Arial" panose="020B0604020202020204"/>
                        <a:ea typeface="Arial" panose="020B0604020202020204"/>
                        <a:cs typeface="Arial" panose="020B0604020202020204"/>
                      </a:endParaRPr>
                    </a:p>
                    <a:p>
                      <a:pPr marL="270510" algn="l" rtl="0" eaLnBrk="0">
                        <a:lnSpc>
                          <a:spcPct val="99000"/>
                        </a:lnSpc>
                        <a:spcBef>
                          <a:spcPts val="5"/>
                        </a:spcBef>
                      </a:pPr>
                      <a:r>
                        <a:rPr sz="1200" kern="0" spc="-50" dirty="0">
                          <a:solidFill>
                            <a:srgbClr val="000000">
                              <a:alpha val="100000"/>
                            </a:srgbClr>
                          </a:solidFill>
                          <a:latin typeface="黑体" panose="02010609060101010101" charset="-122"/>
                          <a:ea typeface="黑体" panose="02010609060101010101" charset="-122"/>
                          <a:cs typeface="黑体" panose="02010609060101010101" charset="-122"/>
                        </a:rPr>
                        <a:t>检查漏气切不可用明火。</a:t>
                      </a:r>
                      <a:endParaRPr sz="1200" dirty="0">
                        <a:latin typeface="黑体" panose="02010609060101010101" charset="-122"/>
                        <a:ea typeface="黑体" panose="02010609060101010101" charset="-122"/>
                        <a:cs typeface="黑体" panose="02010609060101010101" charset="-122"/>
                      </a:endParaRPr>
                    </a:p>
                  </a:txBody>
                  <a:tcPr marL="0" marR="0" marT="0" marB="0" vert="horz">
                    <a:lnL>
                      <a:noFill/>
                    </a:lnL>
                    <a:lnR>
                      <a:noFill/>
                    </a:lnR>
                    <a:lnT>
                      <a:noFill/>
                    </a:lnT>
                    <a:lnB>
                      <a:noFill/>
                    </a:lnB>
                  </a:tcPr>
                </a:tc>
              </a:tr>
              <a:tr h="1764029">
                <a:tc>
                  <a:txBody>
                    <a:bodyPr/>
                    <a:lstStyle/>
                    <a:p>
                      <a:pPr algn="l" rtl="0" eaLnBrk="0">
                        <a:lnSpc>
                          <a:spcPct val="124000"/>
                        </a:lnSpc>
                      </a:pPr>
                      <a:endParaRPr sz="400" dirty="0">
                        <a:latin typeface="Arial" panose="020B0604020202020204"/>
                        <a:ea typeface="Arial" panose="020B0604020202020204"/>
                        <a:cs typeface="Arial" panose="020B0604020202020204"/>
                      </a:endParaRPr>
                    </a:p>
                    <a:p>
                      <a:pPr algn="l" rtl="0" eaLnBrk="0">
                        <a:lnSpc>
                          <a:spcPct val="96000"/>
                        </a:lnSpc>
                        <a:spcBef>
                          <a:spcPts val="5"/>
                        </a:spcBef>
                      </a:pPr>
                      <a:r>
                        <a:rPr sz="1800" kern="0" spc="70" dirty="0">
                          <a:solidFill>
                            <a:srgbClr val="000000">
                              <a:alpha val="100000"/>
                            </a:srgbClr>
                          </a:solidFill>
                          <a:latin typeface="黑体" panose="02010609060101010101" charset="-122"/>
                          <a:ea typeface="黑体" panose="02010609060101010101" charset="-122"/>
                          <a:cs typeface="黑体" panose="02010609060101010101" charset="-122"/>
                        </a:rPr>
                        <a:t>漏气处理</a:t>
                      </a:r>
                      <a:endParaRPr sz="1800" dirty="0">
                        <a:latin typeface="黑体" panose="02010609060101010101" charset="-122"/>
                        <a:ea typeface="黑体" panose="02010609060101010101" charset="-122"/>
                        <a:cs typeface="黑体" panose="02010609060101010101" charset="-122"/>
                      </a:endParaRPr>
                    </a:p>
                  </a:txBody>
                  <a:tcPr marL="0" marR="0" marT="0" marB="0" vert="horz">
                    <a:lnL>
                      <a:noFill/>
                    </a:lnL>
                    <a:lnR>
                      <a:noFill/>
                    </a:lnR>
                    <a:lnT>
                      <a:noFill/>
                    </a:lnT>
                    <a:lnB>
                      <a:noFill/>
                    </a:lnB>
                  </a:tcPr>
                </a:tc>
                <a:tc>
                  <a:txBody>
                    <a:bodyPr/>
                    <a:lstStyle/>
                    <a:p>
                      <a:pPr algn="l" rtl="0" eaLnBrk="0">
                        <a:lnSpc>
                          <a:spcPct val="152000"/>
                        </a:lnSpc>
                      </a:pPr>
                      <a:endParaRPr sz="1000" dirty="0">
                        <a:latin typeface="Arial" panose="020B0604020202020204"/>
                        <a:ea typeface="Arial" panose="020B0604020202020204"/>
                        <a:cs typeface="Arial" panose="020B0604020202020204"/>
                      </a:endParaRPr>
                    </a:p>
                    <a:p>
                      <a:pPr marL="270510" algn="l" rtl="0" eaLnBrk="0">
                        <a:lnSpc>
                          <a:spcPct val="88000"/>
                        </a:lnSpc>
                        <a:spcBef>
                          <a:spcPts val="0"/>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迅速关闭钢瓶阀门，打开</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门窗，保持良好通风，让液化石油气散发到室外。</a:t>
                      </a:r>
                      <a:endParaRPr sz="1200" dirty="0">
                        <a:latin typeface="黑体" panose="02010609060101010101" charset="-122"/>
                        <a:ea typeface="黑体" panose="02010609060101010101" charset="-122"/>
                        <a:cs typeface="黑体" panose="02010609060101010101" charset="-122"/>
                      </a:endParaRPr>
                    </a:p>
                    <a:p>
                      <a:pPr marL="270510" algn="l" rtl="0" eaLnBrk="0">
                        <a:lnSpc>
                          <a:spcPts val="2210"/>
                        </a:lnSpc>
                      </a:pP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严禁开关任何电器或使用电话。</a:t>
                      </a:r>
                      <a:endParaRPr sz="1200" dirty="0">
                        <a:latin typeface="黑体" panose="02010609060101010101" charset="-122"/>
                        <a:ea typeface="黑体" panose="02010609060101010101" charset="-122"/>
                        <a:cs typeface="黑体" panose="02010609060101010101" charset="-122"/>
                      </a:endParaRPr>
                    </a:p>
                    <a:p>
                      <a:pPr marL="270510" algn="l" rtl="0" eaLnBrk="0">
                        <a:lnSpc>
                          <a:spcPct val="99000"/>
                        </a:lnSpc>
                        <a:spcBef>
                          <a:spcPts val="875"/>
                        </a:spcBef>
                      </a:pPr>
                      <a:r>
                        <a:rPr sz="1200" kern="0" spc="-50" dirty="0">
                          <a:solidFill>
                            <a:srgbClr val="000000">
                              <a:alpha val="100000"/>
                            </a:srgbClr>
                          </a:solidFill>
                          <a:latin typeface="黑体" panose="02010609060101010101" charset="-122"/>
                          <a:ea typeface="黑体" panose="02010609060101010101" charset="-122"/>
                          <a:cs typeface="黑体" panose="02010609060101010101" charset="-122"/>
                        </a:rPr>
                        <a:t>熄灭一切火种。</a:t>
                      </a:r>
                      <a:endParaRPr sz="1200" dirty="0">
                        <a:latin typeface="黑体" panose="02010609060101010101" charset="-122"/>
                        <a:ea typeface="黑体" panose="02010609060101010101" charset="-122"/>
                        <a:cs typeface="黑体" panose="02010609060101010101" charset="-122"/>
                      </a:endParaRPr>
                    </a:p>
                    <a:p>
                      <a:pPr marL="270510" algn="l" rtl="0" eaLnBrk="0">
                        <a:lnSpc>
                          <a:spcPct val="99000"/>
                        </a:lnSpc>
                        <a:spcBef>
                          <a:spcPts val="665"/>
                        </a:spcBef>
                      </a:pP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到户外打燃气公司抢修电话让其派员抢修。</a:t>
                      </a:r>
                      <a:endParaRPr sz="1200" dirty="0">
                        <a:latin typeface="黑体" panose="02010609060101010101" charset="-122"/>
                        <a:ea typeface="黑体" panose="02010609060101010101" charset="-122"/>
                        <a:cs typeface="黑体" panose="02010609060101010101" charset="-122"/>
                      </a:endParaRPr>
                    </a:p>
                    <a:p>
                      <a:pPr marL="270510" algn="l" rtl="0" eaLnBrk="0">
                        <a:lnSpc>
                          <a:spcPct val="95000"/>
                        </a:lnSpc>
                        <a:spcBef>
                          <a:spcPts val="785"/>
                        </a:spcBef>
                      </a:pP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发现邻居液化石油气泄漏，应敲门通知，</a:t>
                      </a: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勿使用门铃。</a:t>
                      </a:r>
                      <a:endParaRPr sz="1200" dirty="0">
                        <a:latin typeface="黑体" panose="02010609060101010101" charset="-122"/>
                        <a:ea typeface="黑体" panose="02010609060101010101" charset="-122"/>
                        <a:cs typeface="黑体" panose="02010609060101010101" charset="-122"/>
                      </a:endParaRPr>
                    </a:p>
                    <a:p>
                      <a:pPr algn="l" rtl="0" eaLnBrk="0">
                        <a:lnSpc>
                          <a:spcPct val="106000"/>
                        </a:lnSpc>
                      </a:pPr>
                      <a:endParaRPr sz="600" dirty="0">
                        <a:latin typeface="Arial" panose="020B0604020202020204"/>
                        <a:ea typeface="Arial" panose="020B0604020202020204"/>
                        <a:cs typeface="Arial" panose="020B0604020202020204"/>
                      </a:endParaRPr>
                    </a:p>
                    <a:p>
                      <a:pPr marL="270510" algn="l" rtl="0" eaLnBrk="0">
                        <a:lnSpc>
                          <a:spcPct val="85000"/>
                        </a:lnSpc>
                        <a:spcBef>
                          <a:spcPts val="5"/>
                        </a:spcBef>
                      </a:pP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如果事态严重，应立即撤</a:t>
                      </a: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离并打119报警。</a:t>
                      </a:r>
                      <a:endParaRPr sz="1200" dirty="0">
                        <a:latin typeface="黑体" panose="02010609060101010101" charset="-122"/>
                        <a:ea typeface="黑体" panose="02010609060101010101" charset="-122"/>
                        <a:cs typeface="黑体" panose="02010609060101010101" charset="-122"/>
                      </a:endParaRPr>
                    </a:p>
                  </a:txBody>
                  <a:tcPr marL="0" marR="0" marT="0" marB="0" vert="horz">
                    <a:lnL>
                      <a:noFill/>
                    </a:lnL>
                    <a:lnR>
                      <a:noFill/>
                    </a:lnR>
                    <a:lnT>
                      <a:noFill/>
                    </a:lnT>
                    <a:lnB>
                      <a:noFill/>
                    </a:lnB>
                  </a:tcPr>
                </a:tc>
              </a:tr>
            </a:tbl>
          </a:graphicData>
        </a:graphic>
      </p:graphicFrame>
      <p:grpSp>
        <p:nvGrpSpPr>
          <p:cNvPr id="26" name="group 26"/>
          <p:cNvGrpSpPr/>
          <p:nvPr/>
        </p:nvGrpSpPr>
        <p:grpSpPr>
          <a:xfrm rot="21600000">
            <a:off x="44460" y="120655"/>
            <a:ext cx="4540219" cy="533632"/>
            <a:chOff x="0" y="0"/>
            <a:chExt cx="4540219" cy="533632"/>
          </a:xfrm>
        </p:grpSpPr>
        <p:pic>
          <p:nvPicPr>
            <p:cNvPr id="242" name="picture 242"/>
            <p:cNvPicPr>
              <a:picLocks noChangeAspect="1"/>
            </p:cNvPicPr>
            <p:nvPr/>
          </p:nvPicPr>
          <p:blipFill>
            <a:blip r:embed="rId2"/>
            <a:stretch>
              <a:fillRect/>
            </a:stretch>
          </p:blipFill>
          <p:spPr>
            <a:xfrm rot="21600000">
              <a:off x="0" y="0"/>
              <a:ext cx="4540219" cy="533415"/>
            </a:xfrm>
            <a:prstGeom prst="rect">
              <a:avLst/>
            </a:prstGeom>
          </p:spPr>
        </p:pic>
        <p:sp>
          <p:nvSpPr>
            <p:cNvPr id="244" name="textbox 244"/>
            <p:cNvSpPr/>
            <p:nvPr/>
          </p:nvSpPr>
          <p:spPr>
            <a:xfrm>
              <a:off x="-12700" y="-12700"/>
              <a:ext cx="4565650" cy="605790"/>
            </a:xfrm>
            <a:prstGeom prst="rect">
              <a:avLst/>
            </a:prstGeom>
            <a:noFill/>
            <a:ln w="0" cap="flat">
              <a:noFill/>
              <a:prstDash val="solid"/>
              <a:miter lim="0"/>
            </a:ln>
          </p:spPr>
          <p:txBody>
            <a:bodyPr vert="horz" wrap="square" lIns="0" tIns="0" rIns="0" bIns="0"/>
            <a:lstStyle/>
            <a:p>
              <a:pPr algn="l" rtl="0" eaLnBrk="0">
                <a:lnSpc>
                  <a:spcPct val="129000"/>
                </a:lnSpc>
              </a:pPr>
              <a:endParaRPr sz="1000" dirty="0">
                <a:latin typeface="Arial" panose="020B0604020202020204"/>
                <a:ea typeface="Arial" panose="020B0604020202020204"/>
                <a:cs typeface="Arial" panose="020B0604020202020204"/>
              </a:endParaRPr>
            </a:p>
            <a:p>
              <a:pPr marL="182245" algn="l" rtl="0" eaLnBrk="0">
                <a:lnSpc>
                  <a:spcPct val="96000"/>
                </a:lnSpc>
                <a:spcBef>
                  <a:spcPts val="5"/>
                </a:spcBef>
              </a:pPr>
              <a:r>
                <a:rPr sz="2700" b="1" kern="0" spc="10" dirty="0">
                  <a:solidFill>
                    <a:srgbClr val="FFFFFF">
                      <a:alpha val="100000"/>
                    </a:srgbClr>
                  </a:solidFill>
                  <a:latin typeface="黑体" panose="02010609060101010101" charset="-122"/>
                  <a:ea typeface="黑体" panose="02010609060101010101" charset="-122"/>
                  <a:cs typeface="黑体" panose="02010609060101010101" charset="-122"/>
                </a:rPr>
                <a:t>液化石油气安全使用常识</a:t>
              </a:r>
              <a:endParaRPr sz="27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icture 250"/>
          <p:cNvPicPr>
            <a:picLocks noChangeAspect="1"/>
          </p:cNvPicPr>
          <p:nvPr/>
        </p:nvPicPr>
        <p:blipFill>
          <a:blip r:embed="rId1"/>
          <a:stretch>
            <a:fillRect/>
          </a:stretch>
        </p:blipFill>
        <p:spPr>
          <a:xfrm rot="21600000">
            <a:off x="0" y="0"/>
            <a:ext cx="8128000" cy="4572000"/>
          </a:xfrm>
          <a:prstGeom prst="rect">
            <a:avLst/>
          </a:prstGeom>
        </p:spPr>
      </p:pic>
      <p:sp>
        <p:nvSpPr>
          <p:cNvPr id="252" name="textbox 252"/>
          <p:cNvSpPr/>
          <p:nvPr/>
        </p:nvSpPr>
        <p:spPr>
          <a:xfrm>
            <a:off x="755639" y="1662117"/>
            <a:ext cx="3422650" cy="2409825"/>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marL="12700" algn="l" rtl="0" eaLnBrk="0">
              <a:lnSpc>
                <a:spcPct val="95000"/>
              </a:lnSpc>
            </a:pPr>
            <a:r>
              <a:rPr sz="1200" kern="0" spc="-50" dirty="0">
                <a:solidFill>
                  <a:srgbClr val="000000">
                    <a:alpha val="100000"/>
                  </a:srgbClr>
                </a:solidFill>
                <a:latin typeface="黑体" panose="02010609060101010101" charset="-122"/>
                <a:ea typeface="黑体" panose="02010609060101010101" charset="-122"/>
                <a:cs typeface="黑体" panose="02010609060101010101" charset="-122"/>
              </a:rPr>
              <a:t>不得采用明火试漏；</a:t>
            </a:r>
            <a:endParaRPr sz="1200" dirty="0">
              <a:latin typeface="黑体" panose="02010609060101010101" charset="-122"/>
              <a:ea typeface="黑体" panose="02010609060101010101" charset="-122"/>
              <a:cs typeface="黑体" panose="02010609060101010101" charset="-122"/>
            </a:endParaRPr>
          </a:p>
          <a:p>
            <a:pPr marL="12700" algn="l" rtl="0" eaLnBrk="0">
              <a:lnSpc>
                <a:spcPct val="95000"/>
              </a:lnSpc>
              <a:spcBef>
                <a:spcPts val="780"/>
              </a:spcBef>
            </a:pPr>
            <a:r>
              <a:rPr sz="1200" kern="0" spc="-50" dirty="0">
                <a:solidFill>
                  <a:srgbClr val="000000">
                    <a:alpha val="100000"/>
                  </a:srgbClr>
                </a:solidFill>
                <a:latin typeface="黑体" panose="02010609060101010101" charset="-122"/>
                <a:ea typeface="黑体" panose="02010609060101010101" charset="-122"/>
                <a:cs typeface="黑体" panose="02010609060101010101" charset="-122"/>
              </a:rPr>
              <a:t>不得拆开修理角阀和调压阀</a:t>
            </a:r>
            <a:r>
              <a:rPr sz="1200" kern="0" spc="-60" dirty="0">
                <a:solidFill>
                  <a:srgbClr val="000000">
                    <a:alpha val="100000"/>
                  </a:srgbClr>
                </a:solidFill>
                <a:latin typeface="黑体" panose="02010609060101010101" charset="-122"/>
                <a:ea typeface="黑体" panose="02010609060101010101" charset="-122"/>
                <a:cs typeface="黑体" panose="02010609060101010101" charset="-122"/>
              </a:rPr>
              <a:t>；</a:t>
            </a:r>
            <a:endParaRPr sz="1200" dirty="0">
              <a:latin typeface="黑体" panose="02010609060101010101" charset="-122"/>
              <a:ea typeface="黑体" panose="02010609060101010101" charset="-122"/>
              <a:cs typeface="黑体" panose="02010609060101010101" charset="-122"/>
            </a:endParaRPr>
          </a:p>
          <a:p>
            <a:pPr marL="12700" algn="l" rtl="0" eaLnBrk="0">
              <a:lnSpc>
                <a:spcPct val="95000"/>
              </a:lnSpc>
              <a:spcBef>
                <a:spcPts val="780"/>
              </a:spcBef>
            </a:pP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不得倒出处理瓶内液化石油气</a:t>
            </a:r>
            <a:r>
              <a:rPr sz="1200" kern="0" spc="-50" dirty="0">
                <a:solidFill>
                  <a:srgbClr val="000000">
                    <a:alpha val="100000"/>
                  </a:srgbClr>
                </a:solidFill>
                <a:latin typeface="黑体" panose="02010609060101010101" charset="-122"/>
                <a:ea typeface="黑体" panose="02010609060101010101" charset="-122"/>
                <a:cs typeface="黑体" panose="02010609060101010101" charset="-122"/>
              </a:rPr>
              <a:t>残液；</a:t>
            </a:r>
            <a:endParaRPr sz="1200" dirty="0">
              <a:latin typeface="黑体" panose="02010609060101010101" charset="-122"/>
              <a:ea typeface="黑体" panose="02010609060101010101" charset="-122"/>
              <a:cs typeface="黑体" panose="02010609060101010101" charset="-122"/>
            </a:endParaRPr>
          </a:p>
          <a:p>
            <a:pPr marL="12700" algn="l" rtl="0" eaLnBrk="0">
              <a:lnSpc>
                <a:spcPct val="146000"/>
              </a:lnSpc>
              <a:spcBef>
                <a:spcPts val="145"/>
              </a:spcBef>
            </a:pP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不得用火、蒸汽、热水和其他热源对钢瓶加</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热；</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不得将钢瓶倒置使用；</a:t>
            </a:r>
            <a:endParaRPr sz="1200" dirty="0">
              <a:latin typeface="黑体" panose="02010609060101010101" charset="-122"/>
              <a:ea typeface="黑体" panose="02010609060101010101" charset="-122"/>
              <a:cs typeface="黑体" panose="02010609060101010101" charset="-122"/>
            </a:endParaRPr>
          </a:p>
          <a:p>
            <a:pPr marL="12700" algn="l" rtl="0" eaLnBrk="0">
              <a:lnSpc>
                <a:spcPct val="99000"/>
              </a:lnSpc>
              <a:spcBef>
                <a:spcPts val="840"/>
              </a:spcBef>
            </a:pP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不得使用钢瓶互相倒气。</a:t>
            </a:r>
            <a:endParaRPr sz="1200" dirty="0">
              <a:latin typeface="黑体" panose="02010609060101010101" charset="-122"/>
              <a:ea typeface="黑体" panose="02010609060101010101" charset="-122"/>
              <a:cs typeface="黑体" panose="02010609060101010101" charset="-122"/>
            </a:endParaRPr>
          </a:p>
          <a:p>
            <a:pPr algn="r" rtl="0" eaLnBrk="0">
              <a:lnSpc>
                <a:spcPct val="99000"/>
              </a:lnSpc>
              <a:spcBef>
                <a:spcPts val="1215"/>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杜绝火种进入禁火区、防止排除静电火源</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的形成</a:t>
            </a:r>
            <a:endParaRPr sz="1200" dirty="0">
              <a:latin typeface="黑体" panose="02010609060101010101" charset="-122"/>
              <a:ea typeface="黑体" panose="02010609060101010101" charset="-122"/>
              <a:cs typeface="黑体" panose="02010609060101010101" charset="-122"/>
            </a:endParaRPr>
          </a:p>
          <a:p>
            <a:pPr marL="88900" algn="l" rtl="0" eaLnBrk="0">
              <a:lnSpc>
                <a:spcPct val="95000"/>
              </a:lnSpc>
              <a:spcBef>
                <a:spcPts val="325"/>
              </a:spcBef>
            </a:pPr>
            <a:r>
              <a:rPr sz="1200" kern="0" spc="0" dirty="0">
                <a:solidFill>
                  <a:srgbClr val="903040">
                    <a:alpha val="100000"/>
                  </a:srgbClr>
                </a:solidFill>
                <a:latin typeface="黑体" panose="02010609060101010101" charset="-122"/>
                <a:ea typeface="黑体" panose="02010609060101010101" charset="-122"/>
                <a:cs typeface="黑体" panose="02010609060101010101" charset="-122"/>
              </a:rPr>
              <a:t>设立禁火区，加强门卫管理。</a:t>
            </a:r>
            <a:endParaRPr sz="1200" dirty="0">
              <a:latin typeface="黑体" panose="02010609060101010101" charset="-122"/>
              <a:ea typeface="黑体" panose="02010609060101010101" charset="-122"/>
              <a:cs typeface="黑体" panose="02010609060101010101" charset="-122"/>
            </a:endParaRPr>
          </a:p>
          <a:p>
            <a:pPr algn="l" rtl="0" eaLnBrk="0">
              <a:lnSpc>
                <a:spcPct val="108000"/>
              </a:lnSpc>
            </a:pPr>
            <a:endParaRPr sz="600" dirty="0">
              <a:latin typeface="Arial" panose="020B0604020202020204"/>
              <a:ea typeface="Arial" panose="020B0604020202020204"/>
              <a:cs typeface="Arial" panose="020B0604020202020204"/>
            </a:endParaRPr>
          </a:p>
          <a:p>
            <a:pPr marL="196850" algn="l" rtl="0" eaLnBrk="0">
              <a:lnSpc>
                <a:spcPct val="95000"/>
              </a:lnSpc>
              <a:spcBef>
                <a:spcPts val="5"/>
              </a:spcBef>
            </a:pPr>
            <a:r>
              <a:rPr sz="1200" kern="0" spc="-100" dirty="0">
                <a:solidFill>
                  <a:srgbClr val="B03030">
                    <a:alpha val="100000"/>
                  </a:srgbClr>
                </a:solidFill>
                <a:latin typeface="黑体" panose="02010609060101010101" charset="-122"/>
                <a:ea typeface="黑体" panose="02010609060101010101" charset="-122"/>
                <a:cs typeface="黑体" panose="02010609060101010101" charset="-122"/>
              </a:rPr>
              <a:t>搞好电器管理，预防电火花产生。</a:t>
            </a:r>
            <a:endParaRPr sz="1200" dirty="0">
              <a:latin typeface="黑体" panose="02010609060101010101" charset="-122"/>
              <a:ea typeface="黑体" panose="02010609060101010101" charset="-122"/>
              <a:cs typeface="黑体" panose="02010609060101010101" charset="-122"/>
            </a:endParaRPr>
          </a:p>
        </p:txBody>
      </p:sp>
      <p:pic>
        <p:nvPicPr>
          <p:cNvPr id="254" name="picture 254"/>
          <p:cNvPicPr>
            <a:picLocks noChangeAspect="1"/>
          </p:cNvPicPr>
          <p:nvPr/>
        </p:nvPicPr>
        <p:blipFill>
          <a:blip r:embed="rId2"/>
          <a:stretch>
            <a:fillRect/>
          </a:stretch>
        </p:blipFill>
        <p:spPr>
          <a:xfrm rot="21600000">
            <a:off x="4984739" y="1765294"/>
            <a:ext cx="2209840" cy="1644639"/>
          </a:xfrm>
          <a:prstGeom prst="rect">
            <a:avLst/>
          </a:prstGeom>
        </p:spPr>
      </p:pic>
      <p:grpSp>
        <p:nvGrpSpPr>
          <p:cNvPr id="28" name="group 28"/>
          <p:cNvGrpSpPr/>
          <p:nvPr/>
        </p:nvGrpSpPr>
        <p:grpSpPr>
          <a:xfrm rot="21600000">
            <a:off x="6339" y="120655"/>
            <a:ext cx="5181600" cy="533415"/>
            <a:chOff x="0" y="0"/>
            <a:chExt cx="5181600" cy="533415"/>
          </a:xfrm>
        </p:grpSpPr>
        <p:pic>
          <p:nvPicPr>
            <p:cNvPr id="256" name="picture 256"/>
            <p:cNvPicPr>
              <a:picLocks noChangeAspect="1"/>
            </p:cNvPicPr>
            <p:nvPr/>
          </p:nvPicPr>
          <p:blipFill>
            <a:blip r:embed="rId3"/>
            <a:stretch>
              <a:fillRect/>
            </a:stretch>
          </p:blipFill>
          <p:spPr>
            <a:xfrm rot="21600000">
              <a:off x="0" y="0"/>
              <a:ext cx="5181600" cy="533415"/>
            </a:xfrm>
            <a:prstGeom prst="rect">
              <a:avLst/>
            </a:prstGeom>
          </p:spPr>
        </p:pic>
        <p:sp>
          <p:nvSpPr>
            <p:cNvPr id="258" name="textbox 258"/>
            <p:cNvSpPr/>
            <p:nvPr/>
          </p:nvSpPr>
          <p:spPr>
            <a:xfrm>
              <a:off x="-12700" y="-12700"/>
              <a:ext cx="5207000" cy="60198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26695" algn="l" rtl="0" eaLnBrk="0">
                <a:lnSpc>
                  <a:spcPct val="97000"/>
                </a:lnSpc>
                <a:spcBef>
                  <a:spcPts val="0"/>
                </a:spcBef>
              </a:pPr>
              <a:r>
                <a:rPr sz="2600" b="1" kern="0" spc="6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a:t>
              </a: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范</a:t>
              </a:r>
              <a:endParaRPr sz="2600" dirty="0">
                <a:latin typeface="黑体" panose="02010609060101010101" charset="-122"/>
                <a:ea typeface="黑体" panose="02010609060101010101" charset="-122"/>
                <a:cs typeface="黑体" panose="02010609060101010101" charset="-122"/>
              </a:endParaRPr>
            </a:p>
          </p:txBody>
        </p:sp>
      </p:grpSp>
      <p:sp>
        <p:nvSpPr>
          <p:cNvPr id="260" name="textbox 260"/>
          <p:cNvSpPr/>
          <p:nvPr/>
        </p:nvSpPr>
        <p:spPr>
          <a:xfrm>
            <a:off x="577880" y="961638"/>
            <a:ext cx="4718050" cy="608965"/>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8415" algn="l" rtl="0" eaLnBrk="0">
              <a:lnSpc>
                <a:spcPct val="96000"/>
              </a:lnSpc>
            </a:pPr>
            <a:r>
              <a:rPr sz="1800" kern="0" spc="70" dirty="0">
                <a:solidFill>
                  <a:srgbClr val="E06020">
                    <a:alpha val="100000"/>
                  </a:srgbClr>
                </a:solidFill>
                <a:latin typeface="黑体" panose="02010609060101010101" charset="-122"/>
                <a:ea typeface="黑体" panose="02010609060101010101" charset="-122"/>
                <a:cs typeface="黑体" panose="02010609060101010101" charset="-122"/>
              </a:rPr>
              <a:t>液化石油气安全管理措施</a:t>
            </a:r>
            <a:endParaRPr sz="1800" dirty="0">
              <a:latin typeface="黑体" panose="02010609060101010101" charset="-122"/>
              <a:ea typeface="黑体" panose="02010609060101010101" charset="-122"/>
              <a:cs typeface="黑体" panose="02010609060101010101" charset="-122"/>
            </a:endParaRPr>
          </a:p>
          <a:p>
            <a:pPr marL="12700" algn="l" rtl="0" eaLnBrk="0">
              <a:lnSpc>
                <a:spcPct val="92000"/>
              </a:lnSpc>
              <a:spcBef>
                <a:spcPts val="530"/>
              </a:spcBef>
            </a:pPr>
            <a:r>
              <a:rPr sz="1800" kern="0" spc="0" dirty="0">
                <a:solidFill>
                  <a:srgbClr val="000000">
                    <a:alpha val="100000"/>
                  </a:srgbClr>
                </a:solidFill>
                <a:latin typeface="黑体" panose="02010609060101010101" charset="-122"/>
                <a:ea typeface="黑体" panose="02010609060101010101" charset="-122"/>
                <a:cs typeface="黑体" panose="02010609060101010101" charset="-122"/>
              </a:rPr>
              <a:t>使用液化石油气钢瓶供气时，应符合列规定：</a:t>
            </a:r>
            <a:endParaRPr sz="18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picture 290"/>
          <p:cNvPicPr>
            <a:picLocks noChangeAspect="1"/>
          </p:cNvPicPr>
          <p:nvPr/>
        </p:nvPicPr>
        <p:blipFill>
          <a:blip r:embed="rId1"/>
          <a:stretch>
            <a:fillRect/>
          </a:stretch>
        </p:blipFill>
        <p:spPr>
          <a:xfrm rot="21600000">
            <a:off x="0" y="0"/>
            <a:ext cx="8128000" cy="4572000"/>
          </a:xfrm>
          <a:prstGeom prst="rect">
            <a:avLst/>
          </a:prstGeom>
        </p:spPr>
      </p:pic>
      <p:sp>
        <p:nvSpPr>
          <p:cNvPr id="292" name="textbox 292"/>
          <p:cNvSpPr/>
          <p:nvPr/>
        </p:nvSpPr>
        <p:spPr>
          <a:xfrm>
            <a:off x="327149" y="957684"/>
            <a:ext cx="7146925" cy="3056889"/>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6000"/>
              </a:lnSpc>
            </a:pPr>
            <a:r>
              <a:rPr sz="1800" b="1" kern="0" spc="50" dirty="0">
                <a:solidFill>
                  <a:srgbClr val="D06020">
                    <a:alpha val="100000"/>
                  </a:srgbClr>
                </a:solidFill>
                <a:latin typeface="黑体" panose="02010609060101010101" charset="-122"/>
                <a:ea typeface="黑体" panose="02010609060101010101" charset="-122"/>
                <a:cs typeface="黑体" panose="02010609060101010101" charset="-122"/>
              </a:rPr>
              <a:t>液化石油气爆炸主要原因</a:t>
            </a:r>
            <a:endParaRPr sz="1800" dirty="0">
              <a:latin typeface="黑体" panose="02010609060101010101" charset="-122"/>
              <a:ea typeface="黑体" panose="02010609060101010101" charset="-122"/>
              <a:cs typeface="黑体" panose="02010609060101010101" charset="-122"/>
            </a:endParaRPr>
          </a:p>
          <a:p>
            <a:pPr marL="326390" algn="l" rtl="0" eaLnBrk="0">
              <a:lnSpc>
                <a:spcPct val="95000"/>
              </a:lnSpc>
              <a:spcBef>
                <a:spcPts val="1130"/>
              </a:spcBef>
            </a:pP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1.相互间倒灌，随意倾倒残液。</a:t>
            </a:r>
            <a:endParaRPr sz="1300" dirty="0">
              <a:latin typeface="黑体" panose="02010609060101010101" charset="-122"/>
              <a:ea typeface="黑体" panose="02010609060101010101" charset="-122"/>
              <a:cs typeface="黑体" panose="02010609060101010101" charset="-122"/>
            </a:endParaRPr>
          </a:p>
          <a:p>
            <a:pPr marL="325755" indent="-221615" algn="l" rtl="0" eaLnBrk="0">
              <a:lnSpc>
                <a:spcPct val="149000"/>
              </a:lnSpc>
              <a:spcBef>
                <a:spcPts val="145"/>
              </a:spcBef>
            </a:pPr>
            <a:r>
              <a:rPr sz="1300" kern="0" spc="80" dirty="0">
                <a:solidFill>
                  <a:srgbClr val="000000">
                    <a:alpha val="100000"/>
                  </a:srgbClr>
                </a:solidFill>
                <a:latin typeface="黑体" panose="02010609060101010101" charset="-122"/>
                <a:ea typeface="黑体" panose="02010609060101010101" charset="-122"/>
                <a:cs typeface="黑体" panose="02010609060101010101" charset="-122"/>
              </a:rPr>
              <a:t>&gt;2.钢瓶不得超量充装，规定充装量不得超过其容积的85%。如钢瓶完</a:t>
            </a:r>
            <a:r>
              <a:rPr sz="1300" kern="0" spc="70" dirty="0">
                <a:solidFill>
                  <a:srgbClr val="000000">
                    <a:alpha val="100000"/>
                  </a:srgbClr>
                </a:solidFill>
                <a:latin typeface="黑体" panose="02010609060101010101" charset="-122"/>
                <a:ea typeface="黑体" panose="02010609060101010101" charset="-122"/>
                <a:cs typeface="黑体" panose="02010609060101010101" charset="-122"/>
              </a:rPr>
              <a:t>全充满，温度若提高</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80" dirty="0">
                <a:solidFill>
                  <a:srgbClr val="000000">
                    <a:alpha val="100000"/>
                  </a:srgbClr>
                </a:solidFill>
                <a:latin typeface="黑体" panose="02010609060101010101" charset="-122"/>
                <a:ea typeface="黑体" panose="02010609060101010101" charset="-122"/>
                <a:cs typeface="黑体" panose="02010609060101010101" charset="-122"/>
              </a:rPr>
              <a:t>1℃,压力就会急剧上升0.2～0.3</a:t>
            </a:r>
            <a:r>
              <a:rPr sz="13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MPa</a:t>
            </a:r>
            <a:r>
              <a:rPr sz="1300" kern="0" spc="8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300" kern="0" spc="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300" kern="0" spc="70" dirty="0">
                <a:solidFill>
                  <a:srgbClr val="000000">
                    <a:alpha val="100000"/>
                  </a:srgbClr>
                </a:solidFill>
                <a:latin typeface="黑体" panose="02010609060101010101" charset="-122"/>
                <a:ea typeface="黑体" panose="02010609060101010101" charset="-122"/>
                <a:cs typeface="黑体" panose="02010609060101010101" charset="-122"/>
              </a:rPr>
              <a:t>若温度上升3℃~4℃钢瓶内的压力就会超过爆破压</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90" dirty="0">
                <a:solidFill>
                  <a:srgbClr val="000000">
                    <a:alpha val="100000"/>
                  </a:srgbClr>
                </a:solidFill>
                <a:latin typeface="黑体" panose="02010609060101010101" charset="-122"/>
                <a:ea typeface="黑体" panose="02010609060101010101" charset="-122"/>
                <a:cs typeface="黑体" panose="02010609060101010101" charset="-122"/>
              </a:rPr>
              <a:t>力(约为8</a:t>
            </a:r>
            <a:r>
              <a:rPr sz="1300" kern="0" spc="0" dirty="0">
                <a:solidFill>
                  <a:srgbClr val="000000">
                    <a:alpha val="100000"/>
                  </a:srgbClr>
                </a:solidFill>
                <a:latin typeface="Arial" panose="020B0604020202020204"/>
                <a:ea typeface="Arial" panose="020B0604020202020204"/>
                <a:cs typeface="Arial" panose="020B0604020202020204"/>
              </a:rPr>
              <a:t>MPa</a:t>
            </a:r>
            <a:r>
              <a:rPr sz="1300" kern="0" spc="90" dirty="0">
                <a:solidFill>
                  <a:srgbClr val="000000">
                    <a:alpha val="100000"/>
                  </a:srgbClr>
                </a:solidFill>
                <a:latin typeface="Arial" panose="020B0604020202020204"/>
                <a:ea typeface="Arial" panose="020B0604020202020204"/>
                <a:cs typeface="Arial" panose="020B0604020202020204"/>
              </a:rPr>
              <a:t>)  </a:t>
            </a:r>
            <a:r>
              <a:rPr sz="1300" kern="0" spc="90" dirty="0">
                <a:solidFill>
                  <a:srgbClr val="000000">
                    <a:alpha val="100000"/>
                  </a:srgbClr>
                </a:solidFill>
                <a:latin typeface="黑体" panose="02010609060101010101" charset="-122"/>
                <a:ea typeface="黑体" panose="02010609060101010101" charset="-122"/>
                <a:cs typeface="黑体" panose="02010609060101010101" charset="-122"/>
              </a:rPr>
              <a:t>引起钢瓶</a:t>
            </a:r>
            <a:r>
              <a:rPr sz="1300" kern="0" spc="80" dirty="0">
                <a:solidFill>
                  <a:srgbClr val="000000">
                    <a:alpha val="100000"/>
                  </a:srgbClr>
                </a:solidFill>
                <a:latin typeface="黑体" panose="02010609060101010101" charset="-122"/>
                <a:ea typeface="黑体" panose="02010609060101010101" charset="-122"/>
                <a:cs typeface="黑体" panose="02010609060101010101" charset="-122"/>
              </a:rPr>
              <a:t>爆破，所以气瓶严禁暴晒。</a:t>
            </a:r>
            <a:endParaRPr sz="1300" dirty="0">
              <a:latin typeface="黑体" panose="02010609060101010101" charset="-122"/>
              <a:ea typeface="黑体" panose="02010609060101010101" charset="-122"/>
              <a:cs typeface="黑体" panose="02010609060101010101" charset="-122"/>
            </a:endParaRPr>
          </a:p>
          <a:p>
            <a:pPr marL="325755" indent="-221615" algn="l" rtl="0" eaLnBrk="0">
              <a:lnSpc>
                <a:spcPct val="156000"/>
              </a:lnSpc>
              <a:spcBef>
                <a:spcPts val="130"/>
              </a:spcBef>
            </a:pPr>
            <a:r>
              <a:rPr sz="1300" kern="0" spc="50" dirty="0">
                <a:solidFill>
                  <a:srgbClr val="000000">
                    <a:alpha val="100000"/>
                  </a:srgbClr>
                </a:solidFill>
                <a:latin typeface="黑体" panose="02010609060101010101" charset="-122"/>
                <a:ea typeface="黑体" panose="02010609060101010101" charset="-122"/>
                <a:cs typeface="黑体" panose="02010609060101010101" charset="-122"/>
              </a:rPr>
              <a:t>&gt;</a:t>
            </a:r>
            <a:r>
              <a:rPr sz="1300" kern="0" spc="410" dirty="0">
                <a:solidFill>
                  <a:srgbClr val="000000">
                    <a:alpha val="100000"/>
                  </a:srgbClr>
                </a:solidFill>
                <a:latin typeface="黑体" panose="02010609060101010101" charset="-122"/>
                <a:ea typeface="黑体" panose="02010609060101010101" charset="-122"/>
                <a:cs typeface="黑体" panose="02010609060101010101" charset="-122"/>
              </a:rPr>
              <a:t> </a:t>
            </a:r>
            <a:r>
              <a:rPr sz="1300" b="1" kern="0" spc="50" dirty="0">
                <a:solidFill>
                  <a:srgbClr val="000000">
                    <a:alpha val="100000"/>
                  </a:srgbClr>
                </a:solidFill>
                <a:latin typeface="Times New Roman" panose="02020603050405020304"/>
                <a:ea typeface="Times New Roman" panose="02020603050405020304"/>
                <a:cs typeface="Times New Roman" panose="02020603050405020304"/>
              </a:rPr>
              <a:t>3</a:t>
            </a:r>
            <a:r>
              <a:rPr sz="1300" b="1" kern="0" spc="-130" dirty="0">
                <a:solidFill>
                  <a:srgbClr val="000000">
                    <a:alpha val="100000"/>
                  </a:srgbClr>
                </a:solidFill>
                <a:latin typeface="Times New Roman" panose="02020603050405020304"/>
                <a:ea typeface="Times New Roman" panose="02020603050405020304"/>
                <a:cs typeface="Times New Roman" panose="02020603050405020304"/>
              </a:rPr>
              <a:t> </a:t>
            </a:r>
            <a:r>
              <a:rPr sz="1300" kern="0" spc="50" dirty="0">
                <a:solidFill>
                  <a:srgbClr val="000000">
                    <a:alpha val="100000"/>
                  </a:srgbClr>
                </a:solidFill>
                <a:latin typeface="黑体" panose="02010609060101010101" charset="-122"/>
                <a:ea typeface="黑体" panose="02010609060101010101" charset="-122"/>
                <a:cs typeface="黑体" panose="02010609060101010101" charset="-122"/>
              </a:rPr>
              <a:t>.钢瓶是有底座(支架)的，如钢瓶倒置或平放，会使钢并瓶减压阀撞坏或瓶体接触地</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面热</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而使瓶内液化石油气膨胀。</a:t>
            </a:r>
            <a:endParaRPr sz="1300" dirty="0">
              <a:latin typeface="黑体" panose="02010609060101010101" charset="-122"/>
              <a:ea typeface="黑体" panose="02010609060101010101" charset="-122"/>
              <a:cs typeface="黑体" panose="02010609060101010101" charset="-122"/>
            </a:endParaRPr>
          </a:p>
          <a:p>
            <a:pPr marL="328930" algn="l" rtl="0" eaLnBrk="0">
              <a:lnSpc>
                <a:spcPct val="95000"/>
              </a:lnSpc>
              <a:spcBef>
                <a:spcPts val="885"/>
              </a:spcBef>
            </a:pPr>
            <a:r>
              <a:rPr sz="1300" b="1" kern="0" spc="10" dirty="0">
                <a:solidFill>
                  <a:srgbClr val="000000">
                    <a:alpha val="100000"/>
                  </a:srgbClr>
                </a:solidFill>
                <a:latin typeface="黑体" panose="02010609060101010101" charset="-122"/>
                <a:ea typeface="黑体" panose="02010609060101010101" charset="-122"/>
                <a:cs typeface="黑体" panose="02010609060101010101" charset="-122"/>
              </a:rPr>
              <a:t>4.钢瓶放在太阳下曝晒，用热水浇烫瓶体，或用火烤，或敲击碰撞，其危险性极大</a:t>
            </a:r>
            <a:r>
              <a:rPr sz="1300" b="1" kern="0" spc="0" dirty="0">
                <a:solidFill>
                  <a:srgbClr val="000000">
                    <a:alpha val="100000"/>
                  </a:srgbClr>
                </a:solidFill>
                <a:latin typeface="黑体" panose="02010609060101010101" charset="-122"/>
                <a:ea typeface="黑体" panose="02010609060101010101" charset="-122"/>
                <a:cs typeface="黑体" panose="02010609060101010101" charset="-122"/>
              </a:rPr>
              <a:t>。</a:t>
            </a:r>
            <a:endParaRPr sz="1300" dirty="0">
              <a:latin typeface="黑体" panose="02010609060101010101" charset="-122"/>
              <a:ea typeface="黑体" panose="02010609060101010101" charset="-122"/>
              <a:cs typeface="黑体" panose="02010609060101010101" charset="-122"/>
            </a:endParaRPr>
          </a:p>
          <a:p>
            <a:pPr algn="r" rtl="0" eaLnBrk="0">
              <a:lnSpc>
                <a:spcPct val="88000"/>
              </a:lnSpc>
              <a:spcBef>
                <a:spcPts val="835"/>
              </a:spcBef>
            </a:pPr>
            <a:r>
              <a:rPr sz="1300" kern="0" spc="70" dirty="0">
                <a:solidFill>
                  <a:srgbClr val="000000">
                    <a:alpha val="100000"/>
                  </a:srgbClr>
                </a:solidFill>
                <a:latin typeface="黑体" panose="02010609060101010101" charset="-122"/>
                <a:ea typeface="黑体" panose="02010609060101010101" charset="-122"/>
                <a:cs typeface="黑体" panose="02010609060101010101" charset="-122"/>
              </a:rPr>
              <a:t>&gt;5.钢瓶超年限使用或年检超期，导</a:t>
            </a:r>
            <a:r>
              <a:rPr sz="1300" kern="0" spc="60" dirty="0">
                <a:solidFill>
                  <a:srgbClr val="000000">
                    <a:alpha val="100000"/>
                  </a:srgbClr>
                </a:solidFill>
                <a:latin typeface="黑体" panose="02010609060101010101" charset="-122"/>
                <a:ea typeface="黑体" panose="02010609060101010101" charset="-122"/>
                <a:cs typeface="黑体" panose="02010609060101010101" charset="-122"/>
              </a:rPr>
              <a:t>致钢瓶角阀、阀杆、阀根、瓶体等部位存有故障或安全护</a:t>
            </a:r>
            <a:endParaRPr sz="1300" dirty="0">
              <a:latin typeface="黑体" panose="02010609060101010101" charset="-122"/>
              <a:ea typeface="黑体" panose="02010609060101010101" charset="-122"/>
              <a:cs typeface="黑体" panose="02010609060101010101" charset="-122"/>
            </a:endParaRPr>
          </a:p>
          <a:p>
            <a:pPr marL="326390" algn="l" rtl="0" eaLnBrk="0">
              <a:lnSpc>
                <a:spcPts val="2500"/>
              </a:lnSpc>
            </a:pP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罩失效，甚至不合格的报废钢瓶仍继续流通使用，形成一个流</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动炸弹。</a:t>
            </a:r>
            <a:endParaRPr sz="1300" dirty="0">
              <a:latin typeface="黑体" panose="02010609060101010101" charset="-122"/>
              <a:ea typeface="黑体" panose="02010609060101010101" charset="-122"/>
              <a:cs typeface="黑体" panose="02010609060101010101" charset="-122"/>
            </a:endParaRPr>
          </a:p>
        </p:txBody>
      </p:sp>
      <p:grpSp>
        <p:nvGrpSpPr>
          <p:cNvPr id="34" name="group 34"/>
          <p:cNvGrpSpPr/>
          <p:nvPr/>
        </p:nvGrpSpPr>
        <p:grpSpPr>
          <a:xfrm rot="21600000">
            <a:off x="6339" y="120655"/>
            <a:ext cx="5187939" cy="533415"/>
            <a:chOff x="0" y="0"/>
            <a:chExt cx="5187939" cy="533415"/>
          </a:xfrm>
        </p:grpSpPr>
        <p:pic>
          <p:nvPicPr>
            <p:cNvPr id="294" name="picture 294"/>
            <p:cNvPicPr>
              <a:picLocks noChangeAspect="1"/>
            </p:cNvPicPr>
            <p:nvPr/>
          </p:nvPicPr>
          <p:blipFill>
            <a:blip r:embed="rId2"/>
            <a:stretch>
              <a:fillRect/>
            </a:stretch>
          </p:blipFill>
          <p:spPr>
            <a:xfrm rot="21600000">
              <a:off x="0" y="0"/>
              <a:ext cx="5187939" cy="533415"/>
            </a:xfrm>
            <a:prstGeom prst="rect">
              <a:avLst/>
            </a:prstGeom>
          </p:spPr>
        </p:pic>
        <p:sp>
          <p:nvSpPr>
            <p:cNvPr id="296" name="textbox 296"/>
            <p:cNvSpPr/>
            <p:nvPr/>
          </p:nvSpPr>
          <p:spPr>
            <a:xfrm>
              <a:off x="-12700" y="-12700"/>
              <a:ext cx="5213350" cy="60198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20345" algn="l" rtl="0" eaLnBrk="0">
                <a:lnSpc>
                  <a:spcPct val="97000"/>
                </a:lnSpc>
                <a:spcBef>
                  <a:spcPts val="0"/>
                </a:spcBef>
              </a:pPr>
              <a:r>
                <a:rPr sz="2600" b="1" kern="0" spc="6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a:t>
              </a: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范</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picture 302"/>
          <p:cNvPicPr>
            <a:picLocks noChangeAspect="1"/>
          </p:cNvPicPr>
          <p:nvPr/>
        </p:nvPicPr>
        <p:blipFill>
          <a:blip r:embed="rId1"/>
          <a:stretch>
            <a:fillRect/>
          </a:stretch>
        </p:blipFill>
        <p:spPr>
          <a:xfrm rot="21600000">
            <a:off x="0" y="0"/>
            <a:ext cx="8128000" cy="4572000"/>
          </a:xfrm>
          <a:prstGeom prst="rect">
            <a:avLst/>
          </a:prstGeom>
        </p:spPr>
      </p:pic>
      <p:sp>
        <p:nvSpPr>
          <p:cNvPr id="304" name="textbox 304"/>
          <p:cNvSpPr/>
          <p:nvPr/>
        </p:nvSpPr>
        <p:spPr>
          <a:xfrm>
            <a:off x="501639" y="881469"/>
            <a:ext cx="6901180" cy="288099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5875" algn="l" rtl="0" eaLnBrk="0">
              <a:lnSpc>
                <a:spcPct val="96000"/>
              </a:lnSpc>
            </a:pPr>
            <a:r>
              <a:rPr sz="1800" b="1" kern="0" spc="50" dirty="0">
                <a:solidFill>
                  <a:srgbClr val="D06020">
                    <a:alpha val="100000"/>
                  </a:srgbClr>
                </a:solidFill>
                <a:latin typeface="黑体" panose="02010609060101010101" charset="-122"/>
                <a:ea typeface="黑体" panose="02010609060101010101" charset="-122"/>
                <a:cs typeface="黑体" panose="02010609060101010101" charset="-122"/>
              </a:rPr>
              <a:t>液化石油气爆炸主要原因</a:t>
            </a:r>
            <a:endParaRPr sz="1800" dirty="0">
              <a:latin typeface="黑体" panose="02010609060101010101" charset="-122"/>
              <a:ea typeface="黑体" panose="02010609060101010101" charset="-122"/>
              <a:cs typeface="黑体" panose="02010609060101010101" charset="-122"/>
            </a:endParaRPr>
          </a:p>
          <a:p>
            <a:pPr algn="l" rtl="0" eaLnBrk="0">
              <a:lnSpc>
                <a:spcPct val="148000"/>
              </a:lnSpc>
            </a:pPr>
            <a:endParaRPr sz="1000" dirty="0">
              <a:latin typeface="Arial" panose="020B0604020202020204"/>
              <a:ea typeface="Arial" panose="020B0604020202020204"/>
              <a:cs typeface="Arial" panose="020B0604020202020204"/>
            </a:endParaRPr>
          </a:p>
          <a:p>
            <a:pPr marL="12700" algn="l" rtl="0" eaLnBrk="0">
              <a:lnSpc>
                <a:spcPct val="85000"/>
              </a:lnSpc>
              <a:spcBef>
                <a:spcPts val="395"/>
              </a:spcBef>
            </a:pP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&gt;6.钢瓶严重腐蚀或外力作用，瓶体受损。钢</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瓶在使用过程中因受使用环境造成钢并瓶瓶体腐</a:t>
            </a:r>
            <a:endParaRPr sz="1300" dirty="0">
              <a:latin typeface="黑体" panose="02010609060101010101" charset="-122"/>
              <a:ea typeface="黑体" panose="02010609060101010101" charset="-122"/>
              <a:cs typeface="黑体" panose="02010609060101010101" charset="-122"/>
            </a:endParaRPr>
          </a:p>
          <a:p>
            <a:pPr marL="227965" algn="l" rtl="0" eaLnBrk="0">
              <a:lnSpc>
                <a:spcPts val="2400"/>
              </a:lnSpc>
            </a:pP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蚀严重，野蛮装卸、运输造</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成瓶体损坏，钢瓶安全护罩或配件缺失破损。</a:t>
            </a:r>
            <a:endParaRPr sz="1300" dirty="0">
              <a:latin typeface="黑体" panose="02010609060101010101" charset="-122"/>
              <a:ea typeface="黑体" panose="02010609060101010101" charset="-122"/>
              <a:cs typeface="黑体" panose="02010609060101010101" charset="-122"/>
            </a:endParaRPr>
          </a:p>
          <a:p>
            <a:pPr marL="227965" indent="-215265" algn="l" rtl="0" eaLnBrk="0">
              <a:lnSpc>
                <a:spcPct val="150000"/>
              </a:lnSpc>
              <a:spcBef>
                <a:spcPts val="185"/>
              </a:spcBef>
            </a:pPr>
            <a:r>
              <a:rPr sz="1300" kern="0" spc="50" dirty="0">
                <a:solidFill>
                  <a:srgbClr val="000000">
                    <a:alpha val="100000"/>
                  </a:srgbClr>
                </a:solidFill>
                <a:latin typeface="黑体" panose="02010609060101010101" charset="-122"/>
                <a:ea typeface="黑体" panose="02010609060101010101" charset="-122"/>
                <a:cs typeface="黑体" panose="02010609060101010101" charset="-122"/>
              </a:rPr>
              <a:t>&gt;7.连接用的橡胶软管和金属波纹管乱开口</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、乱接、超长、管的两端没有加固或加固不牢、</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或超期使用，老化开裂等造成液化石油气的泄漏。</a:t>
            </a:r>
            <a:endParaRPr sz="1300" dirty="0">
              <a:latin typeface="黑体" panose="02010609060101010101" charset="-122"/>
              <a:ea typeface="黑体" panose="02010609060101010101" charset="-122"/>
              <a:cs typeface="黑体" panose="02010609060101010101" charset="-122"/>
            </a:endParaRPr>
          </a:p>
          <a:p>
            <a:pPr marL="227965" algn="l" rtl="0" eaLnBrk="0">
              <a:lnSpc>
                <a:spcPct val="123000"/>
              </a:lnSpc>
              <a:spcBef>
                <a:spcPts val="1015"/>
              </a:spcBef>
            </a:pP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8.灶具不带熄火保护功能，用户在使用液化石油气进行烧煮食物时忽视了监</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护，火被风或</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烧煮物扑灭、烧干锅、忘记关阀门</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等引起燃气泄漏。</a:t>
            </a:r>
            <a:endParaRPr sz="1300" dirty="0">
              <a:latin typeface="黑体" panose="02010609060101010101" charset="-122"/>
              <a:ea typeface="黑体" panose="02010609060101010101" charset="-122"/>
              <a:cs typeface="黑体" panose="02010609060101010101" charset="-122"/>
            </a:endParaRPr>
          </a:p>
          <a:p>
            <a:pPr marL="227965" algn="l" rtl="0" eaLnBrk="0">
              <a:lnSpc>
                <a:spcPct val="92000"/>
              </a:lnSpc>
              <a:spcBef>
                <a:spcPts val="965"/>
              </a:spcBef>
            </a:pP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9.灶具不用时，只关灶前</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阀而不关闭钢瓶角阀。</a:t>
            </a:r>
            <a:endParaRPr sz="1300" dirty="0">
              <a:latin typeface="黑体" panose="02010609060101010101" charset="-122"/>
              <a:ea typeface="黑体" panose="02010609060101010101" charset="-122"/>
              <a:cs typeface="黑体" panose="02010609060101010101" charset="-122"/>
            </a:endParaRPr>
          </a:p>
          <a:p>
            <a:pPr algn="l" rtl="0" eaLnBrk="0">
              <a:lnSpc>
                <a:spcPct val="109000"/>
              </a:lnSpc>
            </a:pPr>
            <a:endParaRPr sz="700" dirty="0">
              <a:latin typeface="Arial" panose="020B0604020202020204"/>
              <a:ea typeface="Arial" panose="020B0604020202020204"/>
              <a:cs typeface="Arial" panose="020B0604020202020204"/>
            </a:endParaRPr>
          </a:p>
          <a:p>
            <a:pPr marL="227965" algn="l" rtl="0" eaLnBrk="0">
              <a:lnSpc>
                <a:spcPct val="95000"/>
              </a:lnSpc>
              <a:spcBef>
                <a:spcPts val="5"/>
              </a:spcBef>
            </a:pPr>
            <a:r>
              <a:rPr sz="13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10.</a:t>
            </a:r>
            <a:r>
              <a:rPr sz="1300" kern="0" spc="-30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厨房内无泄漏报</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警装置等。</a:t>
            </a:r>
            <a:endParaRPr sz="1300" dirty="0">
              <a:latin typeface="黑体" panose="02010609060101010101" charset="-122"/>
              <a:ea typeface="黑体" panose="02010609060101010101" charset="-122"/>
              <a:cs typeface="黑体" panose="02010609060101010101" charset="-122"/>
            </a:endParaRPr>
          </a:p>
        </p:txBody>
      </p:sp>
      <p:grpSp>
        <p:nvGrpSpPr>
          <p:cNvPr id="36" name="group 36"/>
          <p:cNvGrpSpPr/>
          <p:nvPr/>
        </p:nvGrpSpPr>
        <p:grpSpPr>
          <a:xfrm rot="21600000">
            <a:off x="6339" y="120655"/>
            <a:ext cx="5187939" cy="527060"/>
            <a:chOff x="0" y="0"/>
            <a:chExt cx="5187939" cy="527060"/>
          </a:xfrm>
        </p:grpSpPr>
        <p:pic>
          <p:nvPicPr>
            <p:cNvPr id="306" name="picture 306"/>
            <p:cNvPicPr>
              <a:picLocks noChangeAspect="1"/>
            </p:cNvPicPr>
            <p:nvPr/>
          </p:nvPicPr>
          <p:blipFill>
            <a:blip r:embed="rId2"/>
            <a:stretch>
              <a:fillRect/>
            </a:stretch>
          </p:blipFill>
          <p:spPr>
            <a:xfrm rot="21600000">
              <a:off x="0" y="0"/>
              <a:ext cx="5187939" cy="527060"/>
            </a:xfrm>
            <a:prstGeom prst="rect">
              <a:avLst/>
            </a:prstGeom>
          </p:spPr>
        </p:pic>
        <p:sp>
          <p:nvSpPr>
            <p:cNvPr id="308" name="textbox 308"/>
            <p:cNvSpPr/>
            <p:nvPr/>
          </p:nvSpPr>
          <p:spPr>
            <a:xfrm>
              <a:off x="-12700" y="-12700"/>
              <a:ext cx="5213350" cy="59563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26695" algn="l" rtl="0" eaLnBrk="0">
                <a:lnSpc>
                  <a:spcPct val="97000"/>
                </a:lnSpc>
                <a:spcBef>
                  <a:spcPts val="0"/>
                </a:spcBef>
              </a:pP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液化石油气充装站安全防范</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1"/>
          <a:stretch>
            <a:fillRect/>
          </a:stretch>
        </p:blipFill>
        <p:spPr>
          <a:xfrm rot="21600000">
            <a:off x="0" y="0"/>
            <a:ext cx="8128000" cy="4572000"/>
          </a:xfrm>
          <a:prstGeom prst="rect">
            <a:avLst/>
          </a:prstGeom>
        </p:spPr>
      </p:pic>
      <p:sp>
        <p:nvSpPr>
          <p:cNvPr id="12" name="textbox 12"/>
          <p:cNvSpPr/>
          <p:nvPr/>
        </p:nvSpPr>
        <p:spPr>
          <a:xfrm>
            <a:off x="3714719" y="369609"/>
            <a:ext cx="499109" cy="3522979"/>
          </a:xfrm>
          <a:prstGeom prst="rect">
            <a:avLst/>
          </a:prstGeom>
          <a:noFill/>
          <a:ln w="0" cap="flat">
            <a:noFill/>
            <a:prstDash val="solid"/>
            <a:miter lim="0"/>
          </a:ln>
        </p:spPr>
        <p:txBody>
          <a:bodyPr vert="horz" wrap="square" lIns="0" tIns="0" rIns="0" bIns="0"/>
          <a:lstStyle/>
          <a:p>
            <a:pPr algn="l" rtl="0" eaLnBrk="0">
              <a:lnSpc>
                <a:spcPct val="83000"/>
              </a:lnSpc>
            </a:pPr>
            <a:endParaRPr sz="2200" dirty="0">
              <a:latin typeface="Arial" panose="020B0604020202020204"/>
              <a:ea typeface="Arial" panose="020B0604020202020204"/>
              <a:cs typeface="Arial" panose="020B0604020202020204"/>
            </a:endParaRPr>
          </a:p>
          <a:p>
            <a:pPr marL="16510" algn="l" rtl="0" eaLnBrk="0">
              <a:lnSpc>
                <a:spcPts val="2915"/>
              </a:lnSpc>
            </a:pPr>
            <a:r>
              <a:rPr sz="2200" b="1" kern="0" spc="-4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01</a:t>
            </a:r>
            <a:endParaRPr sz="2200" dirty="0">
              <a:latin typeface="宋体" panose="02010600030101010101" pitchFamily="2" charset="-122"/>
              <a:ea typeface="宋体" panose="02010600030101010101" pitchFamily="2" charset="-122"/>
              <a:cs typeface="宋体" panose="02010600030101010101" pitchFamily="2" charset="-122"/>
            </a:endParaRPr>
          </a:p>
          <a:p>
            <a:pPr algn="l" rtl="0" eaLnBrk="0">
              <a:lnSpc>
                <a:spcPct val="165000"/>
              </a:lnSpc>
            </a:pPr>
            <a:endParaRPr sz="2200" dirty="0">
              <a:latin typeface="Arial" panose="020B0604020202020204"/>
              <a:ea typeface="Arial" panose="020B0604020202020204"/>
              <a:cs typeface="Arial" panose="020B0604020202020204"/>
            </a:endParaRPr>
          </a:p>
          <a:p>
            <a:pPr marL="12700" algn="l" rtl="0" eaLnBrk="0">
              <a:lnSpc>
                <a:spcPct val="78000"/>
              </a:lnSpc>
              <a:spcBef>
                <a:spcPts val="1000"/>
              </a:spcBef>
            </a:pPr>
            <a:r>
              <a:rPr sz="2200" b="1" kern="0" spc="-30" dirty="0">
                <a:solidFill>
                  <a:srgbClr val="FFFFFF">
                    <a:alpha val="100000"/>
                  </a:srgbClr>
                </a:solidFill>
                <a:latin typeface="Times New Roman" panose="02020603050405020304"/>
                <a:ea typeface="Times New Roman" panose="02020603050405020304"/>
                <a:cs typeface="Times New Roman" panose="02020603050405020304"/>
              </a:rPr>
              <a:t>02</a:t>
            </a:r>
            <a:endParaRPr sz="2200" dirty="0">
              <a:latin typeface="Times New Roman" panose="02020603050405020304"/>
              <a:ea typeface="Times New Roman" panose="02020603050405020304"/>
              <a:cs typeface="Times New Roman" panose="02020603050405020304"/>
            </a:endParaRPr>
          </a:p>
          <a:p>
            <a:pPr algn="l" rtl="0" eaLnBrk="0">
              <a:lnSpc>
                <a:spcPct val="147000"/>
              </a:lnSpc>
            </a:pPr>
            <a:endParaRPr sz="2200" dirty="0">
              <a:latin typeface="Arial" panose="020B0604020202020204"/>
              <a:ea typeface="Arial" panose="020B0604020202020204"/>
              <a:cs typeface="Arial" panose="020B0604020202020204"/>
            </a:endParaRPr>
          </a:p>
          <a:p>
            <a:pPr marL="44450" algn="l" rtl="0" eaLnBrk="0">
              <a:lnSpc>
                <a:spcPct val="77000"/>
              </a:lnSpc>
              <a:spcBef>
                <a:spcPts val="810"/>
              </a:spcBef>
            </a:pPr>
            <a:r>
              <a:rPr sz="2200" kern="0" spc="-30" dirty="0">
                <a:solidFill>
                  <a:srgbClr val="FFFFFF">
                    <a:alpha val="100000"/>
                  </a:srgbClr>
                </a:solidFill>
                <a:latin typeface="Times New Roman" panose="02020603050405020304"/>
                <a:ea typeface="Times New Roman" panose="02020603050405020304"/>
                <a:cs typeface="Times New Roman" panose="02020603050405020304"/>
              </a:rPr>
              <a:t>03</a:t>
            </a:r>
            <a:endParaRPr sz="2200" dirty="0">
              <a:latin typeface="Times New Roman" panose="02020603050405020304"/>
              <a:ea typeface="Times New Roman" panose="02020603050405020304"/>
              <a:cs typeface="Times New Roman" panose="02020603050405020304"/>
            </a:endParaRPr>
          </a:p>
          <a:p>
            <a:pPr algn="l" rtl="0" eaLnBrk="0">
              <a:lnSpc>
                <a:spcPct val="120000"/>
              </a:lnSpc>
            </a:pPr>
            <a:endParaRPr sz="2200" dirty="0">
              <a:latin typeface="Arial" panose="020B0604020202020204"/>
              <a:ea typeface="Arial" panose="020B0604020202020204"/>
              <a:cs typeface="Arial" panose="020B0604020202020204"/>
            </a:endParaRPr>
          </a:p>
          <a:p>
            <a:pPr marL="12700" algn="l" rtl="0" eaLnBrk="0">
              <a:lnSpc>
                <a:spcPct val="78000"/>
              </a:lnSpc>
              <a:spcBef>
                <a:spcPts val="1000"/>
              </a:spcBef>
            </a:pPr>
            <a:r>
              <a:rPr sz="2200" b="1" kern="0" spc="-30" dirty="0">
                <a:solidFill>
                  <a:srgbClr val="FFFFFF">
                    <a:alpha val="100000"/>
                  </a:srgbClr>
                </a:solidFill>
                <a:latin typeface="Times New Roman" panose="02020603050405020304"/>
                <a:ea typeface="Times New Roman" panose="02020603050405020304"/>
                <a:cs typeface="Times New Roman" panose="02020603050405020304"/>
              </a:rPr>
              <a:t>04</a:t>
            </a:r>
            <a:endParaRPr sz="2200" dirty="0">
              <a:latin typeface="Times New Roman" panose="02020603050405020304"/>
              <a:ea typeface="Times New Roman" panose="02020603050405020304"/>
              <a:cs typeface="Times New Roman" panose="020206030504050203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1000" dirty="0">
              <a:latin typeface="Arial" panose="020B0604020202020204"/>
              <a:ea typeface="Arial" panose="020B0604020202020204"/>
              <a:cs typeface="Arial" panose="020B0604020202020204"/>
            </a:endParaRPr>
          </a:p>
          <a:p>
            <a:pPr algn="l" rtl="0" eaLnBrk="0">
              <a:lnSpc>
                <a:spcPct val="104000"/>
              </a:lnSpc>
            </a:pPr>
            <a:endParaRPr sz="800" dirty="0">
              <a:latin typeface="Arial" panose="020B0604020202020204"/>
              <a:ea typeface="Arial" panose="020B0604020202020204"/>
              <a:cs typeface="Arial" panose="020B0604020202020204"/>
            </a:endParaRPr>
          </a:p>
          <a:p>
            <a:pPr algn="r" rtl="0" eaLnBrk="0">
              <a:lnSpc>
                <a:spcPct val="78000"/>
              </a:lnSpc>
              <a:spcBef>
                <a:spcPts val="0"/>
              </a:spcBef>
            </a:pPr>
            <a:endParaRPr sz="3300" dirty="0">
              <a:latin typeface="Times New Roman" panose="02020603050405020304"/>
              <a:ea typeface="Times New Roman" panose="02020603050405020304"/>
              <a:cs typeface="Times New Roman" panose="02020603050405020304"/>
            </a:endParaRPr>
          </a:p>
        </p:txBody>
      </p:sp>
      <p:sp>
        <p:nvSpPr>
          <p:cNvPr id="14" name="rect 14"/>
          <p:cNvSpPr/>
          <p:nvPr/>
        </p:nvSpPr>
        <p:spPr>
          <a:xfrm>
            <a:off x="1485879" y="927110"/>
            <a:ext cx="603260" cy="679445"/>
          </a:xfrm>
          <a:prstGeom prst="rect">
            <a:avLst/>
          </a:prstGeom>
          <a:solidFill>
            <a:srgbClr val="E5E5E5">
              <a:alpha val="100000"/>
            </a:srgbClr>
          </a:solidFill>
          <a:ln w="0" cap="flat">
            <a:noFill/>
            <a:prstDash val="solid"/>
            <a:miter lim="0"/>
          </a:ln>
        </p:spPr>
        <p:txBody>
          <a:bodyPr rtlCol="0"/>
          <a:lstStyle/>
          <a:p>
            <a:pPr algn="ctr"/>
            <a:endParaRPr lang="zh-CN" altLang="en-US"/>
          </a:p>
        </p:txBody>
      </p:sp>
      <p:sp>
        <p:nvSpPr>
          <p:cNvPr id="16" name="textbox 16"/>
          <p:cNvSpPr/>
          <p:nvPr/>
        </p:nvSpPr>
        <p:spPr>
          <a:xfrm>
            <a:off x="1352359" y="849259"/>
            <a:ext cx="755650" cy="1750695"/>
          </a:xfrm>
          <a:prstGeom prst="rect">
            <a:avLst/>
          </a:prstGeom>
          <a:noFill/>
          <a:ln w="0" cap="flat">
            <a:noFill/>
            <a:prstDash val="solid"/>
            <a:miter lim="0"/>
          </a:ln>
        </p:spPr>
        <p:txBody>
          <a:bodyPr vert="eaVert"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12700" algn="l" rtl="0" eaLnBrk="0">
              <a:lnSpc>
                <a:spcPct val="87000"/>
              </a:lnSpc>
            </a:pPr>
            <a:r>
              <a:rPr sz="5400" kern="0" spc="20" dirty="0">
                <a:solidFill>
                  <a:srgbClr val="084388">
                    <a:alpha val="100000"/>
                  </a:srgbClr>
                </a:solidFill>
                <a:latin typeface="宋体" panose="02010600030101010101" pitchFamily="2" charset="-122"/>
                <a:ea typeface="宋体" panose="02010600030101010101" pitchFamily="2" charset="-122"/>
                <a:cs typeface="宋体" panose="02010600030101010101" pitchFamily="2" charset="-122"/>
              </a:rPr>
              <a:t>目 录</a:t>
            </a:r>
            <a:endParaRPr sz="5400" dirty="0">
              <a:latin typeface="宋体" panose="02010600030101010101" pitchFamily="2" charset="-122"/>
              <a:ea typeface="宋体" panose="02010600030101010101" pitchFamily="2" charset="-122"/>
              <a:cs typeface="宋体" panose="02010600030101010101" pitchFamily="2" charset="-122"/>
            </a:endParaRPr>
          </a:p>
        </p:txBody>
      </p:sp>
      <p:pic>
        <p:nvPicPr>
          <p:cNvPr id="18" name="picture 18"/>
          <p:cNvPicPr>
            <a:picLocks noChangeAspect="1"/>
          </p:cNvPicPr>
          <p:nvPr/>
        </p:nvPicPr>
        <p:blipFill>
          <a:blip r:embed="rId2"/>
          <a:stretch>
            <a:fillRect/>
          </a:stretch>
        </p:blipFill>
        <p:spPr>
          <a:xfrm rot="21600000">
            <a:off x="177840" y="158740"/>
            <a:ext cx="666739" cy="209580"/>
          </a:xfrm>
          <a:prstGeom prst="rect">
            <a:avLst/>
          </a:prstGeom>
        </p:spPr>
      </p:pic>
      <p:sp>
        <p:nvSpPr>
          <p:cNvPr id="2" name="文本框 1"/>
          <p:cNvSpPr txBox="1"/>
          <p:nvPr/>
        </p:nvSpPr>
        <p:spPr>
          <a:xfrm>
            <a:off x="4213860" y="621665"/>
            <a:ext cx="3446145" cy="398780"/>
          </a:xfrm>
          <a:prstGeom prst="rect">
            <a:avLst/>
          </a:prstGeom>
        </p:spPr>
        <p:txBody>
          <a:bodyPr wrap="square">
            <a:spAutoFit/>
            <a:extLst>
              <a:ext uri="{4A0BC546-FE56-4ADE-93B0-CB8AF2F6F144}">
                <wpsdc:textFrameExt xmlns:wpsdc="http://www.wps.cn/officeDocument/2022/drawingmlCustomData" type="text"/>
              </a:ext>
            </a:extLst>
          </a:bodyPr>
          <a:p>
            <a:pPr algn="l"/>
            <a:r>
              <a:rPr sz="2000" b="1" kern="0" spc="150" dirty="0">
                <a:solidFill>
                  <a:srgbClr val="D0C010">
                    <a:alpha val="100000"/>
                  </a:srgbClr>
                </a:solidFill>
                <a:latin typeface="黑体" panose="02010609060101010101" charset="-122"/>
                <a:ea typeface="黑体" panose="02010609060101010101" charset="-122"/>
                <a:cs typeface="黑体" panose="02010609060101010101" charset="-122"/>
                <a:sym typeface="+mn-ea"/>
              </a:rPr>
              <a:t>液化石油气基本知识</a:t>
            </a:r>
            <a:endParaRPr lang="zh-CN" altLang="en-US" sz="2000">
              <a:latin typeface="Arial" panose="020B0604020202020204" pitchFamily="34" charset="0"/>
              <a:ea typeface="微软雅黑" panose="020B0503020204020204" charset="-122"/>
            </a:endParaRPr>
          </a:p>
        </p:txBody>
      </p:sp>
      <p:sp>
        <p:nvSpPr>
          <p:cNvPr id="3" name="文本框 2"/>
          <p:cNvSpPr txBox="1"/>
          <p:nvPr/>
        </p:nvSpPr>
        <p:spPr>
          <a:xfrm>
            <a:off x="4276090" y="1606550"/>
            <a:ext cx="3482340" cy="706755"/>
          </a:xfrm>
          <a:prstGeom prst="rect">
            <a:avLst/>
          </a:prstGeom>
        </p:spPr>
        <p:txBody>
          <a:bodyPr wrap="square">
            <a:spAutoFit/>
            <a:extLst>
              <a:ext uri="{4A0BC546-FE56-4ADE-93B0-CB8AF2F6F144}">
                <wpsdc:textFrameExt xmlns:wpsdc="http://www.wps.cn/officeDocument/2022/drawingmlCustomData" type="text"/>
              </a:ext>
            </a:extLst>
          </a:bodyPr>
          <a:p>
            <a:pPr algn="l"/>
            <a:r>
              <a:rPr sz="2000" b="1" kern="0" spc="90" dirty="0">
                <a:solidFill>
                  <a:srgbClr val="D0D010">
                    <a:alpha val="100000"/>
                  </a:srgbClr>
                </a:solidFill>
                <a:latin typeface="黑体" panose="02010609060101010101" charset="-122"/>
                <a:ea typeface="黑体" panose="02010609060101010101" charset="-122"/>
                <a:cs typeface="黑体" panose="02010609060101010101" charset="-122"/>
                <a:sym typeface="+mn-ea"/>
              </a:rPr>
              <a:t>液化石油气安全使用常识</a:t>
            </a:r>
            <a:endParaRPr sz="2000" dirty="0">
              <a:latin typeface="黑体" panose="02010609060101010101" charset="-122"/>
              <a:ea typeface="黑体" panose="02010609060101010101" charset="-122"/>
              <a:cs typeface="黑体" panose="02010609060101010101" charset="-122"/>
            </a:endParaRPr>
          </a:p>
          <a:p>
            <a:pPr algn="l"/>
            <a:endParaRPr lang="zh-CN" altLang="en-US" sz="2000">
              <a:latin typeface="Arial" panose="020B0604020202020204" pitchFamily="34" charset="0"/>
              <a:ea typeface="微软雅黑" panose="020B0503020204020204" charset="-122"/>
            </a:endParaRPr>
          </a:p>
        </p:txBody>
      </p:sp>
      <p:sp>
        <p:nvSpPr>
          <p:cNvPr id="4" name="文本框 3"/>
          <p:cNvSpPr txBox="1"/>
          <p:nvPr/>
        </p:nvSpPr>
        <p:spPr>
          <a:xfrm>
            <a:off x="4276090" y="2463800"/>
            <a:ext cx="3345180" cy="706755"/>
          </a:xfrm>
          <a:prstGeom prst="rect">
            <a:avLst/>
          </a:prstGeom>
        </p:spPr>
        <p:txBody>
          <a:bodyPr wrap="square">
            <a:spAutoFit/>
            <a:extLst>
              <a:ext uri="{4A0BC546-FE56-4ADE-93B0-CB8AF2F6F144}">
                <wpsdc:textFrameExt xmlns:wpsdc="http://www.wps.cn/officeDocument/2022/drawingmlCustomData" type="text"/>
              </a:ext>
            </a:extLst>
          </a:bodyPr>
          <a:p>
            <a:pPr algn="l"/>
            <a:r>
              <a:rPr lang="zh-CN" sz="2000" b="1" kern="0" spc="-140" dirty="0">
                <a:solidFill>
                  <a:srgbClr val="B0E020">
                    <a:alpha val="100000"/>
                  </a:srgbClr>
                </a:solidFill>
                <a:latin typeface="黑体" panose="02010609060101010101" charset="-122"/>
                <a:ea typeface="黑体" panose="02010609060101010101" charset="-122"/>
                <a:cs typeface="黑体" panose="02010609060101010101" charset="-122"/>
                <a:sym typeface="+mn-ea"/>
              </a:rPr>
              <a:t>液化石油气</a:t>
            </a:r>
            <a:r>
              <a:rPr sz="2000" b="1" kern="0" spc="-140" dirty="0">
                <a:solidFill>
                  <a:srgbClr val="B0E020">
                    <a:alpha val="100000"/>
                  </a:srgbClr>
                </a:solidFill>
                <a:latin typeface="黑体" panose="02010609060101010101" charset="-122"/>
                <a:ea typeface="黑体" panose="02010609060101010101" charset="-122"/>
                <a:cs typeface="黑体" panose="02010609060101010101" charset="-122"/>
                <a:sym typeface="+mn-ea"/>
              </a:rPr>
              <a:t>安全防范</a:t>
            </a:r>
            <a:endParaRPr sz="2000" dirty="0">
              <a:latin typeface="黑体" panose="02010609060101010101" charset="-122"/>
              <a:ea typeface="黑体" panose="02010609060101010101" charset="-122"/>
              <a:cs typeface="黑体" panose="02010609060101010101" charset="-122"/>
            </a:endParaRPr>
          </a:p>
          <a:p>
            <a:pPr algn="l"/>
            <a:endParaRPr lang="zh-CN" altLang="en-US" sz="2000">
              <a:latin typeface="Arial" panose="020B0604020202020204" pitchFamily="34" charset="0"/>
              <a:ea typeface="微软雅黑" panose="020B0503020204020204" charset="-122"/>
            </a:endParaRPr>
          </a:p>
        </p:txBody>
      </p:sp>
      <p:sp>
        <p:nvSpPr>
          <p:cNvPr id="5" name="文本框 4"/>
          <p:cNvSpPr txBox="1"/>
          <p:nvPr/>
        </p:nvSpPr>
        <p:spPr>
          <a:xfrm>
            <a:off x="4276090" y="3228340"/>
            <a:ext cx="2709545" cy="368300"/>
          </a:xfrm>
          <a:prstGeom prst="rect">
            <a:avLst/>
          </a:prstGeom>
          <a:noFill/>
        </p:spPr>
        <p:txBody>
          <a:bodyPr wrap="square" rtlCol="0">
            <a:spAutoFit/>
          </a:bodyPr>
          <a:p>
            <a:r>
              <a:rPr b="1" kern="0" spc="-30" dirty="0">
                <a:solidFill>
                  <a:srgbClr val="D0D010">
                    <a:alpha val="100000"/>
                  </a:srgbClr>
                </a:solidFill>
                <a:latin typeface="黑体" panose="02010609060101010101" charset="-122"/>
                <a:ea typeface="黑体" panose="02010609060101010101" charset="-122"/>
                <a:cs typeface="黑体" panose="02010609060101010101" charset="-122"/>
                <a:sym typeface="+mn-ea"/>
              </a:rPr>
              <a:t>燃烧与爆炸的基础知识</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picture 314"/>
          <p:cNvPicPr>
            <a:picLocks noChangeAspect="1"/>
          </p:cNvPicPr>
          <p:nvPr/>
        </p:nvPicPr>
        <p:blipFill>
          <a:blip r:embed="rId1"/>
          <a:stretch>
            <a:fillRect/>
          </a:stretch>
        </p:blipFill>
        <p:spPr>
          <a:xfrm rot="21600000">
            <a:off x="0" y="0"/>
            <a:ext cx="8128000" cy="4572000"/>
          </a:xfrm>
          <a:prstGeom prst="rect">
            <a:avLst/>
          </a:prstGeom>
        </p:spPr>
      </p:pic>
      <p:sp>
        <p:nvSpPr>
          <p:cNvPr id="318" name="textbox 318"/>
          <p:cNvSpPr/>
          <p:nvPr/>
        </p:nvSpPr>
        <p:spPr>
          <a:xfrm>
            <a:off x="523864" y="848348"/>
            <a:ext cx="7192009" cy="3630295"/>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marL="12700" algn="l" rtl="0" eaLnBrk="0">
              <a:lnSpc>
                <a:spcPct val="98000"/>
              </a:lnSpc>
            </a:pPr>
            <a:r>
              <a:rPr sz="1700" kern="0" spc="180" dirty="0">
                <a:solidFill>
                  <a:srgbClr val="E06020">
                    <a:alpha val="100000"/>
                  </a:srgbClr>
                </a:solidFill>
                <a:latin typeface="黑体" panose="02010609060101010101" charset="-122"/>
                <a:ea typeface="黑体" panose="02010609060101010101" charset="-122"/>
                <a:cs typeface="黑体" panose="02010609060101010101" charset="-122"/>
              </a:rPr>
              <a:t>液化石油气安全使用要求</a:t>
            </a:r>
            <a:endParaRPr sz="1700" dirty="0">
              <a:latin typeface="黑体" panose="02010609060101010101" charset="-122"/>
              <a:ea typeface="黑体" panose="02010609060101010101" charset="-122"/>
              <a:cs typeface="黑体" panose="02010609060101010101" charset="-122"/>
            </a:endParaRPr>
          </a:p>
          <a:p>
            <a:pPr marL="253365" indent="-215265" algn="l" rtl="0" eaLnBrk="0">
              <a:lnSpc>
                <a:spcPct val="150000"/>
              </a:lnSpc>
              <a:spcBef>
                <a:spcPts val="145"/>
              </a:spcBef>
            </a:pPr>
            <a:r>
              <a:rPr sz="1300" kern="0" spc="60" dirty="0">
                <a:solidFill>
                  <a:srgbClr val="000000">
                    <a:alpha val="100000"/>
                  </a:srgbClr>
                </a:solidFill>
                <a:latin typeface="黑体" panose="02010609060101010101" charset="-122"/>
                <a:ea typeface="黑体" panose="02010609060101010101" charset="-122"/>
                <a:cs typeface="黑体" panose="02010609060101010101" charset="-122"/>
              </a:rPr>
              <a:t>&gt;1</a:t>
            </a:r>
            <a:r>
              <a:rPr lang="en-US" sz="1300" kern="0" spc="60" dirty="0">
                <a:solidFill>
                  <a:srgbClr val="000000">
                    <a:alpha val="100000"/>
                  </a:srgbClr>
                </a:solidFill>
                <a:latin typeface="黑体" panose="02010609060101010101" charset="-122"/>
                <a:ea typeface="黑体" panose="02010609060101010101" charset="-122"/>
                <a:cs typeface="黑体" panose="02010609060101010101" charset="-122"/>
              </a:rPr>
              <a:t>.</a:t>
            </a:r>
            <a:r>
              <a:rPr sz="1300" kern="0" spc="60" dirty="0">
                <a:solidFill>
                  <a:srgbClr val="000000">
                    <a:alpha val="100000"/>
                  </a:srgbClr>
                </a:solidFill>
                <a:latin typeface="黑体" panose="02010609060101010101" charset="-122"/>
                <a:ea typeface="黑体" panose="02010609060101010101" charset="-122"/>
                <a:cs typeface="黑体" panose="02010609060101010101" charset="-122"/>
              </a:rPr>
              <a:t>使用的液化石油钢瓶必须在</a:t>
            </a:r>
            <a:r>
              <a:rPr sz="1300" kern="0" spc="50" dirty="0">
                <a:solidFill>
                  <a:srgbClr val="000000">
                    <a:alpha val="100000"/>
                  </a:srgbClr>
                </a:solidFill>
                <a:latin typeface="黑体" panose="02010609060101010101" charset="-122"/>
                <a:ea typeface="黑体" panose="02010609060101010101" charset="-122"/>
                <a:cs typeface="黑体" panose="02010609060101010101" charset="-122"/>
              </a:rPr>
              <a:t>检验有效期内，方可使用，严禁使用未经检验、或检验不合格、</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或报废的液化石油气钢瓶。</a:t>
            </a:r>
            <a:endParaRPr sz="1300" kern="0" spc="20" dirty="0">
              <a:solidFill>
                <a:srgbClr val="000000">
                  <a:alpha val="100000"/>
                </a:srgbClr>
              </a:solidFill>
              <a:latin typeface="黑体" panose="02010609060101010101" charset="-122"/>
              <a:ea typeface="黑体" panose="02010609060101010101" charset="-122"/>
              <a:cs typeface="黑体" panose="02010609060101010101" charset="-122"/>
            </a:endParaRPr>
          </a:p>
          <a:p>
            <a:pPr marL="253365" indent="-215265" algn="l" rtl="0" eaLnBrk="0">
              <a:lnSpc>
                <a:spcPct val="150000"/>
              </a:lnSpc>
              <a:spcBef>
                <a:spcPts val="145"/>
              </a:spcBef>
            </a:pPr>
            <a:r>
              <a:rPr sz="1300" kern="0" spc="70" dirty="0">
                <a:solidFill>
                  <a:srgbClr val="000000">
                    <a:alpha val="100000"/>
                  </a:srgbClr>
                </a:solidFill>
                <a:latin typeface="黑体" panose="02010609060101010101" charset="-122"/>
                <a:ea typeface="黑体" panose="02010609060101010101" charset="-122"/>
                <a:cs typeface="黑体" panose="02010609060101010101" charset="-122"/>
                <a:sym typeface="+mn-ea"/>
              </a:rPr>
              <a:t>&gt;</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2</a:t>
            </a:r>
            <a:r>
              <a:rPr lang="en-US" sz="1300" kern="0" spc="30" dirty="0">
                <a:solidFill>
                  <a:srgbClr val="000000">
                    <a:alpha val="100000"/>
                  </a:srgbClr>
                </a:solidFill>
                <a:latin typeface="黑体" panose="02010609060101010101" charset="-122"/>
                <a:ea typeface="黑体" panose="02010609060101010101" charset="-122"/>
                <a:cs typeface="黑体" panose="02010609060101010101" charset="-122"/>
              </a:rPr>
              <a:t>.</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瓶装液化石油气钢瓶赋码建档和充装自动识别，钢瓶应加装智能角阀。</a:t>
            </a:r>
            <a:endParaRPr sz="1300" dirty="0">
              <a:latin typeface="黑体" panose="02010609060101010101" charset="-122"/>
              <a:ea typeface="黑体" panose="02010609060101010101" charset="-122"/>
              <a:cs typeface="黑体" panose="02010609060101010101" charset="-122"/>
            </a:endParaRPr>
          </a:p>
          <a:p>
            <a:pPr marL="38100" algn="l" rtl="0" eaLnBrk="0">
              <a:lnSpc>
                <a:spcPct val="95000"/>
              </a:lnSpc>
              <a:spcBef>
                <a:spcPts val="920"/>
              </a:spcBef>
            </a:pPr>
            <a:r>
              <a:rPr sz="1300" kern="0" spc="70" dirty="0">
                <a:solidFill>
                  <a:srgbClr val="000000">
                    <a:alpha val="100000"/>
                  </a:srgbClr>
                </a:solidFill>
                <a:latin typeface="黑体" panose="02010609060101010101" charset="-122"/>
                <a:ea typeface="黑体" panose="02010609060101010101" charset="-122"/>
                <a:cs typeface="黑体" panose="02010609060101010101" charset="-122"/>
              </a:rPr>
              <a:t>&gt;3</a:t>
            </a:r>
            <a:r>
              <a:rPr lang="en-US" sz="1300" kern="0" spc="70" dirty="0">
                <a:solidFill>
                  <a:srgbClr val="000000">
                    <a:alpha val="100000"/>
                  </a:srgbClr>
                </a:solidFill>
                <a:latin typeface="黑体" panose="02010609060101010101" charset="-122"/>
                <a:ea typeface="黑体" panose="02010609060101010101" charset="-122"/>
                <a:cs typeface="黑体" panose="02010609060101010101" charset="-122"/>
              </a:rPr>
              <a:t>.</a:t>
            </a:r>
            <a:r>
              <a:rPr sz="1300" kern="0" spc="70" dirty="0">
                <a:solidFill>
                  <a:srgbClr val="000000">
                    <a:alpha val="100000"/>
                  </a:srgbClr>
                </a:solidFill>
                <a:latin typeface="黑体" panose="02010609060101010101" charset="-122"/>
                <a:ea typeface="黑体" panose="02010609060101010101" charset="-122"/>
                <a:cs typeface="黑体" panose="02010609060101010101" charset="-122"/>
              </a:rPr>
              <a:t>钢瓶使用前应首先检查钢瓶阀处干关闭位置且无漏气，再与减压阀连接。换气后在安装减</a:t>
            </a:r>
            <a:endParaRPr sz="1300" dirty="0">
              <a:latin typeface="黑体" panose="02010609060101010101" charset="-122"/>
              <a:ea typeface="黑体" panose="02010609060101010101" charset="-122"/>
              <a:cs typeface="黑体" panose="02010609060101010101" charset="-122"/>
            </a:endParaRPr>
          </a:p>
          <a:p>
            <a:pPr marL="254000" algn="l" rtl="0" eaLnBrk="0">
              <a:lnSpc>
                <a:spcPct val="144000"/>
              </a:lnSpc>
              <a:spcBef>
                <a:spcPts val="205"/>
              </a:spcBef>
            </a:pP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压阀前应对减压阀的密封圈作仔细检查；减压阀与角阀是丝扣连接，减压阀先要对正，然后</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逆时针方向旋转手轮拧紧不漏气即可；连接钢</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瓶的减压阀应正面朝上并保持水平位置；在使</a:t>
            </a:r>
            <a:endParaRPr sz="1300" dirty="0">
              <a:latin typeface="黑体" panose="02010609060101010101" charset="-122"/>
              <a:ea typeface="黑体" panose="02010609060101010101" charset="-122"/>
              <a:cs typeface="黑体" panose="02010609060101010101" charset="-122"/>
            </a:endParaRPr>
          </a:p>
          <a:p>
            <a:pPr marL="254000" algn="l" rtl="0" eaLnBrk="0">
              <a:lnSpc>
                <a:spcPct val="95000"/>
              </a:lnSpc>
              <a:spcBef>
                <a:spcPts val="920"/>
              </a:spcBef>
            </a:pP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用打开钢瓶角阀时，先不要急于点火使用，应先检查一下其它接口</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处有无漏气现象；可用肥</a:t>
            </a:r>
            <a:endParaRPr sz="1300" dirty="0">
              <a:latin typeface="黑体" panose="02010609060101010101" charset="-122"/>
              <a:ea typeface="黑体" panose="02010609060101010101" charset="-122"/>
              <a:cs typeface="黑体" panose="02010609060101010101" charset="-122"/>
            </a:endParaRPr>
          </a:p>
          <a:p>
            <a:pPr marL="254000" algn="l" rtl="0" eaLnBrk="0">
              <a:lnSpc>
                <a:spcPct val="95000"/>
              </a:lnSpc>
              <a:spcBef>
                <a:spcPts val="920"/>
              </a:spcBef>
            </a:pP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皂水涂抹在接□处，如无气泡为无漏</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气。</a:t>
            </a:r>
            <a:endParaRPr sz="1300" kern="0" spc="-10" dirty="0">
              <a:solidFill>
                <a:srgbClr val="000000">
                  <a:alpha val="100000"/>
                </a:srgbClr>
              </a:solidFill>
              <a:latin typeface="黑体" panose="02010609060101010101" charset="-122"/>
              <a:ea typeface="黑体" panose="02010609060101010101" charset="-122"/>
              <a:cs typeface="黑体" panose="02010609060101010101" charset="-122"/>
            </a:endParaRPr>
          </a:p>
          <a:p>
            <a:pPr marL="254000" algn="l" rtl="0" eaLnBrk="0">
              <a:lnSpc>
                <a:spcPct val="95000"/>
              </a:lnSpc>
              <a:spcBef>
                <a:spcPts val="920"/>
              </a:spcBef>
            </a:pPr>
            <a:r>
              <a:rPr sz="1300" kern="0" spc="70" dirty="0">
                <a:solidFill>
                  <a:srgbClr val="000000">
                    <a:alpha val="100000"/>
                  </a:srgbClr>
                </a:solidFill>
                <a:latin typeface="黑体" panose="02010609060101010101" charset="-122"/>
                <a:ea typeface="黑体" panose="02010609060101010101" charset="-122"/>
                <a:cs typeface="黑体" panose="02010609060101010101" charset="-122"/>
                <a:sym typeface="+mn-ea"/>
              </a:rPr>
              <a:t>&gt;</a:t>
            </a:r>
            <a:r>
              <a:rPr sz="1300" kern="0" spc="50" dirty="0">
                <a:solidFill>
                  <a:srgbClr val="000000">
                    <a:alpha val="100000"/>
                  </a:srgbClr>
                </a:solidFill>
                <a:latin typeface="黑体" panose="02010609060101010101" charset="-122"/>
                <a:ea typeface="黑体" panose="02010609060101010101" charset="-122"/>
                <a:cs typeface="黑体" panose="02010609060101010101" charset="-122"/>
              </a:rPr>
              <a:t>4</a:t>
            </a:r>
            <a:r>
              <a:rPr lang="en-US" sz="1300" kern="0" spc="50" dirty="0">
                <a:solidFill>
                  <a:srgbClr val="000000">
                    <a:alpha val="100000"/>
                  </a:srgbClr>
                </a:solidFill>
                <a:latin typeface="黑体" panose="02010609060101010101" charset="-122"/>
                <a:ea typeface="黑体" panose="02010609060101010101" charset="-122"/>
                <a:cs typeface="黑体" panose="02010609060101010101" charset="-122"/>
              </a:rPr>
              <a:t>.</a:t>
            </a:r>
            <a:r>
              <a:rPr sz="1300" kern="0" spc="50" dirty="0">
                <a:solidFill>
                  <a:srgbClr val="000000">
                    <a:alpha val="100000"/>
                  </a:srgbClr>
                </a:solidFill>
                <a:latin typeface="黑体" panose="02010609060101010101" charset="-122"/>
                <a:ea typeface="黑体" panose="02010609060101010101" charset="-122"/>
                <a:cs typeface="黑体" panose="02010609060101010101" charset="-122"/>
              </a:rPr>
              <a:t>液化石油气钢瓶只能直立放置在厨</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房通风干燥处，不允许卧放，更不准倒置。钢瓶与灶具</a:t>
            </a:r>
            <a:endParaRPr sz="1300" dirty="0">
              <a:latin typeface="黑体" panose="02010609060101010101" charset="-122"/>
              <a:ea typeface="黑体" panose="02010609060101010101" charset="-122"/>
              <a:cs typeface="黑体" panose="02010609060101010101" charset="-122"/>
            </a:endParaRPr>
          </a:p>
          <a:p>
            <a:pPr marL="254000" algn="l" rtl="0" eaLnBrk="0">
              <a:lnSpc>
                <a:spcPct val="95000"/>
              </a:lnSpc>
              <a:spcBef>
                <a:spcPts val="920"/>
              </a:spcBef>
            </a:pP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周围不得有易燃物，钢瓶与灶具的安全距离不应小于0</a:t>
            </a:r>
            <a:r>
              <a:rPr lang="en-US" sz="1300" kern="0" spc="30" dirty="0">
                <a:solidFill>
                  <a:srgbClr val="000000">
                    <a:alpha val="100000"/>
                  </a:srgbClr>
                </a:solidFill>
                <a:latin typeface="黑体" panose="02010609060101010101" charset="-122"/>
                <a:ea typeface="黑体" panose="02010609060101010101" charset="-122"/>
                <a:cs typeface="黑体" panose="02010609060101010101" charset="-122"/>
              </a:rPr>
              <a:t>.</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5</a:t>
            </a:r>
            <a:r>
              <a:rPr lang="en-US" sz="1300" kern="0" spc="30" dirty="0">
                <a:solidFill>
                  <a:srgbClr val="000000">
                    <a:alpha val="100000"/>
                  </a:srgbClr>
                </a:solidFill>
                <a:latin typeface="黑体" panose="02010609060101010101" charset="-122"/>
                <a:ea typeface="黑体" panose="02010609060101010101" charset="-122"/>
                <a:cs typeface="黑体" panose="02010609060101010101" charset="-122"/>
              </a:rPr>
              <a:t>m</a:t>
            </a:r>
            <a:r>
              <a:rPr sz="1300" kern="0" spc="57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(水平净距</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)。要保持钢瓶清洁，避</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免锈蚀。</a:t>
            </a:r>
            <a:endParaRPr sz="1300" dirty="0">
              <a:latin typeface="黑体" panose="02010609060101010101" charset="-122"/>
              <a:ea typeface="黑体" panose="02010609060101010101" charset="-122"/>
              <a:cs typeface="黑体" panose="02010609060101010101" charset="-122"/>
            </a:endParaRPr>
          </a:p>
        </p:txBody>
      </p:sp>
      <p:grpSp>
        <p:nvGrpSpPr>
          <p:cNvPr id="38" name="group 38"/>
          <p:cNvGrpSpPr/>
          <p:nvPr/>
        </p:nvGrpSpPr>
        <p:grpSpPr>
          <a:xfrm rot="21600000">
            <a:off x="0" y="120655"/>
            <a:ext cx="5194279" cy="533415"/>
            <a:chOff x="0" y="0"/>
            <a:chExt cx="5194279" cy="533415"/>
          </a:xfrm>
        </p:grpSpPr>
        <p:pic>
          <p:nvPicPr>
            <p:cNvPr id="320" name="picture 320"/>
            <p:cNvPicPr>
              <a:picLocks noChangeAspect="1"/>
            </p:cNvPicPr>
            <p:nvPr/>
          </p:nvPicPr>
          <p:blipFill>
            <a:blip r:embed="rId2"/>
            <a:stretch>
              <a:fillRect/>
            </a:stretch>
          </p:blipFill>
          <p:spPr>
            <a:xfrm rot="21600000">
              <a:off x="0" y="0"/>
              <a:ext cx="5194279" cy="533415"/>
            </a:xfrm>
            <a:prstGeom prst="rect">
              <a:avLst/>
            </a:prstGeom>
          </p:spPr>
        </p:pic>
        <p:sp>
          <p:nvSpPr>
            <p:cNvPr id="322" name="textbox 322"/>
            <p:cNvSpPr/>
            <p:nvPr/>
          </p:nvSpPr>
          <p:spPr>
            <a:xfrm>
              <a:off x="-12700" y="-12700"/>
              <a:ext cx="5219700" cy="60198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26695" algn="l" rtl="0" eaLnBrk="0">
                <a:lnSpc>
                  <a:spcPct val="97000"/>
                </a:lnSpc>
                <a:spcBef>
                  <a:spcPts val="0"/>
                </a:spcBef>
              </a:pPr>
              <a:r>
                <a:rPr sz="2600" b="1" kern="0" spc="6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a:t>
              </a: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范</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 name="picture 328"/>
          <p:cNvPicPr>
            <a:picLocks noChangeAspect="1"/>
          </p:cNvPicPr>
          <p:nvPr/>
        </p:nvPicPr>
        <p:blipFill>
          <a:blip r:embed="rId1"/>
          <a:stretch>
            <a:fillRect/>
          </a:stretch>
        </p:blipFill>
        <p:spPr>
          <a:xfrm rot="21600000">
            <a:off x="0" y="0"/>
            <a:ext cx="8128000" cy="4572000"/>
          </a:xfrm>
          <a:prstGeom prst="rect">
            <a:avLst/>
          </a:prstGeom>
        </p:spPr>
      </p:pic>
      <p:sp>
        <p:nvSpPr>
          <p:cNvPr id="330" name="textbox 330"/>
          <p:cNvSpPr/>
          <p:nvPr/>
        </p:nvSpPr>
        <p:spPr>
          <a:xfrm>
            <a:off x="501639" y="878428"/>
            <a:ext cx="7239634" cy="3359784"/>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6000"/>
              </a:lnSpc>
            </a:pPr>
            <a:r>
              <a:rPr sz="1800" kern="0" spc="80" dirty="0">
                <a:solidFill>
                  <a:srgbClr val="E06020">
                    <a:alpha val="100000"/>
                  </a:srgbClr>
                </a:solidFill>
                <a:latin typeface="黑体" panose="02010609060101010101" charset="-122"/>
                <a:ea typeface="黑体" panose="02010609060101010101" charset="-122"/>
                <a:cs typeface="黑体" panose="02010609060101010101" charset="-122"/>
              </a:rPr>
              <a:t>液化石油气安全使用要求</a:t>
            </a:r>
            <a:endParaRPr sz="1800" dirty="0">
              <a:latin typeface="黑体" panose="02010609060101010101" charset="-122"/>
              <a:ea typeface="黑体" panose="02010609060101010101" charset="-122"/>
              <a:cs typeface="黑体" panose="02010609060101010101" charset="-122"/>
            </a:endParaRPr>
          </a:p>
          <a:p>
            <a:pPr marL="254000" algn="l" rtl="0" eaLnBrk="0">
              <a:lnSpc>
                <a:spcPct val="92000"/>
              </a:lnSpc>
              <a:spcBef>
                <a:spcPts val="1150"/>
              </a:spcBef>
            </a:pPr>
            <a:r>
              <a:rPr sz="1300" kern="0" spc="20" dirty="0">
                <a:solidFill>
                  <a:srgbClr val="306030">
                    <a:alpha val="100000"/>
                  </a:srgbClr>
                </a:solidFill>
                <a:latin typeface="宋体" panose="02010600030101010101" pitchFamily="2" charset="-122"/>
                <a:ea typeface="宋体" panose="02010600030101010101" pitchFamily="2" charset="-122"/>
                <a:cs typeface="宋体" panose="02010600030101010101" pitchFamily="2" charset="-122"/>
              </a:rPr>
              <a:t>5.</a:t>
            </a:r>
            <a:r>
              <a:rPr sz="1300" kern="0" spc="-380" dirty="0">
                <a:solidFill>
                  <a:srgbClr val="306030">
                    <a:alpha val="100000"/>
                  </a:srgbClr>
                </a:solidFill>
                <a:latin typeface="宋体" panose="02010600030101010101" pitchFamily="2" charset="-122"/>
                <a:ea typeface="宋体" panose="02010600030101010101" pitchFamily="2" charset="-122"/>
                <a:cs typeface="宋体" panose="02010600030101010101" pitchFamily="2" charset="-122"/>
              </a:rPr>
              <a:t> </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连接减压阀和燃具的软管应使用符合燃具报废年限</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的金属波纹管，不得穿墙、楼板、顶棚、</a:t>
            </a:r>
            <a:endParaRPr sz="1300" dirty="0">
              <a:latin typeface="黑体" panose="02010609060101010101" charset="-122"/>
              <a:ea typeface="黑体" panose="02010609060101010101" charset="-122"/>
              <a:cs typeface="黑体" panose="02010609060101010101" charset="-122"/>
            </a:endParaRPr>
          </a:p>
          <a:p>
            <a:pPr marL="254000" algn="l" rtl="0" eaLnBrk="0">
              <a:lnSpc>
                <a:spcPct val="92000"/>
              </a:lnSpc>
              <a:spcBef>
                <a:spcPts val="965"/>
              </a:spcBef>
            </a:pP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门和窗。当钢瓶供应多台燃气灶具时</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，应采用钢管敷设主管道。燃气主管道与多台燃气灶具</a:t>
            </a:r>
            <a:endParaRPr sz="1300" dirty="0">
              <a:latin typeface="黑体" panose="02010609060101010101" charset="-122"/>
              <a:ea typeface="黑体" panose="02010609060101010101" charset="-122"/>
              <a:cs typeface="黑体" panose="02010609060101010101" charset="-122"/>
            </a:endParaRPr>
          </a:p>
          <a:p>
            <a:pPr marL="254000" algn="l" rtl="0" eaLnBrk="0">
              <a:lnSpc>
                <a:spcPct val="92000"/>
              </a:lnSpc>
              <a:spcBef>
                <a:spcPts val="965"/>
              </a:spcBef>
            </a:pP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连接时，应使用不锈钢波纹管。</a:t>
            </a:r>
            <a:endParaRPr sz="1300" dirty="0">
              <a:latin typeface="黑体" panose="02010609060101010101" charset="-122"/>
              <a:ea typeface="黑体" panose="02010609060101010101" charset="-122"/>
              <a:cs typeface="黑体" panose="02010609060101010101" charset="-122"/>
            </a:endParaRPr>
          </a:p>
          <a:p>
            <a:pPr marL="44450" algn="l" rtl="0" eaLnBrk="0">
              <a:lnSpc>
                <a:spcPct val="92000"/>
              </a:lnSpc>
              <a:spcBef>
                <a:spcPts val="965"/>
              </a:spcBef>
            </a:pPr>
            <a:r>
              <a:rPr lang="en-US" sz="1300" kern="0" spc="40" dirty="0">
                <a:solidFill>
                  <a:srgbClr val="306030">
                    <a:alpha val="100000"/>
                  </a:srgbClr>
                </a:solidFill>
                <a:latin typeface="黑体" panose="02010609060101010101" charset="-122"/>
                <a:ea typeface="黑体" panose="02010609060101010101" charset="-122"/>
                <a:cs typeface="黑体" panose="02010609060101010101" charset="-122"/>
              </a:rPr>
              <a:t>  </a:t>
            </a:r>
            <a:r>
              <a:rPr sz="1300" kern="0" spc="40" dirty="0">
                <a:solidFill>
                  <a:srgbClr val="306030">
                    <a:alpha val="100000"/>
                  </a:srgbClr>
                </a:solidFill>
                <a:latin typeface="黑体" panose="02010609060101010101" charset="-122"/>
                <a:ea typeface="黑体" panose="02010609060101010101" charset="-122"/>
                <a:cs typeface="黑体" panose="02010609060101010101" charset="-122"/>
              </a:rPr>
              <a:t>6.</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用气场所须具备良</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好的通风条件，并设置满足通风需求的机械送风装置，燃具上方应设置</a:t>
            </a:r>
            <a:endParaRPr sz="1300" dirty="0">
              <a:latin typeface="黑体" panose="02010609060101010101" charset="-122"/>
              <a:ea typeface="黑体" panose="02010609060101010101" charset="-122"/>
              <a:cs typeface="黑体" panose="02010609060101010101" charset="-122"/>
            </a:endParaRPr>
          </a:p>
          <a:p>
            <a:pPr marL="254000" algn="l" rtl="0" eaLnBrk="0">
              <a:lnSpc>
                <a:spcPct val="95000"/>
              </a:lnSpc>
              <a:spcBef>
                <a:spcPts val="920"/>
              </a:spcBef>
            </a:pP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有效排除燃烧烟气的设施。</a:t>
            </a:r>
            <a:endParaRPr sz="1300" dirty="0">
              <a:latin typeface="黑体" panose="02010609060101010101" charset="-122"/>
              <a:ea typeface="黑体" panose="02010609060101010101" charset="-122"/>
              <a:cs typeface="黑体" panose="02010609060101010101" charset="-122"/>
            </a:endParaRPr>
          </a:p>
          <a:p>
            <a:pPr marL="254000" algn="l" rtl="0" eaLnBrk="0">
              <a:lnSpc>
                <a:spcPct val="92000"/>
              </a:lnSpc>
              <a:spcBef>
                <a:spcPts val="965"/>
              </a:spcBef>
            </a:pPr>
            <a:r>
              <a:rPr sz="1300" kern="0" spc="10" dirty="0">
                <a:solidFill>
                  <a:srgbClr val="307030">
                    <a:alpha val="100000"/>
                  </a:srgbClr>
                </a:solidFill>
                <a:latin typeface="宋体" panose="02010600030101010101" pitchFamily="2" charset="-122"/>
                <a:ea typeface="宋体" panose="02010600030101010101" pitchFamily="2" charset="-122"/>
                <a:cs typeface="宋体" panose="02010600030101010101" pitchFamily="2" charset="-122"/>
              </a:rPr>
              <a:t>7.</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应使用符合国家标准，具</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备过流过压切断功能的减压阀。</a:t>
            </a:r>
            <a:endParaRPr sz="1300" dirty="0">
              <a:latin typeface="黑体" panose="02010609060101010101" charset="-122"/>
              <a:ea typeface="黑体" panose="02010609060101010101" charset="-122"/>
              <a:cs typeface="黑体" panose="02010609060101010101" charset="-122"/>
            </a:endParaRPr>
          </a:p>
          <a:p>
            <a:pPr marL="254000" algn="l" rtl="0" eaLnBrk="0">
              <a:lnSpc>
                <a:spcPct val="123000"/>
              </a:lnSpc>
              <a:spcBef>
                <a:spcPts val="965"/>
              </a:spcBef>
            </a:pPr>
            <a:r>
              <a:rPr sz="1300" kern="0" spc="40" dirty="0">
                <a:solidFill>
                  <a:srgbClr val="306030">
                    <a:alpha val="100000"/>
                  </a:srgbClr>
                </a:solidFill>
                <a:latin typeface="宋体" panose="02010600030101010101" pitchFamily="2" charset="-122"/>
                <a:ea typeface="宋体" panose="02010600030101010101" pitchFamily="2" charset="-122"/>
                <a:cs typeface="宋体" panose="02010600030101010101" pitchFamily="2" charset="-122"/>
              </a:rPr>
              <a:t>8.</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燃气点火时，应先打开钢瓶上的角阀，再打开灶具上旋塞阀点燃。使用完毕后，应先关闭</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钢瓶角阀，再关灶具旋塞阀。应注意的是，不用气时钢瓶角阀和灶具旋塞阀都必须同时关阀。</a:t>
            </a:r>
            <a:endParaRPr sz="1300" dirty="0">
              <a:latin typeface="黑体" panose="02010609060101010101" charset="-122"/>
              <a:ea typeface="黑体" panose="02010609060101010101" charset="-122"/>
              <a:cs typeface="黑体" panose="02010609060101010101" charset="-122"/>
            </a:endParaRPr>
          </a:p>
          <a:p>
            <a:pPr algn="l" rtl="0" eaLnBrk="0">
              <a:lnSpc>
                <a:spcPct val="100000"/>
              </a:lnSpc>
            </a:pPr>
            <a:endParaRPr sz="800" dirty="0">
              <a:latin typeface="Arial" panose="020B0604020202020204"/>
              <a:ea typeface="Arial" panose="020B0604020202020204"/>
              <a:cs typeface="Arial" panose="020B0604020202020204"/>
            </a:endParaRPr>
          </a:p>
          <a:p>
            <a:pPr marL="254000" indent="50165" algn="l" rtl="0" eaLnBrk="0">
              <a:lnSpc>
                <a:spcPct val="123000"/>
              </a:lnSpc>
              <a:spcBef>
                <a:spcPts val="5"/>
              </a:spcBef>
            </a:pPr>
            <a:r>
              <a:rPr sz="1300" kern="0" spc="30" dirty="0">
                <a:solidFill>
                  <a:srgbClr val="205030">
                    <a:alpha val="100000"/>
                  </a:srgbClr>
                </a:solidFill>
                <a:latin typeface="Times New Roman" panose="02020603050405020304"/>
                <a:ea typeface="Times New Roman" panose="02020603050405020304"/>
                <a:cs typeface="Times New Roman" panose="02020603050405020304"/>
              </a:rPr>
              <a:t>9.  </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当钢瓶使用压力降低到不能正常使用时，不得用力摇晃、倾倒</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，严禁用蒸汽、热水或火</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烤等加热瓶体，以免受</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热超压引起爆炸。</a:t>
            </a:r>
            <a:endParaRPr sz="1300" dirty="0">
              <a:latin typeface="黑体" panose="02010609060101010101" charset="-122"/>
              <a:ea typeface="黑体" panose="02010609060101010101" charset="-122"/>
              <a:cs typeface="黑体" panose="02010609060101010101" charset="-122"/>
            </a:endParaRPr>
          </a:p>
        </p:txBody>
      </p:sp>
      <p:grpSp>
        <p:nvGrpSpPr>
          <p:cNvPr id="40" name="group 40"/>
          <p:cNvGrpSpPr/>
          <p:nvPr/>
        </p:nvGrpSpPr>
        <p:grpSpPr>
          <a:xfrm rot="21600000">
            <a:off x="6339" y="120655"/>
            <a:ext cx="5187939" cy="533415"/>
            <a:chOff x="0" y="0"/>
            <a:chExt cx="5187939" cy="533415"/>
          </a:xfrm>
        </p:grpSpPr>
        <p:pic>
          <p:nvPicPr>
            <p:cNvPr id="332" name="picture 332"/>
            <p:cNvPicPr>
              <a:picLocks noChangeAspect="1"/>
            </p:cNvPicPr>
            <p:nvPr/>
          </p:nvPicPr>
          <p:blipFill>
            <a:blip r:embed="rId2"/>
            <a:stretch>
              <a:fillRect/>
            </a:stretch>
          </p:blipFill>
          <p:spPr>
            <a:xfrm rot="21600000">
              <a:off x="0" y="0"/>
              <a:ext cx="5187939" cy="533415"/>
            </a:xfrm>
            <a:prstGeom prst="rect">
              <a:avLst/>
            </a:prstGeom>
          </p:spPr>
        </p:pic>
        <p:sp>
          <p:nvSpPr>
            <p:cNvPr id="334" name="textbox 334"/>
            <p:cNvSpPr/>
            <p:nvPr/>
          </p:nvSpPr>
          <p:spPr>
            <a:xfrm>
              <a:off x="-12700" y="-12700"/>
              <a:ext cx="5213350" cy="60198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20345" algn="l" rtl="0" eaLnBrk="0">
                <a:lnSpc>
                  <a:spcPct val="97000"/>
                </a:lnSpc>
                <a:spcBef>
                  <a:spcPts val="0"/>
                </a:spcBef>
              </a:pPr>
              <a:r>
                <a:rPr sz="2600" b="1" kern="0" spc="6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a:t>
              </a: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范</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picture 340"/>
          <p:cNvPicPr>
            <a:picLocks noChangeAspect="1"/>
          </p:cNvPicPr>
          <p:nvPr/>
        </p:nvPicPr>
        <p:blipFill>
          <a:blip r:embed="rId1"/>
          <a:stretch>
            <a:fillRect/>
          </a:stretch>
        </p:blipFill>
        <p:spPr>
          <a:xfrm rot="21600000">
            <a:off x="0" y="0"/>
            <a:ext cx="8128000" cy="4572000"/>
          </a:xfrm>
          <a:prstGeom prst="rect">
            <a:avLst/>
          </a:prstGeom>
        </p:spPr>
      </p:pic>
      <p:sp>
        <p:nvSpPr>
          <p:cNvPr id="342" name="textbox 342"/>
          <p:cNvSpPr/>
          <p:nvPr/>
        </p:nvSpPr>
        <p:spPr>
          <a:xfrm>
            <a:off x="501639" y="878428"/>
            <a:ext cx="7056755" cy="312166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6000"/>
              </a:lnSpc>
            </a:pPr>
            <a:r>
              <a:rPr sz="1800" kern="0" spc="70" dirty="0">
                <a:solidFill>
                  <a:srgbClr val="E06020">
                    <a:alpha val="100000"/>
                  </a:srgbClr>
                </a:solidFill>
                <a:latin typeface="黑体" panose="02010609060101010101" charset="-122"/>
                <a:ea typeface="黑体" panose="02010609060101010101" charset="-122"/>
                <a:cs typeface="黑体" panose="02010609060101010101" charset="-122"/>
              </a:rPr>
              <a:t>液化石油气安全使用要求</a:t>
            </a:r>
            <a:endParaRPr sz="1800" dirty="0">
              <a:latin typeface="黑体" panose="02010609060101010101" charset="-122"/>
              <a:ea typeface="黑体" panose="02010609060101010101" charset="-122"/>
              <a:cs typeface="黑体" panose="02010609060101010101" charset="-122"/>
            </a:endParaRPr>
          </a:p>
          <a:p>
            <a:pPr marL="177165" algn="l" rtl="0" eaLnBrk="0">
              <a:lnSpc>
                <a:spcPct val="85000"/>
              </a:lnSpc>
              <a:spcBef>
                <a:spcPts val="1395"/>
              </a:spcBef>
            </a:pPr>
            <a:r>
              <a:rPr sz="1300" kern="0" spc="30" dirty="0">
                <a:solidFill>
                  <a:srgbClr val="508040">
                    <a:alpha val="100000"/>
                  </a:srgbClr>
                </a:solidFill>
                <a:latin typeface="Times New Roman" panose="02020603050405020304"/>
                <a:ea typeface="Times New Roman" panose="02020603050405020304"/>
                <a:cs typeface="Times New Roman" panose="02020603050405020304"/>
              </a:rPr>
              <a:t>10.   </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应经常检查减压阀与瓶阀之间的接口密封圈有无损坏、脱落、老</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化现象，如有应及时更</a:t>
            </a:r>
            <a:endParaRPr sz="1300" dirty="0">
              <a:latin typeface="黑体" panose="02010609060101010101" charset="-122"/>
              <a:ea typeface="黑体" panose="02010609060101010101" charset="-122"/>
              <a:cs typeface="黑体" panose="02010609060101010101" charset="-122"/>
            </a:endParaRPr>
          </a:p>
          <a:p>
            <a:pPr marL="260350" algn="l" rtl="0" eaLnBrk="0">
              <a:lnSpc>
                <a:spcPct val="157000"/>
              </a:lnSpc>
              <a:spcBef>
                <a:spcPts val="15"/>
              </a:spcBef>
            </a:pP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换。要保持减压阀整洁，呼吸孔不得堵塞。减压阀严禁乱拧、乱动或乱拆卸。</a:t>
            </a:r>
            <a:r>
              <a:rPr sz="1300" kern="0" spc="34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一旦发漏气或</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损坏，应及时更换。</a:t>
            </a:r>
            <a:endParaRPr sz="1300" dirty="0">
              <a:latin typeface="黑体" panose="02010609060101010101" charset="-122"/>
              <a:ea typeface="黑体" panose="02010609060101010101" charset="-122"/>
              <a:cs typeface="黑体" panose="02010609060101010101" charset="-122"/>
            </a:endParaRPr>
          </a:p>
          <a:p>
            <a:pPr marL="12700" algn="l" rtl="0" eaLnBrk="0">
              <a:lnSpc>
                <a:spcPct val="92000"/>
              </a:lnSpc>
              <a:spcBef>
                <a:spcPts val="965"/>
              </a:spcBef>
            </a:pPr>
            <a:r>
              <a:rPr lang="en-US" sz="1300" kern="0" spc="10" dirty="0">
                <a:solidFill>
                  <a:srgbClr val="409040">
                    <a:alpha val="100000"/>
                  </a:srgbClr>
                </a:solidFill>
                <a:latin typeface="Times New Roman" panose="02020603050405020304"/>
                <a:ea typeface="Times New Roman" panose="02020603050405020304"/>
                <a:cs typeface="Times New Roman" panose="02020603050405020304"/>
              </a:rPr>
              <a:t>    </a:t>
            </a:r>
            <a:r>
              <a:rPr sz="1300" kern="0" spc="10" dirty="0">
                <a:solidFill>
                  <a:srgbClr val="409040">
                    <a:alpha val="100000"/>
                  </a:srgbClr>
                </a:solidFill>
                <a:latin typeface="Times New Roman" panose="02020603050405020304"/>
                <a:ea typeface="Times New Roman" panose="02020603050405020304"/>
                <a:cs typeface="Times New Roman" panose="02020603050405020304"/>
              </a:rPr>
              <a:t>11 </a:t>
            </a:r>
            <a:r>
              <a:rPr lang="en-US" sz="1300" kern="0" spc="10" dirty="0">
                <a:solidFill>
                  <a:srgbClr val="409040">
                    <a:alpha val="100000"/>
                  </a:srgbClr>
                </a:solidFill>
                <a:latin typeface="Times New Roman" panose="02020603050405020304"/>
                <a:ea typeface="Times New Roman" panose="02020603050405020304"/>
                <a:cs typeface="Times New Roman" panose="02020603050405020304"/>
              </a:rPr>
              <a:t>.</a:t>
            </a:r>
            <a:r>
              <a:rPr sz="1300" kern="0" spc="10" dirty="0">
                <a:solidFill>
                  <a:srgbClr val="409040">
                    <a:alpha val="100000"/>
                  </a:srgbClr>
                </a:solidFill>
                <a:latin typeface="Times New Roman" panose="02020603050405020304"/>
                <a:ea typeface="Times New Roman" panose="02020603050405020304"/>
                <a:cs typeface="Times New Roman" panose="02020603050405020304"/>
              </a:rPr>
              <a:t>   </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液化石油气钢瓶只供一台灶具用气时，钢瓶不</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得安装双火嘴。</a:t>
            </a:r>
            <a:endParaRPr sz="1300" kern="0" spc="0" dirty="0">
              <a:solidFill>
                <a:srgbClr val="000000">
                  <a:alpha val="100000"/>
                </a:srgbClr>
              </a:solidFill>
              <a:latin typeface="黑体" panose="02010609060101010101" charset="-122"/>
              <a:ea typeface="黑体" panose="02010609060101010101" charset="-122"/>
              <a:cs typeface="黑体" panose="02010609060101010101" charset="-122"/>
            </a:endParaRPr>
          </a:p>
          <a:p>
            <a:pPr marL="12700" algn="l" rtl="0" eaLnBrk="0">
              <a:lnSpc>
                <a:spcPct val="92000"/>
              </a:lnSpc>
              <a:spcBef>
                <a:spcPts val="965"/>
              </a:spcBef>
            </a:pP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lang="en-US" sz="13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80" dirty="0">
                <a:solidFill>
                  <a:srgbClr val="308040">
                    <a:alpha val="100000"/>
                  </a:srgbClr>
                </a:solidFill>
                <a:latin typeface="Times New Roman" panose="02020603050405020304"/>
                <a:ea typeface="Times New Roman" panose="02020603050405020304"/>
                <a:cs typeface="Times New Roman" panose="02020603050405020304"/>
              </a:rPr>
              <a:t>12</a:t>
            </a:r>
            <a:r>
              <a:rPr lang="en-US" sz="1200" kern="0" spc="-80" dirty="0">
                <a:solidFill>
                  <a:srgbClr val="308040">
                    <a:alpha val="100000"/>
                  </a:srgbClr>
                </a:solidFill>
                <a:latin typeface="Times New Roman" panose="02020603050405020304"/>
                <a:ea typeface="Times New Roman" panose="02020603050405020304"/>
                <a:cs typeface="Times New Roman" panose="02020603050405020304"/>
              </a:rPr>
              <a:t>. </a:t>
            </a:r>
            <a:r>
              <a:rPr sz="1200" kern="0" spc="70" dirty="0">
                <a:solidFill>
                  <a:srgbClr val="308040">
                    <a:alpha val="100000"/>
                  </a:srgbClr>
                </a:solidFill>
                <a:latin typeface="Times New Roman" panose="02020603050405020304"/>
                <a:ea typeface="Times New Roman" panose="02020603050405020304"/>
                <a:cs typeface="Times New Roman" panose="02020603050405020304"/>
              </a:rPr>
              <a:t>  </a:t>
            </a:r>
            <a:r>
              <a:rPr sz="1200" kern="0" spc="-80" dirty="0">
                <a:solidFill>
                  <a:srgbClr val="000000">
                    <a:alpha val="100000"/>
                  </a:srgbClr>
                </a:solidFill>
                <a:latin typeface="黑体" panose="02010609060101010101" charset="-122"/>
                <a:ea typeface="黑体" panose="02010609060101010101" charset="-122"/>
                <a:cs typeface="黑体" panose="02010609060101010101" charset="-122"/>
              </a:rPr>
              <a:t>严禁使用“双气源”。</a:t>
            </a:r>
            <a:endParaRPr sz="1200" kern="0" spc="-80" dirty="0">
              <a:solidFill>
                <a:srgbClr val="000000">
                  <a:alpha val="100000"/>
                </a:srgbClr>
              </a:solidFill>
              <a:latin typeface="黑体" panose="02010609060101010101" charset="-122"/>
              <a:ea typeface="黑体" panose="02010609060101010101" charset="-122"/>
              <a:cs typeface="黑体" panose="02010609060101010101" charset="-122"/>
            </a:endParaRPr>
          </a:p>
          <a:p>
            <a:pPr marL="12700" algn="l" rtl="0" eaLnBrk="0">
              <a:lnSpc>
                <a:spcPct val="92000"/>
              </a:lnSpc>
              <a:spcBef>
                <a:spcPts val="965"/>
              </a:spcBef>
            </a:pPr>
            <a:r>
              <a:rPr sz="1200" kern="0" spc="-80" dirty="0">
                <a:solidFill>
                  <a:srgbClr val="000000">
                    <a:alpha val="100000"/>
                  </a:srgbClr>
                </a:solidFill>
                <a:latin typeface="黑体" panose="02010609060101010101" charset="-122"/>
                <a:ea typeface="黑体" panose="02010609060101010101" charset="-122"/>
                <a:cs typeface="黑体" panose="02010609060101010101" charset="-122"/>
              </a:rPr>
              <a:t> </a:t>
            </a:r>
            <a:r>
              <a:rPr lang="en-US" sz="1200" kern="0" spc="-8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10" dirty="0">
                <a:solidFill>
                  <a:srgbClr val="308030">
                    <a:alpha val="100000"/>
                  </a:srgbClr>
                </a:solidFill>
                <a:latin typeface="Times New Roman" panose="02020603050405020304"/>
                <a:ea typeface="Times New Roman" panose="02020603050405020304"/>
                <a:cs typeface="Times New Roman" panose="02020603050405020304"/>
              </a:rPr>
              <a:t>13</a:t>
            </a:r>
            <a:r>
              <a:rPr lang="en-US" sz="1300" kern="0" spc="10" dirty="0">
                <a:solidFill>
                  <a:srgbClr val="308030">
                    <a:alpha val="100000"/>
                  </a:srgbClr>
                </a:solidFill>
                <a:latin typeface="Times New Roman" panose="02020603050405020304"/>
                <a:ea typeface="Times New Roman" panose="02020603050405020304"/>
                <a:cs typeface="Times New Roman" panose="02020603050405020304"/>
              </a:rPr>
              <a:t>.</a:t>
            </a:r>
            <a:r>
              <a:rPr sz="1300" kern="0" spc="10" dirty="0">
                <a:solidFill>
                  <a:srgbClr val="308030">
                    <a:alpha val="100000"/>
                  </a:srgbClr>
                </a:solidFill>
                <a:latin typeface="Times New Roman" panose="02020603050405020304"/>
                <a:ea typeface="Times New Roman" panose="02020603050405020304"/>
                <a:cs typeface="Times New Roman" panose="02020603050405020304"/>
              </a:rPr>
              <a:t>  </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在液化石油气钢瓶处应安装燃气报警器，并</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保证正常使用。</a:t>
            </a:r>
            <a:endParaRPr sz="1300" dirty="0">
              <a:latin typeface="黑体" panose="02010609060101010101" charset="-122"/>
              <a:ea typeface="黑体" panose="02010609060101010101" charset="-122"/>
              <a:cs typeface="黑体" panose="02010609060101010101" charset="-122"/>
            </a:endParaRPr>
          </a:p>
          <a:p>
            <a:pPr marL="12700" algn="l" rtl="0" eaLnBrk="0">
              <a:lnSpc>
                <a:spcPct val="92000"/>
              </a:lnSpc>
              <a:spcBef>
                <a:spcPts val="865"/>
              </a:spcBef>
            </a:pPr>
            <a:r>
              <a:rPr lang="en-US" sz="1300" kern="0" spc="40" dirty="0">
                <a:solidFill>
                  <a:srgbClr val="308040">
                    <a:alpha val="100000"/>
                  </a:srgbClr>
                </a:solidFill>
                <a:latin typeface="Times New Roman" panose="02020603050405020304"/>
                <a:ea typeface="Times New Roman" panose="02020603050405020304"/>
                <a:cs typeface="Times New Roman" panose="02020603050405020304"/>
              </a:rPr>
              <a:t>    </a:t>
            </a:r>
            <a:r>
              <a:rPr sz="1300" kern="0" spc="40" dirty="0">
                <a:solidFill>
                  <a:srgbClr val="308040">
                    <a:alpha val="100000"/>
                  </a:srgbClr>
                </a:solidFill>
                <a:latin typeface="Times New Roman" panose="02020603050405020304"/>
                <a:ea typeface="Times New Roman" panose="02020603050405020304"/>
                <a:cs typeface="Times New Roman" panose="02020603050405020304"/>
              </a:rPr>
              <a:t>14  </a:t>
            </a:r>
            <a:r>
              <a:rPr lang="en-US" sz="1300" kern="0" spc="40" dirty="0">
                <a:solidFill>
                  <a:srgbClr val="308040">
                    <a:alpha val="100000"/>
                  </a:srgbClr>
                </a:solidFill>
                <a:latin typeface="Times New Roman" panose="02020603050405020304"/>
                <a:ea typeface="Times New Roman" panose="02020603050405020304"/>
                <a:cs typeface="Times New Roman" panose="02020603050405020304"/>
              </a:rPr>
              <a:t>.</a:t>
            </a:r>
            <a:r>
              <a:rPr sz="1300" kern="0" spc="40" dirty="0">
                <a:solidFill>
                  <a:srgbClr val="308040">
                    <a:alpha val="100000"/>
                  </a:srgbClr>
                </a:solidFill>
                <a:latin typeface="Times New Roman" panose="02020603050405020304"/>
                <a:ea typeface="Times New Roman" panose="02020603050405020304"/>
                <a:cs typeface="Times New Roman" panose="02020603050405020304"/>
              </a:rPr>
              <a:t>  </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在使用液化石油气时，厨房要有人看管，以免沸汤</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、沸水浇灭灶火或被风吹灭，造成液</a:t>
            </a:r>
            <a:endParaRPr sz="1300" dirty="0">
              <a:latin typeface="黑体" panose="02010609060101010101" charset="-122"/>
              <a:ea typeface="黑体" panose="02010609060101010101" charset="-122"/>
              <a:cs typeface="黑体" panose="02010609060101010101" charset="-122"/>
            </a:endParaRPr>
          </a:p>
          <a:p>
            <a:pPr marL="260350" algn="l" rtl="0" eaLnBrk="0">
              <a:lnSpc>
                <a:spcPct val="96000"/>
              </a:lnSpc>
              <a:spcBef>
                <a:spcPts val="925"/>
              </a:spcBef>
            </a:pPr>
            <a:r>
              <a:rPr sz="1300" kern="0" spc="-50" dirty="0">
                <a:solidFill>
                  <a:srgbClr val="000000">
                    <a:alpha val="100000"/>
                  </a:srgbClr>
                </a:solidFill>
                <a:latin typeface="黑体" panose="02010609060101010101" charset="-122"/>
                <a:ea typeface="黑体" panose="02010609060101010101" charset="-122"/>
                <a:cs typeface="黑体" panose="02010609060101010101" charset="-122"/>
              </a:rPr>
              <a:t>化石油气泄漏。</a:t>
            </a:r>
            <a:endParaRPr sz="900" dirty="0">
              <a:latin typeface="Arial" panose="020B0604020202020204"/>
              <a:ea typeface="Arial" panose="020B0604020202020204"/>
              <a:cs typeface="Arial" panose="020B0604020202020204"/>
            </a:endParaRPr>
          </a:p>
          <a:p>
            <a:pPr algn="l" rtl="0" eaLnBrk="0">
              <a:lnSpc>
                <a:spcPct val="150000"/>
              </a:lnSpc>
            </a:pPr>
            <a:r>
              <a:rPr lang="en-US" sz="1300" kern="0" spc="20" dirty="0">
                <a:solidFill>
                  <a:srgbClr val="309040">
                    <a:alpha val="100000"/>
                  </a:srgbClr>
                </a:solidFill>
                <a:latin typeface="Times New Roman" panose="02020603050405020304"/>
                <a:ea typeface="Times New Roman" panose="02020603050405020304"/>
                <a:cs typeface="Times New Roman" panose="02020603050405020304"/>
              </a:rPr>
              <a:t>     </a:t>
            </a:r>
            <a:r>
              <a:rPr sz="1300" kern="0" spc="20" dirty="0">
                <a:solidFill>
                  <a:srgbClr val="309040">
                    <a:alpha val="100000"/>
                  </a:srgbClr>
                </a:solidFill>
                <a:latin typeface="Times New Roman" panose="02020603050405020304"/>
                <a:ea typeface="Times New Roman" panose="02020603050405020304"/>
                <a:cs typeface="Times New Roman" panose="02020603050405020304"/>
              </a:rPr>
              <a:t>15</a:t>
            </a:r>
            <a:r>
              <a:rPr lang="en-US" sz="1300" kern="0" spc="20" dirty="0">
                <a:solidFill>
                  <a:srgbClr val="309040">
                    <a:alpha val="100000"/>
                  </a:srgbClr>
                </a:solidFill>
                <a:latin typeface="Times New Roman" panose="02020603050405020304"/>
                <a:ea typeface="Times New Roman" panose="02020603050405020304"/>
                <a:cs typeface="Times New Roman" panose="02020603050405020304"/>
              </a:rPr>
              <a:t>.</a:t>
            </a:r>
            <a:r>
              <a:rPr sz="1300" kern="0" spc="20" dirty="0">
                <a:solidFill>
                  <a:srgbClr val="309040">
                    <a:alpha val="100000"/>
                  </a:srgbClr>
                </a:solidFill>
                <a:latin typeface="Times New Roman" panose="02020603050405020304"/>
                <a:ea typeface="Times New Roman" panose="02020603050405020304"/>
                <a:cs typeface="Times New Roman" panose="02020603050405020304"/>
              </a:rPr>
              <a:t>  </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瓶装液化石油气要保证质量。钢瓶不得灌装掺混二甲醚的液化石油气混合</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气。</a:t>
            </a:r>
            <a:endParaRPr sz="1300" kern="0" spc="10" dirty="0">
              <a:solidFill>
                <a:srgbClr val="000000">
                  <a:alpha val="100000"/>
                </a:srgbClr>
              </a:solidFill>
              <a:latin typeface="黑体" panose="02010609060101010101" charset="-122"/>
              <a:ea typeface="黑体" panose="02010609060101010101" charset="-122"/>
              <a:cs typeface="黑体" panose="02010609060101010101" charset="-122"/>
            </a:endParaRPr>
          </a:p>
          <a:p>
            <a:pPr algn="l" rtl="0" eaLnBrk="0">
              <a:lnSpc>
                <a:spcPct val="150000"/>
              </a:lnSpc>
            </a:pP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lang="en-US" sz="13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10" dirty="0">
                <a:solidFill>
                  <a:srgbClr val="208030">
                    <a:alpha val="100000"/>
                  </a:srgbClr>
                </a:solidFill>
                <a:latin typeface="Times New Roman" panose="02020603050405020304"/>
                <a:ea typeface="Times New Roman" panose="02020603050405020304"/>
                <a:cs typeface="Times New Roman" panose="02020603050405020304"/>
              </a:rPr>
              <a:t>16</a:t>
            </a:r>
            <a:r>
              <a:rPr lang="en-US" sz="1300" kern="0" spc="10" dirty="0">
                <a:solidFill>
                  <a:srgbClr val="208030">
                    <a:alpha val="100000"/>
                  </a:srgbClr>
                </a:solidFill>
                <a:latin typeface="Times New Roman" panose="02020603050405020304"/>
                <a:ea typeface="Times New Roman" panose="02020603050405020304"/>
                <a:cs typeface="Times New Roman" panose="02020603050405020304"/>
              </a:rPr>
              <a:t>.</a:t>
            </a:r>
            <a:r>
              <a:rPr sz="1300" kern="0" spc="120" dirty="0">
                <a:solidFill>
                  <a:srgbClr val="208030">
                    <a:alpha val="100000"/>
                  </a:srgbClr>
                </a:solidFill>
                <a:latin typeface="Times New Roman" panose="02020603050405020304"/>
                <a:ea typeface="Times New Roman" panose="02020603050405020304"/>
                <a:cs typeface="Times New Roman" panose="02020603050405020304"/>
              </a:rPr>
              <a:t>  </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严禁采</a:t>
            </a:r>
            <a:r>
              <a:rPr sz="1300" kern="0" dirty="0">
                <a:solidFill>
                  <a:srgbClr val="000000">
                    <a:alpha val="100000"/>
                  </a:srgbClr>
                </a:solidFill>
                <a:latin typeface="黑体" panose="02010609060101010101" charset="-122"/>
                <a:ea typeface="黑体" panose="02010609060101010101" charset="-122"/>
                <a:cs typeface="黑体" panose="02010609060101010101" charset="-122"/>
                <a:sym typeface="+mn-ea"/>
              </a:rPr>
              <a:t>用钢瓶对钢瓶私自倒气，钢瓶内的残液严禁乱倒。</a:t>
            </a:r>
            <a:endParaRPr sz="1300" dirty="0">
              <a:latin typeface="黑体" panose="02010609060101010101" charset="-122"/>
              <a:ea typeface="黑体" panose="02010609060101010101" charset="-122"/>
              <a:cs typeface="黑体" panose="02010609060101010101" charset="-122"/>
            </a:endParaRPr>
          </a:p>
          <a:p>
            <a:pPr marL="260350" algn="l" rtl="0" eaLnBrk="0">
              <a:lnSpc>
                <a:spcPct val="96000"/>
              </a:lnSpc>
            </a:pPr>
            <a:endParaRPr sz="1300" dirty="0">
              <a:latin typeface="黑体" panose="02010609060101010101" charset="-122"/>
              <a:ea typeface="黑体" panose="02010609060101010101" charset="-122"/>
              <a:cs typeface="黑体" panose="02010609060101010101" charset="-122"/>
            </a:endParaRPr>
          </a:p>
        </p:txBody>
      </p:sp>
      <p:grpSp>
        <p:nvGrpSpPr>
          <p:cNvPr id="42" name="group 42"/>
          <p:cNvGrpSpPr/>
          <p:nvPr/>
        </p:nvGrpSpPr>
        <p:grpSpPr>
          <a:xfrm rot="21600000">
            <a:off x="0" y="120655"/>
            <a:ext cx="5194279" cy="533415"/>
            <a:chOff x="0" y="0"/>
            <a:chExt cx="5194279" cy="533415"/>
          </a:xfrm>
        </p:grpSpPr>
        <p:pic>
          <p:nvPicPr>
            <p:cNvPr id="344" name="picture 344"/>
            <p:cNvPicPr>
              <a:picLocks noChangeAspect="1"/>
            </p:cNvPicPr>
            <p:nvPr/>
          </p:nvPicPr>
          <p:blipFill>
            <a:blip r:embed="rId2"/>
            <a:stretch>
              <a:fillRect/>
            </a:stretch>
          </p:blipFill>
          <p:spPr>
            <a:xfrm rot="21600000">
              <a:off x="0" y="0"/>
              <a:ext cx="5194279" cy="533415"/>
            </a:xfrm>
            <a:prstGeom prst="rect">
              <a:avLst/>
            </a:prstGeom>
          </p:spPr>
        </p:pic>
        <p:sp>
          <p:nvSpPr>
            <p:cNvPr id="346" name="textbox 346"/>
            <p:cNvSpPr/>
            <p:nvPr/>
          </p:nvSpPr>
          <p:spPr>
            <a:xfrm>
              <a:off x="-12700" y="-12700"/>
              <a:ext cx="5219700" cy="60198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39395" algn="l" rtl="0" eaLnBrk="0">
                <a:lnSpc>
                  <a:spcPct val="97000"/>
                </a:lnSpc>
                <a:spcBef>
                  <a:spcPts val="0"/>
                </a:spcBef>
              </a:pP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液化石油气充装站安全防范</a:t>
              </a:r>
              <a:endParaRPr sz="2600" dirty="0">
                <a:latin typeface="黑体" panose="02010609060101010101" charset="-122"/>
                <a:ea typeface="黑体" panose="02010609060101010101" charset="-122"/>
                <a:cs typeface="黑体" panose="02010609060101010101" charset="-122"/>
              </a:endParaRPr>
            </a:p>
          </p:txBody>
        </p:sp>
      </p:grpSp>
      <p:sp>
        <p:nvSpPr>
          <p:cNvPr id="350" name="textbox 350"/>
          <p:cNvSpPr/>
          <p:nvPr/>
        </p:nvSpPr>
        <p:spPr>
          <a:xfrm>
            <a:off x="749300" y="4062359"/>
            <a:ext cx="3752850" cy="207645"/>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Arial" panose="020B0604020202020204"/>
              <a:ea typeface="Arial" panose="020B0604020202020204"/>
              <a:cs typeface="Arial" panose="020B0604020202020204"/>
            </a:endParaRPr>
          </a:p>
          <a:p>
            <a:pPr marL="12700" algn="l" rtl="0" eaLnBrk="0">
              <a:lnSpc>
                <a:spcPct val="92000"/>
              </a:lnSpc>
            </a:pPr>
            <a:endParaRPr sz="13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 name="picture 354"/>
          <p:cNvPicPr>
            <a:picLocks noChangeAspect="1"/>
          </p:cNvPicPr>
          <p:nvPr/>
        </p:nvPicPr>
        <p:blipFill>
          <a:blip r:embed="rId1"/>
          <a:stretch>
            <a:fillRect/>
          </a:stretch>
        </p:blipFill>
        <p:spPr>
          <a:xfrm rot="21600000">
            <a:off x="0" y="0"/>
            <a:ext cx="8128000" cy="4572000"/>
          </a:xfrm>
          <a:prstGeom prst="rect">
            <a:avLst/>
          </a:prstGeom>
        </p:spPr>
      </p:pic>
      <p:sp>
        <p:nvSpPr>
          <p:cNvPr id="356" name="textbox 356"/>
          <p:cNvSpPr/>
          <p:nvPr/>
        </p:nvSpPr>
        <p:spPr>
          <a:xfrm>
            <a:off x="504908" y="875159"/>
            <a:ext cx="4626609" cy="2364104"/>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6000"/>
              </a:lnSpc>
            </a:pPr>
            <a:r>
              <a:rPr sz="1800" b="1" kern="0" spc="50" dirty="0">
                <a:solidFill>
                  <a:srgbClr val="E06020">
                    <a:alpha val="100000"/>
                  </a:srgbClr>
                </a:solidFill>
                <a:latin typeface="黑体" panose="02010609060101010101" charset="-122"/>
                <a:ea typeface="黑体" panose="02010609060101010101" charset="-122"/>
                <a:cs typeface="黑体" panose="02010609060101010101" charset="-122"/>
              </a:rPr>
              <a:t>液化石油气安全使用要求</a:t>
            </a:r>
            <a:endParaRPr sz="1800" dirty="0">
              <a:latin typeface="黑体" panose="02010609060101010101" charset="-122"/>
              <a:ea typeface="黑体" panose="02010609060101010101" charset="-122"/>
              <a:cs typeface="黑体" panose="02010609060101010101" charset="-122"/>
            </a:endParaRPr>
          </a:p>
          <a:p>
            <a:pPr algn="l" rtl="0" eaLnBrk="0">
              <a:lnSpc>
                <a:spcPct val="150000"/>
              </a:lnSpc>
            </a:pPr>
            <a:endParaRPr sz="1000" dirty="0">
              <a:latin typeface="Arial" panose="020B0604020202020204"/>
              <a:ea typeface="Arial" panose="020B0604020202020204"/>
              <a:cs typeface="Arial" panose="020B0604020202020204"/>
            </a:endParaRPr>
          </a:p>
          <a:p>
            <a:pPr marL="27940" algn="l" rtl="0" eaLnBrk="0">
              <a:lnSpc>
                <a:spcPct val="150000"/>
              </a:lnSpc>
              <a:spcBef>
                <a:spcPts val="365"/>
              </a:spcBef>
            </a:pPr>
            <a:r>
              <a:rPr sz="1300" kern="0" spc="10" dirty="0">
                <a:solidFill>
                  <a:srgbClr val="30A050">
                    <a:alpha val="100000"/>
                  </a:srgbClr>
                </a:solidFill>
                <a:latin typeface="宋体" panose="02010600030101010101" pitchFamily="2" charset="-122"/>
                <a:ea typeface="宋体" panose="02010600030101010101" pitchFamily="2" charset="-122"/>
                <a:cs typeface="宋体" panose="02010600030101010101" pitchFamily="2" charset="-122"/>
              </a:rPr>
              <a:t>17.</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对钢瓶角阀、减压阀、连接波纹管、灶具旋塞阀及连接处，</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应经 常用肥皂水，洗涤灵或洗洁精涂抹，如有气泡冒出此时应立即关闭</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钢瓶角阀，同时断绝一切明火、严禁动电气开关、要开门开窗通风。</a:t>
            </a:r>
            <a:endParaRPr sz="1300" dirty="0">
              <a:latin typeface="黑体" panose="02010609060101010101" charset="-122"/>
              <a:ea typeface="黑体" panose="02010609060101010101" charset="-122"/>
              <a:cs typeface="黑体" panose="02010609060101010101" charset="-122"/>
            </a:endParaRPr>
          </a:p>
          <a:p>
            <a:pPr marL="27940" algn="l" rtl="0" eaLnBrk="0">
              <a:lnSpc>
                <a:spcPct val="150000"/>
              </a:lnSpc>
              <a:spcBef>
                <a:spcPts val="925"/>
              </a:spcBef>
            </a:pPr>
            <a:r>
              <a:rPr sz="1300" kern="0" spc="-20" dirty="0">
                <a:solidFill>
                  <a:srgbClr val="30B040">
                    <a:alpha val="100000"/>
                  </a:srgbClr>
                </a:solidFill>
                <a:latin typeface="宋体" panose="02010600030101010101" pitchFamily="2" charset="-122"/>
                <a:ea typeface="宋体" panose="02010600030101010101" pitchFamily="2" charset="-122"/>
                <a:cs typeface="宋体" panose="02010600030101010101" pitchFamily="2" charset="-122"/>
              </a:rPr>
              <a:t>18</a:t>
            </a:r>
            <a:r>
              <a:rPr sz="1300" kern="0" spc="-20" dirty="0">
                <a:solidFill>
                  <a:srgbClr val="60A050">
                    <a:alpha val="100000"/>
                  </a:srgbClr>
                </a:solidFill>
                <a:latin typeface="黑体" panose="02010609060101010101" charset="-122"/>
                <a:ea typeface="黑体" panose="02010609060101010101" charset="-122"/>
                <a:cs typeface="黑体" panose="02010609060101010101" charset="-122"/>
              </a:rPr>
              <a:t>.</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钢瓶不得放在露天曝晒，严禁用明火检查燃气泄漏。</a:t>
            </a:r>
            <a:endParaRPr sz="1300" dirty="0">
              <a:latin typeface="黑体" panose="02010609060101010101" charset="-122"/>
              <a:ea typeface="黑体" panose="02010609060101010101" charset="-122"/>
              <a:cs typeface="黑体" panose="02010609060101010101" charset="-122"/>
            </a:endParaRPr>
          </a:p>
          <a:p>
            <a:pPr marL="27940" algn="l" rtl="0" eaLnBrk="0">
              <a:lnSpc>
                <a:spcPct val="150000"/>
              </a:lnSpc>
              <a:spcBef>
                <a:spcPts val="975"/>
              </a:spcBef>
            </a:pPr>
            <a:r>
              <a:rPr sz="1300" kern="0" spc="60" dirty="0">
                <a:solidFill>
                  <a:srgbClr val="309040">
                    <a:alpha val="100000"/>
                  </a:srgbClr>
                </a:solidFill>
                <a:latin typeface="宋体" panose="02010600030101010101" pitchFamily="2" charset="-122"/>
                <a:ea typeface="宋体" panose="02010600030101010101" pitchFamily="2" charset="-122"/>
                <a:cs typeface="宋体" panose="02010600030101010101" pitchFamily="2" charset="-122"/>
              </a:rPr>
              <a:t>19</a:t>
            </a:r>
            <a:r>
              <a:rPr sz="1300" kern="0" spc="60" dirty="0">
                <a:solidFill>
                  <a:srgbClr val="205030">
                    <a:alpha val="100000"/>
                  </a:srgbClr>
                </a:solidFill>
                <a:latin typeface="黑体" panose="02010609060101010101" charset="-122"/>
                <a:ea typeface="黑体" panose="02010609060101010101" charset="-122"/>
                <a:cs typeface="黑体" panose="02010609060101010101" charset="-122"/>
              </a:rPr>
              <a:t>.</a:t>
            </a:r>
            <a:r>
              <a:rPr sz="1300" kern="0" spc="-360" dirty="0">
                <a:solidFill>
                  <a:srgbClr val="205030">
                    <a:alpha val="100000"/>
                  </a:srgbClr>
                </a:solidFill>
                <a:latin typeface="黑体" panose="02010609060101010101" charset="-122"/>
                <a:ea typeface="黑体" panose="02010609060101010101" charset="-122"/>
                <a:cs typeface="黑体" panose="02010609060101010101" charset="-122"/>
              </a:rPr>
              <a:t> </a:t>
            </a:r>
            <a:r>
              <a:rPr sz="1300" kern="0" spc="60" dirty="0">
                <a:solidFill>
                  <a:srgbClr val="000000">
                    <a:alpha val="100000"/>
                  </a:srgbClr>
                </a:solidFill>
                <a:latin typeface="黑体" panose="02010609060101010101" charset="-122"/>
                <a:ea typeface="黑体" panose="02010609060101010101" charset="-122"/>
                <a:cs typeface="黑体" panose="02010609060101010101" charset="-122"/>
              </a:rPr>
              <a:t>用气场所应按规定配置足够的干粉灭</a:t>
            </a:r>
            <a:r>
              <a:rPr sz="1300" kern="0" spc="50" dirty="0">
                <a:solidFill>
                  <a:srgbClr val="000000">
                    <a:alpha val="100000"/>
                  </a:srgbClr>
                </a:solidFill>
                <a:latin typeface="黑体" panose="02010609060101010101" charset="-122"/>
                <a:ea typeface="黑体" panose="02010609060101010101" charset="-122"/>
                <a:cs typeface="黑体" panose="02010609060101010101" charset="-122"/>
              </a:rPr>
              <a:t>火器。</a:t>
            </a:r>
            <a:endParaRPr sz="1300" dirty="0">
              <a:latin typeface="Arial" panose="020B0604020202020204"/>
              <a:ea typeface="Arial" panose="020B0604020202020204"/>
              <a:cs typeface="Arial" panose="020B0604020202020204"/>
            </a:endParaRPr>
          </a:p>
          <a:p>
            <a:pPr marL="27940" algn="l" rtl="0" eaLnBrk="0">
              <a:lnSpc>
                <a:spcPct val="150000"/>
              </a:lnSpc>
              <a:spcBef>
                <a:spcPts val="5"/>
              </a:spcBef>
            </a:pPr>
            <a:r>
              <a:rPr sz="1300" kern="0" spc="90" dirty="0">
                <a:solidFill>
                  <a:srgbClr val="309040">
                    <a:alpha val="100000"/>
                  </a:srgbClr>
                </a:solidFill>
                <a:latin typeface="宋体" panose="02010600030101010101" pitchFamily="2" charset="-122"/>
                <a:ea typeface="宋体" panose="02010600030101010101" pitchFamily="2" charset="-122"/>
                <a:cs typeface="宋体" panose="02010600030101010101" pitchFamily="2" charset="-122"/>
              </a:rPr>
              <a:t>20.</a:t>
            </a:r>
            <a:r>
              <a:rPr sz="1300" kern="0" spc="-330" dirty="0">
                <a:solidFill>
                  <a:srgbClr val="309040">
                    <a:alpha val="100000"/>
                  </a:srgbClr>
                </a:solidFill>
                <a:latin typeface="宋体" panose="02010600030101010101" pitchFamily="2" charset="-122"/>
                <a:ea typeface="宋体" panose="02010600030101010101" pitchFamily="2" charset="-122"/>
                <a:cs typeface="宋体" panose="02010600030101010101" pitchFamily="2" charset="-122"/>
              </a:rPr>
              <a:t> </a:t>
            </a:r>
            <a:r>
              <a:rPr sz="1300" kern="0" spc="90" dirty="0">
                <a:solidFill>
                  <a:srgbClr val="000000">
                    <a:alpha val="100000"/>
                  </a:srgbClr>
                </a:solidFill>
                <a:latin typeface="黑体" panose="02010609060101010101" charset="-122"/>
                <a:ea typeface="黑体" panose="02010609060101010101" charset="-122"/>
                <a:cs typeface="黑体" panose="02010609060101010101" charset="-122"/>
              </a:rPr>
              <a:t>对发现的安全隐患要建立台账、闭环管理，确保整改到位</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   用气场所应按规定配置足够的干粉灭火器。</a:t>
            </a:r>
            <a:endParaRPr sz="1300" dirty="0">
              <a:latin typeface="黑体" panose="02010609060101010101" charset="-122"/>
              <a:ea typeface="黑体" panose="02010609060101010101" charset="-122"/>
              <a:cs typeface="黑体" panose="02010609060101010101" charset="-122"/>
            </a:endParaRPr>
          </a:p>
        </p:txBody>
      </p:sp>
      <p:pic>
        <p:nvPicPr>
          <p:cNvPr id="358" name="picture 358"/>
          <p:cNvPicPr>
            <a:picLocks noChangeAspect="1"/>
          </p:cNvPicPr>
          <p:nvPr/>
        </p:nvPicPr>
        <p:blipFill>
          <a:blip r:embed="rId2"/>
          <a:stretch>
            <a:fillRect/>
          </a:stretch>
        </p:blipFill>
        <p:spPr>
          <a:xfrm rot="21600000">
            <a:off x="5372120" y="755660"/>
            <a:ext cx="2114499" cy="3232129"/>
          </a:xfrm>
          <a:prstGeom prst="rect">
            <a:avLst/>
          </a:prstGeom>
        </p:spPr>
      </p:pic>
      <p:grpSp>
        <p:nvGrpSpPr>
          <p:cNvPr id="44" name="group 44"/>
          <p:cNvGrpSpPr/>
          <p:nvPr/>
        </p:nvGrpSpPr>
        <p:grpSpPr>
          <a:xfrm rot="21600000">
            <a:off x="0" y="120655"/>
            <a:ext cx="5156240" cy="527060"/>
            <a:chOff x="0" y="0"/>
            <a:chExt cx="5156240" cy="527060"/>
          </a:xfrm>
        </p:grpSpPr>
        <p:pic>
          <p:nvPicPr>
            <p:cNvPr id="360" name="picture 360"/>
            <p:cNvPicPr>
              <a:picLocks noChangeAspect="1"/>
            </p:cNvPicPr>
            <p:nvPr/>
          </p:nvPicPr>
          <p:blipFill>
            <a:blip r:embed="rId3"/>
            <a:stretch>
              <a:fillRect/>
            </a:stretch>
          </p:blipFill>
          <p:spPr>
            <a:xfrm rot="21600000">
              <a:off x="0" y="0"/>
              <a:ext cx="5156240" cy="527060"/>
            </a:xfrm>
            <a:prstGeom prst="rect">
              <a:avLst/>
            </a:prstGeom>
          </p:spPr>
        </p:pic>
        <p:sp>
          <p:nvSpPr>
            <p:cNvPr id="362" name="textbox 362"/>
            <p:cNvSpPr/>
            <p:nvPr/>
          </p:nvSpPr>
          <p:spPr>
            <a:xfrm>
              <a:off x="-12700" y="-12700"/>
              <a:ext cx="5182234" cy="59563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33045" algn="l" rtl="0" eaLnBrk="0">
                <a:lnSpc>
                  <a:spcPct val="97000"/>
                </a:lnSpc>
                <a:spcBef>
                  <a:spcPts val="0"/>
                </a:spcBef>
              </a:pPr>
              <a:r>
                <a:rPr sz="2600" b="1" kern="0" spc="6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a:t>
              </a: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范</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picture 368"/>
          <p:cNvPicPr>
            <a:picLocks noChangeAspect="1"/>
          </p:cNvPicPr>
          <p:nvPr/>
        </p:nvPicPr>
        <p:blipFill>
          <a:blip r:embed="rId1"/>
          <a:stretch>
            <a:fillRect/>
          </a:stretch>
        </p:blipFill>
        <p:spPr>
          <a:xfrm rot="21600000">
            <a:off x="0" y="0"/>
            <a:ext cx="8128000" cy="4572000"/>
          </a:xfrm>
          <a:prstGeom prst="rect">
            <a:avLst/>
          </a:prstGeom>
        </p:spPr>
      </p:pic>
      <p:sp>
        <p:nvSpPr>
          <p:cNvPr id="370" name="textbox 370"/>
          <p:cNvSpPr/>
          <p:nvPr/>
        </p:nvSpPr>
        <p:spPr>
          <a:xfrm>
            <a:off x="504908" y="875159"/>
            <a:ext cx="7089140" cy="317944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6000"/>
              </a:lnSpc>
            </a:pPr>
            <a:r>
              <a:rPr sz="1800" b="1" kern="0" spc="50" dirty="0">
                <a:solidFill>
                  <a:srgbClr val="2060C0">
                    <a:alpha val="100000"/>
                  </a:srgbClr>
                </a:solidFill>
                <a:latin typeface="黑体" panose="02010609060101010101" charset="-122"/>
                <a:ea typeface="黑体" panose="02010609060101010101" charset="-122"/>
                <a:cs typeface="黑体" panose="02010609060101010101" charset="-122"/>
              </a:rPr>
              <a:t>液化石油气钢瓶使用注意事项</a:t>
            </a:r>
            <a:endParaRPr sz="1800" dirty="0">
              <a:latin typeface="黑体" panose="02010609060101010101" charset="-122"/>
              <a:ea typeface="黑体" panose="02010609060101010101" charset="-122"/>
              <a:cs typeface="黑体" panose="02010609060101010101" charset="-122"/>
            </a:endParaRPr>
          </a:p>
          <a:p>
            <a:pPr marL="212090" algn="l" rtl="0" eaLnBrk="0">
              <a:lnSpc>
                <a:spcPct val="152000"/>
              </a:lnSpc>
              <a:spcBef>
                <a:spcPts val="1120"/>
              </a:spcBef>
            </a:pP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厨房使用燃气都是明火，火焰真实可见。对于门面只有一、两间的小型餐饮户，使用15</a:t>
            </a:r>
            <a:r>
              <a:rPr sz="1200" kern="0" spc="0" dirty="0">
                <a:solidFill>
                  <a:srgbClr val="000000">
                    <a:alpha val="100000"/>
                  </a:srgbClr>
                </a:solidFill>
                <a:latin typeface="Arial" panose="020B0604020202020204"/>
                <a:ea typeface="Arial" panose="020B0604020202020204"/>
                <a:cs typeface="Arial" panose="020B0604020202020204"/>
              </a:rPr>
              <a:t>kg</a:t>
            </a:r>
            <a:r>
              <a:rPr sz="1200" kern="0" spc="-120" dirty="0">
                <a:solidFill>
                  <a:srgbClr val="000000">
                    <a:alpha val="100000"/>
                  </a:srgbClr>
                </a:solidFill>
                <a:latin typeface="Arial" panose="020B0604020202020204"/>
                <a:ea typeface="Arial" panose="020B0604020202020204"/>
                <a:cs typeface="Arial" panose="020B0604020202020204"/>
              </a:rPr>
              <a:t> </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瓶装液化石</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油气钢瓶不得超过3只，宜使用</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2只。如使用15</a:t>
            </a:r>
            <a:r>
              <a:rPr sz="12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kg</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钢瓶超过3只或使用50</a:t>
            </a:r>
            <a:r>
              <a:rPr sz="12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kg</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钢瓶时，应单独设置专用钢瓶</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间。专用钢瓶间可设置在除住宅、重要公共建筑</a:t>
            </a: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和高层民用建筑及裙房外与用气建筑物外墙毗令邻的单层</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专用房间内(比令邻的建筑物应为瓶组供气建筑物),并应符合下列规定：</a:t>
            </a:r>
            <a:endParaRPr sz="1200" dirty="0">
              <a:latin typeface="黑体" panose="02010609060101010101" charset="-122"/>
              <a:ea typeface="黑体" panose="02010609060101010101" charset="-122"/>
              <a:cs typeface="黑体" panose="02010609060101010101" charset="-122"/>
            </a:endParaRPr>
          </a:p>
          <a:p>
            <a:pPr marL="212090" algn="l" rtl="0" eaLnBrk="0">
              <a:lnSpc>
                <a:spcPct val="92000"/>
              </a:lnSpc>
              <a:spcBef>
                <a:spcPts val="750"/>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1设置钢瓶的专用房</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间使用的应是不燃烧材料建造，高度应不低于2.2</a:t>
            </a:r>
            <a:r>
              <a:rPr sz="12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m。</a:t>
            </a:r>
            <a:endParaRPr sz="1200" dirty="0">
              <a:latin typeface="宋体" panose="02010600030101010101" pitchFamily="2" charset="-122"/>
              <a:ea typeface="宋体" panose="02010600030101010101" pitchFamily="2" charset="-122"/>
              <a:cs typeface="宋体" panose="02010600030101010101" pitchFamily="2" charset="-122"/>
            </a:endParaRPr>
          </a:p>
          <a:p>
            <a:pPr marL="212090" algn="l" rtl="0" eaLnBrk="0">
              <a:lnSpc>
                <a:spcPct val="95000"/>
              </a:lnSpc>
              <a:spcBef>
                <a:spcPts val="885"/>
              </a:spcBef>
            </a:pPr>
            <a:r>
              <a:rPr sz="1200" kern="0" spc="-50" dirty="0">
                <a:solidFill>
                  <a:srgbClr val="000000">
                    <a:alpha val="100000"/>
                  </a:srgbClr>
                </a:solidFill>
                <a:latin typeface="黑体" panose="02010609060101010101" charset="-122"/>
                <a:ea typeface="黑体" panose="02010609060101010101" charset="-122"/>
                <a:cs typeface="黑体" panose="02010609060101010101" charset="-122"/>
              </a:rPr>
              <a:t>2.建筑耐火等级不应低干二级。</a:t>
            </a:r>
            <a:endParaRPr sz="1200" dirty="0">
              <a:latin typeface="黑体" panose="02010609060101010101" charset="-122"/>
              <a:ea typeface="黑体" panose="02010609060101010101" charset="-122"/>
              <a:cs typeface="黑体" panose="02010609060101010101" charset="-122"/>
            </a:endParaRPr>
          </a:p>
          <a:p>
            <a:pPr marL="40640" algn="l" rtl="0" eaLnBrk="0">
              <a:lnSpc>
                <a:spcPct val="92000"/>
              </a:lnSpc>
              <a:spcBef>
                <a:spcPts val="720"/>
              </a:spcBef>
            </a:pPr>
            <a:r>
              <a:rPr sz="1200" kern="0" spc="90" dirty="0">
                <a:solidFill>
                  <a:srgbClr val="000000">
                    <a:alpha val="100000"/>
                  </a:srgbClr>
                </a:solidFill>
                <a:latin typeface="黑体" panose="02010609060101010101" charset="-122"/>
                <a:ea typeface="黑体" panose="02010609060101010101" charset="-122"/>
                <a:cs typeface="黑体" panose="02010609060101010101" charset="-122"/>
              </a:rPr>
              <a:t>&gt;2钢瓶间应通风良好，并</a:t>
            </a:r>
            <a:r>
              <a:rPr sz="1200" kern="0" spc="80" dirty="0">
                <a:solidFill>
                  <a:srgbClr val="000000">
                    <a:alpha val="100000"/>
                  </a:srgbClr>
                </a:solidFill>
                <a:latin typeface="黑体" panose="02010609060101010101" charset="-122"/>
                <a:ea typeface="黑体" panose="02010609060101010101" charset="-122"/>
                <a:cs typeface="黑体" panose="02010609060101010101" charset="-122"/>
              </a:rPr>
              <a:t>设置直通室外的门(门应外开)。</a:t>
            </a:r>
            <a:endParaRPr sz="1200" dirty="0">
              <a:latin typeface="黑体" panose="02010609060101010101" charset="-122"/>
              <a:ea typeface="黑体" panose="02010609060101010101" charset="-122"/>
              <a:cs typeface="黑体" panose="02010609060101010101" charset="-122"/>
            </a:endParaRPr>
          </a:p>
          <a:p>
            <a:pPr marL="211455" indent="-177165" algn="l" rtl="0" eaLnBrk="0">
              <a:lnSpc>
                <a:spcPct val="144000"/>
              </a:lnSpc>
              <a:spcBef>
                <a:spcPts val="195"/>
              </a:spcBef>
            </a:pP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&gt;3.当采用自然通风时，应设置2个连通室外的下通风式百叶窗，钢瓶间通风口的总有效面积不应小干该</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60" dirty="0">
                <a:solidFill>
                  <a:srgbClr val="000000">
                    <a:alpha val="100000"/>
                  </a:srgbClr>
                </a:solidFill>
                <a:latin typeface="黑体" panose="02010609060101010101" charset="-122"/>
                <a:ea typeface="黑体" panose="02010609060101010101" charset="-122"/>
                <a:cs typeface="黑体" panose="02010609060101010101" charset="-122"/>
              </a:rPr>
              <a:t>房间地面面积的3%</a:t>
            </a:r>
            <a:r>
              <a:rPr sz="1200" kern="0" spc="50" dirty="0">
                <a:solidFill>
                  <a:srgbClr val="000000">
                    <a:alpha val="100000"/>
                  </a:srgbClr>
                </a:solidFill>
                <a:latin typeface="黑体" panose="02010609060101010101" charset="-122"/>
                <a:ea typeface="黑体" panose="02010609060101010101" charset="-122"/>
                <a:cs typeface="黑体" panose="02010609060101010101" charset="-122"/>
              </a:rPr>
              <a:t>。</a:t>
            </a:r>
            <a:endParaRPr sz="1200" dirty="0">
              <a:latin typeface="黑体" panose="02010609060101010101" charset="-122"/>
              <a:ea typeface="黑体" panose="02010609060101010101" charset="-122"/>
              <a:cs typeface="黑体" panose="02010609060101010101" charset="-122"/>
            </a:endParaRPr>
          </a:p>
          <a:p>
            <a:pPr algn="l" rtl="0" eaLnBrk="0">
              <a:lnSpc>
                <a:spcPct val="109000"/>
              </a:lnSpc>
            </a:pPr>
            <a:endParaRPr sz="600" dirty="0">
              <a:latin typeface="Arial" panose="020B0604020202020204"/>
              <a:ea typeface="Arial" panose="020B0604020202020204"/>
              <a:cs typeface="Arial" panose="020B0604020202020204"/>
            </a:endParaRPr>
          </a:p>
          <a:p>
            <a:pPr marL="212090" algn="l" rtl="0" eaLnBrk="0">
              <a:lnSpc>
                <a:spcPct val="96000"/>
              </a:lnSpc>
              <a:spcBef>
                <a:spcPts val="0"/>
              </a:spcBef>
            </a:pPr>
            <a:r>
              <a:rPr sz="1200" kern="0" spc="-10" dirty="0">
                <a:solidFill>
                  <a:srgbClr val="000000">
                    <a:alpha val="100000"/>
                  </a:srgbClr>
                </a:solidFill>
                <a:latin typeface="Arial" panose="020B0604020202020204"/>
                <a:ea typeface="Arial" panose="020B0604020202020204"/>
                <a:cs typeface="Arial" panose="020B0604020202020204"/>
              </a:rPr>
              <a:t>4.</a:t>
            </a:r>
            <a:r>
              <a:rPr sz="1200" kern="0" spc="-180" dirty="0">
                <a:solidFill>
                  <a:srgbClr val="000000">
                    <a:alpha val="100000"/>
                  </a:srgbClr>
                </a:solidFill>
                <a:latin typeface="Arial" panose="020B0604020202020204"/>
                <a:ea typeface="Arial" panose="020B0604020202020204"/>
                <a:cs typeface="Arial" panose="020B0604020202020204"/>
              </a:rPr>
              <a:t>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通风口沿距室内地</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坪宜小0.2</a:t>
            </a:r>
            <a:r>
              <a:rPr sz="1200" kern="0" spc="-20" dirty="0">
                <a:solidFill>
                  <a:srgbClr val="000000">
                    <a:alpha val="100000"/>
                  </a:srgbClr>
                </a:solidFill>
                <a:latin typeface="Arial" panose="020B0604020202020204"/>
                <a:ea typeface="Arial" panose="020B0604020202020204"/>
                <a:cs typeface="Arial" panose="020B0604020202020204"/>
              </a:rPr>
              <a:t>m</a:t>
            </a:r>
            <a:r>
              <a:rPr sz="12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sz="1200" dirty="0">
              <a:latin typeface="宋体" panose="02010600030101010101" pitchFamily="2" charset="-122"/>
              <a:ea typeface="宋体" panose="02010600030101010101" pitchFamily="2" charset="-122"/>
              <a:cs typeface="宋体" panose="02010600030101010101" pitchFamily="2" charset="-122"/>
            </a:endParaRPr>
          </a:p>
        </p:txBody>
      </p:sp>
      <p:grpSp>
        <p:nvGrpSpPr>
          <p:cNvPr id="46" name="group 46"/>
          <p:cNvGrpSpPr/>
          <p:nvPr/>
        </p:nvGrpSpPr>
        <p:grpSpPr>
          <a:xfrm rot="21600000">
            <a:off x="6339" y="120655"/>
            <a:ext cx="5187939" cy="527060"/>
            <a:chOff x="0" y="0"/>
            <a:chExt cx="5187939" cy="527060"/>
          </a:xfrm>
        </p:grpSpPr>
        <p:pic>
          <p:nvPicPr>
            <p:cNvPr id="372" name="picture 372"/>
            <p:cNvPicPr>
              <a:picLocks noChangeAspect="1"/>
            </p:cNvPicPr>
            <p:nvPr/>
          </p:nvPicPr>
          <p:blipFill>
            <a:blip r:embed="rId2"/>
            <a:stretch>
              <a:fillRect/>
            </a:stretch>
          </p:blipFill>
          <p:spPr>
            <a:xfrm rot="21600000">
              <a:off x="0" y="0"/>
              <a:ext cx="5187939" cy="527060"/>
            </a:xfrm>
            <a:prstGeom prst="rect">
              <a:avLst/>
            </a:prstGeom>
          </p:spPr>
        </p:pic>
        <p:sp>
          <p:nvSpPr>
            <p:cNvPr id="374" name="textbox 374"/>
            <p:cNvSpPr/>
            <p:nvPr/>
          </p:nvSpPr>
          <p:spPr>
            <a:xfrm>
              <a:off x="-12700" y="-12700"/>
              <a:ext cx="5213350" cy="59563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20345" algn="l" rtl="0" eaLnBrk="0">
                <a:lnSpc>
                  <a:spcPct val="97000"/>
                </a:lnSpc>
                <a:spcBef>
                  <a:spcPts val="0"/>
                </a:spcBef>
              </a:pPr>
              <a:r>
                <a:rPr sz="2600" b="1" kern="0" spc="6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a:t>
              </a: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范</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picture 380"/>
          <p:cNvPicPr>
            <a:picLocks noChangeAspect="1"/>
          </p:cNvPicPr>
          <p:nvPr/>
        </p:nvPicPr>
        <p:blipFill>
          <a:blip r:embed="rId1"/>
          <a:stretch>
            <a:fillRect/>
          </a:stretch>
        </p:blipFill>
        <p:spPr>
          <a:xfrm rot="21600000">
            <a:off x="0" y="0"/>
            <a:ext cx="8128000" cy="4572000"/>
          </a:xfrm>
          <a:prstGeom prst="rect">
            <a:avLst/>
          </a:prstGeom>
        </p:spPr>
      </p:pic>
      <p:sp>
        <p:nvSpPr>
          <p:cNvPr id="382" name="textbox 382"/>
          <p:cNvSpPr/>
          <p:nvPr/>
        </p:nvSpPr>
        <p:spPr>
          <a:xfrm>
            <a:off x="215900" y="823595"/>
            <a:ext cx="7686040" cy="305435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6000"/>
              </a:lnSpc>
            </a:pPr>
            <a:r>
              <a:rPr sz="1800" b="1" kern="0" spc="50" dirty="0">
                <a:solidFill>
                  <a:srgbClr val="2060C0">
                    <a:alpha val="100000"/>
                  </a:srgbClr>
                </a:solidFill>
                <a:latin typeface="黑体" panose="02010609060101010101" charset="-122"/>
                <a:ea typeface="黑体" panose="02010609060101010101" charset="-122"/>
                <a:cs typeface="黑体" panose="02010609060101010101" charset="-122"/>
              </a:rPr>
              <a:t>液化石油气钢瓶使用注意事项</a:t>
            </a:r>
            <a:endParaRPr sz="1800" dirty="0">
              <a:latin typeface="黑体" panose="02010609060101010101" charset="-122"/>
              <a:ea typeface="黑体" panose="02010609060101010101" charset="-122"/>
              <a:cs typeface="黑体" panose="02010609060101010101" charset="-122"/>
            </a:endParaRPr>
          </a:p>
          <a:p>
            <a:pPr marL="27940" algn="l" rtl="0" eaLnBrk="0">
              <a:lnSpc>
                <a:spcPct val="150000"/>
              </a:lnSpc>
              <a:spcBef>
                <a:spcPts val="1075"/>
              </a:spcBef>
            </a:pPr>
            <a:r>
              <a:rPr sz="1200" kern="0" spc="120" dirty="0">
                <a:solidFill>
                  <a:srgbClr val="000000">
                    <a:alpha val="100000"/>
                  </a:srgbClr>
                </a:solidFill>
                <a:latin typeface="黑体" panose="02010609060101010101" charset="-122"/>
                <a:ea typeface="黑体" panose="02010609060101010101" charset="-122"/>
                <a:cs typeface="黑体" panose="02010609060101010101" charset="-122"/>
              </a:rPr>
              <a:t>当不能满足自然</a:t>
            </a:r>
            <a:r>
              <a:rPr sz="1200" kern="0" spc="110" dirty="0">
                <a:solidFill>
                  <a:srgbClr val="000000">
                    <a:alpha val="100000"/>
                  </a:srgbClr>
                </a:solidFill>
                <a:latin typeface="黑体" panose="02010609060101010101" charset="-122"/>
                <a:ea typeface="黑体" panose="02010609060101010101" charset="-122"/>
                <a:cs typeface="黑体" panose="02010609060101010101" charset="-122"/>
              </a:rPr>
              <a:t>通风条件时，应设置独立的机械送、排风系统，并应采用防爆轴流风机，其通风量应</a:t>
            </a:r>
            <a:r>
              <a:rPr sz="1200" kern="0" spc="90" dirty="0">
                <a:solidFill>
                  <a:srgbClr val="000000">
                    <a:alpha val="100000"/>
                  </a:srgbClr>
                </a:solidFill>
                <a:latin typeface="黑体" panose="02010609060101010101" charset="-122"/>
                <a:ea typeface="黑体" panose="02010609060101010101" charset="-122"/>
                <a:cs typeface="黑体" panose="02010609060101010101" charset="-122"/>
              </a:rPr>
              <a:t>满足下列规定：正常供气时，通风量应按换气次数不少干6次/h确定；事故通风时，事故排风量应按换</a:t>
            </a:r>
            <a:r>
              <a:rPr sz="1200" kern="0" spc="80" dirty="0">
                <a:solidFill>
                  <a:srgbClr val="000000">
                    <a:alpha val="100000"/>
                  </a:srgbClr>
                </a:solidFill>
                <a:latin typeface="黑体" panose="02010609060101010101" charset="-122"/>
                <a:ea typeface="黑体" panose="02010609060101010101" charset="-122"/>
                <a:cs typeface="黑体" panose="02010609060101010101" charset="-122"/>
              </a:rPr>
              <a:t>气次数不少干12次/h确定；不供</a:t>
            </a:r>
            <a:r>
              <a:rPr sz="1200" kern="0" spc="70" dirty="0">
                <a:solidFill>
                  <a:srgbClr val="000000">
                    <a:alpha val="100000"/>
                  </a:srgbClr>
                </a:solidFill>
                <a:latin typeface="黑体" panose="02010609060101010101" charset="-122"/>
                <a:ea typeface="黑体" panose="02010609060101010101" charset="-122"/>
                <a:cs typeface="黑体" panose="02010609060101010101" charset="-122"/>
              </a:rPr>
              <a:t>气时：通风量应按换气次数不少于3次/h确定。</a:t>
            </a:r>
            <a:endParaRPr sz="1200" dirty="0">
              <a:latin typeface="黑体" panose="02010609060101010101" charset="-122"/>
              <a:ea typeface="黑体" panose="02010609060101010101" charset="-122"/>
              <a:cs typeface="黑体" panose="02010609060101010101" charset="-122"/>
            </a:endParaRPr>
          </a:p>
          <a:p>
            <a:pPr marL="27940" algn="l" rtl="0" eaLnBrk="0">
              <a:lnSpc>
                <a:spcPct val="150000"/>
              </a:lnSpc>
              <a:spcBef>
                <a:spcPts val="885"/>
              </a:spcBef>
            </a:pPr>
            <a:r>
              <a:rPr sz="1200" kern="0" spc="110" dirty="0">
                <a:solidFill>
                  <a:srgbClr val="000000">
                    <a:alpha val="100000"/>
                  </a:srgbClr>
                </a:solidFill>
                <a:latin typeface="黑体" panose="02010609060101010101" charset="-122"/>
                <a:ea typeface="黑体" panose="02010609060101010101" charset="-122"/>
                <a:cs typeface="黑体" panose="02010609060101010101" charset="-122"/>
              </a:rPr>
              <a:t>3钢瓶间与其他房间相令邻的墙应采用无门窗洞口的防火墙</a:t>
            </a:r>
            <a:r>
              <a:rPr sz="1200" kern="0" spc="100" dirty="0">
                <a:solidFill>
                  <a:srgbClr val="000000">
                    <a:alpha val="100000"/>
                  </a:srgbClr>
                </a:solidFill>
                <a:latin typeface="黑体" panose="02010609060101010101" charset="-122"/>
                <a:ea typeface="黑体" panose="02010609060101010101" charset="-122"/>
                <a:cs typeface="黑体" panose="02010609060101010101" charset="-122"/>
              </a:rPr>
              <a:t>；房间内应无暖气沟、排水管、地漏及其他地</a:t>
            </a: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下构筑物。</a:t>
            </a:r>
            <a:endParaRPr sz="1200" kern="0" spc="-30" dirty="0">
              <a:solidFill>
                <a:srgbClr val="000000">
                  <a:alpha val="100000"/>
                </a:srgbClr>
              </a:solidFill>
              <a:latin typeface="黑体" panose="02010609060101010101" charset="-122"/>
              <a:ea typeface="黑体" panose="02010609060101010101" charset="-122"/>
              <a:cs typeface="黑体" panose="02010609060101010101" charset="-122"/>
            </a:endParaRPr>
          </a:p>
          <a:p>
            <a:pPr marL="27940" algn="l" rtl="0" eaLnBrk="0">
              <a:lnSpc>
                <a:spcPct val="150000"/>
              </a:lnSpc>
              <a:spcBef>
                <a:spcPts val="885"/>
              </a:spcBef>
            </a:pPr>
            <a:r>
              <a:rPr sz="1200" kern="0" spc="150" dirty="0">
                <a:solidFill>
                  <a:srgbClr val="000000">
                    <a:alpha val="100000"/>
                  </a:srgbClr>
                </a:solidFill>
                <a:latin typeface="黑体" panose="02010609060101010101" charset="-122"/>
                <a:ea typeface="黑体" panose="02010609060101010101" charset="-122"/>
                <a:cs typeface="黑体" panose="02010609060101010101" charset="-122"/>
              </a:rPr>
              <a:t>4钢瓶间应配置液化石油气泄漏(浓度检测)报警装置。</a:t>
            </a:r>
            <a:endParaRPr sz="1200" dirty="0">
              <a:latin typeface="黑体" panose="02010609060101010101" charset="-122"/>
              <a:ea typeface="黑体" panose="02010609060101010101" charset="-122"/>
              <a:cs typeface="黑体" panose="02010609060101010101" charset="-122"/>
            </a:endParaRPr>
          </a:p>
          <a:p>
            <a:pPr marL="27940" algn="l" rtl="0" eaLnBrk="0">
              <a:lnSpc>
                <a:spcPct val="150000"/>
              </a:lnSpc>
              <a:spcBef>
                <a:spcPts val="775"/>
              </a:spcBef>
            </a:pPr>
            <a:r>
              <a:rPr sz="1200" kern="0" spc="150" dirty="0">
                <a:solidFill>
                  <a:srgbClr val="000000">
                    <a:alpha val="100000"/>
                  </a:srgbClr>
                </a:solidFill>
                <a:latin typeface="黑体" panose="02010609060101010101" charset="-122"/>
                <a:ea typeface="黑体" panose="02010609060101010101" charset="-122"/>
                <a:cs typeface="黑体" panose="02010609060101010101" charset="-122"/>
              </a:rPr>
              <a:t>5室温不应高干45℃,且不应低干0℃。</a:t>
            </a:r>
            <a:endParaRPr sz="1200" kern="0" spc="150" dirty="0">
              <a:solidFill>
                <a:srgbClr val="000000">
                  <a:alpha val="100000"/>
                </a:srgbClr>
              </a:solidFill>
              <a:latin typeface="黑体" panose="02010609060101010101" charset="-122"/>
              <a:ea typeface="黑体" panose="02010609060101010101" charset="-122"/>
              <a:cs typeface="黑体" panose="02010609060101010101" charset="-122"/>
            </a:endParaRPr>
          </a:p>
          <a:p>
            <a:pPr marL="27940" algn="l" rtl="0" eaLnBrk="0">
              <a:lnSpc>
                <a:spcPct val="150000"/>
              </a:lnSpc>
              <a:spcBef>
                <a:spcPts val="775"/>
              </a:spcBef>
            </a:pPr>
            <a:r>
              <a:rPr sz="1200" kern="0" spc="150" dirty="0">
                <a:solidFill>
                  <a:srgbClr val="000000">
                    <a:alpha val="100000"/>
                  </a:srgbClr>
                </a:solidFill>
                <a:latin typeface="黑体" panose="02010609060101010101" charset="-122"/>
                <a:ea typeface="黑体" panose="02010609060101010101" charset="-122"/>
                <a:cs typeface="黑体" panose="02010609060101010101" charset="-122"/>
              </a:rPr>
              <a:t>6钢瓶间应具</a:t>
            </a:r>
            <a:r>
              <a:rPr sz="1200" kern="0" spc="140" dirty="0">
                <a:solidFill>
                  <a:srgbClr val="000000">
                    <a:alpha val="100000"/>
                  </a:srgbClr>
                </a:solidFill>
                <a:latin typeface="黑体" panose="02010609060101010101" charset="-122"/>
                <a:ea typeface="黑体" panose="02010609060101010101" charset="-122"/>
                <a:cs typeface="黑体" panose="02010609060101010101" charset="-122"/>
              </a:rPr>
              <a:t>有明显的安全警示标志，如在墙面上写有“严禁</a:t>
            </a: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烟火”。</a:t>
            </a:r>
            <a:endParaRPr sz="1200" kern="0" spc="-30" dirty="0">
              <a:solidFill>
                <a:srgbClr val="000000">
                  <a:alpha val="100000"/>
                </a:srgbClr>
              </a:solidFill>
              <a:latin typeface="黑体" panose="02010609060101010101" charset="-122"/>
              <a:ea typeface="黑体" panose="02010609060101010101" charset="-122"/>
              <a:cs typeface="黑体" panose="02010609060101010101" charset="-122"/>
            </a:endParaRPr>
          </a:p>
          <a:p>
            <a:pPr marL="27940" algn="l" rtl="0" eaLnBrk="0">
              <a:lnSpc>
                <a:spcPct val="150000"/>
              </a:lnSpc>
              <a:spcBef>
                <a:spcPts val="775"/>
              </a:spcBef>
            </a:pPr>
            <a:r>
              <a:rPr sz="1200" kern="0" spc="100" dirty="0">
                <a:solidFill>
                  <a:srgbClr val="000000">
                    <a:alpha val="100000"/>
                  </a:srgbClr>
                </a:solidFill>
                <a:latin typeface="黑体" panose="02010609060101010101" charset="-122"/>
                <a:ea typeface="黑体" panose="02010609060101010101" charset="-122"/>
                <a:cs typeface="黑体" panose="02010609060101010101" charset="-122"/>
              </a:rPr>
              <a:t>7钢瓶间应使用防爆型照明等电气设备</a:t>
            </a:r>
            <a:r>
              <a:rPr sz="1200" kern="0" spc="90" dirty="0">
                <a:solidFill>
                  <a:srgbClr val="000000">
                    <a:alpha val="100000"/>
                  </a:srgbClr>
                </a:solidFill>
                <a:latin typeface="黑体" panose="02010609060101010101" charset="-122"/>
                <a:ea typeface="黑体" panose="02010609060101010101" charset="-122"/>
                <a:cs typeface="黑体" panose="02010609060101010101" charset="-122"/>
              </a:rPr>
              <a:t>，电器开关应设置在室外。</a:t>
            </a:r>
            <a:endParaRPr sz="1200" dirty="0">
              <a:latin typeface="黑体" panose="02010609060101010101" charset="-122"/>
              <a:ea typeface="黑体" panose="02010609060101010101" charset="-122"/>
              <a:cs typeface="黑体" panose="02010609060101010101" charset="-122"/>
            </a:endParaRPr>
          </a:p>
          <a:p>
            <a:pPr algn="l" rtl="0" eaLnBrk="0">
              <a:lnSpc>
                <a:spcPct val="150000"/>
              </a:lnSpc>
            </a:pPr>
            <a:r>
              <a:rPr sz="1200" kern="0" spc="100" dirty="0">
                <a:solidFill>
                  <a:srgbClr val="000000">
                    <a:alpha val="100000"/>
                  </a:srgbClr>
                </a:solidFill>
                <a:latin typeface="黑体" panose="02010609060101010101" charset="-122"/>
                <a:ea typeface="黑体" panose="02010609060101010101" charset="-122"/>
                <a:cs typeface="黑体" panose="02010609060101010101" charset="-122"/>
              </a:rPr>
              <a:t>8应按消防要求配备足够的</a:t>
            </a:r>
            <a:r>
              <a:rPr sz="1200" kern="0" spc="90" dirty="0">
                <a:solidFill>
                  <a:srgbClr val="000000">
                    <a:alpha val="100000"/>
                  </a:srgbClr>
                </a:solidFill>
                <a:latin typeface="黑体" panose="02010609060101010101" charset="-122"/>
                <a:ea typeface="黑体" panose="02010609060101010101" charset="-122"/>
                <a:cs typeface="黑体" panose="02010609060101010101" charset="-122"/>
              </a:rPr>
              <a:t>干粉灭火器。</a:t>
            </a:r>
            <a:endParaRPr sz="1200" dirty="0">
              <a:latin typeface="黑体" panose="02010609060101010101" charset="-122"/>
              <a:ea typeface="黑体" panose="02010609060101010101" charset="-122"/>
              <a:cs typeface="黑体" panose="02010609060101010101" charset="-122"/>
            </a:endParaRPr>
          </a:p>
        </p:txBody>
      </p:sp>
      <p:grpSp>
        <p:nvGrpSpPr>
          <p:cNvPr id="48" name="group 48"/>
          <p:cNvGrpSpPr/>
          <p:nvPr/>
        </p:nvGrpSpPr>
        <p:grpSpPr>
          <a:xfrm rot="21600000">
            <a:off x="0" y="120655"/>
            <a:ext cx="5194279" cy="527060"/>
            <a:chOff x="0" y="0"/>
            <a:chExt cx="5194279" cy="527060"/>
          </a:xfrm>
        </p:grpSpPr>
        <p:pic>
          <p:nvPicPr>
            <p:cNvPr id="384" name="picture 384"/>
            <p:cNvPicPr>
              <a:picLocks noChangeAspect="1"/>
            </p:cNvPicPr>
            <p:nvPr/>
          </p:nvPicPr>
          <p:blipFill>
            <a:blip r:embed="rId2"/>
            <a:stretch>
              <a:fillRect/>
            </a:stretch>
          </p:blipFill>
          <p:spPr>
            <a:xfrm rot="21600000">
              <a:off x="0" y="0"/>
              <a:ext cx="5194279" cy="527060"/>
            </a:xfrm>
            <a:prstGeom prst="rect">
              <a:avLst/>
            </a:prstGeom>
          </p:spPr>
        </p:pic>
        <p:sp>
          <p:nvSpPr>
            <p:cNvPr id="386" name="textbox 386"/>
            <p:cNvSpPr/>
            <p:nvPr/>
          </p:nvSpPr>
          <p:spPr>
            <a:xfrm>
              <a:off x="-12700" y="-12700"/>
              <a:ext cx="5219700" cy="59563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26695" algn="l" rtl="0" eaLnBrk="0">
                <a:lnSpc>
                  <a:spcPct val="97000"/>
                </a:lnSpc>
                <a:spcBef>
                  <a:spcPts val="0"/>
                </a:spcBef>
              </a:pPr>
              <a:r>
                <a:rPr sz="2600" b="1" kern="0" spc="6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a:t>
              </a: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范</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picture 392"/>
          <p:cNvPicPr>
            <a:picLocks noChangeAspect="1"/>
          </p:cNvPicPr>
          <p:nvPr/>
        </p:nvPicPr>
        <p:blipFill>
          <a:blip r:embed="rId1"/>
          <a:stretch>
            <a:fillRect/>
          </a:stretch>
        </p:blipFill>
        <p:spPr>
          <a:xfrm rot="21600000">
            <a:off x="0" y="0"/>
            <a:ext cx="8128000" cy="4572000"/>
          </a:xfrm>
          <a:prstGeom prst="rect">
            <a:avLst/>
          </a:prstGeom>
        </p:spPr>
      </p:pic>
      <p:sp>
        <p:nvSpPr>
          <p:cNvPr id="394" name="textbox 394"/>
          <p:cNvSpPr/>
          <p:nvPr/>
        </p:nvSpPr>
        <p:spPr>
          <a:xfrm>
            <a:off x="504908" y="875159"/>
            <a:ext cx="3489959" cy="2577464"/>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6000"/>
              </a:lnSpc>
            </a:pPr>
            <a:r>
              <a:rPr sz="1800" b="1" kern="0" spc="50" dirty="0">
                <a:solidFill>
                  <a:srgbClr val="2060C0">
                    <a:alpha val="100000"/>
                  </a:srgbClr>
                </a:solidFill>
                <a:latin typeface="黑体" panose="02010609060101010101" charset="-122"/>
                <a:ea typeface="黑体" panose="02010609060101010101" charset="-122"/>
                <a:cs typeface="黑体" panose="02010609060101010101" charset="-122"/>
              </a:rPr>
              <a:t>液化石油气钢瓶使用注意事项</a:t>
            </a:r>
            <a:endParaRPr sz="1800" dirty="0">
              <a:latin typeface="黑体" panose="02010609060101010101" charset="-122"/>
              <a:ea typeface="黑体" panose="02010609060101010101" charset="-122"/>
              <a:cs typeface="黑体" panose="02010609060101010101" charset="-122"/>
            </a:endParaRPr>
          </a:p>
          <a:p>
            <a:pPr algn="l" rtl="0" eaLnBrk="0">
              <a:lnSpc>
                <a:spcPct val="148000"/>
              </a:lnSpc>
            </a:pPr>
            <a:endParaRPr sz="1000" dirty="0">
              <a:latin typeface="Arial" panose="020B0604020202020204"/>
              <a:ea typeface="Arial" panose="020B0604020202020204"/>
              <a:cs typeface="Arial" panose="020B0604020202020204"/>
            </a:endParaRPr>
          </a:p>
          <a:p>
            <a:pPr marL="186690" algn="l" rtl="0" eaLnBrk="0">
              <a:lnSpc>
                <a:spcPct val="85000"/>
              </a:lnSpc>
              <a:spcBef>
                <a:spcPts val="395"/>
              </a:spcBef>
            </a:pPr>
            <a:r>
              <a:rPr sz="1300" kern="0" spc="60" dirty="0">
                <a:solidFill>
                  <a:srgbClr val="000000">
                    <a:alpha val="100000"/>
                  </a:srgbClr>
                </a:solidFill>
                <a:latin typeface="黑体" panose="02010609060101010101" charset="-122"/>
                <a:ea typeface="黑体" panose="02010609060101010101" charset="-122"/>
                <a:cs typeface="黑体" panose="02010609060101010101" charset="-122"/>
              </a:rPr>
              <a:t>9当钢瓶间独立设置，且邻向建筑的外墙为</a:t>
            </a:r>
            <a:endParaRPr sz="1300" dirty="0">
              <a:latin typeface="黑体" panose="02010609060101010101" charset="-122"/>
              <a:ea typeface="黑体" panose="02010609060101010101" charset="-122"/>
              <a:cs typeface="黑体" panose="02010609060101010101" charset="-122"/>
            </a:endParaRPr>
          </a:p>
          <a:p>
            <a:pPr marL="186690" algn="l" rtl="0" eaLnBrk="0">
              <a:lnSpc>
                <a:spcPts val="2400"/>
              </a:lnSpc>
            </a:pP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无门窗洞口的防火墙时，间距可不限。</a:t>
            </a:r>
            <a:endParaRPr sz="1300" dirty="0">
              <a:latin typeface="黑体" panose="02010609060101010101" charset="-122"/>
              <a:ea typeface="黑体" panose="02010609060101010101" charset="-122"/>
              <a:cs typeface="黑体" panose="02010609060101010101" charset="-122"/>
            </a:endParaRPr>
          </a:p>
          <a:p>
            <a:pPr marL="186690" algn="l" rtl="0" eaLnBrk="0">
              <a:lnSpc>
                <a:spcPct val="152000"/>
              </a:lnSpc>
              <a:spcBef>
                <a:spcPts val="175"/>
              </a:spcBef>
            </a:pPr>
            <a:r>
              <a:rPr sz="1300" kern="0" spc="60" dirty="0">
                <a:solidFill>
                  <a:srgbClr val="000000">
                    <a:alpha val="100000"/>
                  </a:srgbClr>
                </a:solidFill>
                <a:latin typeface="黑体" panose="02010609060101010101" charset="-122"/>
                <a:ea typeface="黑体" panose="02010609060101010101" charset="-122"/>
                <a:cs typeface="黑体" panose="02010609060101010101" charset="-122"/>
              </a:rPr>
              <a:t>10设置的钢瓶专用房间或独立房间应禁止</a:t>
            </a:r>
            <a:r>
              <a:rPr sz="1300" kern="0" spc="50" dirty="0">
                <a:solidFill>
                  <a:srgbClr val="000000">
                    <a:alpha val="100000"/>
                  </a:srgbClr>
                </a:solidFill>
                <a:latin typeface="黑体" panose="02010609060101010101" charset="-122"/>
                <a:ea typeface="黑体" panose="02010609060101010101" charset="-122"/>
                <a:cs typeface="黑体" panose="02010609060101010101" charset="-122"/>
              </a:rPr>
              <a:t>堆</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放易燃易爆物品和使用明火。</a:t>
            </a:r>
            <a:endParaRPr sz="1300" dirty="0">
              <a:latin typeface="黑体" panose="02010609060101010101" charset="-122"/>
              <a:ea typeface="黑体" panose="02010609060101010101" charset="-122"/>
              <a:cs typeface="黑体" panose="02010609060101010101" charset="-122"/>
            </a:endParaRPr>
          </a:p>
          <a:p>
            <a:pPr marL="186690" algn="l" rtl="0" eaLnBrk="0">
              <a:lnSpc>
                <a:spcPct val="153000"/>
              </a:lnSpc>
              <a:spcBef>
                <a:spcPts val="50"/>
              </a:spcBef>
            </a:pPr>
            <a:r>
              <a:rPr sz="1300" kern="0" spc="50" dirty="0">
                <a:solidFill>
                  <a:srgbClr val="000000">
                    <a:alpha val="100000"/>
                  </a:srgbClr>
                </a:solidFill>
                <a:latin typeface="黑体" panose="02010609060101010101" charset="-122"/>
                <a:ea typeface="黑体" panose="02010609060101010101" charset="-122"/>
                <a:cs typeface="黑体" panose="02010609060101010101" charset="-122"/>
              </a:rPr>
              <a:t>11钢瓶间至用气灶具前的供气管道应采用金</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属硬管，金属硬管采用焊接连接，穿</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墙应加</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套管。与灶具连接应采</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用不锈钢波纹管。</a:t>
            </a:r>
            <a:endParaRPr sz="1300" dirty="0">
              <a:latin typeface="黑体" panose="02010609060101010101" charset="-122"/>
              <a:ea typeface="黑体" panose="02010609060101010101" charset="-122"/>
              <a:cs typeface="黑体" panose="02010609060101010101" charset="-122"/>
            </a:endParaRPr>
          </a:p>
        </p:txBody>
      </p:sp>
      <p:pic>
        <p:nvPicPr>
          <p:cNvPr id="396" name="picture 396"/>
          <p:cNvPicPr>
            <a:picLocks noChangeAspect="1"/>
          </p:cNvPicPr>
          <p:nvPr/>
        </p:nvPicPr>
        <p:blipFill>
          <a:blip r:embed="rId2"/>
          <a:stretch>
            <a:fillRect/>
          </a:stretch>
        </p:blipFill>
        <p:spPr>
          <a:xfrm rot="21600000">
            <a:off x="4267200" y="1314450"/>
            <a:ext cx="1600240" cy="2101839"/>
          </a:xfrm>
          <a:prstGeom prst="rect">
            <a:avLst/>
          </a:prstGeom>
        </p:spPr>
      </p:pic>
      <p:pic>
        <p:nvPicPr>
          <p:cNvPr id="398" name="picture 398"/>
          <p:cNvPicPr>
            <a:picLocks noChangeAspect="1"/>
          </p:cNvPicPr>
          <p:nvPr/>
        </p:nvPicPr>
        <p:blipFill>
          <a:blip r:embed="rId3"/>
          <a:stretch>
            <a:fillRect/>
          </a:stretch>
        </p:blipFill>
        <p:spPr>
          <a:xfrm rot="21600000">
            <a:off x="6064218" y="1314450"/>
            <a:ext cx="1600240" cy="2089129"/>
          </a:xfrm>
          <a:prstGeom prst="rect">
            <a:avLst/>
          </a:prstGeom>
        </p:spPr>
      </p:pic>
      <p:grpSp>
        <p:nvGrpSpPr>
          <p:cNvPr id="50" name="group 50"/>
          <p:cNvGrpSpPr/>
          <p:nvPr/>
        </p:nvGrpSpPr>
        <p:grpSpPr>
          <a:xfrm rot="21600000">
            <a:off x="0" y="120655"/>
            <a:ext cx="5168920" cy="527060"/>
            <a:chOff x="0" y="0"/>
            <a:chExt cx="5168920" cy="527060"/>
          </a:xfrm>
        </p:grpSpPr>
        <p:pic>
          <p:nvPicPr>
            <p:cNvPr id="400" name="picture 400"/>
            <p:cNvPicPr>
              <a:picLocks noChangeAspect="1"/>
            </p:cNvPicPr>
            <p:nvPr/>
          </p:nvPicPr>
          <p:blipFill>
            <a:blip r:embed="rId4"/>
            <a:stretch>
              <a:fillRect/>
            </a:stretch>
          </p:blipFill>
          <p:spPr>
            <a:xfrm rot="21600000">
              <a:off x="0" y="0"/>
              <a:ext cx="5168920" cy="527060"/>
            </a:xfrm>
            <a:prstGeom prst="rect">
              <a:avLst/>
            </a:prstGeom>
          </p:spPr>
        </p:pic>
        <p:sp>
          <p:nvSpPr>
            <p:cNvPr id="402" name="textbox 402"/>
            <p:cNvSpPr/>
            <p:nvPr/>
          </p:nvSpPr>
          <p:spPr>
            <a:xfrm>
              <a:off x="-12700" y="-12700"/>
              <a:ext cx="5194934" cy="59563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33045" algn="l" rtl="0" eaLnBrk="0">
                <a:lnSpc>
                  <a:spcPct val="97000"/>
                </a:lnSpc>
                <a:spcBef>
                  <a:spcPts val="0"/>
                </a:spcBef>
              </a:pPr>
              <a:r>
                <a:rPr sz="2600" b="1" kern="0" spc="6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a:t>
              </a: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范</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 name="picture 408"/>
          <p:cNvPicPr>
            <a:picLocks noChangeAspect="1"/>
          </p:cNvPicPr>
          <p:nvPr/>
        </p:nvPicPr>
        <p:blipFill>
          <a:blip r:embed="rId1"/>
          <a:stretch>
            <a:fillRect/>
          </a:stretch>
        </p:blipFill>
        <p:spPr>
          <a:xfrm rot="21600000">
            <a:off x="0" y="0"/>
            <a:ext cx="8128000" cy="4572000"/>
          </a:xfrm>
          <a:prstGeom prst="rect">
            <a:avLst/>
          </a:prstGeom>
        </p:spPr>
      </p:pic>
      <p:sp>
        <p:nvSpPr>
          <p:cNvPr id="410" name="textbox 410"/>
          <p:cNvSpPr/>
          <p:nvPr/>
        </p:nvSpPr>
        <p:spPr>
          <a:xfrm>
            <a:off x="323880" y="967068"/>
            <a:ext cx="5407025" cy="3074670"/>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Arial" panose="020B0604020202020204"/>
              <a:ea typeface="Arial" panose="020B0604020202020204"/>
              <a:cs typeface="Arial" panose="020B0604020202020204"/>
            </a:endParaRPr>
          </a:p>
          <a:p>
            <a:pPr marL="12700" algn="l" rtl="0" eaLnBrk="0">
              <a:lnSpc>
                <a:spcPct val="98000"/>
              </a:lnSpc>
            </a:pPr>
            <a:r>
              <a:rPr sz="1700" kern="0" spc="160" dirty="0">
                <a:solidFill>
                  <a:srgbClr val="E07020">
                    <a:alpha val="100000"/>
                  </a:srgbClr>
                </a:solidFill>
                <a:latin typeface="黑体" panose="02010609060101010101" charset="-122"/>
                <a:ea typeface="黑体" panose="02010609060101010101" charset="-122"/>
                <a:cs typeface="黑体" panose="02010609060101010101" charset="-122"/>
              </a:rPr>
              <a:t>生产现场安全管理</a:t>
            </a:r>
            <a:endParaRPr sz="1700" dirty="0">
              <a:latin typeface="黑体" panose="02010609060101010101" charset="-122"/>
              <a:ea typeface="黑体" panose="02010609060101010101" charset="-122"/>
              <a:cs typeface="黑体" panose="02010609060101010101" charset="-122"/>
            </a:endParaRPr>
          </a:p>
          <a:p>
            <a:pPr marL="386715" algn="l" rtl="0" eaLnBrk="0">
              <a:lnSpc>
                <a:spcPts val="1990"/>
              </a:lnSpc>
              <a:spcBef>
                <a:spcPts val="1145"/>
              </a:spcBef>
            </a:pPr>
            <a:r>
              <a:rPr sz="1600" kern="0" spc="-150" dirty="0">
                <a:solidFill>
                  <a:srgbClr val="000000">
                    <a:alpha val="100000"/>
                  </a:srgbClr>
                </a:solidFill>
                <a:latin typeface="黑体" panose="02010609060101010101" charset="-122"/>
                <a:ea typeface="黑体" panose="02010609060101010101" charset="-122"/>
                <a:cs typeface="黑体" panose="02010609060101010101" charset="-122"/>
              </a:rPr>
              <a:t>生产操作：</a:t>
            </a:r>
            <a:endParaRPr sz="1600" dirty="0">
              <a:latin typeface="黑体" panose="02010609060101010101" charset="-122"/>
              <a:ea typeface="黑体" panose="02010609060101010101" charset="-122"/>
              <a:cs typeface="黑体" panose="02010609060101010101" charset="-122"/>
            </a:endParaRPr>
          </a:p>
          <a:p>
            <a:pPr marL="304165" algn="l" rtl="0" eaLnBrk="0">
              <a:lnSpc>
                <a:spcPct val="99000"/>
              </a:lnSpc>
              <a:spcBef>
                <a:spcPts val="1345"/>
              </a:spcBef>
            </a:pP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切实做到“一严、二</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反、三正确、四不准”。</a:t>
            </a:r>
            <a:endParaRPr sz="1300" dirty="0">
              <a:latin typeface="黑体" panose="02010609060101010101" charset="-122"/>
              <a:ea typeface="黑体" panose="02010609060101010101" charset="-122"/>
              <a:cs typeface="黑体" panose="02010609060101010101" charset="-122"/>
            </a:endParaRPr>
          </a:p>
          <a:p>
            <a:pPr algn="l" rtl="0" eaLnBrk="0">
              <a:lnSpc>
                <a:spcPct val="108000"/>
              </a:lnSpc>
            </a:pPr>
            <a:endParaRPr sz="1000" dirty="0">
              <a:latin typeface="Arial" panose="020B0604020202020204"/>
              <a:ea typeface="Arial" panose="020B0604020202020204"/>
              <a:cs typeface="Arial" panose="020B0604020202020204"/>
            </a:endParaRPr>
          </a:p>
          <a:p>
            <a:pPr marL="304165" algn="l" rtl="0" eaLnBrk="0">
              <a:lnSpc>
                <a:spcPct val="95000"/>
              </a:lnSpc>
              <a:spcBef>
                <a:spcPts val="400"/>
              </a:spcBef>
            </a:pP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一严：严格执行安全技术操作规</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程和各项安全制度；</a:t>
            </a:r>
            <a:endParaRPr sz="1300" dirty="0">
              <a:latin typeface="黑体" panose="02010609060101010101" charset="-122"/>
              <a:ea typeface="黑体" panose="02010609060101010101" charset="-122"/>
              <a:cs typeface="黑体" panose="02010609060101010101" charset="-122"/>
            </a:endParaRPr>
          </a:p>
          <a:p>
            <a:pPr algn="l" rtl="0" eaLnBrk="0">
              <a:lnSpc>
                <a:spcPct val="110000"/>
              </a:lnSpc>
            </a:pPr>
            <a:endParaRPr sz="1000" dirty="0">
              <a:latin typeface="Arial" panose="020B0604020202020204"/>
              <a:ea typeface="Arial" panose="020B0604020202020204"/>
              <a:cs typeface="Arial" panose="020B0604020202020204"/>
            </a:endParaRPr>
          </a:p>
          <a:p>
            <a:pPr marL="304165" algn="l" rtl="0" eaLnBrk="0">
              <a:lnSpc>
                <a:spcPct val="95000"/>
              </a:lnSpc>
              <a:spcBef>
                <a:spcPts val="400"/>
              </a:spcBef>
            </a:pP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二反：反对违章作业，反对违章指挥</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a:t>
            </a:r>
            <a:endParaRPr sz="1300" dirty="0">
              <a:latin typeface="黑体" panose="02010609060101010101" charset="-122"/>
              <a:ea typeface="黑体" panose="02010609060101010101" charset="-122"/>
              <a:cs typeface="黑体" panose="02010609060101010101" charset="-122"/>
            </a:endParaRPr>
          </a:p>
          <a:p>
            <a:pPr algn="l" rtl="0" eaLnBrk="0">
              <a:lnSpc>
                <a:spcPct val="110000"/>
              </a:lnSpc>
            </a:pPr>
            <a:endParaRPr sz="1000" dirty="0">
              <a:latin typeface="Arial" panose="020B0604020202020204"/>
              <a:ea typeface="Arial" panose="020B0604020202020204"/>
              <a:cs typeface="Arial" panose="020B0604020202020204"/>
            </a:endParaRPr>
          </a:p>
          <a:p>
            <a:pPr marL="304165" algn="l" rtl="0" eaLnBrk="0">
              <a:lnSpc>
                <a:spcPct val="95000"/>
              </a:lnSpc>
              <a:spcBef>
                <a:spcPts val="400"/>
              </a:spcBef>
            </a:pP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三正确：劳动防护用品穿戴正确、操作方法正确、使用</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工具正确；</a:t>
            </a:r>
            <a:endParaRPr sz="1300" dirty="0">
              <a:latin typeface="黑体" panose="02010609060101010101" charset="-122"/>
              <a:ea typeface="黑体" panose="02010609060101010101" charset="-122"/>
              <a:cs typeface="黑体" panose="02010609060101010101" charset="-122"/>
            </a:endParaRPr>
          </a:p>
          <a:p>
            <a:pPr marL="304165" algn="l" rtl="0" eaLnBrk="0">
              <a:lnSpc>
                <a:spcPct val="201000"/>
              </a:lnSpc>
              <a:spcBef>
                <a:spcPts val="130"/>
              </a:spcBef>
            </a:pP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四不准：不准违反劳动纪律，未经许</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可不准任意拆卸防护装置，不准</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操作带病设备，不准无证上岗操作。</a:t>
            </a:r>
            <a:endParaRPr sz="1300" dirty="0">
              <a:latin typeface="黑体" panose="02010609060101010101" charset="-122"/>
              <a:ea typeface="黑体" panose="02010609060101010101" charset="-122"/>
              <a:cs typeface="黑体" panose="02010609060101010101" charset="-122"/>
            </a:endParaRPr>
          </a:p>
        </p:txBody>
      </p:sp>
      <p:grpSp>
        <p:nvGrpSpPr>
          <p:cNvPr id="52" name="group 52"/>
          <p:cNvGrpSpPr/>
          <p:nvPr/>
        </p:nvGrpSpPr>
        <p:grpSpPr>
          <a:xfrm rot="21600000">
            <a:off x="0" y="120655"/>
            <a:ext cx="5175260" cy="527060"/>
            <a:chOff x="0" y="0"/>
            <a:chExt cx="5175260" cy="527060"/>
          </a:xfrm>
        </p:grpSpPr>
        <p:pic>
          <p:nvPicPr>
            <p:cNvPr id="412" name="picture 412"/>
            <p:cNvPicPr>
              <a:picLocks noChangeAspect="1"/>
            </p:cNvPicPr>
            <p:nvPr/>
          </p:nvPicPr>
          <p:blipFill>
            <a:blip r:embed="rId2"/>
            <a:stretch>
              <a:fillRect/>
            </a:stretch>
          </p:blipFill>
          <p:spPr>
            <a:xfrm rot="21600000">
              <a:off x="0" y="0"/>
              <a:ext cx="5175260" cy="527060"/>
            </a:xfrm>
            <a:prstGeom prst="rect">
              <a:avLst/>
            </a:prstGeom>
          </p:spPr>
        </p:pic>
        <p:sp>
          <p:nvSpPr>
            <p:cNvPr id="414" name="textbox 414"/>
            <p:cNvSpPr/>
            <p:nvPr/>
          </p:nvSpPr>
          <p:spPr>
            <a:xfrm>
              <a:off x="-12700" y="-12700"/>
              <a:ext cx="5201284" cy="59563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33045" algn="l" rtl="0" eaLnBrk="0">
                <a:lnSpc>
                  <a:spcPct val="97000"/>
                </a:lnSpc>
                <a:spcBef>
                  <a:spcPts val="0"/>
                </a:spcBef>
              </a:pP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液化石油气充装站安全防范</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 name="picture 420"/>
          <p:cNvPicPr>
            <a:picLocks noChangeAspect="1"/>
          </p:cNvPicPr>
          <p:nvPr/>
        </p:nvPicPr>
        <p:blipFill>
          <a:blip r:embed="rId1"/>
          <a:stretch>
            <a:fillRect/>
          </a:stretch>
        </p:blipFill>
        <p:spPr>
          <a:xfrm rot="21600000">
            <a:off x="0" y="0"/>
            <a:ext cx="8128000" cy="4572000"/>
          </a:xfrm>
          <a:prstGeom prst="rect">
            <a:avLst/>
          </a:prstGeom>
        </p:spPr>
      </p:pic>
      <p:sp>
        <p:nvSpPr>
          <p:cNvPr id="422" name="textbox 422"/>
          <p:cNvSpPr/>
          <p:nvPr/>
        </p:nvSpPr>
        <p:spPr>
          <a:xfrm>
            <a:off x="609579" y="909438"/>
            <a:ext cx="7259955" cy="354965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98000"/>
              </a:lnSpc>
            </a:pPr>
            <a:r>
              <a:rPr sz="1600" kern="0" spc="40" dirty="0">
                <a:solidFill>
                  <a:srgbClr val="D02020">
                    <a:alpha val="100000"/>
                  </a:srgbClr>
                </a:solidFill>
                <a:latin typeface="黑体" panose="02010609060101010101" charset="-122"/>
                <a:ea typeface="黑体" panose="02010609060101010101" charset="-122"/>
                <a:cs typeface="黑体" panose="02010609060101010101" charset="-122"/>
              </a:rPr>
              <a:t>注意事项：</a:t>
            </a:r>
            <a:endParaRPr sz="1600" dirty="0">
              <a:latin typeface="黑体" panose="02010609060101010101" charset="-122"/>
              <a:ea typeface="黑体" panose="02010609060101010101" charset="-122"/>
              <a:cs typeface="黑体" panose="02010609060101010101" charset="-122"/>
            </a:endParaRPr>
          </a:p>
          <a:p>
            <a:pPr algn="l" rtl="0" eaLnBrk="0">
              <a:lnSpc>
                <a:spcPct val="128000"/>
              </a:lnSpc>
            </a:pPr>
            <a:endParaRPr sz="1000" dirty="0">
              <a:latin typeface="Arial" panose="020B0604020202020204"/>
              <a:ea typeface="Arial" panose="020B0604020202020204"/>
              <a:cs typeface="Arial" panose="020B0604020202020204"/>
            </a:endParaRPr>
          </a:p>
          <a:p>
            <a:pPr marL="152400" algn="l" rtl="0" eaLnBrk="0">
              <a:lnSpc>
                <a:spcPct val="85000"/>
              </a:lnSpc>
              <a:spcBef>
                <a:spcPts val="395"/>
              </a:spcBef>
            </a:pP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是连接燃气管道和燃气用具的专用耐油胶</a:t>
            </a:r>
            <a:endParaRPr sz="1300" dirty="0">
              <a:latin typeface="黑体" panose="02010609060101010101" charset="-122"/>
              <a:ea typeface="黑体" panose="02010609060101010101" charset="-122"/>
              <a:cs typeface="黑体" panose="02010609060101010101" charset="-122"/>
            </a:endParaRPr>
          </a:p>
          <a:p>
            <a:pPr marL="152400" algn="l" rtl="0" eaLnBrk="0">
              <a:lnSpc>
                <a:spcPts val="2300"/>
              </a:lnSpc>
            </a:pP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管，国家燃气规范明确规定，</a:t>
            </a:r>
            <a:r>
              <a:rPr sz="1300" kern="0" spc="-9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一般普通燃</a:t>
            </a:r>
            <a:endParaRPr sz="1300" dirty="0">
              <a:latin typeface="黑体" panose="02010609060101010101" charset="-122"/>
              <a:ea typeface="黑体" panose="02010609060101010101" charset="-122"/>
              <a:cs typeface="黑体" panose="02010609060101010101" charset="-122"/>
            </a:endParaRPr>
          </a:p>
          <a:p>
            <a:pPr marL="152400" algn="l" rtl="0" eaLnBrk="0">
              <a:lnSpc>
                <a:spcPts val="2300"/>
              </a:lnSpc>
            </a:pP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气胶管的安全使用期为</a:t>
            </a:r>
            <a:r>
              <a:rPr sz="1300" kern="0" spc="40" dirty="0">
                <a:solidFill>
                  <a:srgbClr val="A020B0">
                    <a:alpha val="100000"/>
                  </a:srgbClr>
                </a:solidFill>
                <a:latin typeface="黑体" panose="02010609060101010101" charset="-122"/>
                <a:ea typeface="黑体" panose="02010609060101010101" charset="-122"/>
                <a:cs typeface="黑体" panose="02010609060101010101" charset="-122"/>
              </a:rPr>
              <a:t>18个月</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，过期会老</a:t>
            </a:r>
            <a:endParaRPr sz="1300" dirty="0">
              <a:latin typeface="黑体" panose="02010609060101010101" charset="-122"/>
              <a:ea typeface="黑体" panose="02010609060101010101" charset="-122"/>
              <a:cs typeface="黑体" panose="02010609060101010101" charset="-122"/>
            </a:endParaRPr>
          </a:p>
          <a:p>
            <a:pPr marL="152400" algn="l" rtl="0" eaLnBrk="0">
              <a:lnSpc>
                <a:spcPts val="2250"/>
              </a:lnSpc>
            </a:pP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化或漏气。要想家中的燃气安全，</a:t>
            </a:r>
            <a:r>
              <a:rPr sz="1300" kern="0" spc="30" dirty="0">
                <a:solidFill>
                  <a:srgbClr val="2060A0">
                    <a:alpha val="100000"/>
                  </a:srgbClr>
                </a:solidFill>
                <a:latin typeface="黑体" panose="02010609060101010101" charset="-122"/>
                <a:ea typeface="黑体" panose="02010609060101010101" charset="-122"/>
                <a:cs typeface="黑体" panose="02010609060101010101" charset="-122"/>
              </a:rPr>
              <a:t>要注意</a:t>
            </a:r>
            <a:endParaRPr sz="1300" dirty="0">
              <a:latin typeface="黑体" panose="02010609060101010101" charset="-122"/>
              <a:ea typeface="黑体" panose="02010609060101010101" charset="-122"/>
              <a:cs typeface="黑体" panose="02010609060101010101" charset="-122"/>
            </a:endParaRPr>
          </a:p>
          <a:p>
            <a:pPr marL="152400" algn="l" rtl="0" eaLnBrk="0">
              <a:lnSpc>
                <a:spcPct val="95000"/>
              </a:lnSpc>
              <a:spcBef>
                <a:spcPts val="945"/>
              </a:spcBef>
            </a:pPr>
            <a:r>
              <a:rPr sz="1300" kern="0" spc="-60" dirty="0">
                <a:solidFill>
                  <a:srgbClr val="206090">
                    <a:alpha val="100000"/>
                  </a:srgbClr>
                </a:solidFill>
                <a:latin typeface="黑体" panose="02010609060101010101" charset="-122"/>
                <a:ea typeface="黑体" panose="02010609060101010101" charset="-122"/>
                <a:cs typeface="黑体" panose="02010609060101010101" charset="-122"/>
              </a:rPr>
              <a:t>下面4方面：</a:t>
            </a:r>
            <a:endParaRPr sz="1300" dirty="0">
              <a:latin typeface="黑体" panose="02010609060101010101" charset="-122"/>
              <a:ea typeface="黑体" panose="02010609060101010101" charset="-122"/>
              <a:cs typeface="黑体" panose="02010609060101010101" charset="-122"/>
            </a:endParaRPr>
          </a:p>
          <a:p>
            <a:pPr marL="152400" algn="l" rtl="0" eaLnBrk="0">
              <a:lnSpc>
                <a:spcPct val="92000"/>
              </a:lnSpc>
              <a:spcBef>
                <a:spcPts val="705"/>
              </a:spcBef>
            </a:pPr>
            <a:r>
              <a:rPr sz="1300" kern="0" spc="-10" dirty="0">
                <a:solidFill>
                  <a:srgbClr val="206090">
                    <a:alpha val="100000"/>
                  </a:srgbClr>
                </a:solidFill>
                <a:latin typeface="黑体" panose="02010609060101010101" charset="-122"/>
                <a:ea typeface="黑体" panose="02010609060101010101" charset="-122"/>
                <a:cs typeface="黑体" panose="02010609060101010101" charset="-122"/>
              </a:rPr>
              <a:t>1.注意使用期限，过期的一定应进行更换。</a:t>
            </a:r>
            <a:endParaRPr sz="1300" dirty="0">
              <a:latin typeface="黑体" panose="02010609060101010101" charset="-122"/>
              <a:ea typeface="黑体" panose="02010609060101010101" charset="-122"/>
              <a:cs typeface="黑体" panose="02010609060101010101" charset="-122"/>
            </a:endParaRPr>
          </a:p>
          <a:p>
            <a:pPr marL="152400" algn="l" rtl="0" eaLnBrk="0">
              <a:lnSpc>
                <a:spcPct val="85000"/>
              </a:lnSpc>
              <a:spcBef>
                <a:spcPts val="660"/>
              </a:spcBef>
            </a:pP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如果不知道具体使用的时间，觉得慌兮兮</a:t>
            </a:r>
            <a:endParaRPr sz="1300" dirty="0">
              <a:latin typeface="黑体" panose="02010609060101010101" charset="-122"/>
              <a:ea typeface="黑体" panose="02010609060101010101" charset="-122"/>
              <a:cs typeface="黑体" panose="02010609060101010101" charset="-122"/>
            </a:endParaRPr>
          </a:p>
          <a:p>
            <a:pPr marL="152400" algn="l" rtl="0" eaLnBrk="0">
              <a:lnSpc>
                <a:spcPts val="2250"/>
              </a:lnSpc>
            </a:pP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的想找人检查一下，可拨打经营维修部电</a:t>
            </a:r>
            <a:endParaRPr sz="1300" dirty="0">
              <a:latin typeface="黑体" panose="02010609060101010101" charset="-122"/>
              <a:ea typeface="黑体" panose="02010609060101010101" charset="-122"/>
              <a:cs typeface="黑体" panose="02010609060101010101" charset="-122"/>
            </a:endParaRPr>
          </a:p>
          <a:p>
            <a:pPr marL="152400" algn="l" rtl="0" eaLnBrk="0">
              <a:lnSpc>
                <a:spcPts val="2250"/>
              </a:lnSpc>
            </a:pP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话，预约上门检修。</a:t>
            </a:r>
            <a:endParaRPr sz="1300" dirty="0">
              <a:latin typeface="黑体" panose="02010609060101010101" charset="-122"/>
              <a:ea typeface="黑体" panose="02010609060101010101" charset="-122"/>
              <a:cs typeface="黑体" panose="02010609060101010101" charset="-122"/>
            </a:endParaRPr>
          </a:p>
          <a:p>
            <a:pPr algn="l" rtl="0" eaLnBrk="0">
              <a:lnSpc>
                <a:spcPct val="158000"/>
              </a:lnSpc>
            </a:pPr>
            <a:endParaRPr sz="1000" dirty="0">
              <a:latin typeface="Arial" panose="020B0604020202020204"/>
              <a:ea typeface="Arial" panose="020B0604020202020204"/>
              <a:cs typeface="Arial" panose="020B0604020202020204"/>
            </a:endParaRPr>
          </a:p>
          <a:p>
            <a:pPr algn="l" rtl="0" eaLnBrk="0">
              <a:lnSpc>
                <a:spcPct val="118000"/>
              </a:lnSpc>
            </a:pPr>
            <a:endParaRPr sz="400" dirty="0">
              <a:latin typeface="Arial" panose="020B0604020202020204"/>
              <a:ea typeface="Arial" panose="020B0604020202020204"/>
              <a:cs typeface="Arial" panose="020B0604020202020204"/>
            </a:endParaRPr>
          </a:p>
          <a:p>
            <a:pPr algn="r" rtl="0" eaLnBrk="0">
              <a:lnSpc>
                <a:spcPct val="98000"/>
              </a:lnSpc>
              <a:spcBef>
                <a:spcPts val="5"/>
              </a:spcBef>
            </a:pPr>
            <a:endParaRPr sz="1900" dirty="0">
              <a:latin typeface="黑体" panose="02010609060101010101" charset="-122"/>
              <a:ea typeface="黑体" panose="02010609060101010101" charset="-122"/>
              <a:cs typeface="黑体" panose="02010609060101010101" charset="-122"/>
            </a:endParaRPr>
          </a:p>
        </p:txBody>
      </p:sp>
      <p:grpSp>
        <p:nvGrpSpPr>
          <p:cNvPr id="54" name="group 54"/>
          <p:cNvGrpSpPr/>
          <p:nvPr/>
        </p:nvGrpSpPr>
        <p:grpSpPr>
          <a:xfrm rot="21600000">
            <a:off x="0" y="120655"/>
            <a:ext cx="5168920" cy="533415"/>
            <a:chOff x="0" y="0"/>
            <a:chExt cx="5168920" cy="533415"/>
          </a:xfrm>
        </p:grpSpPr>
        <p:pic>
          <p:nvPicPr>
            <p:cNvPr id="424" name="picture 424"/>
            <p:cNvPicPr>
              <a:picLocks noChangeAspect="1"/>
            </p:cNvPicPr>
            <p:nvPr/>
          </p:nvPicPr>
          <p:blipFill>
            <a:blip r:embed="rId2"/>
            <a:stretch>
              <a:fillRect/>
            </a:stretch>
          </p:blipFill>
          <p:spPr>
            <a:xfrm rot="21600000">
              <a:off x="0" y="0"/>
              <a:ext cx="5168920" cy="533415"/>
            </a:xfrm>
            <a:prstGeom prst="rect">
              <a:avLst/>
            </a:prstGeom>
          </p:spPr>
        </p:pic>
        <p:sp>
          <p:nvSpPr>
            <p:cNvPr id="426" name="textbox 426"/>
            <p:cNvSpPr/>
            <p:nvPr/>
          </p:nvSpPr>
          <p:spPr>
            <a:xfrm>
              <a:off x="-12700" y="-12700"/>
              <a:ext cx="5194934" cy="60198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33045" algn="l" rtl="0" eaLnBrk="0">
                <a:lnSpc>
                  <a:spcPct val="97000"/>
                </a:lnSpc>
                <a:spcBef>
                  <a:spcPts val="0"/>
                </a:spcBef>
              </a:pP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液化石油气充装站安全防范</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picture 428"/>
          <p:cNvPicPr>
            <a:picLocks noChangeAspect="1"/>
          </p:cNvPicPr>
          <p:nvPr/>
        </p:nvPicPr>
        <p:blipFill>
          <a:blip r:embed="rId1"/>
          <a:stretch>
            <a:fillRect/>
          </a:stretch>
        </p:blipFill>
        <p:spPr>
          <a:xfrm rot="21600000">
            <a:off x="0" y="0"/>
            <a:ext cx="8128000" cy="4572000"/>
          </a:xfrm>
          <a:prstGeom prst="rect">
            <a:avLst/>
          </a:prstGeom>
        </p:spPr>
      </p:pic>
      <p:pic>
        <p:nvPicPr>
          <p:cNvPr id="430" name="picture 430"/>
          <p:cNvPicPr>
            <a:picLocks noChangeAspect="1"/>
          </p:cNvPicPr>
          <p:nvPr/>
        </p:nvPicPr>
        <p:blipFill>
          <a:blip r:embed="rId2"/>
          <a:stretch>
            <a:fillRect/>
          </a:stretch>
        </p:blipFill>
        <p:spPr>
          <a:xfrm rot="21600000">
            <a:off x="1079479" y="1155710"/>
            <a:ext cx="1822460" cy="2292355"/>
          </a:xfrm>
          <a:prstGeom prst="rect">
            <a:avLst/>
          </a:prstGeom>
        </p:spPr>
      </p:pic>
      <p:pic>
        <p:nvPicPr>
          <p:cNvPr id="432" name="picture 432"/>
          <p:cNvPicPr>
            <a:picLocks noChangeAspect="1"/>
          </p:cNvPicPr>
          <p:nvPr/>
        </p:nvPicPr>
        <p:blipFill>
          <a:blip r:embed="rId3"/>
          <a:stretch>
            <a:fillRect/>
          </a:stretch>
        </p:blipFill>
        <p:spPr>
          <a:xfrm rot="21600000">
            <a:off x="3962400" y="1244589"/>
            <a:ext cx="1828800" cy="2197120"/>
          </a:xfrm>
          <a:prstGeom prst="rect">
            <a:avLst/>
          </a:prstGeom>
        </p:spPr>
      </p:pic>
      <p:pic>
        <p:nvPicPr>
          <p:cNvPr id="434" name="picture 434"/>
          <p:cNvPicPr>
            <a:picLocks noChangeAspect="1"/>
          </p:cNvPicPr>
          <p:nvPr/>
        </p:nvPicPr>
        <p:blipFill>
          <a:blip r:embed="rId4"/>
          <a:stretch>
            <a:fillRect/>
          </a:stretch>
        </p:blipFill>
        <p:spPr>
          <a:xfrm rot="21600000">
            <a:off x="5829320" y="1250945"/>
            <a:ext cx="1809699" cy="2209784"/>
          </a:xfrm>
          <a:prstGeom prst="rect">
            <a:avLst/>
          </a:prstGeom>
        </p:spPr>
      </p:pic>
      <p:grpSp>
        <p:nvGrpSpPr>
          <p:cNvPr id="56" name="group 56"/>
          <p:cNvGrpSpPr/>
          <p:nvPr/>
        </p:nvGrpSpPr>
        <p:grpSpPr>
          <a:xfrm rot="21600000">
            <a:off x="0" y="120655"/>
            <a:ext cx="5175260" cy="533415"/>
            <a:chOff x="0" y="0"/>
            <a:chExt cx="5175260" cy="533415"/>
          </a:xfrm>
        </p:grpSpPr>
        <p:pic>
          <p:nvPicPr>
            <p:cNvPr id="436" name="picture 436"/>
            <p:cNvPicPr>
              <a:picLocks noChangeAspect="1"/>
            </p:cNvPicPr>
            <p:nvPr/>
          </p:nvPicPr>
          <p:blipFill>
            <a:blip r:embed="rId5"/>
            <a:stretch>
              <a:fillRect/>
            </a:stretch>
          </p:blipFill>
          <p:spPr>
            <a:xfrm rot="21600000">
              <a:off x="0" y="0"/>
              <a:ext cx="5175260" cy="533415"/>
            </a:xfrm>
            <a:prstGeom prst="rect">
              <a:avLst/>
            </a:prstGeom>
          </p:spPr>
        </p:pic>
        <p:sp>
          <p:nvSpPr>
            <p:cNvPr id="438" name="textbox 438"/>
            <p:cNvSpPr/>
            <p:nvPr/>
          </p:nvSpPr>
          <p:spPr>
            <a:xfrm>
              <a:off x="-12700" y="-12700"/>
              <a:ext cx="5201284" cy="60198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26695" algn="l" rtl="0" eaLnBrk="0">
                <a:lnSpc>
                  <a:spcPct val="97000"/>
                </a:lnSpc>
                <a:spcBef>
                  <a:spcPts val="0"/>
                </a:spcBef>
              </a:pPr>
              <a:r>
                <a:rPr sz="2600" b="1" kern="0" spc="6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a:t>
              </a: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范</a:t>
              </a:r>
              <a:endParaRPr sz="2600" dirty="0">
                <a:latin typeface="黑体" panose="02010609060101010101" charset="-122"/>
                <a:ea typeface="黑体" panose="02010609060101010101" charset="-122"/>
                <a:cs typeface="黑体" panose="02010609060101010101" charset="-122"/>
              </a:endParaRPr>
            </a:p>
          </p:txBody>
        </p:sp>
      </p:grpSp>
      <p:sp>
        <p:nvSpPr>
          <p:cNvPr id="440" name="textbox 440"/>
          <p:cNvSpPr/>
          <p:nvPr/>
        </p:nvSpPr>
        <p:spPr>
          <a:xfrm>
            <a:off x="4000500" y="3662014"/>
            <a:ext cx="3881120" cy="763269"/>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24765" indent="-12065" algn="l" rtl="0" eaLnBrk="0">
              <a:lnSpc>
                <a:spcPct val="117000"/>
              </a:lnSpc>
            </a:pPr>
            <a:r>
              <a:rPr sz="1200" kern="0" spc="0" dirty="0">
                <a:solidFill>
                  <a:srgbClr val="3060A0">
                    <a:alpha val="100000"/>
                  </a:srgbClr>
                </a:solidFill>
                <a:latin typeface="宋体" panose="02010600030101010101" pitchFamily="2" charset="-122"/>
                <a:ea typeface="宋体" panose="02010600030101010101" pitchFamily="2" charset="-122"/>
                <a:cs typeface="宋体" panose="02010600030101010101" pitchFamily="2" charset="-122"/>
              </a:rPr>
              <a:t>3.</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家庭用户的燃具应设置熄火</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保护装置。燃具铭牌上</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标示的燃气类别应与供应的燃气类别一致。</a:t>
            </a:r>
            <a:endParaRPr sz="1200" dirty="0">
              <a:latin typeface="黑体" panose="02010609060101010101" charset="-122"/>
              <a:ea typeface="黑体" panose="02010609060101010101" charset="-122"/>
              <a:cs typeface="黑体" panose="02010609060101010101" charset="-122"/>
            </a:endParaRPr>
          </a:p>
          <a:p>
            <a:pPr algn="r" rtl="0" eaLnBrk="0">
              <a:lnSpc>
                <a:spcPct val="98000"/>
              </a:lnSpc>
              <a:spcBef>
                <a:spcPts val="120"/>
              </a:spcBef>
            </a:pPr>
            <a:endParaRPr sz="1800" dirty="0">
              <a:latin typeface="黑体" panose="02010609060101010101" charset="-122"/>
              <a:ea typeface="黑体" panose="02010609060101010101" charset="-122"/>
              <a:cs typeface="黑体" panose="02010609060101010101" charset="-122"/>
            </a:endParaRPr>
          </a:p>
        </p:txBody>
      </p:sp>
      <p:sp>
        <p:nvSpPr>
          <p:cNvPr id="444" name="textbox 444"/>
          <p:cNvSpPr/>
          <p:nvPr/>
        </p:nvSpPr>
        <p:spPr>
          <a:xfrm>
            <a:off x="615919" y="3566779"/>
            <a:ext cx="2736850" cy="778509"/>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01600" algn="l" rtl="0" eaLnBrk="0">
              <a:lnSpc>
                <a:spcPct val="85000"/>
              </a:lnSpc>
            </a:pPr>
            <a:r>
              <a:rPr sz="1200" kern="0" spc="-20" dirty="0">
                <a:solidFill>
                  <a:srgbClr val="2060B0">
                    <a:alpha val="100000"/>
                  </a:srgbClr>
                </a:solidFill>
                <a:latin typeface="宋体" panose="02010600030101010101" pitchFamily="2" charset="-122"/>
                <a:ea typeface="宋体" panose="02010600030101010101" pitchFamily="2" charset="-122"/>
                <a:cs typeface="宋体" panose="02010600030101010101" pitchFamily="2" charset="-122"/>
              </a:rPr>
              <a:t>2.</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燃具连接软管不应穿越墙体、门窗、</a:t>
            </a:r>
            <a:endParaRPr sz="1200" dirty="0">
              <a:latin typeface="黑体" panose="02010609060101010101" charset="-122"/>
              <a:ea typeface="黑体" panose="02010609060101010101" charset="-122"/>
              <a:cs typeface="黑体" panose="02010609060101010101" charset="-122"/>
            </a:endParaRPr>
          </a:p>
          <a:p>
            <a:pPr marL="12700" algn="l" rtl="0" eaLnBrk="0">
              <a:lnSpc>
                <a:spcPct val="163000"/>
              </a:lnSpc>
              <a:spcBef>
                <a:spcPts val="20"/>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顶棚和地面，长度不应大于2.0</a:t>
            </a:r>
            <a:r>
              <a:rPr sz="1200" kern="0" spc="10" dirty="0">
                <a:solidFill>
                  <a:srgbClr val="000000">
                    <a:alpha val="100000"/>
                  </a:srgbClr>
                </a:solidFill>
                <a:latin typeface="Arial" panose="020B0604020202020204"/>
                <a:ea typeface="Arial" panose="020B0604020202020204"/>
                <a:cs typeface="Arial" panose="020B0604020202020204"/>
              </a:rPr>
              <a:t>m</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且不应</a:t>
            </a: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有接头。</a:t>
            </a:r>
            <a:endParaRPr sz="1200" dirty="0">
              <a:latin typeface="黑体" panose="02010609060101010101" charset="-122"/>
              <a:ea typeface="黑体" panose="02010609060101010101" charset="-122"/>
              <a:cs typeface="黑体" panose="02010609060101010101" charset="-122"/>
            </a:endParaRPr>
          </a:p>
        </p:txBody>
      </p:sp>
      <p:sp>
        <p:nvSpPr>
          <p:cNvPr id="446" name="textbox 446"/>
          <p:cNvSpPr/>
          <p:nvPr/>
        </p:nvSpPr>
        <p:spPr>
          <a:xfrm>
            <a:off x="619279" y="830823"/>
            <a:ext cx="992505" cy="294640"/>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2700" algn="l" rtl="0" eaLnBrk="0">
              <a:lnSpc>
                <a:spcPct val="98000"/>
              </a:lnSpc>
            </a:pPr>
            <a:r>
              <a:rPr sz="1800" b="1" kern="0" spc="80" dirty="0">
                <a:solidFill>
                  <a:srgbClr val="C03020">
                    <a:alpha val="100000"/>
                  </a:srgbClr>
                </a:solidFill>
                <a:latin typeface="黑体" panose="02010609060101010101" charset="-122"/>
                <a:ea typeface="黑体" panose="02010609060101010101" charset="-122"/>
                <a:cs typeface="黑体" panose="02010609060101010101" charset="-122"/>
              </a:rPr>
              <a:t>注意事项</a:t>
            </a:r>
            <a:endParaRPr sz="18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p:cNvPicPr>
            <a:picLocks noChangeAspect="1"/>
          </p:cNvPicPr>
          <p:nvPr/>
        </p:nvPicPr>
        <p:blipFill>
          <a:blip r:embed="rId1"/>
          <a:stretch>
            <a:fillRect/>
          </a:stretch>
        </p:blipFill>
        <p:spPr>
          <a:xfrm rot="21600000">
            <a:off x="0" y="0"/>
            <a:ext cx="8128000" cy="4572000"/>
          </a:xfrm>
          <a:prstGeom prst="rect">
            <a:avLst/>
          </a:prstGeom>
        </p:spPr>
      </p:pic>
      <p:sp>
        <p:nvSpPr>
          <p:cNvPr id="22" name="textbox 22"/>
          <p:cNvSpPr/>
          <p:nvPr/>
        </p:nvSpPr>
        <p:spPr>
          <a:xfrm>
            <a:off x="165735" y="269240"/>
            <a:ext cx="4428490" cy="300037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96000"/>
              </a:lnSpc>
            </a:pPr>
            <a:r>
              <a:rPr sz="2700" b="1" kern="0" spc="-30" dirty="0">
                <a:solidFill>
                  <a:srgbClr val="FFFFFF">
                    <a:alpha val="100000"/>
                  </a:srgbClr>
                </a:solidFill>
                <a:latin typeface="黑体" panose="02010609060101010101" charset="-122"/>
                <a:ea typeface="黑体" panose="02010609060101010101" charset="-122"/>
                <a:cs typeface="黑体" panose="02010609060101010101" charset="-122"/>
              </a:rPr>
              <a:t>液化石油气基本知识</a:t>
            </a:r>
            <a:endParaRPr sz="2700" dirty="0">
              <a:latin typeface="黑体" panose="02010609060101010101" charset="-122"/>
              <a:ea typeface="黑体" panose="02010609060101010101" charset="-122"/>
              <a:cs typeface="黑体" panose="02010609060101010101" charset="-122"/>
            </a:endParaRPr>
          </a:p>
          <a:p>
            <a:pPr algn="l" rtl="0" eaLnBrk="0">
              <a:lnSpc>
                <a:spcPct val="146000"/>
              </a:lnSpc>
            </a:pPr>
            <a:endParaRPr sz="1000" dirty="0">
              <a:latin typeface="Arial" panose="020B0604020202020204"/>
              <a:ea typeface="Arial" panose="020B0604020202020204"/>
              <a:cs typeface="Arial" panose="020B0604020202020204"/>
            </a:endParaRPr>
          </a:p>
          <a:p>
            <a:pPr algn="l" rtl="0" eaLnBrk="0">
              <a:lnSpc>
                <a:spcPct val="146000"/>
              </a:lnSpc>
            </a:pPr>
            <a:endParaRPr sz="1000" dirty="0">
              <a:latin typeface="Arial" panose="020B0604020202020204"/>
              <a:ea typeface="Arial" panose="020B0604020202020204"/>
              <a:cs typeface="Arial" panose="020B0604020202020204"/>
            </a:endParaRPr>
          </a:p>
          <a:p>
            <a:pPr marL="160020" algn="l" rtl="0" eaLnBrk="0">
              <a:lnSpc>
                <a:spcPct val="100000"/>
              </a:lnSpc>
              <a:spcBef>
                <a:spcPts val="300"/>
              </a:spcBef>
            </a:pPr>
            <a:r>
              <a:rPr sz="1200" kern="0" spc="170" dirty="0">
                <a:solidFill>
                  <a:srgbClr val="000000">
                    <a:alpha val="100000"/>
                  </a:srgbClr>
                </a:solidFill>
                <a:latin typeface="黑体" panose="02010609060101010101" charset="-122"/>
                <a:ea typeface="黑体" panose="02010609060101010101" charset="-122"/>
                <a:cs typeface="黑体" panose="02010609060101010101" charset="-122"/>
              </a:rPr>
              <a:t>中文名称：液化石油气(</a:t>
            </a:r>
            <a:r>
              <a:rPr sz="1200" kern="0" spc="160" dirty="0">
                <a:solidFill>
                  <a:srgbClr val="000000">
                    <a:alpha val="100000"/>
                  </a:srgbClr>
                </a:solidFill>
                <a:latin typeface="黑体" panose="02010609060101010101" charset="-122"/>
                <a:ea typeface="黑体" panose="02010609060101010101" charset="-122"/>
                <a:cs typeface="黑体" panose="02010609060101010101" charset="-122"/>
              </a:rPr>
              <a:t>简称液化气)</a:t>
            </a:r>
            <a:endParaRPr sz="1200" dirty="0">
              <a:latin typeface="黑体" panose="02010609060101010101" charset="-122"/>
              <a:ea typeface="黑体" panose="02010609060101010101" charset="-122"/>
              <a:cs typeface="黑体" panose="02010609060101010101" charset="-122"/>
            </a:endParaRPr>
          </a:p>
          <a:p>
            <a:pPr marL="160020" algn="l" rtl="0" eaLnBrk="0">
              <a:lnSpc>
                <a:spcPct val="158000"/>
              </a:lnSpc>
              <a:spcBef>
                <a:spcPts val="10"/>
              </a:spcBef>
            </a:pP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英文名称： </a:t>
            </a:r>
            <a:r>
              <a:rPr sz="1200" kern="0" spc="0" dirty="0">
                <a:solidFill>
                  <a:srgbClr val="000000">
                    <a:alpha val="100000"/>
                  </a:srgbClr>
                </a:solidFill>
                <a:latin typeface="Arial" panose="020B0604020202020204"/>
                <a:ea typeface="Arial" panose="020B0604020202020204"/>
                <a:cs typeface="Arial" panose="020B0604020202020204"/>
              </a:rPr>
              <a:t>Liquefied</a:t>
            </a:r>
            <a:r>
              <a:rPr sz="1200" kern="0" spc="20" dirty="0">
                <a:solidFill>
                  <a:srgbClr val="000000">
                    <a:alpha val="100000"/>
                  </a:srgbClr>
                </a:solidFill>
                <a:latin typeface="Arial" panose="020B0604020202020204"/>
                <a:ea typeface="Arial" panose="020B0604020202020204"/>
                <a:cs typeface="Arial" panose="020B0604020202020204"/>
              </a:rPr>
              <a:t>   </a:t>
            </a:r>
            <a:r>
              <a:rPr sz="1200" kern="0" spc="0" dirty="0">
                <a:solidFill>
                  <a:srgbClr val="000000">
                    <a:alpha val="100000"/>
                  </a:srgbClr>
                </a:solidFill>
                <a:latin typeface="Arial" panose="020B0604020202020204"/>
                <a:ea typeface="Arial" panose="020B0604020202020204"/>
                <a:cs typeface="Arial" panose="020B0604020202020204"/>
              </a:rPr>
              <a:t>petroleum</a:t>
            </a:r>
            <a:r>
              <a:rPr sz="1200" kern="0" spc="30" dirty="0">
                <a:solidFill>
                  <a:srgbClr val="000000">
                    <a:alpha val="100000"/>
                  </a:srgbClr>
                </a:solidFill>
                <a:latin typeface="Arial" panose="020B0604020202020204"/>
                <a:ea typeface="Arial" panose="020B0604020202020204"/>
                <a:cs typeface="Arial" panose="020B0604020202020204"/>
              </a:rPr>
              <a:t>   </a:t>
            </a:r>
            <a:r>
              <a:rPr sz="1200" kern="0" spc="0" dirty="0">
                <a:solidFill>
                  <a:srgbClr val="000000">
                    <a:alpha val="100000"/>
                  </a:srgbClr>
                </a:solidFill>
                <a:latin typeface="Arial" panose="020B0604020202020204"/>
                <a:ea typeface="Arial" panose="020B0604020202020204"/>
                <a:cs typeface="Arial" panose="020B0604020202020204"/>
              </a:rPr>
              <a:t>gas</a:t>
            </a:r>
            <a:r>
              <a:rPr sz="1200" kern="0" spc="20" dirty="0">
                <a:solidFill>
                  <a:srgbClr val="000000">
                    <a:alpha val="100000"/>
                  </a:srgbClr>
                </a:solidFill>
                <a:latin typeface="Arial" panose="020B0604020202020204"/>
                <a:ea typeface="Arial" panose="020B0604020202020204"/>
                <a:cs typeface="Arial" panose="020B0604020202020204"/>
              </a:rPr>
              <a:t>  </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a:t>
            </a:r>
            <a:r>
              <a:rPr sz="1200" kern="0" spc="-16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简</a:t>
            </a:r>
            <a:r>
              <a:rPr sz="1200" kern="0" spc="-21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称</a:t>
            </a:r>
            <a:r>
              <a:rPr sz="1200" kern="0" spc="0" dirty="0">
                <a:solidFill>
                  <a:srgbClr val="000000">
                    <a:alpha val="100000"/>
                  </a:srgbClr>
                </a:solidFill>
                <a:latin typeface="Arial" panose="020B0604020202020204"/>
                <a:ea typeface="Arial" panose="020B0604020202020204"/>
                <a:cs typeface="Arial" panose="020B0604020202020204"/>
              </a:rPr>
              <a:t>LPG</a:t>
            </a:r>
            <a:r>
              <a:rPr sz="1200" kern="0" spc="10" dirty="0">
                <a:solidFill>
                  <a:srgbClr val="000000">
                    <a:alpha val="100000"/>
                  </a:srgbClr>
                </a:solidFill>
                <a:latin typeface="Arial" panose="020B0604020202020204"/>
                <a:ea typeface="Arial" panose="020B0604020202020204"/>
                <a:cs typeface="Arial" panose="020B0604020202020204"/>
              </a:rPr>
              <a:t>)</a:t>
            </a:r>
            <a:r>
              <a:rPr sz="1200" kern="0" spc="0" dirty="0">
                <a:solidFill>
                  <a:srgbClr val="000000">
                    <a:alpha val="100000"/>
                  </a:srgbClr>
                </a:solidFill>
                <a:latin typeface="Arial" panose="020B0604020202020204"/>
                <a:ea typeface="Arial" panose="020B0604020202020204"/>
                <a:cs typeface="Arial" panose="020B0604020202020204"/>
              </a:rPr>
              <a:t>                    </a:t>
            </a:r>
            <a:r>
              <a:rPr sz="1200" b="1" kern="0" spc="100" dirty="0">
                <a:solidFill>
                  <a:srgbClr val="000000">
                    <a:alpha val="100000"/>
                  </a:srgbClr>
                </a:solidFill>
                <a:latin typeface="黑体" panose="02010609060101010101" charset="-122"/>
                <a:ea typeface="黑体" panose="02010609060101010101" charset="-122"/>
                <a:cs typeface="黑体" panose="02010609060101010101" charset="-122"/>
              </a:rPr>
              <a:t>理化特性</a:t>
            </a:r>
            <a:endParaRPr sz="1200" dirty="0">
              <a:latin typeface="黑体" panose="02010609060101010101" charset="-122"/>
              <a:ea typeface="黑体" panose="02010609060101010101" charset="-122"/>
              <a:cs typeface="黑体" panose="02010609060101010101" charset="-122"/>
            </a:endParaRPr>
          </a:p>
          <a:p>
            <a:pPr marL="160020" algn="l" rtl="0" eaLnBrk="0">
              <a:lnSpc>
                <a:spcPct val="150000"/>
              </a:lnSpc>
              <a:spcBef>
                <a:spcPts val="690"/>
              </a:spcBef>
            </a:pPr>
            <a:r>
              <a:rPr sz="1200" kern="0" spc="70" dirty="0">
                <a:solidFill>
                  <a:srgbClr val="000000">
                    <a:alpha val="100000"/>
                  </a:srgbClr>
                </a:solidFill>
                <a:latin typeface="黑体" panose="02010609060101010101" charset="-122"/>
                <a:ea typeface="黑体" panose="02010609060101010101" charset="-122"/>
                <a:cs typeface="黑体" panose="02010609060101010101" charset="-122"/>
              </a:rPr>
              <a:t>主要成分：液化石油气的主要成分是含有三个碳原子和四个</a:t>
            </a:r>
            <a:endParaRPr sz="1200" dirty="0">
              <a:latin typeface="黑体" panose="02010609060101010101" charset="-122"/>
              <a:ea typeface="黑体" panose="02010609060101010101" charset="-122"/>
              <a:cs typeface="黑体" panose="02010609060101010101" charset="-122"/>
            </a:endParaRPr>
          </a:p>
          <a:p>
            <a:pPr marL="128270" algn="l" rtl="0" eaLnBrk="0">
              <a:lnSpc>
                <a:spcPct val="150000"/>
              </a:lnSpc>
              <a:spcBef>
                <a:spcPts val="910"/>
              </a:spcBef>
            </a:pP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碳原子的碳氢化合物，行业上习惯分别</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称为碳三和碳四，</a:t>
            </a:r>
            <a:r>
              <a:rPr sz="1200" kern="0" spc="20" dirty="0">
                <a:solidFill>
                  <a:srgbClr val="D03030">
                    <a:alpha val="100000"/>
                  </a:srgbClr>
                </a:solidFill>
                <a:latin typeface="黑体" panose="02010609060101010101" charset="-122"/>
                <a:ea typeface="黑体" panose="02010609060101010101" charset="-122"/>
                <a:cs typeface="黑体" panose="02010609060101010101" charset="-122"/>
              </a:rPr>
              <a:t>主要组</a:t>
            </a:r>
            <a:r>
              <a:rPr sz="1200" kern="0" spc="30" dirty="0">
                <a:solidFill>
                  <a:srgbClr val="D02020">
                    <a:alpha val="100000"/>
                  </a:srgbClr>
                </a:solidFill>
                <a:latin typeface="黑体" panose="02010609060101010101" charset="-122"/>
                <a:ea typeface="黑体" panose="02010609060101010101" charset="-122"/>
                <a:cs typeface="黑体" panose="02010609060101010101" charset="-122"/>
              </a:rPr>
              <a:t>成丙烷</a:t>
            </a:r>
            <a:r>
              <a:rPr sz="1200" kern="0" spc="-190" dirty="0">
                <a:solidFill>
                  <a:srgbClr val="D02020">
                    <a:alpha val="100000"/>
                  </a:srgbClr>
                </a:solidFill>
                <a:latin typeface="黑体" panose="02010609060101010101" charset="-122"/>
                <a:ea typeface="黑体" panose="02010609060101010101" charset="-122"/>
                <a:cs typeface="黑体" panose="02010609060101010101" charset="-122"/>
              </a:rPr>
              <a:t> </a:t>
            </a:r>
            <a:r>
              <a:rPr sz="1200" kern="0" spc="30" dirty="0">
                <a:solidFill>
                  <a:srgbClr val="D02020">
                    <a:alpha val="100000"/>
                  </a:srgbClr>
                </a:solidFill>
                <a:latin typeface="Arial" panose="020B0604020202020204"/>
                <a:ea typeface="Arial" panose="020B0604020202020204"/>
                <a:cs typeface="Arial" panose="020B0604020202020204"/>
              </a:rPr>
              <a:t>(C3H8)</a:t>
            </a:r>
            <a:r>
              <a:rPr sz="1200" kern="0" spc="-160" dirty="0">
                <a:solidFill>
                  <a:srgbClr val="D02020">
                    <a:alpha val="100000"/>
                  </a:srgbClr>
                </a:solidFill>
                <a:latin typeface="Arial" panose="020B0604020202020204"/>
                <a:ea typeface="Arial" panose="020B0604020202020204"/>
                <a:cs typeface="Arial" panose="020B0604020202020204"/>
              </a:rPr>
              <a:t> </a:t>
            </a:r>
            <a:r>
              <a:rPr sz="1200" kern="0" spc="30" dirty="0">
                <a:solidFill>
                  <a:srgbClr val="D0202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kern="0" spc="-90" dirty="0">
                <a:solidFill>
                  <a:srgbClr val="D02020">
                    <a:alpha val="100000"/>
                  </a:srgbClr>
                </a:solidFill>
                <a:latin typeface="宋体" panose="02010600030101010101" pitchFamily="2" charset="-122"/>
                <a:ea typeface="宋体" panose="02010600030101010101" pitchFamily="2" charset="-122"/>
                <a:cs typeface="宋体" panose="02010600030101010101" pitchFamily="2" charset="-122"/>
              </a:rPr>
              <a:t> </a:t>
            </a:r>
            <a:r>
              <a:rPr sz="1200" kern="0" spc="30" dirty="0">
                <a:solidFill>
                  <a:srgbClr val="D02020">
                    <a:alpha val="100000"/>
                  </a:srgbClr>
                </a:solidFill>
                <a:latin typeface="黑体" panose="02010609060101010101" charset="-122"/>
                <a:ea typeface="黑体" panose="02010609060101010101" charset="-122"/>
                <a:cs typeface="黑体" panose="02010609060101010101" charset="-122"/>
              </a:rPr>
              <a:t>丁烷</a:t>
            </a:r>
            <a:r>
              <a:rPr sz="1200" kern="0" spc="30" dirty="0">
                <a:solidFill>
                  <a:srgbClr val="D02020">
                    <a:alpha val="100000"/>
                  </a:srgbClr>
                </a:solidFill>
                <a:latin typeface="Arial" panose="020B0604020202020204"/>
                <a:ea typeface="Arial" panose="020B0604020202020204"/>
                <a:cs typeface="Arial" panose="020B0604020202020204"/>
              </a:rPr>
              <a:t>(C4H10)</a:t>
            </a:r>
            <a:r>
              <a:rPr sz="1200" kern="0" spc="30" dirty="0">
                <a:solidFill>
                  <a:srgbClr val="D02020">
                    <a:alpha val="100000"/>
                  </a:srgbClr>
                </a:solidFill>
                <a:latin typeface="黑体" panose="02010609060101010101" charset="-122"/>
                <a:ea typeface="黑体" panose="02010609060101010101" charset="-122"/>
                <a:cs typeface="黑体" panose="02010609060101010101" charset="-122"/>
              </a:rPr>
              <a:t>及少量丙烯</a:t>
            </a:r>
            <a:r>
              <a:rPr sz="1200" kern="0" spc="30" dirty="0">
                <a:solidFill>
                  <a:srgbClr val="D02020">
                    <a:alpha val="100000"/>
                  </a:srgbClr>
                </a:solidFill>
                <a:latin typeface="Arial" panose="020B0604020202020204"/>
                <a:ea typeface="Arial" panose="020B0604020202020204"/>
                <a:cs typeface="Arial" panose="020B0604020202020204"/>
              </a:rPr>
              <a:t>(C3H6)</a:t>
            </a:r>
            <a:r>
              <a:rPr sz="1200" kern="0" spc="30" dirty="0">
                <a:solidFill>
                  <a:srgbClr val="D02020">
                    <a:alpha val="100000"/>
                  </a:srgbClr>
                </a:solidFill>
                <a:latin typeface="宋体" panose="02010600030101010101" pitchFamily="2" charset="-122"/>
                <a:ea typeface="宋体" panose="02010600030101010101" pitchFamily="2" charset="-122"/>
                <a:cs typeface="宋体" panose="02010600030101010101" pitchFamily="2" charset="-122"/>
              </a:rPr>
              <a:t>、</a:t>
            </a:r>
            <a:r>
              <a:rPr sz="1200" kern="0" spc="30" dirty="0">
                <a:solidFill>
                  <a:srgbClr val="D02020">
                    <a:alpha val="100000"/>
                  </a:srgbClr>
                </a:solidFill>
                <a:latin typeface="黑体" panose="02010609060101010101" charset="-122"/>
                <a:ea typeface="黑体" panose="02010609060101010101" charset="-122"/>
                <a:cs typeface="黑体" panose="02010609060101010101" charset="-122"/>
              </a:rPr>
              <a:t>丁 烯</a:t>
            </a:r>
            <a:endParaRPr sz="1200" dirty="0">
              <a:latin typeface="黑体" panose="02010609060101010101" charset="-122"/>
              <a:ea typeface="黑体" panose="02010609060101010101" charset="-122"/>
              <a:cs typeface="黑体" panose="02010609060101010101" charset="-122"/>
            </a:endParaRPr>
          </a:p>
          <a:p>
            <a:pPr marL="128270" algn="l" rtl="0" eaLnBrk="0">
              <a:lnSpc>
                <a:spcPct val="150000"/>
              </a:lnSpc>
              <a:spcBef>
                <a:spcPts val="410"/>
              </a:spcBef>
            </a:pPr>
            <a:r>
              <a:rPr sz="1200" kern="0" spc="30" dirty="0">
                <a:solidFill>
                  <a:srgbClr val="E02020">
                    <a:alpha val="100000"/>
                  </a:srgbClr>
                </a:solidFill>
                <a:latin typeface="宋体" panose="02010600030101010101" pitchFamily="2" charset="-122"/>
                <a:ea typeface="宋体" panose="02010600030101010101" pitchFamily="2" charset="-122"/>
                <a:cs typeface="宋体" panose="02010600030101010101" pitchFamily="2" charset="-122"/>
              </a:rPr>
              <a:t>(C4H8) </a:t>
            </a: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等。除上述主要成分外，少量的戊烷</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(为通常俗称为残液</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50" dirty="0">
                <a:solidFill>
                  <a:srgbClr val="000000">
                    <a:alpha val="100000"/>
                  </a:srgbClr>
                </a:solidFill>
                <a:latin typeface="黑体" panose="02010609060101010101" charset="-122"/>
                <a:ea typeface="黑体" panose="02010609060101010101" charset="-122"/>
                <a:cs typeface="黑体" panose="02010609060101010101" charset="-122"/>
              </a:rPr>
              <a:t>的主要成份)、硫化物和水等。</a:t>
            </a:r>
            <a:endParaRPr sz="1200" dirty="0">
              <a:latin typeface="黑体" panose="02010609060101010101" charset="-122"/>
              <a:ea typeface="黑体" panose="02010609060101010101" charset="-122"/>
              <a:cs typeface="黑体" panose="02010609060101010101" charset="-122"/>
            </a:endParaRPr>
          </a:p>
          <a:p>
            <a:pPr algn="l" rtl="0" eaLnBrk="0">
              <a:lnSpc>
                <a:spcPct val="150000"/>
              </a:lnSpc>
            </a:pPr>
            <a:endParaRPr sz="1200" dirty="0">
              <a:latin typeface="Arial" panose="020B0604020202020204"/>
              <a:ea typeface="Arial" panose="020B0604020202020204"/>
              <a:cs typeface="Arial" panose="020B0604020202020204"/>
            </a:endParaRPr>
          </a:p>
          <a:p>
            <a:pPr marL="160020" algn="l" rtl="0" eaLnBrk="0">
              <a:lnSpc>
                <a:spcPct val="150000"/>
              </a:lnSpc>
              <a:spcBef>
                <a:spcPts val="5"/>
              </a:spcBef>
            </a:pPr>
            <a:r>
              <a:rPr sz="1200" kern="0" spc="50" dirty="0">
                <a:solidFill>
                  <a:srgbClr val="000000">
                    <a:alpha val="100000"/>
                  </a:srgbClr>
                </a:solidFill>
                <a:latin typeface="黑体" panose="02010609060101010101" charset="-122"/>
                <a:ea typeface="黑体" panose="02010609060101010101" charset="-122"/>
                <a:cs typeface="黑体" panose="02010609060101010101" charset="-122"/>
              </a:rPr>
              <a:t>外观与性状：无色气体或黄棕</a:t>
            </a: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色油状液体，有特殊臭味。</a:t>
            </a:r>
            <a:endParaRPr sz="1200" dirty="0">
              <a:latin typeface="黑体" panose="02010609060101010101" charset="-122"/>
              <a:ea typeface="黑体" panose="02010609060101010101" charset="-122"/>
              <a:cs typeface="黑体" panose="02010609060101010101" charset="-122"/>
            </a:endParaRPr>
          </a:p>
        </p:txBody>
      </p:sp>
      <p:sp>
        <p:nvSpPr>
          <p:cNvPr id="24" name="textbox 24"/>
          <p:cNvSpPr/>
          <p:nvPr/>
        </p:nvSpPr>
        <p:spPr>
          <a:xfrm>
            <a:off x="4827251" y="1468293"/>
            <a:ext cx="3024504" cy="1635760"/>
          </a:xfrm>
          <a:prstGeom prst="rect">
            <a:avLst/>
          </a:prstGeom>
          <a:noFill/>
          <a:ln w="0" cap="flat">
            <a:noFill/>
            <a:prstDash val="solid"/>
            <a:miter lim="0"/>
          </a:ln>
        </p:spPr>
        <p:txBody>
          <a:bodyPr vert="horz" wrap="square" lIns="0" tIns="0" rIns="0" bIns="0"/>
          <a:lstStyle/>
          <a:p>
            <a:pPr algn="l" rtl="0" eaLnBrk="0">
              <a:lnSpc>
                <a:spcPct val="83000"/>
              </a:lnSpc>
            </a:pPr>
            <a:endParaRPr sz="1200" dirty="0">
              <a:latin typeface="Arial" panose="020B0604020202020204"/>
              <a:ea typeface="Arial" panose="020B0604020202020204"/>
              <a:cs typeface="Arial" panose="020B0604020202020204"/>
            </a:endParaRPr>
          </a:p>
          <a:p>
            <a:pPr marL="106045" algn="l" rtl="0" eaLnBrk="0">
              <a:lnSpc>
                <a:spcPts val="1210"/>
              </a:lnSpc>
            </a:pPr>
            <a:r>
              <a:rPr sz="1200" b="1" kern="0" spc="-20" dirty="0">
                <a:solidFill>
                  <a:srgbClr val="204060">
                    <a:alpha val="100000"/>
                  </a:srgbClr>
                </a:solidFill>
                <a:latin typeface="黑体" panose="02010609060101010101" charset="-122"/>
                <a:ea typeface="黑体" panose="02010609060101010101" charset="-122"/>
                <a:cs typeface="黑体" panose="02010609060101010101" charset="-122"/>
              </a:rPr>
              <a:t>闪点(℃)</a:t>
            </a:r>
            <a:r>
              <a:rPr sz="1200" b="1" kern="0" spc="-20" dirty="0">
                <a:solidFill>
                  <a:srgbClr val="204050">
                    <a:alpha val="100000"/>
                  </a:srgbClr>
                </a:solidFill>
                <a:latin typeface="黑体" panose="02010609060101010101" charset="-122"/>
                <a:ea typeface="黑体" panose="02010609060101010101" charset="-122"/>
                <a:cs typeface="黑体" panose="02010609060101010101" charset="-122"/>
              </a:rPr>
              <a:t>:-74</a:t>
            </a:r>
            <a:endParaRPr sz="1200" b="1" dirty="0">
              <a:latin typeface="黑体" panose="02010609060101010101" charset="-122"/>
              <a:ea typeface="黑体" panose="02010609060101010101" charset="-122"/>
              <a:cs typeface="黑体" panose="02010609060101010101" charset="-122"/>
            </a:endParaRPr>
          </a:p>
          <a:p>
            <a:pPr marL="38100" algn="l" rtl="0" eaLnBrk="0">
              <a:lnSpc>
                <a:spcPct val="89000"/>
              </a:lnSpc>
              <a:spcBef>
                <a:spcPts val="810"/>
              </a:spcBef>
            </a:pPr>
            <a:r>
              <a:rPr sz="1200" b="1" kern="0" spc="100" dirty="0">
                <a:solidFill>
                  <a:srgbClr val="204050">
                    <a:alpha val="100000"/>
                  </a:srgbClr>
                </a:solidFill>
                <a:latin typeface="黑体" panose="02010609060101010101" charset="-122"/>
                <a:ea typeface="黑体" panose="02010609060101010101" charset="-122"/>
                <a:cs typeface="黑体" panose="02010609060101010101" charset="-122"/>
              </a:rPr>
              <a:t>引燃温度(℃):426～537</a:t>
            </a:r>
            <a:endParaRPr sz="1200" dirty="0">
              <a:latin typeface="黑体" panose="02010609060101010101" charset="-122"/>
              <a:ea typeface="黑体" panose="02010609060101010101" charset="-122"/>
              <a:cs typeface="黑体" panose="02010609060101010101" charset="-122"/>
            </a:endParaRPr>
          </a:p>
          <a:p>
            <a:pPr marL="38100" algn="l" rtl="0" eaLnBrk="0">
              <a:lnSpc>
                <a:spcPts val="1770"/>
              </a:lnSpc>
            </a:pPr>
            <a:r>
              <a:rPr sz="1200" b="1" kern="0" spc="70" dirty="0">
                <a:solidFill>
                  <a:srgbClr val="204050">
                    <a:alpha val="100000"/>
                  </a:srgbClr>
                </a:solidFill>
                <a:latin typeface="黑体" panose="02010609060101010101" charset="-122"/>
                <a:ea typeface="黑体" panose="02010609060101010101" charset="-122"/>
                <a:cs typeface="黑体" panose="02010609060101010101" charset="-122"/>
              </a:rPr>
              <a:t>爆炸上限%</a:t>
            </a:r>
            <a:r>
              <a:rPr sz="1200" b="1" kern="0" spc="70" dirty="0">
                <a:solidFill>
                  <a:srgbClr val="204050">
                    <a:alpha val="100000"/>
                  </a:srgbClr>
                </a:solidFill>
                <a:latin typeface="Arial" panose="020B0604020202020204"/>
                <a:ea typeface="Arial" panose="020B0604020202020204"/>
                <a:cs typeface="Arial" panose="020B0604020202020204"/>
              </a:rPr>
              <a:t>(</a:t>
            </a:r>
            <a:r>
              <a:rPr sz="1200" b="1" kern="0" spc="0" dirty="0">
                <a:solidFill>
                  <a:srgbClr val="204050">
                    <a:alpha val="100000"/>
                  </a:srgbClr>
                </a:solidFill>
                <a:latin typeface="Arial" panose="020B0604020202020204"/>
                <a:ea typeface="Arial" panose="020B0604020202020204"/>
                <a:cs typeface="Arial" panose="020B0604020202020204"/>
              </a:rPr>
              <a:t>VIV</a:t>
            </a:r>
            <a:r>
              <a:rPr sz="1200" b="1" kern="0" spc="70" dirty="0">
                <a:solidFill>
                  <a:srgbClr val="204050">
                    <a:alpha val="100000"/>
                  </a:srgbClr>
                </a:solidFill>
                <a:latin typeface="Arial" panose="020B0604020202020204"/>
                <a:ea typeface="Arial" panose="020B0604020202020204"/>
                <a:cs typeface="Arial" panose="020B0604020202020204"/>
              </a:rPr>
              <a:t>):9.5</a:t>
            </a:r>
            <a:endParaRPr sz="1200" dirty="0">
              <a:latin typeface="Arial" panose="020B0604020202020204"/>
              <a:ea typeface="Arial" panose="020B0604020202020204"/>
              <a:cs typeface="Arial" panose="020B0604020202020204"/>
            </a:endParaRPr>
          </a:p>
          <a:p>
            <a:pPr marL="38100" algn="l" rtl="0" eaLnBrk="0">
              <a:lnSpc>
                <a:spcPct val="96000"/>
              </a:lnSpc>
              <a:spcBef>
                <a:spcPts val="880"/>
              </a:spcBef>
            </a:pPr>
            <a:r>
              <a:rPr sz="1200" b="1" kern="0" spc="80" dirty="0">
                <a:solidFill>
                  <a:srgbClr val="204050">
                    <a:alpha val="100000"/>
                  </a:srgbClr>
                </a:solidFill>
                <a:latin typeface="黑体" panose="02010609060101010101" charset="-122"/>
                <a:ea typeface="黑体" panose="02010609060101010101" charset="-122"/>
                <a:cs typeface="黑体" panose="02010609060101010101" charset="-122"/>
              </a:rPr>
              <a:t>爆炸下限%</a:t>
            </a:r>
            <a:r>
              <a:rPr sz="1200" b="1" kern="0" spc="80" dirty="0">
                <a:solidFill>
                  <a:srgbClr val="204050">
                    <a:alpha val="100000"/>
                  </a:srgbClr>
                </a:solidFill>
                <a:latin typeface="Arial" panose="020B0604020202020204"/>
                <a:ea typeface="Arial" panose="020B0604020202020204"/>
                <a:cs typeface="Arial" panose="020B0604020202020204"/>
              </a:rPr>
              <a:t>(</a:t>
            </a:r>
            <a:r>
              <a:rPr sz="1200" b="1" kern="0" spc="0" dirty="0">
                <a:solidFill>
                  <a:srgbClr val="204050">
                    <a:alpha val="100000"/>
                  </a:srgbClr>
                </a:solidFill>
                <a:latin typeface="Arial" panose="020B0604020202020204"/>
                <a:ea typeface="Arial" panose="020B0604020202020204"/>
                <a:cs typeface="Arial" panose="020B0604020202020204"/>
              </a:rPr>
              <a:t>VIV</a:t>
            </a:r>
            <a:r>
              <a:rPr sz="1200" b="1" kern="0" spc="80" dirty="0">
                <a:solidFill>
                  <a:srgbClr val="204050">
                    <a:alpha val="100000"/>
                  </a:srgbClr>
                </a:solidFill>
                <a:latin typeface="Arial" panose="020B0604020202020204"/>
                <a:ea typeface="Arial" panose="020B0604020202020204"/>
                <a:cs typeface="Arial" panose="020B0604020202020204"/>
              </a:rPr>
              <a:t>):1.5</a:t>
            </a:r>
            <a:endParaRPr sz="1200" dirty="0">
              <a:latin typeface="Arial" panose="020B0604020202020204"/>
              <a:ea typeface="Arial" panose="020B0604020202020204"/>
              <a:cs typeface="Arial" panose="020B0604020202020204"/>
            </a:endParaRPr>
          </a:p>
          <a:p>
            <a:pPr marL="36195" algn="l" rtl="0" eaLnBrk="0">
              <a:lnSpc>
                <a:spcPct val="96000"/>
              </a:lnSpc>
              <a:spcBef>
                <a:spcPts val="710"/>
              </a:spcBef>
            </a:pPr>
            <a:r>
              <a:rPr sz="1200" kern="0" spc="20" dirty="0">
                <a:solidFill>
                  <a:srgbClr val="305060">
                    <a:alpha val="100000"/>
                  </a:srgbClr>
                </a:solidFill>
                <a:latin typeface="黑体" panose="02010609060101010101" charset="-122"/>
                <a:ea typeface="黑体" panose="02010609060101010101" charset="-122"/>
                <a:cs typeface="黑体" panose="02010609060101010101" charset="-122"/>
              </a:rPr>
              <a:t>主要用途</a:t>
            </a:r>
            <a:r>
              <a:rPr sz="1200" kern="0" spc="20" dirty="0">
                <a:solidFill>
                  <a:srgbClr val="102040">
                    <a:alpha val="100000"/>
                  </a:srgbClr>
                </a:solidFill>
                <a:latin typeface="黑体" panose="02010609060101010101" charset="-122"/>
                <a:ea typeface="黑体" panose="02010609060101010101" charset="-122"/>
                <a:cs typeface="黑体" panose="02010609060101010101" charset="-122"/>
              </a:rPr>
              <a:t>： </a:t>
            </a:r>
            <a:r>
              <a:rPr sz="1200" kern="0" spc="20" dirty="0">
                <a:solidFill>
                  <a:srgbClr val="204060">
                    <a:alpha val="100000"/>
                  </a:srgbClr>
                </a:solidFill>
                <a:latin typeface="黑体" panose="02010609060101010101" charset="-122"/>
                <a:ea typeface="黑体" panose="02010609060101010101" charset="-122"/>
                <a:cs typeface="黑体" panose="02010609060101010101" charset="-122"/>
              </a:rPr>
              <a:t>用作石油化工的原料，</a:t>
            </a:r>
            <a:r>
              <a:rPr sz="1200" kern="0" spc="10" dirty="0">
                <a:solidFill>
                  <a:srgbClr val="204060">
                    <a:alpha val="100000"/>
                  </a:srgbClr>
                </a:solidFill>
                <a:latin typeface="黑体" panose="02010609060101010101" charset="-122"/>
                <a:ea typeface="黑体" panose="02010609060101010101" charset="-122"/>
                <a:cs typeface="黑体" panose="02010609060101010101" charset="-122"/>
              </a:rPr>
              <a:t>也可用作燃料。</a:t>
            </a:r>
            <a:endParaRPr sz="1200" dirty="0">
              <a:latin typeface="黑体" panose="02010609060101010101" charset="-122"/>
              <a:ea typeface="黑体" panose="02010609060101010101" charset="-122"/>
              <a:cs typeface="黑体" panose="02010609060101010101" charset="-122"/>
            </a:endParaRPr>
          </a:p>
          <a:p>
            <a:pPr marL="12700" indent="25400" algn="l" rtl="0" eaLnBrk="0">
              <a:lnSpc>
                <a:spcPct val="161000"/>
              </a:lnSpc>
              <a:spcBef>
                <a:spcPts val="65"/>
              </a:spcBef>
            </a:pPr>
            <a:r>
              <a:rPr sz="1200" b="1" kern="0" spc="70" dirty="0">
                <a:solidFill>
                  <a:srgbClr val="204060">
                    <a:alpha val="100000"/>
                  </a:srgbClr>
                </a:solidFill>
                <a:latin typeface="黑体" panose="02010609060101010101" charset="-122"/>
                <a:ea typeface="黑体" panose="02010609060101010101" charset="-122"/>
                <a:cs typeface="黑体" panose="02010609060101010101" charset="-122"/>
              </a:rPr>
              <a:t>来源：从油气田、炼油厂或</a:t>
            </a:r>
            <a:r>
              <a:rPr sz="1200" b="1" kern="0" spc="70" dirty="0">
                <a:solidFill>
                  <a:srgbClr val="204060">
                    <a:alpha val="100000"/>
                  </a:srgbClr>
                </a:solidFill>
                <a:latin typeface="Times New Roman" panose="02020603050405020304"/>
                <a:ea typeface="Times New Roman" panose="02020603050405020304"/>
                <a:cs typeface="Times New Roman" panose="02020603050405020304"/>
              </a:rPr>
              <a:t>Z </a:t>
            </a:r>
            <a:r>
              <a:rPr sz="1200" b="1" kern="0" spc="70" dirty="0">
                <a:solidFill>
                  <a:srgbClr val="204060">
                    <a:alpha val="100000"/>
                  </a:srgbClr>
                </a:solidFill>
                <a:latin typeface="黑体" panose="02010609060101010101" charset="-122"/>
                <a:ea typeface="黑体" panose="02010609060101010101" charset="-122"/>
                <a:cs typeface="黑体" panose="02010609060101010101" charset="-122"/>
              </a:rPr>
              <a:t>烯</a:t>
            </a:r>
            <a:r>
              <a:rPr sz="1200" b="1" kern="0" spc="60" dirty="0">
                <a:solidFill>
                  <a:srgbClr val="204060">
                    <a:alpha val="100000"/>
                  </a:srgbClr>
                </a:solidFill>
                <a:latin typeface="黑体" panose="02010609060101010101" charset="-122"/>
                <a:ea typeface="黑体" panose="02010609060101010101" charset="-122"/>
                <a:cs typeface="黑体" panose="02010609060101010101" charset="-122"/>
              </a:rPr>
              <a:t>厂石油气生产中</a:t>
            </a:r>
            <a:r>
              <a:rPr sz="1200" b="1" kern="0" spc="80" dirty="0">
                <a:solidFill>
                  <a:srgbClr val="204060">
                    <a:alpha val="100000"/>
                  </a:srgbClr>
                </a:solidFill>
                <a:latin typeface="黑体" panose="02010609060101010101" charset="-122"/>
                <a:ea typeface="黑体" panose="02010609060101010101" charset="-122"/>
                <a:cs typeface="黑体" panose="02010609060101010101" charset="-122"/>
              </a:rPr>
              <a:t>催化裂解或热裂解的副产物获</a:t>
            </a:r>
            <a:r>
              <a:rPr sz="1200" b="1" kern="0" spc="70" dirty="0">
                <a:solidFill>
                  <a:srgbClr val="204060">
                    <a:alpha val="100000"/>
                  </a:srgbClr>
                </a:solidFill>
                <a:latin typeface="黑体" panose="02010609060101010101" charset="-122"/>
                <a:ea typeface="黑体" panose="02010609060101010101" charset="-122"/>
                <a:cs typeface="黑体" panose="02010609060101010101" charset="-122"/>
              </a:rPr>
              <a:t>得。</a:t>
            </a:r>
            <a:endParaRPr sz="12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 name="picture 448"/>
          <p:cNvPicPr>
            <a:picLocks noChangeAspect="1"/>
          </p:cNvPicPr>
          <p:nvPr/>
        </p:nvPicPr>
        <p:blipFill>
          <a:blip r:embed="rId1"/>
          <a:stretch>
            <a:fillRect/>
          </a:stretch>
        </p:blipFill>
        <p:spPr>
          <a:xfrm rot="21600000">
            <a:off x="0" y="0"/>
            <a:ext cx="8128000" cy="4572000"/>
          </a:xfrm>
          <a:prstGeom prst="rect">
            <a:avLst/>
          </a:prstGeom>
        </p:spPr>
      </p:pic>
      <p:pic>
        <p:nvPicPr>
          <p:cNvPr id="450" name="picture 450"/>
          <p:cNvPicPr>
            <a:picLocks noChangeAspect="1"/>
          </p:cNvPicPr>
          <p:nvPr/>
        </p:nvPicPr>
        <p:blipFill>
          <a:blip r:embed="rId2"/>
          <a:stretch>
            <a:fillRect/>
          </a:stretch>
        </p:blipFill>
        <p:spPr>
          <a:xfrm rot="21600000">
            <a:off x="768339" y="1377955"/>
            <a:ext cx="2997200" cy="2127260"/>
          </a:xfrm>
          <a:prstGeom prst="rect">
            <a:avLst/>
          </a:prstGeom>
        </p:spPr>
      </p:pic>
      <p:pic>
        <p:nvPicPr>
          <p:cNvPr id="452" name="picture 452"/>
          <p:cNvPicPr>
            <a:picLocks noChangeAspect="1"/>
          </p:cNvPicPr>
          <p:nvPr/>
        </p:nvPicPr>
        <p:blipFill>
          <a:blip r:embed="rId3"/>
          <a:stretch>
            <a:fillRect/>
          </a:stretch>
        </p:blipFill>
        <p:spPr>
          <a:xfrm rot="21600000">
            <a:off x="4400580" y="1365244"/>
            <a:ext cx="2971759" cy="2133615"/>
          </a:xfrm>
          <a:prstGeom prst="rect">
            <a:avLst/>
          </a:prstGeom>
        </p:spPr>
      </p:pic>
      <p:sp>
        <p:nvSpPr>
          <p:cNvPr id="454" name="textbox 454"/>
          <p:cNvSpPr/>
          <p:nvPr/>
        </p:nvSpPr>
        <p:spPr>
          <a:xfrm>
            <a:off x="838220" y="3592549"/>
            <a:ext cx="6632575" cy="52324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1715"/>
              </a:lnSpc>
            </a:pPr>
            <a:r>
              <a:rPr sz="1700" kern="0" spc="70" baseline="-800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3.</a:t>
            </a:r>
            <a:r>
              <a:rPr sz="1700" kern="0" spc="70" baseline="-8000" dirty="0">
                <a:solidFill>
                  <a:srgbClr val="000000">
                    <a:alpha val="100000"/>
                  </a:srgbClr>
                </a:solidFill>
                <a:latin typeface="黑体" panose="02010609060101010101" charset="-122"/>
                <a:ea typeface="黑体" panose="02010609060101010101" charset="-122"/>
                <a:cs typeface="黑体" panose="02010609060101010101" charset="-122"/>
              </a:rPr>
              <a:t>用户使用无卡箍或非标准卡箍的胶管和减</a:t>
            </a:r>
            <a:r>
              <a:rPr sz="1100" kern="0" spc="70" dirty="0">
                <a:solidFill>
                  <a:srgbClr val="000000">
                    <a:alpha val="100000"/>
                  </a:srgbClr>
                </a:solidFill>
                <a:latin typeface="黑体" panose="02010609060101010101" charset="-122"/>
                <a:ea typeface="黑体" panose="02010609060101010101" charset="-122"/>
                <a:cs typeface="黑体" panose="02010609060101010101" charset="-122"/>
              </a:rPr>
              <a:t>       </a:t>
            </a:r>
            <a:r>
              <a:rPr sz="1700" kern="0" spc="70" baseline="2300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4.</a:t>
            </a:r>
            <a:r>
              <a:rPr sz="1700" kern="0" spc="70" baseline="23000" dirty="0">
                <a:solidFill>
                  <a:srgbClr val="000000">
                    <a:alpha val="100000"/>
                  </a:srgbClr>
                </a:solidFill>
                <a:latin typeface="黑体" panose="02010609060101010101" charset="-122"/>
                <a:ea typeface="黑体" panose="02010609060101010101" charset="-122"/>
                <a:cs typeface="黑体" panose="02010609060101010101" charset="-122"/>
              </a:rPr>
              <a:t>用户违规使用各种的软、硬形式</a:t>
            </a:r>
            <a:r>
              <a:rPr sz="1700" kern="0" spc="60" baseline="23000" dirty="0">
                <a:solidFill>
                  <a:srgbClr val="000000">
                    <a:alpha val="100000"/>
                  </a:srgbClr>
                </a:solidFill>
                <a:latin typeface="黑体" panose="02010609060101010101" charset="-122"/>
                <a:ea typeface="黑体" panose="02010609060101010101" charset="-122"/>
                <a:cs typeface="黑体" panose="02010609060101010101" charset="-122"/>
              </a:rPr>
              <a:t>的三通连接。</a:t>
            </a:r>
            <a:endParaRPr sz="1700" baseline="23000" dirty="0">
              <a:latin typeface="黑体" panose="02010609060101010101" charset="-122"/>
              <a:ea typeface="黑体" panose="02010609060101010101" charset="-122"/>
              <a:cs typeface="黑体" panose="02010609060101010101" charset="-122"/>
            </a:endParaRPr>
          </a:p>
          <a:p>
            <a:pPr marL="31115" algn="l" rtl="0" eaLnBrk="0">
              <a:lnSpc>
                <a:spcPts val="2200"/>
              </a:lnSpc>
            </a:pPr>
            <a:r>
              <a:rPr sz="1100" kern="0" spc="100" dirty="0">
                <a:solidFill>
                  <a:srgbClr val="000000">
                    <a:alpha val="100000"/>
                  </a:srgbClr>
                </a:solidFill>
                <a:latin typeface="黑体" panose="02010609060101010101" charset="-122"/>
                <a:ea typeface="黑体" panose="02010609060101010101" charset="-122"/>
                <a:cs typeface="黑体" panose="02010609060101010101" charset="-122"/>
              </a:rPr>
              <a:t>压阀连接，软管连接容易松动产生漏气，引</a:t>
            </a:r>
            <a:endParaRPr sz="1100" dirty="0">
              <a:latin typeface="黑体" panose="02010609060101010101" charset="-122"/>
              <a:ea typeface="黑体" panose="02010609060101010101" charset="-122"/>
              <a:cs typeface="黑体" panose="02010609060101010101" charset="-122"/>
            </a:endParaRPr>
          </a:p>
        </p:txBody>
      </p:sp>
      <p:grpSp>
        <p:nvGrpSpPr>
          <p:cNvPr id="58" name="group 58"/>
          <p:cNvGrpSpPr/>
          <p:nvPr/>
        </p:nvGrpSpPr>
        <p:grpSpPr>
          <a:xfrm rot="21600000">
            <a:off x="0" y="120655"/>
            <a:ext cx="5181600" cy="527060"/>
            <a:chOff x="0" y="0"/>
            <a:chExt cx="5181600" cy="527060"/>
          </a:xfrm>
        </p:grpSpPr>
        <p:pic>
          <p:nvPicPr>
            <p:cNvPr id="456" name="picture 456"/>
            <p:cNvPicPr>
              <a:picLocks noChangeAspect="1"/>
            </p:cNvPicPr>
            <p:nvPr/>
          </p:nvPicPr>
          <p:blipFill>
            <a:blip r:embed="rId4"/>
            <a:stretch>
              <a:fillRect/>
            </a:stretch>
          </p:blipFill>
          <p:spPr>
            <a:xfrm rot="21600000">
              <a:off x="0" y="0"/>
              <a:ext cx="5181600" cy="527060"/>
            </a:xfrm>
            <a:prstGeom prst="rect">
              <a:avLst/>
            </a:prstGeom>
          </p:spPr>
        </p:pic>
        <p:sp>
          <p:nvSpPr>
            <p:cNvPr id="458" name="textbox 458"/>
            <p:cNvSpPr/>
            <p:nvPr/>
          </p:nvSpPr>
          <p:spPr>
            <a:xfrm>
              <a:off x="-12700" y="-12700"/>
              <a:ext cx="5207000" cy="59563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33045" algn="l" rtl="0" eaLnBrk="0">
                <a:lnSpc>
                  <a:spcPct val="97000"/>
                </a:lnSpc>
                <a:spcBef>
                  <a:spcPts val="0"/>
                </a:spcBef>
              </a:pP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液化石油气充装站安全防范</a:t>
              </a:r>
              <a:endParaRPr sz="2600" dirty="0">
                <a:latin typeface="黑体" panose="02010609060101010101" charset="-122"/>
                <a:ea typeface="黑体" panose="02010609060101010101" charset="-122"/>
                <a:cs typeface="黑体" panose="02010609060101010101" charset="-122"/>
              </a:endParaRPr>
            </a:p>
          </p:txBody>
        </p:sp>
      </p:grpSp>
      <p:sp>
        <p:nvSpPr>
          <p:cNvPr id="460" name="textbox 460"/>
          <p:cNvSpPr/>
          <p:nvPr/>
        </p:nvSpPr>
        <p:spPr>
          <a:xfrm>
            <a:off x="857239" y="4057660"/>
            <a:ext cx="7024369" cy="368300"/>
          </a:xfrm>
          <a:prstGeom prst="rect">
            <a:avLst/>
          </a:prstGeom>
          <a:noFill/>
          <a:ln w="0" cap="flat">
            <a:noFill/>
            <a:prstDash val="solid"/>
            <a:miter lim="0"/>
          </a:ln>
        </p:spPr>
        <p:txBody>
          <a:bodyPr vert="horz" wrap="square" lIns="0" tIns="0" rIns="0" bIns="0"/>
          <a:lstStyle/>
          <a:p>
            <a:pPr algn="l" rtl="0" eaLnBrk="0">
              <a:lnSpc>
                <a:spcPct val="130000"/>
              </a:lnSpc>
            </a:pPr>
            <a:endParaRPr sz="300" dirty="0">
              <a:latin typeface="Arial" panose="020B0604020202020204"/>
              <a:ea typeface="Arial" panose="020B0604020202020204"/>
              <a:cs typeface="Arial" panose="020B0604020202020204"/>
            </a:endParaRPr>
          </a:p>
          <a:p>
            <a:pPr marL="12700" algn="l" rtl="0" eaLnBrk="0">
              <a:lnSpc>
                <a:spcPts val="2330"/>
              </a:lnSpc>
            </a:pPr>
            <a:r>
              <a:rPr sz="1700" kern="0" spc="-10" baseline="-9000" dirty="0">
                <a:solidFill>
                  <a:srgbClr val="000000">
                    <a:alpha val="100000"/>
                  </a:srgbClr>
                </a:solidFill>
                <a:latin typeface="黑体" panose="02010609060101010101" charset="-122"/>
                <a:ea typeface="黑体" panose="02010609060101010101" charset="-122"/>
                <a:cs typeface="黑体" panose="02010609060101010101" charset="-122"/>
              </a:rPr>
              <a:t>发中毒、火灾事故。</a:t>
            </a:r>
            <a:r>
              <a:rPr sz="11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100" kern="0" spc="-20" dirty="0">
                <a:solidFill>
                  <a:srgbClr val="000000">
                    <a:alpha val="100000"/>
                  </a:srgbClr>
                </a:solidFill>
                <a:latin typeface="黑体" panose="02010609060101010101" charset="-122"/>
                <a:ea typeface="黑体" panose="02010609060101010101" charset="-122"/>
                <a:cs typeface="黑体" panose="02010609060101010101" charset="-122"/>
              </a:rPr>
              <a:t>                                   </a:t>
            </a:r>
            <a:endParaRPr sz="1800" dirty="0">
              <a:latin typeface="黑体" panose="02010609060101010101" charset="-122"/>
              <a:ea typeface="黑体" panose="02010609060101010101" charset="-122"/>
              <a:cs typeface="黑体" panose="02010609060101010101" charset="-122"/>
            </a:endParaRPr>
          </a:p>
        </p:txBody>
      </p:sp>
      <p:sp>
        <p:nvSpPr>
          <p:cNvPr id="464" name="textbox 464"/>
          <p:cNvSpPr/>
          <p:nvPr/>
        </p:nvSpPr>
        <p:spPr>
          <a:xfrm>
            <a:off x="355579" y="916753"/>
            <a:ext cx="992505" cy="294640"/>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2700" algn="l" rtl="0" eaLnBrk="0">
              <a:lnSpc>
                <a:spcPct val="98000"/>
              </a:lnSpc>
            </a:pPr>
            <a:r>
              <a:rPr sz="1800" kern="0" spc="100" dirty="0">
                <a:solidFill>
                  <a:srgbClr val="C02020">
                    <a:alpha val="100000"/>
                  </a:srgbClr>
                </a:solidFill>
                <a:latin typeface="黑体" panose="02010609060101010101" charset="-122"/>
                <a:ea typeface="黑体" panose="02010609060101010101" charset="-122"/>
                <a:cs typeface="黑体" panose="02010609060101010101" charset="-122"/>
              </a:rPr>
              <a:t>注意事项</a:t>
            </a:r>
            <a:endParaRPr sz="18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 name="picture 466"/>
          <p:cNvPicPr>
            <a:picLocks noChangeAspect="1"/>
          </p:cNvPicPr>
          <p:nvPr/>
        </p:nvPicPr>
        <p:blipFill>
          <a:blip r:embed="rId1"/>
          <a:stretch>
            <a:fillRect/>
          </a:stretch>
        </p:blipFill>
        <p:spPr>
          <a:xfrm rot="21600000">
            <a:off x="0" y="0"/>
            <a:ext cx="8128000" cy="4572000"/>
          </a:xfrm>
          <a:prstGeom prst="rect">
            <a:avLst/>
          </a:prstGeom>
        </p:spPr>
      </p:pic>
      <p:sp>
        <p:nvSpPr>
          <p:cNvPr id="468" name="textbox 468"/>
          <p:cNvSpPr/>
          <p:nvPr/>
        </p:nvSpPr>
        <p:spPr>
          <a:xfrm>
            <a:off x="355579" y="1018102"/>
            <a:ext cx="7362825" cy="262572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6000"/>
              </a:lnSpc>
            </a:pPr>
            <a:r>
              <a:rPr sz="1800" kern="0" spc="70" dirty="0">
                <a:solidFill>
                  <a:srgbClr val="C03020">
                    <a:alpha val="100000"/>
                  </a:srgbClr>
                </a:solidFill>
                <a:latin typeface="黑体" panose="02010609060101010101" charset="-122"/>
                <a:ea typeface="黑体" panose="02010609060101010101" charset="-122"/>
                <a:cs typeface="黑体" panose="02010609060101010101" charset="-122"/>
              </a:rPr>
              <a:t>液化石油气安全作业规范</a:t>
            </a:r>
            <a:endParaRPr sz="1800" dirty="0">
              <a:latin typeface="黑体" panose="02010609060101010101" charset="-122"/>
              <a:ea typeface="黑体" panose="02010609060101010101" charset="-122"/>
              <a:cs typeface="黑体" panose="02010609060101010101" charset="-122"/>
            </a:endParaRPr>
          </a:p>
          <a:p>
            <a:pPr algn="l" rtl="0" eaLnBrk="0">
              <a:lnSpc>
                <a:spcPct val="160000"/>
              </a:lnSpc>
            </a:pPr>
            <a:endParaRPr sz="1000" dirty="0">
              <a:latin typeface="Arial" panose="020B0604020202020204"/>
              <a:ea typeface="Arial" panose="020B0604020202020204"/>
              <a:cs typeface="Arial" panose="020B0604020202020204"/>
            </a:endParaRPr>
          </a:p>
          <a:p>
            <a:pPr marL="12700" algn="l" rtl="0" eaLnBrk="0">
              <a:lnSpc>
                <a:spcPct val="87000"/>
              </a:lnSpc>
              <a:spcBef>
                <a:spcPts val="455"/>
              </a:spcBef>
            </a:pPr>
            <a:r>
              <a:rPr sz="1500" kern="0" spc="100" dirty="0">
                <a:solidFill>
                  <a:srgbClr val="4050C0">
                    <a:alpha val="100000"/>
                  </a:srgbClr>
                </a:solidFill>
                <a:latin typeface="黑体" panose="02010609060101010101" charset="-122"/>
                <a:ea typeface="黑体" panose="02010609060101010101" charset="-122"/>
                <a:cs typeface="黑体" panose="02010609060101010101" charset="-122"/>
              </a:rPr>
              <a:t>&gt;</a:t>
            </a:r>
            <a:r>
              <a:rPr sz="1500" kern="0" spc="590" dirty="0">
                <a:solidFill>
                  <a:srgbClr val="4050C0">
                    <a:alpha val="100000"/>
                  </a:srgbClr>
                </a:solidFill>
                <a:latin typeface="黑体" panose="02010609060101010101" charset="-122"/>
                <a:ea typeface="黑体" panose="02010609060101010101" charset="-122"/>
                <a:cs typeface="黑体" panose="02010609060101010101" charset="-122"/>
              </a:rPr>
              <a:t> </a:t>
            </a:r>
            <a:r>
              <a:rPr sz="1500" kern="0" spc="100" dirty="0">
                <a:solidFill>
                  <a:srgbClr val="C020B0">
                    <a:alpha val="100000"/>
                  </a:srgbClr>
                </a:solidFill>
                <a:latin typeface="黑体" panose="02010609060101010101" charset="-122"/>
                <a:ea typeface="黑体" panose="02010609060101010101" charset="-122"/>
                <a:cs typeface="黑体" panose="02010609060101010101" charset="-122"/>
              </a:rPr>
              <a:t>1、严防液化石油气外泄。</a:t>
            </a:r>
            <a:r>
              <a:rPr sz="1500" kern="0" spc="100" dirty="0">
                <a:solidFill>
                  <a:srgbClr val="000000">
                    <a:alpha val="100000"/>
                  </a:srgbClr>
                </a:solidFill>
                <a:latin typeface="黑体" panose="02010609060101010101" charset="-122"/>
                <a:ea typeface="黑体" panose="02010609060101010101" charset="-122"/>
                <a:cs typeface="黑体" panose="02010609060101010101" charset="-122"/>
              </a:rPr>
              <a:t>容器和管道应具有足够的耐压能力和密封性。液化石</a:t>
            </a:r>
            <a:endParaRPr sz="1500" dirty="0">
              <a:latin typeface="黑体" panose="02010609060101010101" charset="-122"/>
              <a:ea typeface="黑体" panose="02010609060101010101" charset="-122"/>
              <a:cs typeface="黑体" panose="02010609060101010101" charset="-122"/>
            </a:endParaRPr>
          </a:p>
          <a:p>
            <a:pPr marL="234950" algn="l" rtl="0" eaLnBrk="0">
              <a:lnSpc>
                <a:spcPts val="2650"/>
              </a:lnSpc>
            </a:pPr>
            <a:r>
              <a:rPr sz="1500" kern="0" spc="70" dirty="0">
                <a:solidFill>
                  <a:srgbClr val="000000">
                    <a:alpha val="100000"/>
                  </a:srgbClr>
                </a:solidFill>
                <a:latin typeface="黑体" panose="02010609060101010101" charset="-122"/>
                <a:ea typeface="黑体" panose="02010609060101010101" charset="-122"/>
                <a:cs typeface="黑体" panose="02010609060101010101" charset="-122"/>
              </a:rPr>
              <a:t>油气设施与其他建筑要有足够的防范保护设施和防</a:t>
            </a:r>
            <a:r>
              <a:rPr sz="1500" kern="0" spc="60" dirty="0">
                <a:solidFill>
                  <a:srgbClr val="000000">
                    <a:alpha val="100000"/>
                  </a:srgbClr>
                </a:solidFill>
                <a:latin typeface="黑体" panose="02010609060101010101" charset="-122"/>
                <a:ea typeface="黑体" panose="02010609060101010101" charset="-122"/>
                <a:cs typeface="黑体" panose="02010609060101010101" charset="-122"/>
              </a:rPr>
              <a:t>火间距。</a:t>
            </a:r>
            <a:endParaRPr sz="1500" dirty="0">
              <a:latin typeface="黑体" panose="02010609060101010101" charset="-122"/>
              <a:ea typeface="黑体" panose="02010609060101010101" charset="-122"/>
              <a:cs typeface="黑体" panose="02010609060101010101" charset="-122"/>
            </a:endParaRPr>
          </a:p>
          <a:p>
            <a:pPr marL="12700" algn="l" rtl="0" eaLnBrk="0">
              <a:lnSpc>
                <a:spcPct val="87000"/>
              </a:lnSpc>
              <a:spcBef>
                <a:spcPts val="1465"/>
              </a:spcBef>
            </a:pPr>
            <a:r>
              <a:rPr sz="1500" kern="0" spc="90" dirty="0">
                <a:solidFill>
                  <a:srgbClr val="C020D0">
                    <a:alpha val="100000"/>
                  </a:srgbClr>
                </a:solidFill>
                <a:latin typeface="黑体" panose="02010609060101010101" charset="-122"/>
                <a:ea typeface="黑体" panose="02010609060101010101" charset="-122"/>
                <a:cs typeface="黑体" panose="02010609060101010101" charset="-122"/>
              </a:rPr>
              <a:t>&gt;2、</a:t>
            </a:r>
            <a:r>
              <a:rPr sz="1500" kern="0" spc="440" dirty="0">
                <a:solidFill>
                  <a:srgbClr val="C020D0">
                    <a:alpha val="100000"/>
                  </a:srgbClr>
                </a:solidFill>
                <a:latin typeface="黑体" panose="02010609060101010101" charset="-122"/>
                <a:ea typeface="黑体" panose="02010609060101010101" charset="-122"/>
                <a:cs typeface="黑体" panose="02010609060101010101" charset="-122"/>
              </a:rPr>
              <a:t> </a:t>
            </a:r>
            <a:r>
              <a:rPr sz="1500" kern="0" spc="90" dirty="0">
                <a:solidFill>
                  <a:srgbClr val="000000">
                    <a:alpha val="100000"/>
                  </a:srgbClr>
                </a:solidFill>
                <a:latin typeface="黑体" panose="02010609060101010101" charset="-122"/>
                <a:ea typeface="黑体" panose="02010609060101010101" charset="-122"/>
                <a:cs typeface="黑体" panose="02010609060101010101" charset="-122"/>
              </a:rPr>
              <a:t>凡与</a:t>
            </a:r>
            <a:r>
              <a:rPr sz="1500" kern="0" spc="0" dirty="0">
                <a:solidFill>
                  <a:srgbClr val="000000">
                    <a:alpha val="100000"/>
                  </a:srgbClr>
                </a:solidFill>
                <a:latin typeface="Arial" panose="020B0604020202020204"/>
                <a:ea typeface="Arial" panose="020B0604020202020204"/>
                <a:cs typeface="Arial" panose="020B0604020202020204"/>
              </a:rPr>
              <a:t>LPG</a:t>
            </a:r>
            <a:r>
              <a:rPr sz="1500" kern="0" spc="-150" dirty="0">
                <a:solidFill>
                  <a:srgbClr val="000000">
                    <a:alpha val="100000"/>
                  </a:srgbClr>
                </a:solidFill>
                <a:latin typeface="Arial" panose="020B0604020202020204"/>
                <a:ea typeface="Arial" panose="020B0604020202020204"/>
                <a:cs typeface="Arial" panose="020B0604020202020204"/>
              </a:rPr>
              <a:t> </a:t>
            </a:r>
            <a:r>
              <a:rPr sz="1500" kern="0" spc="90" dirty="0">
                <a:solidFill>
                  <a:srgbClr val="000000">
                    <a:alpha val="100000"/>
                  </a:srgbClr>
                </a:solidFill>
                <a:latin typeface="黑体" panose="02010609060101010101" charset="-122"/>
                <a:ea typeface="黑体" panose="02010609060101010101" charset="-122"/>
                <a:cs typeface="黑体" panose="02010609060101010101" charset="-122"/>
              </a:rPr>
              <a:t>相关的地方和环境要</a:t>
            </a:r>
            <a:r>
              <a:rPr sz="1500" kern="0" spc="90" dirty="0">
                <a:solidFill>
                  <a:srgbClr val="D020C0">
                    <a:alpha val="100000"/>
                  </a:srgbClr>
                </a:solidFill>
                <a:latin typeface="黑体" panose="02010609060101010101" charset="-122"/>
                <a:ea typeface="黑体" panose="02010609060101010101" charset="-122"/>
                <a:cs typeface="黑体" panose="02010609060101010101" charset="-122"/>
              </a:rPr>
              <a:t>杜绝明火、电</a:t>
            </a:r>
            <a:r>
              <a:rPr sz="1500" kern="0" spc="80" dirty="0">
                <a:solidFill>
                  <a:srgbClr val="D020C0">
                    <a:alpha val="100000"/>
                  </a:srgbClr>
                </a:solidFill>
                <a:latin typeface="黑体" panose="02010609060101010101" charset="-122"/>
                <a:ea typeface="黑体" panose="02010609060101010101" charset="-122"/>
                <a:cs typeface="黑体" panose="02010609060101010101" charset="-122"/>
              </a:rPr>
              <a:t>火花及静电火花的产生</a:t>
            </a:r>
            <a:r>
              <a:rPr sz="1500" kern="0" spc="80" dirty="0">
                <a:solidFill>
                  <a:srgbClr val="000000">
                    <a:alpha val="100000"/>
                  </a:srgbClr>
                </a:solidFill>
                <a:latin typeface="黑体" panose="02010609060101010101" charset="-122"/>
                <a:ea typeface="黑体" panose="02010609060101010101" charset="-122"/>
                <a:cs typeface="黑体" panose="02010609060101010101" charset="-122"/>
              </a:rPr>
              <a:t>，并应具</a:t>
            </a:r>
            <a:endParaRPr sz="1500" dirty="0">
              <a:latin typeface="黑体" panose="02010609060101010101" charset="-122"/>
              <a:ea typeface="黑体" panose="02010609060101010101" charset="-122"/>
              <a:cs typeface="黑体" panose="02010609060101010101" charset="-122"/>
            </a:endParaRPr>
          </a:p>
          <a:p>
            <a:pPr marL="234950" algn="l" rtl="0" eaLnBrk="0">
              <a:lnSpc>
                <a:spcPts val="2750"/>
              </a:lnSpc>
            </a:pPr>
            <a:r>
              <a:rPr sz="1500" kern="0" spc="70" dirty="0">
                <a:solidFill>
                  <a:srgbClr val="000000">
                    <a:alpha val="100000"/>
                  </a:srgbClr>
                </a:solidFill>
                <a:latin typeface="黑体" panose="02010609060101010101" charset="-122"/>
                <a:ea typeface="黑体" panose="02010609060101010101" charset="-122"/>
                <a:cs typeface="黑体" panose="02010609060101010101" charset="-122"/>
              </a:rPr>
              <a:t>有良好的通风条件，不得有液化石油气集聚、存积的</a:t>
            </a:r>
            <a:r>
              <a:rPr sz="1500" kern="0" spc="60" dirty="0">
                <a:solidFill>
                  <a:srgbClr val="000000">
                    <a:alpha val="100000"/>
                  </a:srgbClr>
                </a:solidFill>
                <a:latin typeface="黑体" panose="02010609060101010101" charset="-122"/>
                <a:ea typeface="黑体" panose="02010609060101010101" charset="-122"/>
                <a:cs typeface="黑体" panose="02010609060101010101" charset="-122"/>
              </a:rPr>
              <a:t>地方。</a:t>
            </a:r>
            <a:endParaRPr sz="1500" dirty="0">
              <a:latin typeface="黑体" panose="02010609060101010101" charset="-122"/>
              <a:ea typeface="黑体" panose="02010609060101010101" charset="-122"/>
              <a:cs typeface="黑体" panose="02010609060101010101" charset="-122"/>
            </a:endParaRPr>
          </a:p>
          <a:p>
            <a:pPr marL="12700" algn="l" rtl="0" eaLnBrk="0">
              <a:lnSpc>
                <a:spcPct val="95000"/>
              </a:lnSpc>
              <a:spcBef>
                <a:spcPts val="1470"/>
              </a:spcBef>
            </a:pPr>
            <a:r>
              <a:rPr sz="1500" kern="0" spc="90" dirty="0">
                <a:solidFill>
                  <a:srgbClr val="D030C0">
                    <a:alpha val="100000"/>
                  </a:srgbClr>
                </a:solidFill>
                <a:latin typeface="黑体" panose="02010609060101010101" charset="-122"/>
                <a:ea typeface="黑体" panose="02010609060101010101" charset="-122"/>
                <a:cs typeface="黑体" panose="02010609060101010101" charset="-122"/>
              </a:rPr>
              <a:t>&gt;3、</a:t>
            </a:r>
            <a:r>
              <a:rPr sz="1500" kern="0" spc="540" dirty="0">
                <a:solidFill>
                  <a:srgbClr val="D030C0">
                    <a:alpha val="100000"/>
                  </a:srgbClr>
                </a:solidFill>
                <a:latin typeface="黑体" panose="02010609060101010101" charset="-122"/>
                <a:ea typeface="黑体" panose="02010609060101010101" charset="-122"/>
                <a:cs typeface="黑体" panose="02010609060101010101" charset="-122"/>
              </a:rPr>
              <a:t> </a:t>
            </a:r>
            <a:r>
              <a:rPr sz="1500" kern="0" spc="90" dirty="0">
                <a:solidFill>
                  <a:srgbClr val="000000">
                    <a:alpha val="100000"/>
                  </a:srgbClr>
                </a:solidFill>
                <a:latin typeface="黑体" panose="02010609060101010101" charset="-122"/>
                <a:ea typeface="黑体" panose="02010609060101010101" charset="-122"/>
                <a:cs typeface="黑体" panose="02010609060101010101" charset="-122"/>
              </a:rPr>
              <a:t>储罐、钢瓶等容器储装液化石油气时，要按规定充装</a:t>
            </a:r>
            <a:r>
              <a:rPr sz="1500" kern="0" spc="90" dirty="0">
                <a:solidFill>
                  <a:srgbClr val="402030">
                    <a:alpha val="100000"/>
                  </a:srgbClr>
                </a:solidFill>
                <a:latin typeface="黑体" panose="02010609060101010101" charset="-122"/>
                <a:ea typeface="黑体" panose="02010609060101010101" charset="-122"/>
                <a:cs typeface="黑体" panose="02010609060101010101" charset="-122"/>
              </a:rPr>
              <a:t>，</a:t>
            </a:r>
            <a:r>
              <a:rPr sz="1500" kern="0" spc="90" dirty="0">
                <a:solidFill>
                  <a:srgbClr val="B030B0">
                    <a:alpha val="100000"/>
                  </a:srgbClr>
                </a:solidFill>
                <a:latin typeface="黑体" panose="02010609060101010101" charset="-122"/>
                <a:ea typeface="黑体" panose="02010609060101010101" charset="-122"/>
                <a:cs typeface="黑体" panose="02010609060101010101" charset="-122"/>
              </a:rPr>
              <a:t>严禁过量超装。</a:t>
            </a:r>
            <a:r>
              <a:rPr sz="1500" kern="0" spc="90" dirty="0">
                <a:solidFill>
                  <a:srgbClr val="000000">
                    <a:alpha val="100000"/>
                  </a:srgbClr>
                </a:solidFill>
                <a:latin typeface="黑体" panose="02010609060101010101" charset="-122"/>
                <a:ea typeface="黑体" panose="02010609060101010101" charset="-122"/>
                <a:cs typeface="黑体" panose="02010609060101010101" charset="-122"/>
              </a:rPr>
              <a:t>无论</a:t>
            </a:r>
            <a:endParaRPr sz="1500" dirty="0">
              <a:latin typeface="黑体" panose="02010609060101010101" charset="-122"/>
              <a:ea typeface="黑体" panose="02010609060101010101" charset="-122"/>
              <a:cs typeface="黑体" panose="02010609060101010101" charset="-122"/>
            </a:endParaRPr>
          </a:p>
          <a:p>
            <a:pPr algn="l" rtl="0" eaLnBrk="0">
              <a:lnSpc>
                <a:spcPct val="105000"/>
              </a:lnSpc>
            </a:pPr>
            <a:endParaRPr sz="900" dirty="0">
              <a:latin typeface="Arial" panose="020B0604020202020204"/>
              <a:ea typeface="Arial" panose="020B0604020202020204"/>
              <a:cs typeface="Arial" panose="020B0604020202020204"/>
            </a:endParaRPr>
          </a:p>
          <a:p>
            <a:pPr marL="234950" algn="l" rtl="0" eaLnBrk="0">
              <a:lnSpc>
                <a:spcPct val="95000"/>
              </a:lnSpc>
              <a:spcBef>
                <a:spcPts val="5"/>
              </a:spcBef>
            </a:pPr>
            <a:r>
              <a:rPr sz="1500" kern="0" spc="140" dirty="0">
                <a:solidFill>
                  <a:srgbClr val="000000">
                    <a:alpha val="100000"/>
                  </a:srgbClr>
                </a:solidFill>
                <a:latin typeface="黑体" panose="02010609060101010101" charset="-122"/>
                <a:ea typeface="黑体" panose="02010609060101010101" charset="-122"/>
                <a:cs typeface="黑体" panose="02010609060101010101" charset="-122"/>
              </a:rPr>
              <a:t>储罐、气瓶，在充装时通常都要留一定</a:t>
            </a:r>
            <a:r>
              <a:rPr sz="1500" kern="0" spc="130" dirty="0">
                <a:solidFill>
                  <a:srgbClr val="000000">
                    <a:alpha val="100000"/>
                  </a:srgbClr>
                </a:solidFill>
                <a:latin typeface="黑体" panose="02010609060101010101" charset="-122"/>
                <a:ea typeface="黑体" panose="02010609060101010101" charset="-122"/>
                <a:cs typeface="黑体" panose="02010609060101010101" charset="-122"/>
              </a:rPr>
              <a:t>的空间，</a:t>
            </a:r>
            <a:r>
              <a:rPr sz="1500" kern="0" spc="130" dirty="0">
                <a:solidFill>
                  <a:srgbClr val="D02030">
                    <a:alpha val="100000"/>
                  </a:srgbClr>
                </a:solidFill>
                <a:latin typeface="黑体" panose="02010609060101010101" charset="-122"/>
                <a:ea typeface="黑体" panose="02010609060101010101" charset="-122"/>
                <a:cs typeface="黑体" panose="02010609060101010101" charset="-122"/>
              </a:rPr>
              <a:t>只装到85%</a:t>
            </a:r>
            <a:r>
              <a:rPr sz="1500" kern="0" spc="130" dirty="0">
                <a:solidFill>
                  <a:srgbClr val="000000">
                    <a:alpha val="100000"/>
                  </a:srgbClr>
                </a:solidFill>
                <a:latin typeface="黑体" panose="02010609060101010101" charset="-122"/>
                <a:ea typeface="黑体" panose="02010609060101010101" charset="-122"/>
                <a:cs typeface="黑体" panose="02010609060101010101" charset="-122"/>
              </a:rPr>
              <a:t>,留下15%的空间。</a:t>
            </a:r>
            <a:endParaRPr sz="1500" dirty="0">
              <a:latin typeface="黑体" panose="02010609060101010101" charset="-122"/>
              <a:ea typeface="黑体" panose="02010609060101010101" charset="-122"/>
              <a:cs typeface="黑体" panose="02010609060101010101" charset="-122"/>
            </a:endParaRPr>
          </a:p>
        </p:txBody>
      </p:sp>
      <p:grpSp>
        <p:nvGrpSpPr>
          <p:cNvPr id="60" name="group 60"/>
          <p:cNvGrpSpPr/>
          <p:nvPr/>
        </p:nvGrpSpPr>
        <p:grpSpPr>
          <a:xfrm rot="21600000">
            <a:off x="0" y="120655"/>
            <a:ext cx="5175260" cy="527060"/>
            <a:chOff x="0" y="0"/>
            <a:chExt cx="5175260" cy="527060"/>
          </a:xfrm>
        </p:grpSpPr>
        <p:pic>
          <p:nvPicPr>
            <p:cNvPr id="470" name="picture 470"/>
            <p:cNvPicPr>
              <a:picLocks noChangeAspect="1"/>
            </p:cNvPicPr>
            <p:nvPr/>
          </p:nvPicPr>
          <p:blipFill>
            <a:blip r:embed="rId2"/>
            <a:stretch>
              <a:fillRect/>
            </a:stretch>
          </p:blipFill>
          <p:spPr>
            <a:xfrm rot="21600000">
              <a:off x="0" y="0"/>
              <a:ext cx="5175260" cy="527060"/>
            </a:xfrm>
            <a:prstGeom prst="rect">
              <a:avLst/>
            </a:prstGeom>
          </p:spPr>
        </p:pic>
        <p:sp>
          <p:nvSpPr>
            <p:cNvPr id="472" name="textbox 472"/>
            <p:cNvSpPr/>
            <p:nvPr/>
          </p:nvSpPr>
          <p:spPr>
            <a:xfrm>
              <a:off x="-12700" y="-12700"/>
              <a:ext cx="5201284" cy="59563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33045" algn="l" rtl="0" eaLnBrk="0">
                <a:lnSpc>
                  <a:spcPct val="97000"/>
                </a:lnSpc>
                <a:spcBef>
                  <a:spcPts val="0"/>
                </a:spcBef>
              </a:pPr>
              <a:r>
                <a:rPr sz="2600" b="1" kern="0" spc="6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a:t>
              </a: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范</a:t>
              </a:r>
              <a:endParaRPr sz="2600" dirty="0">
                <a:latin typeface="黑体" panose="02010609060101010101" charset="-122"/>
                <a:ea typeface="黑体" panose="02010609060101010101" charset="-122"/>
                <a:cs typeface="黑体" panose="02010609060101010101" charset="-122"/>
              </a:endParaRPr>
            </a:p>
          </p:txBody>
        </p:sp>
      </p:grpSp>
      <p:sp>
        <p:nvSpPr>
          <p:cNvPr id="474" name="textbox 474"/>
          <p:cNvSpPr/>
          <p:nvPr/>
        </p:nvSpPr>
        <p:spPr>
          <a:xfrm>
            <a:off x="4730718" y="4064015"/>
            <a:ext cx="3145789" cy="361315"/>
          </a:xfrm>
          <a:prstGeom prst="rect">
            <a:avLst/>
          </a:prstGeom>
          <a:noFill/>
          <a:ln w="0" cap="flat">
            <a:noFill/>
            <a:prstDash val="solid"/>
            <a:miter lim="0"/>
          </a:ln>
        </p:spPr>
        <p:txBody>
          <a:bodyPr vert="horz" wrap="square" lIns="0" tIns="0" rIns="0" bIns="0"/>
          <a:lstStyle/>
          <a:p>
            <a:pPr algn="l" rtl="0" eaLnBrk="0">
              <a:lnSpc>
                <a:spcPct val="128000"/>
              </a:lnSpc>
            </a:pPr>
            <a:endParaRPr sz="300" dirty="0">
              <a:latin typeface="Arial" panose="020B0604020202020204"/>
              <a:ea typeface="Arial" panose="020B0604020202020204"/>
              <a:cs typeface="Arial" panose="020B0604020202020204"/>
            </a:endParaRPr>
          </a:p>
          <a:p>
            <a:pPr algn="r" rtl="0" eaLnBrk="0">
              <a:lnSpc>
                <a:spcPct val="96000"/>
              </a:lnSpc>
              <a:spcBef>
                <a:spcPts val="0"/>
              </a:spcBef>
            </a:pPr>
            <a:endParaRPr sz="18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 name="picture 478"/>
          <p:cNvPicPr>
            <a:picLocks noChangeAspect="1"/>
          </p:cNvPicPr>
          <p:nvPr/>
        </p:nvPicPr>
        <p:blipFill>
          <a:blip r:embed="rId1"/>
          <a:stretch>
            <a:fillRect/>
          </a:stretch>
        </p:blipFill>
        <p:spPr>
          <a:xfrm rot="21600000">
            <a:off x="0" y="0"/>
            <a:ext cx="8128000" cy="4572000"/>
          </a:xfrm>
          <a:prstGeom prst="rect">
            <a:avLst/>
          </a:prstGeom>
        </p:spPr>
      </p:pic>
      <p:sp>
        <p:nvSpPr>
          <p:cNvPr id="480" name="textbox 480"/>
          <p:cNvSpPr/>
          <p:nvPr/>
        </p:nvSpPr>
        <p:spPr>
          <a:xfrm>
            <a:off x="342900" y="1017188"/>
            <a:ext cx="7448550" cy="2751454"/>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20204"/>
              <a:ea typeface="Arial" panose="020B0604020202020204"/>
              <a:cs typeface="Arial" panose="020B0604020202020204"/>
            </a:endParaRPr>
          </a:p>
          <a:p>
            <a:pPr marL="12700" algn="l" rtl="0" eaLnBrk="0">
              <a:lnSpc>
                <a:spcPct val="95000"/>
              </a:lnSpc>
            </a:pPr>
            <a:r>
              <a:rPr sz="1800" kern="0" spc="70" dirty="0">
                <a:solidFill>
                  <a:srgbClr val="C03030">
                    <a:alpha val="100000"/>
                  </a:srgbClr>
                </a:solidFill>
                <a:latin typeface="黑体" panose="02010609060101010101" charset="-122"/>
                <a:ea typeface="黑体" panose="02010609060101010101" charset="-122"/>
                <a:cs typeface="黑体" panose="02010609060101010101" charset="-122"/>
              </a:rPr>
              <a:t>——液化石油气、煤气着火怎么办</a:t>
            </a:r>
            <a:endParaRPr sz="1800" dirty="0">
              <a:latin typeface="黑体" panose="02010609060101010101" charset="-122"/>
              <a:ea typeface="黑体" panose="02010609060101010101" charset="-122"/>
              <a:cs typeface="黑体" panose="02010609060101010101" charset="-122"/>
            </a:endParaRPr>
          </a:p>
          <a:p>
            <a:pPr marL="221615" indent="164465" algn="l" rtl="0" eaLnBrk="0">
              <a:lnSpc>
                <a:spcPct val="154000"/>
              </a:lnSpc>
              <a:spcBef>
                <a:spcPts val="195"/>
              </a:spcBef>
            </a:pP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指的是有稳定火苗的燃烧。它一般是不会引起气瓶或管道爆炸的。因</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管道、气瓶内有一定压</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力，将火焰“吹得很远”气体跑出多少就燃烧多少，管道、气瓶均不会形成高温。</a:t>
            </a:r>
            <a:endParaRPr sz="1300" dirty="0">
              <a:latin typeface="黑体" panose="02010609060101010101" charset="-122"/>
              <a:ea typeface="黑体" panose="02010609060101010101" charset="-122"/>
              <a:cs typeface="黑体" panose="02010609060101010101" charset="-122"/>
            </a:endParaRPr>
          </a:p>
          <a:p>
            <a:pPr marL="221615" indent="208915" algn="l" rtl="0" eaLnBrk="0">
              <a:lnSpc>
                <a:spcPct val="123000"/>
              </a:lnSpc>
              <a:spcBef>
                <a:spcPts val="965"/>
              </a:spcBef>
            </a:pPr>
            <a:r>
              <a:rPr sz="1300" kern="0" spc="50" dirty="0">
                <a:solidFill>
                  <a:srgbClr val="000000">
                    <a:alpha val="100000"/>
                  </a:srgbClr>
                </a:solidFill>
                <a:latin typeface="黑体" panose="02010609060101010101" charset="-122"/>
                <a:ea typeface="黑体" panose="02010609060101010101" charset="-122"/>
                <a:cs typeface="黑体" panose="02010609060101010101" charset="-122"/>
              </a:rPr>
              <a:t>(1)是如果在液化石油气减压阀</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处或煤气管道接口处因漏气而着火，火焰较小，可用湿毛巾、</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抹布盖住着火点，即可将火窒息扑灭。</a:t>
            </a:r>
            <a:endParaRPr sz="1300" dirty="0">
              <a:latin typeface="黑体" panose="02010609060101010101" charset="-122"/>
              <a:ea typeface="黑体" panose="02010609060101010101" charset="-122"/>
              <a:cs typeface="黑体" panose="02010609060101010101" charset="-122"/>
            </a:endParaRPr>
          </a:p>
          <a:p>
            <a:pPr marL="221615" indent="164465" algn="l" rtl="0" eaLnBrk="0">
              <a:lnSpc>
                <a:spcPct val="123000"/>
              </a:lnSpc>
              <a:spcBef>
                <a:spcPts val="965"/>
              </a:spcBef>
            </a:pPr>
            <a:r>
              <a:rPr sz="1300" kern="0" spc="60" dirty="0">
                <a:solidFill>
                  <a:srgbClr val="000000">
                    <a:alpha val="100000"/>
                  </a:srgbClr>
                </a:solidFill>
                <a:latin typeface="黑体" panose="02010609060101010101" charset="-122"/>
                <a:ea typeface="黑体" panose="02010609060101010101" charset="-122"/>
                <a:cs typeface="黑体" panose="02010609060101010101" charset="-122"/>
              </a:rPr>
              <a:t>(2)是如果火焰很大，可将身上打湿，用湿毛巾、湿</a:t>
            </a:r>
            <a:r>
              <a:rPr sz="1300" kern="0" spc="50" dirty="0">
                <a:solidFill>
                  <a:srgbClr val="000000">
                    <a:alpha val="100000"/>
                  </a:srgbClr>
                </a:solidFill>
                <a:latin typeface="黑体" panose="02010609060101010101" charset="-122"/>
                <a:ea typeface="黑体" panose="02010609060101010101" charset="-122"/>
                <a:cs typeface="黑体" panose="02010609060101010101" charset="-122"/>
              </a:rPr>
              <a:t>衣服将手、脸挡严，从火焰侧面冲上，</a:t>
            </a:r>
            <a:r>
              <a:rPr sz="13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将角阀关紧，火就灭了。但如</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果惊慌失措，弄倒了钢瓶，是相当危险的。</a:t>
            </a:r>
            <a:endParaRPr sz="1300" dirty="0">
              <a:latin typeface="黑体" panose="02010609060101010101" charset="-122"/>
              <a:ea typeface="黑体" panose="02010609060101010101" charset="-122"/>
              <a:cs typeface="黑体" panose="02010609060101010101" charset="-122"/>
            </a:endParaRPr>
          </a:p>
          <a:p>
            <a:pPr algn="l" rtl="0" eaLnBrk="0">
              <a:lnSpc>
                <a:spcPct val="100000"/>
              </a:lnSpc>
            </a:pPr>
            <a:endParaRPr sz="800" dirty="0">
              <a:latin typeface="Arial" panose="020B0604020202020204"/>
              <a:ea typeface="Arial" panose="020B0604020202020204"/>
              <a:cs typeface="Arial" panose="020B0604020202020204"/>
            </a:endParaRPr>
          </a:p>
          <a:p>
            <a:pPr marL="221615" indent="164465" algn="l" rtl="0" eaLnBrk="0">
              <a:lnSpc>
                <a:spcPct val="123000"/>
              </a:lnSpc>
              <a:spcBef>
                <a:spcPts val="5"/>
              </a:spcBef>
            </a:pPr>
            <a:r>
              <a:rPr sz="1300" kern="0" spc="70" dirty="0">
                <a:solidFill>
                  <a:srgbClr val="000000">
                    <a:alpha val="100000"/>
                  </a:srgbClr>
                </a:solidFill>
                <a:latin typeface="黑体" panose="02010609060101010101" charset="-122"/>
                <a:ea typeface="黑体" panose="02010609060101010101" charset="-122"/>
                <a:cs typeface="黑体" panose="02010609060101010101" charset="-122"/>
              </a:rPr>
              <a:t>(3)是如果火势已引</a:t>
            </a:r>
            <a:r>
              <a:rPr sz="1300" kern="0" spc="60" dirty="0">
                <a:solidFill>
                  <a:srgbClr val="000000">
                    <a:alpha val="100000"/>
                  </a:srgbClr>
                </a:solidFill>
                <a:latin typeface="黑体" panose="02010609060101010101" charset="-122"/>
                <a:ea typeface="黑体" panose="02010609060101010101" charset="-122"/>
                <a:cs typeface="黑体" panose="02010609060101010101" charset="-122"/>
              </a:rPr>
              <a:t>燃部分家俱、衣物，在烟雾不大情况下，可迅速用水或灭火机扑灭周围</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火焰，并立即转移钢瓶，以免爆炸、否则应立即向消防队报警。</a:t>
            </a:r>
            <a:endParaRPr sz="1300" dirty="0">
              <a:latin typeface="黑体" panose="02010609060101010101" charset="-122"/>
              <a:ea typeface="黑体" panose="02010609060101010101" charset="-122"/>
              <a:cs typeface="黑体" panose="02010609060101010101" charset="-122"/>
            </a:endParaRPr>
          </a:p>
        </p:txBody>
      </p:sp>
      <p:grpSp>
        <p:nvGrpSpPr>
          <p:cNvPr id="62" name="group 62"/>
          <p:cNvGrpSpPr/>
          <p:nvPr/>
        </p:nvGrpSpPr>
        <p:grpSpPr>
          <a:xfrm rot="21600000">
            <a:off x="6339" y="120655"/>
            <a:ext cx="5181600" cy="527060"/>
            <a:chOff x="0" y="0"/>
            <a:chExt cx="5181600" cy="527060"/>
          </a:xfrm>
        </p:grpSpPr>
        <p:pic>
          <p:nvPicPr>
            <p:cNvPr id="482" name="picture 482"/>
            <p:cNvPicPr>
              <a:picLocks noChangeAspect="1"/>
            </p:cNvPicPr>
            <p:nvPr/>
          </p:nvPicPr>
          <p:blipFill>
            <a:blip r:embed="rId2"/>
            <a:stretch>
              <a:fillRect/>
            </a:stretch>
          </p:blipFill>
          <p:spPr>
            <a:xfrm rot="21600000">
              <a:off x="0" y="0"/>
              <a:ext cx="5181600" cy="527060"/>
            </a:xfrm>
            <a:prstGeom prst="rect">
              <a:avLst/>
            </a:prstGeom>
          </p:spPr>
        </p:pic>
        <p:sp>
          <p:nvSpPr>
            <p:cNvPr id="484" name="textbox 484"/>
            <p:cNvSpPr/>
            <p:nvPr/>
          </p:nvSpPr>
          <p:spPr>
            <a:xfrm>
              <a:off x="-12700" y="-12700"/>
              <a:ext cx="5207000" cy="59563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39395" algn="l" rtl="0" eaLnBrk="0">
                <a:lnSpc>
                  <a:spcPct val="97000"/>
                </a:lnSpc>
                <a:spcBef>
                  <a:spcPts val="0"/>
                </a:spcBef>
              </a:pP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液化石油气充装站安全防范</a:t>
              </a:r>
              <a:endParaRPr sz="2600" dirty="0">
                <a:latin typeface="黑体" panose="02010609060101010101" charset="-122"/>
                <a:ea typeface="黑体" panose="02010609060101010101" charset="-122"/>
                <a:cs typeface="黑体" panose="02010609060101010101" charset="-122"/>
              </a:endParaRPr>
            </a:p>
          </p:txBody>
        </p:sp>
      </p:grpSp>
      <p:sp>
        <p:nvSpPr>
          <p:cNvPr id="486" name="textbox 486"/>
          <p:cNvSpPr/>
          <p:nvPr/>
        </p:nvSpPr>
        <p:spPr>
          <a:xfrm>
            <a:off x="4730718" y="4064015"/>
            <a:ext cx="3145789" cy="361315"/>
          </a:xfrm>
          <a:prstGeom prst="rect">
            <a:avLst/>
          </a:prstGeom>
          <a:noFill/>
          <a:ln w="0" cap="flat">
            <a:noFill/>
            <a:prstDash val="solid"/>
            <a:miter lim="0"/>
          </a:ln>
        </p:spPr>
        <p:txBody>
          <a:bodyPr vert="horz" wrap="square" lIns="0" tIns="0" rIns="0" bIns="0"/>
          <a:lstStyle/>
          <a:p>
            <a:pPr algn="l" rtl="0" eaLnBrk="0">
              <a:lnSpc>
                <a:spcPct val="128000"/>
              </a:lnSpc>
            </a:pPr>
            <a:endParaRPr sz="300" dirty="0">
              <a:latin typeface="Arial" panose="020B0604020202020204"/>
              <a:ea typeface="Arial" panose="020B0604020202020204"/>
              <a:cs typeface="Arial" panose="020B0604020202020204"/>
            </a:endParaRPr>
          </a:p>
          <a:p>
            <a:pPr algn="r" rtl="0" eaLnBrk="0">
              <a:lnSpc>
                <a:spcPct val="96000"/>
              </a:lnSpc>
              <a:spcBef>
                <a:spcPts val="0"/>
              </a:spcBef>
            </a:pPr>
            <a:endParaRPr sz="18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 name="picture 490"/>
          <p:cNvPicPr>
            <a:picLocks noChangeAspect="1"/>
          </p:cNvPicPr>
          <p:nvPr/>
        </p:nvPicPr>
        <p:blipFill>
          <a:blip r:embed="rId1"/>
          <a:stretch>
            <a:fillRect/>
          </a:stretch>
        </p:blipFill>
        <p:spPr>
          <a:xfrm rot="21600000">
            <a:off x="0" y="0"/>
            <a:ext cx="8128000" cy="4572000"/>
          </a:xfrm>
          <a:prstGeom prst="rect">
            <a:avLst/>
          </a:prstGeom>
        </p:spPr>
      </p:pic>
      <p:sp>
        <p:nvSpPr>
          <p:cNvPr id="492" name="textbox 492"/>
          <p:cNvSpPr/>
          <p:nvPr/>
        </p:nvSpPr>
        <p:spPr>
          <a:xfrm>
            <a:off x="469940" y="1037407"/>
            <a:ext cx="4109084" cy="3308350"/>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2700" algn="l" rtl="0" eaLnBrk="0">
              <a:lnSpc>
                <a:spcPct val="98000"/>
              </a:lnSpc>
            </a:pPr>
            <a:r>
              <a:rPr sz="1800" kern="0" spc="80" dirty="0">
                <a:solidFill>
                  <a:srgbClr val="C03030">
                    <a:alpha val="100000"/>
                  </a:srgbClr>
                </a:solidFill>
                <a:latin typeface="黑体" panose="02010609060101010101" charset="-122"/>
                <a:ea typeface="黑体" panose="02010609060101010101" charset="-122"/>
                <a:cs typeface="黑体" panose="02010609060101010101" charset="-122"/>
              </a:rPr>
              <a:t>瓶库内液化石油气钢瓶应如何码放?</a:t>
            </a:r>
            <a:endParaRPr sz="1800" dirty="0">
              <a:latin typeface="黑体" panose="02010609060101010101" charset="-122"/>
              <a:ea typeface="黑体" panose="02010609060101010101" charset="-122"/>
              <a:cs typeface="黑体" panose="02010609060101010101" charset="-122"/>
            </a:endParaRPr>
          </a:p>
          <a:p>
            <a:pPr algn="l" rtl="0" eaLnBrk="0">
              <a:lnSpc>
                <a:spcPct val="116000"/>
              </a:lnSpc>
            </a:pPr>
            <a:endParaRPr sz="1000" dirty="0">
              <a:latin typeface="Arial" panose="020B0604020202020204"/>
              <a:ea typeface="Arial" panose="020B0604020202020204"/>
              <a:cs typeface="Arial" panose="020B0604020202020204"/>
            </a:endParaRPr>
          </a:p>
          <a:p>
            <a:pPr marL="189865" algn="l" rtl="0" eaLnBrk="0">
              <a:lnSpc>
                <a:spcPct val="95000"/>
              </a:lnSpc>
              <a:spcBef>
                <a:spcPts val="365"/>
              </a:spcBef>
            </a:pP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1,钢瓶库建筑应符合</a:t>
            </a:r>
            <a:r>
              <a:rPr sz="12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GBJ</a:t>
            </a:r>
            <a:r>
              <a:rPr sz="12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16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和</a:t>
            </a:r>
            <a:r>
              <a:rPr sz="12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GB</a:t>
            </a:r>
            <a:r>
              <a:rPr sz="12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50183</a:t>
            </a:r>
            <a:r>
              <a:rPr sz="1200" kern="0" spc="28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的规定。</a:t>
            </a:r>
            <a:endParaRPr sz="1200" dirty="0">
              <a:latin typeface="黑体" panose="02010609060101010101" charset="-122"/>
              <a:ea typeface="黑体" panose="02010609060101010101" charset="-122"/>
              <a:cs typeface="黑体" panose="02010609060101010101" charset="-122"/>
            </a:endParaRPr>
          </a:p>
          <a:p>
            <a:pPr marL="189865" algn="l" rtl="0" eaLnBrk="0">
              <a:lnSpc>
                <a:spcPct val="113000"/>
              </a:lnSpc>
              <a:spcBef>
                <a:spcPts val="415"/>
              </a:spcBef>
            </a:pP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2,空瓶与实瓶应分开放置，并有明显标志，库内不得存</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放其他物品。</a:t>
            </a:r>
            <a:endParaRPr sz="1200" dirty="0">
              <a:latin typeface="黑体" panose="02010609060101010101" charset="-122"/>
              <a:ea typeface="黑体" panose="02010609060101010101" charset="-122"/>
              <a:cs typeface="黑体" panose="02010609060101010101" charset="-122"/>
            </a:endParaRPr>
          </a:p>
          <a:p>
            <a:pPr marL="189865" algn="l" rtl="0" eaLnBrk="0">
              <a:lnSpc>
                <a:spcPct val="95000"/>
              </a:lnSpc>
              <a:spcBef>
                <a:spcPts val="565"/>
              </a:spcBef>
            </a:pP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3,液化石油气钢瓶库总贮量不宜超过10</a:t>
            </a:r>
            <a:r>
              <a:rPr sz="12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m3。</a:t>
            </a:r>
            <a:endParaRPr sz="1200" dirty="0">
              <a:latin typeface="宋体" panose="02010600030101010101" pitchFamily="2" charset="-122"/>
              <a:ea typeface="宋体" panose="02010600030101010101" pitchFamily="2" charset="-122"/>
              <a:cs typeface="宋体" panose="02010600030101010101" pitchFamily="2" charset="-122"/>
            </a:endParaRPr>
          </a:p>
          <a:p>
            <a:pPr marL="189865" algn="l" rtl="0" eaLnBrk="0">
              <a:lnSpc>
                <a:spcPct val="92000"/>
              </a:lnSpc>
              <a:spcBef>
                <a:spcPts val="470"/>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4,钢瓶库内地面应为不发生火</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花的地面，且能导除静电。</a:t>
            </a:r>
            <a:endParaRPr sz="1200" dirty="0">
              <a:latin typeface="黑体" panose="02010609060101010101" charset="-122"/>
              <a:ea typeface="黑体" panose="02010609060101010101" charset="-122"/>
              <a:cs typeface="黑体" panose="02010609060101010101" charset="-122"/>
            </a:endParaRPr>
          </a:p>
          <a:p>
            <a:pPr marL="189865" algn="l" rtl="0" eaLnBrk="0">
              <a:lnSpc>
                <a:spcPct val="110000"/>
              </a:lnSpc>
              <a:spcBef>
                <a:spcPts val="530"/>
              </a:spcBef>
            </a:pPr>
            <a:r>
              <a:rPr sz="1200" kern="0" spc="50" dirty="0">
                <a:solidFill>
                  <a:srgbClr val="000000">
                    <a:alpha val="100000"/>
                  </a:srgbClr>
                </a:solidFill>
                <a:latin typeface="黑体" panose="02010609060101010101" charset="-122"/>
                <a:ea typeface="黑体" panose="02010609060101010101" charset="-122"/>
                <a:cs typeface="黑体" panose="02010609060101010101" charset="-122"/>
              </a:rPr>
              <a:t>5,钢瓶库必须装设可燃气体浓度泄漏报</a:t>
            </a: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警器，所有电气</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设备一律采用防爆型，电器开关</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的熔断器应装在室外。</a:t>
            </a:r>
            <a:endParaRPr sz="1200" dirty="0">
              <a:latin typeface="黑体" panose="02010609060101010101" charset="-122"/>
              <a:ea typeface="黑体" panose="02010609060101010101" charset="-122"/>
              <a:cs typeface="黑体" panose="02010609060101010101" charset="-122"/>
            </a:endParaRPr>
          </a:p>
          <a:p>
            <a:pPr marL="189865" algn="l" rtl="0" eaLnBrk="0">
              <a:lnSpc>
                <a:spcPct val="110000"/>
              </a:lnSpc>
              <a:spcBef>
                <a:spcPts val="580"/>
              </a:spcBef>
            </a:pP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6,钢瓶摆放时，实瓶单层，空瓶不得超过两层，实瓶摆</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放不宜超过6排，并留有不小于800</a:t>
            </a:r>
            <a:r>
              <a:rPr sz="1200" kern="0" spc="0" dirty="0">
                <a:solidFill>
                  <a:srgbClr val="000000">
                    <a:alpha val="100000"/>
                  </a:srgbClr>
                </a:solidFill>
                <a:latin typeface="Arial" panose="020B0604020202020204"/>
                <a:ea typeface="Arial" panose="020B0604020202020204"/>
                <a:cs typeface="Arial" panose="020B0604020202020204"/>
              </a:rPr>
              <a:t>mm</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的通道。</a:t>
            </a:r>
            <a:endParaRPr sz="1200" dirty="0">
              <a:latin typeface="黑体" panose="02010609060101010101" charset="-122"/>
              <a:ea typeface="黑体" panose="02010609060101010101" charset="-122"/>
              <a:cs typeface="黑体" panose="02010609060101010101" charset="-122"/>
            </a:endParaRPr>
          </a:p>
          <a:p>
            <a:pPr marL="189865" algn="l" rtl="0" eaLnBrk="0">
              <a:lnSpc>
                <a:spcPct val="110000"/>
              </a:lnSpc>
              <a:spcBef>
                <a:spcPts val="585"/>
              </a:spcBef>
            </a:pP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7,运输钢瓶的车辆应固定，驾驶员和押运员应保持相对</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稳定。安全部门对司机和押运员要定期进行安全教育</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a:t>
            </a:r>
            <a:endParaRPr sz="1200" dirty="0">
              <a:latin typeface="黑体" panose="02010609060101010101" charset="-122"/>
              <a:ea typeface="黑体" panose="02010609060101010101" charset="-122"/>
              <a:cs typeface="黑体" panose="02010609060101010101" charset="-122"/>
            </a:endParaRPr>
          </a:p>
          <a:p>
            <a:pPr algn="l" rtl="0" eaLnBrk="0">
              <a:lnSpc>
                <a:spcPct val="105000"/>
              </a:lnSpc>
            </a:pPr>
            <a:endParaRPr sz="500" dirty="0">
              <a:latin typeface="Arial" panose="020B0604020202020204"/>
              <a:ea typeface="Arial" panose="020B0604020202020204"/>
              <a:cs typeface="Arial" panose="020B0604020202020204"/>
            </a:endParaRPr>
          </a:p>
          <a:p>
            <a:pPr marL="189865" algn="l" rtl="0" eaLnBrk="0">
              <a:lnSpc>
                <a:spcPct val="95000"/>
              </a:lnSpc>
              <a:spcBef>
                <a:spcPts val="0"/>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8,运输车辆应有明显的“危险品”标志。</a:t>
            </a:r>
            <a:endParaRPr sz="1200" dirty="0">
              <a:latin typeface="黑体" panose="02010609060101010101" charset="-122"/>
              <a:ea typeface="黑体" panose="02010609060101010101" charset="-122"/>
              <a:cs typeface="黑体" panose="02010609060101010101" charset="-122"/>
            </a:endParaRPr>
          </a:p>
        </p:txBody>
      </p:sp>
      <p:sp>
        <p:nvSpPr>
          <p:cNvPr id="494" name="textbox 494"/>
          <p:cNvSpPr/>
          <p:nvPr/>
        </p:nvSpPr>
        <p:spPr>
          <a:xfrm>
            <a:off x="4889540" y="1618544"/>
            <a:ext cx="2750185" cy="2099310"/>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123000"/>
              </a:lnSpc>
            </a:pPr>
            <a:r>
              <a:rPr sz="1200" kern="0" spc="50" dirty="0">
                <a:solidFill>
                  <a:srgbClr val="000000">
                    <a:alpha val="100000"/>
                  </a:srgbClr>
                </a:solidFill>
                <a:latin typeface="黑体" panose="02010609060101010101" charset="-122"/>
                <a:ea typeface="黑体" panose="02010609060101010101" charset="-122"/>
                <a:cs typeface="黑体" panose="02010609060101010101" charset="-122"/>
              </a:rPr>
              <a:t>9,车装</a:t>
            </a:r>
            <a:r>
              <a:rPr sz="12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YSP</a:t>
            </a:r>
            <a:r>
              <a:rPr sz="1200" kern="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200" kern="0" spc="50" dirty="0">
                <a:solidFill>
                  <a:srgbClr val="000000">
                    <a:alpha val="100000"/>
                  </a:srgbClr>
                </a:solidFill>
                <a:latin typeface="黑体" panose="02010609060101010101" charset="-122"/>
                <a:ea typeface="黑体" panose="02010609060101010101" charset="-122"/>
                <a:cs typeface="黑体" panose="02010609060101010101" charset="-122"/>
              </a:rPr>
              <a:t>型和</a:t>
            </a:r>
            <a:r>
              <a:rPr sz="12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YSP</a:t>
            </a:r>
            <a:r>
              <a:rPr sz="1200" kern="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200" kern="0" spc="50" dirty="0">
                <a:solidFill>
                  <a:srgbClr val="000000">
                    <a:alpha val="100000"/>
                  </a:srgbClr>
                </a:solidFill>
                <a:latin typeface="黑体" panose="02010609060101010101" charset="-122"/>
                <a:ea typeface="黑体" panose="02010609060101010101" charset="-122"/>
                <a:cs typeface="黑体" panose="02010609060101010101" charset="-122"/>
              </a:rPr>
              <a:t>型钢瓶</a:t>
            </a: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应正置竖</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50" dirty="0">
                <a:solidFill>
                  <a:srgbClr val="000000">
                    <a:alpha val="100000"/>
                  </a:srgbClr>
                </a:solidFill>
                <a:latin typeface="黑体" panose="02010609060101010101" charset="-122"/>
                <a:ea typeface="黑体" panose="02010609060101010101" charset="-122"/>
                <a:cs typeface="黑体" panose="02010609060101010101" charset="-122"/>
              </a:rPr>
              <a:t>放，且不应超过两层，层间应有</a:t>
            </a: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非金</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属隔板。</a:t>
            </a:r>
            <a:r>
              <a:rPr sz="1200" kern="0" spc="0" dirty="0">
                <a:solidFill>
                  <a:srgbClr val="000000">
                    <a:alpha val="100000"/>
                  </a:srgbClr>
                </a:solidFill>
                <a:latin typeface="Arial" panose="020B0604020202020204"/>
                <a:ea typeface="Arial" panose="020B0604020202020204"/>
                <a:cs typeface="Arial" panose="020B0604020202020204"/>
              </a:rPr>
              <a:t>YSP</a:t>
            </a:r>
            <a:r>
              <a:rPr sz="1200" kern="0" spc="300" dirty="0">
                <a:solidFill>
                  <a:srgbClr val="000000">
                    <a:alpha val="100000"/>
                  </a:srgbClr>
                </a:solidFill>
                <a:latin typeface="Arial" panose="020B0604020202020204"/>
                <a:ea typeface="Arial" panose="020B0604020202020204"/>
                <a:cs typeface="Arial" panose="020B0604020202020204"/>
              </a:rPr>
              <a:t>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型钢瓶只准单层码放，</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50" dirty="0">
                <a:solidFill>
                  <a:srgbClr val="000000">
                    <a:alpha val="100000"/>
                  </a:srgbClr>
                </a:solidFill>
                <a:latin typeface="黑体" panose="02010609060101010101" charset="-122"/>
                <a:ea typeface="黑体" panose="02010609060101010101" charset="-122"/>
                <a:cs typeface="黑体" panose="02010609060101010101" charset="-122"/>
              </a:rPr>
              <a:t>钢瓶露出车箱高度部分不应大于瓶高</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的1/3。</a:t>
            </a:r>
            <a:endParaRPr sz="1200" dirty="0">
              <a:latin typeface="黑体" panose="02010609060101010101" charset="-122"/>
              <a:ea typeface="黑体" panose="02010609060101010101" charset="-122"/>
              <a:cs typeface="黑体" panose="02010609060101010101" charset="-122"/>
            </a:endParaRPr>
          </a:p>
          <a:p>
            <a:pPr marL="12700" indent="31115" algn="l" rtl="0" eaLnBrk="0">
              <a:lnSpc>
                <a:spcPct val="108000"/>
              </a:lnSpc>
              <a:spcBef>
                <a:spcPts val="510"/>
              </a:spcBef>
            </a:pPr>
            <a:r>
              <a:rPr sz="1200" kern="0" spc="150" dirty="0">
                <a:solidFill>
                  <a:srgbClr val="000000">
                    <a:alpha val="100000"/>
                  </a:srgbClr>
                </a:solidFill>
                <a:latin typeface="黑体" panose="02010609060101010101" charset="-122"/>
                <a:ea typeface="黑体" panose="02010609060101010101" charset="-122"/>
                <a:cs typeface="黑体" panose="02010609060101010101" charset="-122"/>
              </a:rPr>
              <a:t>10,运输钢瓶车辆严禁与其他物</a:t>
            </a:r>
            <a:r>
              <a:rPr sz="1200" kern="0" spc="140" dirty="0">
                <a:solidFill>
                  <a:srgbClr val="000000">
                    <a:alpha val="100000"/>
                  </a:srgbClr>
                </a:solidFill>
                <a:latin typeface="黑体" panose="02010609060101010101" charset="-122"/>
                <a:ea typeface="黑体" panose="02010609060101010101" charset="-122"/>
                <a:cs typeface="黑体" panose="02010609060101010101" charset="-122"/>
              </a:rPr>
              <a:t>品</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混装，车内严禁吸烟。</a:t>
            </a:r>
            <a:endParaRPr sz="1200" dirty="0">
              <a:latin typeface="黑体" panose="02010609060101010101" charset="-122"/>
              <a:ea typeface="黑体" panose="02010609060101010101" charset="-122"/>
              <a:cs typeface="黑体" panose="02010609060101010101" charset="-122"/>
            </a:endParaRPr>
          </a:p>
          <a:p>
            <a:pPr algn="l" rtl="0" eaLnBrk="0">
              <a:lnSpc>
                <a:spcPct val="120000"/>
              </a:lnSpc>
            </a:pPr>
            <a:endParaRPr sz="400" dirty="0">
              <a:latin typeface="Arial" panose="020B0604020202020204"/>
              <a:ea typeface="Arial" panose="020B0604020202020204"/>
              <a:cs typeface="Arial" panose="020B0604020202020204"/>
            </a:endParaRPr>
          </a:p>
          <a:p>
            <a:pPr marL="12700" indent="107315" algn="l" rtl="0" eaLnBrk="0">
              <a:lnSpc>
                <a:spcPct val="114000"/>
              </a:lnSpc>
              <a:spcBef>
                <a:spcPts val="5"/>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11,钢瓶要轻装轻卸，严禁“抛、滑、</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滚、碰”。</a:t>
            </a:r>
            <a:endParaRPr sz="1200" dirty="0">
              <a:latin typeface="黑体" panose="02010609060101010101" charset="-122"/>
              <a:ea typeface="黑体" panose="02010609060101010101" charset="-122"/>
              <a:cs typeface="黑体" panose="02010609060101010101" charset="-122"/>
            </a:endParaRPr>
          </a:p>
        </p:txBody>
      </p:sp>
      <p:grpSp>
        <p:nvGrpSpPr>
          <p:cNvPr id="64" name="group 64"/>
          <p:cNvGrpSpPr/>
          <p:nvPr/>
        </p:nvGrpSpPr>
        <p:grpSpPr>
          <a:xfrm rot="21600000">
            <a:off x="12679" y="120655"/>
            <a:ext cx="5162580" cy="527060"/>
            <a:chOff x="0" y="0"/>
            <a:chExt cx="5162580" cy="527060"/>
          </a:xfrm>
        </p:grpSpPr>
        <p:pic>
          <p:nvPicPr>
            <p:cNvPr id="496" name="picture 496"/>
            <p:cNvPicPr>
              <a:picLocks noChangeAspect="1"/>
            </p:cNvPicPr>
            <p:nvPr/>
          </p:nvPicPr>
          <p:blipFill>
            <a:blip r:embed="rId2"/>
            <a:stretch>
              <a:fillRect/>
            </a:stretch>
          </p:blipFill>
          <p:spPr>
            <a:xfrm rot="21600000">
              <a:off x="0" y="0"/>
              <a:ext cx="5162580" cy="527060"/>
            </a:xfrm>
            <a:prstGeom prst="rect">
              <a:avLst/>
            </a:prstGeom>
          </p:spPr>
        </p:pic>
        <p:sp>
          <p:nvSpPr>
            <p:cNvPr id="498" name="textbox 498"/>
            <p:cNvSpPr/>
            <p:nvPr/>
          </p:nvSpPr>
          <p:spPr>
            <a:xfrm>
              <a:off x="-12700" y="-12700"/>
              <a:ext cx="5188584" cy="59563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33045" algn="l" rtl="0" eaLnBrk="0">
                <a:lnSpc>
                  <a:spcPct val="97000"/>
                </a:lnSpc>
                <a:spcBef>
                  <a:spcPts val="0"/>
                </a:spcBef>
              </a:pP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液化石油气充装站安全防范</a:t>
              </a:r>
              <a:endParaRPr sz="2600" dirty="0">
                <a:latin typeface="黑体" panose="02010609060101010101" charset="-122"/>
                <a:ea typeface="黑体" panose="02010609060101010101" charset="-122"/>
                <a:cs typeface="黑体" panose="02010609060101010101" charset="-122"/>
              </a:endParaRPr>
            </a:p>
          </p:txBody>
        </p:sp>
      </p:grpSp>
      <p:sp>
        <p:nvSpPr>
          <p:cNvPr id="500" name="textbox 500"/>
          <p:cNvSpPr/>
          <p:nvPr/>
        </p:nvSpPr>
        <p:spPr>
          <a:xfrm>
            <a:off x="4730718" y="4064015"/>
            <a:ext cx="3150870" cy="361315"/>
          </a:xfrm>
          <a:prstGeom prst="rect">
            <a:avLst/>
          </a:prstGeom>
          <a:noFill/>
          <a:ln w="0" cap="flat">
            <a:noFill/>
            <a:prstDash val="solid"/>
            <a:miter lim="0"/>
          </a:ln>
        </p:spPr>
        <p:txBody>
          <a:bodyPr vert="horz" wrap="square" lIns="0" tIns="0" rIns="0" bIns="0"/>
          <a:lstStyle/>
          <a:p>
            <a:pPr algn="l" rtl="0" eaLnBrk="0">
              <a:lnSpc>
                <a:spcPct val="117000"/>
              </a:lnSpc>
            </a:pPr>
            <a:endParaRPr sz="300" dirty="0">
              <a:latin typeface="Arial" panose="020B0604020202020204"/>
              <a:ea typeface="Arial" panose="020B0604020202020204"/>
              <a:cs typeface="Arial" panose="020B0604020202020204"/>
            </a:endParaRPr>
          </a:p>
          <a:p>
            <a:pPr algn="r" rtl="0" eaLnBrk="0">
              <a:lnSpc>
                <a:spcPct val="98000"/>
              </a:lnSpc>
            </a:pPr>
            <a:endParaRPr sz="18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 name="picture 504"/>
          <p:cNvPicPr>
            <a:picLocks noChangeAspect="1"/>
          </p:cNvPicPr>
          <p:nvPr/>
        </p:nvPicPr>
        <p:blipFill>
          <a:blip r:embed="rId1"/>
          <a:stretch>
            <a:fillRect/>
          </a:stretch>
        </p:blipFill>
        <p:spPr>
          <a:xfrm rot="21600000">
            <a:off x="0" y="0"/>
            <a:ext cx="8128000" cy="4572000"/>
          </a:xfrm>
          <a:prstGeom prst="rect">
            <a:avLst/>
          </a:prstGeom>
        </p:spPr>
      </p:pic>
      <p:sp>
        <p:nvSpPr>
          <p:cNvPr id="506" name="textbox 506"/>
          <p:cNvSpPr/>
          <p:nvPr/>
        </p:nvSpPr>
        <p:spPr>
          <a:xfrm>
            <a:off x="406379" y="909458"/>
            <a:ext cx="7144384" cy="186753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8000"/>
              </a:lnSpc>
            </a:pPr>
            <a:r>
              <a:rPr sz="1800" kern="0" spc="80" dirty="0">
                <a:solidFill>
                  <a:srgbClr val="C03030">
                    <a:alpha val="100000"/>
                  </a:srgbClr>
                </a:solidFill>
                <a:latin typeface="黑体" panose="02010609060101010101" charset="-122"/>
                <a:ea typeface="黑体" panose="02010609060101010101" charset="-122"/>
                <a:cs typeface="黑体" panose="02010609060101010101" charset="-122"/>
              </a:rPr>
              <a:t>诱发液化石油气火灾的原因有哪些</a:t>
            </a:r>
            <a:r>
              <a:rPr sz="1800" kern="0" spc="70" dirty="0">
                <a:solidFill>
                  <a:srgbClr val="C03030">
                    <a:alpha val="100000"/>
                  </a:srgbClr>
                </a:solidFill>
                <a:latin typeface="黑体" panose="02010609060101010101" charset="-122"/>
                <a:ea typeface="黑体" panose="02010609060101010101" charset="-122"/>
                <a:cs typeface="黑体" panose="02010609060101010101" charset="-122"/>
              </a:rPr>
              <a:t>?</a:t>
            </a:r>
            <a:endParaRPr sz="1800" dirty="0">
              <a:latin typeface="黑体" panose="02010609060101010101" charset="-122"/>
              <a:ea typeface="黑体" panose="02010609060101010101" charset="-122"/>
              <a:cs typeface="黑体" panose="02010609060101010101" charset="-122"/>
            </a:endParaRPr>
          </a:p>
          <a:p>
            <a:pPr marL="285750" indent="-190500" algn="l" rtl="0" eaLnBrk="0">
              <a:lnSpc>
                <a:spcPct val="137000"/>
              </a:lnSpc>
              <a:spcBef>
                <a:spcPts val="635"/>
              </a:spcBef>
            </a:pP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&gt;液化石油气是一种极易燃烧爆炸的可燃气体，在使用中造成事故的主要原因是液化石油气发生泄露，</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遇到明火引起燃烧爆炸。常见的原因如下：</a:t>
            </a:r>
            <a:endParaRPr sz="1200" dirty="0">
              <a:latin typeface="黑体" panose="02010609060101010101" charset="-122"/>
              <a:ea typeface="黑体" panose="02010609060101010101" charset="-122"/>
              <a:cs typeface="黑体" panose="02010609060101010101" charset="-122"/>
            </a:endParaRPr>
          </a:p>
          <a:p>
            <a:pPr marL="336550" algn="l" rtl="0" eaLnBrk="0">
              <a:lnSpc>
                <a:spcPct val="150000"/>
              </a:lnSpc>
              <a:spcBef>
                <a:spcPts val="880"/>
              </a:spcBef>
            </a:pPr>
            <a:r>
              <a:rPr sz="1400" kern="0" spc="-40" dirty="0">
                <a:solidFill>
                  <a:srgbClr val="B040A0">
                    <a:alpha val="100000"/>
                  </a:srgbClr>
                </a:solidFill>
                <a:latin typeface="黑体" panose="02010609060101010101" charset="-122"/>
                <a:ea typeface="黑体" panose="02010609060101010101" charset="-122"/>
                <a:cs typeface="黑体" panose="02010609060101010101" charset="-122"/>
              </a:rPr>
              <a:t>(</a:t>
            </a:r>
            <a:r>
              <a:rPr lang="en-US" sz="1400" kern="0" spc="-40" dirty="0">
                <a:solidFill>
                  <a:srgbClr val="B040A0">
                    <a:alpha val="100000"/>
                  </a:srgbClr>
                </a:solidFill>
                <a:latin typeface="黑体" panose="02010609060101010101" charset="-122"/>
                <a:ea typeface="黑体" panose="02010609060101010101" charset="-122"/>
                <a:cs typeface="黑体" panose="02010609060101010101" charset="-122"/>
              </a:rPr>
              <a:t>1</a:t>
            </a:r>
            <a:r>
              <a:rPr sz="1400" kern="0" spc="-40" dirty="0">
                <a:solidFill>
                  <a:srgbClr val="B040A0">
                    <a:alpha val="100000"/>
                  </a:srgbClr>
                </a:solidFill>
                <a:latin typeface="黑体" panose="02010609060101010101" charset="-122"/>
                <a:ea typeface="黑体" panose="02010609060101010101" charset="-122"/>
                <a:cs typeface="黑体" panose="02010609060101010101" charset="-122"/>
              </a:rPr>
              <a:t>)</a:t>
            </a:r>
            <a:r>
              <a:rPr sz="1400" kern="0" spc="470" dirty="0">
                <a:solidFill>
                  <a:srgbClr val="B040A0">
                    <a:alpha val="100000"/>
                  </a:srgbClr>
                </a:solidFill>
                <a:latin typeface="黑体" panose="02010609060101010101" charset="-122"/>
                <a:ea typeface="黑体" panose="02010609060101010101" charset="-122"/>
                <a:cs typeface="黑体" panose="02010609060101010101" charset="-122"/>
              </a:rPr>
              <a:t> </a:t>
            </a:r>
            <a:r>
              <a:rPr sz="1400" kern="0" spc="-40" dirty="0">
                <a:solidFill>
                  <a:srgbClr val="000000">
                    <a:alpha val="100000"/>
                  </a:srgbClr>
                </a:solidFill>
                <a:latin typeface="黑体" panose="02010609060101010101" charset="-122"/>
                <a:ea typeface="黑体" panose="02010609060101010101" charset="-122"/>
                <a:cs typeface="黑体" panose="02010609060101010101" charset="-122"/>
              </a:rPr>
              <a:t>钢瓶因撞击引起</a:t>
            </a:r>
            <a:r>
              <a:rPr sz="1400" kern="0" spc="-50" dirty="0">
                <a:solidFill>
                  <a:srgbClr val="000000">
                    <a:alpha val="100000"/>
                  </a:srgbClr>
                </a:solidFill>
                <a:latin typeface="黑体" panose="02010609060101010101" charset="-122"/>
                <a:ea typeface="黑体" panose="02010609060101010101" charset="-122"/>
                <a:cs typeface="黑体" panose="02010609060101010101" charset="-122"/>
              </a:rPr>
              <a:t>爆炸火灾事故；</a:t>
            </a:r>
            <a:endParaRPr sz="1400" dirty="0">
              <a:latin typeface="黑体" panose="02010609060101010101" charset="-122"/>
              <a:ea typeface="黑体" panose="02010609060101010101" charset="-122"/>
              <a:cs typeface="黑体" panose="02010609060101010101" charset="-122"/>
            </a:endParaRPr>
          </a:p>
          <a:p>
            <a:pPr marL="342900" algn="l" rtl="0" eaLnBrk="0">
              <a:lnSpc>
                <a:spcPct val="150000"/>
              </a:lnSpc>
              <a:spcBef>
                <a:spcPts val="575"/>
              </a:spcBef>
            </a:pPr>
            <a:r>
              <a:rPr sz="1400" kern="0" spc="-30" dirty="0">
                <a:solidFill>
                  <a:srgbClr val="D02090">
                    <a:alpha val="100000"/>
                  </a:srgbClr>
                </a:solidFill>
                <a:latin typeface="黑体" panose="02010609060101010101" charset="-122"/>
                <a:ea typeface="黑体" panose="02010609060101010101" charset="-122"/>
                <a:cs typeface="黑体" panose="02010609060101010101" charset="-122"/>
              </a:rPr>
              <a:t>(</a:t>
            </a:r>
            <a:r>
              <a:rPr lang="en-US" sz="1400" kern="0" spc="-30" dirty="0">
                <a:solidFill>
                  <a:srgbClr val="D02090">
                    <a:alpha val="100000"/>
                  </a:srgbClr>
                </a:solidFill>
                <a:latin typeface="黑体" panose="02010609060101010101" charset="-122"/>
                <a:ea typeface="黑体" panose="02010609060101010101" charset="-122"/>
                <a:cs typeface="黑体" panose="02010609060101010101" charset="-122"/>
              </a:rPr>
              <a:t>2</a:t>
            </a:r>
            <a:r>
              <a:rPr sz="1400" kern="0" spc="-30" dirty="0">
                <a:solidFill>
                  <a:srgbClr val="D02090">
                    <a:alpha val="100000"/>
                  </a:srgbClr>
                </a:solidFill>
                <a:latin typeface="黑体" panose="02010609060101010101" charset="-122"/>
                <a:ea typeface="黑体" panose="02010609060101010101" charset="-122"/>
                <a:cs typeface="黑体" panose="02010609060101010101" charset="-122"/>
              </a:rPr>
              <a:t>)</a:t>
            </a:r>
            <a:r>
              <a:rPr sz="1400" kern="0" spc="550" dirty="0">
                <a:solidFill>
                  <a:srgbClr val="D02090">
                    <a:alpha val="100000"/>
                  </a:srgbClr>
                </a:solidFill>
                <a:latin typeface="黑体" panose="02010609060101010101" charset="-122"/>
                <a:ea typeface="黑体" panose="02010609060101010101" charset="-122"/>
                <a:cs typeface="黑体" panose="02010609060101010101" charset="-122"/>
              </a:rPr>
              <a:t> </a:t>
            </a:r>
            <a:r>
              <a:rPr sz="1400" kern="0" spc="-30" dirty="0">
                <a:solidFill>
                  <a:srgbClr val="000000">
                    <a:alpha val="100000"/>
                  </a:srgbClr>
                </a:solidFill>
                <a:latin typeface="黑体" panose="02010609060101010101" charset="-122"/>
                <a:ea typeface="黑体" panose="02010609060101010101" charset="-122"/>
                <a:cs typeface="黑体" panose="02010609060101010101" charset="-122"/>
              </a:rPr>
              <a:t>角阀、减压器、炉开关、调风挡板失灵而泄露油气造成事故；</a:t>
            </a:r>
            <a:endParaRPr sz="1400" dirty="0">
              <a:latin typeface="Arial" panose="020B0604020202020204"/>
              <a:ea typeface="Arial" panose="020B0604020202020204"/>
              <a:cs typeface="Arial" panose="020B0604020202020204"/>
            </a:endParaRPr>
          </a:p>
          <a:p>
            <a:pPr marL="95250" indent="190500" algn="l" rtl="0" eaLnBrk="0">
              <a:lnSpc>
                <a:spcPct val="150000"/>
              </a:lnSpc>
              <a:spcBef>
                <a:spcPts val="5"/>
              </a:spcBef>
            </a:pPr>
            <a:r>
              <a:rPr sz="1400" kern="0" spc="0" dirty="0">
                <a:solidFill>
                  <a:srgbClr val="C020A0">
                    <a:alpha val="100000"/>
                  </a:srgbClr>
                </a:solidFill>
                <a:latin typeface="黑体" panose="02010609060101010101" charset="-122"/>
                <a:ea typeface="黑体" panose="02010609060101010101" charset="-122"/>
                <a:cs typeface="黑体" panose="02010609060101010101" charset="-122"/>
              </a:rPr>
              <a:t>(</a:t>
            </a:r>
            <a:r>
              <a:rPr lang="en-US" sz="1400" kern="0" spc="0" dirty="0">
                <a:solidFill>
                  <a:srgbClr val="C020A0">
                    <a:alpha val="100000"/>
                  </a:srgbClr>
                </a:solidFill>
                <a:latin typeface="黑体" panose="02010609060101010101" charset="-122"/>
                <a:ea typeface="黑体" panose="02010609060101010101" charset="-122"/>
                <a:cs typeface="黑体" panose="02010609060101010101" charset="-122"/>
              </a:rPr>
              <a:t>3</a:t>
            </a:r>
            <a:r>
              <a:rPr sz="1400" kern="0" spc="0" dirty="0">
                <a:solidFill>
                  <a:srgbClr val="C020A0">
                    <a:alpha val="100000"/>
                  </a:srgbClr>
                </a:solidFill>
                <a:latin typeface="黑体" panose="02010609060101010101" charset="-122"/>
                <a:ea typeface="黑体" panose="02010609060101010101" charset="-122"/>
                <a:cs typeface="黑体" panose="02010609060101010101" charset="-122"/>
              </a:rPr>
              <a:t>)  </a:t>
            </a:r>
            <a:r>
              <a:rPr sz="1400" kern="0" spc="0" dirty="0">
                <a:solidFill>
                  <a:srgbClr val="000000">
                    <a:alpha val="100000"/>
                  </a:srgbClr>
                </a:solidFill>
                <a:latin typeface="黑体" panose="02010609060101010101" charset="-122"/>
                <a:ea typeface="黑体" panose="02010609060101010101" charset="-122"/>
                <a:cs typeface="黑体" panose="02010609060101010101" charset="-122"/>
              </a:rPr>
              <a:t>将液化气任意倒瓶，产生静电放电或挥发出的油气遇上明火而起</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火；</a:t>
            </a:r>
            <a:r>
              <a:rPr sz="14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lang="en-US" sz="1400" kern="0" spc="0" dirty="0">
                <a:solidFill>
                  <a:srgbClr val="000000">
                    <a:alpha val="100000"/>
                  </a:srgbClr>
                </a:solidFill>
                <a:latin typeface="黑体" panose="02010609060101010101" charset="-122"/>
                <a:ea typeface="黑体" panose="02010609060101010101" charset="-122"/>
                <a:cs typeface="黑体" panose="02010609060101010101" charset="-122"/>
              </a:rPr>
              <a:t>     </a:t>
            </a:r>
            <a:endParaRPr lang="en-US" sz="1400" kern="0" spc="0" dirty="0">
              <a:solidFill>
                <a:srgbClr val="000000">
                  <a:alpha val="100000"/>
                </a:srgbClr>
              </a:solidFill>
              <a:latin typeface="黑体" panose="02010609060101010101" charset="-122"/>
              <a:ea typeface="黑体" panose="02010609060101010101" charset="-122"/>
              <a:cs typeface="黑体" panose="02010609060101010101" charset="-122"/>
            </a:endParaRPr>
          </a:p>
          <a:p>
            <a:pPr marL="95250" indent="190500" algn="l" rtl="0" eaLnBrk="0">
              <a:lnSpc>
                <a:spcPct val="150000"/>
              </a:lnSpc>
              <a:spcBef>
                <a:spcPts val="5"/>
              </a:spcBef>
            </a:pPr>
            <a:r>
              <a:rPr sz="1400" kern="0" spc="0" dirty="0">
                <a:solidFill>
                  <a:srgbClr val="C030B0">
                    <a:alpha val="100000"/>
                  </a:srgbClr>
                </a:solidFill>
                <a:latin typeface="黑体" panose="02010609060101010101" charset="-122"/>
                <a:ea typeface="黑体" panose="02010609060101010101" charset="-122"/>
                <a:cs typeface="黑体" panose="02010609060101010101" charset="-122"/>
              </a:rPr>
              <a:t>(</a:t>
            </a:r>
            <a:r>
              <a:rPr lang="en-US" sz="1400" kern="0" spc="0" dirty="0">
                <a:solidFill>
                  <a:srgbClr val="C030B0">
                    <a:alpha val="100000"/>
                  </a:srgbClr>
                </a:solidFill>
                <a:latin typeface="黑体" panose="02010609060101010101" charset="-122"/>
                <a:ea typeface="黑体" panose="02010609060101010101" charset="-122"/>
                <a:cs typeface="黑体" panose="02010609060101010101" charset="-122"/>
              </a:rPr>
              <a:t>4</a:t>
            </a:r>
            <a:r>
              <a:rPr sz="1400" kern="0" spc="0" dirty="0">
                <a:solidFill>
                  <a:srgbClr val="C040B0">
                    <a:alpha val="100000"/>
                  </a:srgbClr>
                </a:solidFill>
                <a:latin typeface="黑体" panose="02010609060101010101" charset="-122"/>
                <a:ea typeface="黑体" panose="02010609060101010101" charset="-122"/>
                <a:cs typeface="黑体" panose="02010609060101010101" charset="-122"/>
              </a:rPr>
              <a:t>)</a:t>
            </a:r>
            <a:r>
              <a:rPr sz="1400" kern="0" spc="-110" dirty="0">
                <a:solidFill>
                  <a:srgbClr val="C040B0">
                    <a:alpha val="100000"/>
                  </a:srgbClr>
                </a:solidFill>
                <a:latin typeface="黑体" panose="02010609060101010101" charset="-122"/>
                <a:ea typeface="黑体" panose="02010609060101010101" charset="-122"/>
                <a:cs typeface="黑体" panose="02010609060101010101" charset="-122"/>
              </a:rPr>
              <a:t> </a:t>
            </a:r>
            <a:r>
              <a:rPr sz="1400" kern="0" spc="0" dirty="0">
                <a:solidFill>
                  <a:srgbClr val="000000">
                    <a:alpha val="100000"/>
                  </a:srgbClr>
                </a:solidFill>
                <a:latin typeface="黑体" panose="02010609060101010101" charset="-122"/>
                <a:ea typeface="黑体" panose="02010609060101010101" charset="-122"/>
                <a:cs typeface="黑体" panose="02010609060101010101" charset="-122"/>
              </a:rPr>
              <a:t>擅自处理残液或充装气瓶，引起燃烧爆炸。</a:t>
            </a:r>
            <a:endParaRPr sz="1400" dirty="0">
              <a:latin typeface="黑体" panose="02010609060101010101" charset="-122"/>
              <a:ea typeface="黑体" panose="02010609060101010101" charset="-122"/>
              <a:cs typeface="黑体" panose="02010609060101010101" charset="-122"/>
            </a:endParaRPr>
          </a:p>
        </p:txBody>
      </p:sp>
      <p:grpSp>
        <p:nvGrpSpPr>
          <p:cNvPr id="66" name="group 66"/>
          <p:cNvGrpSpPr/>
          <p:nvPr/>
        </p:nvGrpSpPr>
        <p:grpSpPr>
          <a:xfrm rot="21600000">
            <a:off x="6339" y="120655"/>
            <a:ext cx="5194279" cy="527060"/>
            <a:chOff x="0" y="0"/>
            <a:chExt cx="5194279" cy="527060"/>
          </a:xfrm>
        </p:grpSpPr>
        <p:pic>
          <p:nvPicPr>
            <p:cNvPr id="508" name="picture 508"/>
            <p:cNvPicPr>
              <a:picLocks noChangeAspect="1"/>
            </p:cNvPicPr>
            <p:nvPr/>
          </p:nvPicPr>
          <p:blipFill>
            <a:blip r:embed="rId2"/>
            <a:stretch>
              <a:fillRect/>
            </a:stretch>
          </p:blipFill>
          <p:spPr>
            <a:xfrm rot="21600000">
              <a:off x="0" y="0"/>
              <a:ext cx="5194279" cy="527060"/>
            </a:xfrm>
            <a:prstGeom prst="rect">
              <a:avLst/>
            </a:prstGeom>
          </p:spPr>
        </p:pic>
        <p:sp>
          <p:nvSpPr>
            <p:cNvPr id="510" name="textbox 510"/>
            <p:cNvSpPr/>
            <p:nvPr/>
          </p:nvSpPr>
          <p:spPr>
            <a:xfrm>
              <a:off x="-12700" y="-12700"/>
              <a:ext cx="5219700" cy="595630"/>
            </a:xfrm>
            <a:prstGeom prst="rect">
              <a:avLst/>
            </a:prstGeom>
            <a:noFill/>
            <a:ln w="0" cap="flat">
              <a:noFill/>
              <a:prstDash val="solid"/>
              <a:miter lim="0"/>
            </a:ln>
          </p:spPr>
          <p:txBody>
            <a:bodyPr vert="horz" wrap="square" lIns="0" tIns="0" rIns="0" bIns="0"/>
            <a:lstStyle/>
            <a:p>
              <a:pPr algn="l" rtl="0" eaLnBrk="0">
                <a:lnSpc>
                  <a:spcPct val="121000"/>
                </a:lnSpc>
              </a:pPr>
              <a:endParaRPr sz="1000" dirty="0">
                <a:latin typeface="Arial" panose="020B0604020202020204"/>
                <a:ea typeface="Arial" panose="020B0604020202020204"/>
                <a:cs typeface="Arial" panose="020B0604020202020204"/>
              </a:endParaRPr>
            </a:p>
            <a:p>
              <a:pPr marL="245745" algn="l" rtl="0" eaLnBrk="0">
                <a:lnSpc>
                  <a:spcPct val="97000"/>
                </a:lnSpc>
                <a:spcBef>
                  <a:spcPts val="0"/>
                </a:spcBef>
              </a:pPr>
              <a:r>
                <a:rPr sz="2600" b="1" kern="0" spc="60" dirty="0">
                  <a:solidFill>
                    <a:srgbClr val="FFFFFF">
                      <a:alpha val="100000"/>
                    </a:srgbClr>
                  </a:solidFill>
                  <a:latin typeface="黑体" panose="02010609060101010101" charset="-122"/>
                  <a:ea typeface="黑体" panose="02010609060101010101" charset="-122"/>
                  <a:cs typeface="黑体" panose="02010609060101010101" charset="-122"/>
                </a:rPr>
                <a:t>液化石油气充装站安全防</a:t>
              </a: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范</a:t>
              </a:r>
              <a:endParaRPr sz="2600" dirty="0">
                <a:latin typeface="黑体" panose="02010609060101010101" charset="-122"/>
                <a:ea typeface="黑体" panose="02010609060101010101" charset="-122"/>
                <a:cs typeface="黑体" panose="02010609060101010101" charset="-122"/>
              </a:endParaRPr>
            </a:p>
          </p:txBody>
        </p:sp>
      </p:grpSp>
      <p:sp>
        <p:nvSpPr>
          <p:cNvPr id="512" name="textbox 512"/>
          <p:cNvSpPr/>
          <p:nvPr/>
        </p:nvSpPr>
        <p:spPr>
          <a:xfrm>
            <a:off x="4730718" y="4064015"/>
            <a:ext cx="3154045" cy="361315"/>
          </a:xfrm>
          <a:prstGeom prst="rect">
            <a:avLst/>
          </a:prstGeom>
          <a:noFill/>
          <a:ln w="0" cap="flat">
            <a:noFill/>
            <a:prstDash val="solid"/>
            <a:miter lim="0"/>
          </a:ln>
        </p:spPr>
        <p:txBody>
          <a:bodyPr vert="horz" wrap="square" lIns="0" tIns="0" rIns="0" bIns="0"/>
          <a:lstStyle/>
          <a:p>
            <a:pPr algn="l" rtl="0" eaLnBrk="0">
              <a:lnSpc>
                <a:spcPct val="109000"/>
              </a:lnSpc>
            </a:pPr>
            <a:endParaRPr sz="300" dirty="0">
              <a:latin typeface="Arial" panose="020B0604020202020204"/>
              <a:ea typeface="Arial" panose="020B0604020202020204"/>
              <a:cs typeface="Arial" panose="020B0604020202020204"/>
            </a:endParaRPr>
          </a:p>
          <a:p>
            <a:pPr algn="r" rtl="0" eaLnBrk="0">
              <a:lnSpc>
                <a:spcPct val="98000"/>
              </a:lnSpc>
              <a:spcBef>
                <a:spcPts val="5"/>
              </a:spcBef>
            </a:pPr>
            <a:endParaRPr sz="18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 name="picture 516"/>
          <p:cNvPicPr>
            <a:picLocks noChangeAspect="1"/>
          </p:cNvPicPr>
          <p:nvPr/>
        </p:nvPicPr>
        <p:blipFill>
          <a:blip r:embed="rId1"/>
          <a:stretch>
            <a:fillRect/>
          </a:stretch>
        </p:blipFill>
        <p:spPr>
          <a:xfrm rot="21600000">
            <a:off x="0" y="0"/>
            <a:ext cx="8128000" cy="4572000"/>
          </a:xfrm>
          <a:prstGeom prst="rect">
            <a:avLst/>
          </a:prstGeom>
        </p:spPr>
      </p:pic>
      <p:sp>
        <p:nvSpPr>
          <p:cNvPr id="522" name="textbox 522"/>
          <p:cNvSpPr/>
          <p:nvPr/>
        </p:nvSpPr>
        <p:spPr>
          <a:xfrm>
            <a:off x="322444" y="240006"/>
            <a:ext cx="6998334" cy="394652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604020202020204"/>
              <a:ea typeface="Arial" panose="020B0604020202020204"/>
              <a:cs typeface="Arial" panose="020B0604020202020204"/>
            </a:endParaRPr>
          </a:p>
          <a:p>
            <a:pPr marL="12700" algn="l" rtl="0" eaLnBrk="0">
              <a:lnSpc>
                <a:spcPct val="95000"/>
              </a:lnSpc>
            </a:pPr>
            <a:r>
              <a:rPr sz="2700" b="1" kern="0" spc="-30" dirty="0">
                <a:solidFill>
                  <a:srgbClr val="E0D020">
                    <a:alpha val="100000"/>
                  </a:srgbClr>
                </a:solidFill>
                <a:latin typeface="黑体" panose="02010609060101010101" charset="-122"/>
                <a:ea typeface="黑体" panose="02010609060101010101" charset="-122"/>
                <a:cs typeface="黑体" panose="02010609060101010101" charset="-122"/>
              </a:rPr>
              <a:t>燃烧与爆炸的基础知识</a:t>
            </a:r>
            <a:endParaRPr sz="2700" dirty="0">
              <a:latin typeface="黑体" panose="02010609060101010101" charset="-122"/>
              <a:ea typeface="黑体" panose="02010609060101010101" charset="-122"/>
              <a:cs typeface="黑体" panose="02010609060101010101" charset="-122"/>
            </a:endParaRPr>
          </a:p>
          <a:p>
            <a:pPr algn="l" rtl="0" eaLnBrk="0">
              <a:lnSpc>
                <a:spcPct val="136000"/>
              </a:lnSpc>
            </a:pPr>
            <a:endParaRPr sz="1000" dirty="0">
              <a:latin typeface="Arial" panose="020B0604020202020204"/>
              <a:ea typeface="Arial" panose="020B0604020202020204"/>
              <a:cs typeface="Arial" panose="020B0604020202020204"/>
            </a:endParaRPr>
          </a:p>
          <a:p>
            <a:pPr marL="168275" algn="l" rtl="0" eaLnBrk="0">
              <a:lnSpc>
                <a:spcPct val="95000"/>
              </a:lnSpc>
              <a:spcBef>
                <a:spcPts val="365"/>
              </a:spcBef>
            </a:pPr>
            <a:r>
              <a:rPr sz="1200" b="1" kern="0" spc="-70" dirty="0">
                <a:solidFill>
                  <a:srgbClr val="3060A0">
                    <a:alpha val="100000"/>
                  </a:srgbClr>
                </a:solidFill>
                <a:latin typeface="宋体" panose="02010600030101010101" pitchFamily="2" charset="-122"/>
                <a:ea typeface="宋体" panose="02010600030101010101" pitchFamily="2" charset="-122"/>
                <a:cs typeface="宋体" panose="02010600030101010101" pitchFamily="2" charset="-122"/>
              </a:rPr>
              <a:t>1</a:t>
            </a:r>
            <a:r>
              <a:rPr sz="1200" kern="0" spc="-460" dirty="0">
                <a:solidFill>
                  <a:srgbClr val="3060A0">
                    <a:alpha val="100000"/>
                  </a:srgbClr>
                </a:solidFill>
                <a:latin typeface="宋体" panose="02010600030101010101" pitchFamily="2" charset="-122"/>
                <a:ea typeface="宋体" panose="02010600030101010101" pitchFamily="2" charset="-122"/>
                <a:cs typeface="宋体" panose="02010600030101010101" pitchFamily="2" charset="-122"/>
              </a:rPr>
              <a:t> </a:t>
            </a:r>
            <a:r>
              <a:rPr sz="1200" b="1" kern="0" spc="-70" dirty="0">
                <a:solidFill>
                  <a:srgbClr val="205080">
                    <a:alpha val="100000"/>
                  </a:srgbClr>
                </a:solidFill>
                <a:latin typeface="黑体" panose="02010609060101010101" charset="-122"/>
                <a:ea typeface="黑体" panose="02010609060101010101" charset="-122"/>
                <a:cs typeface="黑体" panose="02010609060101010101" charset="-122"/>
              </a:rPr>
              <a:t>、燃</a:t>
            </a:r>
            <a:r>
              <a:rPr sz="1200" kern="0" spc="-140" dirty="0">
                <a:solidFill>
                  <a:srgbClr val="205080">
                    <a:alpha val="100000"/>
                  </a:srgbClr>
                </a:solidFill>
                <a:latin typeface="黑体" panose="02010609060101010101" charset="-122"/>
                <a:ea typeface="黑体" panose="02010609060101010101" charset="-122"/>
                <a:cs typeface="黑体" panose="02010609060101010101" charset="-122"/>
              </a:rPr>
              <a:t> </a:t>
            </a:r>
            <a:r>
              <a:rPr sz="1200" b="1" kern="0" spc="-70" dirty="0">
                <a:solidFill>
                  <a:srgbClr val="205080">
                    <a:alpha val="100000"/>
                  </a:srgbClr>
                </a:solidFill>
                <a:latin typeface="黑体" panose="02010609060101010101" charset="-122"/>
                <a:ea typeface="黑体" panose="02010609060101010101" charset="-122"/>
                <a:cs typeface="黑体" panose="02010609060101010101" charset="-122"/>
              </a:rPr>
              <a:t>烧</a:t>
            </a:r>
            <a:endParaRPr sz="1200" dirty="0">
              <a:latin typeface="黑体" panose="02010609060101010101" charset="-122"/>
              <a:ea typeface="黑体" panose="02010609060101010101" charset="-122"/>
              <a:cs typeface="黑体" panose="02010609060101010101" charset="-122"/>
            </a:endParaRPr>
          </a:p>
          <a:p>
            <a:pPr algn="r" rtl="0" eaLnBrk="0">
              <a:lnSpc>
                <a:spcPct val="85000"/>
              </a:lnSpc>
              <a:spcBef>
                <a:spcPts val="445"/>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燃烧是伴有发光、发热现象的剧烈的氧化反应。一般的氧化反应</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也都有热量释放，当积聚到700℃</a:t>
            </a:r>
            <a:endParaRPr sz="1200" dirty="0">
              <a:latin typeface="黑体" panose="02010609060101010101" charset="-122"/>
              <a:ea typeface="黑体" panose="02010609060101010101" charset="-122"/>
              <a:cs typeface="黑体" panose="02010609060101010101" charset="-122"/>
            </a:endParaRPr>
          </a:p>
          <a:p>
            <a:pPr marL="166370" algn="l" rtl="0" eaLnBrk="0">
              <a:lnSpc>
                <a:spcPts val="2050"/>
              </a:lnSpc>
            </a:pPr>
            <a:r>
              <a:rPr sz="1200" kern="0" spc="-60" dirty="0">
                <a:solidFill>
                  <a:srgbClr val="000000">
                    <a:alpha val="100000"/>
                  </a:srgbClr>
                </a:solidFill>
                <a:latin typeface="黑体" panose="02010609060101010101" charset="-122"/>
                <a:ea typeface="黑体" panose="02010609060101010101" charset="-122"/>
                <a:cs typeface="黑体" panose="02010609060101010101" charset="-122"/>
              </a:rPr>
              <a:t>以上时就会发出亮光。</a:t>
            </a:r>
            <a:endParaRPr sz="1200" dirty="0">
              <a:latin typeface="黑体" panose="02010609060101010101" charset="-122"/>
              <a:ea typeface="黑体" panose="02010609060101010101" charset="-122"/>
              <a:cs typeface="黑体" panose="02010609060101010101" charset="-122"/>
            </a:endParaRPr>
          </a:p>
          <a:p>
            <a:pPr marL="166370" algn="l" rtl="0" eaLnBrk="0">
              <a:lnSpc>
                <a:spcPct val="95000"/>
              </a:lnSpc>
              <a:spcBef>
                <a:spcPts val="740"/>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现象：发光、发热</a:t>
            </a:r>
            <a:endParaRPr sz="1200" dirty="0">
              <a:latin typeface="黑体" panose="02010609060101010101" charset="-122"/>
              <a:ea typeface="黑体" panose="02010609060101010101" charset="-122"/>
              <a:cs typeface="黑体" panose="02010609060101010101" charset="-122"/>
            </a:endParaRPr>
          </a:p>
          <a:p>
            <a:pPr marL="166370" algn="l" rtl="0" eaLnBrk="0">
              <a:lnSpc>
                <a:spcPct val="95000"/>
              </a:lnSpc>
              <a:spcBef>
                <a:spcPts val="620"/>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本质：氧化反应</a:t>
            </a:r>
            <a:endParaRPr sz="1200" dirty="0">
              <a:latin typeface="黑体" panose="02010609060101010101" charset="-122"/>
              <a:ea typeface="黑体" panose="02010609060101010101" charset="-122"/>
              <a:cs typeface="黑体" panose="02010609060101010101" charset="-122"/>
            </a:endParaRPr>
          </a:p>
          <a:p>
            <a:pPr marL="166370" algn="l" rtl="0" eaLnBrk="0">
              <a:lnSpc>
                <a:spcPct val="95000"/>
              </a:lnSpc>
              <a:spcBef>
                <a:spcPts val="880"/>
              </a:spcBef>
            </a:pPr>
            <a:r>
              <a:rPr sz="1200" kern="0" spc="10" dirty="0">
                <a:solidFill>
                  <a:srgbClr val="206080">
                    <a:alpha val="100000"/>
                  </a:srgbClr>
                </a:solidFill>
                <a:latin typeface="宋体" panose="02010600030101010101" pitchFamily="2" charset="-122"/>
                <a:ea typeface="宋体" panose="02010600030101010101" pitchFamily="2" charset="-122"/>
                <a:cs typeface="宋体" panose="02010600030101010101" pitchFamily="2" charset="-122"/>
              </a:rPr>
              <a:t>2、</a:t>
            </a:r>
            <a:r>
              <a:rPr sz="1200" kern="0" spc="-80" dirty="0">
                <a:solidFill>
                  <a:srgbClr val="206080">
                    <a:alpha val="100000"/>
                  </a:srgbClr>
                </a:solidFill>
                <a:latin typeface="宋体" panose="02010600030101010101" pitchFamily="2" charset="-122"/>
                <a:ea typeface="宋体" panose="02010600030101010101" pitchFamily="2" charset="-122"/>
                <a:cs typeface="宋体" panose="02010600030101010101" pitchFamily="2" charset="-122"/>
              </a:rPr>
              <a:t> </a:t>
            </a:r>
            <a:r>
              <a:rPr sz="1200" kern="0" spc="10" dirty="0">
                <a:solidFill>
                  <a:srgbClr val="206080">
                    <a:alpha val="100000"/>
                  </a:srgbClr>
                </a:solidFill>
                <a:latin typeface="黑体" panose="02010609060101010101" charset="-122"/>
                <a:ea typeface="黑体" panose="02010609060101010101" charset="-122"/>
                <a:cs typeface="黑体" panose="02010609060101010101" charset="-122"/>
              </a:rPr>
              <a:t>燃烧的条件</a:t>
            </a:r>
            <a:endParaRPr sz="1200" dirty="0">
              <a:latin typeface="黑体" panose="02010609060101010101" charset="-122"/>
              <a:ea typeface="黑体" panose="02010609060101010101" charset="-122"/>
              <a:cs typeface="黑体" panose="02010609060101010101" charset="-122"/>
            </a:endParaRPr>
          </a:p>
          <a:p>
            <a:pPr marL="166370" algn="l" rtl="0" eaLnBrk="0">
              <a:lnSpc>
                <a:spcPct val="95000"/>
              </a:lnSpc>
              <a:spcBef>
                <a:spcPts val="580"/>
              </a:spcBef>
            </a:pPr>
            <a:r>
              <a:rPr sz="1200" kern="0" spc="50" dirty="0">
                <a:solidFill>
                  <a:srgbClr val="B02090">
                    <a:alpha val="100000"/>
                  </a:srgbClr>
                </a:solidFill>
                <a:latin typeface="黑体" panose="02010609060101010101" charset="-122"/>
                <a:ea typeface="黑体" panose="02010609060101010101" charset="-122"/>
                <a:cs typeface="黑体" panose="02010609060101010101" charset="-122"/>
              </a:rPr>
              <a:t>燃烧三要素：</a:t>
            </a:r>
            <a:r>
              <a:rPr sz="1200" kern="0" spc="50" dirty="0">
                <a:solidFill>
                  <a:srgbClr val="000000">
                    <a:alpha val="100000"/>
                  </a:srgbClr>
                </a:solidFill>
                <a:latin typeface="黑体" panose="02010609060101010101" charset="-122"/>
                <a:ea typeface="黑体" panose="02010609060101010101" charset="-122"/>
                <a:cs typeface="黑体" panose="02010609060101010101" charset="-122"/>
              </a:rPr>
              <a:t>可燃物、助燃物(一</a:t>
            </a: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般是空气或氧气)、着火源</a:t>
            </a:r>
            <a:endParaRPr sz="1200" dirty="0">
              <a:latin typeface="黑体" panose="02010609060101010101" charset="-122"/>
              <a:ea typeface="黑体" panose="02010609060101010101" charset="-122"/>
              <a:cs typeface="黑体" panose="02010609060101010101" charset="-122"/>
            </a:endParaRPr>
          </a:p>
          <a:p>
            <a:pPr marL="471170" algn="l" rtl="0" eaLnBrk="0">
              <a:lnSpc>
                <a:spcPct val="95000"/>
              </a:lnSpc>
              <a:spcBef>
                <a:spcPts val="480"/>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可燃物：柴草、煤、油、</a:t>
            </a:r>
            <a:r>
              <a:rPr sz="12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LPG……</a:t>
            </a:r>
            <a:endParaRPr sz="1200" dirty="0">
              <a:latin typeface="宋体" panose="02010600030101010101" pitchFamily="2" charset="-122"/>
              <a:ea typeface="宋体" panose="02010600030101010101" pitchFamily="2" charset="-122"/>
              <a:cs typeface="宋体" panose="02010600030101010101" pitchFamily="2" charset="-122"/>
            </a:endParaRPr>
          </a:p>
          <a:p>
            <a:pPr marL="471170" algn="l" rtl="0" eaLnBrk="0">
              <a:lnSpc>
                <a:spcPct val="95000"/>
              </a:lnSpc>
              <a:spcBef>
                <a:spcPts val="630"/>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助燃物：空气、氧气、氯气……</a:t>
            </a:r>
            <a:endParaRPr sz="1200" dirty="0">
              <a:latin typeface="黑体" panose="02010609060101010101" charset="-122"/>
              <a:ea typeface="黑体" panose="02010609060101010101" charset="-122"/>
              <a:cs typeface="黑体" panose="02010609060101010101" charset="-122"/>
            </a:endParaRPr>
          </a:p>
          <a:p>
            <a:pPr marL="471170" algn="l" rtl="0" eaLnBrk="0">
              <a:lnSpc>
                <a:spcPct val="95000"/>
              </a:lnSpc>
              <a:spcBef>
                <a:spcPts val="790"/>
              </a:spcBef>
            </a:pP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着火源：明火、电火花、化学反应热(白磷)</a:t>
            </a:r>
            <a:endParaRPr sz="1200" dirty="0">
              <a:latin typeface="黑体" panose="02010609060101010101" charset="-122"/>
              <a:ea typeface="黑体" panose="02010609060101010101" charset="-122"/>
              <a:cs typeface="黑体" panose="02010609060101010101" charset="-122"/>
            </a:endParaRPr>
          </a:p>
          <a:p>
            <a:pPr marL="166370" algn="l" rtl="0" eaLnBrk="0">
              <a:lnSpc>
                <a:spcPct val="95000"/>
              </a:lnSpc>
              <a:spcBef>
                <a:spcPts val="970"/>
              </a:spcBef>
            </a:pPr>
            <a:r>
              <a:rPr sz="1200" kern="0" spc="20" dirty="0">
                <a:solidFill>
                  <a:srgbClr val="206080">
                    <a:alpha val="100000"/>
                  </a:srgbClr>
                </a:solidFill>
                <a:latin typeface="宋体" panose="02010600030101010101" pitchFamily="2" charset="-122"/>
                <a:ea typeface="宋体" panose="02010600030101010101" pitchFamily="2" charset="-122"/>
                <a:cs typeface="宋体" panose="02010600030101010101" pitchFamily="2" charset="-122"/>
              </a:rPr>
              <a:t>3</a:t>
            </a:r>
            <a:r>
              <a:rPr sz="1200" kern="0" spc="20" dirty="0">
                <a:solidFill>
                  <a:srgbClr val="206080">
                    <a:alpha val="100000"/>
                  </a:srgbClr>
                </a:solidFill>
                <a:latin typeface="黑体" panose="02010609060101010101" charset="-122"/>
                <a:ea typeface="黑体" panose="02010609060101010101" charset="-122"/>
                <a:cs typeface="黑体" panose="02010609060101010101" charset="-122"/>
              </a:rPr>
              <a:t>、燃烧过程</a:t>
            </a:r>
            <a:endParaRPr sz="1200" dirty="0">
              <a:latin typeface="黑体" panose="02010609060101010101" charset="-122"/>
              <a:ea typeface="黑体" panose="02010609060101010101" charset="-122"/>
              <a:cs typeface="黑体" panose="02010609060101010101" charset="-122"/>
            </a:endParaRPr>
          </a:p>
          <a:p>
            <a:pPr marL="471170" algn="l" rtl="0" eaLnBrk="0">
              <a:lnSpc>
                <a:spcPct val="92000"/>
              </a:lnSpc>
              <a:spcBef>
                <a:spcPts val="630"/>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大多数可燃物是挥发出蒸气或气体状态下进行燃烧的。因其状态不同，燃</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烧特点也有所不同。</a:t>
            </a:r>
            <a:endParaRPr sz="1200" dirty="0">
              <a:latin typeface="黑体" panose="02010609060101010101" charset="-122"/>
              <a:ea typeface="黑体" panose="02010609060101010101" charset="-122"/>
              <a:cs typeface="黑体" panose="02010609060101010101" charset="-122"/>
            </a:endParaRPr>
          </a:p>
          <a:p>
            <a:pPr algn="l" rtl="0" eaLnBrk="0">
              <a:lnSpc>
                <a:spcPct val="107000"/>
              </a:lnSpc>
            </a:pPr>
            <a:endParaRPr sz="600" dirty="0">
              <a:latin typeface="Arial" panose="020B0604020202020204"/>
              <a:ea typeface="Arial" panose="020B0604020202020204"/>
              <a:cs typeface="Arial" panose="020B0604020202020204"/>
            </a:endParaRPr>
          </a:p>
          <a:p>
            <a:pPr marL="166370" algn="l" rtl="0" eaLnBrk="0">
              <a:lnSpc>
                <a:spcPct val="92000"/>
              </a:lnSpc>
              <a:spcBef>
                <a:spcPts val="5"/>
              </a:spcBef>
            </a:pP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气体：最易燃烧。直接扩散后燃烧。</a:t>
            </a:r>
            <a:r>
              <a:rPr sz="1200" kern="0" spc="-20" dirty="0">
                <a:solidFill>
                  <a:srgbClr val="B02030">
                    <a:alpha val="100000"/>
                  </a:srgbClr>
                </a:solidFill>
                <a:latin typeface="宋体" panose="02010600030101010101" pitchFamily="2" charset="-122"/>
                <a:ea typeface="宋体" panose="02010600030101010101" pitchFamily="2" charset="-122"/>
                <a:cs typeface="宋体" panose="02010600030101010101" pitchFamily="2" charset="-122"/>
              </a:rPr>
              <a:t>LPG</a:t>
            </a:r>
            <a:r>
              <a:rPr sz="1200" kern="0" spc="180" dirty="0">
                <a:solidFill>
                  <a:srgbClr val="B02030">
                    <a:alpha val="100000"/>
                  </a:srgbClr>
                </a:solidFill>
                <a:latin typeface="宋体" panose="02010600030101010101" pitchFamily="2" charset="-122"/>
                <a:ea typeface="宋体" panose="02010600030101010101" pitchFamily="2" charset="-122"/>
                <a:cs typeface="宋体" panose="02010600030101010101" pitchFamily="2" charset="-122"/>
              </a:rPr>
              <a:t> </a:t>
            </a:r>
            <a:r>
              <a:rPr sz="1200" kern="0" spc="-20" dirty="0">
                <a:solidFill>
                  <a:srgbClr val="B02030">
                    <a:alpha val="100000"/>
                  </a:srgbClr>
                </a:solidFill>
                <a:latin typeface="黑体" panose="02010609060101010101" charset="-122"/>
                <a:ea typeface="黑体" panose="02010609060101010101" charset="-122"/>
                <a:cs typeface="黑体" panose="02010609060101010101" charset="-122"/>
              </a:rPr>
              <a:t>常温下是气体，非常容易着火，甚至爆炸</a:t>
            </a:r>
            <a:r>
              <a:rPr sz="1200" kern="0" spc="-30" dirty="0">
                <a:solidFill>
                  <a:srgbClr val="B02030">
                    <a:alpha val="100000"/>
                  </a:srgbClr>
                </a:solidFill>
                <a:latin typeface="黑体" panose="02010609060101010101" charset="-122"/>
                <a:ea typeface="黑体" panose="02010609060101010101" charset="-122"/>
                <a:cs typeface="黑体" panose="02010609060101010101" charset="-122"/>
              </a:rPr>
              <a:t>。</a:t>
            </a:r>
            <a:endParaRPr sz="12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4" name="picture 524"/>
          <p:cNvPicPr>
            <a:picLocks noChangeAspect="1"/>
          </p:cNvPicPr>
          <p:nvPr/>
        </p:nvPicPr>
        <p:blipFill>
          <a:blip r:embed="rId1"/>
          <a:stretch>
            <a:fillRect/>
          </a:stretch>
        </p:blipFill>
        <p:spPr>
          <a:xfrm rot="21600000">
            <a:off x="0" y="0"/>
            <a:ext cx="8128000" cy="4572000"/>
          </a:xfrm>
          <a:prstGeom prst="rect">
            <a:avLst/>
          </a:prstGeom>
        </p:spPr>
      </p:pic>
      <p:sp>
        <p:nvSpPr>
          <p:cNvPr id="526" name="textbox 526"/>
          <p:cNvSpPr/>
          <p:nvPr/>
        </p:nvSpPr>
        <p:spPr>
          <a:xfrm>
            <a:off x="412719" y="853129"/>
            <a:ext cx="7258050" cy="3250564"/>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4605" algn="l" rtl="0" eaLnBrk="0">
              <a:lnSpc>
                <a:spcPct val="95000"/>
              </a:lnSpc>
            </a:pPr>
            <a:r>
              <a:rPr sz="1200" b="1" kern="0" spc="30" dirty="0">
                <a:solidFill>
                  <a:srgbClr val="2070A0">
                    <a:alpha val="100000"/>
                  </a:srgbClr>
                </a:solidFill>
                <a:latin typeface="宋体" panose="02010600030101010101" pitchFamily="2" charset="-122"/>
                <a:ea typeface="宋体" panose="02010600030101010101" pitchFamily="2" charset="-122"/>
                <a:cs typeface="宋体" panose="02010600030101010101" pitchFamily="2" charset="-122"/>
              </a:rPr>
              <a:t>3、</a:t>
            </a:r>
            <a:r>
              <a:rPr sz="1200" b="1" kern="0" spc="30" dirty="0">
                <a:solidFill>
                  <a:srgbClr val="206080">
                    <a:alpha val="100000"/>
                  </a:srgbClr>
                </a:solidFill>
                <a:latin typeface="黑体" panose="02010609060101010101" charset="-122"/>
                <a:ea typeface="黑体" panose="02010609060101010101" charset="-122"/>
                <a:cs typeface="黑体" panose="02010609060101010101" charset="-122"/>
              </a:rPr>
              <a:t>燃烧过程</a:t>
            </a:r>
            <a:endParaRPr sz="1200" dirty="0">
              <a:latin typeface="黑体" panose="02010609060101010101" charset="-122"/>
              <a:ea typeface="黑体" panose="02010609060101010101" charset="-122"/>
              <a:cs typeface="黑体" panose="02010609060101010101" charset="-122"/>
            </a:endParaRPr>
          </a:p>
          <a:p>
            <a:pPr marL="12700" indent="285750" algn="l" rtl="0" eaLnBrk="0">
              <a:lnSpc>
                <a:spcPct val="145000"/>
              </a:lnSpc>
              <a:spcBef>
                <a:spcPts val="270"/>
              </a:spcBef>
            </a:pP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液体：容易燃烧。蒸汽扩散后燃烧，燃烧热加剧气化，燃烧更烈。与气体比：热值高，时间长，同</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80" dirty="0">
                <a:solidFill>
                  <a:srgbClr val="000000">
                    <a:alpha val="100000"/>
                  </a:srgbClr>
                </a:solidFill>
                <a:latin typeface="黑体" panose="02010609060101010101" charset="-122"/>
                <a:ea typeface="黑体" panose="02010609060101010101" charset="-122"/>
                <a:cs typeface="黑体" panose="02010609060101010101" charset="-122"/>
              </a:rPr>
              <a:t>样危险!</a:t>
            </a:r>
            <a:endParaRPr sz="1200" dirty="0">
              <a:latin typeface="黑体" panose="02010609060101010101" charset="-122"/>
              <a:ea typeface="黑体" panose="02010609060101010101" charset="-122"/>
              <a:cs typeface="黑体" panose="02010609060101010101" charset="-122"/>
            </a:endParaRPr>
          </a:p>
          <a:p>
            <a:pPr marL="12700" algn="l" rtl="0" eaLnBrk="0">
              <a:lnSpc>
                <a:spcPct val="92000"/>
              </a:lnSpc>
              <a:spcBef>
                <a:spcPts val="805"/>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固体：较难燃烧。单质：熔化→蒸发→燃烧；复杂物质：熔化或</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气化后燃烧</a:t>
            </a:r>
            <a:endParaRPr sz="1200" dirty="0">
              <a:latin typeface="黑体" panose="02010609060101010101" charset="-122"/>
              <a:ea typeface="黑体" panose="02010609060101010101" charset="-122"/>
              <a:cs typeface="黑体" panose="02010609060101010101" charset="-122"/>
            </a:endParaRPr>
          </a:p>
          <a:p>
            <a:pPr marL="12700" algn="l" rtl="0" eaLnBrk="0">
              <a:lnSpc>
                <a:spcPct val="95000"/>
              </a:lnSpc>
              <a:spcBef>
                <a:spcPts val="975"/>
              </a:spcBef>
            </a:pPr>
            <a:r>
              <a:rPr sz="1200" kern="0" spc="20" dirty="0">
                <a:solidFill>
                  <a:srgbClr val="206090">
                    <a:alpha val="100000"/>
                  </a:srgbClr>
                </a:solidFill>
                <a:latin typeface="宋体" panose="02010600030101010101" pitchFamily="2" charset="-122"/>
                <a:ea typeface="宋体" panose="02010600030101010101" pitchFamily="2" charset="-122"/>
                <a:cs typeface="宋体" panose="02010600030101010101" pitchFamily="2" charset="-122"/>
              </a:rPr>
              <a:t>4、</a:t>
            </a:r>
            <a:r>
              <a:rPr sz="1200" kern="0" spc="20" dirty="0">
                <a:solidFill>
                  <a:srgbClr val="206090">
                    <a:alpha val="100000"/>
                  </a:srgbClr>
                </a:solidFill>
                <a:latin typeface="黑体" panose="02010609060101010101" charset="-122"/>
                <a:ea typeface="黑体" panose="02010609060101010101" charset="-122"/>
                <a:cs typeface="黑体" panose="02010609060101010101" charset="-122"/>
              </a:rPr>
              <a:t>闪燃和闪点</a:t>
            </a:r>
            <a:endParaRPr sz="1200" dirty="0">
              <a:latin typeface="黑体" panose="02010609060101010101" charset="-122"/>
              <a:ea typeface="黑体" panose="02010609060101010101" charset="-122"/>
              <a:cs typeface="黑体" panose="02010609060101010101" charset="-122"/>
            </a:endParaRPr>
          </a:p>
          <a:p>
            <a:pPr marL="260350" algn="l" rtl="0" eaLnBrk="0">
              <a:lnSpc>
                <a:spcPct val="92000"/>
              </a:lnSpc>
              <a:spcBef>
                <a:spcPts val="480"/>
              </a:spcBef>
            </a:pP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燃液体经持续加温，当其表面的蒸气与空气混合形成的混合气体遇</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明火即发生闪燃，此时的</a:t>
            </a:r>
            <a:endParaRPr sz="1200" dirty="0">
              <a:latin typeface="黑体" panose="02010609060101010101" charset="-122"/>
              <a:ea typeface="黑体" panose="02010609060101010101" charset="-122"/>
              <a:cs typeface="黑体" panose="02010609060101010101" charset="-122"/>
            </a:endParaRPr>
          </a:p>
          <a:p>
            <a:pPr marL="12700" algn="l" rtl="0" eaLnBrk="0">
              <a:lnSpc>
                <a:spcPct val="95000"/>
              </a:lnSpc>
              <a:spcBef>
                <a:spcPts val="825"/>
              </a:spcBef>
            </a:pP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温度即为该可燃液体的闪点。</a:t>
            </a:r>
            <a:endParaRPr sz="1200" dirty="0">
              <a:latin typeface="黑体" panose="02010609060101010101" charset="-122"/>
              <a:ea typeface="黑体" panose="02010609060101010101" charset="-122"/>
              <a:cs typeface="黑体" panose="02010609060101010101" charset="-122"/>
            </a:endParaRPr>
          </a:p>
          <a:p>
            <a:pPr marL="349250" algn="l" rtl="0" eaLnBrk="0">
              <a:lnSpc>
                <a:spcPct val="92000"/>
              </a:lnSpc>
              <a:spcBef>
                <a:spcPts val="830"/>
              </a:spcBef>
            </a:pP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闪燃是不连续的，只出现瞬间火苗或闪光。</a:t>
            </a:r>
            <a:endParaRPr sz="1200" dirty="0">
              <a:latin typeface="黑体" panose="02010609060101010101" charset="-122"/>
              <a:ea typeface="黑体" panose="02010609060101010101" charset="-122"/>
              <a:cs typeface="黑体" panose="02010609060101010101" charset="-122"/>
            </a:endParaRPr>
          </a:p>
          <a:p>
            <a:pPr marL="12700" algn="l" rtl="0" eaLnBrk="0">
              <a:lnSpc>
                <a:spcPct val="95000"/>
              </a:lnSpc>
              <a:spcBef>
                <a:spcPts val="275"/>
              </a:spcBef>
            </a:pPr>
            <a:r>
              <a:rPr sz="1200" kern="0" spc="10" dirty="0">
                <a:solidFill>
                  <a:srgbClr val="206080">
                    <a:alpha val="100000"/>
                  </a:srgbClr>
                </a:solidFill>
                <a:latin typeface="宋体" panose="02010600030101010101" pitchFamily="2" charset="-122"/>
                <a:ea typeface="宋体" panose="02010600030101010101" pitchFamily="2" charset="-122"/>
                <a:cs typeface="宋体" panose="02010600030101010101" pitchFamily="2" charset="-122"/>
              </a:rPr>
              <a:t>6、</a:t>
            </a:r>
            <a:r>
              <a:rPr sz="1200" kern="0" spc="10" dirty="0">
                <a:solidFill>
                  <a:srgbClr val="206080">
                    <a:alpha val="100000"/>
                  </a:srgbClr>
                </a:solidFill>
                <a:latin typeface="黑体" panose="02010609060101010101" charset="-122"/>
                <a:ea typeface="黑体" panose="02010609060101010101" charset="-122"/>
                <a:cs typeface="黑体" panose="02010609060101010101" charset="-122"/>
              </a:rPr>
              <a:t>自燃与自燃点</a:t>
            </a:r>
            <a:endParaRPr sz="1200" dirty="0">
              <a:latin typeface="黑体" panose="02010609060101010101" charset="-122"/>
              <a:ea typeface="黑体" panose="02010609060101010101" charset="-122"/>
              <a:cs typeface="黑体" panose="02010609060101010101" charset="-122"/>
            </a:endParaRPr>
          </a:p>
          <a:p>
            <a:pPr marL="298450" algn="l" rtl="0" eaLnBrk="0">
              <a:lnSpc>
                <a:spcPct val="95000"/>
              </a:lnSpc>
              <a:spcBef>
                <a:spcPts val="330"/>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自燃是可燃物自发的着火燃烧现象。自燃点是可燃物能发生自行燃烧的最低温度。</a:t>
            </a:r>
            <a:r>
              <a:rPr sz="1200" kern="0" spc="-10" dirty="0">
                <a:solidFill>
                  <a:srgbClr val="000000">
                    <a:alpha val="100000"/>
                  </a:srgbClr>
                </a:solidFill>
                <a:latin typeface="Arial" panose="020B0604020202020204"/>
                <a:ea typeface="Arial" panose="020B0604020202020204"/>
                <a:cs typeface="Arial" panose="020B0604020202020204"/>
              </a:rPr>
              <a:t>LPG426~537</a:t>
            </a:r>
            <a:r>
              <a:rPr sz="12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sz="1200" dirty="0">
              <a:latin typeface="宋体" panose="02010600030101010101" pitchFamily="2" charset="-122"/>
              <a:ea typeface="宋体" panose="02010600030101010101" pitchFamily="2" charset="-122"/>
              <a:cs typeface="宋体" panose="02010600030101010101" pitchFamily="2" charset="-122"/>
            </a:endParaRPr>
          </a:p>
          <a:p>
            <a:pPr marL="12700" indent="285750" algn="l" rtl="0" eaLnBrk="0">
              <a:lnSpc>
                <a:spcPct val="112000"/>
              </a:lnSpc>
              <a:spcBef>
                <a:spcPts val="535"/>
              </a:spcBef>
            </a:pP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1)可燃物自己内部发生物理、化学过程产生热量，经积聚升温至自燃点而着火燃烧。如白磷、粉煤堆、</a:t>
            </a:r>
            <a:r>
              <a:rPr sz="1200" kern="0" spc="4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新疆火焰山</a:t>
            </a:r>
            <a:r>
              <a:rPr sz="1200" kern="0" spc="-41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a:t>
            </a:r>
            <a:endParaRPr sz="1200" dirty="0">
              <a:latin typeface="黑体" panose="02010609060101010101" charset="-122"/>
              <a:ea typeface="黑体" panose="02010609060101010101" charset="-122"/>
              <a:cs typeface="黑体" panose="02010609060101010101" charset="-122"/>
            </a:endParaRPr>
          </a:p>
          <a:p>
            <a:pPr algn="l" rtl="0" eaLnBrk="0">
              <a:lnSpc>
                <a:spcPct val="108000"/>
              </a:lnSpc>
            </a:pPr>
            <a:endParaRPr sz="400" dirty="0">
              <a:latin typeface="Arial" panose="020B0604020202020204"/>
              <a:ea typeface="Arial" panose="020B0604020202020204"/>
              <a:cs typeface="Arial" panose="020B0604020202020204"/>
            </a:endParaRPr>
          </a:p>
          <a:p>
            <a:pPr marL="298450" algn="l" rtl="0" eaLnBrk="0">
              <a:lnSpc>
                <a:spcPct val="92000"/>
              </a:lnSpc>
              <a:spcBef>
                <a:spcPts val="5"/>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2)可燃物受环境热源的影响</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，温度升至自燃点而着火燃烧。</a:t>
            </a:r>
            <a:endParaRPr sz="1200" dirty="0">
              <a:latin typeface="黑体" panose="02010609060101010101" charset="-122"/>
              <a:ea typeface="黑体" panose="02010609060101010101" charset="-122"/>
              <a:cs typeface="黑体" panose="02010609060101010101" charset="-122"/>
            </a:endParaRPr>
          </a:p>
        </p:txBody>
      </p:sp>
      <p:grpSp>
        <p:nvGrpSpPr>
          <p:cNvPr id="68" name="group 68"/>
          <p:cNvGrpSpPr/>
          <p:nvPr/>
        </p:nvGrpSpPr>
        <p:grpSpPr>
          <a:xfrm rot="21600000">
            <a:off x="0" y="127010"/>
            <a:ext cx="5200618" cy="520705"/>
            <a:chOff x="0" y="0"/>
            <a:chExt cx="5200618" cy="520705"/>
          </a:xfrm>
        </p:grpSpPr>
        <p:pic>
          <p:nvPicPr>
            <p:cNvPr id="528" name="picture 528"/>
            <p:cNvPicPr>
              <a:picLocks noChangeAspect="1"/>
            </p:cNvPicPr>
            <p:nvPr/>
          </p:nvPicPr>
          <p:blipFill>
            <a:blip r:embed="rId2"/>
            <a:stretch>
              <a:fillRect/>
            </a:stretch>
          </p:blipFill>
          <p:spPr>
            <a:xfrm rot="21600000">
              <a:off x="0" y="0"/>
              <a:ext cx="5200618" cy="520705"/>
            </a:xfrm>
            <a:prstGeom prst="rect">
              <a:avLst/>
            </a:prstGeom>
          </p:spPr>
        </p:pic>
        <p:sp>
          <p:nvSpPr>
            <p:cNvPr id="530" name="textbox 530"/>
            <p:cNvSpPr/>
            <p:nvPr/>
          </p:nvSpPr>
          <p:spPr>
            <a:xfrm>
              <a:off x="-12700" y="-12700"/>
              <a:ext cx="5226050" cy="588009"/>
            </a:xfrm>
            <a:prstGeom prst="rect">
              <a:avLst/>
            </a:prstGeom>
            <a:noFill/>
            <a:ln w="0" cap="flat">
              <a:noFill/>
              <a:prstDash val="solid"/>
              <a:miter lim="0"/>
            </a:ln>
          </p:spPr>
          <p:txBody>
            <a:bodyPr vert="horz" wrap="square" lIns="0" tIns="0" rIns="0" bIns="0"/>
            <a:lstStyle/>
            <a:p>
              <a:pPr algn="l" rtl="0" eaLnBrk="0">
                <a:lnSpc>
                  <a:spcPct val="100000"/>
                </a:lnSpc>
              </a:pPr>
              <a:endParaRPr sz="900" dirty="0">
                <a:latin typeface="Arial" panose="020B0604020202020204"/>
                <a:ea typeface="Arial" panose="020B0604020202020204"/>
                <a:cs typeface="Arial" panose="020B0604020202020204"/>
              </a:endParaRPr>
            </a:p>
            <a:p>
              <a:pPr marL="182245" algn="l" rtl="0" eaLnBrk="0">
                <a:lnSpc>
                  <a:spcPct val="97000"/>
                </a:lnSpc>
                <a:spcBef>
                  <a:spcPts val="0"/>
                </a:spcBef>
              </a:pPr>
              <a:r>
                <a:rPr sz="2600" b="1" kern="0" spc="60" dirty="0">
                  <a:solidFill>
                    <a:srgbClr val="E0D010">
                      <a:alpha val="100000"/>
                    </a:srgbClr>
                  </a:solidFill>
                  <a:latin typeface="黑体" panose="02010609060101010101" charset="-122"/>
                  <a:ea typeface="黑体" panose="02010609060101010101" charset="-122"/>
                  <a:cs typeface="黑体" panose="02010609060101010101" charset="-122"/>
                </a:rPr>
                <a:t>燃烧与爆炸的基础知识</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6" name="picture 536"/>
          <p:cNvPicPr>
            <a:picLocks noChangeAspect="1"/>
          </p:cNvPicPr>
          <p:nvPr/>
        </p:nvPicPr>
        <p:blipFill>
          <a:blip r:embed="rId1"/>
          <a:stretch>
            <a:fillRect/>
          </a:stretch>
        </p:blipFill>
        <p:spPr>
          <a:xfrm rot="21600000">
            <a:off x="0" y="0"/>
            <a:ext cx="8128000" cy="4572000"/>
          </a:xfrm>
          <a:prstGeom prst="rect">
            <a:avLst/>
          </a:prstGeom>
        </p:spPr>
      </p:pic>
      <p:sp>
        <p:nvSpPr>
          <p:cNvPr id="538" name="textbox 538"/>
          <p:cNvSpPr/>
          <p:nvPr/>
        </p:nvSpPr>
        <p:spPr>
          <a:xfrm>
            <a:off x="438160" y="783270"/>
            <a:ext cx="7152640" cy="3225164"/>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4605" algn="l" rtl="0" eaLnBrk="0">
              <a:lnSpc>
                <a:spcPct val="95000"/>
              </a:lnSpc>
            </a:pPr>
            <a:r>
              <a:rPr sz="1200" b="1" kern="0" spc="10" dirty="0">
                <a:solidFill>
                  <a:srgbClr val="206070">
                    <a:alpha val="100000"/>
                  </a:srgbClr>
                </a:solidFill>
                <a:latin typeface="宋体" panose="02010600030101010101" pitchFamily="2" charset="-122"/>
                <a:ea typeface="宋体" panose="02010600030101010101" pitchFamily="2" charset="-122"/>
                <a:cs typeface="宋体" panose="02010600030101010101" pitchFamily="2" charset="-122"/>
              </a:rPr>
              <a:t>8、</a:t>
            </a:r>
            <a:r>
              <a:rPr sz="1200" b="1" kern="0" spc="10" dirty="0">
                <a:solidFill>
                  <a:srgbClr val="206070">
                    <a:alpha val="100000"/>
                  </a:srgbClr>
                </a:solidFill>
                <a:latin typeface="黑体" panose="02010609060101010101" charset="-122"/>
                <a:ea typeface="黑体" panose="02010609060101010101" charset="-122"/>
                <a:cs typeface="黑体" panose="02010609060101010101" charset="-122"/>
              </a:rPr>
              <a:t>燃烧产物</a:t>
            </a:r>
            <a:endParaRPr sz="1200" dirty="0">
              <a:latin typeface="黑体" panose="02010609060101010101" charset="-122"/>
              <a:ea typeface="黑体" panose="02010609060101010101" charset="-122"/>
              <a:cs typeface="黑体" panose="02010609060101010101" charset="-122"/>
            </a:endParaRPr>
          </a:p>
          <a:p>
            <a:pPr marL="12700" indent="298450" algn="l" rtl="0" eaLnBrk="0">
              <a:lnSpc>
                <a:spcPct val="181000"/>
              </a:lnSpc>
              <a:spcBef>
                <a:spcPts val="305"/>
              </a:spcBef>
            </a:pP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可燃物燃烧过程会生成氧气物(气体、液体、固体)和残渣。</a:t>
            </a:r>
            <a:r>
              <a:rPr sz="1200" kern="0" spc="28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一般是生成</a:t>
            </a:r>
            <a:r>
              <a:rPr sz="12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CO</a:t>
            </a:r>
            <a:r>
              <a:rPr sz="12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、H2O、</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其他氧化物及残渣。事实上燃烧产物，主要取决于可燃物的化学组成和燃烧过程。完全燃烧过程生成的燃烧产物是</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稳定</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的氧化物，这完全燃烧的产物则是相当复杂，除稳定的氧化物外，还有不稳定的中间产物、甚至可燃物!</a:t>
            </a:r>
            <a:endParaRPr sz="1200" dirty="0">
              <a:latin typeface="黑体" panose="02010609060101010101" charset="-122"/>
              <a:ea typeface="黑体" panose="02010609060101010101" charset="-122"/>
              <a:cs typeface="黑体" panose="02010609060101010101" charset="-122"/>
            </a:endParaRPr>
          </a:p>
          <a:p>
            <a:pPr marL="311150" algn="l" rtl="0" eaLnBrk="0">
              <a:lnSpc>
                <a:spcPts val="1635"/>
              </a:lnSpc>
              <a:spcBef>
                <a:spcPts val="1060"/>
              </a:spcBef>
            </a:pP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完全燃烧1</a:t>
            </a:r>
            <a:r>
              <a:rPr sz="1200" kern="0" spc="-10" dirty="0">
                <a:solidFill>
                  <a:srgbClr val="000000">
                    <a:alpha val="100000"/>
                  </a:srgbClr>
                </a:solidFill>
                <a:latin typeface="Arial" panose="020B0604020202020204"/>
                <a:ea typeface="Arial" panose="020B0604020202020204"/>
                <a:cs typeface="Arial" panose="020B0604020202020204"/>
              </a:rPr>
              <a:t>m3LPG</a:t>
            </a:r>
            <a:r>
              <a:rPr sz="1200" kern="0" spc="150" dirty="0">
                <a:solidFill>
                  <a:srgbClr val="000000">
                    <a:alpha val="100000"/>
                  </a:srgbClr>
                </a:solidFill>
                <a:latin typeface="Arial" panose="020B0604020202020204"/>
                <a:ea typeface="Arial" panose="020B0604020202020204"/>
                <a:cs typeface="Arial" panose="020B0604020202020204"/>
              </a:rPr>
              <a:t> </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约需10</a:t>
            </a:r>
            <a:r>
              <a:rPr sz="1200" kern="0" spc="-10" dirty="0">
                <a:solidFill>
                  <a:srgbClr val="000000">
                    <a:alpha val="100000"/>
                  </a:srgbClr>
                </a:solidFill>
                <a:latin typeface="Arial" panose="020B0604020202020204"/>
                <a:ea typeface="Arial" panose="020B0604020202020204"/>
                <a:cs typeface="Arial" panose="020B0604020202020204"/>
              </a:rPr>
              <a:t>m3</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空气，因此要通风排烟、防止不完全燃烧后</a:t>
            </a:r>
            <a:r>
              <a:rPr sz="1200" kern="0" spc="-10" dirty="0">
                <a:solidFill>
                  <a:srgbClr val="000000">
                    <a:alpha val="100000"/>
                  </a:srgbClr>
                </a:solidFill>
                <a:latin typeface="Arial" panose="020B0604020202020204"/>
                <a:ea typeface="Arial" panose="020B0604020202020204"/>
                <a:cs typeface="Arial" panose="020B0604020202020204"/>
              </a:rPr>
              <a:t>CO</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中毒。</a:t>
            </a:r>
            <a:endParaRPr sz="1200" dirty="0">
              <a:latin typeface="黑体" panose="02010609060101010101" charset="-122"/>
              <a:ea typeface="黑体" panose="02010609060101010101" charset="-122"/>
              <a:cs typeface="黑体" panose="02010609060101010101" charset="-122"/>
            </a:endParaRPr>
          </a:p>
          <a:p>
            <a:pPr marL="272415" algn="l" rtl="0" eaLnBrk="0">
              <a:lnSpc>
                <a:spcPct val="85000"/>
              </a:lnSpc>
              <a:spcBef>
                <a:spcPts val="1125"/>
              </a:spcBef>
            </a:pP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液化石油气的燃烧产物有：</a:t>
            </a:r>
            <a:r>
              <a:rPr sz="12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CO</a:t>
            </a:r>
            <a:r>
              <a:rPr sz="12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a:t>
            </a:r>
            <a:r>
              <a:rPr sz="12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、H2O、</a:t>
            </a:r>
            <a:r>
              <a:rPr sz="12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SO</a:t>
            </a:r>
            <a:r>
              <a:rPr sz="12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a:t>
            </a:r>
            <a:r>
              <a:rPr sz="12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CO</a:t>
            </a:r>
            <a:r>
              <a:rPr sz="12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、H2S……</a:t>
            </a:r>
            <a:endParaRPr sz="12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p>
            <a:pPr marL="272415" algn="l" rtl="0" eaLnBrk="0">
              <a:lnSpc>
                <a:spcPct val="85000"/>
              </a:lnSpc>
              <a:spcBef>
                <a:spcPts val="1125"/>
              </a:spcBef>
            </a:pPr>
            <a:r>
              <a:rPr lang="en-US" sz="12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200" b="1" kern="0" spc="0" dirty="0">
                <a:solidFill>
                  <a:schemeClr val="accent1">
                    <a:lumMod val="75000"/>
                    <a:alpha val="100000"/>
                  </a:schemeClr>
                </a:solidFill>
                <a:latin typeface="宋体" panose="02010600030101010101" pitchFamily="2" charset="-122"/>
                <a:ea typeface="宋体" panose="02010600030101010101" pitchFamily="2" charset="-122"/>
                <a:cs typeface="宋体" panose="02010600030101010101" pitchFamily="2" charset="-122"/>
              </a:rPr>
              <a:t>CO</a:t>
            </a:r>
            <a:r>
              <a:rPr sz="1200" b="1" kern="0" spc="20" dirty="0">
                <a:solidFill>
                  <a:schemeClr val="accent1">
                    <a:lumMod val="75000"/>
                    <a:alpha val="100000"/>
                  </a:schemeClr>
                </a:solidFill>
                <a:latin typeface="宋体" panose="02010600030101010101" pitchFamily="2" charset="-122"/>
                <a:ea typeface="宋体" panose="02010600030101010101" pitchFamily="2" charset="-122"/>
                <a:cs typeface="宋体" panose="02010600030101010101" pitchFamily="2" charset="-122"/>
              </a:rPr>
              <a:t>:</a:t>
            </a:r>
            <a:r>
              <a:rPr lang="zh-CN" sz="1200" b="1" kern="0" spc="20" dirty="0">
                <a:solidFill>
                  <a:schemeClr val="accent1">
                    <a:lumMod val="75000"/>
                    <a:alpha val="100000"/>
                  </a:schemeClr>
                </a:solidFill>
                <a:latin typeface="宋体" panose="02010600030101010101" pitchFamily="2" charset="-122"/>
                <a:ea typeface="宋体" panose="02010600030101010101" pitchFamily="2" charset="-122"/>
                <a:cs typeface="宋体" panose="02010600030101010101" pitchFamily="2" charset="-122"/>
              </a:rPr>
              <a:t>一氧化碳。</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无色、剧毒，0.05%</a:t>
            </a:r>
            <a:r>
              <a:rPr sz="12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CO</a:t>
            </a:r>
            <a:r>
              <a:rPr sz="12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下1~2</a:t>
            </a:r>
            <a:r>
              <a:rPr sz="12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min</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内可致人中毒身亡!</a:t>
            </a:r>
            <a:endParaRPr sz="1200" dirty="0">
              <a:latin typeface="黑体" panose="02010609060101010101" charset="-122"/>
              <a:ea typeface="黑体" panose="02010609060101010101" charset="-122"/>
              <a:cs typeface="黑体" panose="02010609060101010101" charset="-122"/>
            </a:endParaRPr>
          </a:p>
          <a:p>
            <a:pPr algn="l" rtl="0" eaLnBrk="0">
              <a:lnSpc>
                <a:spcPct val="101000"/>
              </a:lnSpc>
            </a:pPr>
            <a:endParaRPr sz="1000" dirty="0">
              <a:latin typeface="Arial" panose="020B0604020202020204"/>
              <a:ea typeface="Arial" panose="020B0604020202020204"/>
              <a:cs typeface="Arial" panose="020B0604020202020204"/>
            </a:endParaRPr>
          </a:p>
          <a:p>
            <a:pPr marL="311150" algn="l" rtl="0" eaLnBrk="0">
              <a:lnSpc>
                <a:spcPct val="92000"/>
              </a:lnSpc>
              <a:spcBef>
                <a:spcPts val="365"/>
              </a:spcBef>
            </a:pPr>
            <a:r>
              <a:rPr sz="1200" kern="0" spc="0" dirty="0">
                <a:solidFill>
                  <a:srgbClr val="205090">
                    <a:alpha val="100000"/>
                  </a:srgbClr>
                </a:solidFill>
                <a:latin typeface="宋体" panose="02010600030101010101" pitchFamily="2" charset="-122"/>
                <a:ea typeface="宋体" panose="02010600030101010101" pitchFamily="2" charset="-122"/>
                <a:cs typeface="宋体" panose="02010600030101010101" pitchFamily="2" charset="-122"/>
              </a:rPr>
              <a:t>CO</a:t>
            </a:r>
            <a:r>
              <a:rPr sz="1200" kern="0" spc="30" dirty="0">
                <a:solidFill>
                  <a:srgbClr val="205090">
                    <a:alpha val="100000"/>
                  </a:srgbClr>
                </a:solidFill>
                <a:latin typeface="Calibri" panose="020F0502020204030204"/>
                <a:ea typeface="Calibri" panose="020F0502020204030204"/>
                <a:cs typeface="Calibri" panose="020F0502020204030204"/>
              </a:rPr>
              <a:t>₂</a:t>
            </a:r>
            <a:r>
              <a:rPr sz="1200" kern="0" spc="-60" dirty="0">
                <a:solidFill>
                  <a:srgbClr val="205090">
                    <a:alpha val="100000"/>
                  </a:srgbClr>
                </a:solidFill>
                <a:latin typeface="Calibri" panose="020F0502020204030204"/>
                <a:ea typeface="Calibri" panose="020F0502020204030204"/>
                <a:cs typeface="Calibri" panose="020F0502020204030204"/>
              </a:rPr>
              <a:t> </a:t>
            </a:r>
            <a:r>
              <a:rPr sz="1200" kern="0" spc="30" dirty="0">
                <a:solidFill>
                  <a:srgbClr val="205090">
                    <a:alpha val="100000"/>
                  </a:srgbClr>
                </a:solidFill>
                <a:latin typeface="宋体" panose="02010600030101010101" pitchFamily="2" charset="-122"/>
                <a:ea typeface="宋体" panose="02010600030101010101" pitchFamily="2" charset="-122"/>
                <a:cs typeface="宋体" panose="02010600030101010101" pitchFamily="2" charset="-122"/>
              </a:rPr>
              <a:t>:</a:t>
            </a:r>
            <a:r>
              <a:rPr lang="zh-CN" altLang="en-US" sz="1200" kern="0" spc="30" dirty="0">
                <a:solidFill>
                  <a:srgbClr val="205090">
                    <a:alpha val="100000"/>
                  </a:srgbClr>
                </a:solidFill>
                <a:latin typeface="宋体" panose="02010600030101010101" pitchFamily="2" charset="-122"/>
                <a:ea typeface="宋体" panose="02010600030101010101" pitchFamily="2" charset="-122"/>
                <a:cs typeface="宋体" panose="02010600030101010101" pitchFamily="2" charset="-122"/>
              </a:rPr>
              <a:t>二氧化碳。</a:t>
            </a:r>
            <a:r>
              <a:rPr sz="1200" kern="0" spc="30" dirty="0">
                <a:solidFill>
                  <a:srgbClr val="205090">
                    <a:alpha val="100000"/>
                  </a:srgbClr>
                </a:solidFill>
                <a:latin typeface="宋体" panose="02010600030101010101" pitchFamily="2" charset="-122"/>
                <a:ea typeface="宋体" panose="02010600030101010101" pitchFamily="2" charset="-122"/>
                <a:cs typeface="宋体" panose="02010600030101010101" pitchFamily="2" charset="-122"/>
              </a:rPr>
              <a:t> </a:t>
            </a:r>
            <a:r>
              <a:rPr sz="1200" kern="0" spc="30" dirty="0">
                <a:solidFill>
                  <a:srgbClr val="000000">
                    <a:alpha val="100000"/>
                  </a:srgbClr>
                </a:solidFill>
                <a:latin typeface="黑体" panose="02010609060101010101" charset="-122"/>
                <a:ea typeface="黑体" panose="02010609060101010101" charset="-122"/>
                <a:cs typeface="黑体" panose="02010609060101010101" charset="-122"/>
              </a:rPr>
              <a:t>无色、窒息，8%浓度下人会呼吸困难</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a:t>
            </a:r>
            <a:endParaRPr sz="1200" dirty="0">
              <a:latin typeface="黑体" panose="02010609060101010101" charset="-122"/>
              <a:ea typeface="黑体" panose="02010609060101010101" charset="-122"/>
              <a:cs typeface="黑体" panose="02010609060101010101" charset="-122"/>
            </a:endParaRPr>
          </a:p>
          <a:p>
            <a:pPr marL="311150" algn="l" rtl="0" eaLnBrk="0">
              <a:lnSpc>
                <a:spcPct val="92000"/>
              </a:lnSpc>
              <a:spcBef>
                <a:spcPts val="1275"/>
              </a:spcBef>
            </a:pPr>
            <a:r>
              <a:rPr sz="1200" kern="0" spc="0" dirty="0">
                <a:solidFill>
                  <a:srgbClr val="2060B0">
                    <a:alpha val="100000"/>
                  </a:srgbClr>
                </a:solidFill>
                <a:latin typeface="Arial" panose="020B0604020202020204"/>
                <a:ea typeface="Arial" panose="020B0604020202020204"/>
                <a:cs typeface="Arial" panose="020B0604020202020204"/>
              </a:rPr>
              <a:t>SO</a:t>
            </a:r>
            <a:r>
              <a:rPr sz="1200" kern="0" spc="20" dirty="0">
                <a:solidFill>
                  <a:srgbClr val="2060B0">
                    <a:alpha val="100000"/>
                  </a:srgbClr>
                </a:solidFill>
                <a:latin typeface="Calibri" panose="020F0502020204030204"/>
                <a:ea typeface="Calibri" panose="020F0502020204030204"/>
                <a:cs typeface="Calibri" panose="020F0502020204030204"/>
              </a:rPr>
              <a:t>₂</a:t>
            </a:r>
            <a:r>
              <a:rPr sz="1200" kern="0" spc="20" dirty="0">
                <a:solidFill>
                  <a:srgbClr val="2060B0">
                    <a:alpha val="100000"/>
                  </a:srgbClr>
                </a:solidFill>
                <a:latin typeface="Arial" panose="020B0604020202020204"/>
                <a:ea typeface="Arial" panose="020B0604020202020204"/>
                <a:cs typeface="Arial" panose="020B0604020202020204"/>
              </a:rPr>
              <a:t>:</a:t>
            </a:r>
            <a:r>
              <a:rPr sz="1200" kern="0" spc="130" dirty="0">
                <a:solidFill>
                  <a:srgbClr val="2060B0">
                    <a:alpha val="100000"/>
                  </a:srgbClr>
                </a:solidFill>
                <a:latin typeface="Arial" panose="020B0604020202020204"/>
                <a:ea typeface="Arial" panose="020B0604020202020204"/>
                <a:cs typeface="Arial" panose="020B0604020202020204"/>
              </a:rPr>
              <a:t> </a:t>
            </a:r>
            <a:r>
              <a:rPr lang="zh-CN" altLang="en-US" sz="1200" kern="0" spc="130" dirty="0">
                <a:solidFill>
                  <a:srgbClr val="2060B0">
                    <a:alpha val="100000"/>
                  </a:srgbClr>
                </a:solidFill>
                <a:latin typeface="Arial" panose="020B0604020202020204"/>
                <a:ea typeface="Arial" panose="020B0604020202020204"/>
                <a:cs typeface="Arial" panose="020B0604020202020204"/>
              </a:rPr>
              <a:t>二氧化硫。</a:t>
            </a:r>
            <a:r>
              <a:rPr sz="1200" kern="0" spc="130" dirty="0">
                <a:solidFill>
                  <a:srgbClr val="2060B0">
                    <a:alpha val="100000"/>
                  </a:srgbClr>
                </a:solidFill>
                <a:latin typeface="Arial" panose="020B0604020202020204"/>
                <a:ea typeface="Arial" panose="020B0604020202020204"/>
                <a:cs typeface="Arial" panose="020B0604020202020204"/>
              </a:rPr>
              <a:t> </a:t>
            </a:r>
            <a:r>
              <a:rPr sz="1200" kern="0" spc="20" dirty="0">
                <a:solidFill>
                  <a:srgbClr val="000000">
                    <a:alpha val="100000"/>
                  </a:srgbClr>
                </a:solidFill>
                <a:latin typeface="黑体" panose="02010609060101010101" charset="-122"/>
                <a:ea typeface="黑体" panose="02010609060101010101" charset="-122"/>
                <a:cs typeface="黑体" panose="02010609060101010101" charset="-122"/>
              </a:rPr>
              <a:t>有毒，比空气重，对眼膜和呼吸道有刺激</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性。0.05%浓度呼吸短时间便有生命危险!</a:t>
            </a:r>
            <a:endParaRPr sz="1200" dirty="0">
              <a:latin typeface="黑体" panose="02010609060101010101" charset="-122"/>
              <a:ea typeface="黑体" panose="02010609060101010101" charset="-122"/>
              <a:cs typeface="黑体" panose="02010609060101010101" charset="-122"/>
            </a:endParaRPr>
          </a:p>
          <a:p>
            <a:pPr algn="l" rtl="0" eaLnBrk="0">
              <a:lnSpc>
                <a:spcPct val="108000"/>
              </a:lnSpc>
            </a:pPr>
            <a:endParaRPr sz="9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311150" algn="l" rtl="0" eaLnBrk="0">
              <a:lnSpc>
                <a:spcPct val="92000"/>
              </a:lnSpc>
            </a:pPr>
            <a:r>
              <a:rPr sz="1200" kern="0" spc="10" dirty="0">
                <a:solidFill>
                  <a:srgbClr val="2070C0">
                    <a:alpha val="100000"/>
                  </a:srgbClr>
                </a:solidFill>
                <a:latin typeface="宋体" panose="02010600030101010101" pitchFamily="2" charset="-122"/>
                <a:ea typeface="宋体" panose="02010600030101010101" pitchFamily="2" charset="-122"/>
                <a:cs typeface="宋体" panose="02010600030101010101" pitchFamily="2" charset="-122"/>
              </a:rPr>
              <a:t>H</a:t>
            </a:r>
            <a:r>
              <a:rPr sz="1200" kern="0" spc="10" dirty="0">
                <a:solidFill>
                  <a:srgbClr val="2070C0">
                    <a:alpha val="100000"/>
                  </a:srgbClr>
                </a:solidFill>
                <a:latin typeface="Calibri" panose="020F0502020204030204"/>
                <a:ea typeface="Calibri" panose="020F0502020204030204"/>
                <a:cs typeface="Calibri" panose="020F0502020204030204"/>
              </a:rPr>
              <a:t>₂</a:t>
            </a:r>
            <a:r>
              <a:rPr sz="1200" kern="0" spc="10" dirty="0">
                <a:solidFill>
                  <a:srgbClr val="2070C0">
                    <a:alpha val="100000"/>
                  </a:srgbClr>
                </a:solidFill>
                <a:latin typeface="宋体" panose="02010600030101010101" pitchFamily="2" charset="-122"/>
                <a:ea typeface="宋体" panose="02010600030101010101" pitchFamily="2" charset="-122"/>
                <a:cs typeface="宋体" panose="02010600030101010101" pitchFamily="2" charset="-122"/>
              </a:rPr>
              <a:t>S </a:t>
            </a:r>
            <a:r>
              <a:rPr sz="1200" kern="0" spc="10" dirty="0">
                <a:solidFill>
                  <a:srgbClr val="2060A0">
                    <a:alpha val="100000"/>
                  </a:srgbClr>
                </a:solidFill>
                <a:latin typeface="黑体" panose="02010609060101010101" charset="-122"/>
                <a:ea typeface="黑体" panose="02010609060101010101" charset="-122"/>
                <a:cs typeface="黑体" panose="02010609060101010101" charset="-122"/>
              </a:rPr>
              <a:t>: </a:t>
            </a:r>
            <a:r>
              <a:rPr lang="zh-CN" sz="1200" kern="0" spc="10" dirty="0">
                <a:solidFill>
                  <a:srgbClr val="2060A0">
                    <a:alpha val="100000"/>
                  </a:srgbClr>
                </a:solidFill>
                <a:latin typeface="黑体" panose="02010609060101010101" charset="-122"/>
                <a:ea typeface="黑体" panose="02010609060101010101" charset="-122"/>
                <a:cs typeface="黑体" panose="02010609060101010101" charset="-122"/>
              </a:rPr>
              <a:t>硫化氢。</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无色臭鸡蛋味，长时间接触它的气味会失去知觉；0.1~0.3%浓度时会致人死亡!</a:t>
            </a:r>
            <a:endParaRPr sz="1200" dirty="0">
              <a:latin typeface="黑体" panose="02010609060101010101" charset="-122"/>
              <a:ea typeface="黑体" panose="02010609060101010101" charset="-122"/>
              <a:cs typeface="黑体" panose="02010609060101010101" charset="-122"/>
            </a:endParaRPr>
          </a:p>
        </p:txBody>
      </p:sp>
      <p:grpSp>
        <p:nvGrpSpPr>
          <p:cNvPr id="70" name="group 70"/>
          <p:cNvGrpSpPr/>
          <p:nvPr/>
        </p:nvGrpSpPr>
        <p:grpSpPr>
          <a:xfrm rot="21600000">
            <a:off x="6339" y="127010"/>
            <a:ext cx="5181600" cy="520705"/>
            <a:chOff x="0" y="0"/>
            <a:chExt cx="5181600" cy="520705"/>
          </a:xfrm>
        </p:grpSpPr>
        <p:pic>
          <p:nvPicPr>
            <p:cNvPr id="540" name="picture 540"/>
            <p:cNvPicPr>
              <a:picLocks noChangeAspect="1"/>
            </p:cNvPicPr>
            <p:nvPr/>
          </p:nvPicPr>
          <p:blipFill>
            <a:blip r:embed="rId2"/>
            <a:stretch>
              <a:fillRect/>
            </a:stretch>
          </p:blipFill>
          <p:spPr>
            <a:xfrm rot="21600000">
              <a:off x="0" y="0"/>
              <a:ext cx="5181600" cy="520705"/>
            </a:xfrm>
            <a:prstGeom prst="rect">
              <a:avLst/>
            </a:prstGeom>
          </p:spPr>
        </p:pic>
        <p:sp>
          <p:nvSpPr>
            <p:cNvPr id="542" name="textbox 542"/>
            <p:cNvSpPr/>
            <p:nvPr/>
          </p:nvSpPr>
          <p:spPr>
            <a:xfrm>
              <a:off x="-12700" y="-12700"/>
              <a:ext cx="5207000" cy="588009"/>
            </a:xfrm>
            <a:prstGeom prst="rect">
              <a:avLst/>
            </a:prstGeom>
            <a:noFill/>
            <a:ln w="0" cap="flat">
              <a:noFill/>
              <a:prstDash val="solid"/>
              <a:miter lim="0"/>
            </a:ln>
          </p:spPr>
          <p:txBody>
            <a:bodyPr vert="horz" wrap="square" lIns="0" tIns="0" rIns="0" bIns="0"/>
            <a:lstStyle/>
            <a:p>
              <a:pPr algn="l" rtl="0" eaLnBrk="0">
                <a:lnSpc>
                  <a:spcPct val="100000"/>
                </a:lnSpc>
              </a:pPr>
              <a:endParaRPr sz="900" dirty="0">
                <a:latin typeface="Arial" panose="020B0604020202020204"/>
                <a:ea typeface="Arial" panose="020B0604020202020204"/>
                <a:cs typeface="Arial" panose="020B0604020202020204"/>
              </a:endParaRPr>
            </a:p>
            <a:p>
              <a:pPr marL="175895" algn="l" rtl="0" eaLnBrk="0">
                <a:lnSpc>
                  <a:spcPct val="97000"/>
                </a:lnSpc>
                <a:spcBef>
                  <a:spcPts val="0"/>
                </a:spcBef>
              </a:pPr>
              <a:r>
                <a:rPr sz="2600" b="1" kern="0" spc="50" dirty="0">
                  <a:solidFill>
                    <a:srgbClr val="E0D010">
                      <a:alpha val="100000"/>
                    </a:srgbClr>
                  </a:solidFill>
                  <a:latin typeface="黑体" panose="02010609060101010101" charset="-122"/>
                  <a:ea typeface="黑体" panose="02010609060101010101" charset="-122"/>
                  <a:cs typeface="黑体" panose="02010609060101010101" charset="-122"/>
                </a:rPr>
                <a:t>燃烧与爆炸的基础知识</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 name="picture 548"/>
          <p:cNvPicPr>
            <a:picLocks noChangeAspect="1"/>
          </p:cNvPicPr>
          <p:nvPr/>
        </p:nvPicPr>
        <p:blipFill>
          <a:blip r:embed="rId1"/>
          <a:stretch>
            <a:fillRect/>
          </a:stretch>
        </p:blipFill>
        <p:spPr>
          <a:xfrm rot="21600000">
            <a:off x="0" y="0"/>
            <a:ext cx="8128000" cy="4572000"/>
          </a:xfrm>
          <a:prstGeom prst="rect">
            <a:avLst/>
          </a:prstGeom>
        </p:spPr>
      </p:pic>
      <p:sp>
        <p:nvSpPr>
          <p:cNvPr id="550" name="textbox 550"/>
          <p:cNvSpPr/>
          <p:nvPr/>
        </p:nvSpPr>
        <p:spPr>
          <a:xfrm>
            <a:off x="444500" y="779139"/>
            <a:ext cx="7128509" cy="2512060"/>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57150" algn="l" rtl="0" eaLnBrk="0">
              <a:lnSpc>
                <a:spcPct val="95000"/>
              </a:lnSpc>
            </a:pPr>
            <a:r>
              <a:rPr sz="1400" kern="0" spc="10" dirty="0">
                <a:solidFill>
                  <a:srgbClr val="206080">
                    <a:alpha val="100000"/>
                  </a:srgbClr>
                </a:solidFill>
                <a:latin typeface="宋体" panose="02010600030101010101" pitchFamily="2" charset="-122"/>
                <a:ea typeface="宋体" panose="02010600030101010101" pitchFamily="2" charset="-122"/>
                <a:cs typeface="宋体" panose="02010600030101010101" pitchFamily="2" charset="-122"/>
              </a:rPr>
              <a:t>9、</a:t>
            </a:r>
            <a:r>
              <a:rPr sz="1400" kern="0" spc="10" dirty="0">
                <a:solidFill>
                  <a:srgbClr val="206080">
                    <a:alpha val="100000"/>
                  </a:srgbClr>
                </a:solidFill>
                <a:latin typeface="黑体" panose="02010609060101010101" charset="-122"/>
                <a:ea typeface="黑体" panose="02010609060101010101" charset="-122"/>
                <a:cs typeface="黑体" panose="02010609060101010101" charset="-122"/>
              </a:rPr>
              <a:t>燃烧与灭火的关系</a:t>
            </a:r>
            <a:endParaRPr sz="1400" dirty="0">
              <a:latin typeface="黑体" panose="02010609060101010101" charset="-122"/>
              <a:ea typeface="黑体" panose="02010609060101010101" charset="-122"/>
              <a:cs typeface="黑体" panose="02010609060101010101" charset="-122"/>
            </a:endParaRPr>
          </a:p>
          <a:p>
            <a:pPr marL="31115" indent="228600" algn="l" rtl="0" eaLnBrk="0">
              <a:lnSpc>
                <a:spcPct val="103000"/>
              </a:lnSpc>
              <a:spcBef>
                <a:spcPts val="295"/>
              </a:spcBef>
            </a:pPr>
            <a:r>
              <a:rPr sz="1400" kern="0" spc="20" dirty="0">
                <a:solidFill>
                  <a:srgbClr val="000000">
                    <a:alpha val="100000"/>
                  </a:srgbClr>
                </a:solidFill>
                <a:latin typeface="黑体" panose="02010609060101010101" charset="-122"/>
                <a:ea typeface="黑体" panose="02010609060101010101" charset="-122"/>
                <a:cs typeface="黑体" panose="02010609060101010101" charset="-122"/>
              </a:rPr>
              <a:t>上面简介了燃烧的相关知</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识，那么灭火就是阻止燃烧的工作!灭火也是从燃烧的三要素上下功夫，让燃</a:t>
            </a:r>
            <a:r>
              <a:rPr sz="14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400" kern="0" spc="20" dirty="0">
                <a:solidFill>
                  <a:srgbClr val="000000">
                    <a:alpha val="100000"/>
                  </a:srgbClr>
                </a:solidFill>
                <a:latin typeface="黑体" panose="02010609060101010101" charset="-122"/>
                <a:ea typeface="黑体" panose="02010609060101010101" charset="-122"/>
                <a:cs typeface="黑体" panose="02010609060101010101" charset="-122"/>
              </a:rPr>
              <a:t>烧缺任何一个要素就成功</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400" kern="0" spc="10" dirty="0">
                <a:solidFill>
                  <a:srgbClr val="206090">
                    <a:alpha val="100000"/>
                  </a:srgbClr>
                </a:solidFill>
                <a:latin typeface="黑体" panose="02010609060101010101" charset="-122"/>
                <a:ea typeface="黑体" panose="02010609060101010101" charset="-122"/>
                <a:cs typeface="黑体" panose="02010609060101010101" charset="-122"/>
              </a:rPr>
              <a:t>灭火的四种基本方法：</a:t>
            </a:r>
            <a:endParaRPr sz="1400" dirty="0">
              <a:latin typeface="黑体" panose="02010609060101010101" charset="-122"/>
              <a:ea typeface="黑体" panose="02010609060101010101" charset="-122"/>
              <a:cs typeface="黑体" panose="02010609060101010101" charset="-122"/>
            </a:endParaRPr>
          </a:p>
          <a:p>
            <a:pPr marL="95250" algn="l" rtl="0" eaLnBrk="0">
              <a:lnSpc>
                <a:spcPct val="96000"/>
              </a:lnSpc>
              <a:spcBef>
                <a:spcPts val="425"/>
              </a:spcBef>
            </a:pPr>
            <a:r>
              <a:rPr sz="1400" kern="0" spc="190" dirty="0">
                <a:solidFill>
                  <a:srgbClr val="000000">
                    <a:alpha val="100000"/>
                  </a:srgbClr>
                </a:solidFill>
                <a:latin typeface="黑体" panose="02010609060101010101" charset="-122"/>
                <a:ea typeface="黑体" panose="02010609060101010101" charset="-122"/>
                <a:cs typeface="黑体" panose="02010609060101010101" charset="-122"/>
              </a:rPr>
              <a:t>(1)窒息法(2)冷却法(</a:t>
            </a:r>
            <a:r>
              <a:rPr sz="1400" kern="0" spc="180" dirty="0">
                <a:solidFill>
                  <a:srgbClr val="000000">
                    <a:alpha val="100000"/>
                  </a:srgbClr>
                </a:solidFill>
                <a:latin typeface="黑体" panose="02010609060101010101" charset="-122"/>
                <a:ea typeface="黑体" panose="02010609060101010101" charset="-122"/>
                <a:cs typeface="黑体" panose="02010609060101010101" charset="-122"/>
              </a:rPr>
              <a:t>3)隔离法(4)抑制法</a:t>
            </a:r>
            <a:endParaRPr sz="1400" dirty="0">
              <a:latin typeface="黑体" panose="02010609060101010101" charset="-122"/>
              <a:ea typeface="黑体" panose="02010609060101010101" charset="-122"/>
              <a:cs typeface="黑体" panose="02010609060101010101" charset="-122"/>
            </a:endParaRPr>
          </a:p>
          <a:p>
            <a:pPr marL="12700" algn="l" rtl="0" eaLnBrk="0">
              <a:lnSpc>
                <a:spcPts val="1370"/>
              </a:lnSpc>
              <a:spcBef>
                <a:spcPts val="375"/>
              </a:spcBef>
            </a:pPr>
            <a:r>
              <a:rPr sz="1400" b="1" kern="0" spc="-20" dirty="0">
                <a:solidFill>
                  <a:srgbClr val="B03030">
                    <a:alpha val="100000"/>
                  </a:srgbClr>
                </a:solidFill>
                <a:latin typeface="宋体" panose="02010600030101010101" pitchFamily="2" charset="-122"/>
                <a:ea typeface="宋体" panose="02010600030101010101" pitchFamily="2" charset="-122"/>
                <a:cs typeface="宋体" panose="02010600030101010101" pitchFamily="2" charset="-122"/>
              </a:rPr>
              <a:t>LPG</a:t>
            </a:r>
            <a:r>
              <a:rPr sz="1400" b="1" kern="0" spc="180" dirty="0">
                <a:solidFill>
                  <a:srgbClr val="B03030">
                    <a:alpha val="100000"/>
                  </a:srgbClr>
                </a:solidFill>
                <a:latin typeface="宋体" panose="02010600030101010101" pitchFamily="2" charset="-122"/>
                <a:ea typeface="宋体" panose="02010600030101010101" pitchFamily="2" charset="-122"/>
                <a:cs typeface="宋体" panose="02010600030101010101" pitchFamily="2" charset="-122"/>
              </a:rPr>
              <a:t> </a:t>
            </a:r>
            <a:r>
              <a:rPr sz="1400" b="1" kern="0" spc="-20" dirty="0">
                <a:solidFill>
                  <a:srgbClr val="903030">
                    <a:alpha val="100000"/>
                  </a:srgbClr>
                </a:solidFill>
                <a:latin typeface="黑体" panose="02010609060101010101" charset="-122"/>
                <a:ea typeface="黑体" panose="02010609060101010101" charset="-122"/>
                <a:cs typeface="黑体" panose="02010609060101010101" charset="-122"/>
              </a:rPr>
              <a:t>灭火：</a:t>
            </a:r>
            <a:endParaRPr sz="1400" b="1" dirty="0">
              <a:latin typeface="黑体" panose="02010609060101010101" charset="-122"/>
              <a:ea typeface="黑体" panose="02010609060101010101" charset="-122"/>
              <a:cs typeface="黑体" panose="02010609060101010101" charset="-122"/>
            </a:endParaRPr>
          </a:p>
          <a:p>
            <a:pPr marL="260350" algn="l" rtl="0" eaLnBrk="0">
              <a:lnSpc>
                <a:spcPct val="95000"/>
              </a:lnSpc>
              <a:spcBef>
                <a:spcPts val="830"/>
              </a:spcBef>
            </a:pPr>
            <a:r>
              <a:rPr sz="1400" kern="0" spc="50" dirty="0">
                <a:solidFill>
                  <a:srgbClr val="B030B0">
                    <a:alpha val="100000"/>
                  </a:srgbClr>
                </a:solidFill>
                <a:latin typeface="黑体" panose="02010609060101010101" charset="-122"/>
                <a:ea typeface="黑体" panose="02010609060101010101" charset="-122"/>
                <a:cs typeface="黑体" panose="02010609060101010101" charset="-122"/>
              </a:rPr>
              <a:t>1)迅速、有效地切断气源!立即通风排气排烟!</a:t>
            </a:r>
            <a:r>
              <a:rPr sz="1400" kern="0" spc="50" dirty="0">
                <a:solidFill>
                  <a:srgbClr val="A03080">
                    <a:alpha val="100000"/>
                  </a:srgbClr>
                </a:solidFill>
                <a:latin typeface="黑体" panose="02010609060101010101" charset="-122"/>
                <a:ea typeface="黑体" panose="02010609060101010101" charset="-122"/>
                <a:cs typeface="黑体" panose="02010609060101010101" charset="-122"/>
              </a:rPr>
              <a:t>(</a:t>
            </a:r>
            <a:r>
              <a:rPr sz="1400" kern="0" spc="50" dirty="0">
                <a:solidFill>
                  <a:srgbClr val="A04040">
                    <a:alpha val="100000"/>
                  </a:srgbClr>
                </a:solidFill>
                <a:latin typeface="黑体" panose="02010609060101010101" charset="-122"/>
                <a:ea typeface="黑体" panose="02010609060101010101" charset="-122"/>
                <a:cs typeface="黑体" panose="02010609060101010101" charset="-122"/>
              </a:rPr>
              <a:t>关</a:t>
            </a:r>
            <a:r>
              <a:rPr sz="1400" kern="0" spc="-270" dirty="0">
                <a:solidFill>
                  <a:srgbClr val="A04040">
                    <a:alpha val="100000"/>
                  </a:srgbClr>
                </a:solidFill>
                <a:latin typeface="黑体" panose="02010609060101010101" charset="-122"/>
                <a:ea typeface="黑体" panose="02010609060101010101" charset="-122"/>
                <a:cs typeface="黑体" panose="02010609060101010101" charset="-122"/>
              </a:rPr>
              <a:t> </a:t>
            </a:r>
            <a:r>
              <a:rPr sz="1400" kern="0" spc="50" dirty="0">
                <a:solidFill>
                  <a:srgbClr val="A04040">
                    <a:alpha val="100000"/>
                  </a:srgbClr>
                </a:solidFill>
                <a:latin typeface="黑体" panose="02010609060101010101" charset="-122"/>
                <a:ea typeface="黑体" panose="02010609060101010101" charset="-122"/>
                <a:cs typeface="黑体" panose="02010609060101010101" charset="-122"/>
              </a:rPr>
              <a:t>键</a:t>
            </a:r>
            <a:r>
              <a:rPr sz="1400" kern="0" spc="-290" dirty="0">
                <a:solidFill>
                  <a:srgbClr val="A04040">
                    <a:alpha val="100000"/>
                  </a:srgbClr>
                </a:solidFill>
                <a:latin typeface="黑体" panose="02010609060101010101" charset="-122"/>
                <a:ea typeface="黑体" panose="02010609060101010101" charset="-122"/>
                <a:cs typeface="黑体" panose="02010609060101010101" charset="-122"/>
              </a:rPr>
              <a:t> </a:t>
            </a:r>
            <a:r>
              <a:rPr sz="1400" kern="0" spc="40" dirty="0">
                <a:solidFill>
                  <a:srgbClr val="A04040">
                    <a:alpha val="100000"/>
                  </a:srgbClr>
                </a:solidFill>
                <a:latin typeface="黑体" panose="02010609060101010101" charset="-122"/>
                <a:ea typeface="黑体" panose="02010609060101010101" charset="-122"/>
                <a:cs typeface="黑体" panose="02010609060101010101" charset="-122"/>
              </a:rPr>
              <a:t>)</a:t>
            </a:r>
            <a:endParaRPr sz="1400" dirty="0">
              <a:latin typeface="黑体" panose="02010609060101010101" charset="-122"/>
              <a:ea typeface="黑体" panose="02010609060101010101" charset="-122"/>
              <a:cs typeface="黑体" panose="02010609060101010101" charset="-122"/>
            </a:endParaRPr>
          </a:p>
          <a:p>
            <a:pPr marL="260350" algn="l" rtl="0" eaLnBrk="0">
              <a:lnSpc>
                <a:spcPct val="91000"/>
              </a:lnSpc>
              <a:spcBef>
                <a:spcPts val="260"/>
              </a:spcBef>
            </a:pPr>
            <a:r>
              <a:rPr sz="1400" kern="0" spc="10" dirty="0">
                <a:solidFill>
                  <a:srgbClr val="A020A0">
                    <a:alpha val="100000"/>
                  </a:srgbClr>
                </a:solidFill>
                <a:latin typeface="Arial" panose="020B0604020202020204"/>
                <a:ea typeface="Arial" panose="020B0604020202020204"/>
                <a:cs typeface="Arial" panose="020B0604020202020204"/>
              </a:rPr>
              <a:t>2)</a:t>
            </a:r>
            <a:r>
              <a:rPr lang="en-US" sz="1400" kern="0" spc="10" dirty="0">
                <a:solidFill>
                  <a:srgbClr val="A020A0">
                    <a:alpha val="100000"/>
                  </a:srgbClr>
                </a:solidFill>
                <a:latin typeface="Arial" panose="020B0604020202020204"/>
                <a:ea typeface="Arial" panose="020B0604020202020204"/>
                <a:cs typeface="Arial" panose="020B0604020202020204"/>
              </a:rPr>
              <a:t> </a:t>
            </a:r>
            <a:r>
              <a:rPr sz="1400" kern="0" spc="0" dirty="0">
                <a:solidFill>
                  <a:srgbClr val="A020A0">
                    <a:alpha val="100000"/>
                  </a:srgbClr>
                </a:solidFill>
                <a:latin typeface="Arial" panose="020B0604020202020204"/>
                <a:ea typeface="Arial" panose="020B0604020202020204"/>
                <a:cs typeface="Arial" panose="020B0604020202020204"/>
              </a:rPr>
              <a:t>LPG</a:t>
            </a:r>
            <a:r>
              <a:rPr sz="1400" kern="0" spc="10" dirty="0">
                <a:solidFill>
                  <a:srgbClr val="A020A0">
                    <a:alpha val="100000"/>
                  </a:srgbClr>
                </a:solidFill>
                <a:latin typeface="黑体" panose="02010609060101010101" charset="-122"/>
                <a:ea typeface="黑体" panose="02010609060101010101" charset="-122"/>
                <a:cs typeface="黑体" panose="02010609060101010101" charset="-122"/>
              </a:rPr>
              <a:t>钢瓶等着火后，容器要降温!</a:t>
            </a:r>
            <a:endParaRPr sz="1400" dirty="0">
              <a:latin typeface="黑体" panose="02010609060101010101" charset="-122"/>
              <a:ea typeface="黑体" panose="02010609060101010101" charset="-122"/>
              <a:cs typeface="黑体" panose="02010609060101010101" charset="-122"/>
            </a:endParaRPr>
          </a:p>
          <a:p>
            <a:pPr marL="260350" algn="l" rtl="0" eaLnBrk="0">
              <a:lnSpc>
                <a:spcPct val="92000"/>
              </a:lnSpc>
              <a:spcBef>
                <a:spcPts val="600"/>
              </a:spcBef>
            </a:pPr>
            <a:r>
              <a:rPr sz="1400" kern="0" spc="70" dirty="0">
                <a:solidFill>
                  <a:srgbClr val="B020B0">
                    <a:alpha val="100000"/>
                  </a:srgbClr>
                </a:solidFill>
                <a:latin typeface="黑体" panose="02010609060101010101" charset="-122"/>
                <a:ea typeface="黑体" panose="02010609060101010101" charset="-122"/>
                <a:cs typeface="黑体" panose="02010609060101010101" charset="-122"/>
              </a:rPr>
              <a:t>3)大面积泄漏后，不能用水灭</a:t>
            </a:r>
            <a:r>
              <a:rPr sz="1400" kern="0" spc="60" dirty="0">
                <a:solidFill>
                  <a:srgbClr val="B020B0">
                    <a:alpha val="100000"/>
                  </a:srgbClr>
                </a:solidFill>
                <a:latin typeface="黑体" panose="02010609060101010101" charset="-122"/>
                <a:ea typeface="黑体" panose="02010609060101010101" charset="-122"/>
                <a:cs typeface="黑体" panose="02010609060101010101" charset="-122"/>
              </a:rPr>
              <a:t>火!并有效设置阻堰!</a:t>
            </a:r>
            <a:endParaRPr sz="1400" dirty="0">
              <a:latin typeface="黑体" panose="02010609060101010101" charset="-122"/>
              <a:ea typeface="黑体" panose="02010609060101010101" charset="-122"/>
              <a:cs typeface="黑体" panose="02010609060101010101" charset="-122"/>
            </a:endParaRPr>
          </a:p>
          <a:p>
            <a:pPr marL="260350" algn="l" rtl="0" eaLnBrk="0">
              <a:lnSpc>
                <a:spcPct val="92000"/>
              </a:lnSpc>
              <a:spcBef>
                <a:spcPts val="495"/>
              </a:spcBef>
            </a:pPr>
            <a:r>
              <a:rPr sz="1400" kern="0" spc="20" dirty="0">
                <a:solidFill>
                  <a:srgbClr val="A020A0">
                    <a:alpha val="100000"/>
                  </a:srgbClr>
                </a:solidFill>
                <a:latin typeface="Times New Roman" panose="02020603050405020304"/>
                <a:ea typeface="Times New Roman" panose="02020603050405020304"/>
                <a:cs typeface="Times New Roman" panose="02020603050405020304"/>
              </a:rPr>
              <a:t>4) </a:t>
            </a:r>
            <a:r>
              <a:rPr sz="1400" kern="0" spc="20" dirty="0">
                <a:solidFill>
                  <a:srgbClr val="9020A0">
                    <a:alpha val="100000"/>
                  </a:srgbClr>
                </a:solidFill>
                <a:latin typeface="黑体" panose="02010609060101010101" charset="-122"/>
                <a:ea typeface="黑体" panose="02010609060101010101" charset="-122"/>
                <a:cs typeface="黑体" panose="02010609060101010101" charset="-122"/>
              </a:rPr>
              <a:t>危险区域要杜绝火种!</a:t>
            </a:r>
            <a:endParaRPr sz="1400" dirty="0">
              <a:latin typeface="黑体" panose="02010609060101010101" charset="-122"/>
              <a:ea typeface="黑体" panose="02010609060101010101" charset="-122"/>
              <a:cs typeface="黑体" panose="02010609060101010101" charset="-122"/>
            </a:endParaRPr>
          </a:p>
          <a:p>
            <a:pPr marL="260350" algn="l" rtl="0" eaLnBrk="0">
              <a:lnSpc>
                <a:spcPct val="92000"/>
              </a:lnSpc>
              <a:spcBef>
                <a:spcPts val="655"/>
              </a:spcBef>
            </a:pPr>
            <a:r>
              <a:rPr sz="1400" kern="0" spc="70" dirty="0">
                <a:solidFill>
                  <a:srgbClr val="A020A0">
                    <a:alpha val="100000"/>
                  </a:srgbClr>
                </a:solidFill>
                <a:latin typeface="黑体" panose="02010609060101010101" charset="-122"/>
                <a:ea typeface="黑体" panose="02010609060101010101" charset="-122"/>
                <a:cs typeface="黑体" panose="02010609060101010101" charset="-122"/>
              </a:rPr>
              <a:t>5)要疏散人群，更</a:t>
            </a:r>
            <a:r>
              <a:rPr sz="1400" kern="0" spc="60" dirty="0">
                <a:solidFill>
                  <a:srgbClr val="A020A0">
                    <a:alpha val="100000"/>
                  </a:srgbClr>
                </a:solidFill>
                <a:latin typeface="黑体" panose="02010609060101010101" charset="-122"/>
                <a:ea typeface="黑体" panose="02010609060101010101" charset="-122"/>
                <a:cs typeface="黑体" panose="02010609060101010101" charset="-122"/>
              </a:rPr>
              <a:t>不能围观!</a:t>
            </a:r>
            <a:endParaRPr sz="1400" dirty="0">
              <a:latin typeface="黑体" panose="02010609060101010101" charset="-122"/>
              <a:ea typeface="黑体" panose="02010609060101010101" charset="-122"/>
              <a:cs typeface="黑体" panose="02010609060101010101" charset="-122"/>
            </a:endParaRPr>
          </a:p>
          <a:p>
            <a:pPr algn="l" rtl="0" eaLnBrk="0">
              <a:lnSpc>
                <a:spcPct val="119000"/>
              </a:lnSpc>
            </a:pPr>
            <a:endParaRPr sz="1400" dirty="0">
              <a:latin typeface="Arial" panose="020B0604020202020204"/>
              <a:ea typeface="Arial" panose="020B0604020202020204"/>
              <a:cs typeface="Arial" panose="020B0604020202020204"/>
            </a:endParaRPr>
          </a:p>
          <a:p>
            <a:pPr marL="260350" algn="l" rtl="0" eaLnBrk="0">
              <a:lnSpc>
                <a:spcPct val="92000"/>
              </a:lnSpc>
              <a:spcBef>
                <a:spcPts val="5"/>
              </a:spcBef>
            </a:pPr>
            <a:r>
              <a:rPr sz="1400" kern="0" spc="40" dirty="0">
                <a:solidFill>
                  <a:srgbClr val="B020C0">
                    <a:alpha val="100000"/>
                  </a:srgbClr>
                </a:solidFill>
                <a:latin typeface="黑体" panose="02010609060101010101" charset="-122"/>
                <a:ea typeface="黑体" panose="02010609060101010101" charset="-122"/>
                <a:cs typeface="黑体" panose="02010609060101010101" charset="-122"/>
              </a:rPr>
              <a:t>6)普及消防知识，宣传安全用气，杜绝</a:t>
            </a:r>
            <a:r>
              <a:rPr sz="1400" kern="0" spc="30" dirty="0">
                <a:solidFill>
                  <a:srgbClr val="B020C0">
                    <a:alpha val="100000"/>
                  </a:srgbClr>
                </a:solidFill>
                <a:latin typeface="黑体" panose="02010609060101010101" charset="-122"/>
                <a:ea typeface="黑体" panose="02010609060101010101" charset="-122"/>
                <a:cs typeface="黑体" panose="02010609060101010101" charset="-122"/>
              </a:rPr>
              <a:t>违章违规作业!</a:t>
            </a:r>
            <a:endParaRPr sz="1400" dirty="0">
              <a:latin typeface="黑体" panose="02010609060101010101" charset="-122"/>
              <a:ea typeface="黑体" panose="02010609060101010101" charset="-122"/>
              <a:cs typeface="黑体" panose="02010609060101010101" charset="-122"/>
            </a:endParaRPr>
          </a:p>
        </p:txBody>
      </p:sp>
      <p:grpSp>
        <p:nvGrpSpPr>
          <p:cNvPr id="72" name="group 72"/>
          <p:cNvGrpSpPr/>
          <p:nvPr/>
        </p:nvGrpSpPr>
        <p:grpSpPr>
          <a:xfrm rot="21600000">
            <a:off x="0" y="127010"/>
            <a:ext cx="5194279" cy="527060"/>
            <a:chOff x="0" y="0"/>
            <a:chExt cx="5194279" cy="527060"/>
          </a:xfrm>
        </p:grpSpPr>
        <p:pic>
          <p:nvPicPr>
            <p:cNvPr id="552" name="picture 552"/>
            <p:cNvPicPr>
              <a:picLocks noChangeAspect="1"/>
            </p:cNvPicPr>
            <p:nvPr/>
          </p:nvPicPr>
          <p:blipFill>
            <a:blip r:embed="rId2"/>
            <a:stretch>
              <a:fillRect/>
            </a:stretch>
          </p:blipFill>
          <p:spPr>
            <a:xfrm rot="21600000">
              <a:off x="0" y="0"/>
              <a:ext cx="5194279" cy="527060"/>
            </a:xfrm>
            <a:prstGeom prst="rect">
              <a:avLst/>
            </a:prstGeom>
          </p:spPr>
        </p:pic>
        <p:sp>
          <p:nvSpPr>
            <p:cNvPr id="554" name="textbox 554"/>
            <p:cNvSpPr/>
            <p:nvPr/>
          </p:nvSpPr>
          <p:spPr>
            <a:xfrm>
              <a:off x="-12700" y="-12700"/>
              <a:ext cx="5219700" cy="594359"/>
            </a:xfrm>
            <a:prstGeom prst="rect">
              <a:avLst/>
            </a:prstGeom>
            <a:noFill/>
            <a:ln w="0" cap="flat">
              <a:noFill/>
              <a:prstDash val="solid"/>
              <a:miter lim="0"/>
            </a:ln>
          </p:spPr>
          <p:txBody>
            <a:bodyPr vert="horz" wrap="square" lIns="0" tIns="0" rIns="0" bIns="0"/>
            <a:lstStyle/>
            <a:p>
              <a:pPr algn="l" rtl="0" eaLnBrk="0">
                <a:lnSpc>
                  <a:spcPct val="100000"/>
                </a:lnSpc>
              </a:pPr>
              <a:endParaRPr sz="900" dirty="0">
                <a:latin typeface="Arial" panose="020B0604020202020204"/>
                <a:ea typeface="Arial" panose="020B0604020202020204"/>
                <a:cs typeface="Arial" panose="020B0604020202020204"/>
              </a:endParaRPr>
            </a:p>
            <a:p>
              <a:pPr marL="182245" algn="l" rtl="0" eaLnBrk="0">
                <a:lnSpc>
                  <a:spcPct val="97000"/>
                </a:lnSpc>
                <a:spcBef>
                  <a:spcPts val="0"/>
                </a:spcBef>
              </a:pPr>
              <a:r>
                <a:rPr sz="2600" b="1" kern="0" spc="50" dirty="0">
                  <a:solidFill>
                    <a:srgbClr val="E0D010">
                      <a:alpha val="100000"/>
                    </a:srgbClr>
                  </a:solidFill>
                  <a:latin typeface="黑体" panose="02010609060101010101" charset="-122"/>
                  <a:ea typeface="黑体" panose="02010609060101010101" charset="-122"/>
                  <a:cs typeface="黑体" panose="02010609060101010101" charset="-122"/>
                </a:rPr>
                <a:t>燃烧与爆炸的基础知识</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 name="picture 560"/>
          <p:cNvPicPr>
            <a:picLocks noChangeAspect="1"/>
          </p:cNvPicPr>
          <p:nvPr/>
        </p:nvPicPr>
        <p:blipFill>
          <a:blip r:embed="rId1"/>
          <a:stretch>
            <a:fillRect/>
          </a:stretch>
        </p:blipFill>
        <p:spPr>
          <a:xfrm rot="21600000">
            <a:off x="0" y="0"/>
            <a:ext cx="8128000" cy="4572000"/>
          </a:xfrm>
          <a:prstGeom prst="rect">
            <a:avLst/>
          </a:prstGeom>
        </p:spPr>
      </p:pic>
      <p:graphicFrame>
        <p:nvGraphicFramePr>
          <p:cNvPr id="562" name="table 562"/>
          <p:cNvGraphicFramePr>
            <a:graphicFrameLocks noGrp="1"/>
          </p:cNvGraphicFramePr>
          <p:nvPr/>
        </p:nvGraphicFramePr>
        <p:xfrm>
          <a:off x="600085" y="1260480"/>
          <a:ext cx="6882765" cy="1523365"/>
        </p:xfrm>
        <a:graphic>
          <a:graphicData uri="http://schemas.openxmlformats.org/drawingml/2006/table">
            <a:tbl>
              <a:tblPr/>
              <a:tblGrid>
                <a:gridCol w="1234439"/>
                <a:gridCol w="2540000"/>
                <a:gridCol w="3108325"/>
              </a:tblGrid>
              <a:tr h="390525">
                <a:tc>
                  <a:txBody>
                    <a:bodyPr/>
                    <a:lstStyle/>
                    <a:p>
                      <a:pPr algn="l" rtl="0" eaLnBrk="0">
                        <a:lnSpc>
                          <a:spcPct val="109000"/>
                        </a:lnSpc>
                      </a:pPr>
                      <a:endParaRPr sz="600" dirty="0">
                        <a:latin typeface="Arial" panose="020B0604020202020204"/>
                        <a:ea typeface="Arial" panose="020B0604020202020204"/>
                        <a:cs typeface="Arial" panose="020B0604020202020204"/>
                      </a:endParaRPr>
                    </a:p>
                    <a:p>
                      <a:pPr marL="313690" algn="l" rtl="0" eaLnBrk="0">
                        <a:lnSpc>
                          <a:spcPct val="95000"/>
                        </a:lnSpc>
                      </a:pPr>
                      <a:r>
                        <a:rPr sz="1600" kern="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分</a:t>
                      </a:r>
                      <a:r>
                        <a:rPr sz="1600" kern="0" spc="10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类</a:t>
                      </a:r>
                      <a:endParaRPr sz="1600" dirty="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3000"/>
                        </a:lnSpc>
                      </a:pPr>
                      <a:endParaRPr sz="600" dirty="0">
                        <a:latin typeface="Arial" panose="020B0604020202020204"/>
                        <a:ea typeface="Arial" panose="020B0604020202020204"/>
                        <a:cs typeface="Arial" panose="020B0604020202020204"/>
                      </a:endParaRPr>
                    </a:p>
                    <a:p>
                      <a:pPr marL="920750" algn="l" rtl="0" eaLnBrk="0">
                        <a:lnSpc>
                          <a:spcPct val="96000"/>
                        </a:lnSpc>
                        <a:spcBef>
                          <a:spcPts val="5"/>
                        </a:spcBef>
                      </a:pPr>
                      <a:r>
                        <a:rPr sz="16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原</a:t>
                      </a:r>
                      <a:r>
                        <a:rPr sz="1600" kern="0" spc="2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因</a:t>
                      </a:r>
                      <a:endParaRPr sz="1600" dirty="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2000"/>
                        </a:lnSpc>
                      </a:pPr>
                      <a:endParaRPr sz="600" dirty="0">
                        <a:latin typeface="Arial" panose="020B0604020202020204"/>
                        <a:ea typeface="Arial" panose="020B0604020202020204"/>
                        <a:cs typeface="Arial" panose="020B0604020202020204"/>
                      </a:endParaRPr>
                    </a:p>
                    <a:p>
                      <a:pPr marL="1048385" algn="l" rtl="0" eaLnBrk="0">
                        <a:lnSpc>
                          <a:spcPct val="95000"/>
                        </a:lnSpc>
                        <a:spcBef>
                          <a:spcPts val="5"/>
                        </a:spcBef>
                      </a:pPr>
                      <a:r>
                        <a:rPr sz="1600"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示</a:t>
                      </a:r>
                      <a:r>
                        <a:rPr sz="16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例</a:t>
                      </a:r>
                      <a:endParaRPr sz="1600" dirty="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l" rtl="0" eaLnBrk="0">
                        <a:lnSpc>
                          <a:spcPct val="104000"/>
                        </a:lnSpc>
                      </a:pPr>
                      <a:endParaRPr sz="600" dirty="0">
                        <a:latin typeface="Arial" panose="020B0604020202020204"/>
                        <a:ea typeface="Arial" panose="020B0604020202020204"/>
                        <a:cs typeface="Arial" panose="020B0604020202020204"/>
                      </a:endParaRPr>
                    </a:p>
                    <a:p>
                      <a:pPr marL="59690" algn="l" rtl="0" eaLnBrk="0">
                        <a:lnSpc>
                          <a:spcPct val="94000"/>
                        </a:lnSpc>
                        <a:spcBef>
                          <a:spcPts val="5"/>
                        </a:spcBef>
                      </a:pPr>
                      <a:r>
                        <a:rPr sz="16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化</a:t>
                      </a:r>
                      <a:r>
                        <a:rPr sz="1600" kern="0" spc="-19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学</a:t>
                      </a:r>
                      <a:r>
                        <a:rPr sz="1600" kern="0" spc="-2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爆</a:t>
                      </a:r>
                      <a:r>
                        <a:rPr sz="1600" kern="0" spc="-20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炸</a:t>
                      </a:r>
                      <a:endParaRPr sz="1600" dirty="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7000"/>
                        </a:lnSpc>
                      </a:pPr>
                      <a:endParaRPr sz="600" dirty="0">
                        <a:latin typeface="Arial" panose="020B0604020202020204"/>
                        <a:ea typeface="Arial" panose="020B0604020202020204"/>
                        <a:cs typeface="Arial" panose="020B0604020202020204"/>
                      </a:endParaRPr>
                    </a:p>
                    <a:p>
                      <a:pPr marL="63500" algn="l" rtl="0" eaLnBrk="0">
                        <a:lnSpc>
                          <a:spcPct val="95000"/>
                        </a:lnSpc>
                        <a:spcBef>
                          <a:spcPts val="0"/>
                        </a:spcBef>
                      </a:pPr>
                      <a:r>
                        <a:rPr sz="16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由化学反应引起的</a:t>
                      </a:r>
                      <a:endParaRPr sz="1600" dirty="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4000"/>
                        </a:lnSpc>
                      </a:pPr>
                      <a:endParaRPr sz="600" dirty="0">
                        <a:latin typeface="Arial" panose="020B0604020202020204"/>
                        <a:ea typeface="Arial" panose="020B0604020202020204"/>
                        <a:cs typeface="Arial" panose="020B0604020202020204"/>
                      </a:endParaRPr>
                    </a:p>
                    <a:p>
                      <a:pPr marL="70485" algn="l" rtl="0" eaLnBrk="0">
                        <a:lnSpc>
                          <a:spcPct val="94000"/>
                        </a:lnSpc>
                        <a:spcBef>
                          <a:spcPts val="5"/>
                        </a:spcBef>
                      </a:pPr>
                      <a:r>
                        <a:rPr sz="1600" kern="0" spc="-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燃</a:t>
                      </a:r>
                      <a:r>
                        <a:rPr sz="1600" kern="0" spc="-2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气</a:t>
                      </a:r>
                      <a:r>
                        <a:rPr sz="1600" kern="0" spc="-29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爆</a:t>
                      </a:r>
                      <a:r>
                        <a:rPr sz="1600" kern="0" spc="-2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炸</a:t>
                      </a:r>
                      <a:r>
                        <a:rPr sz="1600" kern="0" spc="-18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600" kern="0" spc="-3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T</a:t>
                      </a:r>
                      <a:r>
                        <a:rPr sz="1600" kern="0" spc="-3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N</a:t>
                      </a:r>
                      <a:r>
                        <a:rPr sz="1600" kern="0" spc="-3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T</a:t>
                      </a:r>
                      <a:endParaRPr sz="1600" dirty="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650">
                <a:tc>
                  <a:txBody>
                    <a:bodyPr/>
                    <a:lstStyle/>
                    <a:p>
                      <a:pPr algn="l" rtl="0" eaLnBrk="0">
                        <a:lnSpc>
                          <a:spcPct val="117000"/>
                        </a:lnSpc>
                      </a:pPr>
                      <a:endParaRPr sz="500" dirty="0">
                        <a:latin typeface="Arial" panose="020B0604020202020204"/>
                        <a:ea typeface="Arial" panose="020B0604020202020204"/>
                        <a:cs typeface="Arial" panose="020B0604020202020204"/>
                      </a:endParaRPr>
                    </a:p>
                    <a:p>
                      <a:pPr marL="59690" algn="l" rtl="0" eaLnBrk="0">
                        <a:lnSpc>
                          <a:spcPct val="94000"/>
                        </a:lnSpc>
                        <a:spcBef>
                          <a:spcPts val="5"/>
                        </a:spcBef>
                      </a:pPr>
                      <a:r>
                        <a:rPr sz="16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物</a:t>
                      </a:r>
                      <a:r>
                        <a:rPr sz="1600" kern="0" spc="-19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理</a:t>
                      </a:r>
                      <a:r>
                        <a:rPr sz="1600" kern="0" spc="-2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爆</a:t>
                      </a:r>
                      <a:r>
                        <a:rPr sz="1600" kern="0" spc="-20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炸</a:t>
                      </a:r>
                      <a:endParaRPr sz="1600" dirty="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8000"/>
                        </a:lnSpc>
                      </a:pPr>
                      <a:endParaRPr sz="500" dirty="0">
                        <a:latin typeface="Arial" panose="020B0604020202020204"/>
                        <a:ea typeface="Arial" panose="020B0604020202020204"/>
                        <a:cs typeface="Arial" panose="020B0604020202020204"/>
                      </a:endParaRPr>
                    </a:p>
                    <a:p>
                      <a:pPr marL="63500" algn="l" rtl="0" eaLnBrk="0">
                        <a:lnSpc>
                          <a:spcPct val="95000"/>
                        </a:lnSpc>
                        <a:spcBef>
                          <a:spcPts val="0"/>
                        </a:spcBef>
                      </a:pPr>
                      <a:r>
                        <a:rPr sz="16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物理因素引起的</a:t>
                      </a:r>
                      <a:endParaRPr sz="1600" dirty="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7000"/>
                        </a:lnSpc>
                      </a:pPr>
                      <a:endParaRPr sz="500" dirty="0">
                        <a:latin typeface="Arial" panose="020B0604020202020204"/>
                        <a:ea typeface="Arial" panose="020B0604020202020204"/>
                        <a:cs typeface="Arial" panose="020B0604020202020204"/>
                      </a:endParaRPr>
                    </a:p>
                    <a:p>
                      <a:pPr marL="70485" algn="l" rtl="0" eaLnBrk="0">
                        <a:lnSpc>
                          <a:spcPct val="94000"/>
                        </a:lnSpc>
                        <a:spcBef>
                          <a:spcPts val="5"/>
                        </a:spcBef>
                      </a:pPr>
                      <a:r>
                        <a:rPr sz="16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锅炉爆炸、啤酒瓶爆炸</a:t>
                      </a:r>
                      <a:endParaRPr sz="1600" dirty="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190">
                <a:tc>
                  <a:txBody>
                    <a:bodyPr/>
                    <a:lstStyle/>
                    <a:p>
                      <a:pPr algn="l" rtl="0" eaLnBrk="0">
                        <a:lnSpc>
                          <a:spcPct val="117000"/>
                        </a:lnSpc>
                      </a:pPr>
                      <a:endParaRPr sz="500" dirty="0">
                        <a:latin typeface="Arial" panose="020B0604020202020204"/>
                        <a:ea typeface="Arial" panose="020B0604020202020204"/>
                        <a:cs typeface="Arial" panose="020B0604020202020204"/>
                      </a:endParaRPr>
                    </a:p>
                    <a:p>
                      <a:pPr marL="59690" algn="l" rtl="0" eaLnBrk="0">
                        <a:lnSpc>
                          <a:spcPct val="94000"/>
                        </a:lnSpc>
                        <a:spcBef>
                          <a:spcPts val="5"/>
                        </a:spcBef>
                      </a:pPr>
                      <a:r>
                        <a:rPr sz="16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核爆炸</a:t>
                      </a:r>
                      <a:endParaRPr sz="1600" dirty="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600" dirty="0">
                        <a:latin typeface="Arial" panose="020B0604020202020204"/>
                        <a:ea typeface="Arial" panose="020B0604020202020204"/>
                        <a:cs typeface="Arial" panose="020B0604020202020204"/>
                      </a:endParaRPr>
                    </a:p>
                    <a:p>
                      <a:pPr marL="63500" algn="l" rtl="0" eaLnBrk="0">
                        <a:lnSpc>
                          <a:spcPct val="95000"/>
                        </a:lnSpc>
                        <a:spcBef>
                          <a:spcPts val="5"/>
                        </a:spcBef>
                      </a:pPr>
                      <a:r>
                        <a:rPr sz="16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核反应引起的</a:t>
                      </a:r>
                      <a:endParaRPr sz="1600" dirty="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9000"/>
                        </a:lnSpc>
                      </a:pPr>
                      <a:endParaRPr sz="500" dirty="0">
                        <a:latin typeface="Arial" panose="020B0604020202020204"/>
                        <a:ea typeface="Arial" panose="020B0604020202020204"/>
                        <a:cs typeface="Arial" panose="020B0604020202020204"/>
                      </a:endParaRPr>
                    </a:p>
                    <a:p>
                      <a:pPr marL="70485" algn="l" rtl="0" eaLnBrk="0">
                        <a:lnSpc>
                          <a:spcPct val="94000"/>
                        </a:lnSpc>
                        <a:spcBef>
                          <a:spcPts val="5"/>
                        </a:spcBef>
                      </a:pPr>
                      <a:r>
                        <a:rPr sz="16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氢弹、核反应堆</a:t>
                      </a:r>
                      <a:endParaRPr sz="1600" dirty="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64" name="textbox 564"/>
          <p:cNvSpPr/>
          <p:nvPr/>
        </p:nvSpPr>
        <p:spPr>
          <a:xfrm>
            <a:off x="565119" y="2944484"/>
            <a:ext cx="6947534" cy="641984"/>
          </a:xfrm>
          <a:prstGeom prst="rect">
            <a:avLst/>
          </a:prstGeom>
          <a:noFill/>
          <a:ln w="0" cap="flat">
            <a:noFill/>
            <a:prstDash val="solid"/>
            <a:miter lim="0"/>
          </a:ln>
        </p:spPr>
        <p:txBody>
          <a:bodyPr vert="horz" wrap="square" lIns="0" tIns="321" rIns="0" bIns="0"/>
          <a:lstStyle/>
          <a:p>
            <a:pPr marL="12700" indent="298450" algn="l" rtl="0" eaLnBrk="0">
              <a:lnSpc>
                <a:spcPct val="105000"/>
              </a:lnSpc>
              <a:spcBef>
                <a:spcPts val="5"/>
              </a:spcBef>
            </a:pP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可燃气体与空气的混合物遇到火源能够发生爆炸燃烧的浓度范围称为</a:t>
            </a:r>
            <a:r>
              <a:rPr sz="1200" kern="0" spc="0" dirty="0">
                <a:solidFill>
                  <a:srgbClr val="C03040">
                    <a:alpha val="100000"/>
                  </a:srgbClr>
                </a:solidFill>
                <a:latin typeface="黑体" panose="02010609060101010101" charset="-122"/>
                <a:ea typeface="黑体" panose="02010609060101010101" charset="-122"/>
                <a:cs typeface="黑体" panose="02010609060101010101" charset="-122"/>
              </a:rPr>
              <a:t>爆炸浓度极限</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。爆炸燃烧的最</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200" kern="0" spc="0" dirty="0">
                <a:solidFill>
                  <a:srgbClr val="000000">
                    <a:alpha val="100000"/>
                  </a:srgbClr>
                </a:solidFill>
                <a:latin typeface="黑体" panose="02010609060101010101" charset="-122"/>
                <a:ea typeface="黑体" panose="02010609060101010101" charset="-122"/>
                <a:cs typeface="黑体" panose="02010609060101010101" charset="-122"/>
              </a:rPr>
              <a:t>低浓度称为爆炸下限，最高浓度称为爆炸上限。</a:t>
            </a:r>
            <a:endParaRPr sz="1200" dirty="0">
              <a:latin typeface="黑体" panose="02010609060101010101" charset="-122"/>
              <a:ea typeface="黑体" panose="02010609060101010101" charset="-122"/>
              <a:cs typeface="黑体" panose="02010609060101010101" charset="-122"/>
            </a:endParaRPr>
          </a:p>
          <a:p>
            <a:pPr algn="l" rtl="0" eaLnBrk="0">
              <a:lnSpc>
                <a:spcPct val="102000"/>
              </a:lnSpc>
            </a:pPr>
            <a:endParaRPr sz="500" dirty="0">
              <a:latin typeface="Arial" panose="020B0604020202020204"/>
              <a:ea typeface="Arial" panose="020B0604020202020204"/>
              <a:cs typeface="Arial" panose="020B0604020202020204"/>
            </a:endParaRPr>
          </a:p>
          <a:p>
            <a:pPr marL="323850" algn="l" rtl="0" eaLnBrk="0">
              <a:lnSpc>
                <a:spcPct val="91000"/>
              </a:lnSpc>
              <a:spcBef>
                <a:spcPts val="0"/>
              </a:spcBef>
            </a:pPr>
            <a:r>
              <a:rPr sz="1200" kern="0" spc="-10" dirty="0">
                <a:solidFill>
                  <a:srgbClr val="000000">
                    <a:alpha val="100000"/>
                  </a:srgbClr>
                </a:solidFill>
                <a:latin typeface="Arial" panose="020B0604020202020204"/>
                <a:ea typeface="Arial" panose="020B0604020202020204"/>
                <a:cs typeface="Arial" panose="020B0604020202020204"/>
              </a:rPr>
              <a:t>LPG</a:t>
            </a:r>
            <a:r>
              <a:rPr sz="1200" kern="0" spc="-10" dirty="0">
                <a:solidFill>
                  <a:srgbClr val="000000">
                    <a:alpha val="100000"/>
                  </a:srgbClr>
                </a:solidFill>
                <a:latin typeface="黑体" panose="02010609060101010101" charset="-122"/>
                <a:ea typeface="黑体" panose="02010609060101010101" charset="-122"/>
                <a:cs typeface="黑体" panose="02010609060101010101" charset="-122"/>
              </a:rPr>
              <a:t>的爆炸极限</a:t>
            </a:r>
            <a:r>
              <a:rPr sz="1200" kern="0" spc="-10" dirty="0">
                <a:solidFill>
                  <a:srgbClr val="E02020">
                    <a:alpha val="100000"/>
                  </a:srgbClr>
                </a:solidFill>
                <a:latin typeface="Arial" panose="020B0604020202020204"/>
                <a:ea typeface="Arial" panose="020B0604020202020204"/>
                <a:cs typeface="Arial" panose="020B0604020202020204"/>
              </a:rPr>
              <a:t>1</a:t>
            </a:r>
            <a:r>
              <a:rPr sz="1200" b="1" kern="0" spc="-10" dirty="0">
                <a:solidFill>
                  <a:srgbClr val="E02020">
                    <a:alpha val="100000"/>
                  </a:srgbClr>
                </a:solidFill>
                <a:latin typeface="黑体" panose="02010609060101010101" charset="-122"/>
                <a:ea typeface="黑体" panose="02010609060101010101" charset="-122"/>
                <a:cs typeface="黑体" panose="02010609060101010101" charset="-122"/>
              </a:rPr>
              <a:t>.5%-9.5%</a:t>
            </a:r>
            <a:r>
              <a:rPr sz="1200" kern="0" spc="-10" dirty="0">
                <a:solidFill>
                  <a:srgbClr val="E02020">
                    <a:alpha val="100000"/>
                  </a:srgbClr>
                </a:solidFill>
                <a:latin typeface="黑体" panose="02010609060101010101" charset="-122"/>
                <a:ea typeface="黑体" panose="02010609060101010101" charset="-122"/>
                <a:cs typeface="黑体" panose="02010609060101010101" charset="-122"/>
              </a:rPr>
              <a:t>  </a:t>
            </a:r>
            <a:r>
              <a:rPr sz="1200" b="1" kern="0" spc="-10" dirty="0">
                <a:solidFill>
                  <a:srgbClr val="3060A0">
                    <a:alpha val="100000"/>
                  </a:srgbClr>
                </a:solidFill>
                <a:latin typeface="Arial" panose="020B0604020202020204"/>
                <a:ea typeface="Arial" panose="020B0604020202020204"/>
                <a:cs typeface="Arial" panose="020B0604020202020204"/>
              </a:rPr>
              <a:t>(LNG5</a:t>
            </a:r>
            <a:r>
              <a:rPr sz="1200" b="1" kern="0" spc="-20" dirty="0">
                <a:solidFill>
                  <a:srgbClr val="3060A0">
                    <a:alpha val="100000"/>
                  </a:srgbClr>
                </a:solidFill>
                <a:latin typeface="Arial" panose="020B0604020202020204"/>
                <a:ea typeface="Arial" panose="020B0604020202020204"/>
                <a:cs typeface="Arial" panose="020B0604020202020204"/>
              </a:rPr>
              <a:t>%~15%)   </a:t>
            </a:r>
            <a:r>
              <a:rPr sz="1200" kern="0" spc="-20" dirty="0">
                <a:solidFill>
                  <a:srgbClr val="3060A0">
                    <a:alpha val="100000"/>
                  </a:srgbClr>
                </a:solidFill>
                <a:latin typeface="黑体" panose="02010609060101010101" charset="-122"/>
                <a:ea typeface="黑体" panose="02010609060101010101" charset="-122"/>
                <a:cs typeface="黑体" panose="02010609060101010101" charset="-122"/>
              </a:rPr>
              <a:t>,</a:t>
            </a:r>
            <a:r>
              <a:rPr sz="1200" kern="0" spc="440" dirty="0">
                <a:solidFill>
                  <a:srgbClr val="3060A0">
                    <a:alpha val="100000"/>
                  </a:srgbClr>
                </a:solidFill>
                <a:latin typeface="黑体" panose="02010609060101010101" charset="-122"/>
                <a:ea typeface="黑体" panose="02010609060101010101" charset="-122"/>
                <a:cs typeface="黑体" panose="02010609060101010101" charset="-122"/>
              </a:rPr>
              <a:t> </a:t>
            </a:r>
            <a:r>
              <a:rPr sz="1200" kern="0" spc="-20" dirty="0">
                <a:solidFill>
                  <a:srgbClr val="C030B0">
                    <a:alpha val="100000"/>
                  </a:srgbClr>
                </a:solidFill>
                <a:latin typeface="黑体" panose="02010609060101010101" charset="-122"/>
                <a:ea typeface="黑体" panose="02010609060101010101" charset="-122"/>
                <a:cs typeface="黑体" panose="02010609060101010101" charset="-122"/>
              </a:rPr>
              <a:t>爆炸下限越低，爆炸范围越大，火灾危险性越大。</a:t>
            </a:r>
            <a:endParaRPr sz="1200" dirty="0">
              <a:latin typeface="黑体" panose="02010609060101010101" charset="-122"/>
              <a:ea typeface="黑体" panose="02010609060101010101" charset="-122"/>
              <a:cs typeface="黑体" panose="02010609060101010101" charset="-122"/>
            </a:endParaRPr>
          </a:p>
        </p:txBody>
      </p:sp>
      <p:grpSp>
        <p:nvGrpSpPr>
          <p:cNvPr id="74" name="group 74"/>
          <p:cNvGrpSpPr/>
          <p:nvPr/>
        </p:nvGrpSpPr>
        <p:grpSpPr>
          <a:xfrm rot="21600000">
            <a:off x="0" y="120655"/>
            <a:ext cx="5162580" cy="533415"/>
            <a:chOff x="0" y="0"/>
            <a:chExt cx="5162580" cy="533415"/>
          </a:xfrm>
        </p:grpSpPr>
        <p:pic>
          <p:nvPicPr>
            <p:cNvPr id="566" name="picture 566"/>
            <p:cNvPicPr>
              <a:picLocks noChangeAspect="1"/>
            </p:cNvPicPr>
            <p:nvPr/>
          </p:nvPicPr>
          <p:blipFill>
            <a:blip r:embed="rId2"/>
            <a:stretch>
              <a:fillRect/>
            </a:stretch>
          </p:blipFill>
          <p:spPr>
            <a:xfrm rot="21600000">
              <a:off x="0" y="0"/>
              <a:ext cx="5162580" cy="533415"/>
            </a:xfrm>
            <a:prstGeom prst="rect">
              <a:avLst/>
            </a:prstGeom>
          </p:spPr>
        </p:pic>
        <p:sp>
          <p:nvSpPr>
            <p:cNvPr id="568" name="textbox 568"/>
            <p:cNvSpPr/>
            <p:nvPr/>
          </p:nvSpPr>
          <p:spPr>
            <a:xfrm>
              <a:off x="-12700" y="-12700"/>
              <a:ext cx="5188584" cy="600709"/>
            </a:xfrm>
            <a:prstGeom prst="rect">
              <a:avLst/>
            </a:prstGeom>
            <a:noFill/>
            <a:ln w="0" cap="flat">
              <a:noFill/>
              <a:prstDash val="solid"/>
              <a:miter lim="0"/>
            </a:ln>
          </p:spPr>
          <p:txBody>
            <a:bodyPr vert="horz" wrap="square" lIns="0" tIns="0" rIns="0" bIns="0"/>
            <a:lstStyle/>
            <a:p>
              <a:pPr algn="l" rtl="0" eaLnBrk="0">
                <a:lnSpc>
                  <a:spcPct val="104000"/>
                </a:lnSpc>
              </a:pPr>
              <a:endParaRPr sz="9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82245" algn="l" rtl="0" eaLnBrk="0">
                <a:lnSpc>
                  <a:spcPct val="97000"/>
                </a:lnSpc>
              </a:pPr>
              <a:r>
                <a:rPr sz="2600" b="1" kern="0" spc="50" dirty="0">
                  <a:solidFill>
                    <a:srgbClr val="E0D010">
                      <a:alpha val="100000"/>
                    </a:srgbClr>
                  </a:solidFill>
                  <a:latin typeface="黑体" panose="02010609060101010101" charset="-122"/>
                  <a:ea typeface="黑体" panose="02010609060101010101" charset="-122"/>
                  <a:cs typeface="黑体" panose="02010609060101010101" charset="-122"/>
                </a:rPr>
                <a:t>燃烧与爆炸的基础知识</a:t>
              </a:r>
              <a:endParaRPr sz="2600" dirty="0">
                <a:latin typeface="黑体" panose="02010609060101010101" charset="-122"/>
                <a:ea typeface="黑体" panose="02010609060101010101" charset="-122"/>
                <a:cs typeface="黑体" panose="02010609060101010101" charset="-122"/>
              </a:endParaRPr>
            </a:p>
          </p:txBody>
        </p:sp>
      </p:grpSp>
      <p:sp>
        <p:nvSpPr>
          <p:cNvPr id="570" name="textbox 570"/>
          <p:cNvSpPr/>
          <p:nvPr/>
        </p:nvSpPr>
        <p:spPr>
          <a:xfrm>
            <a:off x="501639" y="774003"/>
            <a:ext cx="4312284" cy="438784"/>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96000"/>
              </a:lnSpc>
            </a:pPr>
            <a:r>
              <a:rPr sz="1200" kern="0" spc="10" dirty="0">
                <a:solidFill>
                  <a:srgbClr val="206080">
                    <a:alpha val="100000"/>
                  </a:srgbClr>
                </a:solidFill>
                <a:latin typeface="宋体" panose="02010600030101010101" pitchFamily="2" charset="-122"/>
                <a:ea typeface="宋体" panose="02010600030101010101" pitchFamily="2" charset="-122"/>
                <a:cs typeface="宋体" panose="02010600030101010101" pitchFamily="2" charset="-122"/>
              </a:rPr>
              <a:t>10、</a:t>
            </a:r>
            <a:r>
              <a:rPr sz="1200" kern="0" spc="10" dirty="0">
                <a:solidFill>
                  <a:srgbClr val="206080">
                    <a:alpha val="100000"/>
                  </a:srgbClr>
                </a:solidFill>
                <a:latin typeface="黑体" panose="02010609060101010101" charset="-122"/>
                <a:ea typeface="黑体" panose="02010609060101010101" charset="-122"/>
                <a:cs typeface="黑体" panose="02010609060101010101" charset="-122"/>
              </a:rPr>
              <a:t>爆炸与爆炸浓度极限</a:t>
            </a:r>
            <a:endParaRPr sz="1200" dirty="0">
              <a:latin typeface="黑体" panose="02010609060101010101" charset="-122"/>
              <a:ea typeface="黑体" panose="02010609060101010101" charset="-122"/>
              <a:cs typeface="黑体" panose="02010609060101010101" charset="-122"/>
            </a:endParaRPr>
          </a:p>
          <a:p>
            <a:pPr algn="l" rtl="0" eaLnBrk="0">
              <a:lnSpc>
                <a:spcPct val="107000"/>
              </a:lnSpc>
            </a:pPr>
            <a:endParaRPr sz="400" dirty="0">
              <a:latin typeface="Arial" panose="020B0604020202020204"/>
              <a:ea typeface="Arial" panose="020B0604020202020204"/>
              <a:cs typeface="Arial" panose="020B0604020202020204"/>
            </a:endParaRPr>
          </a:p>
          <a:p>
            <a:pPr marL="336550" algn="l" rtl="0" eaLnBrk="0">
              <a:lnSpc>
                <a:spcPct val="94000"/>
              </a:lnSpc>
              <a:spcBef>
                <a:spcPts val="5"/>
              </a:spcBef>
            </a:pPr>
            <a:r>
              <a:rPr sz="12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爆炸是瞬间释放巨大能量进行无序作功(体积膨胀</a:t>
            </a:r>
            <a:r>
              <a:rPr sz="12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)的作为。</a:t>
            </a:r>
            <a:endParaRPr sz="12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0"/>
          <p:cNvPicPr>
            <a:picLocks noChangeAspect="1"/>
          </p:cNvPicPr>
          <p:nvPr/>
        </p:nvPicPr>
        <p:blipFill>
          <a:blip r:embed="rId1"/>
          <a:stretch>
            <a:fillRect/>
          </a:stretch>
        </p:blipFill>
        <p:spPr>
          <a:xfrm rot="21600000">
            <a:off x="0" y="0"/>
            <a:ext cx="8128000" cy="4572000"/>
          </a:xfrm>
          <a:prstGeom prst="rect">
            <a:avLst/>
          </a:prstGeom>
        </p:spPr>
      </p:pic>
      <p:sp>
        <p:nvSpPr>
          <p:cNvPr id="32" name="textbox 32"/>
          <p:cNvSpPr/>
          <p:nvPr/>
        </p:nvSpPr>
        <p:spPr>
          <a:xfrm>
            <a:off x="353060" y="1110615"/>
            <a:ext cx="7523480" cy="789940"/>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12700" algn="l" rtl="0" eaLnBrk="0">
              <a:lnSpc>
                <a:spcPct val="96000"/>
              </a:lnSpc>
            </a:pPr>
            <a:r>
              <a:rPr sz="2000" b="1" kern="0" spc="-10" dirty="0">
                <a:solidFill>
                  <a:srgbClr val="D020C0">
                    <a:alpha val="100000"/>
                  </a:srgbClr>
                </a:solidFill>
                <a:latin typeface="黑体" panose="02010609060101010101" charset="-122"/>
                <a:ea typeface="黑体" panose="02010609060101010101" charset="-122"/>
                <a:cs typeface="黑体" panose="02010609060101010101" charset="-122"/>
              </a:rPr>
              <a:t>液化气罐爆炸的威力：</a:t>
            </a:r>
            <a:endParaRPr sz="2000" dirty="0">
              <a:latin typeface="黑体" panose="02010609060101010101" charset="-122"/>
              <a:ea typeface="黑体" panose="02010609060101010101" charset="-122"/>
              <a:cs typeface="黑体" panose="02010609060101010101" charset="-122"/>
            </a:endParaRPr>
          </a:p>
          <a:p>
            <a:pPr marL="154940" algn="l" rtl="0" eaLnBrk="0">
              <a:lnSpc>
                <a:spcPct val="92000"/>
              </a:lnSpc>
              <a:spcBef>
                <a:spcPts val="745"/>
              </a:spcBef>
            </a:pPr>
            <a:r>
              <a:rPr sz="1000" kern="0" spc="60" dirty="0">
                <a:solidFill>
                  <a:srgbClr val="000000">
                    <a:alpha val="100000"/>
                  </a:srgbClr>
                </a:solidFill>
                <a:latin typeface="黑体" panose="02010609060101010101" charset="-122"/>
                <a:ea typeface="黑体" panose="02010609060101010101" charset="-122"/>
                <a:cs typeface="黑体" panose="02010609060101010101" charset="-122"/>
              </a:rPr>
              <a:t>一只充装12</a:t>
            </a:r>
            <a:r>
              <a:rPr sz="10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kg</a:t>
            </a:r>
            <a:r>
              <a:rPr sz="1000" kern="0" spc="60" dirty="0">
                <a:solidFill>
                  <a:srgbClr val="000000">
                    <a:alpha val="100000"/>
                  </a:srgbClr>
                </a:solidFill>
                <a:latin typeface="黑体" panose="02010609060101010101" charset="-122"/>
                <a:ea typeface="黑体" panose="02010609060101010101" charset="-122"/>
                <a:cs typeface="黑体" panose="02010609060101010101" charset="-122"/>
              </a:rPr>
              <a:t>液化石油气钢井反爆炸约相当于120</a:t>
            </a:r>
            <a:r>
              <a:rPr sz="10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kgTNT</a:t>
            </a:r>
            <a:r>
              <a:rPr sz="1000" kern="0" spc="1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000" kern="0" spc="60" dirty="0">
                <a:solidFill>
                  <a:srgbClr val="000000">
                    <a:alpha val="100000"/>
                  </a:srgbClr>
                </a:solidFill>
                <a:latin typeface="黑体" panose="02010609060101010101" charset="-122"/>
                <a:ea typeface="黑体" panose="02010609060101010101" charset="-122"/>
                <a:cs typeface="黑体" panose="02010609060101010101" charset="-122"/>
              </a:rPr>
              <a:t>(叫做三硝基甲苯)炸药的</a:t>
            </a:r>
            <a:r>
              <a:rPr sz="1000" kern="0" spc="50" dirty="0">
                <a:solidFill>
                  <a:srgbClr val="000000">
                    <a:alpha val="100000"/>
                  </a:srgbClr>
                </a:solidFill>
                <a:latin typeface="黑体" panose="02010609060101010101" charset="-122"/>
                <a:ea typeface="黑体" panose="02010609060101010101" charset="-122"/>
                <a:cs typeface="黑体" panose="02010609060101010101" charset="-122"/>
              </a:rPr>
              <a:t>威力，差不多能炸毁一栋两层楼房。</a:t>
            </a:r>
            <a:endParaRPr sz="1000" dirty="0">
              <a:latin typeface="黑体" panose="02010609060101010101" charset="-122"/>
              <a:ea typeface="黑体" panose="02010609060101010101" charset="-122"/>
              <a:cs typeface="黑体" panose="02010609060101010101" charset="-122"/>
            </a:endParaRPr>
          </a:p>
          <a:p>
            <a:pPr algn="l" rtl="0" eaLnBrk="0">
              <a:lnSpc>
                <a:spcPct val="106000"/>
              </a:lnSpc>
            </a:pPr>
            <a:endParaRPr sz="400" dirty="0">
              <a:latin typeface="Arial" panose="020B0604020202020204"/>
              <a:ea typeface="Arial" panose="020B0604020202020204"/>
              <a:cs typeface="Arial" panose="020B0604020202020204"/>
            </a:endParaRPr>
          </a:p>
          <a:p>
            <a:pPr marL="154940" algn="l" rtl="0" eaLnBrk="0">
              <a:lnSpc>
                <a:spcPts val="1365"/>
              </a:lnSpc>
              <a:spcBef>
                <a:spcPts val="0"/>
              </a:spcBef>
            </a:pPr>
            <a:r>
              <a:rPr sz="1000" kern="0" spc="10" dirty="0">
                <a:solidFill>
                  <a:srgbClr val="000000">
                    <a:alpha val="100000"/>
                  </a:srgbClr>
                </a:solidFill>
                <a:latin typeface="黑体" panose="02010609060101010101" charset="-122"/>
                <a:ea typeface="黑体" panose="02010609060101010101" charset="-122"/>
                <a:cs typeface="黑体" panose="02010609060101010101" charset="-122"/>
              </a:rPr>
              <a:t>用手雷威力来对比，</a:t>
            </a:r>
            <a:r>
              <a:rPr sz="1000" kern="0" spc="190" dirty="0">
                <a:solidFill>
                  <a:srgbClr val="000000">
                    <a:alpha val="100000"/>
                  </a:srgbClr>
                </a:solidFill>
                <a:latin typeface="黑体" panose="02010609060101010101" charset="-122"/>
                <a:ea typeface="黑体" panose="02010609060101010101" charset="-122"/>
                <a:cs typeface="黑体" panose="02010609060101010101" charset="-122"/>
              </a:rPr>
              <a:t> </a:t>
            </a:r>
            <a:r>
              <a:rPr sz="1000" kern="0" spc="10" dirty="0">
                <a:solidFill>
                  <a:srgbClr val="000000">
                    <a:alpha val="100000"/>
                  </a:srgbClr>
                </a:solidFill>
                <a:latin typeface="黑体" panose="02010609060101010101" charset="-122"/>
                <a:ea typeface="黑体" panose="02010609060101010101" charset="-122"/>
                <a:cs typeface="黑体" panose="02010609060101010101" charset="-122"/>
              </a:rPr>
              <a:t>一颗手雷约装</a:t>
            </a:r>
            <a:r>
              <a:rPr sz="1000" kern="0" spc="0" dirty="0">
                <a:solidFill>
                  <a:srgbClr val="000000">
                    <a:alpha val="100000"/>
                  </a:srgbClr>
                </a:solidFill>
                <a:latin typeface="Arial" panose="020B0604020202020204"/>
                <a:ea typeface="Arial" panose="020B0604020202020204"/>
                <a:cs typeface="Arial" panose="020B0604020202020204"/>
              </a:rPr>
              <a:t>TNT</a:t>
            </a:r>
            <a:r>
              <a:rPr sz="1000" kern="0" spc="10" dirty="0">
                <a:solidFill>
                  <a:srgbClr val="000000">
                    <a:alpha val="100000"/>
                  </a:srgbClr>
                </a:solidFill>
                <a:latin typeface="Arial" panose="020B0604020202020204"/>
                <a:ea typeface="Arial" panose="020B0604020202020204"/>
                <a:cs typeface="Arial" panose="020B0604020202020204"/>
              </a:rPr>
              <a:t>50g,   </a:t>
            </a:r>
            <a:r>
              <a:rPr sz="1000" kern="0" spc="10" dirty="0">
                <a:solidFill>
                  <a:srgbClr val="000000">
                    <a:alpha val="100000"/>
                  </a:srgbClr>
                </a:solidFill>
                <a:latin typeface="黑体" panose="02010609060101010101" charset="-122"/>
                <a:ea typeface="黑体" panose="02010609060101010101" charset="-122"/>
                <a:cs typeface="黑体" panose="02010609060101010101" charset="-122"/>
              </a:rPr>
              <a:t>照此类推，</a:t>
            </a:r>
            <a:r>
              <a:rPr sz="1000" kern="0" spc="-170" dirty="0">
                <a:solidFill>
                  <a:srgbClr val="000000">
                    <a:alpha val="100000"/>
                  </a:srgbClr>
                </a:solidFill>
                <a:latin typeface="黑体" panose="02010609060101010101" charset="-122"/>
                <a:ea typeface="黑体" panose="02010609060101010101" charset="-122"/>
                <a:cs typeface="黑体" panose="02010609060101010101" charset="-122"/>
              </a:rPr>
              <a:t> </a:t>
            </a:r>
            <a:r>
              <a:rPr sz="1000" kern="0" spc="10" dirty="0">
                <a:solidFill>
                  <a:srgbClr val="000000">
                    <a:alpha val="100000"/>
                  </a:srgbClr>
                </a:solidFill>
                <a:latin typeface="黑体" panose="02010609060101010101" charset="-122"/>
                <a:ea typeface="黑体" panose="02010609060101010101" charset="-122"/>
                <a:cs typeface="黑体" panose="02010609060101010101" charset="-122"/>
              </a:rPr>
              <a:t>一只13.5</a:t>
            </a:r>
            <a:r>
              <a:rPr sz="1000" kern="0" spc="0" dirty="0">
                <a:solidFill>
                  <a:srgbClr val="000000">
                    <a:alpha val="100000"/>
                  </a:srgbClr>
                </a:solidFill>
                <a:latin typeface="Arial" panose="020B0604020202020204"/>
                <a:ea typeface="Arial" panose="020B0604020202020204"/>
                <a:cs typeface="Arial" panose="020B0604020202020204"/>
              </a:rPr>
              <a:t>kg</a:t>
            </a:r>
            <a:r>
              <a:rPr sz="1000" kern="0" spc="-120" dirty="0">
                <a:solidFill>
                  <a:srgbClr val="000000">
                    <a:alpha val="100000"/>
                  </a:srgbClr>
                </a:solidFill>
                <a:latin typeface="Arial" panose="020B0604020202020204"/>
                <a:ea typeface="Arial" panose="020B0604020202020204"/>
                <a:cs typeface="Arial" panose="020B0604020202020204"/>
              </a:rPr>
              <a:t> </a:t>
            </a:r>
            <a:r>
              <a:rPr sz="1000" kern="0" spc="10" dirty="0">
                <a:solidFill>
                  <a:srgbClr val="000000">
                    <a:alpha val="100000"/>
                  </a:srgbClr>
                </a:solidFill>
                <a:latin typeface="黑体" panose="02010609060101010101" charset="-122"/>
                <a:ea typeface="黑体" panose="02010609060101010101" charset="-122"/>
                <a:cs typeface="黑体" panose="02010609060101010101" charset="-122"/>
              </a:rPr>
              <a:t>液</a:t>
            </a:r>
            <a:r>
              <a:rPr sz="1000" kern="0" spc="0" dirty="0">
                <a:solidFill>
                  <a:srgbClr val="000000">
                    <a:alpha val="100000"/>
                  </a:srgbClr>
                </a:solidFill>
                <a:latin typeface="黑体" panose="02010609060101010101" charset="-122"/>
                <a:ea typeface="黑体" panose="02010609060101010101" charset="-122"/>
                <a:cs typeface="黑体" panose="02010609060101010101" charset="-122"/>
              </a:rPr>
              <a:t>化石油气钢并瓶火爆炸时威力相当干2600颗手雷，所</a:t>
            </a:r>
            <a:endParaRPr sz="1000" dirty="0">
              <a:latin typeface="黑体" panose="02010609060101010101" charset="-122"/>
              <a:ea typeface="黑体" panose="02010609060101010101" charset="-122"/>
              <a:cs typeface="黑体" panose="02010609060101010101" charset="-122"/>
            </a:endParaRPr>
          </a:p>
        </p:txBody>
      </p:sp>
      <p:pic>
        <p:nvPicPr>
          <p:cNvPr id="34" name="picture 34"/>
          <p:cNvPicPr>
            <a:picLocks noChangeAspect="1"/>
          </p:cNvPicPr>
          <p:nvPr/>
        </p:nvPicPr>
        <p:blipFill>
          <a:blip r:embed="rId2"/>
          <a:stretch>
            <a:fillRect/>
          </a:stretch>
        </p:blipFill>
        <p:spPr>
          <a:xfrm rot="21600000">
            <a:off x="5562640" y="2190765"/>
            <a:ext cx="2476439" cy="1568424"/>
          </a:xfrm>
          <a:prstGeom prst="rect">
            <a:avLst/>
          </a:prstGeom>
        </p:spPr>
      </p:pic>
      <p:grpSp>
        <p:nvGrpSpPr>
          <p:cNvPr id="2" name="group 2"/>
          <p:cNvGrpSpPr/>
          <p:nvPr/>
        </p:nvGrpSpPr>
        <p:grpSpPr>
          <a:xfrm rot="21600000">
            <a:off x="0" y="127010"/>
            <a:ext cx="4121139" cy="520705"/>
            <a:chOff x="0" y="0"/>
            <a:chExt cx="4121139" cy="520705"/>
          </a:xfrm>
        </p:grpSpPr>
        <p:pic>
          <p:nvPicPr>
            <p:cNvPr id="36" name="picture 36"/>
            <p:cNvPicPr>
              <a:picLocks noChangeAspect="1"/>
            </p:cNvPicPr>
            <p:nvPr/>
          </p:nvPicPr>
          <p:blipFill>
            <a:blip r:embed="rId3"/>
            <a:stretch>
              <a:fillRect/>
            </a:stretch>
          </p:blipFill>
          <p:spPr>
            <a:xfrm rot="21600000">
              <a:off x="0" y="0"/>
              <a:ext cx="4121139" cy="520705"/>
            </a:xfrm>
            <a:prstGeom prst="rect">
              <a:avLst/>
            </a:prstGeom>
          </p:spPr>
        </p:pic>
        <p:sp>
          <p:nvSpPr>
            <p:cNvPr id="38" name="textbox 38"/>
            <p:cNvSpPr/>
            <p:nvPr/>
          </p:nvSpPr>
          <p:spPr>
            <a:xfrm>
              <a:off x="-12700" y="-12700"/>
              <a:ext cx="4146550" cy="593725"/>
            </a:xfrm>
            <a:prstGeom prst="rect">
              <a:avLst/>
            </a:prstGeom>
            <a:noFill/>
            <a:ln w="0" cap="flat">
              <a:noFill/>
              <a:prstDash val="solid"/>
              <a:miter lim="0"/>
            </a:ln>
          </p:spPr>
          <p:txBody>
            <a:bodyPr vert="horz" wrap="square" lIns="0" tIns="0" rIns="0" bIns="0"/>
            <a:lstStyle/>
            <a:p>
              <a:pPr algn="l" rtl="0" eaLnBrk="0">
                <a:lnSpc>
                  <a:spcPct val="110000"/>
                </a:lnSpc>
              </a:pPr>
              <a:endParaRPr sz="1000" dirty="0">
                <a:latin typeface="Arial" panose="020B0604020202020204"/>
                <a:ea typeface="Arial" panose="020B0604020202020204"/>
                <a:cs typeface="Arial" panose="020B0604020202020204"/>
              </a:endParaRPr>
            </a:p>
            <a:p>
              <a:pPr marL="340995" algn="l" rtl="0" eaLnBrk="0">
                <a:lnSpc>
                  <a:spcPct val="96000"/>
                </a:lnSpc>
                <a:spcBef>
                  <a:spcPts val="5"/>
                </a:spcBef>
              </a:pPr>
              <a:r>
                <a:rPr sz="2700" b="1" kern="0" spc="-30" dirty="0">
                  <a:solidFill>
                    <a:srgbClr val="FFFFFF">
                      <a:alpha val="100000"/>
                    </a:srgbClr>
                  </a:solidFill>
                  <a:latin typeface="黑体" panose="02010609060101010101" charset="-122"/>
                  <a:ea typeface="黑体" panose="02010609060101010101" charset="-122"/>
                  <a:cs typeface="黑体" panose="02010609060101010101" charset="-122"/>
                </a:rPr>
                <a:t>液化石油气基本知识</a:t>
              </a:r>
              <a:endParaRPr sz="2700" dirty="0">
                <a:latin typeface="黑体" panose="02010609060101010101" charset="-122"/>
                <a:ea typeface="黑体" panose="02010609060101010101" charset="-122"/>
                <a:cs typeface="黑体" panose="02010609060101010101" charset="-122"/>
              </a:endParaRPr>
            </a:p>
          </p:txBody>
        </p:sp>
      </p:grpSp>
      <p:pic>
        <p:nvPicPr>
          <p:cNvPr id="40" name="picture 40"/>
          <p:cNvPicPr>
            <a:picLocks noChangeAspect="1"/>
          </p:cNvPicPr>
          <p:nvPr/>
        </p:nvPicPr>
        <p:blipFill>
          <a:blip r:embed="rId4"/>
          <a:stretch>
            <a:fillRect/>
          </a:stretch>
        </p:blipFill>
        <p:spPr>
          <a:xfrm rot="21600000">
            <a:off x="520679" y="2203429"/>
            <a:ext cx="1168400" cy="1543050"/>
          </a:xfrm>
          <a:prstGeom prst="rect">
            <a:avLst/>
          </a:prstGeom>
        </p:spPr>
      </p:pic>
      <p:grpSp>
        <p:nvGrpSpPr>
          <p:cNvPr id="4" name="group 4"/>
          <p:cNvGrpSpPr/>
          <p:nvPr/>
        </p:nvGrpSpPr>
        <p:grpSpPr>
          <a:xfrm rot="21600000">
            <a:off x="4267200" y="2235194"/>
            <a:ext cx="704860" cy="1631975"/>
            <a:chOff x="0" y="0"/>
            <a:chExt cx="704860" cy="1631975"/>
          </a:xfrm>
        </p:grpSpPr>
        <p:pic>
          <p:nvPicPr>
            <p:cNvPr id="42" name="picture 42"/>
            <p:cNvPicPr>
              <a:picLocks noChangeAspect="1"/>
            </p:cNvPicPr>
            <p:nvPr/>
          </p:nvPicPr>
          <p:blipFill>
            <a:blip r:embed="rId5"/>
            <a:stretch>
              <a:fillRect/>
            </a:stretch>
          </p:blipFill>
          <p:spPr>
            <a:xfrm rot="21600000">
              <a:off x="0" y="0"/>
              <a:ext cx="704860" cy="1631975"/>
            </a:xfrm>
            <a:prstGeom prst="rect">
              <a:avLst/>
            </a:prstGeom>
          </p:spPr>
        </p:pic>
        <p:sp>
          <p:nvSpPr>
            <p:cNvPr id="44" name="textbox 44"/>
            <p:cNvSpPr/>
            <p:nvPr/>
          </p:nvSpPr>
          <p:spPr>
            <a:xfrm>
              <a:off x="-12700" y="-12700"/>
              <a:ext cx="730884" cy="1666239"/>
            </a:xfrm>
            <a:prstGeom prst="rect">
              <a:avLst/>
            </a:prstGeom>
            <a:noFill/>
            <a:ln w="0" cap="flat">
              <a:noFill/>
              <a:prstDash val="solid"/>
              <a:miter lim="0"/>
            </a:ln>
          </p:spPr>
          <p:txBody>
            <a:bodyPr vert="horz" wrap="square" lIns="0" tIns="0" rIns="0" bIns="0"/>
            <a:lstStyle/>
            <a:p>
              <a:pPr algn="l" rtl="0" eaLnBrk="0">
                <a:lnSpc>
                  <a:spcPct val="131000"/>
                </a:lnSpc>
              </a:pPr>
              <a:endParaRPr sz="1000" dirty="0">
                <a:latin typeface="Arial" panose="020B0604020202020204"/>
                <a:ea typeface="Arial" panose="020B0604020202020204"/>
                <a:cs typeface="Arial" panose="020B0604020202020204"/>
              </a:endParaRPr>
            </a:p>
            <a:p>
              <a:pPr algn="l" rtl="0" eaLnBrk="0">
                <a:lnSpc>
                  <a:spcPct val="131000"/>
                </a:lnSpc>
              </a:pPr>
              <a:endParaRPr sz="1000" dirty="0">
                <a:latin typeface="Arial" panose="020B0604020202020204"/>
                <a:ea typeface="Arial" panose="020B0604020202020204"/>
                <a:cs typeface="Arial" panose="020B0604020202020204"/>
              </a:endParaRPr>
            </a:p>
            <a:p>
              <a:pPr algn="l" rtl="0" eaLnBrk="0">
                <a:lnSpc>
                  <a:spcPct val="132000"/>
                </a:lnSpc>
              </a:pPr>
              <a:endParaRPr sz="1000" dirty="0">
                <a:latin typeface="Arial" panose="020B0604020202020204"/>
                <a:ea typeface="Arial" panose="020B0604020202020204"/>
                <a:cs typeface="Arial" panose="020B0604020202020204"/>
              </a:endParaRPr>
            </a:p>
            <a:p>
              <a:pPr marL="221615" algn="l" rtl="0" eaLnBrk="0">
                <a:lnSpc>
                  <a:spcPts val="860"/>
                </a:lnSpc>
                <a:spcBef>
                  <a:spcPts val="0"/>
                </a:spcBef>
              </a:pPr>
              <a:r>
                <a:rPr sz="700" kern="0" spc="30" dirty="0">
                  <a:solidFill>
                    <a:srgbClr val="B03040">
                      <a:alpha val="100000"/>
                    </a:srgbClr>
                  </a:solidFill>
                  <a:latin typeface="黑体" panose="02010609060101010101" charset="-122"/>
                  <a:ea typeface="黑体" panose="02010609060101010101" charset="-122"/>
                  <a:cs typeface="黑体" panose="02010609060101010101" charset="-122"/>
                </a:rPr>
                <a:t>化石面气</a:t>
              </a:r>
              <a:endParaRPr sz="700" dirty="0">
                <a:latin typeface="黑体" panose="02010609060101010101" charset="-122"/>
                <a:ea typeface="黑体" panose="02010609060101010101" charset="-122"/>
                <a:cs typeface="黑体" panose="02010609060101010101" charset="-122"/>
              </a:endParaRPr>
            </a:p>
            <a:p>
              <a:pPr marL="342900" algn="l" rtl="0" eaLnBrk="0">
                <a:lnSpc>
                  <a:spcPct val="96000"/>
                </a:lnSpc>
                <a:spcBef>
                  <a:spcPts val="135"/>
                </a:spcBef>
              </a:pPr>
              <a:r>
                <a:rPr sz="500" kern="0" spc="-20" dirty="0">
                  <a:solidFill>
                    <a:srgbClr val="702040">
                      <a:alpha val="100000"/>
                    </a:srgbClr>
                  </a:solidFill>
                  <a:latin typeface="黑体" panose="02010609060101010101" charset="-122"/>
                  <a:ea typeface="黑体" panose="02010609060101010101" charset="-122"/>
                  <a:cs typeface="黑体" panose="02010609060101010101" charset="-122"/>
                </a:rPr>
                <a:t>出著</a:t>
              </a:r>
              <a:endParaRPr sz="500" dirty="0">
                <a:latin typeface="黑体" panose="02010609060101010101" charset="-122"/>
                <a:ea typeface="黑体" panose="02010609060101010101" charset="-122"/>
                <a:cs typeface="黑体" panose="02010609060101010101" charset="-122"/>
              </a:endParaRPr>
            </a:p>
          </p:txBody>
        </p:sp>
      </p:grpSp>
      <p:sp>
        <p:nvSpPr>
          <p:cNvPr id="46" name="textbox 46"/>
          <p:cNvSpPr/>
          <p:nvPr/>
        </p:nvSpPr>
        <p:spPr>
          <a:xfrm>
            <a:off x="495300" y="1968774"/>
            <a:ext cx="6795134" cy="19875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1365"/>
              </a:lnSpc>
            </a:pPr>
            <a:r>
              <a:rPr sz="1000" kern="0" spc="80" dirty="0">
                <a:solidFill>
                  <a:srgbClr val="000000">
                    <a:alpha val="100000"/>
                  </a:srgbClr>
                </a:solidFill>
                <a:latin typeface="黑体" panose="02010609060101010101" charset="-122"/>
                <a:ea typeface="黑体" panose="02010609060101010101" charset="-122"/>
                <a:cs typeface="黑体" panose="02010609060101010101" charset="-122"/>
              </a:rPr>
              <a:t>以说液化石油气钢瓶</a:t>
            </a:r>
            <a:r>
              <a:rPr sz="1000" kern="0" spc="70" dirty="0">
                <a:solidFill>
                  <a:srgbClr val="000000">
                    <a:alpha val="100000"/>
                  </a:srgbClr>
                </a:solidFill>
                <a:latin typeface="黑体" panose="02010609060101010101" charset="-122"/>
                <a:ea typeface="黑体" panose="02010609060101010101" charset="-122"/>
                <a:cs typeface="黑体" panose="02010609060101010101" charset="-122"/>
              </a:rPr>
              <a:t>的爆炸破坏力极大。50</a:t>
            </a:r>
            <a:r>
              <a:rPr sz="1000" kern="0" spc="0" dirty="0">
                <a:solidFill>
                  <a:srgbClr val="000000">
                    <a:alpha val="100000"/>
                  </a:srgbClr>
                </a:solidFill>
                <a:latin typeface="Arial" panose="020B0604020202020204"/>
                <a:ea typeface="Arial" panose="020B0604020202020204"/>
                <a:cs typeface="Arial" panose="020B0604020202020204"/>
              </a:rPr>
              <a:t>kg</a:t>
            </a:r>
            <a:r>
              <a:rPr sz="1000" kern="0" spc="70" dirty="0">
                <a:solidFill>
                  <a:srgbClr val="000000">
                    <a:alpha val="100000"/>
                  </a:srgbClr>
                </a:solidFill>
                <a:latin typeface="黑体" panose="02010609060101010101" charset="-122"/>
                <a:ea typeface="黑体" panose="02010609060101010101" charset="-122"/>
                <a:cs typeface="黑体" panose="02010609060101010101" charset="-122"/>
              </a:rPr>
              <a:t>液化石油气钢瓶按85%充装：若发生爆炸其威力相当干106颗手雷。</a:t>
            </a:r>
            <a:endParaRPr sz="1000" dirty="0">
              <a:latin typeface="黑体" panose="02010609060101010101" charset="-122"/>
              <a:ea typeface="黑体" panose="02010609060101010101" charset="-122"/>
              <a:cs typeface="黑体" panose="02010609060101010101" charset="-122"/>
            </a:endParaRPr>
          </a:p>
        </p:txBody>
      </p:sp>
      <p:sp>
        <p:nvSpPr>
          <p:cNvPr id="52" name="textbox 52"/>
          <p:cNvSpPr/>
          <p:nvPr/>
        </p:nvSpPr>
        <p:spPr>
          <a:xfrm>
            <a:off x="2247940" y="2638099"/>
            <a:ext cx="524509" cy="845185"/>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2700" algn="l" rtl="0" eaLnBrk="0">
              <a:lnSpc>
                <a:spcPct val="77000"/>
              </a:lnSpc>
            </a:pPr>
            <a:r>
              <a:rPr sz="2400" b="1" kern="0" spc="-40" dirty="0">
                <a:solidFill>
                  <a:srgbClr val="000000">
                    <a:alpha val="100000"/>
                  </a:srgbClr>
                </a:solidFill>
                <a:latin typeface="Times New Roman" panose="02020603050405020304"/>
                <a:ea typeface="Times New Roman" panose="02020603050405020304"/>
                <a:cs typeface="Times New Roman" panose="02020603050405020304"/>
              </a:rPr>
              <a:t>106</a:t>
            </a:r>
            <a:endParaRPr sz="2400" dirty="0">
              <a:latin typeface="Times New Roman" panose="02020603050405020304"/>
              <a:ea typeface="Times New Roman" panose="02020603050405020304"/>
              <a:cs typeface="Times New Roman" panose="02020603050405020304"/>
            </a:endParaRPr>
          </a:p>
          <a:p>
            <a:pPr algn="r" rtl="0" eaLnBrk="0">
              <a:lnSpc>
                <a:spcPct val="100000"/>
              </a:lnSpc>
              <a:spcBef>
                <a:spcPts val="270"/>
              </a:spcBef>
            </a:pPr>
            <a:r>
              <a:rPr sz="3300" kern="0" spc="-240" dirty="0">
                <a:solidFill>
                  <a:srgbClr val="000000">
                    <a:alpha val="100000"/>
                  </a:srgbClr>
                </a:solidFill>
                <a:latin typeface="黑体" panose="02010609060101010101" charset="-122"/>
                <a:ea typeface="黑体" panose="02010609060101010101" charset="-122"/>
                <a:cs typeface="黑体" panose="02010609060101010101" charset="-122"/>
              </a:rPr>
              <a:t>颗</a:t>
            </a:r>
            <a:endParaRPr sz="3300" dirty="0">
              <a:latin typeface="黑体" panose="02010609060101010101" charset="-122"/>
              <a:ea typeface="黑体" panose="02010609060101010101" charset="-122"/>
              <a:cs typeface="黑体" panose="02010609060101010101" charset="-122"/>
            </a:endParaRPr>
          </a:p>
        </p:txBody>
      </p:sp>
      <p:sp>
        <p:nvSpPr>
          <p:cNvPr id="54" name="textbox 54"/>
          <p:cNvSpPr/>
          <p:nvPr/>
        </p:nvSpPr>
        <p:spPr>
          <a:xfrm>
            <a:off x="5041900" y="2346960"/>
            <a:ext cx="370205" cy="1406525"/>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100000"/>
              </a:lnSpc>
            </a:pPr>
            <a:r>
              <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50</a:t>
            </a:r>
            <a:endPar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100000"/>
              </a:lnSpc>
            </a:pPr>
            <a:r>
              <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kg</a:t>
            </a:r>
            <a:r>
              <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液</a:t>
            </a:r>
            <a:r>
              <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化</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zh-CN"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气</a:t>
            </a:r>
            <a:endParaRPr sz="1600" b="1" dirty="0">
              <a:latin typeface="微软雅黑" panose="020B0503020204020204" charset="-122"/>
              <a:ea typeface="微软雅黑" panose="020B0503020204020204" charset="-122"/>
              <a:cs typeface="微软雅黑" panose="020B0503020204020204" charset="-122"/>
            </a:endParaRPr>
          </a:p>
          <a:p>
            <a:pPr marL="12700" algn="l" rtl="0" eaLnBrk="0">
              <a:lnSpc>
                <a:spcPct val="100000"/>
              </a:lnSpc>
            </a:pPr>
            <a:r>
              <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罐</a:t>
            </a:r>
            <a:endParaRPr sz="1600" b="1" dirty="0">
              <a:latin typeface="微软雅黑" panose="020B0503020204020204" charset="-122"/>
              <a:ea typeface="微软雅黑" panose="020B0503020204020204" charset="-122"/>
              <a:cs typeface="微软雅黑" panose="020B0503020204020204" charset="-122"/>
            </a:endParaRPr>
          </a:p>
        </p:txBody>
      </p:sp>
      <p:sp>
        <p:nvSpPr>
          <p:cNvPr id="56" name="textbox 56"/>
          <p:cNvSpPr/>
          <p:nvPr/>
        </p:nvSpPr>
        <p:spPr>
          <a:xfrm>
            <a:off x="3611138" y="2785226"/>
            <a:ext cx="499109" cy="379729"/>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97000"/>
              </a:lnSpc>
            </a:pPr>
            <a:r>
              <a:rPr sz="2400" b="1" kern="0" spc="40" dirty="0">
                <a:solidFill>
                  <a:srgbClr val="000000">
                    <a:alpha val="100000"/>
                  </a:srgbClr>
                </a:solidFill>
                <a:latin typeface="黑体" panose="02010609060101010101" charset="-122"/>
                <a:ea typeface="黑体" panose="02010609060101010101" charset="-122"/>
                <a:cs typeface="黑体" panose="02010609060101010101" charset="-122"/>
              </a:rPr>
              <a:t>1罐</a:t>
            </a:r>
            <a:endParaRPr sz="2400" dirty="0">
              <a:latin typeface="黑体" panose="02010609060101010101" charset="-122"/>
              <a:ea typeface="黑体" panose="02010609060101010101" charset="-122"/>
              <a:cs typeface="黑体" panose="02010609060101010101" charset="-122"/>
            </a:endParaRPr>
          </a:p>
        </p:txBody>
      </p:sp>
      <p:sp>
        <p:nvSpPr>
          <p:cNvPr id="58" name="textbox 58"/>
          <p:cNvSpPr/>
          <p:nvPr/>
        </p:nvSpPr>
        <p:spPr>
          <a:xfrm>
            <a:off x="1765300" y="2830489"/>
            <a:ext cx="243840" cy="30352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ct val="76000"/>
              </a:lnSpc>
            </a:pPr>
            <a:r>
              <a:rPr sz="2400" kern="0" spc="-20" dirty="0">
                <a:solidFill>
                  <a:srgbClr val="000000">
                    <a:alpha val="100000"/>
                  </a:srgbClr>
                </a:solidFill>
                <a:latin typeface="Times New Roman" panose="02020603050405020304"/>
                <a:ea typeface="Times New Roman" panose="02020603050405020304"/>
                <a:cs typeface="Times New Roman" panose="02020603050405020304"/>
              </a:rPr>
              <a:t>X</a:t>
            </a:r>
            <a:endParaRPr sz="2400" dirty="0">
              <a:latin typeface="Times New Roman" panose="02020603050405020304"/>
              <a:ea typeface="Times New Roman" panose="02020603050405020304"/>
              <a:cs typeface="Times New Roman" panose="02020603050405020304"/>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 name="picture 576"/>
          <p:cNvPicPr>
            <a:picLocks noChangeAspect="1"/>
          </p:cNvPicPr>
          <p:nvPr/>
        </p:nvPicPr>
        <p:blipFill>
          <a:blip r:embed="rId1"/>
          <a:stretch>
            <a:fillRect/>
          </a:stretch>
        </p:blipFill>
        <p:spPr>
          <a:xfrm rot="21600000">
            <a:off x="0" y="0"/>
            <a:ext cx="8128000" cy="4572000"/>
          </a:xfrm>
          <a:prstGeom prst="rect">
            <a:avLst/>
          </a:prstGeom>
        </p:spPr>
      </p:pic>
      <p:sp>
        <p:nvSpPr>
          <p:cNvPr id="578" name="textbox 578"/>
          <p:cNvSpPr/>
          <p:nvPr/>
        </p:nvSpPr>
        <p:spPr>
          <a:xfrm>
            <a:off x="393700" y="771824"/>
            <a:ext cx="6464300" cy="2843529"/>
          </a:xfrm>
          <a:prstGeom prst="rect">
            <a:avLst/>
          </a:prstGeom>
          <a:noFill/>
          <a:ln w="0" cap="flat">
            <a:noFill/>
            <a:prstDash val="solid"/>
            <a:miter lim="0"/>
          </a:ln>
        </p:spPr>
        <p:txBody>
          <a:bodyPr vert="horz" wrap="square" lIns="0" tIns="0" rIns="0" bIns="0"/>
          <a:lstStyle/>
          <a:p>
            <a:pPr algn="l" rtl="0" eaLnBrk="0">
              <a:lnSpc>
                <a:spcPct val="81000"/>
              </a:lnSpc>
            </a:pPr>
            <a:endParaRPr sz="1400" dirty="0">
              <a:latin typeface="Arial" panose="020B0604020202020204"/>
              <a:ea typeface="Arial" panose="020B0604020202020204"/>
              <a:cs typeface="Arial" panose="020B0604020202020204"/>
            </a:endParaRPr>
          </a:p>
          <a:p>
            <a:pPr marL="78105" algn="l" rtl="0" eaLnBrk="0">
              <a:lnSpc>
                <a:spcPct val="96000"/>
              </a:lnSpc>
            </a:pPr>
            <a:r>
              <a:rPr sz="1400" b="1" kern="0" spc="-70" dirty="0">
                <a:solidFill>
                  <a:srgbClr val="B03020">
                    <a:alpha val="100000"/>
                  </a:srgbClr>
                </a:solidFill>
                <a:latin typeface="黑体" panose="02010609060101010101" charset="-122"/>
                <a:ea typeface="黑体" panose="02010609060101010101" charset="-122"/>
                <a:cs typeface="黑体" panose="02010609060101010101" charset="-122"/>
              </a:rPr>
              <a:t>液化石油气火灾的特点：</a:t>
            </a:r>
            <a:endParaRPr sz="1400" dirty="0">
              <a:latin typeface="黑体" panose="02010609060101010101" charset="-122"/>
              <a:ea typeface="黑体" panose="02010609060101010101" charset="-122"/>
              <a:cs typeface="黑体" panose="02010609060101010101" charset="-122"/>
            </a:endParaRPr>
          </a:p>
          <a:p>
            <a:pPr algn="l" rtl="0" eaLnBrk="0">
              <a:lnSpc>
                <a:spcPct val="105000"/>
              </a:lnSpc>
            </a:pPr>
            <a:endParaRPr sz="1400" dirty="0">
              <a:latin typeface="Arial" panose="020B0604020202020204"/>
              <a:ea typeface="Arial" panose="020B0604020202020204"/>
              <a:cs typeface="Arial" panose="020B0604020202020204"/>
            </a:endParaRPr>
          </a:p>
          <a:p>
            <a:pPr marL="38100" algn="l" rtl="0" eaLnBrk="0">
              <a:lnSpc>
                <a:spcPct val="92000"/>
              </a:lnSpc>
              <a:spcBef>
                <a:spcPts val="370"/>
              </a:spcBef>
            </a:pP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(1)液化石油气体比空气重，</a:t>
            </a:r>
            <a:r>
              <a:rPr sz="1400" kern="0" spc="0" dirty="0">
                <a:solidFill>
                  <a:srgbClr val="000000">
                    <a:alpha val="100000"/>
                  </a:srgbClr>
                </a:solidFill>
                <a:latin typeface="黑体" panose="02010609060101010101" charset="-122"/>
                <a:ea typeface="黑体" panose="02010609060101010101" charset="-122"/>
                <a:cs typeface="黑体" panose="02010609060101010101" charset="-122"/>
              </a:rPr>
              <a:t>从设备中泄漏出来往往在比较低洼的地带停滞、积聚；</a:t>
            </a:r>
            <a:endParaRPr sz="1400" dirty="0">
              <a:latin typeface="黑体" panose="02010609060101010101" charset="-122"/>
              <a:ea typeface="黑体" panose="02010609060101010101" charset="-122"/>
              <a:cs typeface="黑体" panose="02010609060101010101" charset="-122"/>
            </a:endParaRPr>
          </a:p>
          <a:p>
            <a:pPr marL="38100" algn="l" rtl="0" eaLnBrk="0">
              <a:lnSpc>
                <a:spcPct val="92000"/>
              </a:lnSpc>
              <a:spcBef>
                <a:spcPts val="975"/>
              </a:spcBef>
            </a:pPr>
            <a:r>
              <a:rPr sz="1400" kern="0" spc="0" dirty="0">
                <a:solidFill>
                  <a:srgbClr val="000000">
                    <a:alpha val="100000"/>
                  </a:srgbClr>
                </a:solidFill>
                <a:latin typeface="黑体" panose="02010609060101010101" charset="-122"/>
                <a:ea typeface="黑体" panose="02010609060101010101" charset="-122"/>
                <a:cs typeface="黑体" panose="02010609060101010101" charset="-122"/>
              </a:rPr>
              <a:t>(2)液化石油气具有一定的扩散性，能沿着地面扩散到很远的地方，形成大面积的燃烧或爆炸；</a:t>
            </a:r>
            <a:endParaRPr sz="1400" dirty="0">
              <a:latin typeface="黑体" panose="02010609060101010101" charset="-122"/>
              <a:ea typeface="黑体" panose="02010609060101010101" charset="-122"/>
              <a:cs typeface="黑体" panose="02010609060101010101" charset="-122"/>
            </a:endParaRPr>
          </a:p>
          <a:p>
            <a:pPr marL="38100" algn="l" rtl="0" eaLnBrk="0">
              <a:lnSpc>
                <a:spcPct val="92000"/>
              </a:lnSpc>
              <a:spcBef>
                <a:spcPts val="975"/>
              </a:spcBef>
            </a:pP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(3)液化石油气燃烧发热量大，火焰温度很高。</a:t>
            </a:r>
            <a:endParaRPr sz="1400" dirty="0">
              <a:latin typeface="黑体" panose="02010609060101010101" charset="-122"/>
              <a:ea typeface="黑体" panose="02010609060101010101" charset="-122"/>
              <a:cs typeface="黑体" panose="02010609060101010101" charset="-122"/>
            </a:endParaRPr>
          </a:p>
          <a:p>
            <a:pPr marL="209550" algn="l" rtl="0" eaLnBrk="0">
              <a:lnSpc>
                <a:spcPct val="92000"/>
              </a:lnSpc>
              <a:spcBef>
                <a:spcPts val="875"/>
              </a:spcBef>
            </a:pP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鉴于以上三种特性，所以液化石油气火灾具有</a:t>
            </a:r>
            <a:r>
              <a:rPr sz="1400" kern="0" spc="-10" dirty="0">
                <a:solidFill>
                  <a:srgbClr val="9020A0">
                    <a:alpha val="100000"/>
                  </a:srgbClr>
                </a:solidFill>
                <a:latin typeface="黑体" panose="02010609060101010101" charset="-122"/>
                <a:ea typeface="黑体" panose="02010609060101010101" charset="-122"/>
                <a:cs typeface="黑体" panose="02010609060101010101" charset="-122"/>
              </a:rPr>
              <a:t>火势猛、面积大、速度快的特点。</a:t>
            </a:r>
            <a:endParaRPr sz="1400" dirty="0">
              <a:latin typeface="黑体" panose="02010609060101010101" charset="-122"/>
              <a:ea typeface="黑体" panose="02010609060101010101" charset="-122"/>
              <a:cs typeface="黑体" panose="02010609060101010101" charset="-122"/>
            </a:endParaRPr>
          </a:p>
          <a:p>
            <a:pPr marL="12700" algn="l" rtl="0" eaLnBrk="0">
              <a:lnSpc>
                <a:spcPct val="96000"/>
              </a:lnSpc>
              <a:spcBef>
                <a:spcPts val="230"/>
              </a:spcBef>
            </a:pPr>
            <a:r>
              <a:rPr sz="1400" kern="0" spc="-70" dirty="0">
                <a:solidFill>
                  <a:srgbClr val="B02030">
                    <a:alpha val="100000"/>
                  </a:srgbClr>
                </a:solidFill>
                <a:latin typeface="宋体" panose="02010600030101010101" pitchFamily="2" charset="-122"/>
                <a:ea typeface="宋体" panose="02010600030101010101" pitchFamily="2" charset="-122"/>
                <a:cs typeface="宋体" panose="02010600030101010101" pitchFamily="2" charset="-122"/>
              </a:rPr>
              <a:t>1、</a:t>
            </a:r>
            <a:r>
              <a:rPr sz="1400" kern="0" spc="-70" dirty="0">
                <a:solidFill>
                  <a:srgbClr val="B02030">
                    <a:alpha val="100000"/>
                  </a:srgbClr>
                </a:solidFill>
                <a:latin typeface="黑体" panose="02010609060101010101" charset="-122"/>
                <a:ea typeface="黑体" panose="02010609060101010101" charset="-122"/>
                <a:cs typeface="黑体" panose="02010609060101010101" charset="-122"/>
              </a:rPr>
              <a:t>火情侦察：</a:t>
            </a:r>
            <a:endParaRPr sz="1400" dirty="0">
              <a:latin typeface="黑体" panose="02010609060101010101" charset="-122"/>
              <a:ea typeface="黑体" panose="02010609060101010101" charset="-122"/>
              <a:cs typeface="黑体" panose="02010609060101010101" charset="-122"/>
            </a:endParaRPr>
          </a:p>
          <a:p>
            <a:pPr marL="209550" algn="l" rtl="0" eaLnBrk="0">
              <a:lnSpc>
                <a:spcPct val="95000"/>
              </a:lnSpc>
              <a:spcBef>
                <a:spcPts val="515"/>
              </a:spcBef>
            </a:pP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(1)是个体钢瓶燃烧还是群体钢瓶燃烧。</a:t>
            </a:r>
            <a:endParaRPr sz="1400" dirty="0">
              <a:latin typeface="黑体" panose="02010609060101010101" charset="-122"/>
              <a:ea typeface="黑体" panose="02010609060101010101" charset="-122"/>
              <a:cs typeface="黑体" panose="02010609060101010101" charset="-122"/>
            </a:endParaRPr>
          </a:p>
          <a:p>
            <a:pPr marL="209550" algn="l" rtl="0" eaLnBrk="0">
              <a:lnSpc>
                <a:spcPct val="92000"/>
              </a:lnSpc>
              <a:spcBef>
                <a:spcPts val="530"/>
              </a:spcBef>
            </a:pPr>
            <a:r>
              <a:rPr sz="1400" kern="0" spc="50" dirty="0">
                <a:solidFill>
                  <a:srgbClr val="000000">
                    <a:alpha val="100000"/>
                  </a:srgbClr>
                </a:solidFill>
                <a:latin typeface="黑体" panose="02010609060101010101" charset="-122"/>
                <a:ea typeface="黑体" panose="02010609060101010101" charset="-122"/>
                <a:cs typeface="黑体" panose="02010609060101010101" charset="-122"/>
              </a:rPr>
              <a:t>(2)钢瓶处干何种状态燃烧(是</a:t>
            </a:r>
            <a:r>
              <a:rPr sz="1400" kern="0" spc="40" dirty="0">
                <a:solidFill>
                  <a:srgbClr val="000000">
                    <a:alpha val="100000"/>
                  </a:srgbClr>
                </a:solidFill>
                <a:latin typeface="黑体" panose="02010609060101010101" charset="-122"/>
                <a:ea typeface="黑体" panose="02010609060101010101" charset="-122"/>
                <a:cs typeface="黑体" panose="02010609060101010101" charset="-122"/>
              </a:rPr>
              <a:t>立还是卧，火焰是向上还是向下还是向侧等)。</a:t>
            </a:r>
            <a:endParaRPr sz="1400" dirty="0">
              <a:latin typeface="黑体" panose="02010609060101010101" charset="-122"/>
              <a:ea typeface="黑体" panose="02010609060101010101" charset="-122"/>
              <a:cs typeface="黑体" panose="02010609060101010101" charset="-122"/>
            </a:endParaRPr>
          </a:p>
          <a:p>
            <a:pPr marL="164465" algn="l" rtl="0" eaLnBrk="0">
              <a:lnSpc>
                <a:spcPct val="95000"/>
              </a:lnSpc>
              <a:spcBef>
                <a:spcPts val="535"/>
              </a:spcBef>
            </a:pPr>
            <a:r>
              <a:rPr sz="1400" kern="0" spc="20" dirty="0">
                <a:solidFill>
                  <a:srgbClr val="000000">
                    <a:alpha val="100000"/>
                  </a:srgbClr>
                </a:solidFill>
                <a:latin typeface="黑体" panose="02010609060101010101" charset="-122"/>
                <a:ea typeface="黑体" panose="02010609060101010101" charset="-122"/>
                <a:cs typeface="黑体" panose="02010609060101010101" charset="-122"/>
              </a:rPr>
              <a:t>(3)钢瓶角阀是否完好</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a:t>
            </a:r>
            <a:endParaRPr sz="1400" dirty="0">
              <a:latin typeface="黑体" panose="02010609060101010101" charset="-122"/>
              <a:ea typeface="黑体" panose="02010609060101010101" charset="-122"/>
              <a:cs typeface="黑体" panose="02010609060101010101" charset="-122"/>
            </a:endParaRPr>
          </a:p>
          <a:p>
            <a:pPr marL="164465" algn="l" rtl="0" eaLnBrk="0">
              <a:lnSpc>
                <a:spcPct val="95000"/>
              </a:lnSpc>
              <a:spcBef>
                <a:spcPts val="475"/>
              </a:spcBef>
            </a:pP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(4)钢瓶已燃烧时间或钢瓶受</a:t>
            </a:r>
            <a:r>
              <a:rPr sz="1400" kern="0" spc="0" dirty="0">
                <a:solidFill>
                  <a:srgbClr val="000000">
                    <a:alpha val="100000"/>
                  </a:srgbClr>
                </a:solidFill>
                <a:latin typeface="黑体" panose="02010609060101010101" charset="-122"/>
                <a:ea typeface="黑体" panose="02010609060101010101" charset="-122"/>
                <a:cs typeface="黑体" panose="02010609060101010101" charset="-122"/>
              </a:rPr>
              <a:t>火焰辐射的时间。</a:t>
            </a:r>
            <a:endParaRPr sz="1400" dirty="0">
              <a:latin typeface="Arial" panose="020B0604020202020204"/>
              <a:ea typeface="Arial" panose="020B0604020202020204"/>
              <a:cs typeface="Arial" panose="020B0604020202020204"/>
            </a:endParaRPr>
          </a:p>
          <a:p>
            <a:pPr marL="164465" algn="l" rtl="0" eaLnBrk="0">
              <a:lnSpc>
                <a:spcPct val="95000"/>
              </a:lnSpc>
              <a:spcBef>
                <a:spcPts val="0"/>
              </a:spcBef>
            </a:pPr>
            <a:r>
              <a:rPr sz="1400" kern="0" spc="20" dirty="0">
                <a:solidFill>
                  <a:srgbClr val="000000">
                    <a:alpha val="100000"/>
                  </a:srgbClr>
                </a:solidFill>
                <a:latin typeface="黑体" panose="02010609060101010101" charset="-122"/>
                <a:ea typeface="黑体" panose="02010609060101010101" charset="-122"/>
                <a:cs typeface="黑体" panose="02010609060101010101" charset="-122"/>
              </a:rPr>
              <a:t>(5)钢瓶有无爆炸征</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兆等。</a:t>
            </a:r>
            <a:endParaRPr sz="1400" dirty="0">
              <a:latin typeface="黑体" panose="02010609060101010101" charset="-122"/>
              <a:ea typeface="黑体" panose="02010609060101010101" charset="-122"/>
              <a:cs typeface="黑体" panose="02010609060101010101" charset="-122"/>
            </a:endParaRPr>
          </a:p>
        </p:txBody>
      </p:sp>
      <p:grpSp>
        <p:nvGrpSpPr>
          <p:cNvPr id="76" name="group 76"/>
          <p:cNvGrpSpPr/>
          <p:nvPr/>
        </p:nvGrpSpPr>
        <p:grpSpPr>
          <a:xfrm rot="21600000">
            <a:off x="0" y="127010"/>
            <a:ext cx="5207040" cy="527060"/>
            <a:chOff x="0" y="0"/>
            <a:chExt cx="5207040" cy="527060"/>
          </a:xfrm>
        </p:grpSpPr>
        <p:pic>
          <p:nvPicPr>
            <p:cNvPr id="580" name="picture 580"/>
            <p:cNvPicPr>
              <a:picLocks noChangeAspect="1"/>
            </p:cNvPicPr>
            <p:nvPr/>
          </p:nvPicPr>
          <p:blipFill>
            <a:blip r:embed="rId2"/>
            <a:stretch>
              <a:fillRect/>
            </a:stretch>
          </p:blipFill>
          <p:spPr>
            <a:xfrm rot="21600000">
              <a:off x="0" y="0"/>
              <a:ext cx="5207040" cy="527060"/>
            </a:xfrm>
            <a:prstGeom prst="rect">
              <a:avLst/>
            </a:prstGeom>
          </p:spPr>
        </p:pic>
        <p:sp>
          <p:nvSpPr>
            <p:cNvPr id="582" name="textbox 582"/>
            <p:cNvSpPr/>
            <p:nvPr/>
          </p:nvSpPr>
          <p:spPr>
            <a:xfrm>
              <a:off x="-12700" y="-12700"/>
              <a:ext cx="5233034" cy="594359"/>
            </a:xfrm>
            <a:prstGeom prst="rect">
              <a:avLst/>
            </a:prstGeom>
            <a:noFill/>
            <a:ln w="0" cap="flat">
              <a:noFill/>
              <a:prstDash val="solid"/>
              <a:miter lim="0"/>
            </a:ln>
          </p:spPr>
          <p:txBody>
            <a:bodyPr vert="horz" wrap="square" lIns="0" tIns="0" rIns="0" bIns="0"/>
            <a:lstStyle/>
            <a:p>
              <a:pPr algn="l" rtl="0" eaLnBrk="0">
                <a:lnSpc>
                  <a:spcPct val="100000"/>
                </a:lnSpc>
              </a:pPr>
              <a:endParaRPr sz="900" dirty="0">
                <a:latin typeface="Arial" panose="020B0604020202020204"/>
                <a:ea typeface="Arial" panose="020B0604020202020204"/>
                <a:cs typeface="Arial" panose="020B0604020202020204"/>
              </a:endParaRPr>
            </a:p>
            <a:p>
              <a:pPr marL="182245" algn="l" rtl="0" eaLnBrk="0">
                <a:lnSpc>
                  <a:spcPct val="97000"/>
                </a:lnSpc>
                <a:spcBef>
                  <a:spcPts val="0"/>
                </a:spcBef>
              </a:pPr>
              <a:r>
                <a:rPr sz="2600" b="1" kern="0" spc="50" dirty="0">
                  <a:solidFill>
                    <a:srgbClr val="E0D010">
                      <a:alpha val="100000"/>
                    </a:srgbClr>
                  </a:solidFill>
                  <a:latin typeface="黑体" panose="02010609060101010101" charset="-122"/>
                  <a:ea typeface="黑体" panose="02010609060101010101" charset="-122"/>
                  <a:cs typeface="黑体" panose="02010609060101010101" charset="-122"/>
                </a:rPr>
                <a:t>燃烧与爆炸的基础知识</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8" name="picture 588"/>
          <p:cNvPicPr>
            <a:picLocks noChangeAspect="1"/>
          </p:cNvPicPr>
          <p:nvPr/>
        </p:nvPicPr>
        <p:blipFill>
          <a:blip r:embed="rId1"/>
          <a:stretch>
            <a:fillRect/>
          </a:stretch>
        </p:blipFill>
        <p:spPr>
          <a:xfrm rot="21600000">
            <a:off x="0" y="0"/>
            <a:ext cx="8128000" cy="4572000"/>
          </a:xfrm>
          <a:prstGeom prst="rect">
            <a:avLst/>
          </a:prstGeom>
        </p:spPr>
      </p:pic>
      <p:sp>
        <p:nvSpPr>
          <p:cNvPr id="590" name="textbox 590"/>
          <p:cNvSpPr/>
          <p:nvPr/>
        </p:nvSpPr>
        <p:spPr>
          <a:xfrm>
            <a:off x="438150" y="780415"/>
            <a:ext cx="7324725" cy="2782570"/>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12700" algn="l" rtl="0" eaLnBrk="0">
              <a:lnSpc>
                <a:spcPct val="100000"/>
              </a:lnSpc>
            </a:pPr>
            <a:r>
              <a:rPr sz="1400" kern="0" spc="50" dirty="0">
                <a:solidFill>
                  <a:srgbClr val="B03020">
                    <a:alpha val="100000"/>
                  </a:srgbClr>
                </a:solidFill>
                <a:latin typeface="黑体" panose="02010609060101010101" charset="-122"/>
                <a:ea typeface="黑体" panose="02010609060101010101" charset="-122"/>
                <a:cs typeface="黑体" panose="02010609060101010101" charset="-122"/>
              </a:rPr>
              <a:t>液化石油气火灾的特</a:t>
            </a:r>
            <a:r>
              <a:rPr sz="1400" kern="0" spc="40" dirty="0">
                <a:solidFill>
                  <a:srgbClr val="B03020">
                    <a:alpha val="100000"/>
                  </a:srgbClr>
                </a:solidFill>
                <a:latin typeface="黑体" panose="02010609060101010101" charset="-122"/>
                <a:ea typeface="黑体" panose="02010609060101010101" charset="-122"/>
                <a:cs typeface="黑体" panose="02010609060101010101" charset="-122"/>
              </a:rPr>
              <a:t>点：</a:t>
            </a:r>
            <a:endParaRPr sz="1400" dirty="0">
              <a:latin typeface="黑体" panose="02010609060101010101" charset="-122"/>
              <a:ea typeface="黑体" panose="02010609060101010101" charset="-122"/>
              <a:cs typeface="黑体" panose="02010609060101010101" charset="-122"/>
            </a:endParaRPr>
          </a:p>
          <a:p>
            <a:pPr marL="12700" algn="l" rtl="0" eaLnBrk="0">
              <a:lnSpc>
                <a:spcPct val="100000"/>
              </a:lnSpc>
              <a:spcBef>
                <a:spcPts val="1480"/>
              </a:spcBef>
            </a:pPr>
            <a:r>
              <a:rPr sz="1400" kern="0" spc="50" dirty="0">
                <a:solidFill>
                  <a:srgbClr val="C02020">
                    <a:alpha val="100000"/>
                  </a:srgbClr>
                </a:solidFill>
                <a:latin typeface="宋体" panose="02010600030101010101" pitchFamily="2" charset="-122"/>
                <a:ea typeface="宋体" panose="02010600030101010101" pitchFamily="2" charset="-122"/>
                <a:cs typeface="宋体" panose="02010600030101010101" pitchFamily="2" charset="-122"/>
              </a:rPr>
              <a:t>2、</a:t>
            </a:r>
            <a:r>
              <a:rPr sz="1400" kern="0" spc="50" dirty="0">
                <a:solidFill>
                  <a:srgbClr val="C02020">
                    <a:alpha val="100000"/>
                  </a:srgbClr>
                </a:solidFill>
                <a:latin typeface="黑体" panose="02010609060101010101" charset="-122"/>
                <a:ea typeface="黑体" panose="02010609060101010101" charset="-122"/>
                <a:cs typeface="黑体" panose="02010609060101010101" charset="-122"/>
              </a:rPr>
              <a:t>钢瓶爆炸前的火情判</a:t>
            </a:r>
            <a:r>
              <a:rPr sz="1400" kern="0" spc="40" dirty="0">
                <a:solidFill>
                  <a:srgbClr val="C02020">
                    <a:alpha val="100000"/>
                  </a:srgbClr>
                </a:solidFill>
                <a:latin typeface="黑体" panose="02010609060101010101" charset="-122"/>
                <a:ea typeface="黑体" panose="02010609060101010101" charset="-122"/>
                <a:cs typeface="黑体" panose="02010609060101010101" charset="-122"/>
              </a:rPr>
              <a:t>断：</a:t>
            </a:r>
            <a:endParaRPr sz="1400" dirty="0">
              <a:latin typeface="黑体" panose="02010609060101010101" charset="-122"/>
              <a:ea typeface="黑体" panose="02010609060101010101" charset="-122"/>
              <a:cs typeface="黑体" panose="02010609060101010101" charset="-122"/>
            </a:endParaRPr>
          </a:p>
          <a:p>
            <a:pPr marL="260350" algn="l" rtl="0" eaLnBrk="0">
              <a:lnSpc>
                <a:spcPct val="96000"/>
              </a:lnSpc>
              <a:spcBef>
                <a:spcPts val="525"/>
              </a:spcBef>
            </a:pPr>
            <a:r>
              <a:rPr sz="1400" kern="0" spc="100" dirty="0">
                <a:solidFill>
                  <a:srgbClr val="000000">
                    <a:alpha val="100000"/>
                  </a:srgbClr>
                </a:solidFill>
                <a:latin typeface="黑体" panose="02010609060101010101" charset="-122"/>
                <a:ea typeface="黑体" panose="02010609060101010101" charset="-122"/>
                <a:cs typeface="黑体" panose="02010609060101010101" charset="-122"/>
              </a:rPr>
              <a:t>(1)钢瓶在火焰直接作用下，持续燃烧约三分钟，就有爆炸危险。</a:t>
            </a:r>
            <a:endParaRPr sz="1400" dirty="0">
              <a:latin typeface="黑体" panose="02010609060101010101" charset="-122"/>
              <a:ea typeface="黑体" panose="02010609060101010101" charset="-122"/>
              <a:cs typeface="黑体" panose="02010609060101010101" charset="-122"/>
            </a:endParaRPr>
          </a:p>
          <a:p>
            <a:pPr marL="260350" algn="l" rtl="0" eaLnBrk="0">
              <a:lnSpc>
                <a:spcPct val="96000"/>
              </a:lnSpc>
              <a:spcBef>
                <a:spcPts val="635"/>
              </a:spcBef>
            </a:pPr>
            <a:r>
              <a:rPr sz="1400" kern="0" spc="110" dirty="0">
                <a:solidFill>
                  <a:srgbClr val="000000">
                    <a:alpha val="100000"/>
                  </a:srgbClr>
                </a:solidFill>
                <a:latin typeface="黑体" panose="02010609060101010101" charset="-122"/>
                <a:ea typeface="黑体" panose="02010609060101010101" charset="-122"/>
                <a:cs typeface="黑体" panose="02010609060101010101" charset="-122"/>
              </a:rPr>
              <a:t>(2)钢瓶锥体膨胀鼓肚变形，</a:t>
            </a:r>
            <a:r>
              <a:rPr sz="1400" kern="0" spc="100" dirty="0">
                <a:solidFill>
                  <a:srgbClr val="000000">
                    <a:alpha val="100000"/>
                  </a:srgbClr>
                </a:solidFill>
                <a:latin typeface="黑体" panose="02010609060101010101" charset="-122"/>
                <a:ea typeface="黑体" panose="02010609060101010101" charset="-122"/>
                <a:cs typeface="黑体" panose="02010609060101010101" charset="-122"/>
              </a:rPr>
              <a:t>是爆炸前的征兆。</a:t>
            </a:r>
            <a:endParaRPr sz="1400" dirty="0">
              <a:latin typeface="黑体" panose="02010609060101010101" charset="-122"/>
              <a:ea typeface="黑体" panose="02010609060101010101" charset="-122"/>
              <a:cs typeface="黑体" panose="02010609060101010101" charset="-122"/>
            </a:endParaRPr>
          </a:p>
          <a:p>
            <a:pPr marL="12700" indent="247650" algn="l" rtl="0" eaLnBrk="0">
              <a:lnSpc>
                <a:spcPct val="110000"/>
              </a:lnSpc>
              <a:spcBef>
                <a:spcPts val="545"/>
              </a:spcBef>
            </a:pPr>
            <a:r>
              <a:rPr sz="1400" kern="0" spc="140" dirty="0">
                <a:solidFill>
                  <a:srgbClr val="000000">
                    <a:alpha val="100000"/>
                  </a:srgbClr>
                </a:solidFill>
                <a:latin typeface="黑体" panose="02010609060101010101" charset="-122"/>
                <a:ea typeface="黑体" panose="02010609060101010101" charset="-122"/>
                <a:cs typeface="黑体" panose="02010609060101010101" charset="-122"/>
              </a:rPr>
              <a:t>(3)火焰颜色白亮刺眼，声音变细，发出“嘶嘶”声，如此持续5～10秒左右，声音和火焰突然消</a:t>
            </a:r>
            <a:r>
              <a:rPr sz="1400" kern="0" spc="70" dirty="0">
                <a:solidFill>
                  <a:srgbClr val="000000">
                    <a:alpha val="100000"/>
                  </a:srgbClr>
                </a:solidFill>
                <a:latin typeface="黑体" panose="02010609060101010101" charset="-122"/>
                <a:ea typeface="黑体" panose="02010609060101010101" charset="-122"/>
                <a:cs typeface="黑体" panose="02010609060101010101" charset="-122"/>
              </a:rPr>
              <a:t> </a:t>
            </a:r>
            <a:r>
              <a:rPr sz="1400" kern="0" spc="120" dirty="0">
                <a:solidFill>
                  <a:srgbClr val="000000">
                    <a:alpha val="100000"/>
                  </a:srgbClr>
                </a:solidFill>
                <a:latin typeface="黑体" panose="02010609060101010101" charset="-122"/>
                <a:ea typeface="黑体" panose="02010609060101010101" charset="-122"/>
                <a:cs typeface="黑体" panose="02010609060101010101" charset="-122"/>
              </a:rPr>
              <a:t>失，随即爆炸。</a:t>
            </a:r>
            <a:endParaRPr sz="1400" dirty="0">
              <a:latin typeface="黑体" panose="02010609060101010101" charset="-122"/>
              <a:ea typeface="黑体" panose="02010609060101010101" charset="-122"/>
              <a:cs typeface="黑体" panose="02010609060101010101" charset="-122"/>
            </a:endParaRPr>
          </a:p>
          <a:p>
            <a:pPr marL="12700" algn="l" rtl="0" eaLnBrk="0">
              <a:lnSpc>
                <a:spcPct val="99000"/>
              </a:lnSpc>
              <a:spcBef>
                <a:spcPts val="440"/>
              </a:spcBef>
            </a:pPr>
            <a:r>
              <a:rPr sz="1400" kern="0" spc="70" dirty="0">
                <a:solidFill>
                  <a:srgbClr val="C02020">
                    <a:alpha val="100000"/>
                  </a:srgbClr>
                </a:solidFill>
                <a:latin typeface="宋体" panose="02010600030101010101" pitchFamily="2" charset="-122"/>
                <a:ea typeface="宋体" panose="02010600030101010101" pitchFamily="2" charset="-122"/>
                <a:cs typeface="宋体" panose="02010600030101010101" pitchFamily="2" charset="-122"/>
              </a:rPr>
              <a:t>3、</a:t>
            </a:r>
            <a:r>
              <a:rPr sz="1400" kern="0" spc="-330" dirty="0">
                <a:solidFill>
                  <a:srgbClr val="C02020">
                    <a:alpha val="100000"/>
                  </a:srgbClr>
                </a:solidFill>
                <a:latin typeface="宋体" panose="02010600030101010101" pitchFamily="2" charset="-122"/>
                <a:ea typeface="宋体" panose="02010600030101010101" pitchFamily="2" charset="-122"/>
                <a:cs typeface="宋体" panose="02010600030101010101" pitchFamily="2" charset="-122"/>
              </a:rPr>
              <a:t> </a:t>
            </a:r>
            <a:r>
              <a:rPr sz="1400" kern="0" spc="70" dirty="0">
                <a:solidFill>
                  <a:srgbClr val="C02020">
                    <a:alpha val="100000"/>
                  </a:srgbClr>
                </a:solidFill>
                <a:latin typeface="黑体" panose="02010609060101010101" charset="-122"/>
                <a:ea typeface="黑体" panose="02010609060101010101" charset="-122"/>
                <a:cs typeface="黑体" panose="02010609060101010101" charset="-122"/>
              </a:rPr>
              <a:t>扑救一般场所石油液化气钢瓶</a:t>
            </a:r>
            <a:r>
              <a:rPr sz="1400" kern="0" spc="60" dirty="0">
                <a:solidFill>
                  <a:srgbClr val="C02020">
                    <a:alpha val="100000"/>
                  </a:srgbClr>
                </a:solidFill>
                <a:latin typeface="黑体" panose="02010609060101010101" charset="-122"/>
                <a:ea typeface="黑体" panose="02010609060101010101" charset="-122"/>
                <a:cs typeface="黑体" panose="02010609060101010101" charset="-122"/>
              </a:rPr>
              <a:t>火灾的措施：</a:t>
            </a:r>
            <a:endParaRPr sz="1400" dirty="0">
              <a:latin typeface="黑体" panose="02010609060101010101" charset="-122"/>
              <a:ea typeface="黑体" panose="02010609060101010101" charset="-122"/>
              <a:cs typeface="黑体" panose="02010609060101010101" charset="-122"/>
            </a:endParaRPr>
          </a:p>
          <a:p>
            <a:pPr marL="12700" indent="247650" algn="l" rtl="0" eaLnBrk="0">
              <a:lnSpc>
                <a:spcPct val="122000"/>
              </a:lnSpc>
              <a:spcBef>
                <a:spcPts val="430"/>
              </a:spcBef>
            </a:pPr>
            <a:r>
              <a:rPr sz="1400" kern="0" spc="140" dirty="0">
                <a:solidFill>
                  <a:srgbClr val="000000">
                    <a:alpha val="100000"/>
                  </a:srgbClr>
                </a:solidFill>
                <a:latin typeface="黑体" panose="02010609060101010101" charset="-122"/>
                <a:ea typeface="黑体" panose="02010609060101010101" charset="-122"/>
                <a:cs typeface="黑体" panose="02010609060101010101" charset="-122"/>
              </a:rPr>
              <a:t>(1)立干地的钢瓶燃烧</a:t>
            </a:r>
            <a:r>
              <a:rPr sz="1400" kern="0" spc="130" dirty="0">
                <a:solidFill>
                  <a:srgbClr val="000000">
                    <a:alpha val="100000"/>
                  </a:srgbClr>
                </a:solidFill>
                <a:latin typeface="黑体" panose="02010609060101010101" charset="-122"/>
                <a:ea typeface="黑体" panose="02010609060101010101" charset="-122"/>
                <a:cs typeface="黑体" panose="02010609060101010101" charset="-122"/>
              </a:rPr>
              <a:t>时，应先检查其角阀是否完好。如角阀完好，应先关闭阀门，火焰将自行熄</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400" kern="0" spc="120" dirty="0">
                <a:solidFill>
                  <a:srgbClr val="000000">
                    <a:alpha val="100000"/>
                  </a:srgbClr>
                </a:solidFill>
                <a:latin typeface="黑体" panose="02010609060101010101" charset="-122"/>
                <a:ea typeface="黑体" panose="02010609060101010101" charset="-122"/>
                <a:cs typeface="黑体" panose="02010609060101010101" charset="-122"/>
              </a:rPr>
              <a:t>灭；倘火势猛烈，无法先</a:t>
            </a:r>
            <a:r>
              <a:rPr sz="1400" kern="0" spc="110" dirty="0">
                <a:solidFill>
                  <a:srgbClr val="000000">
                    <a:alpha val="100000"/>
                  </a:srgbClr>
                </a:solidFill>
                <a:latin typeface="黑体" panose="02010609060101010101" charset="-122"/>
                <a:ea typeface="黑体" panose="02010609060101010101" charset="-122"/>
                <a:cs typeface="黑体" panose="02010609060101010101" charset="-122"/>
              </a:rPr>
              <a:t>关闭阀门时，可采用开花水流或干粉、卤代烷、二氧化碳等灭火剂灭火，然后</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400" kern="0" spc="100" dirty="0">
                <a:solidFill>
                  <a:srgbClr val="000000">
                    <a:alpha val="100000"/>
                  </a:srgbClr>
                </a:solidFill>
                <a:latin typeface="黑体" panose="02010609060101010101" charset="-122"/>
                <a:ea typeface="黑体" panose="02010609060101010101" charset="-122"/>
                <a:cs typeface="黑体" panose="02010609060101010101" charset="-122"/>
              </a:rPr>
              <a:t>再关阀断气。在灭火前应先冷却钢瓶瓶体。</a:t>
            </a:r>
            <a:endParaRPr sz="1400" dirty="0">
              <a:latin typeface="Arial" panose="020B0604020202020204"/>
              <a:ea typeface="Arial" panose="020B0604020202020204"/>
              <a:cs typeface="Arial" panose="020B0604020202020204"/>
            </a:endParaRPr>
          </a:p>
          <a:p>
            <a:pPr marL="12700" indent="247650" algn="l" rtl="0" eaLnBrk="0">
              <a:lnSpc>
                <a:spcPct val="116000"/>
              </a:lnSpc>
              <a:spcBef>
                <a:spcPts val="0"/>
              </a:spcBef>
            </a:pPr>
            <a:r>
              <a:rPr sz="1400" kern="0" spc="140" dirty="0">
                <a:solidFill>
                  <a:srgbClr val="000000">
                    <a:alpha val="100000"/>
                  </a:srgbClr>
                </a:solidFill>
                <a:latin typeface="黑体" panose="02010609060101010101" charset="-122"/>
                <a:ea typeface="黑体" panose="02010609060101010101" charset="-122"/>
                <a:cs typeface="黑体" panose="02010609060101010101" charset="-122"/>
              </a:rPr>
              <a:t>(2)如钢瓶角阀失去作用时，</a:t>
            </a:r>
            <a:r>
              <a:rPr sz="1400" kern="0" spc="130" dirty="0">
                <a:solidFill>
                  <a:srgbClr val="000000">
                    <a:alpha val="100000"/>
                  </a:srgbClr>
                </a:solidFill>
                <a:latin typeface="黑体" panose="02010609060101010101" charset="-122"/>
                <a:ea typeface="黑体" panose="02010609060101010101" charset="-122"/>
                <a:cs typeface="黑体" panose="02010609060101010101" charset="-122"/>
              </a:rPr>
              <a:t>不要急于救火，应对钢瓶瓶体不断进行冷却，在作好堵漏准备后，方</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 </a:t>
            </a:r>
            <a:r>
              <a:rPr sz="1400" kern="0" spc="110" dirty="0">
                <a:solidFill>
                  <a:srgbClr val="000000">
                    <a:alpha val="100000"/>
                  </a:srgbClr>
                </a:solidFill>
                <a:latin typeface="黑体" panose="02010609060101010101" charset="-122"/>
                <a:ea typeface="黑体" panose="02010609060101010101" charset="-122"/>
                <a:cs typeface="黑体" panose="02010609060101010101" charset="-122"/>
              </a:rPr>
              <a:t>可灭火。如果未能作好堵漏准</a:t>
            </a:r>
            <a:r>
              <a:rPr sz="1400" kern="0" spc="100" dirty="0">
                <a:solidFill>
                  <a:srgbClr val="000000">
                    <a:alpha val="100000"/>
                  </a:srgbClr>
                </a:solidFill>
                <a:latin typeface="黑体" panose="02010609060101010101" charset="-122"/>
                <a:ea typeface="黑体" panose="02010609060101010101" charset="-122"/>
                <a:cs typeface="黑体" panose="02010609060101010101" charset="-122"/>
              </a:rPr>
              <a:t>备，只能用水枪不断冷却，直至气体燃尽为止。</a:t>
            </a:r>
            <a:endParaRPr sz="1400" dirty="0">
              <a:latin typeface="黑体" panose="02010609060101010101" charset="-122"/>
              <a:ea typeface="黑体" panose="02010609060101010101" charset="-122"/>
              <a:cs typeface="黑体" panose="02010609060101010101" charset="-122"/>
            </a:endParaRPr>
          </a:p>
        </p:txBody>
      </p:sp>
      <p:grpSp>
        <p:nvGrpSpPr>
          <p:cNvPr id="78" name="group 78"/>
          <p:cNvGrpSpPr/>
          <p:nvPr/>
        </p:nvGrpSpPr>
        <p:grpSpPr>
          <a:xfrm rot="21600000">
            <a:off x="6339" y="127010"/>
            <a:ext cx="5187939" cy="520705"/>
            <a:chOff x="0" y="0"/>
            <a:chExt cx="5187939" cy="520705"/>
          </a:xfrm>
        </p:grpSpPr>
        <p:pic>
          <p:nvPicPr>
            <p:cNvPr id="592" name="picture 592"/>
            <p:cNvPicPr>
              <a:picLocks noChangeAspect="1"/>
            </p:cNvPicPr>
            <p:nvPr/>
          </p:nvPicPr>
          <p:blipFill>
            <a:blip r:embed="rId2"/>
            <a:stretch>
              <a:fillRect/>
            </a:stretch>
          </p:blipFill>
          <p:spPr>
            <a:xfrm rot="21600000">
              <a:off x="0" y="0"/>
              <a:ext cx="5187939" cy="520705"/>
            </a:xfrm>
            <a:prstGeom prst="rect">
              <a:avLst/>
            </a:prstGeom>
          </p:spPr>
        </p:pic>
        <p:sp>
          <p:nvSpPr>
            <p:cNvPr id="594" name="textbox 594"/>
            <p:cNvSpPr/>
            <p:nvPr/>
          </p:nvSpPr>
          <p:spPr>
            <a:xfrm>
              <a:off x="-12700" y="-12700"/>
              <a:ext cx="5213350" cy="588009"/>
            </a:xfrm>
            <a:prstGeom prst="rect">
              <a:avLst/>
            </a:prstGeom>
            <a:noFill/>
            <a:ln w="0" cap="flat">
              <a:noFill/>
              <a:prstDash val="solid"/>
              <a:miter lim="0"/>
            </a:ln>
          </p:spPr>
          <p:txBody>
            <a:bodyPr vert="horz" wrap="square" lIns="0" tIns="0" rIns="0" bIns="0"/>
            <a:lstStyle/>
            <a:p>
              <a:pPr algn="l" rtl="0" eaLnBrk="0">
                <a:lnSpc>
                  <a:spcPct val="100000"/>
                </a:lnSpc>
              </a:pPr>
              <a:endParaRPr sz="900" dirty="0">
                <a:latin typeface="Arial" panose="020B0604020202020204"/>
                <a:ea typeface="Arial" panose="020B0604020202020204"/>
                <a:cs typeface="Arial" panose="020B0604020202020204"/>
              </a:endParaRPr>
            </a:p>
            <a:p>
              <a:pPr marL="175895" algn="l" rtl="0" eaLnBrk="0">
                <a:lnSpc>
                  <a:spcPct val="97000"/>
                </a:lnSpc>
                <a:spcBef>
                  <a:spcPts val="0"/>
                </a:spcBef>
              </a:pPr>
              <a:r>
                <a:rPr sz="2600" b="1" kern="0" spc="50" dirty="0">
                  <a:solidFill>
                    <a:srgbClr val="E0D010">
                      <a:alpha val="100000"/>
                    </a:srgbClr>
                  </a:solidFill>
                  <a:latin typeface="黑体" panose="02010609060101010101" charset="-122"/>
                  <a:ea typeface="黑体" panose="02010609060101010101" charset="-122"/>
                  <a:cs typeface="黑体" panose="02010609060101010101" charset="-122"/>
                </a:rPr>
                <a:t>燃烧与爆炸的基础知识</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 name="picture 600"/>
          <p:cNvPicPr>
            <a:picLocks noChangeAspect="1"/>
          </p:cNvPicPr>
          <p:nvPr/>
        </p:nvPicPr>
        <p:blipFill>
          <a:blip r:embed="rId1"/>
          <a:stretch>
            <a:fillRect/>
          </a:stretch>
        </p:blipFill>
        <p:spPr>
          <a:xfrm rot="21600000">
            <a:off x="0" y="0"/>
            <a:ext cx="8128000" cy="4572000"/>
          </a:xfrm>
          <a:prstGeom prst="rect">
            <a:avLst/>
          </a:prstGeom>
        </p:spPr>
      </p:pic>
      <p:sp>
        <p:nvSpPr>
          <p:cNvPr id="602" name="textbox 602"/>
          <p:cNvSpPr/>
          <p:nvPr/>
        </p:nvSpPr>
        <p:spPr>
          <a:xfrm>
            <a:off x="368340" y="774003"/>
            <a:ext cx="7346950" cy="2371089"/>
          </a:xfrm>
          <a:prstGeom prst="rect">
            <a:avLst/>
          </a:prstGeom>
          <a:noFill/>
          <a:ln w="0" cap="flat">
            <a:noFill/>
            <a:prstDash val="solid"/>
            <a:miter lim="0"/>
          </a:ln>
        </p:spPr>
        <p:txBody>
          <a:bodyPr vert="horz" wrap="square" lIns="0" tIns="0" rIns="0" bIns="0"/>
          <a:lstStyle/>
          <a:p>
            <a:pPr algn="l" rtl="0" eaLnBrk="0">
              <a:lnSpc>
                <a:spcPct val="81000"/>
              </a:lnSpc>
            </a:pPr>
            <a:endParaRPr sz="1400" dirty="0">
              <a:latin typeface="Arial" panose="020B0604020202020204"/>
              <a:ea typeface="Arial" panose="020B0604020202020204"/>
              <a:cs typeface="Arial" panose="020B0604020202020204"/>
            </a:endParaRPr>
          </a:p>
          <a:p>
            <a:pPr marL="81915" algn="l" rtl="0" eaLnBrk="0">
              <a:lnSpc>
                <a:spcPct val="96000"/>
              </a:lnSpc>
            </a:pPr>
            <a:r>
              <a:rPr sz="1400" kern="0" spc="-50" dirty="0">
                <a:solidFill>
                  <a:srgbClr val="B03020">
                    <a:alpha val="100000"/>
                  </a:srgbClr>
                </a:solidFill>
                <a:latin typeface="黑体" panose="02010609060101010101" charset="-122"/>
                <a:ea typeface="黑体" panose="02010609060101010101" charset="-122"/>
                <a:cs typeface="黑体" panose="02010609060101010101" charset="-122"/>
              </a:rPr>
              <a:t>液化石油气火灾的特点：</a:t>
            </a:r>
            <a:endParaRPr sz="1400" dirty="0">
              <a:latin typeface="黑体" panose="02010609060101010101" charset="-122"/>
              <a:ea typeface="黑体" panose="02010609060101010101" charset="-122"/>
              <a:cs typeface="黑体" panose="02010609060101010101" charset="-122"/>
            </a:endParaRPr>
          </a:p>
          <a:p>
            <a:pPr algn="l" rtl="0" eaLnBrk="0">
              <a:lnSpc>
                <a:spcPct val="126000"/>
              </a:lnSpc>
            </a:pPr>
            <a:endParaRPr sz="1400" dirty="0">
              <a:latin typeface="Arial" panose="020B0604020202020204"/>
              <a:ea typeface="Arial" panose="020B0604020202020204"/>
              <a:cs typeface="Arial" panose="020B0604020202020204"/>
            </a:endParaRPr>
          </a:p>
          <a:p>
            <a:pPr marL="12700" indent="272415" algn="l" rtl="0" eaLnBrk="0">
              <a:lnSpc>
                <a:spcPct val="108000"/>
              </a:lnSpc>
              <a:spcBef>
                <a:spcPts val="365"/>
              </a:spcBef>
            </a:pPr>
            <a:r>
              <a:rPr sz="1400" kern="0" spc="20" dirty="0">
                <a:solidFill>
                  <a:srgbClr val="000000">
                    <a:alpha val="100000"/>
                  </a:srgbClr>
                </a:solidFill>
                <a:latin typeface="黑体" panose="02010609060101010101" charset="-122"/>
                <a:ea typeface="黑体" panose="02010609060101010101" charset="-122"/>
                <a:cs typeface="黑体" panose="02010609060101010101" charset="-122"/>
              </a:rPr>
              <a:t>(3)钢瓶倒于地面，</a:t>
            </a:r>
            <a:r>
              <a:rPr sz="1400" kern="0" spc="20" dirty="0">
                <a:solidFill>
                  <a:srgbClr val="E02020">
                    <a:alpha val="100000"/>
                  </a:srgbClr>
                </a:solidFill>
                <a:latin typeface="黑体" panose="02010609060101010101" charset="-122"/>
                <a:ea typeface="黑体" panose="02010609060101010101" charset="-122"/>
                <a:cs typeface="黑体" panose="02010609060101010101" charset="-122"/>
              </a:rPr>
              <a:t>如角阀出气管口朝向地面燃烧，这种钢瓶有爆炸危险</a:t>
            </a:r>
            <a:r>
              <a:rPr sz="1400" kern="0" spc="20" dirty="0">
                <a:solidFill>
                  <a:srgbClr val="000000">
                    <a:alpha val="100000"/>
                  </a:srgbClr>
                </a:solidFill>
                <a:latin typeface="黑体" panose="02010609060101010101" charset="-122"/>
                <a:ea typeface="黑体" panose="02010609060101010101" charset="-122"/>
                <a:cs typeface="黑体" panose="02010609060101010101" charset="-122"/>
              </a:rPr>
              <a:t>，灭火人员不要急于接近钢瓶，</a:t>
            </a:r>
            <a:r>
              <a:rPr sz="1400" kern="0" spc="30" dirty="0">
                <a:solidFill>
                  <a:srgbClr val="000000">
                    <a:alpha val="100000"/>
                  </a:srgbClr>
                </a:solidFill>
                <a:latin typeface="黑体" panose="02010609060101010101" charset="-122"/>
                <a:ea typeface="黑体" panose="02010609060101010101" charset="-122"/>
                <a:cs typeface="黑体" panose="02010609060101010101" charset="-122"/>
              </a:rPr>
              <a:t> 应首先卧倒，远距离射水冷却，或利用掩体射水，防止钢瓶爆炸伤人。进</a:t>
            </a:r>
            <a:r>
              <a:rPr sz="1400" kern="0" spc="20" dirty="0">
                <a:solidFill>
                  <a:srgbClr val="000000">
                    <a:alpha val="100000"/>
                  </a:srgbClr>
                </a:solidFill>
                <a:latin typeface="黑体" panose="02010609060101010101" charset="-122"/>
                <a:ea typeface="黑体" panose="02010609060101010101" charset="-122"/>
                <a:cs typeface="黑体" panose="02010609060101010101" charset="-122"/>
              </a:rPr>
              <a:t>攻时，身体应该面向瓶体中部，</a:t>
            </a:r>
            <a:r>
              <a:rPr sz="1400" kern="0" spc="30" dirty="0">
                <a:solidFill>
                  <a:srgbClr val="000000">
                    <a:alpha val="100000"/>
                  </a:srgbClr>
                </a:solidFill>
                <a:latin typeface="黑体" panose="02010609060101010101" charset="-122"/>
                <a:ea typeface="黑体" panose="02010609060101010101" charset="-122"/>
                <a:cs typeface="黑体" panose="02010609060101010101" charset="-122"/>
              </a:rPr>
              <a:t>避开瓶体两端，防止爆炸时两端封头飞出伤人。在冷却瓶体的同时，</a:t>
            </a:r>
            <a:r>
              <a:rPr sz="1400" kern="0" spc="30" dirty="0">
                <a:solidFill>
                  <a:srgbClr val="E02020">
                    <a:alpha val="100000"/>
                  </a:srgbClr>
                </a:solidFill>
                <a:latin typeface="黑体" panose="02010609060101010101" charset="-122"/>
                <a:ea typeface="黑体" panose="02010609060101010101" charset="-122"/>
                <a:cs typeface="黑体" panose="02010609060101010101" charset="-122"/>
              </a:rPr>
              <a:t>应用消防钩等转动</a:t>
            </a:r>
            <a:r>
              <a:rPr sz="1400" kern="0" spc="20" dirty="0">
                <a:solidFill>
                  <a:srgbClr val="E02020">
                    <a:alpha val="100000"/>
                  </a:srgbClr>
                </a:solidFill>
                <a:latin typeface="黑体" panose="02010609060101010101" charset="-122"/>
                <a:ea typeface="黑体" panose="02010609060101010101" charset="-122"/>
                <a:cs typeface="黑体" panose="02010609060101010101" charset="-122"/>
              </a:rPr>
              <a:t>瓶体，使喷嘴向上</a:t>
            </a:r>
            <a:r>
              <a:rPr sz="1400" kern="0" spc="10" dirty="0">
                <a:solidFill>
                  <a:srgbClr val="D02020">
                    <a:alpha val="100000"/>
                  </a:srgbClr>
                </a:solidFill>
                <a:latin typeface="黑体" panose="02010609060101010101" charset="-122"/>
                <a:ea typeface="黑体" panose="02010609060101010101" charset="-122"/>
                <a:cs typeface="黑体" panose="02010609060101010101" charset="-122"/>
              </a:rPr>
              <a:t>或朝向侧面</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，以减少爆炸危险，然后再采取</a:t>
            </a:r>
            <a:r>
              <a:rPr sz="1400" kern="0" spc="0" dirty="0">
                <a:solidFill>
                  <a:srgbClr val="000000">
                    <a:alpha val="100000"/>
                  </a:srgbClr>
                </a:solidFill>
                <a:latin typeface="黑体" panose="02010609060101010101" charset="-122"/>
                <a:ea typeface="黑体" panose="02010609060101010101" charset="-122"/>
                <a:cs typeface="黑体" panose="02010609060101010101" charset="-122"/>
              </a:rPr>
              <a:t>灭火措施。</a:t>
            </a:r>
            <a:endParaRPr sz="1400" dirty="0">
              <a:latin typeface="黑体" panose="02010609060101010101" charset="-122"/>
              <a:ea typeface="黑体" panose="02010609060101010101" charset="-122"/>
              <a:cs typeface="黑体" panose="02010609060101010101" charset="-122"/>
            </a:endParaRPr>
          </a:p>
          <a:p>
            <a:pPr algn="l" rtl="0" eaLnBrk="0">
              <a:lnSpc>
                <a:spcPct val="112000"/>
              </a:lnSpc>
            </a:pPr>
            <a:endParaRPr sz="1400" dirty="0">
              <a:latin typeface="Arial" panose="020B0604020202020204"/>
              <a:ea typeface="Arial" panose="020B0604020202020204"/>
              <a:cs typeface="Arial" panose="020B0604020202020204"/>
            </a:endParaRPr>
          </a:p>
          <a:p>
            <a:pPr marL="12700" indent="278765" algn="l" rtl="0" eaLnBrk="0">
              <a:lnSpc>
                <a:spcPct val="127000"/>
              </a:lnSpc>
              <a:spcBef>
                <a:spcPts val="0"/>
              </a:spcBef>
            </a:pPr>
            <a:r>
              <a:rPr sz="1400" kern="0" spc="50" dirty="0">
                <a:solidFill>
                  <a:srgbClr val="000000">
                    <a:alpha val="100000"/>
                  </a:srgbClr>
                </a:solidFill>
                <a:latin typeface="黑体" panose="02010609060101010101" charset="-122"/>
                <a:ea typeface="黑体" panose="02010609060101010101" charset="-122"/>
                <a:cs typeface="黑体" panose="02010609060101010101" charset="-122"/>
              </a:rPr>
              <a:t>(4)群体石油液化气钢瓶燃烧，往往发生在气瓶供应站，威胁性大</a:t>
            </a:r>
            <a:r>
              <a:rPr sz="1400" kern="0" spc="40" dirty="0">
                <a:solidFill>
                  <a:srgbClr val="000000">
                    <a:alpha val="100000"/>
                  </a:srgbClr>
                </a:solidFill>
                <a:latin typeface="黑体" panose="02010609060101010101" charset="-122"/>
                <a:ea typeface="黑体" panose="02010609060101010101" charset="-122"/>
                <a:cs typeface="黑体" panose="02010609060101010101" charset="-122"/>
              </a:rPr>
              <a:t>，容易造成连续性燃烧、爆炸。此</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时应首先冷却燃烧钢瓶</a:t>
            </a:r>
            <a:r>
              <a:rPr sz="1400" kern="0" spc="0" dirty="0">
                <a:solidFill>
                  <a:srgbClr val="000000">
                    <a:alpha val="100000"/>
                  </a:srgbClr>
                </a:solidFill>
                <a:latin typeface="黑体" panose="02010609060101010101" charset="-122"/>
                <a:ea typeface="黑体" panose="02010609060101010101" charset="-122"/>
                <a:cs typeface="黑体" panose="02010609060101010101" charset="-122"/>
              </a:rPr>
              <a:t>和受威胁性较大的钢瓶，同时关闭灌装阀门，切断气源，边冷却边疏散未燃烧钢瓶；</a:t>
            </a:r>
            <a:r>
              <a:rPr sz="1400" kern="0" spc="30" dirty="0">
                <a:solidFill>
                  <a:srgbClr val="000000">
                    <a:alpha val="100000"/>
                  </a:srgbClr>
                </a:solidFill>
                <a:latin typeface="黑体" panose="02010609060101010101" charset="-122"/>
                <a:ea typeface="黑体" panose="02010609060101010101" charset="-122"/>
                <a:cs typeface="黑体" panose="02010609060101010101" charset="-122"/>
              </a:rPr>
              <a:t>对少数燃烧钢瓶可使用消防钩拖拽的方法，拖出群体后灭火。疏散时，要保持瓶体</a:t>
            </a:r>
            <a:r>
              <a:rPr sz="1400" kern="0" spc="20" dirty="0">
                <a:solidFill>
                  <a:srgbClr val="000000">
                    <a:alpha val="100000"/>
                  </a:srgbClr>
                </a:solidFill>
                <a:latin typeface="黑体" panose="02010609060101010101" charset="-122"/>
                <a:ea typeface="黑体" panose="02010609060101010101" charset="-122"/>
                <a:cs typeface="黑体" panose="02010609060101010101" charset="-122"/>
              </a:rPr>
              <a:t>直立，防止石油液化气</a:t>
            </a:r>
            <a:r>
              <a:rPr sz="1400" kern="0" spc="10" dirty="0">
                <a:solidFill>
                  <a:srgbClr val="000000">
                    <a:alpha val="100000"/>
                  </a:srgbClr>
                </a:solidFill>
                <a:latin typeface="黑体" panose="02010609060101010101" charset="-122"/>
                <a:ea typeface="黑体" panose="02010609060101010101" charset="-122"/>
                <a:cs typeface="黑体" panose="02010609060101010101" charset="-122"/>
              </a:rPr>
              <a:t>流出扩散。</a:t>
            </a:r>
            <a:endParaRPr sz="1400" dirty="0">
              <a:latin typeface="黑体" panose="02010609060101010101" charset="-122"/>
              <a:ea typeface="黑体" panose="02010609060101010101" charset="-122"/>
              <a:cs typeface="黑体" panose="02010609060101010101" charset="-122"/>
            </a:endParaRPr>
          </a:p>
        </p:txBody>
      </p:sp>
      <p:grpSp>
        <p:nvGrpSpPr>
          <p:cNvPr id="80" name="group 80"/>
          <p:cNvGrpSpPr/>
          <p:nvPr/>
        </p:nvGrpSpPr>
        <p:grpSpPr>
          <a:xfrm rot="21600000">
            <a:off x="12679" y="120655"/>
            <a:ext cx="5181600" cy="533415"/>
            <a:chOff x="0" y="0"/>
            <a:chExt cx="5181600" cy="533415"/>
          </a:xfrm>
        </p:grpSpPr>
        <p:pic>
          <p:nvPicPr>
            <p:cNvPr id="604" name="picture 604"/>
            <p:cNvPicPr>
              <a:picLocks noChangeAspect="1"/>
            </p:cNvPicPr>
            <p:nvPr/>
          </p:nvPicPr>
          <p:blipFill>
            <a:blip r:embed="rId2"/>
            <a:stretch>
              <a:fillRect/>
            </a:stretch>
          </p:blipFill>
          <p:spPr>
            <a:xfrm rot="21600000">
              <a:off x="0" y="0"/>
              <a:ext cx="5181600" cy="533415"/>
            </a:xfrm>
            <a:prstGeom prst="rect">
              <a:avLst/>
            </a:prstGeom>
          </p:spPr>
        </p:pic>
        <p:sp>
          <p:nvSpPr>
            <p:cNvPr id="606" name="textbox 606"/>
            <p:cNvSpPr/>
            <p:nvPr/>
          </p:nvSpPr>
          <p:spPr>
            <a:xfrm>
              <a:off x="-12700" y="-12700"/>
              <a:ext cx="5207000" cy="600709"/>
            </a:xfrm>
            <a:prstGeom prst="rect">
              <a:avLst/>
            </a:prstGeom>
            <a:noFill/>
            <a:ln w="0" cap="flat">
              <a:noFill/>
              <a:prstDash val="solid"/>
              <a:miter lim="0"/>
            </a:ln>
          </p:spPr>
          <p:txBody>
            <a:bodyPr vert="horz" wrap="square" lIns="0" tIns="0" rIns="0" bIns="0"/>
            <a:lstStyle/>
            <a:p>
              <a:pPr algn="l" rtl="0" eaLnBrk="0">
                <a:lnSpc>
                  <a:spcPct val="104000"/>
                </a:lnSpc>
              </a:pPr>
              <a:endParaRPr sz="9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169545" algn="l" rtl="0" eaLnBrk="0">
                <a:lnSpc>
                  <a:spcPct val="97000"/>
                </a:lnSpc>
              </a:pPr>
              <a:r>
                <a:rPr sz="2600" b="1" kern="0" spc="50" dirty="0">
                  <a:solidFill>
                    <a:srgbClr val="E0D010">
                      <a:alpha val="100000"/>
                    </a:srgbClr>
                  </a:solidFill>
                  <a:latin typeface="黑体" panose="02010609060101010101" charset="-122"/>
                  <a:ea typeface="黑体" panose="02010609060101010101" charset="-122"/>
                  <a:cs typeface="黑体" panose="02010609060101010101" charset="-122"/>
                </a:rPr>
                <a:t>燃烧与爆炸的基础知识</a:t>
              </a:r>
              <a:endParaRPr sz="26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2" name="picture 612"/>
          <p:cNvPicPr>
            <a:picLocks noChangeAspect="1"/>
          </p:cNvPicPr>
          <p:nvPr/>
        </p:nvPicPr>
        <p:blipFill>
          <a:blip r:embed="rId1"/>
          <a:stretch>
            <a:fillRect/>
          </a:stretch>
        </p:blipFill>
        <p:spPr>
          <a:xfrm rot="21600000">
            <a:off x="0" y="0"/>
            <a:ext cx="8128000" cy="4572000"/>
          </a:xfrm>
          <a:prstGeom prst="rect">
            <a:avLst/>
          </a:prstGeom>
        </p:spPr>
      </p:pic>
      <p:sp>
        <p:nvSpPr>
          <p:cNvPr id="614" name="textbox 614"/>
          <p:cNvSpPr/>
          <p:nvPr/>
        </p:nvSpPr>
        <p:spPr>
          <a:xfrm>
            <a:off x="2266950" y="1941195"/>
            <a:ext cx="5760720" cy="2113280"/>
          </a:xfrm>
          <a:prstGeom prst="rect">
            <a:avLst/>
          </a:prstGeom>
          <a:noFill/>
          <a:ln w="0" cap="flat">
            <a:noFill/>
            <a:prstDash val="solid"/>
            <a:miter lim="0"/>
          </a:ln>
        </p:spPr>
        <p:txBody>
          <a:bodyPr vert="horz" wrap="square" lIns="0" tIns="0" rIns="0" bIns="0"/>
          <a:lstStyle/>
          <a:p>
            <a:pPr algn="l" rtl="0" eaLnBrk="0">
              <a:lnSpc>
                <a:spcPct val="64000"/>
              </a:lnSpc>
            </a:pPr>
            <a:endParaRPr sz="100" dirty="0">
              <a:latin typeface="Arial" panose="020B0604020202020204"/>
              <a:ea typeface="Arial" panose="020B0604020202020204"/>
              <a:cs typeface="Arial" panose="020B0604020202020204"/>
            </a:endParaRPr>
          </a:p>
          <a:p>
            <a:pPr marL="12700" algn="l" rtl="0" eaLnBrk="0">
              <a:lnSpc>
                <a:spcPct val="97000"/>
              </a:lnSpc>
            </a:pPr>
            <a:r>
              <a:rPr sz="7100" kern="0" spc="60" dirty="0">
                <a:solidFill>
                  <a:srgbClr val="508050">
                    <a:alpha val="100000"/>
                  </a:srgbClr>
                </a:solidFill>
                <a:latin typeface="黑体" panose="02010609060101010101" charset="-122"/>
                <a:ea typeface="黑体" panose="02010609060101010101" charset="-122"/>
                <a:cs typeface="黑体" panose="02010609060101010101" charset="-122"/>
              </a:rPr>
              <a:t>感</a:t>
            </a:r>
            <a:r>
              <a:rPr lang="zh-CN" sz="7100" kern="0" spc="60" dirty="0">
                <a:solidFill>
                  <a:srgbClr val="508050">
                    <a:alpha val="100000"/>
                  </a:srgbClr>
                </a:solidFill>
                <a:latin typeface="黑体" panose="02010609060101010101" charset="-122"/>
                <a:ea typeface="黑体" panose="02010609060101010101" charset="-122"/>
                <a:cs typeface="黑体" panose="02010609060101010101" charset="-122"/>
              </a:rPr>
              <a:t>谢</a:t>
            </a:r>
            <a:r>
              <a:rPr sz="7100" kern="0" spc="60" dirty="0">
                <a:solidFill>
                  <a:srgbClr val="FFFFFF">
                    <a:alpha val="100000"/>
                  </a:srgbClr>
                </a:solidFill>
                <a:latin typeface="黑体" panose="02010609060101010101" charset="-122"/>
                <a:ea typeface="黑体" panose="02010609060101010101" charset="-122"/>
                <a:cs typeface="黑体" panose="02010609060101010101" charset="-122"/>
              </a:rPr>
              <a:t>观看</a:t>
            </a:r>
            <a:endParaRPr sz="7100" dirty="0">
              <a:latin typeface="黑体" panose="02010609060101010101" charset="-122"/>
              <a:ea typeface="黑体" panose="02010609060101010101" charset="-122"/>
              <a:cs typeface="黑体" panose="02010609060101010101" charset="-122"/>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3000"/>
              </a:lnSpc>
            </a:pPr>
            <a:endParaRPr sz="1000" dirty="0">
              <a:latin typeface="Arial" panose="020B0604020202020204"/>
              <a:ea typeface="Arial" panose="020B0604020202020204"/>
              <a:cs typeface="Arial" panose="020B0604020202020204"/>
            </a:endParaRPr>
          </a:p>
          <a:p>
            <a:pPr algn="l" rtl="0" eaLnBrk="0">
              <a:lnSpc>
                <a:spcPct val="114000"/>
              </a:lnSpc>
            </a:pPr>
            <a:endParaRPr sz="1000" dirty="0">
              <a:latin typeface="Arial" panose="020B0604020202020204"/>
              <a:ea typeface="Arial" panose="020B0604020202020204"/>
              <a:cs typeface="Arial" panose="020B0604020202020204"/>
            </a:endParaRPr>
          </a:p>
          <a:p>
            <a:pPr algn="l" rtl="0" eaLnBrk="0">
              <a:lnSpc>
                <a:spcPct val="114000"/>
              </a:lnSpc>
            </a:pPr>
            <a:endParaRPr sz="400" dirty="0">
              <a:latin typeface="Arial" panose="020B0604020202020204"/>
              <a:ea typeface="Arial" panose="020B0604020202020204"/>
              <a:cs typeface="Arial" panose="020B0604020202020204"/>
            </a:endParaRPr>
          </a:p>
          <a:p>
            <a:pPr algn="r" rtl="0" eaLnBrk="0">
              <a:lnSpc>
                <a:spcPct val="98000"/>
              </a:lnSpc>
              <a:spcBef>
                <a:spcPts val="0"/>
              </a:spcBef>
            </a:pPr>
            <a:endParaRPr sz="18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60"/>
          <p:cNvPicPr>
            <a:picLocks noChangeAspect="1"/>
          </p:cNvPicPr>
          <p:nvPr/>
        </p:nvPicPr>
        <p:blipFill>
          <a:blip r:embed="rId1"/>
          <a:stretch>
            <a:fillRect/>
          </a:stretch>
        </p:blipFill>
        <p:spPr>
          <a:xfrm rot="21600000">
            <a:off x="0" y="0"/>
            <a:ext cx="8128000" cy="4572000"/>
          </a:xfrm>
          <a:prstGeom prst="rect">
            <a:avLst/>
          </a:prstGeom>
        </p:spPr>
      </p:pic>
      <p:sp>
        <p:nvSpPr>
          <p:cNvPr id="62" name="textbox 62"/>
          <p:cNvSpPr/>
          <p:nvPr/>
        </p:nvSpPr>
        <p:spPr>
          <a:xfrm>
            <a:off x="336550" y="902335"/>
            <a:ext cx="4598035" cy="2767330"/>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12700" algn="l" rtl="0" eaLnBrk="0">
              <a:lnSpc>
                <a:spcPct val="154000"/>
              </a:lnSpc>
            </a:pP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①污染少。</a:t>
            </a:r>
            <a:r>
              <a:rPr sz="1300" kern="0" spc="0" dirty="0">
                <a:solidFill>
                  <a:srgbClr val="000000">
                    <a:alpha val="100000"/>
                  </a:srgbClr>
                </a:solidFill>
                <a:latin typeface="Arial" panose="020B0604020202020204"/>
                <a:ea typeface="Arial" panose="020B0604020202020204"/>
                <a:cs typeface="Arial" panose="020B0604020202020204"/>
              </a:rPr>
              <a:t>LPG</a:t>
            </a:r>
            <a:r>
              <a:rPr sz="1300" kern="0" spc="150" dirty="0">
                <a:solidFill>
                  <a:srgbClr val="000000">
                    <a:alpha val="100000"/>
                  </a:srgbClr>
                </a:solidFill>
                <a:latin typeface="Arial" panose="020B0604020202020204"/>
                <a:ea typeface="Arial" panose="020B0604020202020204"/>
                <a:cs typeface="Arial" panose="020B0604020202020204"/>
              </a:rPr>
              <a:t> </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是由</a:t>
            </a:r>
            <a:r>
              <a:rPr sz="1300" kern="0" spc="20" dirty="0">
                <a:solidFill>
                  <a:srgbClr val="000000">
                    <a:alpha val="100000"/>
                  </a:srgbClr>
                </a:solidFill>
                <a:latin typeface="Arial" panose="020B0604020202020204"/>
                <a:ea typeface="Arial" panose="020B0604020202020204"/>
                <a:cs typeface="Arial" panose="020B0604020202020204"/>
              </a:rPr>
              <a:t>C3</a:t>
            </a:r>
            <a:r>
              <a:rPr sz="1300" kern="0" spc="230" dirty="0">
                <a:solidFill>
                  <a:srgbClr val="000000">
                    <a:alpha val="100000"/>
                  </a:srgbClr>
                </a:solidFill>
                <a:latin typeface="Arial" panose="020B0604020202020204"/>
                <a:ea typeface="Arial" panose="020B0604020202020204"/>
                <a:cs typeface="Arial" panose="020B0604020202020204"/>
              </a:rPr>
              <a:t> </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a:t>
            </a:r>
            <a:r>
              <a:rPr sz="1300" kern="0" spc="-12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碳</a:t>
            </a:r>
            <a:r>
              <a:rPr sz="1300" kern="0" spc="-10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三</a:t>
            </a:r>
            <a:r>
              <a:rPr sz="1300" kern="0" spc="-14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a:t>
            </a:r>
            <a:r>
              <a:rPr sz="1300" kern="0" spc="-15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a:t>
            </a:r>
            <a:r>
              <a:rPr sz="1300" kern="0" spc="20" dirty="0">
                <a:solidFill>
                  <a:srgbClr val="000000">
                    <a:alpha val="100000"/>
                  </a:srgbClr>
                </a:solidFill>
                <a:latin typeface="Arial" panose="020B0604020202020204"/>
                <a:ea typeface="Arial" panose="020B0604020202020204"/>
                <a:cs typeface="Arial" panose="020B0604020202020204"/>
              </a:rPr>
              <a:t>C4</a:t>
            </a:r>
            <a:r>
              <a:rPr sz="1300" kern="0" spc="230" dirty="0">
                <a:solidFill>
                  <a:srgbClr val="000000">
                    <a:alpha val="100000"/>
                  </a:srgbClr>
                </a:solidFill>
                <a:latin typeface="Arial" panose="020B0604020202020204"/>
                <a:ea typeface="Arial" panose="020B0604020202020204"/>
                <a:cs typeface="Arial" panose="020B0604020202020204"/>
              </a:rPr>
              <a:t> </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(碳四)组成的碳氢化合物，</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60" dirty="0">
                <a:solidFill>
                  <a:srgbClr val="000000">
                    <a:alpha val="100000"/>
                  </a:srgbClr>
                </a:solidFill>
                <a:latin typeface="黑体" panose="02010609060101010101" charset="-122"/>
                <a:ea typeface="黑体" panose="02010609060101010101" charset="-122"/>
                <a:cs typeface="黑体" panose="02010609060101010101" charset="-122"/>
              </a:rPr>
              <a:t>可以全部燃烧，无粉尘。</a:t>
            </a:r>
            <a:endParaRPr sz="1300" dirty="0">
              <a:latin typeface="黑体" panose="02010609060101010101" charset="-122"/>
              <a:ea typeface="黑体" panose="02010609060101010101" charset="-122"/>
              <a:cs typeface="黑体" panose="02010609060101010101" charset="-122"/>
            </a:endParaRPr>
          </a:p>
          <a:p>
            <a:pPr marL="12700" algn="l" rtl="0" eaLnBrk="0">
              <a:lnSpc>
                <a:spcPct val="99000"/>
              </a:lnSpc>
              <a:spcBef>
                <a:spcPts val="1485"/>
              </a:spcBef>
            </a:pPr>
            <a:r>
              <a:rPr sz="1300" kern="0" spc="60" dirty="0">
                <a:solidFill>
                  <a:srgbClr val="000000">
                    <a:alpha val="100000"/>
                  </a:srgbClr>
                </a:solidFill>
                <a:latin typeface="黑体" panose="02010609060101010101" charset="-122"/>
                <a:ea typeface="黑体" panose="02010609060101010101" charset="-122"/>
                <a:cs typeface="黑体" panose="02010609060101010101" charset="-122"/>
              </a:rPr>
              <a:t>②发热量高。同样重量</a:t>
            </a:r>
            <a:r>
              <a:rPr sz="13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LPG</a:t>
            </a:r>
            <a:r>
              <a:rPr sz="13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300" kern="0" spc="60" dirty="0">
                <a:solidFill>
                  <a:srgbClr val="000000">
                    <a:alpha val="100000"/>
                  </a:srgbClr>
                </a:solidFill>
                <a:latin typeface="黑体" panose="02010609060101010101" charset="-122"/>
                <a:ea typeface="黑体" panose="02010609060101010101" charset="-122"/>
                <a:cs typeface="黑体" panose="02010609060101010101" charset="-122"/>
              </a:rPr>
              <a:t>的</a:t>
            </a:r>
            <a:r>
              <a:rPr sz="1300" kern="0" spc="50" dirty="0">
                <a:solidFill>
                  <a:srgbClr val="000000">
                    <a:alpha val="100000"/>
                  </a:srgbClr>
                </a:solidFill>
                <a:latin typeface="黑体" panose="02010609060101010101" charset="-122"/>
                <a:ea typeface="黑体" panose="02010609060101010101" charset="-122"/>
                <a:cs typeface="黑体" panose="02010609060101010101" charset="-122"/>
              </a:rPr>
              <a:t>热值92.1-121.4</a:t>
            </a:r>
            <a:r>
              <a:rPr sz="1300" kern="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J/m³,</a:t>
            </a:r>
            <a:r>
              <a:rPr sz="1300" kern="0" spc="1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300" kern="0" spc="50" dirty="0">
                <a:solidFill>
                  <a:srgbClr val="000000">
                    <a:alpha val="100000"/>
                  </a:srgbClr>
                </a:solidFill>
                <a:latin typeface="黑体" panose="02010609060101010101" charset="-122"/>
                <a:ea typeface="黑体" panose="02010609060101010101" charset="-122"/>
                <a:cs typeface="黑体" panose="02010609060101010101" charset="-122"/>
              </a:rPr>
              <a:t>天然气热值</a:t>
            </a:r>
            <a:endParaRPr sz="1300" dirty="0">
              <a:latin typeface="黑体" panose="02010609060101010101" charset="-122"/>
              <a:ea typeface="黑体" panose="02010609060101010101" charset="-122"/>
              <a:cs typeface="黑体" panose="02010609060101010101" charset="-122"/>
            </a:endParaRPr>
          </a:p>
          <a:p>
            <a:pPr marL="12700" algn="l" rtl="0" eaLnBrk="0">
              <a:lnSpc>
                <a:spcPct val="100000"/>
              </a:lnSpc>
              <a:spcBef>
                <a:spcPts val="1365"/>
              </a:spcBef>
            </a:pPr>
            <a:r>
              <a:rPr sz="1300" b="1" kern="0" spc="40" dirty="0">
                <a:solidFill>
                  <a:srgbClr val="000000">
                    <a:alpha val="100000"/>
                  </a:srgbClr>
                </a:solidFill>
                <a:latin typeface="Arial" panose="020B0604020202020204"/>
                <a:ea typeface="Arial" panose="020B0604020202020204"/>
                <a:cs typeface="Arial" panose="020B0604020202020204"/>
              </a:rPr>
              <a:t>33.49J/m³ </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a:t>
            </a:r>
            <a:r>
              <a:rPr sz="1300" kern="0" spc="-9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40" dirty="0">
                <a:solidFill>
                  <a:srgbClr val="000000">
                    <a:alpha val="100000"/>
                  </a:srgbClr>
                </a:solidFill>
                <a:latin typeface="黑体" panose="02010609060101010101" charset="-122"/>
                <a:ea typeface="黑体" panose="02010609060101010101" charset="-122"/>
                <a:cs typeface="黑体" panose="02010609060101010101" charset="-122"/>
              </a:rPr>
              <a:t>所以天然气的热值是液</a:t>
            </a:r>
            <a:r>
              <a:rPr sz="1300" kern="0" spc="30" dirty="0">
                <a:solidFill>
                  <a:srgbClr val="000000">
                    <a:alpha val="100000"/>
                  </a:srgbClr>
                </a:solidFill>
                <a:latin typeface="黑体" panose="02010609060101010101" charset="-122"/>
                <a:ea typeface="黑体" panose="02010609060101010101" charset="-122"/>
                <a:cs typeface="黑体" panose="02010609060101010101" charset="-122"/>
              </a:rPr>
              <a:t>化石油气的大约2.85倍。</a:t>
            </a:r>
            <a:endParaRPr sz="1300" dirty="0">
              <a:latin typeface="黑体" panose="02010609060101010101" charset="-122"/>
              <a:ea typeface="黑体" panose="02010609060101010101" charset="-122"/>
              <a:cs typeface="黑体" panose="02010609060101010101" charset="-122"/>
            </a:endParaRPr>
          </a:p>
          <a:p>
            <a:pPr marL="12700" algn="l" rtl="0" eaLnBrk="0">
              <a:lnSpc>
                <a:spcPct val="176000"/>
              </a:lnSpc>
              <a:spcBef>
                <a:spcPts val="1325"/>
              </a:spcBef>
            </a:pPr>
            <a:r>
              <a:rPr sz="1300" kern="0" spc="70" dirty="0">
                <a:solidFill>
                  <a:srgbClr val="000000">
                    <a:alpha val="100000"/>
                  </a:srgbClr>
                </a:solidFill>
                <a:latin typeface="黑体" panose="02010609060101010101" charset="-122"/>
                <a:ea typeface="黑体" panose="02010609060101010101" charset="-122"/>
                <a:cs typeface="黑体" panose="02010609060101010101" charset="-122"/>
              </a:rPr>
              <a:t>③易干运输。</a:t>
            </a:r>
            <a:r>
              <a:rPr sz="1300" kern="0" spc="0" dirty="0">
                <a:solidFill>
                  <a:srgbClr val="000000">
                    <a:alpha val="100000"/>
                  </a:srgbClr>
                </a:solidFill>
                <a:latin typeface="Arial" panose="020B0604020202020204"/>
                <a:ea typeface="Arial" panose="020B0604020202020204"/>
                <a:cs typeface="Arial" panose="020B0604020202020204"/>
              </a:rPr>
              <a:t>LPG</a:t>
            </a:r>
            <a:r>
              <a:rPr sz="1300" kern="0" spc="70" dirty="0">
                <a:solidFill>
                  <a:srgbClr val="000000">
                    <a:alpha val="100000"/>
                  </a:srgbClr>
                </a:solidFill>
                <a:latin typeface="Arial" panose="020B0604020202020204"/>
                <a:ea typeface="Arial" panose="020B0604020202020204"/>
                <a:cs typeface="Arial" panose="020B0604020202020204"/>
              </a:rPr>
              <a:t> </a:t>
            </a:r>
            <a:r>
              <a:rPr sz="1300" kern="0" spc="70" dirty="0">
                <a:solidFill>
                  <a:srgbClr val="000000">
                    <a:alpha val="100000"/>
                  </a:srgbClr>
                </a:solidFill>
                <a:latin typeface="黑体" panose="02010609060101010101" charset="-122"/>
                <a:ea typeface="黑体" panose="02010609060101010101" charset="-122"/>
                <a:cs typeface="黑体" panose="02010609060101010101" charset="-122"/>
              </a:rPr>
              <a:t>在常温常压下是气体，在一定的</a:t>
            </a:r>
            <a:r>
              <a:rPr sz="1300" kern="0" spc="60" dirty="0">
                <a:solidFill>
                  <a:srgbClr val="000000">
                    <a:alpha val="100000"/>
                  </a:srgbClr>
                </a:solidFill>
                <a:latin typeface="黑体" panose="02010609060101010101" charset="-122"/>
                <a:ea typeface="黑体" panose="02010609060101010101" charset="-122"/>
                <a:cs typeface="黑体" panose="02010609060101010101" charset="-122"/>
              </a:rPr>
              <a:t>压力下或冷冻到</a:t>
            </a:r>
            <a:r>
              <a:rPr sz="13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110" dirty="0">
                <a:solidFill>
                  <a:srgbClr val="000000">
                    <a:alpha val="100000"/>
                  </a:srgbClr>
                </a:solidFill>
                <a:latin typeface="黑体" panose="02010609060101010101" charset="-122"/>
                <a:ea typeface="黑体" panose="02010609060101010101" charset="-122"/>
                <a:cs typeface="黑体" panose="02010609060101010101" charset="-122"/>
              </a:rPr>
              <a:t>一定温度可以液化为液体，可用火车(或汽车)槽车、</a:t>
            </a:r>
            <a:r>
              <a:rPr sz="13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LPG</a:t>
            </a:r>
            <a:r>
              <a:rPr sz="1300" kern="0" spc="1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300" kern="0" spc="110" dirty="0">
                <a:solidFill>
                  <a:srgbClr val="000000">
                    <a:alpha val="100000"/>
                  </a:srgbClr>
                </a:solidFill>
                <a:latin typeface="黑体" panose="02010609060101010101" charset="-122"/>
                <a:ea typeface="黑体" panose="02010609060101010101" charset="-122"/>
                <a:cs typeface="黑体" panose="02010609060101010101" charset="-122"/>
              </a:rPr>
              <a:t>船在陆</a:t>
            </a:r>
            <a:r>
              <a:rPr sz="1300" kern="0" spc="20" dirty="0">
                <a:solidFill>
                  <a:srgbClr val="000000">
                    <a:alpha val="100000"/>
                  </a:srgbClr>
                </a:solidFill>
                <a:latin typeface="黑体" panose="02010609060101010101" charset="-122"/>
                <a:ea typeface="黑体" panose="02010609060101010101" charset="-122"/>
                <a:cs typeface="黑体" panose="02010609060101010101" charset="-122"/>
              </a:rPr>
              <a:t>  </a:t>
            </a:r>
            <a:r>
              <a:rPr sz="1300" kern="0" spc="70" dirty="0">
                <a:solidFill>
                  <a:srgbClr val="000000">
                    <a:alpha val="100000"/>
                  </a:srgbClr>
                </a:solidFill>
                <a:latin typeface="黑体" panose="02010609060101010101" charset="-122"/>
                <a:ea typeface="黑体" panose="02010609060101010101" charset="-122"/>
                <a:cs typeface="黑体" panose="02010609060101010101" charset="-122"/>
              </a:rPr>
              <a:t>上和水上运输。</a:t>
            </a:r>
            <a:endParaRPr sz="1300" dirty="0">
              <a:latin typeface="黑体" panose="02010609060101010101" charset="-122"/>
              <a:ea typeface="黑体" panose="02010609060101010101" charset="-122"/>
              <a:cs typeface="黑体" panose="02010609060101010101" charset="-122"/>
            </a:endParaRPr>
          </a:p>
          <a:p>
            <a:pPr marL="14605" algn="l" rtl="0" eaLnBrk="0">
              <a:lnSpc>
                <a:spcPct val="96000"/>
              </a:lnSpc>
              <a:spcBef>
                <a:spcPts val="1335"/>
              </a:spcBef>
            </a:pPr>
            <a:r>
              <a:rPr sz="1300" b="1" kern="0" spc="30" dirty="0">
                <a:solidFill>
                  <a:srgbClr val="000000">
                    <a:alpha val="100000"/>
                  </a:srgbClr>
                </a:solidFill>
                <a:latin typeface="黑体" panose="02010609060101010101" charset="-122"/>
                <a:ea typeface="黑体" panose="02010609060101010101" charset="-122"/>
                <a:cs typeface="黑体" panose="02010609060101010101" charset="-122"/>
              </a:rPr>
              <a:t>④压力稳定。</a:t>
            </a:r>
            <a:r>
              <a:rPr sz="1300" kern="0" spc="-140" dirty="0">
                <a:solidFill>
                  <a:srgbClr val="000000">
                    <a:alpha val="100000"/>
                  </a:srgbClr>
                </a:solidFill>
                <a:latin typeface="黑体" panose="02010609060101010101" charset="-122"/>
                <a:ea typeface="黑体" panose="02010609060101010101" charset="-122"/>
                <a:cs typeface="黑体" panose="02010609060101010101" charset="-122"/>
              </a:rPr>
              <a:t> </a:t>
            </a:r>
            <a:r>
              <a:rPr sz="1300" b="1" kern="0" spc="0" dirty="0">
                <a:solidFill>
                  <a:srgbClr val="000000">
                    <a:alpha val="100000"/>
                  </a:srgbClr>
                </a:solidFill>
                <a:latin typeface="Arial" panose="020B0604020202020204"/>
                <a:ea typeface="Arial" panose="020B0604020202020204"/>
                <a:cs typeface="Arial" panose="020B0604020202020204"/>
              </a:rPr>
              <a:t>LPG</a:t>
            </a:r>
            <a:r>
              <a:rPr sz="1300" b="1" kern="0" spc="-90" dirty="0">
                <a:solidFill>
                  <a:srgbClr val="000000">
                    <a:alpha val="100000"/>
                  </a:srgbClr>
                </a:solidFill>
                <a:latin typeface="Arial" panose="020B0604020202020204"/>
                <a:ea typeface="Arial" panose="020B0604020202020204"/>
                <a:cs typeface="Arial" panose="020B0604020202020204"/>
              </a:rPr>
              <a:t> </a:t>
            </a:r>
            <a:r>
              <a:rPr sz="1300" b="1" kern="0" spc="30" dirty="0">
                <a:solidFill>
                  <a:srgbClr val="000000">
                    <a:alpha val="100000"/>
                  </a:srgbClr>
                </a:solidFill>
                <a:latin typeface="黑体" panose="02010609060101010101" charset="-122"/>
                <a:ea typeface="黑体" panose="02010609060101010101" charset="-122"/>
                <a:cs typeface="黑体" panose="02010609060101010101" charset="-122"/>
              </a:rPr>
              <a:t>管道用户灶前压力不变，用户</a:t>
            </a:r>
            <a:r>
              <a:rPr sz="1300" b="1" kern="0" spc="20" dirty="0">
                <a:solidFill>
                  <a:srgbClr val="000000">
                    <a:alpha val="100000"/>
                  </a:srgbClr>
                </a:solidFill>
                <a:latin typeface="黑体" panose="02010609060101010101" charset="-122"/>
                <a:ea typeface="黑体" panose="02010609060101010101" charset="-122"/>
                <a:cs typeface="黑体" panose="02010609060101010101" charset="-122"/>
              </a:rPr>
              <a:t>使用方便。</a:t>
            </a:r>
            <a:endParaRPr sz="1300" dirty="0">
              <a:latin typeface="黑体" panose="02010609060101010101" charset="-122"/>
              <a:ea typeface="黑体" panose="02010609060101010101" charset="-122"/>
              <a:cs typeface="黑体" panose="02010609060101010101" charset="-122"/>
            </a:endParaRPr>
          </a:p>
          <a:p>
            <a:pPr algn="l" rtl="0" eaLnBrk="0">
              <a:lnSpc>
                <a:spcPct val="102000"/>
              </a:lnSpc>
            </a:pPr>
            <a:endParaRPr sz="1300" dirty="0">
              <a:latin typeface="Arial" panose="020B0604020202020204"/>
              <a:ea typeface="Arial" panose="020B0604020202020204"/>
              <a:cs typeface="Arial" panose="020B0604020202020204"/>
            </a:endParaRPr>
          </a:p>
          <a:p>
            <a:pPr marL="14605" algn="l" rtl="0" eaLnBrk="0">
              <a:lnSpc>
                <a:spcPct val="96000"/>
              </a:lnSpc>
              <a:spcBef>
                <a:spcPts val="0"/>
              </a:spcBef>
            </a:pPr>
            <a:r>
              <a:rPr sz="1300" b="1" kern="0" spc="60" dirty="0">
                <a:solidFill>
                  <a:srgbClr val="000000">
                    <a:alpha val="100000"/>
                  </a:srgbClr>
                </a:solidFill>
                <a:latin typeface="黑体" panose="02010609060101010101" charset="-122"/>
                <a:ea typeface="黑体" panose="02010609060101010101" charset="-122"/>
                <a:cs typeface="黑体" panose="02010609060101010101" charset="-122"/>
              </a:rPr>
              <a:t>⑤储存设备简单，供应方式灵</a:t>
            </a:r>
            <a:r>
              <a:rPr sz="1300" b="1" kern="0" spc="50" dirty="0">
                <a:solidFill>
                  <a:srgbClr val="000000">
                    <a:alpha val="100000"/>
                  </a:srgbClr>
                </a:solidFill>
                <a:latin typeface="黑体" panose="02010609060101010101" charset="-122"/>
                <a:ea typeface="黑体" panose="02010609060101010101" charset="-122"/>
                <a:cs typeface="黑体" panose="02010609060101010101" charset="-122"/>
              </a:rPr>
              <a:t>活。</a:t>
            </a:r>
            <a:endParaRPr sz="1300" dirty="0">
              <a:latin typeface="黑体" panose="02010609060101010101" charset="-122"/>
              <a:ea typeface="黑体" panose="02010609060101010101" charset="-122"/>
              <a:cs typeface="黑体" panose="02010609060101010101" charset="-122"/>
            </a:endParaRPr>
          </a:p>
        </p:txBody>
      </p:sp>
      <p:grpSp>
        <p:nvGrpSpPr>
          <p:cNvPr id="6" name="group 6"/>
          <p:cNvGrpSpPr/>
          <p:nvPr/>
        </p:nvGrpSpPr>
        <p:grpSpPr>
          <a:xfrm rot="21600000">
            <a:off x="5149819" y="1555760"/>
            <a:ext cx="2857560" cy="2869717"/>
            <a:chOff x="0" y="0"/>
            <a:chExt cx="2857560" cy="2869717"/>
          </a:xfrm>
        </p:grpSpPr>
        <p:sp>
          <p:nvSpPr>
            <p:cNvPr id="64" name="rect 64"/>
            <p:cNvSpPr/>
            <p:nvPr/>
          </p:nvSpPr>
          <p:spPr>
            <a:xfrm>
              <a:off x="63561" y="0"/>
              <a:ext cx="2793999" cy="2825724"/>
            </a:xfrm>
            <a:prstGeom prst="rect">
              <a:avLst/>
            </a:prstGeom>
            <a:solidFill>
              <a:srgbClr val="225188">
                <a:alpha val="100000"/>
              </a:srgbClr>
            </a:solidFill>
            <a:ln w="0" cap="flat">
              <a:noFill/>
              <a:prstDash val="solid"/>
              <a:miter lim="0"/>
            </a:ln>
          </p:spPr>
          <p:txBody>
            <a:bodyPr rtlCol="0"/>
            <a:lstStyle/>
            <a:p>
              <a:pPr algn="ctr"/>
              <a:endParaRPr lang="zh-CN" altLang="en-US"/>
            </a:p>
          </p:txBody>
        </p:sp>
        <p:sp>
          <p:nvSpPr>
            <p:cNvPr id="66" name="textbox 66"/>
            <p:cNvSpPr/>
            <p:nvPr/>
          </p:nvSpPr>
          <p:spPr>
            <a:xfrm>
              <a:off x="-12700" y="-12700"/>
              <a:ext cx="2883535" cy="2926079"/>
            </a:xfrm>
            <a:prstGeom prst="rect">
              <a:avLst/>
            </a:prstGeom>
            <a:noFill/>
            <a:ln w="0" cap="flat">
              <a:noFill/>
              <a:prstDash val="solid"/>
              <a:miter lim="0"/>
            </a:ln>
          </p:spPr>
          <p:txBody>
            <a:bodyPr vert="horz" wrap="square" lIns="0" tIns="0" rIns="0" bIns="0"/>
            <a:lstStyle/>
            <a:p>
              <a:pPr algn="l" rtl="0" eaLnBrk="0">
                <a:lnSpc>
                  <a:spcPct val="141000"/>
                </a:lnSpc>
              </a:pPr>
              <a:endParaRPr sz="1000" dirty="0">
                <a:latin typeface="Arial" panose="020B0604020202020204"/>
                <a:ea typeface="Arial" panose="020B0604020202020204"/>
                <a:cs typeface="Arial" panose="020B0604020202020204"/>
              </a:endParaRPr>
            </a:p>
            <a:p>
              <a:pPr algn="l" rtl="0" eaLnBrk="0">
                <a:lnSpc>
                  <a:spcPct val="141000"/>
                </a:lnSpc>
              </a:pPr>
              <a:endParaRPr sz="1000" dirty="0">
                <a:latin typeface="Arial" panose="020B0604020202020204"/>
                <a:ea typeface="Arial" panose="020B0604020202020204"/>
                <a:cs typeface="Arial" panose="020B0604020202020204"/>
              </a:endParaRPr>
            </a:p>
            <a:p>
              <a:pPr marL="419100" algn="l" rtl="0" eaLnBrk="0">
                <a:lnSpc>
                  <a:spcPct val="98000"/>
                </a:lnSpc>
                <a:spcBef>
                  <a:spcPts val="0"/>
                </a:spcBef>
              </a:pPr>
              <a:r>
                <a:rPr sz="1800" kern="0" spc="50" dirty="0">
                  <a:solidFill>
                    <a:srgbClr val="FFFFFF">
                      <a:alpha val="100000"/>
                    </a:srgbClr>
                  </a:solidFill>
                  <a:latin typeface="黑体" panose="02010609060101010101" charset="-122"/>
                  <a:ea typeface="黑体" panose="02010609060101010101" charset="-122"/>
                  <a:cs typeface="黑体" panose="02010609060101010101" charset="-122"/>
                </a:rPr>
                <a:t>液化气的主要用途</a:t>
              </a:r>
              <a:endParaRPr sz="1800" dirty="0">
                <a:latin typeface="黑体" panose="02010609060101010101" charset="-122"/>
                <a:ea typeface="黑体" panose="02010609060101010101" charset="-122"/>
                <a:cs typeface="黑体" panose="02010609060101010101" charset="-122"/>
              </a:endParaRPr>
            </a:p>
            <a:p>
              <a:pPr marL="421640" algn="l" rtl="0" eaLnBrk="0">
                <a:lnSpc>
                  <a:spcPct val="95000"/>
                </a:lnSpc>
                <a:spcBef>
                  <a:spcPts val="1240"/>
                </a:spcBef>
              </a:pPr>
              <a:r>
                <a:rPr sz="1600" b="1" kern="0" spc="-10" dirty="0">
                  <a:solidFill>
                    <a:srgbClr val="000000">
                      <a:alpha val="100000"/>
                    </a:srgbClr>
                  </a:solidFill>
                  <a:latin typeface="黑体" panose="02010609060101010101" charset="-122"/>
                  <a:ea typeface="黑体" panose="02010609060101010101" charset="-122"/>
                  <a:cs typeface="黑体" panose="02010609060101010101" charset="-122"/>
                </a:rPr>
                <a:t>一、用于有色金属冶炼</a:t>
              </a:r>
              <a:endParaRPr sz="1600" dirty="0">
                <a:latin typeface="黑体" panose="02010609060101010101" charset="-122"/>
                <a:ea typeface="黑体" panose="02010609060101010101" charset="-122"/>
                <a:cs typeface="黑体" panose="02010609060101010101" charset="-122"/>
              </a:endParaRPr>
            </a:p>
            <a:p>
              <a:pPr marL="421640" algn="l" rtl="0" eaLnBrk="0">
                <a:lnSpc>
                  <a:spcPct val="96000"/>
                </a:lnSpc>
                <a:spcBef>
                  <a:spcPts val="120"/>
                </a:spcBef>
              </a:pPr>
              <a:r>
                <a:rPr sz="1600" b="1" kern="0" spc="-20" dirty="0">
                  <a:solidFill>
                    <a:srgbClr val="000000">
                      <a:alpha val="100000"/>
                    </a:srgbClr>
                  </a:solidFill>
                  <a:latin typeface="黑体" panose="02010609060101010101" charset="-122"/>
                  <a:ea typeface="黑体" panose="02010609060101010101" charset="-122"/>
                  <a:cs typeface="黑体" panose="02010609060101010101" charset="-122"/>
                </a:rPr>
                <a:t>二、窑炉焙烧</a:t>
              </a:r>
              <a:endParaRPr sz="1600" dirty="0">
                <a:latin typeface="黑体" panose="02010609060101010101" charset="-122"/>
                <a:ea typeface="黑体" panose="02010609060101010101" charset="-122"/>
                <a:cs typeface="黑体" panose="02010609060101010101" charset="-122"/>
              </a:endParaRPr>
            </a:p>
            <a:p>
              <a:pPr marL="421640" algn="l" rtl="0" eaLnBrk="0">
                <a:lnSpc>
                  <a:spcPct val="95000"/>
                </a:lnSpc>
                <a:spcBef>
                  <a:spcPts val="50"/>
                </a:spcBef>
              </a:pPr>
              <a:r>
                <a:rPr sz="1600" b="1" kern="0" spc="-20" dirty="0">
                  <a:solidFill>
                    <a:srgbClr val="000000">
                      <a:alpha val="100000"/>
                    </a:srgbClr>
                  </a:solidFill>
                  <a:latin typeface="黑体" panose="02010609060101010101" charset="-122"/>
                  <a:ea typeface="黑体" panose="02010609060101010101" charset="-122"/>
                  <a:cs typeface="黑体" panose="02010609060101010101" charset="-122"/>
                </a:rPr>
                <a:t>三、作汽车燃料</a:t>
              </a:r>
              <a:endParaRPr sz="1600" dirty="0">
                <a:latin typeface="黑体" panose="02010609060101010101" charset="-122"/>
                <a:ea typeface="黑体" panose="02010609060101010101" charset="-122"/>
                <a:cs typeface="黑体" panose="02010609060101010101" charset="-122"/>
              </a:endParaRPr>
            </a:p>
            <a:p>
              <a:pPr marL="421640" algn="l" rtl="0" eaLnBrk="0">
                <a:lnSpc>
                  <a:spcPct val="95000"/>
                </a:lnSpc>
                <a:spcBef>
                  <a:spcPts val="125"/>
                </a:spcBef>
              </a:pPr>
              <a:r>
                <a:rPr sz="1600" b="1" kern="0" spc="-60" dirty="0">
                  <a:solidFill>
                    <a:srgbClr val="000000">
                      <a:alpha val="100000"/>
                    </a:srgbClr>
                  </a:solidFill>
                  <a:latin typeface="黑体" panose="02010609060101010101" charset="-122"/>
                  <a:ea typeface="黑体" panose="02010609060101010101" charset="-122"/>
                  <a:cs typeface="黑体" panose="02010609060101010101" charset="-122"/>
                </a:rPr>
                <a:t>四</a:t>
              </a:r>
              <a:r>
                <a:rPr sz="1600" kern="0" spc="-410" dirty="0">
                  <a:solidFill>
                    <a:srgbClr val="000000">
                      <a:alpha val="100000"/>
                    </a:srgbClr>
                  </a:solidFill>
                  <a:latin typeface="黑体" panose="02010609060101010101" charset="-122"/>
                  <a:ea typeface="黑体" panose="02010609060101010101" charset="-122"/>
                  <a:cs typeface="黑体" panose="02010609060101010101" charset="-122"/>
                </a:rPr>
                <a:t> </a:t>
              </a:r>
              <a:r>
                <a:rPr sz="1600" b="1" kern="0" spc="-60" dirty="0">
                  <a:solidFill>
                    <a:srgbClr val="000000">
                      <a:alpha val="100000"/>
                    </a:srgbClr>
                  </a:solidFill>
                  <a:latin typeface="黑体" panose="02010609060101010101" charset="-122"/>
                  <a:ea typeface="黑体" panose="02010609060101010101" charset="-122"/>
                  <a:cs typeface="黑体" panose="02010609060101010101" charset="-122"/>
                </a:rPr>
                <a:t>、居民生活燃用</a:t>
              </a:r>
              <a:endParaRPr sz="1600" dirty="0">
                <a:latin typeface="黑体" panose="02010609060101010101" charset="-122"/>
                <a:ea typeface="黑体" panose="02010609060101010101" charset="-122"/>
                <a:cs typeface="黑体" panose="02010609060101010101" charset="-122"/>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3000"/>
                </a:lnSpc>
              </a:pPr>
              <a:endParaRPr sz="1000" dirty="0">
                <a:latin typeface="Arial" panose="020B0604020202020204"/>
                <a:ea typeface="Arial" panose="020B0604020202020204"/>
                <a:cs typeface="Arial" panose="020B0604020202020204"/>
              </a:endParaRPr>
            </a:p>
            <a:p>
              <a:pPr algn="l" rtl="0" eaLnBrk="0">
                <a:lnSpc>
                  <a:spcPct val="124000"/>
                </a:lnSpc>
              </a:pPr>
              <a:endParaRPr sz="1000" dirty="0">
                <a:latin typeface="Arial" panose="020B0604020202020204"/>
                <a:ea typeface="Arial" panose="020B0604020202020204"/>
                <a:cs typeface="Arial" panose="020B0604020202020204"/>
              </a:endParaRPr>
            </a:p>
            <a:p>
              <a:pPr algn="l" rtl="0" eaLnBrk="0">
                <a:lnSpc>
                  <a:spcPct val="124000"/>
                </a:lnSpc>
              </a:pPr>
              <a:endParaRPr sz="1000" dirty="0">
                <a:latin typeface="Arial" panose="020B0604020202020204"/>
                <a:ea typeface="Arial" panose="020B0604020202020204"/>
                <a:cs typeface="Arial" panose="020B0604020202020204"/>
              </a:endParaRPr>
            </a:p>
            <a:p>
              <a:pPr algn="l" rtl="0" eaLnBrk="0">
                <a:lnSpc>
                  <a:spcPct val="113000"/>
                </a:lnSpc>
              </a:pPr>
              <a:endParaRPr sz="400" dirty="0">
                <a:latin typeface="Arial" panose="020B0604020202020204"/>
                <a:ea typeface="Arial" panose="020B0604020202020204"/>
                <a:cs typeface="Arial" panose="020B0604020202020204"/>
              </a:endParaRPr>
            </a:p>
            <a:p>
              <a:pPr marL="12700" algn="l" rtl="0" eaLnBrk="0">
                <a:lnSpc>
                  <a:spcPct val="98000"/>
                </a:lnSpc>
                <a:spcBef>
                  <a:spcPts val="0"/>
                </a:spcBef>
              </a:pPr>
              <a:endParaRPr sz="1800" dirty="0">
                <a:latin typeface="黑体" panose="02010609060101010101" charset="-122"/>
                <a:ea typeface="黑体" panose="02010609060101010101" charset="-122"/>
                <a:cs typeface="黑体" panose="02010609060101010101" charset="-122"/>
              </a:endParaRPr>
            </a:p>
          </p:txBody>
        </p:sp>
      </p:grpSp>
      <p:grpSp>
        <p:nvGrpSpPr>
          <p:cNvPr id="8" name="group 8"/>
          <p:cNvGrpSpPr/>
          <p:nvPr/>
        </p:nvGrpSpPr>
        <p:grpSpPr>
          <a:xfrm rot="21600000">
            <a:off x="25440" y="127010"/>
            <a:ext cx="4318000" cy="520705"/>
            <a:chOff x="0" y="0"/>
            <a:chExt cx="4318000" cy="520705"/>
          </a:xfrm>
        </p:grpSpPr>
        <p:pic>
          <p:nvPicPr>
            <p:cNvPr id="68" name="picture 68"/>
            <p:cNvPicPr>
              <a:picLocks noChangeAspect="1"/>
            </p:cNvPicPr>
            <p:nvPr/>
          </p:nvPicPr>
          <p:blipFill>
            <a:blip r:embed="rId2"/>
            <a:stretch>
              <a:fillRect/>
            </a:stretch>
          </p:blipFill>
          <p:spPr>
            <a:xfrm rot="21600000">
              <a:off x="0" y="0"/>
              <a:ext cx="4318000" cy="520705"/>
            </a:xfrm>
            <a:prstGeom prst="rect">
              <a:avLst/>
            </a:prstGeom>
          </p:spPr>
        </p:pic>
        <p:sp>
          <p:nvSpPr>
            <p:cNvPr id="70" name="textbox 70"/>
            <p:cNvSpPr/>
            <p:nvPr/>
          </p:nvSpPr>
          <p:spPr>
            <a:xfrm>
              <a:off x="-12700" y="-12700"/>
              <a:ext cx="4343400" cy="593725"/>
            </a:xfrm>
            <a:prstGeom prst="rect">
              <a:avLst/>
            </a:prstGeom>
            <a:noFill/>
            <a:ln w="0" cap="flat">
              <a:noFill/>
              <a:prstDash val="solid"/>
              <a:miter lim="0"/>
            </a:ln>
          </p:spPr>
          <p:txBody>
            <a:bodyPr vert="horz" wrap="square" lIns="0" tIns="0" rIns="0" bIns="0"/>
            <a:lstStyle/>
            <a:p>
              <a:pPr algn="l" rtl="0" eaLnBrk="0">
                <a:lnSpc>
                  <a:spcPct val="111000"/>
                </a:lnSpc>
              </a:pPr>
              <a:endParaRPr sz="8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340995" algn="l" rtl="0" eaLnBrk="0">
                <a:lnSpc>
                  <a:spcPct val="96000"/>
                </a:lnSpc>
              </a:pPr>
              <a:r>
                <a:rPr sz="2700" b="1" kern="0" spc="-50" dirty="0">
                  <a:solidFill>
                    <a:srgbClr val="FFFFFF">
                      <a:alpha val="100000"/>
                    </a:srgbClr>
                  </a:solidFill>
                  <a:latin typeface="黑体" panose="02010609060101010101" charset="-122"/>
                  <a:ea typeface="黑体" panose="02010609060101010101" charset="-122"/>
                  <a:cs typeface="黑体" panose="02010609060101010101" charset="-122"/>
                </a:rPr>
                <a:t>液化气的五大优点</a:t>
              </a:r>
              <a:endParaRPr sz="2700" dirty="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2"/>
          <p:cNvSpPr/>
          <p:nvPr/>
        </p:nvSpPr>
        <p:spPr>
          <a:xfrm>
            <a:off x="889020" y="1844880"/>
            <a:ext cx="1664335" cy="2028189"/>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74625" algn="l" rtl="0" eaLnBrk="0">
              <a:lnSpc>
                <a:spcPct val="95000"/>
              </a:lnSpc>
            </a:pPr>
            <a:r>
              <a:rPr sz="1800" b="1" kern="0" spc="20" dirty="0">
                <a:solidFill>
                  <a:srgbClr val="204060">
                    <a:alpha val="100000"/>
                  </a:srgbClr>
                </a:solidFill>
                <a:latin typeface="黑体" panose="02010609060101010101" charset="-122"/>
                <a:ea typeface="黑体" panose="02010609060101010101" charset="-122"/>
                <a:cs typeface="黑体" panose="02010609060101010101" charset="-122"/>
              </a:rPr>
              <a:t>易燃易爆性</a:t>
            </a:r>
            <a:endParaRPr sz="1800" dirty="0">
              <a:latin typeface="黑体" panose="02010609060101010101" charset="-122"/>
              <a:ea typeface="黑体" panose="02010609060101010101" charset="-122"/>
              <a:cs typeface="黑体" panose="02010609060101010101" charset="-122"/>
            </a:endParaRPr>
          </a:p>
          <a:p>
            <a:pPr marL="12700" indent="316865" algn="l" rtl="0" eaLnBrk="0">
              <a:lnSpc>
                <a:spcPct val="155000"/>
              </a:lnSpc>
              <a:spcBef>
                <a:spcPts val="375"/>
              </a:spcBef>
            </a:pPr>
            <a:r>
              <a:rPr sz="900" kern="0" spc="30" dirty="0">
                <a:solidFill>
                  <a:srgbClr val="000000">
                    <a:alpha val="100000"/>
                  </a:srgbClr>
                </a:solidFill>
                <a:latin typeface="楷体" panose="02010609060101010101" charset="-122"/>
                <a:ea typeface="楷体" panose="02010609060101010101" charset="-122"/>
                <a:cs typeface="楷体" panose="02010609060101010101" charset="-122"/>
              </a:rPr>
              <a:t>比汽油等油类、液化石油</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气有更大的火灾爆炸事故的危</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险性。液化石油气在空气中达</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到一定浓度，即使在寒冷地区，</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30" dirty="0">
                <a:solidFill>
                  <a:srgbClr val="000000">
                    <a:alpha val="100000"/>
                  </a:srgbClr>
                </a:solidFill>
                <a:latin typeface="楷体" panose="02010609060101010101" charset="-122"/>
                <a:ea typeface="楷体" panose="02010609060101010101" charset="-122"/>
                <a:cs typeface="楷体" panose="02010609060101010101" charset="-122"/>
              </a:rPr>
              <a:t>遇到静电或金属撞击时发出的</a:t>
            </a:r>
            <a:endParaRPr sz="900" dirty="0">
              <a:latin typeface="楷体" panose="02010609060101010101" charset="-122"/>
              <a:ea typeface="楷体" panose="02010609060101010101" charset="-122"/>
              <a:cs typeface="楷体" panose="02010609060101010101" charset="-122"/>
            </a:endParaRPr>
          </a:p>
          <a:p>
            <a:pPr marL="12700" algn="l" rtl="0" eaLnBrk="0">
              <a:lnSpc>
                <a:spcPct val="87000"/>
              </a:lnSpc>
              <a:spcBef>
                <a:spcPts val="570"/>
              </a:spcBef>
            </a:pP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细小火花，都能迅速引起燃烧</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a:t>
            </a:r>
            <a:endParaRPr sz="900" dirty="0">
              <a:latin typeface="楷体" panose="02010609060101010101" charset="-122"/>
              <a:ea typeface="楷体" panose="02010609060101010101" charset="-122"/>
              <a:cs typeface="楷体" panose="02010609060101010101" charset="-122"/>
            </a:endParaRPr>
          </a:p>
          <a:p>
            <a:pPr marL="12700" algn="l" rtl="0" eaLnBrk="0">
              <a:lnSpc>
                <a:spcPts val="1745"/>
              </a:lnSpc>
            </a:pPr>
            <a:r>
              <a:rPr sz="900" kern="0" spc="30" dirty="0">
                <a:solidFill>
                  <a:srgbClr val="000000">
                    <a:alpha val="100000"/>
                  </a:srgbClr>
                </a:solidFill>
                <a:latin typeface="楷体" panose="02010609060101010101" charset="-122"/>
                <a:ea typeface="楷体" panose="02010609060101010101" charset="-122"/>
                <a:cs typeface="楷体" panose="02010609060101010101" charset="-122"/>
              </a:rPr>
              <a:t>液化石油气加空气混合</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浓度</a:t>
            </a:r>
            <a:endParaRPr sz="900" dirty="0">
              <a:latin typeface="楷体" panose="02010609060101010101" charset="-122"/>
              <a:ea typeface="楷体" panose="02010609060101010101" charset="-122"/>
              <a:cs typeface="楷体" panose="02010609060101010101" charset="-122"/>
            </a:endParaRPr>
          </a:p>
          <a:p>
            <a:pPr algn="l" rtl="0" eaLnBrk="0">
              <a:lnSpc>
                <a:spcPct val="111000"/>
              </a:lnSpc>
            </a:pPr>
            <a:endParaRPr sz="500" dirty="0">
              <a:latin typeface="Arial" panose="020B0604020202020204"/>
              <a:ea typeface="Arial" panose="020B0604020202020204"/>
              <a:cs typeface="Arial" panose="020B0604020202020204"/>
            </a:endParaRPr>
          </a:p>
          <a:p>
            <a:pPr marL="12700" algn="l" rtl="0" eaLnBrk="0">
              <a:lnSpc>
                <a:spcPct val="96000"/>
              </a:lnSpc>
              <a:spcBef>
                <a:spcPts val="5"/>
              </a:spcBef>
            </a:pPr>
            <a:r>
              <a:rPr sz="900" kern="0" spc="50" dirty="0">
                <a:solidFill>
                  <a:srgbClr val="000000">
                    <a:alpha val="100000"/>
                  </a:srgbClr>
                </a:solidFill>
                <a:latin typeface="楷体" panose="02010609060101010101" charset="-122"/>
                <a:ea typeface="楷体" panose="02010609060101010101" charset="-122"/>
                <a:cs typeface="楷体" panose="02010609060101010101" charset="-122"/>
              </a:rPr>
              <a:t>1</a:t>
            </a:r>
            <a:r>
              <a:rPr sz="900" kern="0" spc="-21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50" dirty="0">
                <a:solidFill>
                  <a:srgbClr val="000000">
                    <a:alpha val="100000"/>
                  </a:srgbClr>
                </a:solidFill>
                <a:latin typeface="楷体" panose="02010609060101010101" charset="-122"/>
                <a:ea typeface="楷体" panose="02010609060101010101" charset="-122"/>
                <a:cs typeface="楷体" panose="02010609060101010101" charset="-122"/>
              </a:rPr>
              <a:t>.5-9</a:t>
            </a:r>
            <a:r>
              <a:rPr sz="900" kern="0" spc="-26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50" dirty="0">
                <a:solidFill>
                  <a:srgbClr val="000000">
                    <a:alpha val="100000"/>
                  </a:srgbClr>
                </a:solidFill>
                <a:latin typeface="楷体" panose="02010609060101010101" charset="-122"/>
                <a:ea typeface="楷体" panose="02010609060101010101" charset="-122"/>
                <a:cs typeface="楷体" panose="02010609060101010101" charset="-122"/>
              </a:rPr>
              <a:t>.5%,就会引发爆炸。</a:t>
            </a:r>
            <a:endParaRPr sz="900" dirty="0">
              <a:latin typeface="楷体" panose="02010609060101010101" charset="-122"/>
              <a:ea typeface="楷体" panose="02010609060101010101" charset="-122"/>
              <a:cs typeface="楷体" panose="02010609060101010101" charset="-122"/>
            </a:endParaRPr>
          </a:p>
        </p:txBody>
      </p:sp>
      <p:sp>
        <p:nvSpPr>
          <p:cNvPr id="74" name="textbox 74"/>
          <p:cNvSpPr/>
          <p:nvPr/>
        </p:nvSpPr>
        <p:spPr>
          <a:xfrm>
            <a:off x="3365540" y="1445516"/>
            <a:ext cx="1644650" cy="1870710"/>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501015" algn="l" rtl="0" eaLnBrk="0">
              <a:lnSpc>
                <a:spcPct val="77000"/>
              </a:lnSpc>
            </a:pPr>
            <a:r>
              <a:rPr sz="2100" b="1" kern="0" spc="-30" dirty="0">
                <a:solidFill>
                  <a:srgbClr val="205080">
                    <a:alpha val="100000"/>
                  </a:srgbClr>
                </a:solidFill>
                <a:latin typeface="Times New Roman" panose="02020603050405020304"/>
                <a:ea typeface="Times New Roman" panose="02020603050405020304"/>
                <a:cs typeface="Times New Roman" panose="02020603050405020304"/>
              </a:rPr>
              <a:t>02</a:t>
            </a:r>
            <a:endParaRPr sz="2100" dirty="0">
              <a:latin typeface="Times New Roman" panose="02020603050405020304"/>
              <a:ea typeface="Times New Roman" panose="02020603050405020304"/>
              <a:cs typeface="Times New Roman" panose="02020603050405020304"/>
            </a:endParaRPr>
          </a:p>
          <a:p>
            <a:pPr marL="547370" indent="-532765" algn="l" rtl="0" eaLnBrk="0">
              <a:lnSpc>
                <a:spcPct val="110000"/>
              </a:lnSpc>
              <a:spcBef>
                <a:spcPts val="655"/>
              </a:spcBef>
            </a:pPr>
            <a:r>
              <a:rPr sz="1300" b="1" kern="0" spc="-40" dirty="0">
                <a:solidFill>
                  <a:srgbClr val="204060">
                    <a:alpha val="100000"/>
                  </a:srgbClr>
                </a:solidFill>
                <a:latin typeface="黑体" panose="02010609060101010101" charset="-122"/>
                <a:ea typeface="黑体" panose="02010609060101010101" charset="-122"/>
                <a:cs typeface="黑体" panose="02010609060101010101" charset="-122"/>
              </a:rPr>
              <a:t>气液态体积比值大、</a:t>
            </a:r>
            <a:r>
              <a:rPr sz="1300" kern="0" spc="20" dirty="0">
                <a:solidFill>
                  <a:srgbClr val="204060">
                    <a:alpha val="100000"/>
                  </a:srgbClr>
                </a:solidFill>
                <a:latin typeface="黑体" panose="02010609060101010101" charset="-122"/>
                <a:ea typeface="黑体" panose="02010609060101010101" charset="-122"/>
                <a:cs typeface="黑体" panose="02010609060101010101" charset="-122"/>
              </a:rPr>
              <a:t>   </a:t>
            </a:r>
            <a:r>
              <a:rPr sz="1300" b="1" kern="0" spc="20" dirty="0">
                <a:solidFill>
                  <a:srgbClr val="204060">
                    <a:alpha val="100000"/>
                  </a:srgbClr>
                </a:solidFill>
                <a:latin typeface="黑体" panose="02010609060101010101" charset="-122"/>
                <a:ea typeface="黑体" panose="02010609060101010101" charset="-122"/>
                <a:cs typeface="黑体" panose="02010609060101010101" charset="-122"/>
              </a:rPr>
              <a:t>易挥发</a:t>
            </a:r>
            <a:endParaRPr sz="1300" dirty="0">
              <a:latin typeface="黑体" panose="02010609060101010101" charset="-122"/>
              <a:ea typeface="黑体" panose="02010609060101010101" charset="-122"/>
              <a:cs typeface="黑体" panose="02010609060101010101" charset="-122"/>
            </a:endParaRPr>
          </a:p>
          <a:p>
            <a:pPr algn="r" rtl="0" eaLnBrk="0">
              <a:lnSpc>
                <a:spcPct val="87000"/>
              </a:lnSpc>
              <a:spcBef>
                <a:spcPts val="735"/>
              </a:spcBef>
            </a:pPr>
            <a:r>
              <a:rPr sz="900" kern="0" spc="30" dirty="0">
                <a:solidFill>
                  <a:srgbClr val="000000">
                    <a:alpha val="100000"/>
                  </a:srgbClr>
                </a:solidFill>
                <a:latin typeface="楷体" panose="02010609060101010101" charset="-122"/>
                <a:ea typeface="楷体" panose="02010609060101010101" charset="-122"/>
                <a:cs typeface="楷体" panose="02010609060101010101" charset="-122"/>
              </a:rPr>
              <a:t>在常温常压下，液态液化</a:t>
            </a:r>
            <a:endParaRPr sz="900" dirty="0">
              <a:latin typeface="楷体" panose="02010609060101010101" charset="-122"/>
              <a:ea typeface="楷体" panose="02010609060101010101" charset="-122"/>
              <a:cs typeface="楷体" panose="02010609060101010101" charset="-122"/>
            </a:endParaRPr>
          </a:p>
          <a:p>
            <a:pPr marL="12700" algn="l" rtl="0" eaLnBrk="0">
              <a:lnSpc>
                <a:spcPct val="167000"/>
              </a:lnSpc>
              <a:spcBef>
                <a:spcPts val="5"/>
              </a:spcBef>
            </a:pP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气迅速气化为250--3</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50倍体积</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的液化气气体，并吸收大量的</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熱量，所在液化石油气容易冻伤</a:t>
            </a:r>
            <a:r>
              <a:rPr sz="900" kern="0" spc="70" dirty="0">
                <a:solidFill>
                  <a:srgbClr val="000000">
                    <a:alpha val="100000"/>
                  </a:srgbClr>
                </a:solidFill>
                <a:latin typeface="楷体" panose="02010609060101010101" charset="-122"/>
                <a:ea typeface="楷体" panose="02010609060101010101" charset="-122"/>
                <a:cs typeface="楷体" panose="02010609060101010101" charset="-122"/>
              </a:rPr>
              <a:t> </a:t>
            </a:r>
            <a:r>
              <a:rPr sz="700" kern="0" spc="-10" dirty="0">
                <a:solidFill>
                  <a:srgbClr val="000000">
                    <a:alpha val="100000"/>
                  </a:srgbClr>
                </a:solidFill>
                <a:latin typeface="楷体" panose="02010609060101010101" charset="-122"/>
                <a:ea typeface="楷体" panose="02010609060101010101" charset="-122"/>
                <a:cs typeface="楷体" panose="02010609060101010101" charset="-122"/>
              </a:rPr>
              <a:t>人</a:t>
            </a:r>
            <a:r>
              <a:rPr sz="700" kern="0" spc="-10" dirty="0">
                <a:solidFill>
                  <a:srgbClr val="000000">
                    <a:alpha val="100000"/>
                  </a:srgbClr>
                </a:solidFill>
                <a:latin typeface="楷体" panose="02010609060101010101" charset="-122"/>
                <a:ea typeface="楷体" panose="02010609060101010101" charset="-122"/>
                <a:cs typeface="楷体" panose="02010609060101010101" charset="-122"/>
              </a:rPr>
              <a:t> </a:t>
            </a:r>
            <a:r>
              <a:rPr sz="700" kern="0" spc="-10" dirty="0">
                <a:solidFill>
                  <a:srgbClr val="000000">
                    <a:alpha val="100000"/>
                  </a:srgbClr>
                </a:solidFill>
                <a:latin typeface="楷体" panose="02010609060101010101" charset="-122"/>
                <a:ea typeface="楷体" panose="02010609060101010101" charset="-122"/>
                <a:cs typeface="楷体" panose="02010609060101010101" charset="-122"/>
              </a:rPr>
              <a:t>。</a:t>
            </a:r>
            <a:endParaRPr sz="700" dirty="0">
              <a:latin typeface="楷体" panose="02010609060101010101" charset="-122"/>
              <a:ea typeface="楷体" panose="02010609060101010101" charset="-122"/>
              <a:cs typeface="楷体" panose="02010609060101010101" charset="-122"/>
            </a:endParaRPr>
          </a:p>
        </p:txBody>
      </p:sp>
      <p:grpSp>
        <p:nvGrpSpPr>
          <p:cNvPr id="10" name="group 10"/>
          <p:cNvGrpSpPr/>
          <p:nvPr/>
        </p:nvGrpSpPr>
        <p:grpSpPr>
          <a:xfrm rot="21600000">
            <a:off x="25440" y="120655"/>
            <a:ext cx="4432279" cy="533415"/>
            <a:chOff x="0" y="0"/>
            <a:chExt cx="4432279" cy="533415"/>
          </a:xfrm>
        </p:grpSpPr>
        <p:pic>
          <p:nvPicPr>
            <p:cNvPr id="76" name="picture 76"/>
            <p:cNvPicPr>
              <a:picLocks noChangeAspect="1"/>
            </p:cNvPicPr>
            <p:nvPr/>
          </p:nvPicPr>
          <p:blipFill>
            <a:blip r:embed="rId1"/>
            <a:stretch>
              <a:fillRect/>
            </a:stretch>
          </p:blipFill>
          <p:spPr>
            <a:xfrm rot="21600000">
              <a:off x="0" y="0"/>
              <a:ext cx="4432279" cy="533415"/>
            </a:xfrm>
            <a:prstGeom prst="rect">
              <a:avLst/>
            </a:prstGeom>
          </p:spPr>
        </p:pic>
        <p:sp>
          <p:nvSpPr>
            <p:cNvPr id="78" name="textbox 78"/>
            <p:cNvSpPr/>
            <p:nvPr/>
          </p:nvSpPr>
          <p:spPr>
            <a:xfrm>
              <a:off x="-12700" y="-12700"/>
              <a:ext cx="4457700" cy="605155"/>
            </a:xfrm>
            <a:prstGeom prst="rect">
              <a:avLst/>
            </a:prstGeom>
            <a:noFill/>
            <a:ln w="0" cap="flat">
              <a:noFill/>
              <a:prstDash val="solid"/>
              <a:miter lim="0"/>
            </a:ln>
          </p:spPr>
          <p:txBody>
            <a:bodyPr vert="horz" wrap="square" lIns="0" tIns="0" rIns="0" bIns="0"/>
            <a:lstStyle/>
            <a:p>
              <a:pPr algn="l" rtl="0" eaLnBrk="0">
                <a:lnSpc>
                  <a:spcPct val="100000"/>
                </a:lnSpc>
              </a:pPr>
              <a:endParaRPr sz="1000" dirty="0">
                <a:latin typeface="Arial" panose="020B0604020202020204"/>
                <a:ea typeface="Arial" panose="020B0604020202020204"/>
                <a:cs typeface="Arial" panose="020B0604020202020204"/>
              </a:endParaRPr>
            </a:p>
            <a:p>
              <a:pPr marL="315595" algn="l" rtl="0" eaLnBrk="0">
                <a:lnSpc>
                  <a:spcPct val="96000"/>
                </a:lnSpc>
                <a:spcBef>
                  <a:spcPts val="5"/>
                </a:spcBef>
              </a:pPr>
              <a:r>
                <a:rPr sz="2700" b="1" kern="0" spc="-50" dirty="0">
                  <a:solidFill>
                    <a:srgbClr val="FFFFFF">
                      <a:alpha val="100000"/>
                    </a:srgbClr>
                  </a:solidFill>
                  <a:latin typeface="黑体" panose="02010609060101010101" charset="-122"/>
                  <a:ea typeface="黑体" panose="02010609060101010101" charset="-122"/>
                  <a:cs typeface="黑体" panose="02010609060101010101" charset="-122"/>
                </a:rPr>
                <a:t>液化气的十大特性</a:t>
              </a:r>
              <a:endParaRPr sz="2700" dirty="0">
                <a:latin typeface="黑体" panose="02010609060101010101" charset="-122"/>
                <a:ea typeface="黑体" panose="02010609060101010101" charset="-122"/>
                <a:cs typeface="黑体" panose="02010609060101010101" charset="-122"/>
              </a:endParaRPr>
            </a:p>
          </p:txBody>
        </p:sp>
      </p:grpSp>
      <p:sp>
        <p:nvSpPr>
          <p:cNvPr id="80" name="textbox 80"/>
          <p:cNvSpPr/>
          <p:nvPr/>
        </p:nvSpPr>
        <p:spPr>
          <a:xfrm>
            <a:off x="6007140" y="1439161"/>
            <a:ext cx="1619885" cy="124523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558165" algn="l" rtl="0" eaLnBrk="0">
              <a:lnSpc>
                <a:spcPct val="77000"/>
              </a:lnSpc>
            </a:pPr>
            <a:r>
              <a:rPr sz="2100" b="1" kern="0" spc="-30" dirty="0">
                <a:solidFill>
                  <a:srgbClr val="205070">
                    <a:alpha val="100000"/>
                  </a:srgbClr>
                </a:solidFill>
                <a:latin typeface="Times New Roman" panose="02020603050405020304"/>
                <a:ea typeface="Times New Roman" panose="02020603050405020304"/>
                <a:cs typeface="Times New Roman" panose="02020603050405020304"/>
              </a:rPr>
              <a:t>03</a:t>
            </a:r>
            <a:endParaRPr sz="2100" dirty="0">
              <a:latin typeface="Times New Roman" panose="02020603050405020304"/>
              <a:ea typeface="Times New Roman" panose="02020603050405020304"/>
              <a:cs typeface="Times New Roman" panose="02020603050405020304"/>
            </a:endParaRPr>
          </a:p>
          <a:p>
            <a:pPr marL="230505" algn="l" rtl="0" eaLnBrk="0">
              <a:lnSpc>
                <a:spcPct val="96000"/>
              </a:lnSpc>
              <a:spcBef>
                <a:spcPts val="1250"/>
              </a:spcBef>
            </a:pPr>
            <a:r>
              <a:rPr sz="1300" b="1" kern="0" spc="30" dirty="0">
                <a:solidFill>
                  <a:srgbClr val="204060">
                    <a:alpha val="100000"/>
                  </a:srgbClr>
                </a:solidFill>
                <a:latin typeface="黑体" panose="02010609060101010101" charset="-122"/>
                <a:ea typeface="黑体" panose="02010609060101010101" charset="-122"/>
                <a:cs typeface="黑体" panose="02010609060101010101" charset="-122"/>
              </a:rPr>
              <a:t>液态比重比水轻</a:t>
            </a:r>
            <a:endParaRPr sz="1300" dirty="0">
              <a:latin typeface="黑体" panose="02010609060101010101" charset="-122"/>
              <a:ea typeface="黑体" panose="02010609060101010101" charset="-122"/>
              <a:cs typeface="黑体" panose="02010609060101010101" charset="-122"/>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14000"/>
              </a:lnSpc>
            </a:pPr>
            <a:endParaRPr sz="200" dirty="0">
              <a:latin typeface="Arial" panose="020B0604020202020204"/>
              <a:ea typeface="Arial" panose="020B0604020202020204"/>
              <a:cs typeface="Arial" panose="020B0604020202020204"/>
            </a:endParaRPr>
          </a:p>
          <a:p>
            <a:pPr marL="12700" indent="310515" algn="l" rtl="0" eaLnBrk="0">
              <a:lnSpc>
                <a:spcPct val="158000"/>
              </a:lnSpc>
              <a:spcBef>
                <a:spcPts val="0"/>
              </a:spcBef>
            </a:pP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像油类一样，浮于水</a:t>
            </a:r>
            <a:r>
              <a:rPr sz="900" kern="0" spc="0" dirty="0">
                <a:solidFill>
                  <a:srgbClr val="000000">
                    <a:alpha val="100000"/>
                  </a:srgbClr>
                </a:solidFill>
                <a:latin typeface="楷体" panose="02010609060101010101" charset="-122"/>
                <a:ea typeface="楷体" panose="02010609060101010101" charset="-122"/>
                <a:cs typeface="楷体" panose="02010609060101010101" charset="-122"/>
              </a:rPr>
              <a:t>面，</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约相当于水比重的一半。</a:t>
            </a:r>
            <a:endParaRPr sz="900" dirty="0">
              <a:latin typeface="楷体" panose="02010609060101010101" charset="-122"/>
              <a:ea typeface="楷体" panose="02010609060101010101" charset="-122"/>
              <a:cs typeface="楷体" panose="02010609060101010101" charset="-122"/>
            </a:endParaRPr>
          </a:p>
        </p:txBody>
      </p:sp>
      <p:pic>
        <p:nvPicPr>
          <p:cNvPr id="84" name="picture 84"/>
          <p:cNvPicPr>
            <a:picLocks noChangeAspect="1"/>
          </p:cNvPicPr>
          <p:nvPr/>
        </p:nvPicPr>
        <p:blipFill>
          <a:blip r:embed="rId2"/>
          <a:stretch>
            <a:fillRect/>
          </a:stretch>
        </p:blipFill>
        <p:spPr>
          <a:xfrm rot="21600000">
            <a:off x="615939" y="977905"/>
            <a:ext cx="520679" cy="488929"/>
          </a:xfrm>
          <a:prstGeom prst="rect">
            <a:avLst/>
          </a:prstGeom>
        </p:spPr>
      </p:pic>
      <p:sp>
        <p:nvSpPr>
          <p:cNvPr id="88" name="textbox 88"/>
          <p:cNvSpPr/>
          <p:nvPr/>
        </p:nvSpPr>
        <p:spPr>
          <a:xfrm>
            <a:off x="1371579" y="1445516"/>
            <a:ext cx="282575" cy="272415"/>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12700" algn="l" rtl="0" eaLnBrk="0">
              <a:lnSpc>
                <a:spcPct val="77000"/>
              </a:lnSpc>
            </a:pPr>
            <a:r>
              <a:rPr sz="2100" b="1" kern="0" spc="-30" dirty="0">
                <a:solidFill>
                  <a:srgbClr val="205080">
                    <a:alpha val="100000"/>
                  </a:srgbClr>
                </a:solidFill>
                <a:latin typeface="Times New Roman" panose="02020603050405020304"/>
                <a:ea typeface="Times New Roman" panose="02020603050405020304"/>
                <a:cs typeface="Times New Roman" panose="02020603050405020304"/>
              </a:rPr>
              <a:t>01</a:t>
            </a:r>
            <a:endParaRPr sz="2100" dirty="0">
              <a:latin typeface="Times New Roman" panose="02020603050405020304"/>
              <a:ea typeface="Times New Roman" panose="02020603050405020304"/>
              <a:cs typeface="Times New Roman" panose="02020603050405020304"/>
            </a:endParaRPr>
          </a:p>
        </p:txBody>
      </p:sp>
      <p:pic>
        <p:nvPicPr>
          <p:cNvPr id="90" name="picture 90"/>
          <p:cNvPicPr>
            <a:picLocks noChangeAspect="1"/>
          </p:cNvPicPr>
          <p:nvPr/>
        </p:nvPicPr>
        <p:blipFill>
          <a:blip r:embed="rId3"/>
          <a:stretch>
            <a:fillRect/>
          </a:stretch>
        </p:blipFill>
        <p:spPr>
          <a:xfrm rot="21600000">
            <a:off x="3244860" y="1073139"/>
            <a:ext cx="4362460" cy="6355"/>
          </a:xfrm>
          <a:prstGeom prst="rect">
            <a:avLst/>
          </a:prstGeom>
        </p:spPr>
      </p:pic>
      <p:pic>
        <p:nvPicPr>
          <p:cNvPr id="92" name="picture 92"/>
          <p:cNvPicPr>
            <a:picLocks noChangeAspect="1"/>
          </p:cNvPicPr>
          <p:nvPr/>
        </p:nvPicPr>
        <p:blipFill>
          <a:blip r:embed="rId4"/>
          <a:stretch>
            <a:fillRect/>
          </a:stretch>
        </p:blipFill>
        <p:spPr>
          <a:xfrm rot="21600000">
            <a:off x="2552674" y="1066784"/>
            <a:ext cx="6350" cy="2870210"/>
          </a:xfrm>
          <a:prstGeom prst="rect">
            <a:avLst/>
          </a:prstGeom>
        </p:spPr>
      </p:pic>
      <p:pic>
        <p:nvPicPr>
          <p:cNvPr id="94" name="picture 94"/>
          <p:cNvPicPr>
            <a:picLocks noChangeAspect="1"/>
          </p:cNvPicPr>
          <p:nvPr/>
        </p:nvPicPr>
        <p:blipFill>
          <a:blip r:embed="rId5"/>
          <a:stretch>
            <a:fillRect/>
          </a:stretch>
        </p:blipFill>
        <p:spPr>
          <a:xfrm rot="21600000">
            <a:off x="1130279" y="1073139"/>
            <a:ext cx="1435161" cy="63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6"/>
          <p:cNvPicPr>
            <a:picLocks noChangeAspect="1"/>
          </p:cNvPicPr>
          <p:nvPr/>
        </p:nvPicPr>
        <p:blipFill>
          <a:blip r:embed="rId1"/>
          <a:stretch>
            <a:fillRect/>
          </a:stretch>
        </p:blipFill>
        <p:spPr>
          <a:xfrm rot="21600000">
            <a:off x="0" y="0"/>
            <a:ext cx="8128000" cy="4572000"/>
          </a:xfrm>
          <a:prstGeom prst="rect">
            <a:avLst/>
          </a:prstGeom>
        </p:spPr>
      </p:pic>
      <p:sp>
        <p:nvSpPr>
          <p:cNvPr id="98" name="textbox 98"/>
          <p:cNvSpPr/>
          <p:nvPr/>
        </p:nvSpPr>
        <p:spPr>
          <a:xfrm>
            <a:off x="3359118" y="1444304"/>
            <a:ext cx="1699260" cy="2095500"/>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Arial" panose="020B0604020202020204"/>
              <a:ea typeface="Arial" panose="020B0604020202020204"/>
              <a:cs typeface="Arial" panose="020B0604020202020204"/>
            </a:endParaRPr>
          </a:p>
          <a:p>
            <a:pPr marL="501650" algn="l" rtl="0" eaLnBrk="0">
              <a:lnSpc>
                <a:spcPct val="77000"/>
              </a:lnSpc>
            </a:pPr>
            <a:r>
              <a:rPr sz="2400" b="1" kern="0" spc="-30" dirty="0">
                <a:solidFill>
                  <a:srgbClr val="204070">
                    <a:alpha val="100000"/>
                  </a:srgbClr>
                </a:solidFill>
                <a:latin typeface="Times New Roman" panose="02020603050405020304"/>
                <a:ea typeface="Times New Roman" panose="02020603050405020304"/>
                <a:cs typeface="Times New Roman" panose="02020603050405020304"/>
              </a:rPr>
              <a:t>05</a:t>
            </a:r>
            <a:endParaRPr sz="2400" dirty="0">
              <a:latin typeface="Times New Roman" panose="02020603050405020304"/>
              <a:ea typeface="Times New Roman" panose="02020603050405020304"/>
              <a:cs typeface="Times New Roman" panose="02020603050405020304"/>
            </a:endParaRPr>
          </a:p>
          <a:p>
            <a:pPr marL="236855" algn="l" rtl="0" eaLnBrk="0">
              <a:lnSpc>
                <a:spcPct val="95000"/>
              </a:lnSpc>
              <a:spcBef>
                <a:spcPts val="490"/>
              </a:spcBef>
            </a:pPr>
            <a:r>
              <a:rPr sz="1300" b="1" kern="0" spc="10" dirty="0">
                <a:solidFill>
                  <a:srgbClr val="204060">
                    <a:alpha val="100000"/>
                  </a:srgbClr>
                </a:solidFill>
                <a:latin typeface="黑体" panose="02010609060101010101" charset="-122"/>
                <a:ea typeface="黑体" panose="02010609060101010101" charset="-122"/>
                <a:cs typeface="黑体" panose="02010609060101010101" charset="-122"/>
              </a:rPr>
              <a:t>体积膨张系数大</a:t>
            </a:r>
            <a:endParaRPr sz="1300" dirty="0">
              <a:latin typeface="黑体" panose="02010609060101010101" charset="-122"/>
              <a:ea typeface="黑体" panose="02010609060101010101" charset="-122"/>
              <a:cs typeface="黑体" panose="02010609060101010101" charset="-122"/>
            </a:endParaRPr>
          </a:p>
          <a:p>
            <a:pPr marL="12700" indent="317500" algn="l" rtl="0" eaLnBrk="0">
              <a:lnSpc>
                <a:spcPct val="144000"/>
              </a:lnSpc>
              <a:spcBef>
                <a:spcPts val="840"/>
              </a:spcBef>
            </a:pPr>
            <a:r>
              <a:rPr sz="800" kern="0" spc="0" dirty="0">
                <a:solidFill>
                  <a:srgbClr val="000000">
                    <a:alpha val="100000"/>
                  </a:srgbClr>
                </a:solidFill>
                <a:latin typeface="楷体" panose="02010609060101010101" charset="-122"/>
                <a:ea typeface="楷体" panose="02010609060101010101" charset="-122"/>
                <a:cs typeface="楷体" panose="02010609060101010101" charset="-122"/>
              </a:rPr>
              <a:t>液化石油气的体积膨胀系数大</a:t>
            </a:r>
            <a:r>
              <a:rPr sz="8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800" kern="0" spc="20" dirty="0">
                <a:solidFill>
                  <a:srgbClr val="000000">
                    <a:alpha val="100000"/>
                  </a:srgbClr>
                </a:solidFill>
                <a:latin typeface="楷体" panose="02010609060101010101" charset="-122"/>
                <a:ea typeface="楷体" panose="02010609060101010101" charset="-122"/>
                <a:cs typeface="楷体" panose="02010609060101010101" charset="-122"/>
              </a:rPr>
              <a:t>约是同温度水的体积膨胀系数的10~</a:t>
            </a:r>
            <a:r>
              <a:rPr sz="800" kern="0" spc="-10" dirty="0">
                <a:solidFill>
                  <a:srgbClr val="000000">
                    <a:alpha val="100000"/>
                  </a:srgbClr>
                </a:solidFill>
                <a:latin typeface="楷体" panose="02010609060101010101" charset="-122"/>
                <a:ea typeface="楷体" panose="02010609060101010101" charset="-122"/>
                <a:cs typeface="楷体" panose="02010609060101010101" charset="-122"/>
              </a:rPr>
              <a:t>  </a:t>
            </a:r>
            <a:r>
              <a:rPr sz="800" kern="0" spc="0" dirty="0">
                <a:solidFill>
                  <a:srgbClr val="000000">
                    <a:alpha val="100000"/>
                  </a:srgbClr>
                </a:solidFill>
                <a:latin typeface="楷体" panose="02010609060101010101" charset="-122"/>
                <a:ea typeface="楷体" panose="02010609060101010101" charset="-122"/>
                <a:cs typeface="楷体" panose="02010609060101010101" charset="-122"/>
              </a:rPr>
              <a:t>16倍，随着温度的升高</a:t>
            </a:r>
            <a:r>
              <a:rPr sz="800" kern="0" spc="-10" dirty="0">
                <a:solidFill>
                  <a:srgbClr val="000000">
                    <a:alpha val="100000"/>
                  </a:srgbClr>
                </a:solidFill>
                <a:latin typeface="楷体" panose="02010609060101010101" charset="-122"/>
                <a:ea typeface="楷体" panose="02010609060101010101" charset="-122"/>
                <a:cs typeface="楷体" panose="02010609060101010101" charset="-122"/>
              </a:rPr>
              <a:t>，液态体积会</a:t>
            </a:r>
            <a:r>
              <a:rPr sz="8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800" kern="0" spc="0" dirty="0">
                <a:solidFill>
                  <a:srgbClr val="000000">
                    <a:alpha val="100000"/>
                  </a:srgbClr>
                </a:solidFill>
                <a:latin typeface="楷体" panose="02010609060101010101" charset="-122"/>
                <a:ea typeface="楷体" panose="02010609060101010101" charset="-122"/>
                <a:cs typeface="楷体" panose="02010609060101010101" charset="-122"/>
              </a:rPr>
              <a:t>不断膨胀，气态压力也不断增加</a:t>
            </a:r>
            <a:r>
              <a:rPr sz="800" kern="0" spc="-10" dirty="0">
                <a:solidFill>
                  <a:srgbClr val="000000">
                    <a:alpha val="100000"/>
                  </a:srgbClr>
                </a:solidFill>
                <a:latin typeface="楷体" panose="02010609060101010101" charset="-122"/>
                <a:ea typeface="楷体" panose="02010609060101010101" charset="-122"/>
                <a:cs typeface="楷体" panose="02010609060101010101" charset="-122"/>
              </a:rPr>
              <a:t>，温</a:t>
            </a:r>
            <a:r>
              <a:rPr sz="800" kern="0" spc="-10" dirty="0">
                <a:solidFill>
                  <a:srgbClr val="000000">
                    <a:alpha val="100000"/>
                  </a:srgbClr>
                </a:solidFill>
                <a:latin typeface="楷体" panose="02010609060101010101" charset="-122"/>
                <a:ea typeface="楷体" panose="02010609060101010101" charset="-122"/>
                <a:cs typeface="楷体" panose="02010609060101010101" charset="-122"/>
              </a:rPr>
              <a:t>  </a:t>
            </a:r>
            <a:r>
              <a:rPr sz="800" kern="0" spc="20" dirty="0">
                <a:solidFill>
                  <a:srgbClr val="000000">
                    <a:alpha val="100000"/>
                  </a:srgbClr>
                </a:solidFill>
                <a:latin typeface="楷体" panose="02010609060101010101" charset="-122"/>
                <a:ea typeface="楷体" panose="02010609060101010101" charset="-122"/>
                <a:cs typeface="楷体" panose="02010609060101010101" charset="-122"/>
              </a:rPr>
              <a:t>度每升高摄氏1度，体积膨胀0.3~</a:t>
            </a:r>
            <a:endParaRPr sz="800" dirty="0">
              <a:latin typeface="楷体" panose="02010609060101010101" charset="-122"/>
              <a:ea typeface="楷体" panose="02010609060101010101" charset="-122"/>
              <a:cs typeface="楷体" panose="02010609060101010101" charset="-122"/>
            </a:endParaRPr>
          </a:p>
          <a:p>
            <a:pPr marL="12700" algn="l" rtl="0" eaLnBrk="0">
              <a:lnSpc>
                <a:spcPct val="149000"/>
              </a:lnSpc>
              <a:spcBef>
                <a:spcPts val="165"/>
              </a:spcBef>
            </a:pPr>
            <a:r>
              <a:rPr sz="800" kern="0" spc="40" dirty="0">
                <a:solidFill>
                  <a:srgbClr val="000000">
                    <a:alpha val="100000"/>
                  </a:srgbClr>
                </a:solidFill>
                <a:latin typeface="楷体" panose="02010609060101010101" charset="-122"/>
                <a:ea typeface="楷体" panose="02010609060101010101" charset="-122"/>
                <a:cs typeface="楷体" panose="02010609060101010101" charset="-122"/>
              </a:rPr>
              <a:t>0.4%,气压增加0.2～0.3</a:t>
            </a:r>
            <a:r>
              <a:rPr sz="8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MPa</a:t>
            </a:r>
            <a:r>
              <a:rPr sz="800"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kern="0" spc="40" dirty="0">
                <a:solidFill>
                  <a:srgbClr val="000000">
                    <a:alpha val="100000"/>
                  </a:srgbClr>
                </a:solidFill>
                <a:latin typeface="楷体" panose="02010609060101010101" charset="-122"/>
                <a:ea typeface="楷体" panose="02010609060101010101" charset="-122"/>
                <a:cs typeface="楷体" panose="02010609060101010101" charset="-122"/>
              </a:rPr>
              <a:t>最</a:t>
            </a:r>
            <a:r>
              <a:rPr sz="800" kern="0" spc="-10" dirty="0">
                <a:solidFill>
                  <a:srgbClr val="000000">
                    <a:alpha val="100000"/>
                  </a:srgbClr>
                </a:solidFill>
                <a:latin typeface="楷体" panose="02010609060101010101" charset="-122"/>
                <a:ea typeface="楷体" panose="02010609060101010101" charset="-122"/>
                <a:cs typeface="楷体" panose="02010609060101010101" charset="-122"/>
              </a:rPr>
              <a:t>   </a:t>
            </a:r>
            <a:r>
              <a:rPr sz="800" kern="0" spc="-10" dirty="0">
                <a:solidFill>
                  <a:srgbClr val="000000">
                    <a:alpha val="100000"/>
                  </a:srgbClr>
                </a:solidFill>
                <a:latin typeface="楷体" panose="02010609060101010101" charset="-122"/>
                <a:ea typeface="楷体" panose="02010609060101010101" charset="-122"/>
                <a:cs typeface="楷体" panose="02010609060101010101" charset="-122"/>
              </a:rPr>
              <a:t>大充装重量一般按充装系数</a:t>
            </a:r>
            <a:endParaRPr sz="800" dirty="0">
              <a:latin typeface="楷体" panose="02010609060101010101" charset="-122"/>
              <a:ea typeface="楷体" panose="02010609060101010101" charset="-122"/>
              <a:cs typeface="楷体" panose="02010609060101010101" charset="-122"/>
            </a:endParaRPr>
          </a:p>
          <a:p>
            <a:pPr algn="l" rtl="0" eaLnBrk="0">
              <a:lnSpc>
                <a:spcPct val="109000"/>
              </a:lnSpc>
            </a:pPr>
            <a:endParaRPr sz="300" dirty="0">
              <a:latin typeface="Arial" panose="020B0604020202020204"/>
              <a:ea typeface="Arial" panose="020B0604020202020204"/>
              <a:cs typeface="Arial" panose="020B0604020202020204"/>
            </a:endParaRPr>
          </a:p>
          <a:p>
            <a:pPr marL="12700" algn="l" rtl="0" eaLnBrk="0">
              <a:lnSpc>
                <a:spcPct val="97000"/>
              </a:lnSpc>
              <a:spcBef>
                <a:spcPts val="5"/>
              </a:spcBef>
            </a:pPr>
            <a:r>
              <a:rPr sz="800" kern="0" spc="0" dirty="0">
                <a:solidFill>
                  <a:srgbClr val="000000">
                    <a:alpha val="100000"/>
                  </a:srgbClr>
                </a:solidFill>
                <a:latin typeface="Times New Roman" panose="02020603050405020304"/>
                <a:ea typeface="Times New Roman" panose="02020603050405020304"/>
                <a:cs typeface="Times New Roman" panose="02020603050405020304"/>
              </a:rPr>
              <a:t>0.425Kg/L,</a:t>
            </a:r>
            <a:r>
              <a:rPr sz="800" kern="0" spc="0" dirty="0">
                <a:solidFill>
                  <a:srgbClr val="000000">
                    <a:alpha val="100000"/>
                  </a:srgbClr>
                </a:solidFill>
                <a:latin typeface="楷体" panose="02010609060101010101" charset="-122"/>
                <a:ea typeface="楷体" panose="02010609060101010101" charset="-122"/>
                <a:cs typeface="楷体" panose="02010609060101010101" charset="-122"/>
              </a:rPr>
              <a:t>体积充装系数一</a:t>
            </a:r>
            <a:r>
              <a:rPr sz="800" kern="0" spc="-10" dirty="0">
                <a:solidFill>
                  <a:srgbClr val="000000">
                    <a:alpha val="100000"/>
                  </a:srgbClr>
                </a:solidFill>
                <a:latin typeface="楷体" panose="02010609060101010101" charset="-122"/>
                <a:ea typeface="楷体" panose="02010609060101010101" charset="-122"/>
                <a:cs typeface="楷体" panose="02010609060101010101" charset="-122"/>
              </a:rPr>
              <a:t>般为85%。</a:t>
            </a:r>
            <a:endParaRPr sz="800" dirty="0">
              <a:latin typeface="楷体" panose="02010609060101010101" charset="-122"/>
              <a:ea typeface="楷体" panose="02010609060101010101" charset="-122"/>
              <a:cs typeface="楷体" panose="02010609060101010101" charset="-122"/>
            </a:endParaRPr>
          </a:p>
        </p:txBody>
      </p:sp>
      <p:sp>
        <p:nvSpPr>
          <p:cNvPr id="100" name="textbox 100"/>
          <p:cNvSpPr/>
          <p:nvPr/>
        </p:nvSpPr>
        <p:spPr>
          <a:xfrm>
            <a:off x="6013480" y="1399160"/>
            <a:ext cx="1562735" cy="1651000"/>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507365" algn="l" rtl="0" eaLnBrk="0">
              <a:lnSpc>
                <a:spcPct val="79000"/>
              </a:lnSpc>
            </a:pPr>
            <a:r>
              <a:rPr sz="2000" b="1" kern="0" spc="-20" dirty="0">
                <a:solidFill>
                  <a:srgbClr val="204070">
                    <a:alpha val="100000"/>
                  </a:srgbClr>
                </a:solidFill>
                <a:latin typeface="Times New Roman" panose="02020603050405020304"/>
                <a:ea typeface="Times New Roman" panose="02020603050405020304"/>
                <a:cs typeface="Times New Roman" panose="02020603050405020304"/>
              </a:rPr>
              <a:t>06</a:t>
            </a:r>
            <a:endParaRPr sz="2000" dirty="0">
              <a:latin typeface="Times New Roman" panose="02020603050405020304"/>
              <a:ea typeface="Times New Roman" panose="02020603050405020304"/>
              <a:cs typeface="Times New Roman" panose="02020603050405020304"/>
            </a:endParaRPr>
          </a:p>
          <a:p>
            <a:pPr marL="579755" algn="l" rtl="0" eaLnBrk="0">
              <a:lnSpc>
                <a:spcPct val="96000"/>
              </a:lnSpc>
              <a:spcBef>
                <a:spcPts val="845"/>
              </a:spcBef>
            </a:pPr>
            <a:r>
              <a:rPr sz="1300" b="1" kern="0" spc="-30" dirty="0">
                <a:solidFill>
                  <a:srgbClr val="204060">
                    <a:alpha val="100000"/>
                  </a:srgbClr>
                </a:solidFill>
                <a:latin typeface="黑体" panose="02010609060101010101" charset="-122"/>
                <a:ea typeface="黑体" panose="02010609060101010101" charset="-122"/>
                <a:cs typeface="黑体" panose="02010609060101010101" charset="-122"/>
              </a:rPr>
              <a:t>沸点低</a:t>
            </a:r>
            <a:endParaRPr sz="1300" dirty="0">
              <a:latin typeface="黑体" panose="02010609060101010101" charset="-122"/>
              <a:ea typeface="黑体" panose="02010609060101010101" charset="-122"/>
              <a:cs typeface="黑体" panose="02010609060101010101" charset="-122"/>
            </a:endParaRPr>
          </a:p>
          <a:p>
            <a:pPr algn="l" rtl="0" eaLnBrk="0">
              <a:lnSpc>
                <a:spcPct val="189000"/>
              </a:lnSpc>
            </a:pPr>
            <a:endParaRPr sz="1000" dirty="0">
              <a:latin typeface="Arial" panose="020B0604020202020204"/>
              <a:ea typeface="Arial" panose="020B0604020202020204"/>
              <a:cs typeface="Arial" panose="020B0604020202020204"/>
            </a:endParaRPr>
          </a:p>
          <a:p>
            <a:pPr algn="r" rtl="0" eaLnBrk="0">
              <a:lnSpc>
                <a:spcPct val="92000"/>
              </a:lnSpc>
              <a:spcBef>
                <a:spcPts val="245"/>
              </a:spcBef>
            </a:pPr>
            <a:r>
              <a:rPr sz="800" kern="0" spc="110" dirty="0">
                <a:solidFill>
                  <a:srgbClr val="000000">
                    <a:alpha val="100000"/>
                  </a:srgbClr>
                </a:solidFill>
                <a:latin typeface="楷体" panose="02010609060101010101" charset="-122"/>
                <a:ea typeface="楷体" panose="02010609060101010101" charset="-122"/>
                <a:cs typeface="楷体" panose="02010609060101010101" charset="-122"/>
              </a:rPr>
              <a:t>一般沸点在0℃以下，在</a:t>
            </a:r>
            <a:endParaRPr sz="800" dirty="0">
              <a:latin typeface="楷体" panose="02010609060101010101" charset="-122"/>
              <a:ea typeface="楷体" panose="02010609060101010101" charset="-122"/>
              <a:cs typeface="楷体" panose="02010609060101010101" charset="-122"/>
            </a:endParaRPr>
          </a:p>
          <a:p>
            <a:pPr marL="12700" algn="l" rtl="0" eaLnBrk="0">
              <a:lnSpc>
                <a:spcPct val="179000"/>
              </a:lnSpc>
              <a:spcBef>
                <a:spcPts val="25"/>
              </a:spcBef>
            </a:pPr>
            <a:r>
              <a:rPr sz="800" kern="0" spc="120" dirty="0">
                <a:solidFill>
                  <a:srgbClr val="000000">
                    <a:alpha val="100000"/>
                  </a:srgbClr>
                </a:solidFill>
                <a:latin typeface="楷体" panose="02010609060101010101" charset="-122"/>
                <a:ea typeface="楷体" panose="02010609060101010101" charset="-122"/>
                <a:cs typeface="楷体" panose="02010609060101010101" charset="-122"/>
              </a:rPr>
              <a:t>我国，尤其是北方，即使是冬</a:t>
            </a:r>
            <a:r>
              <a:rPr sz="800" kern="0" spc="70" dirty="0">
                <a:solidFill>
                  <a:srgbClr val="000000">
                    <a:alpha val="100000"/>
                  </a:srgbClr>
                </a:solidFill>
                <a:latin typeface="楷体" panose="02010609060101010101" charset="-122"/>
                <a:ea typeface="楷体" panose="02010609060101010101" charset="-122"/>
                <a:cs typeface="楷体" panose="02010609060101010101" charset="-122"/>
              </a:rPr>
              <a:t> </a:t>
            </a:r>
            <a:r>
              <a:rPr sz="800" kern="0" spc="120" dirty="0">
                <a:solidFill>
                  <a:srgbClr val="000000">
                    <a:alpha val="100000"/>
                  </a:srgbClr>
                </a:solidFill>
                <a:latin typeface="楷体" panose="02010609060101010101" charset="-122"/>
                <a:ea typeface="楷体" panose="02010609060101010101" charset="-122"/>
                <a:cs typeface="楷体" panose="02010609060101010101" charset="-122"/>
              </a:rPr>
              <a:t>季最冷的气温条件下，也能自</a:t>
            </a:r>
            <a:r>
              <a:rPr sz="800" kern="0" spc="60" dirty="0">
                <a:solidFill>
                  <a:srgbClr val="000000">
                    <a:alpha val="100000"/>
                  </a:srgbClr>
                </a:solidFill>
                <a:latin typeface="楷体" panose="02010609060101010101" charset="-122"/>
                <a:ea typeface="楷体" panose="02010609060101010101" charset="-122"/>
                <a:cs typeface="楷体" panose="02010609060101010101" charset="-122"/>
              </a:rPr>
              <a:t> </a:t>
            </a:r>
            <a:r>
              <a:rPr sz="800" kern="0" spc="110" dirty="0">
                <a:solidFill>
                  <a:srgbClr val="000000">
                    <a:alpha val="100000"/>
                  </a:srgbClr>
                </a:solidFill>
                <a:latin typeface="楷体" panose="02010609060101010101" charset="-122"/>
                <a:ea typeface="楷体" panose="02010609060101010101" charset="-122"/>
                <a:cs typeface="楷体" panose="02010609060101010101" charset="-122"/>
              </a:rPr>
              <a:t>然气化，易产生冻伤。</a:t>
            </a:r>
            <a:endParaRPr sz="800" dirty="0">
              <a:latin typeface="楷体" panose="02010609060101010101" charset="-122"/>
              <a:ea typeface="楷体" panose="02010609060101010101" charset="-122"/>
              <a:cs typeface="楷体" panose="02010609060101010101" charset="-122"/>
            </a:endParaRPr>
          </a:p>
        </p:txBody>
      </p:sp>
      <p:grpSp>
        <p:nvGrpSpPr>
          <p:cNvPr id="12" name="group 12"/>
          <p:cNvGrpSpPr/>
          <p:nvPr/>
        </p:nvGrpSpPr>
        <p:grpSpPr>
          <a:xfrm rot="21600000">
            <a:off x="25440" y="120655"/>
            <a:ext cx="4451299" cy="533415"/>
            <a:chOff x="0" y="0"/>
            <a:chExt cx="4451299" cy="533415"/>
          </a:xfrm>
        </p:grpSpPr>
        <p:pic>
          <p:nvPicPr>
            <p:cNvPr id="102" name="picture 102"/>
            <p:cNvPicPr>
              <a:picLocks noChangeAspect="1"/>
            </p:cNvPicPr>
            <p:nvPr/>
          </p:nvPicPr>
          <p:blipFill>
            <a:blip r:embed="rId2"/>
            <a:stretch>
              <a:fillRect/>
            </a:stretch>
          </p:blipFill>
          <p:spPr>
            <a:xfrm rot="21600000">
              <a:off x="0" y="0"/>
              <a:ext cx="4451299" cy="533415"/>
            </a:xfrm>
            <a:prstGeom prst="rect">
              <a:avLst/>
            </a:prstGeom>
          </p:spPr>
        </p:pic>
        <p:sp>
          <p:nvSpPr>
            <p:cNvPr id="104" name="textbox 104"/>
            <p:cNvSpPr/>
            <p:nvPr/>
          </p:nvSpPr>
          <p:spPr>
            <a:xfrm>
              <a:off x="-12700" y="-12700"/>
              <a:ext cx="4476750" cy="603250"/>
            </a:xfrm>
            <a:prstGeom prst="rect">
              <a:avLst/>
            </a:prstGeom>
            <a:noFill/>
            <a:ln w="0" cap="flat">
              <a:noFill/>
              <a:prstDash val="solid"/>
              <a:miter lim="0"/>
            </a:ln>
          </p:spPr>
          <p:txBody>
            <a:bodyPr vert="horz" wrap="square" lIns="0" tIns="0" rIns="0" bIns="0"/>
            <a:lstStyle/>
            <a:p>
              <a:pPr algn="l" rtl="0" eaLnBrk="0">
                <a:lnSpc>
                  <a:spcPct val="104000"/>
                </a:lnSpc>
              </a:pPr>
              <a:endParaRPr sz="900" dirty="0">
                <a:latin typeface="Arial" panose="020B0604020202020204"/>
                <a:ea typeface="Arial" panose="020B0604020202020204"/>
                <a:cs typeface="Arial" panose="020B0604020202020204"/>
              </a:endParaRPr>
            </a:p>
            <a:p>
              <a:pPr marL="334645" algn="l" rtl="0" eaLnBrk="0">
                <a:lnSpc>
                  <a:spcPct val="97000"/>
                </a:lnSpc>
              </a:pPr>
              <a:r>
                <a:rPr sz="2600" b="1" kern="0" spc="50" dirty="0">
                  <a:solidFill>
                    <a:srgbClr val="FFFFFF">
                      <a:alpha val="100000"/>
                    </a:srgbClr>
                  </a:solidFill>
                  <a:latin typeface="黑体" panose="02010609060101010101" charset="-122"/>
                  <a:ea typeface="黑体" panose="02010609060101010101" charset="-122"/>
                  <a:cs typeface="黑体" panose="02010609060101010101" charset="-122"/>
                </a:rPr>
                <a:t>液化气的十大特性</a:t>
              </a:r>
              <a:endParaRPr sz="2600" dirty="0">
                <a:latin typeface="黑体" panose="02010609060101010101" charset="-122"/>
                <a:ea typeface="黑体" panose="02010609060101010101" charset="-122"/>
                <a:cs typeface="黑体" panose="02010609060101010101" charset="-122"/>
              </a:endParaRPr>
            </a:p>
          </p:txBody>
        </p:sp>
      </p:grpSp>
      <p:sp>
        <p:nvSpPr>
          <p:cNvPr id="106" name="textbox 106"/>
          <p:cNvSpPr/>
          <p:nvPr/>
        </p:nvSpPr>
        <p:spPr>
          <a:xfrm>
            <a:off x="831880" y="1833048"/>
            <a:ext cx="1644650" cy="118427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47955" algn="l" rtl="0" eaLnBrk="0">
              <a:lnSpc>
                <a:spcPct val="96000"/>
              </a:lnSpc>
            </a:pPr>
            <a:r>
              <a:rPr sz="1300" b="1" kern="0" spc="0" dirty="0">
                <a:solidFill>
                  <a:srgbClr val="204060">
                    <a:alpha val="100000"/>
                  </a:srgbClr>
                </a:solidFill>
                <a:latin typeface="黑体" panose="02010609060101010101" charset="-122"/>
                <a:ea typeface="黑体" panose="02010609060101010101" charset="-122"/>
                <a:cs typeface="黑体" panose="02010609060101010101" charset="-122"/>
              </a:rPr>
              <a:t>气态比重比空气重</a:t>
            </a:r>
            <a:endParaRPr sz="1300" dirty="0">
              <a:latin typeface="黑体" panose="02010609060101010101" charset="-122"/>
              <a:ea typeface="黑体" panose="02010609060101010101" charset="-122"/>
              <a:cs typeface="黑体" panose="02010609060101010101" charset="-122"/>
            </a:endParaRPr>
          </a:p>
          <a:p>
            <a:pPr algn="l" rtl="0" eaLnBrk="0">
              <a:lnSpc>
                <a:spcPct val="107000"/>
              </a:lnSpc>
            </a:pPr>
            <a:endParaRPr sz="700" dirty="0">
              <a:latin typeface="Arial" panose="020B0604020202020204"/>
              <a:ea typeface="Arial" panose="020B0604020202020204"/>
              <a:cs typeface="Arial" panose="020B0604020202020204"/>
            </a:endParaRPr>
          </a:p>
          <a:p>
            <a:pPr marL="12700" indent="323215" algn="l" rtl="0" eaLnBrk="0">
              <a:lnSpc>
                <a:spcPct val="175000"/>
              </a:lnSpc>
              <a:spcBef>
                <a:spcPts val="5"/>
              </a:spcBef>
            </a:pPr>
            <a:r>
              <a:rPr sz="800" kern="0" spc="100" dirty="0">
                <a:solidFill>
                  <a:srgbClr val="000000">
                    <a:alpha val="100000"/>
                  </a:srgbClr>
                </a:solidFill>
                <a:latin typeface="楷体" panose="02010609060101010101" charset="-122"/>
                <a:ea typeface="楷体" panose="02010609060101010101" charset="-122"/>
                <a:cs typeface="楷体" panose="02010609060101010101" charset="-122"/>
              </a:rPr>
              <a:t>约为空气比重的1</a:t>
            </a:r>
            <a:r>
              <a:rPr sz="800" kern="0" spc="-160" dirty="0">
                <a:solidFill>
                  <a:srgbClr val="000000">
                    <a:alpha val="100000"/>
                  </a:srgbClr>
                </a:solidFill>
                <a:latin typeface="楷体" panose="02010609060101010101" charset="-122"/>
                <a:ea typeface="楷体" panose="02010609060101010101" charset="-122"/>
                <a:cs typeface="楷体" panose="02010609060101010101" charset="-122"/>
              </a:rPr>
              <a:t> </a:t>
            </a:r>
            <a:r>
              <a:rPr sz="800" kern="0" spc="100" dirty="0">
                <a:solidFill>
                  <a:srgbClr val="000000">
                    <a:alpha val="100000"/>
                  </a:srgbClr>
                </a:solidFill>
                <a:latin typeface="楷体" panose="02010609060101010101" charset="-122"/>
                <a:ea typeface="楷体" panose="02010609060101010101" charset="-122"/>
                <a:cs typeface="楷体" panose="02010609060101010101" charset="-122"/>
              </a:rPr>
              <a:t>.5</a:t>
            </a:r>
            <a:r>
              <a:rPr sz="800" kern="0" spc="-230" dirty="0">
                <a:solidFill>
                  <a:srgbClr val="000000">
                    <a:alpha val="100000"/>
                  </a:srgbClr>
                </a:solidFill>
                <a:latin typeface="楷体" panose="02010609060101010101" charset="-122"/>
                <a:ea typeface="楷体" panose="02010609060101010101" charset="-122"/>
                <a:cs typeface="楷体" panose="02010609060101010101" charset="-122"/>
              </a:rPr>
              <a:t> </a:t>
            </a:r>
            <a:r>
              <a:rPr sz="800" kern="0" spc="100" dirty="0">
                <a:solidFill>
                  <a:srgbClr val="000000">
                    <a:alpha val="100000"/>
                  </a:srgbClr>
                </a:solidFill>
                <a:latin typeface="楷体" panose="02010609060101010101" charset="-122"/>
                <a:ea typeface="楷体" panose="02010609060101010101" charset="-122"/>
                <a:cs typeface="楷体" panose="02010609060101010101" charset="-122"/>
              </a:rPr>
              <a:t>一</a:t>
            </a:r>
            <a:r>
              <a:rPr sz="800" kern="0" spc="-230" dirty="0">
                <a:solidFill>
                  <a:srgbClr val="000000">
                    <a:alpha val="100000"/>
                  </a:srgbClr>
                </a:solidFill>
                <a:latin typeface="楷体" panose="02010609060101010101" charset="-122"/>
                <a:ea typeface="楷体" panose="02010609060101010101" charset="-122"/>
                <a:cs typeface="楷体" panose="02010609060101010101" charset="-122"/>
              </a:rPr>
              <a:t> </a:t>
            </a:r>
            <a:r>
              <a:rPr sz="800" kern="0" spc="100" dirty="0">
                <a:solidFill>
                  <a:srgbClr val="000000">
                    <a:alpha val="100000"/>
                  </a:srgbClr>
                </a:solidFill>
                <a:latin typeface="楷体" panose="02010609060101010101" charset="-122"/>
                <a:ea typeface="楷体" panose="02010609060101010101" charset="-122"/>
                <a:cs typeface="楷体" panose="02010609060101010101" charset="-122"/>
              </a:rPr>
              <a:t>一</a:t>
            </a:r>
            <a:r>
              <a:rPr sz="8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800" kern="0" spc="130" dirty="0">
                <a:solidFill>
                  <a:srgbClr val="000000">
                    <a:alpha val="100000"/>
                  </a:srgbClr>
                </a:solidFill>
                <a:latin typeface="楷体" panose="02010609060101010101" charset="-122"/>
                <a:ea typeface="楷体" panose="02010609060101010101" charset="-122"/>
                <a:cs typeface="楷体" panose="02010609060101010101" charset="-122"/>
              </a:rPr>
              <a:t>2倍，所以液化石油气泄</a:t>
            </a:r>
            <a:r>
              <a:rPr sz="800" kern="0" spc="120" dirty="0">
                <a:solidFill>
                  <a:srgbClr val="000000">
                    <a:alpha val="100000"/>
                  </a:srgbClr>
                </a:solidFill>
                <a:latin typeface="楷体" panose="02010609060101010101" charset="-122"/>
                <a:ea typeface="楷体" panose="02010609060101010101" charset="-122"/>
                <a:cs typeface="楷体" panose="02010609060101010101" charset="-122"/>
              </a:rPr>
              <a:t>漏，极</a:t>
            </a:r>
            <a:r>
              <a:rPr sz="800" kern="0" spc="-10" dirty="0">
                <a:solidFill>
                  <a:srgbClr val="000000">
                    <a:alpha val="100000"/>
                  </a:srgbClr>
                </a:solidFill>
                <a:latin typeface="楷体" panose="02010609060101010101" charset="-122"/>
                <a:ea typeface="楷体" panose="02010609060101010101" charset="-122"/>
                <a:cs typeface="楷体" panose="02010609060101010101" charset="-122"/>
              </a:rPr>
              <a:t> </a:t>
            </a:r>
            <a:r>
              <a:rPr sz="800" kern="0" spc="130" dirty="0">
                <a:solidFill>
                  <a:srgbClr val="000000">
                    <a:alpha val="100000"/>
                  </a:srgbClr>
                </a:solidFill>
                <a:latin typeface="楷体" panose="02010609060101010101" charset="-122"/>
                <a:ea typeface="楷体" panose="02010609060101010101" charset="-122"/>
                <a:cs typeface="楷体" panose="02010609060101010101" charset="-122"/>
              </a:rPr>
              <a:t>易沉积在低洼处，引发燃烧爆</a:t>
            </a:r>
            <a:r>
              <a:rPr sz="800" kern="0" spc="20" dirty="0">
                <a:solidFill>
                  <a:srgbClr val="000000">
                    <a:alpha val="100000"/>
                  </a:srgbClr>
                </a:solidFill>
                <a:latin typeface="楷体" panose="02010609060101010101" charset="-122"/>
                <a:ea typeface="楷体" panose="02010609060101010101" charset="-122"/>
                <a:cs typeface="楷体" panose="02010609060101010101" charset="-122"/>
              </a:rPr>
              <a:t>  </a:t>
            </a:r>
            <a:r>
              <a:rPr sz="800" kern="0" spc="100" dirty="0">
                <a:solidFill>
                  <a:srgbClr val="000000">
                    <a:alpha val="100000"/>
                  </a:srgbClr>
                </a:solidFill>
                <a:latin typeface="楷体" panose="02010609060101010101" charset="-122"/>
                <a:ea typeface="楷体" panose="02010609060101010101" charset="-122"/>
                <a:cs typeface="楷体" panose="02010609060101010101" charset="-122"/>
              </a:rPr>
              <a:t>炸事故。</a:t>
            </a:r>
            <a:endParaRPr sz="800" dirty="0">
              <a:latin typeface="楷体" panose="02010609060101010101" charset="-122"/>
              <a:ea typeface="楷体" panose="02010609060101010101" charset="-122"/>
              <a:cs typeface="楷体" panose="02010609060101010101" charset="-122"/>
            </a:endParaRPr>
          </a:p>
        </p:txBody>
      </p:sp>
      <p:pic>
        <p:nvPicPr>
          <p:cNvPr id="110" name="picture 110"/>
          <p:cNvPicPr>
            <a:picLocks noChangeAspect="1"/>
          </p:cNvPicPr>
          <p:nvPr/>
        </p:nvPicPr>
        <p:blipFill>
          <a:blip r:embed="rId3"/>
          <a:stretch>
            <a:fillRect/>
          </a:stretch>
        </p:blipFill>
        <p:spPr>
          <a:xfrm rot="21600000">
            <a:off x="615939" y="977905"/>
            <a:ext cx="520679" cy="482574"/>
          </a:xfrm>
          <a:prstGeom prst="rect">
            <a:avLst/>
          </a:prstGeom>
        </p:spPr>
      </p:pic>
      <p:sp>
        <p:nvSpPr>
          <p:cNvPr id="114" name="textbox 114"/>
          <p:cNvSpPr/>
          <p:nvPr/>
        </p:nvSpPr>
        <p:spPr>
          <a:xfrm>
            <a:off x="1365239" y="1443600"/>
            <a:ext cx="276859" cy="265429"/>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12700" algn="l" rtl="0" eaLnBrk="0">
              <a:lnSpc>
                <a:spcPct val="79000"/>
              </a:lnSpc>
            </a:pPr>
            <a:r>
              <a:rPr sz="2000" b="1" kern="0" spc="-20" dirty="0">
                <a:solidFill>
                  <a:srgbClr val="204060">
                    <a:alpha val="100000"/>
                  </a:srgbClr>
                </a:solidFill>
                <a:latin typeface="Times New Roman" panose="02020603050405020304"/>
                <a:ea typeface="Times New Roman" panose="02020603050405020304"/>
                <a:cs typeface="Times New Roman" panose="02020603050405020304"/>
              </a:rPr>
              <a:t>04</a:t>
            </a:r>
            <a:endParaRPr sz="2000" dirty="0">
              <a:latin typeface="Times New Roman" panose="02020603050405020304"/>
              <a:ea typeface="Times New Roman" panose="02020603050405020304"/>
              <a:cs typeface="Times New Roman" panose="020206030504050203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6"/>
          <p:cNvSpPr/>
          <p:nvPr/>
        </p:nvSpPr>
        <p:spPr>
          <a:xfrm>
            <a:off x="6337299" y="1361075"/>
            <a:ext cx="1492250" cy="2679700"/>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660400" algn="l" rtl="0" eaLnBrk="0">
              <a:lnSpc>
                <a:spcPct val="79000"/>
              </a:lnSpc>
            </a:pPr>
            <a:r>
              <a:rPr sz="2000" b="1" kern="0" spc="-30" dirty="0">
                <a:solidFill>
                  <a:srgbClr val="204070">
                    <a:alpha val="100000"/>
                  </a:srgbClr>
                </a:solidFill>
                <a:latin typeface="Times New Roman" panose="02020603050405020304"/>
                <a:ea typeface="Times New Roman" panose="02020603050405020304"/>
                <a:cs typeface="Times New Roman" panose="02020603050405020304"/>
              </a:rPr>
              <a:t>10</a:t>
            </a:r>
            <a:endParaRPr sz="2000" dirty="0">
              <a:latin typeface="Times New Roman" panose="02020603050405020304"/>
              <a:ea typeface="Times New Roman" panose="02020603050405020304"/>
              <a:cs typeface="Times New Roman" panose="02020603050405020304"/>
            </a:endParaRPr>
          </a:p>
          <a:p>
            <a:pPr algn="l" rtl="0" eaLnBrk="0">
              <a:lnSpc>
                <a:spcPct val="110000"/>
              </a:lnSpc>
            </a:pPr>
            <a:endParaRPr sz="1000" dirty="0">
              <a:latin typeface="Arial" panose="020B0604020202020204"/>
              <a:ea typeface="Arial" panose="020B0604020202020204"/>
              <a:cs typeface="Arial" panose="020B0604020202020204"/>
            </a:endParaRPr>
          </a:p>
          <a:p>
            <a:pPr marL="15240" algn="l" rtl="0" eaLnBrk="0">
              <a:lnSpc>
                <a:spcPct val="96000"/>
              </a:lnSpc>
              <a:spcBef>
                <a:spcPts val="485"/>
              </a:spcBef>
            </a:pPr>
            <a:r>
              <a:rPr sz="1600" b="1" kern="0" spc="-30" dirty="0">
                <a:solidFill>
                  <a:srgbClr val="305070">
                    <a:alpha val="100000"/>
                  </a:srgbClr>
                </a:solidFill>
                <a:latin typeface="黑体" panose="02010609060101010101" charset="-122"/>
                <a:ea typeface="黑体" panose="02010609060101010101" charset="-122"/>
                <a:cs typeface="黑体" panose="02010609060101010101" charset="-122"/>
              </a:rPr>
              <a:t>毒害性和窒息性</a:t>
            </a:r>
            <a:endParaRPr sz="1600" dirty="0">
              <a:latin typeface="黑体" panose="02010609060101010101" charset="-122"/>
              <a:ea typeface="黑体" panose="02010609060101010101" charset="-122"/>
              <a:cs typeface="黑体" panose="02010609060101010101" charset="-122"/>
            </a:endParaRPr>
          </a:p>
          <a:p>
            <a:pPr marL="323215" algn="l" rtl="0" eaLnBrk="0">
              <a:lnSpc>
                <a:spcPct val="87000"/>
              </a:lnSpc>
              <a:spcBef>
                <a:spcPts val="1000"/>
              </a:spcBef>
            </a:pPr>
            <a:r>
              <a:rPr sz="900" kern="0" spc="-40" dirty="0">
                <a:solidFill>
                  <a:srgbClr val="000000">
                    <a:alpha val="100000"/>
                  </a:srgbClr>
                </a:solidFill>
                <a:latin typeface="楷体" panose="02010609060101010101" charset="-122"/>
                <a:ea typeface="楷体" panose="02010609060101010101" charset="-122"/>
                <a:cs typeface="楷体" panose="02010609060101010101" charset="-122"/>
              </a:rPr>
              <a:t>液化石油气有低毒性，</a:t>
            </a:r>
            <a:endParaRPr sz="900" dirty="0">
              <a:latin typeface="楷体" panose="02010609060101010101" charset="-122"/>
              <a:ea typeface="楷体" panose="02010609060101010101" charset="-122"/>
              <a:cs typeface="楷体" panose="02010609060101010101" charset="-122"/>
            </a:endParaRPr>
          </a:p>
          <a:p>
            <a:pPr marL="12700" algn="l" rtl="0" eaLnBrk="0">
              <a:lnSpc>
                <a:spcPct val="207000"/>
              </a:lnSpc>
              <a:spcBef>
                <a:spcPts val="10"/>
              </a:spcBef>
            </a:pP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当空气中的液化石油气浓度</a:t>
            </a:r>
            <a:r>
              <a:rPr sz="9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超过1%时，就会使人呕吐，</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60" dirty="0">
                <a:solidFill>
                  <a:srgbClr val="000000">
                    <a:alpha val="100000"/>
                  </a:srgbClr>
                </a:solidFill>
                <a:latin typeface="楷体" panose="02010609060101010101" charset="-122"/>
                <a:ea typeface="楷体" panose="02010609060101010101" charset="-122"/>
                <a:cs typeface="楷体" panose="02010609060101010101" charset="-122"/>
              </a:rPr>
              <a:t>感到头痛；达到10%时，</a:t>
            </a:r>
            <a:r>
              <a:rPr sz="900" kern="0" spc="50" dirty="0">
                <a:solidFill>
                  <a:srgbClr val="000000">
                    <a:alpha val="100000"/>
                  </a:srgbClr>
                </a:solidFill>
                <a:latin typeface="楷体" panose="02010609060101010101" charset="-122"/>
                <a:ea typeface="楷体" panose="02010609060101010101" charset="-122"/>
                <a:cs typeface="楷体" panose="02010609060101010101" charset="-122"/>
              </a:rPr>
              <a:t>二</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分钟就能使人麻醉，人体吸</a:t>
            </a:r>
            <a:r>
              <a:rPr sz="900" kern="0" spc="3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入高浓度的液化石油</a:t>
            </a:r>
            <a:r>
              <a:rPr sz="900" kern="0" spc="0" dirty="0">
                <a:solidFill>
                  <a:srgbClr val="000000">
                    <a:alpha val="100000"/>
                  </a:srgbClr>
                </a:solidFill>
                <a:latin typeface="楷体" panose="02010609060101010101" charset="-122"/>
                <a:ea typeface="楷体" panose="02010609060101010101" charset="-122"/>
                <a:cs typeface="楷体" panose="02010609060101010101" charset="-122"/>
              </a:rPr>
              <a:t>气时，</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就会发生窒息死亡。</a:t>
            </a:r>
            <a:endParaRPr sz="900" dirty="0">
              <a:latin typeface="楷体" panose="02010609060101010101" charset="-122"/>
              <a:ea typeface="楷体" panose="02010609060101010101" charset="-122"/>
              <a:cs typeface="楷体" panose="02010609060101010101" charset="-122"/>
            </a:endParaRPr>
          </a:p>
        </p:txBody>
      </p:sp>
      <p:sp>
        <p:nvSpPr>
          <p:cNvPr id="118" name="textbox 118"/>
          <p:cNvSpPr/>
          <p:nvPr/>
        </p:nvSpPr>
        <p:spPr>
          <a:xfrm>
            <a:off x="2584439" y="1382716"/>
            <a:ext cx="1423035" cy="1723389"/>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469900" algn="l" rtl="0" eaLnBrk="0">
              <a:lnSpc>
                <a:spcPct val="78000"/>
              </a:lnSpc>
            </a:pPr>
            <a:r>
              <a:rPr sz="2400" b="1" kern="0" spc="-20" dirty="0">
                <a:solidFill>
                  <a:srgbClr val="205070">
                    <a:alpha val="100000"/>
                  </a:srgbClr>
                </a:solidFill>
                <a:latin typeface="Times New Roman" panose="02020603050405020304"/>
                <a:ea typeface="Times New Roman" panose="02020603050405020304"/>
                <a:cs typeface="Times New Roman" panose="02020603050405020304"/>
              </a:rPr>
              <a:t>08</a:t>
            </a:r>
            <a:endParaRPr sz="2400" dirty="0">
              <a:latin typeface="Times New Roman" panose="02020603050405020304"/>
              <a:ea typeface="Times New Roman" panose="02020603050405020304"/>
              <a:cs typeface="Times New Roman" panose="02020603050405020304"/>
            </a:endParaRPr>
          </a:p>
          <a:p>
            <a:pPr marL="276225" algn="l" rtl="0" eaLnBrk="0">
              <a:lnSpc>
                <a:spcPct val="96000"/>
              </a:lnSpc>
              <a:spcBef>
                <a:spcPts val="1120"/>
              </a:spcBef>
            </a:pPr>
            <a:r>
              <a:rPr sz="1800" b="1" kern="0" spc="50" dirty="0">
                <a:solidFill>
                  <a:srgbClr val="204070">
                    <a:alpha val="100000"/>
                  </a:srgbClr>
                </a:solidFill>
                <a:latin typeface="黑体" panose="02010609060101010101" charset="-122"/>
                <a:ea typeface="黑体" panose="02010609060101010101" charset="-122"/>
                <a:cs typeface="黑体" panose="02010609060101010101" charset="-122"/>
              </a:rPr>
              <a:t>腐蚀性</a:t>
            </a:r>
            <a:endParaRPr sz="1800" dirty="0">
              <a:latin typeface="黑体" panose="02010609060101010101" charset="-122"/>
              <a:ea typeface="黑体" panose="02010609060101010101" charset="-122"/>
              <a:cs typeface="黑体" panose="02010609060101010101" charset="-122"/>
            </a:endParaRPr>
          </a:p>
          <a:p>
            <a:pPr algn="l" rtl="0" eaLnBrk="0">
              <a:lnSpc>
                <a:spcPct val="105000"/>
              </a:lnSpc>
            </a:pPr>
            <a:endParaRPr sz="900" dirty="0">
              <a:latin typeface="Arial" panose="020B0604020202020204"/>
              <a:ea typeface="Arial" panose="020B0604020202020204"/>
              <a:cs typeface="Arial" panose="020B0604020202020204"/>
            </a:endParaRPr>
          </a:p>
          <a:p>
            <a:pPr marL="12700" indent="304800" algn="l" rtl="0" eaLnBrk="0">
              <a:lnSpc>
                <a:spcPct val="157000"/>
              </a:lnSpc>
              <a:spcBef>
                <a:spcPts val="5"/>
              </a:spcBef>
            </a:pPr>
            <a:r>
              <a:rPr sz="900" kern="0" spc="0" dirty="0">
                <a:solidFill>
                  <a:srgbClr val="000000">
                    <a:alpha val="100000"/>
                  </a:srgbClr>
                </a:solidFill>
                <a:latin typeface="楷体" panose="02010609060101010101" charset="-122"/>
                <a:ea typeface="楷体" panose="02010609060101010101" charset="-122"/>
                <a:cs typeface="楷体" panose="02010609060101010101" charset="-122"/>
              </a:rPr>
              <a:t>液化气中的腐蚀性，</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主要是少量的硫化物，对</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0" dirty="0">
                <a:solidFill>
                  <a:srgbClr val="000000">
                    <a:alpha val="100000"/>
                  </a:srgbClr>
                </a:solidFill>
                <a:latin typeface="楷体" panose="02010609060101010101" charset="-122"/>
                <a:ea typeface="楷体" panose="02010609060101010101" charset="-122"/>
                <a:cs typeface="楷体" panose="02010609060101010101" charset="-122"/>
              </a:rPr>
              <a:t>钢材设备有微量的腐蚀</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性，</a:t>
            </a:r>
            <a:r>
              <a:rPr sz="9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对橡胶有溶化作用。</a:t>
            </a:r>
            <a:endParaRPr sz="900" dirty="0">
              <a:latin typeface="楷体" panose="02010609060101010101" charset="-122"/>
              <a:ea typeface="楷体" panose="02010609060101010101" charset="-122"/>
              <a:cs typeface="楷体" panose="02010609060101010101" charset="-122"/>
            </a:endParaRPr>
          </a:p>
        </p:txBody>
      </p:sp>
      <p:sp>
        <p:nvSpPr>
          <p:cNvPr id="120" name="textbox 120"/>
          <p:cNvSpPr/>
          <p:nvPr/>
        </p:nvSpPr>
        <p:spPr>
          <a:xfrm>
            <a:off x="25440" y="120655"/>
            <a:ext cx="4406900" cy="534034"/>
          </a:xfrm>
          <a:prstGeom prst="rect">
            <a:avLst/>
          </a:prstGeom>
          <a:solidFill>
            <a:srgbClr val="235187">
              <a:alpha val="100000"/>
            </a:srgbClr>
          </a:solidFill>
          <a:ln w="0" cap="flat">
            <a:noFill/>
            <a:prstDash val="solid"/>
            <a:miter lim="0"/>
          </a:ln>
        </p:spPr>
        <p:txBody>
          <a:bodyPr vert="horz" wrap="square" lIns="0" tIns="0" rIns="0" bIns="0"/>
          <a:lstStyle/>
          <a:p>
            <a:pPr algn="l" rtl="0" eaLnBrk="0">
              <a:lnSpc>
                <a:spcPct val="106000"/>
              </a:lnSpc>
            </a:pPr>
            <a:endParaRPr sz="800" dirty="0">
              <a:latin typeface="Arial" panose="020B0604020202020204"/>
              <a:ea typeface="Arial" panose="020B0604020202020204"/>
              <a:cs typeface="Arial" panose="020B0604020202020204"/>
            </a:endParaRPr>
          </a:p>
          <a:p>
            <a:pPr marL="321945" algn="l" rtl="0" eaLnBrk="0">
              <a:lnSpc>
                <a:spcPct val="97000"/>
              </a:lnSpc>
              <a:spcBef>
                <a:spcPts val="5"/>
              </a:spcBef>
            </a:pPr>
            <a:r>
              <a:rPr sz="2600" b="1" kern="0" spc="40" dirty="0">
                <a:solidFill>
                  <a:srgbClr val="FFFFFF">
                    <a:alpha val="100000"/>
                  </a:srgbClr>
                </a:solidFill>
                <a:latin typeface="黑体" panose="02010609060101010101" charset="-122"/>
                <a:ea typeface="黑体" panose="02010609060101010101" charset="-122"/>
                <a:cs typeface="黑体" panose="02010609060101010101" charset="-122"/>
              </a:rPr>
              <a:t>液化气的十大特性</a:t>
            </a:r>
            <a:endParaRPr sz="2600" dirty="0">
              <a:latin typeface="黑体" panose="02010609060101010101" charset="-122"/>
              <a:ea typeface="黑体" panose="02010609060101010101" charset="-122"/>
              <a:cs typeface="黑体" panose="02010609060101010101" charset="-122"/>
            </a:endParaRPr>
          </a:p>
        </p:txBody>
      </p:sp>
      <p:sp>
        <p:nvSpPr>
          <p:cNvPr id="122" name="textbox 122"/>
          <p:cNvSpPr/>
          <p:nvPr/>
        </p:nvSpPr>
        <p:spPr>
          <a:xfrm>
            <a:off x="4578318" y="1392805"/>
            <a:ext cx="1093469" cy="1548130"/>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450850" algn="l" rtl="0" eaLnBrk="0">
              <a:lnSpc>
                <a:spcPct val="79000"/>
              </a:lnSpc>
            </a:pPr>
            <a:r>
              <a:rPr sz="2000" b="1" kern="0" spc="-20" dirty="0">
                <a:solidFill>
                  <a:srgbClr val="204070">
                    <a:alpha val="100000"/>
                  </a:srgbClr>
                </a:solidFill>
                <a:latin typeface="Times New Roman" panose="02020603050405020304"/>
                <a:ea typeface="Times New Roman" panose="02020603050405020304"/>
                <a:cs typeface="Times New Roman" panose="02020603050405020304"/>
              </a:rPr>
              <a:t>09</a:t>
            </a:r>
            <a:endParaRPr sz="2000" dirty="0">
              <a:latin typeface="Times New Roman" panose="02020603050405020304"/>
              <a:ea typeface="Times New Roman" panose="02020603050405020304"/>
              <a:cs typeface="Times New Roman" panose="02020603050405020304"/>
            </a:endParaRPr>
          </a:p>
          <a:p>
            <a:pPr marL="269875" algn="l" rtl="0" eaLnBrk="0">
              <a:lnSpc>
                <a:spcPct val="96000"/>
              </a:lnSpc>
              <a:spcBef>
                <a:spcPts val="1385"/>
              </a:spcBef>
            </a:pPr>
            <a:r>
              <a:rPr sz="1800" b="1" kern="0" spc="50" dirty="0">
                <a:solidFill>
                  <a:srgbClr val="304060">
                    <a:alpha val="100000"/>
                  </a:srgbClr>
                </a:solidFill>
                <a:latin typeface="黑体" panose="02010609060101010101" charset="-122"/>
                <a:ea typeface="黑体" panose="02010609060101010101" charset="-122"/>
                <a:cs typeface="黑体" panose="02010609060101010101" charset="-122"/>
              </a:rPr>
              <a:t>可嗅性</a:t>
            </a:r>
            <a:endParaRPr sz="1800" dirty="0">
              <a:latin typeface="黑体" panose="02010609060101010101" charset="-122"/>
              <a:ea typeface="黑体" panose="02010609060101010101" charset="-122"/>
              <a:cs typeface="黑体" panose="02010609060101010101" charset="-122"/>
            </a:endParaRPr>
          </a:p>
          <a:p>
            <a:pPr algn="l" rtl="0" eaLnBrk="0">
              <a:lnSpc>
                <a:spcPct val="121000"/>
              </a:lnSpc>
            </a:pPr>
            <a:endParaRPr sz="1000" dirty="0">
              <a:latin typeface="Arial" panose="020B0604020202020204"/>
              <a:ea typeface="Arial" panose="020B0604020202020204"/>
              <a:cs typeface="Arial" panose="020B0604020202020204"/>
            </a:endParaRPr>
          </a:p>
          <a:p>
            <a:pPr algn="l" rtl="0" eaLnBrk="0">
              <a:lnSpc>
                <a:spcPct val="112000"/>
              </a:lnSpc>
            </a:pPr>
            <a:endParaRPr sz="200" dirty="0">
              <a:latin typeface="Arial" panose="020B0604020202020204"/>
              <a:ea typeface="Arial" panose="020B0604020202020204"/>
              <a:cs typeface="Arial" panose="020B0604020202020204"/>
            </a:endParaRPr>
          </a:p>
          <a:p>
            <a:pPr marL="12700" indent="317500" algn="l" rtl="0" eaLnBrk="0">
              <a:lnSpc>
                <a:spcPct val="152000"/>
              </a:lnSpc>
              <a:spcBef>
                <a:spcPts val="0"/>
              </a:spcBef>
            </a:pP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无色气体或黄</a:t>
            </a:r>
            <a:r>
              <a:rPr sz="900" kern="0" spc="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30" dirty="0">
                <a:solidFill>
                  <a:srgbClr val="000000">
                    <a:alpha val="100000"/>
                  </a:srgbClr>
                </a:solidFill>
                <a:latin typeface="楷体" panose="02010609060101010101" charset="-122"/>
                <a:ea typeface="楷体" panose="02010609060101010101" charset="-122"/>
                <a:cs typeface="楷体" panose="02010609060101010101" charset="-122"/>
              </a:rPr>
              <a:t>棕色油状液体，有特</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殊臭味。</a:t>
            </a:r>
            <a:endParaRPr sz="900" dirty="0">
              <a:latin typeface="楷体" panose="02010609060101010101" charset="-122"/>
              <a:ea typeface="楷体" panose="02010609060101010101" charset="-122"/>
              <a:cs typeface="楷体" panose="02010609060101010101" charset="-122"/>
            </a:endParaRPr>
          </a:p>
        </p:txBody>
      </p:sp>
      <p:sp>
        <p:nvSpPr>
          <p:cNvPr id="124" name="textbox 124"/>
          <p:cNvSpPr/>
          <p:nvPr/>
        </p:nvSpPr>
        <p:spPr>
          <a:xfrm>
            <a:off x="673140" y="2433068"/>
            <a:ext cx="1333500" cy="784225"/>
          </a:xfrm>
          <a:prstGeom prst="rect">
            <a:avLst/>
          </a:prstGeom>
          <a:noFill/>
          <a:ln w="0" cap="flat">
            <a:noFill/>
            <a:prstDash val="solid"/>
            <a:miter lim="0"/>
          </a:ln>
        </p:spPr>
        <p:txBody>
          <a:bodyPr vert="horz" wrap="square" lIns="0" tIns="0" rIns="0" bIns="0"/>
          <a:lstStyle/>
          <a:p>
            <a:pPr algn="l" rtl="0" eaLnBrk="0">
              <a:lnSpc>
                <a:spcPct val="19000"/>
              </a:lnSpc>
            </a:pPr>
            <a:endParaRPr sz="100" dirty="0">
              <a:latin typeface="Arial" panose="020B0604020202020204"/>
              <a:ea typeface="Arial" panose="020B0604020202020204"/>
              <a:cs typeface="Arial" panose="020B0604020202020204"/>
            </a:endParaRPr>
          </a:p>
          <a:p>
            <a:pPr marL="12700" algn="l" rtl="0" eaLnBrk="0">
              <a:lnSpc>
                <a:spcPct val="140000"/>
              </a:lnSpc>
            </a:pPr>
            <a:r>
              <a:rPr sz="900" kern="0" spc="30" dirty="0">
                <a:solidFill>
                  <a:srgbClr val="000000">
                    <a:alpha val="100000"/>
                  </a:srgbClr>
                </a:solidFill>
                <a:latin typeface="楷体" panose="02010609060101010101" charset="-122"/>
                <a:ea typeface="楷体" panose="02010609060101010101" charset="-122"/>
                <a:cs typeface="楷体" panose="02010609060101010101" charset="-122"/>
              </a:rPr>
              <a:t>性混合气体的最低燃烧温</a:t>
            </a:r>
            <a:r>
              <a:rPr sz="900" kern="0" spc="5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度叫闪点，闪点易发生的</a:t>
            </a:r>
            <a:r>
              <a:rPr sz="900" kern="0" spc="5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30" dirty="0">
                <a:solidFill>
                  <a:srgbClr val="000000">
                    <a:alpha val="100000"/>
                  </a:srgbClr>
                </a:solidFill>
                <a:latin typeface="楷体" panose="02010609060101010101" charset="-122"/>
                <a:ea typeface="楷体" panose="02010609060101010101" charset="-122"/>
                <a:cs typeface="楷体" panose="02010609060101010101" charset="-122"/>
              </a:rPr>
              <a:t>燃烧只出现瞬间火苗或</a:t>
            </a:r>
            <a:r>
              <a:rPr sz="900" kern="0" spc="20" dirty="0">
                <a:solidFill>
                  <a:srgbClr val="000000">
                    <a:alpha val="100000"/>
                  </a:srgbClr>
                </a:solidFill>
                <a:latin typeface="楷体" panose="02010609060101010101" charset="-122"/>
                <a:ea typeface="楷体" panose="02010609060101010101" charset="-122"/>
                <a:cs typeface="楷体" panose="02010609060101010101" charset="-122"/>
              </a:rPr>
              <a:t>闪</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 </a:t>
            </a:r>
            <a:r>
              <a:rPr sz="900" kern="0" spc="10" dirty="0">
                <a:solidFill>
                  <a:srgbClr val="000000">
                    <a:alpha val="100000"/>
                  </a:srgbClr>
                </a:solidFill>
                <a:latin typeface="楷体" panose="02010609060101010101" charset="-122"/>
                <a:ea typeface="楷体" panose="02010609060101010101" charset="-122"/>
                <a:cs typeface="楷体" panose="02010609060101010101" charset="-122"/>
              </a:rPr>
              <a:t>光，闪点是火灾的先兆。</a:t>
            </a:r>
            <a:endParaRPr sz="900" dirty="0">
              <a:latin typeface="楷体" panose="02010609060101010101" charset="-122"/>
              <a:ea typeface="楷体" panose="02010609060101010101" charset="-122"/>
              <a:cs typeface="楷体" panose="02010609060101010101" charset="-122"/>
            </a:endParaRPr>
          </a:p>
        </p:txBody>
      </p:sp>
      <p:sp>
        <p:nvSpPr>
          <p:cNvPr id="130" name="textbox 130"/>
          <p:cNvSpPr/>
          <p:nvPr/>
        </p:nvSpPr>
        <p:spPr>
          <a:xfrm>
            <a:off x="977940" y="1443600"/>
            <a:ext cx="1082675" cy="937260"/>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278765" algn="l" rtl="0" eaLnBrk="0">
              <a:lnSpc>
                <a:spcPct val="79000"/>
              </a:lnSpc>
            </a:pPr>
            <a:r>
              <a:rPr sz="2000" b="1" kern="0" spc="-20" dirty="0">
                <a:solidFill>
                  <a:srgbClr val="204070">
                    <a:alpha val="100000"/>
                  </a:srgbClr>
                </a:solidFill>
                <a:latin typeface="Times New Roman" panose="02020603050405020304"/>
                <a:ea typeface="Times New Roman" panose="02020603050405020304"/>
                <a:cs typeface="Times New Roman" panose="02020603050405020304"/>
              </a:rPr>
              <a:t>07</a:t>
            </a:r>
            <a:endParaRPr sz="2000" dirty="0">
              <a:latin typeface="Times New Roman" panose="02020603050405020304"/>
              <a:ea typeface="Times New Roman" panose="02020603050405020304"/>
              <a:cs typeface="Times New Roman" panose="02020603050405020304"/>
            </a:endParaRPr>
          </a:p>
          <a:p>
            <a:pPr marL="60325" algn="l" rtl="0" eaLnBrk="0">
              <a:lnSpc>
                <a:spcPct val="96000"/>
              </a:lnSpc>
              <a:spcBef>
                <a:spcPts val="1360"/>
              </a:spcBef>
            </a:pPr>
            <a:r>
              <a:rPr sz="1800" b="1" kern="0" spc="40" dirty="0">
                <a:solidFill>
                  <a:srgbClr val="204060">
                    <a:alpha val="100000"/>
                  </a:srgbClr>
                </a:solidFill>
                <a:latin typeface="黑体" panose="02010609060101010101" charset="-122"/>
                <a:ea typeface="黑体" panose="02010609060101010101" charset="-122"/>
                <a:cs typeface="黑体" panose="02010609060101010101" charset="-122"/>
              </a:rPr>
              <a:t>闪点低</a:t>
            </a:r>
            <a:endParaRPr sz="1800" dirty="0">
              <a:latin typeface="黑体" panose="02010609060101010101" charset="-122"/>
              <a:ea typeface="黑体" panose="02010609060101010101" charset="-122"/>
              <a:cs typeface="黑体" panose="02010609060101010101" charset="-122"/>
            </a:endParaRPr>
          </a:p>
          <a:p>
            <a:pPr algn="l" rtl="0" eaLnBrk="0">
              <a:lnSpc>
                <a:spcPct val="113000"/>
              </a:lnSpc>
            </a:pPr>
            <a:endParaRPr sz="600" dirty="0">
              <a:latin typeface="Arial" panose="020B0604020202020204"/>
              <a:ea typeface="Arial" panose="020B0604020202020204"/>
              <a:cs typeface="Arial" panose="020B0604020202020204"/>
            </a:endParaRPr>
          </a:p>
          <a:p>
            <a:pPr marL="12700" algn="l" rtl="0" eaLnBrk="0">
              <a:lnSpc>
                <a:spcPct val="96000"/>
              </a:lnSpc>
              <a:spcBef>
                <a:spcPts val="5"/>
              </a:spcBef>
            </a:pPr>
            <a:r>
              <a:rPr sz="900" kern="0" spc="60" dirty="0">
                <a:solidFill>
                  <a:srgbClr val="000000">
                    <a:alpha val="100000"/>
                  </a:srgbClr>
                </a:solidFill>
                <a:latin typeface="楷体" panose="02010609060101010101" charset="-122"/>
                <a:ea typeface="楷体" panose="02010609060101010101" charset="-122"/>
                <a:cs typeface="楷体" panose="02010609060101010101" charset="-122"/>
              </a:rPr>
              <a:t>低于28℃,形成挥发</a:t>
            </a:r>
            <a:endParaRPr sz="900" dirty="0">
              <a:latin typeface="楷体" panose="02010609060101010101" charset="-122"/>
              <a:ea typeface="楷体" panose="02010609060101010101" charset="-122"/>
              <a:cs typeface="楷体" panose="02010609060101010101" charset="-122"/>
            </a:endParaRPr>
          </a:p>
        </p:txBody>
      </p:sp>
      <p:pic>
        <p:nvPicPr>
          <p:cNvPr id="132" name="picture 132"/>
          <p:cNvPicPr>
            <a:picLocks noChangeAspect="1"/>
          </p:cNvPicPr>
          <p:nvPr/>
        </p:nvPicPr>
        <p:blipFill>
          <a:blip r:embed="rId1"/>
          <a:stretch>
            <a:fillRect/>
          </a:stretch>
        </p:blipFill>
        <p:spPr>
          <a:xfrm rot="21600000">
            <a:off x="419079" y="958839"/>
            <a:ext cx="469960" cy="507994"/>
          </a:xfrm>
          <a:prstGeom prst="rect">
            <a:avLst/>
          </a:prstGeom>
        </p:spPr>
      </p:pic>
      <p:pic>
        <p:nvPicPr>
          <p:cNvPr id="134" name="picture 134"/>
          <p:cNvPicPr>
            <a:picLocks noChangeAspect="1"/>
          </p:cNvPicPr>
          <p:nvPr/>
        </p:nvPicPr>
        <p:blipFill>
          <a:blip r:embed="rId2"/>
          <a:stretch>
            <a:fillRect/>
          </a:stretch>
        </p:blipFill>
        <p:spPr>
          <a:xfrm rot="21600000">
            <a:off x="2279660" y="1041410"/>
            <a:ext cx="1949419" cy="6355"/>
          </a:xfrm>
          <a:prstGeom prst="rect">
            <a:avLst/>
          </a:prstGeom>
        </p:spPr>
      </p:pic>
      <p:pic>
        <p:nvPicPr>
          <p:cNvPr id="136" name="picture 136"/>
          <p:cNvPicPr>
            <a:picLocks noChangeAspect="1"/>
          </p:cNvPicPr>
          <p:nvPr/>
        </p:nvPicPr>
        <p:blipFill>
          <a:blip r:embed="rId3"/>
          <a:stretch>
            <a:fillRect/>
          </a:stretch>
        </p:blipFill>
        <p:spPr>
          <a:xfrm rot="21600000">
            <a:off x="6210279" y="1047765"/>
            <a:ext cx="1314460" cy="63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8"/>
          <p:cNvPicPr>
            <a:picLocks noChangeAspect="1"/>
          </p:cNvPicPr>
          <p:nvPr/>
        </p:nvPicPr>
        <p:blipFill>
          <a:blip r:embed="rId1"/>
          <a:stretch>
            <a:fillRect/>
          </a:stretch>
        </p:blipFill>
        <p:spPr>
          <a:xfrm rot="21600000">
            <a:off x="0" y="0"/>
            <a:ext cx="8128000" cy="4572000"/>
          </a:xfrm>
          <a:prstGeom prst="rect">
            <a:avLst/>
          </a:prstGeom>
        </p:spPr>
      </p:pic>
      <p:pic>
        <p:nvPicPr>
          <p:cNvPr id="140" name="picture 140"/>
          <p:cNvPicPr>
            <a:picLocks noChangeAspect="1"/>
          </p:cNvPicPr>
          <p:nvPr/>
        </p:nvPicPr>
        <p:blipFill>
          <a:blip r:embed="rId2"/>
          <a:stretch>
            <a:fillRect/>
          </a:stretch>
        </p:blipFill>
        <p:spPr>
          <a:xfrm rot="21600000">
            <a:off x="4406920" y="1670060"/>
            <a:ext cx="3587699" cy="1904969"/>
          </a:xfrm>
          <a:prstGeom prst="rect">
            <a:avLst/>
          </a:prstGeom>
        </p:spPr>
      </p:pic>
      <p:grpSp>
        <p:nvGrpSpPr>
          <p:cNvPr id="14" name="group 14"/>
          <p:cNvGrpSpPr/>
          <p:nvPr/>
        </p:nvGrpSpPr>
        <p:grpSpPr>
          <a:xfrm rot="21600000">
            <a:off x="19019" y="120655"/>
            <a:ext cx="4267200" cy="533415"/>
            <a:chOff x="0" y="0"/>
            <a:chExt cx="4267200" cy="533415"/>
          </a:xfrm>
        </p:grpSpPr>
        <p:pic>
          <p:nvPicPr>
            <p:cNvPr id="142" name="picture 142"/>
            <p:cNvPicPr>
              <a:picLocks noChangeAspect="1"/>
            </p:cNvPicPr>
            <p:nvPr/>
          </p:nvPicPr>
          <p:blipFill>
            <a:blip r:embed="rId3"/>
            <a:stretch>
              <a:fillRect/>
            </a:stretch>
          </p:blipFill>
          <p:spPr>
            <a:xfrm rot="21600000">
              <a:off x="0" y="0"/>
              <a:ext cx="4267200" cy="533415"/>
            </a:xfrm>
            <a:prstGeom prst="rect">
              <a:avLst/>
            </a:prstGeom>
          </p:spPr>
        </p:pic>
        <p:sp>
          <p:nvSpPr>
            <p:cNvPr id="144" name="textbox 144"/>
            <p:cNvSpPr/>
            <p:nvPr/>
          </p:nvSpPr>
          <p:spPr>
            <a:xfrm>
              <a:off x="-12700" y="-12700"/>
              <a:ext cx="4292600" cy="606425"/>
            </a:xfrm>
            <a:prstGeom prst="rect">
              <a:avLst/>
            </a:prstGeom>
            <a:noFill/>
            <a:ln w="0" cap="flat">
              <a:noFill/>
              <a:prstDash val="solid"/>
              <a:miter lim="0"/>
            </a:ln>
          </p:spPr>
          <p:txBody>
            <a:bodyPr vert="horz" wrap="square" lIns="0" tIns="0" rIns="0" bIns="0"/>
            <a:lstStyle/>
            <a:p>
              <a:pPr algn="l" rtl="0" eaLnBrk="0">
                <a:lnSpc>
                  <a:spcPct val="104000"/>
                </a:lnSpc>
              </a:pPr>
              <a:endParaRPr sz="900" dirty="0">
                <a:latin typeface="Arial" panose="020B0604020202020204"/>
                <a:ea typeface="Arial" panose="020B0604020202020204"/>
                <a:cs typeface="Arial" panose="020B0604020202020204"/>
              </a:endParaRPr>
            </a:p>
            <a:p>
              <a:pPr marL="353695" algn="l" rtl="0" eaLnBrk="0">
                <a:lnSpc>
                  <a:spcPct val="96000"/>
                </a:lnSpc>
              </a:pPr>
              <a:r>
                <a:rPr sz="2700" b="1" kern="0" spc="-50" dirty="0">
                  <a:solidFill>
                    <a:srgbClr val="FFFFFF">
                      <a:alpha val="100000"/>
                    </a:srgbClr>
                  </a:solidFill>
                  <a:latin typeface="黑体" panose="02010609060101010101" charset="-122"/>
                  <a:ea typeface="黑体" panose="02010609060101010101" charset="-122"/>
                  <a:cs typeface="黑体" panose="02010609060101010101" charset="-122"/>
                </a:rPr>
                <a:t>化石油气充装相关规定</a:t>
              </a:r>
              <a:endParaRPr sz="2700" dirty="0">
                <a:latin typeface="黑体" panose="02010609060101010101" charset="-122"/>
                <a:ea typeface="黑体" panose="02010609060101010101" charset="-122"/>
                <a:cs typeface="黑体" panose="02010609060101010101" charset="-122"/>
              </a:endParaRPr>
            </a:p>
          </p:txBody>
        </p:sp>
      </p:grpSp>
      <p:pic>
        <p:nvPicPr>
          <p:cNvPr id="146" name="picture 146"/>
          <p:cNvPicPr>
            <a:picLocks noChangeAspect="1"/>
          </p:cNvPicPr>
          <p:nvPr/>
        </p:nvPicPr>
        <p:blipFill>
          <a:blip r:embed="rId4"/>
          <a:stretch>
            <a:fillRect/>
          </a:stretch>
        </p:blipFill>
        <p:spPr>
          <a:xfrm rot="21600000">
            <a:off x="2559019" y="1593844"/>
            <a:ext cx="1003320" cy="1625620"/>
          </a:xfrm>
          <a:prstGeom prst="rect">
            <a:avLst/>
          </a:prstGeom>
        </p:spPr>
      </p:pic>
      <p:pic>
        <p:nvPicPr>
          <p:cNvPr id="148" name="picture 148"/>
          <p:cNvPicPr>
            <a:picLocks noChangeAspect="1"/>
          </p:cNvPicPr>
          <p:nvPr/>
        </p:nvPicPr>
        <p:blipFill>
          <a:blip r:embed="rId5"/>
          <a:stretch>
            <a:fillRect/>
          </a:stretch>
        </p:blipFill>
        <p:spPr>
          <a:xfrm rot="21600000">
            <a:off x="1473200" y="1650994"/>
            <a:ext cx="882619" cy="1600200"/>
          </a:xfrm>
          <a:prstGeom prst="rect">
            <a:avLst/>
          </a:prstGeom>
        </p:spPr>
      </p:pic>
      <p:sp>
        <p:nvSpPr>
          <p:cNvPr id="154" name="textbox 154"/>
          <p:cNvSpPr/>
          <p:nvPr/>
        </p:nvSpPr>
        <p:spPr>
          <a:xfrm>
            <a:off x="933480" y="3301253"/>
            <a:ext cx="1943100" cy="38989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24765" algn="l" rtl="0" eaLnBrk="0">
              <a:lnSpc>
                <a:spcPct val="92000"/>
              </a:lnSpc>
            </a:pPr>
            <a:r>
              <a:rPr sz="600" kern="0" spc="-10" dirty="0">
                <a:solidFill>
                  <a:srgbClr val="000000">
                    <a:alpha val="100000"/>
                  </a:srgbClr>
                </a:solidFill>
                <a:latin typeface="黑体" panose="02010609060101010101" charset="-122"/>
                <a:ea typeface="黑体" panose="02010609060101010101" charset="-122"/>
                <a:cs typeface="黑体" panose="02010609060101010101" charset="-122"/>
              </a:rPr>
              <a:t>1一底座；2一下封头；3一上封头；</a:t>
            </a:r>
            <a:r>
              <a:rPr sz="600" kern="0" spc="140" dirty="0">
                <a:solidFill>
                  <a:srgbClr val="000000">
                    <a:alpha val="100000"/>
                  </a:srgbClr>
                </a:solidFill>
                <a:latin typeface="黑体" panose="02010609060101010101" charset="-122"/>
                <a:ea typeface="黑体" panose="02010609060101010101" charset="-122"/>
                <a:cs typeface="黑体" panose="02010609060101010101" charset="-122"/>
              </a:rPr>
              <a:t> </a:t>
            </a:r>
            <a:r>
              <a:rPr sz="600" kern="0" spc="-10" dirty="0">
                <a:solidFill>
                  <a:srgbClr val="000000">
                    <a:alpha val="100000"/>
                  </a:srgbClr>
                </a:solidFill>
                <a:latin typeface="黑体" panose="02010609060101010101" charset="-122"/>
                <a:ea typeface="黑体" panose="02010609060101010101" charset="-122"/>
                <a:cs typeface="黑体" panose="02010609060101010101" charset="-122"/>
              </a:rPr>
              <a:t>4一阀</a:t>
            </a:r>
            <a:r>
              <a:rPr sz="600" kern="0" spc="-20" dirty="0">
                <a:solidFill>
                  <a:srgbClr val="000000">
                    <a:alpha val="100000"/>
                  </a:srgbClr>
                </a:solidFill>
                <a:latin typeface="黑体" panose="02010609060101010101" charset="-122"/>
                <a:ea typeface="黑体" panose="02010609060101010101" charset="-122"/>
                <a:cs typeface="黑体" panose="02010609060101010101" charset="-122"/>
              </a:rPr>
              <a:t>座：5一护罩；</a:t>
            </a:r>
            <a:endParaRPr sz="600" dirty="0">
              <a:latin typeface="黑体" panose="02010609060101010101" charset="-122"/>
              <a:ea typeface="黑体" panose="02010609060101010101" charset="-122"/>
              <a:cs typeface="黑体" panose="02010609060101010101" charset="-122"/>
            </a:endParaRPr>
          </a:p>
          <a:p>
            <a:pPr marL="12700" algn="l" rtl="0" eaLnBrk="0">
              <a:lnSpc>
                <a:spcPct val="92000"/>
              </a:lnSpc>
              <a:spcBef>
                <a:spcPts val="190"/>
              </a:spcBef>
            </a:pPr>
            <a:r>
              <a:rPr sz="600" kern="0" spc="20" dirty="0">
                <a:solidFill>
                  <a:srgbClr val="000000">
                    <a:alpha val="100000"/>
                  </a:srgbClr>
                </a:solidFill>
                <a:latin typeface="黑体" panose="02010609060101010101" charset="-122"/>
                <a:ea typeface="黑体" panose="02010609060101010101" charset="-122"/>
                <a:cs typeface="黑体" panose="02010609060101010101" charset="-122"/>
              </a:rPr>
              <a:t>6一瓶阀，7一筒体；8—液相管</a:t>
            </a:r>
            <a:r>
              <a:rPr sz="600" kern="0" spc="10" dirty="0">
                <a:solidFill>
                  <a:srgbClr val="000000">
                    <a:alpha val="100000"/>
                  </a:srgbClr>
                </a:solidFill>
                <a:latin typeface="黑体" panose="02010609060101010101" charset="-122"/>
                <a:ea typeface="黑体" panose="02010609060101010101" charset="-122"/>
                <a:cs typeface="黑体" panose="02010609060101010101" charset="-122"/>
              </a:rPr>
              <a:t>；</a:t>
            </a:r>
            <a:r>
              <a:rPr sz="600" kern="0" spc="270" dirty="0">
                <a:solidFill>
                  <a:srgbClr val="000000">
                    <a:alpha val="100000"/>
                  </a:srgbClr>
                </a:solidFill>
                <a:latin typeface="黑体" panose="02010609060101010101" charset="-122"/>
                <a:ea typeface="黑体" panose="02010609060101010101" charset="-122"/>
                <a:cs typeface="黑体" panose="02010609060101010101" charset="-122"/>
              </a:rPr>
              <a:t> </a:t>
            </a:r>
            <a:r>
              <a:rPr sz="600" kern="0" spc="10" dirty="0">
                <a:solidFill>
                  <a:srgbClr val="000000">
                    <a:alpha val="100000"/>
                  </a:srgbClr>
                </a:solidFill>
                <a:latin typeface="黑体" panose="02010609060101010101" charset="-122"/>
                <a:ea typeface="黑体" panose="02010609060101010101" charset="-122"/>
                <a:cs typeface="黑体" panose="02010609060101010101" charset="-122"/>
              </a:rPr>
              <a:t>9一支架</a:t>
            </a:r>
            <a:endParaRPr sz="600" dirty="0">
              <a:latin typeface="黑体" panose="02010609060101010101" charset="-122"/>
              <a:ea typeface="黑体" panose="02010609060101010101" charset="-122"/>
              <a:cs typeface="黑体" panose="02010609060101010101" charset="-122"/>
            </a:endParaRPr>
          </a:p>
          <a:p>
            <a:pPr algn="l" rtl="0" eaLnBrk="0">
              <a:lnSpc>
                <a:spcPct val="110000"/>
              </a:lnSpc>
            </a:pPr>
            <a:endParaRPr sz="500" dirty="0">
              <a:latin typeface="Arial" panose="020B0604020202020204"/>
              <a:ea typeface="Arial" panose="020B0604020202020204"/>
              <a:cs typeface="Arial" panose="020B0604020202020204"/>
            </a:endParaRPr>
          </a:p>
          <a:p>
            <a:pPr marL="723900" algn="l" rtl="0" eaLnBrk="0">
              <a:lnSpc>
                <a:spcPct val="96000"/>
              </a:lnSpc>
              <a:spcBef>
                <a:spcPts val="5"/>
              </a:spcBef>
            </a:pPr>
            <a:r>
              <a:rPr sz="600" kern="0" spc="-10" dirty="0">
                <a:solidFill>
                  <a:srgbClr val="000000">
                    <a:alpha val="100000"/>
                  </a:srgbClr>
                </a:solidFill>
                <a:latin typeface="黑体" panose="02010609060101010101" charset="-122"/>
                <a:ea typeface="黑体" panose="02010609060101010101" charset="-122"/>
                <a:cs typeface="黑体" panose="02010609060101010101" charset="-122"/>
              </a:rPr>
              <a:t>图</a:t>
            </a:r>
            <a:r>
              <a:rPr sz="600" kern="0" spc="300" dirty="0">
                <a:solidFill>
                  <a:srgbClr val="000000">
                    <a:alpha val="100000"/>
                  </a:srgbClr>
                </a:solidFill>
                <a:latin typeface="黑体" panose="02010609060101010101" charset="-122"/>
                <a:ea typeface="黑体" panose="02010609060101010101" charset="-122"/>
                <a:cs typeface="黑体" panose="02010609060101010101" charset="-122"/>
              </a:rPr>
              <a:t> </a:t>
            </a:r>
            <a:r>
              <a:rPr sz="600" kern="0" spc="-10" dirty="0">
                <a:solidFill>
                  <a:srgbClr val="000000">
                    <a:alpha val="100000"/>
                  </a:srgbClr>
                </a:solidFill>
                <a:latin typeface="黑体" panose="02010609060101010101" charset="-122"/>
                <a:ea typeface="黑体" panose="02010609060101010101" charset="-122"/>
                <a:cs typeface="黑体" panose="02010609060101010101" charset="-122"/>
              </a:rPr>
              <a:t>1</a:t>
            </a:r>
            <a:r>
              <a:rPr sz="600" kern="0" spc="40" dirty="0">
                <a:solidFill>
                  <a:srgbClr val="000000">
                    <a:alpha val="100000"/>
                  </a:srgbClr>
                </a:solidFill>
                <a:latin typeface="黑体" panose="02010609060101010101" charset="-122"/>
                <a:ea typeface="黑体" panose="02010609060101010101" charset="-122"/>
                <a:cs typeface="黑体" panose="02010609060101010101" charset="-122"/>
              </a:rPr>
              <a:t>  </a:t>
            </a:r>
            <a:r>
              <a:rPr sz="600" kern="0" spc="-10" dirty="0">
                <a:solidFill>
                  <a:srgbClr val="000000">
                    <a:alpha val="100000"/>
                  </a:srgbClr>
                </a:solidFill>
                <a:latin typeface="黑体" panose="02010609060101010101" charset="-122"/>
                <a:ea typeface="黑体" panose="02010609060101010101" charset="-122"/>
                <a:cs typeface="黑体" panose="02010609060101010101" charset="-122"/>
              </a:rPr>
              <a:t>液化石油气钢瓶结构</a:t>
            </a:r>
            <a:endParaRPr sz="600" dirty="0">
              <a:latin typeface="黑体" panose="02010609060101010101" charset="-122"/>
              <a:ea typeface="黑体" panose="02010609060101010101" charset="-122"/>
              <a:cs typeface="黑体" panose="02010609060101010101" charset="-122"/>
            </a:endParaRPr>
          </a:p>
        </p:txBody>
      </p:sp>
      <p:pic>
        <p:nvPicPr>
          <p:cNvPr id="156" name="picture 156"/>
          <p:cNvPicPr>
            <a:picLocks noChangeAspect="1"/>
          </p:cNvPicPr>
          <p:nvPr/>
        </p:nvPicPr>
        <p:blipFill>
          <a:blip r:embed="rId6"/>
          <a:stretch>
            <a:fillRect/>
          </a:stretch>
        </p:blipFill>
        <p:spPr>
          <a:xfrm rot="21600000">
            <a:off x="520679" y="2254270"/>
            <a:ext cx="622360" cy="971550"/>
          </a:xfrm>
          <a:prstGeom prst="rect">
            <a:avLst/>
          </a:prstGeom>
        </p:spPr>
      </p:pic>
      <p:sp>
        <p:nvSpPr>
          <p:cNvPr id="158" name="textbox 158"/>
          <p:cNvSpPr/>
          <p:nvPr/>
        </p:nvSpPr>
        <p:spPr>
          <a:xfrm>
            <a:off x="4629119" y="1030813"/>
            <a:ext cx="1926589" cy="28829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6000"/>
              </a:lnSpc>
            </a:pPr>
            <a:r>
              <a:rPr sz="1800" kern="0" spc="60" dirty="0">
                <a:solidFill>
                  <a:srgbClr val="000000">
                    <a:alpha val="100000"/>
                  </a:srgbClr>
                </a:solidFill>
                <a:latin typeface="黑体" panose="02010609060101010101" charset="-122"/>
                <a:ea typeface="黑体" panose="02010609060101010101" charset="-122"/>
                <a:cs typeface="黑体" panose="02010609060101010101" charset="-122"/>
              </a:rPr>
              <a:t>液化气钢瓶形状图</a:t>
            </a:r>
            <a:endParaRPr sz="1800" dirty="0">
              <a:latin typeface="黑体" panose="02010609060101010101" charset="-122"/>
              <a:ea typeface="黑体" panose="02010609060101010101" charset="-122"/>
              <a:cs typeface="黑体" panose="02010609060101010101" charset="-122"/>
            </a:endParaRPr>
          </a:p>
        </p:txBody>
      </p:sp>
      <p:sp>
        <p:nvSpPr>
          <p:cNvPr id="160" name="textbox 160"/>
          <p:cNvSpPr/>
          <p:nvPr/>
        </p:nvSpPr>
        <p:spPr>
          <a:xfrm>
            <a:off x="911308" y="1002124"/>
            <a:ext cx="1926589" cy="28829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2700" algn="l" rtl="0" eaLnBrk="0">
              <a:lnSpc>
                <a:spcPct val="96000"/>
              </a:lnSpc>
            </a:pPr>
            <a:r>
              <a:rPr sz="1800" b="1" kern="0" spc="50" dirty="0">
                <a:solidFill>
                  <a:srgbClr val="000000">
                    <a:alpha val="100000"/>
                  </a:srgbClr>
                </a:solidFill>
                <a:latin typeface="黑体" panose="02010609060101010101" charset="-122"/>
                <a:ea typeface="黑体" panose="02010609060101010101" charset="-122"/>
                <a:cs typeface="黑体" panose="02010609060101010101" charset="-122"/>
              </a:rPr>
              <a:t>液化气钢瓶结构图</a:t>
            </a:r>
            <a:endParaRPr sz="1800" dirty="0">
              <a:latin typeface="黑体" panose="02010609060101010101" charset="-122"/>
              <a:ea typeface="黑体" panose="02010609060101010101" charset="-122"/>
              <a:cs typeface="黑体" panose="02010609060101010101" charset="-122"/>
            </a:endParaRPr>
          </a:p>
        </p:txBody>
      </p:sp>
      <p:sp>
        <p:nvSpPr>
          <p:cNvPr id="162" name="textbox 162"/>
          <p:cNvSpPr/>
          <p:nvPr/>
        </p:nvSpPr>
        <p:spPr>
          <a:xfrm>
            <a:off x="5594319" y="3623082"/>
            <a:ext cx="1527810" cy="14858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965"/>
              </a:lnSpc>
            </a:pPr>
            <a:r>
              <a:rPr sz="800" kern="0" spc="0" dirty="0">
                <a:solidFill>
                  <a:srgbClr val="000000">
                    <a:alpha val="100000"/>
                  </a:srgbClr>
                </a:solidFill>
                <a:latin typeface="黑体" panose="02010609060101010101" charset="-122"/>
                <a:ea typeface="黑体" panose="02010609060101010101" charset="-122"/>
                <a:cs typeface="黑体" panose="02010609060101010101" charset="-122"/>
              </a:rPr>
              <a:t>图</a:t>
            </a:r>
            <a:r>
              <a:rPr sz="800" kern="0" spc="0" dirty="0">
                <a:solidFill>
                  <a:srgbClr val="000000">
                    <a:alpha val="100000"/>
                  </a:srgbClr>
                </a:solidFill>
                <a:latin typeface="黑体" panose="02010609060101010101" charset="-122"/>
                <a:ea typeface="黑体" panose="02010609060101010101" charset="-122"/>
                <a:cs typeface="黑体" panose="02010609060101010101" charset="-122"/>
              </a:rPr>
              <a:t> </a:t>
            </a:r>
            <a:r>
              <a:rPr sz="800" kern="0" spc="0" dirty="0">
                <a:solidFill>
                  <a:srgbClr val="000000">
                    <a:alpha val="100000"/>
                  </a:srgbClr>
                </a:solidFill>
                <a:latin typeface="黑体" panose="02010609060101010101" charset="-122"/>
                <a:ea typeface="黑体" panose="02010609060101010101" charset="-122"/>
                <a:cs typeface="黑体" panose="02010609060101010101" charset="-122"/>
              </a:rPr>
              <a:t>2</a:t>
            </a:r>
            <a:r>
              <a:rPr sz="800" kern="0" spc="210" dirty="0">
                <a:solidFill>
                  <a:srgbClr val="000000">
                    <a:alpha val="100000"/>
                  </a:srgbClr>
                </a:solidFill>
                <a:latin typeface="黑体" panose="02010609060101010101" charset="-122"/>
                <a:ea typeface="黑体" panose="02010609060101010101" charset="-122"/>
                <a:cs typeface="黑体" panose="02010609060101010101" charset="-122"/>
              </a:rPr>
              <a:t> </a:t>
            </a:r>
            <a:r>
              <a:rPr sz="800" kern="0" spc="0" dirty="0">
                <a:solidFill>
                  <a:srgbClr val="000000">
                    <a:alpha val="100000"/>
                  </a:srgbClr>
                </a:solidFill>
                <a:latin typeface="黑体" panose="02010609060101010101" charset="-122"/>
                <a:ea typeface="黑体" panose="02010609060101010101" charset="-122"/>
                <a:cs typeface="黑体" panose="02010609060101010101" charset="-122"/>
              </a:rPr>
              <a:t>各种结构的液化石油气钢瓶</a:t>
            </a:r>
            <a:endParaRPr sz="8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10973</Words>
  <Application>WPS 演示</Application>
  <PresentationFormat/>
  <Paragraphs>657</Paragraphs>
  <Slides>43</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43</vt:i4>
      </vt:variant>
    </vt:vector>
  </HeadingPairs>
  <TitlesOfParts>
    <vt:vector size="60" baseType="lpstr">
      <vt:lpstr>Arial</vt:lpstr>
      <vt:lpstr>宋体</vt:lpstr>
      <vt:lpstr>Wingdings</vt:lpstr>
      <vt:lpstr>Arial</vt:lpstr>
      <vt:lpstr>黑体</vt:lpstr>
      <vt:lpstr>Times New Roman</vt:lpstr>
      <vt:lpstr>楷体</vt:lpstr>
      <vt:lpstr>微软雅黑</vt:lpstr>
      <vt:lpstr>Arial Unicode MS</vt:lpstr>
      <vt:lpstr>Calibri</vt:lpstr>
      <vt:lpstr>Calibri</vt:lpstr>
      <vt:lpstr>布拉格之恋</vt:lpstr>
      <vt:lpstr>汉仪行楷简</vt:lpstr>
      <vt:lpstr>新宋体</vt:lpstr>
      <vt:lpstr>方正姚体</vt:lpstr>
      <vt:lpstr>方正兰亭超细黑简体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叶雨</cp:lastModifiedBy>
  <cp:revision>2</cp:revision>
  <dcterms:created xsi:type="dcterms:W3CDTF">2025-05-19T16:46:46Z</dcterms:created>
  <dcterms:modified xsi:type="dcterms:W3CDTF">2025-05-19T16:47:33Z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wqlLaW5nc29mdCBQREYgdG8gV1BTIDExMEI</vt:lpwstr>
  </property>
  <property fmtid="{D5CDD505-2E9C-101B-9397-08002B2CF9AE}" pid="3" name="Created">
    <vt:filetime>2025-05-20T00:00:44Z</vt:filetime>
  </property>
  <property fmtid="{D5CDD505-2E9C-101B-9397-08002B2CF9AE}" pid="4" name="UsrData">
    <vt:lpwstr>682b5599043b47001fa71da6wl</vt:lpwstr>
  </property>
  <property fmtid="{D5CDD505-2E9C-101B-9397-08002B2CF9AE}" pid="5" name="ICV">
    <vt:lpwstr>EDDA37564D61494C9F192A078D34FC79_13</vt:lpwstr>
  </property>
  <property fmtid="{D5CDD505-2E9C-101B-9397-08002B2CF9AE}" pid="6" name="KSOProductBuildVer">
    <vt:lpwstr>2052-12.1.0.20784</vt:lpwstr>
  </property>
</Properties>
</file>