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diagrams/colors1.xml" ContentType="application/vnd.openxmlformats-officedocument.drawingml.diagramColors+xml"/>
  <Override PartName="/ppt/diagrams/colors10.xml" ContentType="application/vnd.openxmlformats-officedocument.drawingml.diagramColors+xml"/>
  <Override PartName="/ppt/diagrams/colors11.xml" ContentType="application/vnd.openxmlformats-officedocument.drawingml.diagramColors+xml"/>
  <Override PartName="/ppt/diagrams/colors12.xml" ContentType="application/vnd.openxmlformats-officedocument.drawingml.diagramColors+xml"/>
  <Override PartName="/ppt/diagrams/colors13.xml" ContentType="application/vnd.openxmlformats-officedocument.drawingml.diagramColors+xml"/>
  <Override PartName="/ppt/diagrams/colors14.xml" ContentType="application/vnd.openxmlformats-officedocument.drawingml.diagramColors+xml"/>
  <Override PartName="/ppt/diagrams/colors15.xml" ContentType="application/vnd.openxmlformats-officedocument.drawingml.diagramColors+xml"/>
  <Override PartName="/ppt/diagrams/colors16.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colors4.xml" ContentType="application/vnd.openxmlformats-officedocument.drawingml.diagramColors+xml"/>
  <Override PartName="/ppt/diagrams/colors5.xml" ContentType="application/vnd.openxmlformats-officedocument.drawingml.diagramColors+xml"/>
  <Override PartName="/ppt/diagrams/colors6.xml" ContentType="application/vnd.openxmlformats-officedocument.drawingml.diagramColors+xml"/>
  <Override PartName="/ppt/diagrams/colors7.xml" ContentType="application/vnd.openxmlformats-officedocument.drawingml.diagramColors+xml"/>
  <Override PartName="/ppt/diagrams/colors8.xml" ContentType="application/vnd.openxmlformats-officedocument.drawingml.diagramColors+xml"/>
  <Override PartName="/ppt/diagrams/colors9.xml" ContentType="application/vnd.openxmlformats-officedocument.drawingml.diagramColors+xml"/>
  <Override PartName="/ppt/diagrams/data1.xml" ContentType="application/vnd.openxmlformats-officedocument.drawingml.diagramData+xml"/>
  <Override PartName="/ppt/diagrams/data10.xml" ContentType="application/vnd.openxmlformats-officedocument.drawingml.diagramData+xml"/>
  <Override PartName="/ppt/diagrams/data11.xml" ContentType="application/vnd.openxmlformats-officedocument.drawingml.diagramData+xml"/>
  <Override PartName="/ppt/diagrams/data12.xml" ContentType="application/vnd.openxmlformats-officedocument.drawingml.diagramData+xml"/>
  <Override PartName="/ppt/diagrams/data13.xml" ContentType="application/vnd.openxmlformats-officedocument.drawingml.diagramData+xml"/>
  <Override PartName="/ppt/diagrams/data14.xml" ContentType="application/vnd.openxmlformats-officedocument.drawingml.diagramData+xml"/>
  <Override PartName="/ppt/diagrams/data15.xml" ContentType="application/vnd.openxmlformats-officedocument.drawingml.diagramData+xml"/>
  <Override PartName="/ppt/diagrams/data16.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6.xml" ContentType="application/vnd.openxmlformats-officedocument.drawingml.diagramData+xml"/>
  <Override PartName="/ppt/diagrams/data7.xml" ContentType="application/vnd.openxmlformats-officedocument.drawingml.diagramData+xml"/>
  <Override PartName="/ppt/diagrams/data8.xml" ContentType="application/vnd.openxmlformats-officedocument.drawingml.diagramData+xml"/>
  <Override PartName="/ppt/diagrams/data9.xml" ContentType="application/vnd.openxmlformats-officedocument.drawingml.diagramData+xml"/>
  <Override PartName="/ppt/diagrams/drawing1.xml" ContentType="application/vnd.ms-office.drawingml.diagramDrawing+xml"/>
  <Override PartName="/ppt/diagrams/drawing10.xml" ContentType="application/vnd.ms-office.drawingml.diagramDrawing+xml"/>
  <Override PartName="/ppt/diagrams/drawing11.xml" ContentType="application/vnd.ms-office.drawingml.diagramDrawing+xml"/>
  <Override PartName="/ppt/diagrams/drawing12.xml" ContentType="application/vnd.ms-office.drawingml.diagramDrawing+xml"/>
  <Override PartName="/ppt/diagrams/drawing13.xml" ContentType="application/vnd.ms-office.drawingml.diagramDrawing+xml"/>
  <Override PartName="/ppt/diagrams/drawing14.xml" ContentType="application/vnd.ms-office.drawingml.diagramDrawing+xml"/>
  <Override PartName="/ppt/diagrams/drawing15.xml" ContentType="application/vnd.ms-office.drawingml.diagramDrawing+xml"/>
  <Override PartName="/ppt/diagrams/drawing16.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drawing4.xml" ContentType="application/vnd.ms-office.drawingml.diagramDrawing+xml"/>
  <Override PartName="/ppt/diagrams/drawing5.xml" ContentType="application/vnd.ms-office.drawingml.diagramDrawing+xml"/>
  <Override PartName="/ppt/diagrams/drawing6.xml" ContentType="application/vnd.ms-office.drawingml.diagramDrawing+xml"/>
  <Override PartName="/ppt/diagrams/drawing7.xml" ContentType="application/vnd.ms-office.drawingml.diagramDrawing+xml"/>
  <Override PartName="/ppt/diagrams/drawing8.xml" ContentType="application/vnd.ms-office.drawingml.diagramDrawing+xml"/>
  <Override PartName="/ppt/diagrams/drawing9.xml" ContentType="application/vnd.ms-office.drawingml.diagramDrawing+xml"/>
  <Override PartName="/ppt/diagrams/layout1.xml" ContentType="application/vnd.openxmlformats-officedocument.drawingml.diagramLayout+xml"/>
  <Override PartName="/ppt/diagrams/layout10.xml" ContentType="application/vnd.openxmlformats-officedocument.drawingml.diagramLayout+xml"/>
  <Override PartName="/ppt/diagrams/layout11.xml" ContentType="application/vnd.openxmlformats-officedocument.drawingml.diagramLayout+xml"/>
  <Override PartName="/ppt/diagrams/layout12.xml" ContentType="application/vnd.openxmlformats-officedocument.drawingml.diagramLayout+xml"/>
  <Override PartName="/ppt/diagrams/layout13.xml" ContentType="application/vnd.openxmlformats-officedocument.drawingml.diagramLayout+xml"/>
  <Override PartName="/ppt/diagrams/layout14.xml" ContentType="application/vnd.openxmlformats-officedocument.drawingml.diagramLayout+xml"/>
  <Override PartName="/ppt/diagrams/layout15.xml" ContentType="application/vnd.openxmlformats-officedocument.drawingml.diagramLayout+xml"/>
  <Override PartName="/ppt/diagrams/layout16.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layout4.xml" ContentType="application/vnd.openxmlformats-officedocument.drawingml.diagramLayout+xml"/>
  <Override PartName="/ppt/diagrams/layout5.xml" ContentType="application/vnd.openxmlformats-officedocument.drawingml.diagramLayout+xml"/>
  <Override PartName="/ppt/diagrams/layout6.xml" ContentType="application/vnd.openxmlformats-officedocument.drawingml.diagramLayout+xml"/>
  <Override PartName="/ppt/diagrams/layout7.xml" ContentType="application/vnd.openxmlformats-officedocument.drawingml.diagramLayout+xml"/>
  <Override PartName="/ppt/diagrams/layout8.xml" ContentType="application/vnd.openxmlformats-officedocument.drawingml.diagramLayout+xml"/>
  <Override PartName="/ppt/diagrams/layout9.xml" ContentType="application/vnd.openxmlformats-officedocument.drawingml.diagramLayout+xml"/>
  <Override PartName="/ppt/diagrams/quickStyle1.xml" ContentType="application/vnd.openxmlformats-officedocument.drawingml.diagramStyle+xml"/>
  <Override PartName="/ppt/diagrams/quickStyle10.xml" ContentType="application/vnd.openxmlformats-officedocument.drawingml.diagramStyle+xml"/>
  <Override PartName="/ppt/diagrams/quickStyle11.xml" ContentType="application/vnd.openxmlformats-officedocument.drawingml.diagramStyle+xml"/>
  <Override PartName="/ppt/diagrams/quickStyle12.xml" ContentType="application/vnd.openxmlformats-officedocument.drawingml.diagramStyle+xml"/>
  <Override PartName="/ppt/diagrams/quickStyle13.xml" ContentType="application/vnd.openxmlformats-officedocument.drawingml.diagramStyle+xml"/>
  <Override PartName="/ppt/diagrams/quickStyle14.xml" ContentType="application/vnd.openxmlformats-officedocument.drawingml.diagramStyle+xml"/>
  <Override PartName="/ppt/diagrams/quickStyle15.xml" ContentType="application/vnd.openxmlformats-officedocument.drawingml.diagramStyle+xml"/>
  <Override PartName="/ppt/diagrams/quickStyle16.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diagrams/quickStyle4.xml" ContentType="application/vnd.openxmlformats-officedocument.drawingml.diagramStyle+xml"/>
  <Override PartName="/ppt/diagrams/quickStyle5.xml" ContentType="application/vnd.openxmlformats-officedocument.drawingml.diagramStyle+xml"/>
  <Override PartName="/ppt/diagrams/quickStyle6.xml" ContentType="application/vnd.openxmlformats-officedocument.drawingml.diagramStyle+xml"/>
  <Override PartName="/ppt/diagrams/quickStyle7.xml" ContentType="application/vnd.openxmlformats-officedocument.drawingml.diagramStyle+xml"/>
  <Override PartName="/ppt/diagrams/quickStyle8.xml" ContentType="application/vnd.openxmlformats-officedocument.drawingml.diagramStyle+xml"/>
  <Override PartName="/ppt/diagrams/quickStyle9.xml" ContentType="application/vnd.openxmlformats-officedocument.drawingml.diagram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 id="2147483684" r:id="rId5"/>
  </p:sldMasterIdLst>
  <p:notesMasterIdLst>
    <p:notesMasterId r:id="rId7"/>
  </p:notesMasterIdLst>
  <p:handoutMasterIdLst>
    <p:handoutMasterId r:id="rId178"/>
  </p:handoutMasterIdLst>
  <p:sldIdLst>
    <p:sldId id="821" r:id="rId6"/>
    <p:sldId id="912" r:id="rId8"/>
    <p:sldId id="986" r:id="rId9"/>
    <p:sldId id="985" r:id="rId10"/>
    <p:sldId id="987" r:id="rId11"/>
    <p:sldId id="991" r:id="rId12"/>
    <p:sldId id="1277" r:id="rId13"/>
    <p:sldId id="992" r:id="rId14"/>
    <p:sldId id="993" r:id="rId15"/>
    <p:sldId id="994" r:id="rId16"/>
    <p:sldId id="995" r:id="rId17"/>
    <p:sldId id="996" r:id="rId18"/>
    <p:sldId id="997" r:id="rId19"/>
    <p:sldId id="990" r:id="rId20"/>
    <p:sldId id="989" r:id="rId21"/>
    <p:sldId id="988" r:id="rId22"/>
    <p:sldId id="999" r:id="rId23"/>
    <p:sldId id="1000" r:id="rId24"/>
    <p:sldId id="1001" r:id="rId25"/>
    <p:sldId id="1003" r:id="rId26"/>
    <p:sldId id="1004" r:id="rId27"/>
    <p:sldId id="1005" r:id="rId28"/>
    <p:sldId id="1008" r:id="rId29"/>
    <p:sldId id="1009" r:id="rId30"/>
    <p:sldId id="1010" r:id="rId31"/>
    <p:sldId id="1011" r:id="rId32"/>
    <p:sldId id="1012" r:id="rId33"/>
    <p:sldId id="1013" r:id="rId34"/>
    <p:sldId id="1014" r:id="rId35"/>
    <p:sldId id="1018" r:id="rId36"/>
    <p:sldId id="1088" r:id="rId37"/>
    <p:sldId id="1089" r:id="rId38"/>
    <p:sldId id="1015" r:id="rId39"/>
    <p:sldId id="1016" r:id="rId40"/>
    <p:sldId id="1017" r:id="rId41"/>
    <p:sldId id="1007" r:id="rId42"/>
    <p:sldId id="1006" r:id="rId43"/>
    <p:sldId id="1022" r:id="rId44"/>
    <p:sldId id="1023" r:id="rId45"/>
    <p:sldId id="1024" r:id="rId46"/>
    <p:sldId id="1025" r:id="rId47"/>
    <p:sldId id="1026" r:id="rId48"/>
    <p:sldId id="1027" r:id="rId49"/>
    <p:sldId id="1028" r:id="rId50"/>
    <p:sldId id="1029" r:id="rId51"/>
    <p:sldId id="1030" r:id="rId52"/>
    <p:sldId id="1031" r:id="rId53"/>
    <p:sldId id="1032" r:id="rId54"/>
    <p:sldId id="1034" r:id="rId55"/>
    <p:sldId id="1002" r:id="rId56"/>
    <p:sldId id="1036" r:id="rId57"/>
    <p:sldId id="1038" r:id="rId58"/>
    <p:sldId id="1039" r:id="rId59"/>
    <p:sldId id="1040" r:id="rId60"/>
    <p:sldId id="1041" r:id="rId61"/>
    <p:sldId id="1042" r:id="rId62"/>
    <p:sldId id="1043" r:id="rId63"/>
    <p:sldId id="1044" r:id="rId64"/>
    <p:sldId id="1045" r:id="rId65"/>
    <p:sldId id="1046" r:id="rId66"/>
    <p:sldId id="1162" r:id="rId67"/>
    <p:sldId id="1166" r:id="rId68"/>
    <p:sldId id="1167" r:id="rId69"/>
    <p:sldId id="1168" r:id="rId70"/>
    <p:sldId id="1169" r:id="rId71"/>
    <p:sldId id="1170" r:id="rId72"/>
    <p:sldId id="1047" r:id="rId73"/>
    <p:sldId id="1171" r:id="rId74"/>
    <p:sldId id="1048" r:id="rId75"/>
    <p:sldId id="1049" r:id="rId76"/>
    <p:sldId id="1050" r:id="rId77"/>
    <p:sldId id="1051" r:id="rId78"/>
    <p:sldId id="1052" r:id="rId79"/>
    <p:sldId id="1053" r:id="rId80"/>
    <p:sldId id="1054" r:id="rId81"/>
    <p:sldId id="1055" r:id="rId82"/>
    <p:sldId id="1056" r:id="rId83"/>
    <p:sldId id="1057" r:id="rId84"/>
    <p:sldId id="1058" r:id="rId85"/>
    <p:sldId id="1059" r:id="rId86"/>
    <p:sldId id="1060" r:id="rId87"/>
    <p:sldId id="1061" r:id="rId88"/>
    <p:sldId id="1062" r:id="rId89"/>
    <p:sldId id="1063" r:id="rId90"/>
    <p:sldId id="1064" r:id="rId91"/>
    <p:sldId id="1174" r:id="rId92"/>
    <p:sldId id="1175" r:id="rId93"/>
    <p:sldId id="1176" r:id="rId94"/>
    <p:sldId id="1065" r:id="rId95"/>
    <p:sldId id="1066" r:id="rId96"/>
    <p:sldId id="1067" r:id="rId97"/>
    <p:sldId id="1068" r:id="rId98"/>
    <p:sldId id="1069" r:id="rId99"/>
    <p:sldId id="1070" r:id="rId100"/>
    <p:sldId id="1071" r:id="rId101"/>
    <p:sldId id="1072" r:id="rId102"/>
    <p:sldId id="1073" r:id="rId103"/>
    <p:sldId id="1074" r:id="rId104"/>
    <p:sldId id="1075" r:id="rId105"/>
    <p:sldId id="1076" r:id="rId106"/>
    <p:sldId id="1077" r:id="rId107"/>
    <p:sldId id="1078" r:id="rId108"/>
    <p:sldId id="1079" r:id="rId109"/>
    <p:sldId id="1080" r:id="rId110"/>
    <p:sldId id="1081" r:id="rId111"/>
    <p:sldId id="1082" r:id="rId112"/>
    <p:sldId id="1083" r:id="rId113"/>
    <p:sldId id="1084" r:id="rId114"/>
    <p:sldId id="1085" r:id="rId115"/>
    <p:sldId id="1086" r:id="rId116"/>
    <p:sldId id="1087" r:id="rId117"/>
    <p:sldId id="1035" r:id="rId118"/>
    <p:sldId id="1037" r:id="rId119"/>
    <p:sldId id="1021" r:id="rId120"/>
    <p:sldId id="1177" r:id="rId121"/>
    <p:sldId id="1178" r:id="rId122"/>
    <p:sldId id="1180" r:id="rId123"/>
    <p:sldId id="1181" r:id="rId124"/>
    <p:sldId id="1182" r:id="rId125"/>
    <p:sldId id="1183" r:id="rId126"/>
    <p:sldId id="1179" r:id="rId127"/>
    <p:sldId id="1185" r:id="rId128"/>
    <p:sldId id="1186" r:id="rId129"/>
    <p:sldId id="1190" r:id="rId130"/>
    <p:sldId id="1191" r:id="rId131"/>
    <p:sldId id="1192" r:id="rId132"/>
    <p:sldId id="1193" r:id="rId133"/>
    <p:sldId id="1194" r:id="rId134"/>
    <p:sldId id="1195" r:id="rId135"/>
    <p:sldId id="1196" r:id="rId136"/>
    <p:sldId id="1197" r:id="rId137"/>
    <p:sldId id="1198" r:id="rId138"/>
    <p:sldId id="1199" r:id="rId139"/>
    <p:sldId id="1200" r:id="rId140"/>
    <p:sldId id="1201" r:id="rId141"/>
    <p:sldId id="1202" r:id="rId142"/>
    <p:sldId id="1206" r:id="rId143"/>
    <p:sldId id="1235" r:id="rId144"/>
    <p:sldId id="1236" r:id="rId145"/>
    <p:sldId id="1237" r:id="rId146"/>
    <p:sldId id="1238" r:id="rId147"/>
    <p:sldId id="1239" r:id="rId148"/>
    <p:sldId id="1207" r:id="rId149"/>
    <p:sldId id="1208" r:id="rId150"/>
    <p:sldId id="1209" r:id="rId151"/>
    <p:sldId id="1210" r:id="rId152"/>
    <p:sldId id="1211" r:id="rId153"/>
    <p:sldId id="1212" r:id="rId154"/>
    <p:sldId id="1213" r:id="rId155"/>
    <p:sldId id="1214" r:id="rId156"/>
    <p:sldId id="1215" r:id="rId157"/>
    <p:sldId id="1216" r:id="rId158"/>
    <p:sldId id="1217" r:id="rId159"/>
    <p:sldId id="1240" r:id="rId160"/>
    <p:sldId id="1241" r:id="rId161"/>
    <p:sldId id="1242" r:id="rId162"/>
    <p:sldId id="1218" r:id="rId163"/>
    <p:sldId id="1243" r:id="rId164"/>
    <p:sldId id="1244" r:id="rId165"/>
    <p:sldId id="1245" r:id="rId166"/>
    <p:sldId id="1246" r:id="rId167"/>
    <p:sldId id="1247" r:id="rId168"/>
    <p:sldId id="1248" r:id="rId169"/>
    <p:sldId id="1249" r:id="rId170"/>
    <p:sldId id="1250" r:id="rId171"/>
    <p:sldId id="1251" r:id="rId172"/>
    <p:sldId id="1273" r:id="rId173"/>
    <p:sldId id="1274" r:id="rId174"/>
    <p:sldId id="1275" r:id="rId175"/>
    <p:sldId id="1276" r:id="rId176"/>
    <p:sldId id="1278" r:id="rId177"/>
  </p:sldIdLst>
  <p:sldSz cx="9145905" cy="6858000"/>
  <p:notesSz cx="6858000" cy="9144000"/>
  <p:custDataLst>
    <p:tags r:id="rId183"/>
  </p:custDataLst>
  <p:defaultTex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098" userDrawn="1">
          <p15:clr>
            <a:srgbClr val="A4A3A4"/>
          </p15:clr>
        </p15:guide>
        <p15:guide id="2" pos="2971"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BC" initials="A" lastIdx="4" clrIdx="0"/>
  <p:cmAuthor id="2" name="作者" initials="作"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extLst>
      <p:ext uri="{2FDB2607-1784-4EEB-B798-7EB5836EED8A}">
        <p14:showMediaCtrls xmlns:p14="http://schemas.microsoft.com/office/powerpoint/2010/main" val="1"/>
      </p:ext>
    </p:extLst>
  </p:showPr>
  <p:clrMru>
    <a:srgbClr val="F8F8F8"/>
    <a:srgbClr val="1F98C3"/>
    <a:srgbClr val="1C89B0"/>
    <a:srgbClr val="781E19"/>
    <a:srgbClr val="A9BECB"/>
    <a:srgbClr val="DDDDDD"/>
    <a:srgbClr val="21A3D0"/>
    <a:srgbClr val="AF1D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891"/>
  </p:normalViewPr>
  <p:slideViewPr>
    <p:cSldViewPr snapToObjects="1" showGuides="1">
      <p:cViewPr varScale="1">
        <p:scale>
          <a:sx n="86" d="100"/>
          <a:sy n="86" d="100"/>
        </p:scale>
        <p:origin x="708" y="39"/>
      </p:cViewPr>
      <p:guideLst>
        <p:guide orient="horz" pos="2098"/>
        <p:guide pos="2971"/>
      </p:guideLst>
    </p:cSldViewPr>
  </p:slideViewPr>
  <p:notesTextViewPr>
    <p:cViewPr>
      <p:scale>
        <a:sx n="1" d="1"/>
        <a:sy n="1" d="1"/>
      </p:scale>
      <p:origin x="0" y="0"/>
    </p:cViewPr>
  </p:notesTextViewPr>
  <p:gridSpacing cx="72005" cy="72005"/>
</p:viewPr>
</file>

<file path=ppt/_rels/presentation.xml.rels><?xml version="1.0" encoding="UTF-8" standalone="yes"?>
<Relationships xmlns="http://schemas.openxmlformats.org/package/2006/relationships"><Relationship Id="rId99" Type="http://schemas.openxmlformats.org/officeDocument/2006/relationships/slide" Target="slides/slide93.xml"/><Relationship Id="rId98" Type="http://schemas.openxmlformats.org/officeDocument/2006/relationships/slide" Target="slides/slide92.xml"/><Relationship Id="rId97" Type="http://schemas.openxmlformats.org/officeDocument/2006/relationships/slide" Target="slides/slide91.xml"/><Relationship Id="rId96" Type="http://schemas.openxmlformats.org/officeDocument/2006/relationships/slide" Target="slides/slide90.xml"/><Relationship Id="rId95" Type="http://schemas.openxmlformats.org/officeDocument/2006/relationships/slide" Target="slides/slide89.xml"/><Relationship Id="rId94" Type="http://schemas.openxmlformats.org/officeDocument/2006/relationships/slide" Target="slides/slide88.xml"/><Relationship Id="rId93" Type="http://schemas.openxmlformats.org/officeDocument/2006/relationships/slide" Target="slides/slide87.xml"/><Relationship Id="rId92" Type="http://schemas.openxmlformats.org/officeDocument/2006/relationships/slide" Target="slides/slide86.xml"/><Relationship Id="rId91" Type="http://schemas.openxmlformats.org/officeDocument/2006/relationships/slide" Target="slides/slide85.xml"/><Relationship Id="rId90" Type="http://schemas.openxmlformats.org/officeDocument/2006/relationships/slide" Target="slides/slide84.xml"/><Relationship Id="rId9" Type="http://schemas.openxmlformats.org/officeDocument/2006/relationships/slide" Target="slides/slide3.xml"/><Relationship Id="rId89" Type="http://schemas.openxmlformats.org/officeDocument/2006/relationships/slide" Target="slides/slide83.xml"/><Relationship Id="rId88" Type="http://schemas.openxmlformats.org/officeDocument/2006/relationships/slide" Target="slides/slide82.xml"/><Relationship Id="rId87" Type="http://schemas.openxmlformats.org/officeDocument/2006/relationships/slide" Target="slides/slide81.xml"/><Relationship Id="rId86" Type="http://schemas.openxmlformats.org/officeDocument/2006/relationships/slide" Target="slides/slide80.xml"/><Relationship Id="rId85" Type="http://schemas.openxmlformats.org/officeDocument/2006/relationships/slide" Target="slides/slide79.xml"/><Relationship Id="rId84" Type="http://schemas.openxmlformats.org/officeDocument/2006/relationships/slide" Target="slides/slide78.xml"/><Relationship Id="rId83" Type="http://schemas.openxmlformats.org/officeDocument/2006/relationships/slide" Target="slides/slide77.xml"/><Relationship Id="rId82" Type="http://schemas.openxmlformats.org/officeDocument/2006/relationships/slide" Target="slides/slide76.xml"/><Relationship Id="rId81" Type="http://schemas.openxmlformats.org/officeDocument/2006/relationships/slide" Target="slides/slide75.xml"/><Relationship Id="rId80" Type="http://schemas.openxmlformats.org/officeDocument/2006/relationships/slide" Target="slides/slide74.xml"/><Relationship Id="rId8" Type="http://schemas.openxmlformats.org/officeDocument/2006/relationships/slide" Target="slides/slide2.xml"/><Relationship Id="rId79" Type="http://schemas.openxmlformats.org/officeDocument/2006/relationships/slide" Target="slides/slide73.xml"/><Relationship Id="rId78" Type="http://schemas.openxmlformats.org/officeDocument/2006/relationships/slide" Target="slides/slide72.xml"/><Relationship Id="rId77" Type="http://schemas.openxmlformats.org/officeDocument/2006/relationships/slide" Target="slides/slide71.xml"/><Relationship Id="rId76" Type="http://schemas.openxmlformats.org/officeDocument/2006/relationships/slide" Target="slides/slide70.xml"/><Relationship Id="rId75" Type="http://schemas.openxmlformats.org/officeDocument/2006/relationships/slide" Target="slides/slide69.xml"/><Relationship Id="rId74" Type="http://schemas.openxmlformats.org/officeDocument/2006/relationships/slide" Target="slides/slide68.xml"/><Relationship Id="rId73" Type="http://schemas.openxmlformats.org/officeDocument/2006/relationships/slide" Target="slides/slide67.xml"/><Relationship Id="rId72" Type="http://schemas.openxmlformats.org/officeDocument/2006/relationships/slide" Target="slides/slide66.xml"/><Relationship Id="rId71" Type="http://schemas.openxmlformats.org/officeDocument/2006/relationships/slide" Target="slides/slide65.xml"/><Relationship Id="rId70" Type="http://schemas.openxmlformats.org/officeDocument/2006/relationships/slide" Target="slides/slide64.xml"/><Relationship Id="rId7" Type="http://schemas.openxmlformats.org/officeDocument/2006/relationships/notesMaster" Target="notesMasters/notesMaster1.xml"/><Relationship Id="rId69" Type="http://schemas.openxmlformats.org/officeDocument/2006/relationships/slide" Target="slides/slide63.xml"/><Relationship Id="rId68" Type="http://schemas.openxmlformats.org/officeDocument/2006/relationships/slide" Target="slides/slide62.xml"/><Relationship Id="rId67" Type="http://schemas.openxmlformats.org/officeDocument/2006/relationships/slide" Target="slides/slide61.xml"/><Relationship Id="rId66" Type="http://schemas.openxmlformats.org/officeDocument/2006/relationships/slide" Target="slides/slide60.xml"/><Relationship Id="rId65" Type="http://schemas.openxmlformats.org/officeDocument/2006/relationships/slide" Target="slides/slide59.xml"/><Relationship Id="rId64" Type="http://schemas.openxmlformats.org/officeDocument/2006/relationships/slide" Target="slides/slide58.xml"/><Relationship Id="rId63" Type="http://schemas.openxmlformats.org/officeDocument/2006/relationships/slide" Target="slides/slide57.xml"/><Relationship Id="rId62" Type="http://schemas.openxmlformats.org/officeDocument/2006/relationships/slide" Target="slides/slide56.xml"/><Relationship Id="rId61" Type="http://schemas.openxmlformats.org/officeDocument/2006/relationships/slide" Target="slides/slide55.xml"/><Relationship Id="rId60" Type="http://schemas.openxmlformats.org/officeDocument/2006/relationships/slide" Target="slides/slide54.xml"/><Relationship Id="rId6" Type="http://schemas.openxmlformats.org/officeDocument/2006/relationships/slide" Target="slides/slide1.xml"/><Relationship Id="rId59" Type="http://schemas.openxmlformats.org/officeDocument/2006/relationships/slide" Target="slides/slide53.xml"/><Relationship Id="rId58" Type="http://schemas.openxmlformats.org/officeDocument/2006/relationships/slide" Target="slides/slide52.xml"/><Relationship Id="rId57" Type="http://schemas.openxmlformats.org/officeDocument/2006/relationships/slide" Target="slides/slide51.xml"/><Relationship Id="rId56" Type="http://schemas.openxmlformats.org/officeDocument/2006/relationships/slide" Target="slides/slide50.xml"/><Relationship Id="rId55" Type="http://schemas.openxmlformats.org/officeDocument/2006/relationships/slide" Target="slides/slide49.xml"/><Relationship Id="rId54" Type="http://schemas.openxmlformats.org/officeDocument/2006/relationships/slide" Target="slides/slide48.xml"/><Relationship Id="rId53" Type="http://schemas.openxmlformats.org/officeDocument/2006/relationships/slide" Target="slides/slide47.xml"/><Relationship Id="rId52" Type="http://schemas.openxmlformats.org/officeDocument/2006/relationships/slide" Target="slides/slide46.xml"/><Relationship Id="rId51" Type="http://schemas.openxmlformats.org/officeDocument/2006/relationships/slide" Target="slides/slide45.xml"/><Relationship Id="rId50" Type="http://schemas.openxmlformats.org/officeDocument/2006/relationships/slide" Target="slides/slide44.xml"/><Relationship Id="rId5" Type="http://schemas.openxmlformats.org/officeDocument/2006/relationships/slideMaster" Target="slideMasters/slideMaster4.xml"/><Relationship Id="rId49" Type="http://schemas.openxmlformats.org/officeDocument/2006/relationships/slide" Target="slides/slide43.xml"/><Relationship Id="rId48" Type="http://schemas.openxmlformats.org/officeDocument/2006/relationships/slide" Target="slides/slide42.xml"/><Relationship Id="rId47" Type="http://schemas.openxmlformats.org/officeDocument/2006/relationships/slide" Target="slides/slide41.xml"/><Relationship Id="rId46" Type="http://schemas.openxmlformats.org/officeDocument/2006/relationships/slide" Target="slides/slide40.xml"/><Relationship Id="rId45" Type="http://schemas.openxmlformats.org/officeDocument/2006/relationships/slide" Target="slides/slide39.xml"/><Relationship Id="rId44" Type="http://schemas.openxmlformats.org/officeDocument/2006/relationships/slide" Target="slides/slide38.xml"/><Relationship Id="rId43" Type="http://schemas.openxmlformats.org/officeDocument/2006/relationships/slide" Target="slides/slide37.xml"/><Relationship Id="rId42" Type="http://schemas.openxmlformats.org/officeDocument/2006/relationships/slide" Target="slides/slide36.xml"/><Relationship Id="rId41" Type="http://schemas.openxmlformats.org/officeDocument/2006/relationships/slide" Target="slides/slide35.xml"/><Relationship Id="rId40" Type="http://schemas.openxmlformats.org/officeDocument/2006/relationships/slide" Target="slides/slide34.xml"/><Relationship Id="rId4" Type="http://schemas.openxmlformats.org/officeDocument/2006/relationships/slideMaster" Target="slideMasters/slideMaster3.xml"/><Relationship Id="rId39" Type="http://schemas.openxmlformats.org/officeDocument/2006/relationships/slide" Target="slides/slide33.xml"/><Relationship Id="rId38" Type="http://schemas.openxmlformats.org/officeDocument/2006/relationships/slide" Target="slides/slide32.xml"/><Relationship Id="rId37" Type="http://schemas.openxmlformats.org/officeDocument/2006/relationships/slide" Target="slides/slide31.xml"/><Relationship Id="rId36" Type="http://schemas.openxmlformats.org/officeDocument/2006/relationships/slide" Target="slides/slide30.xml"/><Relationship Id="rId35" Type="http://schemas.openxmlformats.org/officeDocument/2006/relationships/slide" Target="slides/slide29.xml"/><Relationship Id="rId34" Type="http://schemas.openxmlformats.org/officeDocument/2006/relationships/slide" Target="slides/slide28.xml"/><Relationship Id="rId33" Type="http://schemas.openxmlformats.org/officeDocument/2006/relationships/slide" Target="slides/slide27.xml"/><Relationship Id="rId32" Type="http://schemas.openxmlformats.org/officeDocument/2006/relationships/slide" Target="slides/slide26.xml"/><Relationship Id="rId31" Type="http://schemas.openxmlformats.org/officeDocument/2006/relationships/slide" Target="slides/slide25.xml"/><Relationship Id="rId30" Type="http://schemas.openxmlformats.org/officeDocument/2006/relationships/slide" Target="slides/slide24.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3" Type="http://schemas.openxmlformats.org/officeDocument/2006/relationships/tags" Target="tags/tag1.xml"/><Relationship Id="rId182" Type="http://schemas.openxmlformats.org/officeDocument/2006/relationships/commentAuthors" Target="commentAuthors.xml"/><Relationship Id="rId181" Type="http://schemas.openxmlformats.org/officeDocument/2006/relationships/tableStyles" Target="tableStyles.xml"/><Relationship Id="rId180" Type="http://schemas.openxmlformats.org/officeDocument/2006/relationships/viewProps" Target="viewProps.xml"/><Relationship Id="rId18" Type="http://schemas.openxmlformats.org/officeDocument/2006/relationships/slide" Target="slides/slide12.xml"/><Relationship Id="rId179" Type="http://schemas.openxmlformats.org/officeDocument/2006/relationships/presProps" Target="presProps.xml"/><Relationship Id="rId178" Type="http://schemas.openxmlformats.org/officeDocument/2006/relationships/handoutMaster" Target="handoutMasters/handoutMaster1.xml"/><Relationship Id="rId177" Type="http://schemas.openxmlformats.org/officeDocument/2006/relationships/slide" Target="slides/slide171.xml"/><Relationship Id="rId176" Type="http://schemas.openxmlformats.org/officeDocument/2006/relationships/slide" Target="slides/slide170.xml"/><Relationship Id="rId175" Type="http://schemas.openxmlformats.org/officeDocument/2006/relationships/slide" Target="slides/slide169.xml"/><Relationship Id="rId174" Type="http://schemas.openxmlformats.org/officeDocument/2006/relationships/slide" Target="slides/slide168.xml"/><Relationship Id="rId173" Type="http://schemas.openxmlformats.org/officeDocument/2006/relationships/slide" Target="slides/slide167.xml"/><Relationship Id="rId172" Type="http://schemas.openxmlformats.org/officeDocument/2006/relationships/slide" Target="slides/slide166.xml"/><Relationship Id="rId171" Type="http://schemas.openxmlformats.org/officeDocument/2006/relationships/slide" Target="slides/slide165.xml"/><Relationship Id="rId170" Type="http://schemas.openxmlformats.org/officeDocument/2006/relationships/slide" Target="slides/slide164.xml"/><Relationship Id="rId17" Type="http://schemas.openxmlformats.org/officeDocument/2006/relationships/slide" Target="slides/slide11.xml"/><Relationship Id="rId169" Type="http://schemas.openxmlformats.org/officeDocument/2006/relationships/slide" Target="slides/slide163.xml"/><Relationship Id="rId168" Type="http://schemas.openxmlformats.org/officeDocument/2006/relationships/slide" Target="slides/slide162.xml"/><Relationship Id="rId167" Type="http://schemas.openxmlformats.org/officeDocument/2006/relationships/slide" Target="slides/slide161.xml"/><Relationship Id="rId166" Type="http://schemas.openxmlformats.org/officeDocument/2006/relationships/slide" Target="slides/slide160.xml"/><Relationship Id="rId165" Type="http://schemas.openxmlformats.org/officeDocument/2006/relationships/slide" Target="slides/slide159.xml"/><Relationship Id="rId164" Type="http://schemas.openxmlformats.org/officeDocument/2006/relationships/slide" Target="slides/slide158.xml"/><Relationship Id="rId163" Type="http://schemas.openxmlformats.org/officeDocument/2006/relationships/slide" Target="slides/slide157.xml"/><Relationship Id="rId162" Type="http://schemas.openxmlformats.org/officeDocument/2006/relationships/slide" Target="slides/slide156.xml"/><Relationship Id="rId161" Type="http://schemas.openxmlformats.org/officeDocument/2006/relationships/slide" Target="slides/slide155.xml"/><Relationship Id="rId160" Type="http://schemas.openxmlformats.org/officeDocument/2006/relationships/slide" Target="slides/slide154.xml"/><Relationship Id="rId16" Type="http://schemas.openxmlformats.org/officeDocument/2006/relationships/slide" Target="slides/slide10.xml"/><Relationship Id="rId159" Type="http://schemas.openxmlformats.org/officeDocument/2006/relationships/slide" Target="slides/slide153.xml"/><Relationship Id="rId158" Type="http://schemas.openxmlformats.org/officeDocument/2006/relationships/slide" Target="slides/slide152.xml"/><Relationship Id="rId157" Type="http://schemas.openxmlformats.org/officeDocument/2006/relationships/slide" Target="slides/slide151.xml"/><Relationship Id="rId156" Type="http://schemas.openxmlformats.org/officeDocument/2006/relationships/slide" Target="slides/slide150.xml"/><Relationship Id="rId155" Type="http://schemas.openxmlformats.org/officeDocument/2006/relationships/slide" Target="slides/slide149.xml"/><Relationship Id="rId154" Type="http://schemas.openxmlformats.org/officeDocument/2006/relationships/slide" Target="slides/slide148.xml"/><Relationship Id="rId153" Type="http://schemas.openxmlformats.org/officeDocument/2006/relationships/slide" Target="slides/slide147.xml"/><Relationship Id="rId152" Type="http://schemas.openxmlformats.org/officeDocument/2006/relationships/slide" Target="slides/slide146.xml"/><Relationship Id="rId151" Type="http://schemas.openxmlformats.org/officeDocument/2006/relationships/slide" Target="slides/slide145.xml"/><Relationship Id="rId150" Type="http://schemas.openxmlformats.org/officeDocument/2006/relationships/slide" Target="slides/slide144.xml"/><Relationship Id="rId15" Type="http://schemas.openxmlformats.org/officeDocument/2006/relationships/slide" Target="slides/slide9.xml"/><Relationship Id="rId149" Type="http://schemas.openxmlformats.org/officeDocument/2006/relationships/slide" Target="slides/slide143.xml"/><Relationship Id="rId148" Type="http://schemas.openxmlformats.org/officeDocument/2006/relationships/slide" Target="slides/slide142.xml"/><Relationship Id="rId147" Type="http://schemas.openxmlformats.org/officeDocument/2006/relationships/slide" Target="slides/slide141.xml"/><Relationship Id="rId146" Type="http://schemas.openxmlformats.org/officeDocument/2006/relationships/slide" Target="slides/slide140.xml"/><Relationship Id="rId145" Type="http://schemas.openxmlformats.org/officeDocument/2006/relationships/slide" Target="slides/slide139.xml"/><Relationship Id="rId144" Type="http://schemas.openxmlformats.org/officeDocument/2006/relationships/slide" Target="slides/slide138.xml"/><Relationship Id="rId143" Type="http://schemas.openxmlformats.org/officeDocument/2006/relationships/slide" Target="slides/slide137.xml"/><Relationship Id="rId142" Type="http://schemas.openxmlformats.org/officeDocument/2006/relationships/slide" Target="slides/slide136.xml"/><Relationship Id="rId141" Type="http://schemas.openxmlformats.org/officeDocument/2006/relationships/slide" Target="slides/slide135.xml"/><Relationship Id="rId140" Type="http://schemas.openxmlformats.org/officeDocument/2006/relationships/slide" Target="slides/slide134.xml"/><Relationship Id="rId14" Type="http://schemas.openxmlformats.org/officeDocument/2006/relationships/slide" Target="slides/slide8.xml"/><Relationship Id="rId139" Type="http://schemas.openxmlformats.org/officeDocument/2006/relationships/slide" Target="slides/slide133.xml"/><Relationship Id="rId138" Type="http://schemas.openxmlformats.org/officeDocument/2006/relationships/slide" Target="slides/slide132.xml"/><Relationship Id="rId137" Type="http://schemas.openxmlformats.org/officeDocument/2006/relationships/slide" Target="slides/slide131.xml"/><Relationship Id="rId136" Type="http://schemas.openxmlformats.org/officeDocument/2006/relationships/slide" Target="slides/slide130.xml"/><Relationship Id="rId135" Type="http://schemas.openxmlformats.org/officeDocument/2006/relationships/slide" Target="slides/slide129.xml"/><Relationship Id="rId134" Type="http://schemas.openxmlformats.org/officeDocument/2006/relationships/slide" Target="slides/slide128.xml"/><Relationship Id="rId133" Type="http://schemas.openxmlformats.org/officeDocument/2006/relationships/slide" Target="slides/slide127.xml"/><Relationship Id="rId132" Type="http://schemas.openxmlformats.org/officeDocument/2006/relationships/slide" Target="slides/slide126.xml"/><Relationship Id="rId131" Type="http://schemas.openxmlformats.org/officeDocument/2006/relationships/slide" Target="slides/slide125.xml"/><Relationship Id="rId130" Type="http://schemas.openxmlformats.org/officeDocument/2006/relationships/slide" Target="slides/slide124.xml"/><Relationship Id="rId13" Type="http://schemas.openxmlformats.org/officeDocument/2006/relationships/slide" Target="slides/slide7.xml"/><Relationship Id="rId129" Type="http://schemas.openxmlformats.org/officeDocument/2006/relationships/slide" Target="slides/slide123.xml"/><Relationship Id="rId128" Type="http://schemas.openxmlformats.org/officeDocument/2006/relationships/slide" Target="slides/slide122.xml"/><Relationship Id="rId127" Type="http://schemas.openxmlformats.org/officeDocument/2006/relationships/slide" Target="slides/slide121.xml"/><Relationship Id="rId126" Type="http://schemas.openxmlformats.org/officeDocument/2006/relationships/slide" Target="slides/slide120.xml"/><Relationship Id="rId125" Type="http://schemas.openxmlformats.org/officeDocument/2006/relationships/slide" Target="slides/slide119.xml"/><Relationship Id="rId124" Type="http://schemas.openxmlformats.org/officeDocument/2006/relationships/slide" Target="slides/slide118.xml"/><Relationship Id="rId123" Type="http://schemas.openxmlformats.org/officeDocument/2006/relationships/slide" Target="slides/slide117.xml"/><Relationship Id="rId122" Type="http://schemas.openxmlformats.org/officeDocument/2006/relationships/slide" Target="slides/slide116.xml"/><Relationship Id="rId121" Type="http://schemas.openxmlformats.org/officeDocument/2006/relationships/slide" Target="slides/slide115.xml"/><Relationship Id="rId120" Type="http://schemas.openxmlformats.org/officeDocument/2006/relationships/slide" Target="slides/slide114.xml"/><Relationship Id="rId12" Type="http://schemas.openxmlformats.org/officeDocument/2006/relationships/slide" Target="slides/slide6.xml"/><Relationship Id="rId119" Type="http://schemas.openxmlformats.org/officeDocument/2006/relationships/slide" Target="slides/slide113.xml"/><Relationship Id="rId118" Type="http://schemas.openxmlformats.org/officeDocument/2006/relationships/slide" Target="slides/slide112.xml"/><Relationship Id="rId117" Type="http://schemas.openxmlformats.org/officeDocument/2006/relationships/slide" Target="slides/slide111.xml"/><Relationship Id="rId116" Type="http://schemas.openxmlformats.org/officeDocument/2006/relationships/slide" Target="slides/slide110.xml"/><Relationship Id="rId115" Type="http://schemas.openxmlformats.org/officeDocument/2006/relationships/slide" Target="slides/slide109.xml"/><Relationship Id="rId114" Type="http://schemas.openxmlformats.org/officeDocument/2006/relationships/slide" Target="slides/slide108.xml"/><Relationship Id="rId113" Type="http://schemas.openxmlformats.org/officeDocument/2006/relationships/slide" Target="slides/slide107.xml"/><Relationship Id="rId112" Type="http://schemas.openxmlformats.org/officeDocument/2006/relationships/slide" Target="slides/slide106.xml"/><Relationship Id="rId111" Type="http://schemas.openxmlformats.org/officeDocument/2006/relationships/slide" Target="slides/slide105.xml"/><Relationship Id="rId110" Type="http://schemas.openxmlformats.org/officeDocument/2006/relationships/slide" Target="slides/slide104.xml"/><Relationship Id="rId11" Type="http://schemas.openxmlformats.org/officeDocument/2006/relationships/slide" Target="slides/slide5.xml"/><Relationship Id="rId109" Type="http://schemas.openxmlformats.org/officeDocument/2006/relationships/slide" Target="slides/slide103.xml"/><Relationship Id="rId108" Type="http://schemas.openxmlformats.org/officeDocument/2006/relationships/slide" Target="slides/slide102.xml"/><Relationship Id="rId107" Type="http://schemas.openxmlformats.org/officeDocument/2006/relationships/slide" Target="slides/slide101.xml"/><Relationship Id="rId106" Type="http://schemas.openxmlformats.org/officeDocument/2006/relationships/slide" Target="slides/slide100.xml"/><Relationship Id="rId105" Type="http://schemas.openxmlformats.org/officeDocument/2006/relationships/slide" Target="slides/slide99.xml"/><Relationship Id="rId104" Type="http://schemas.openxmlformats.org/officeDocument/2006/relationships/slide" Target="slides/slide98.xml"/><Relationship Id="rId103" Type="http://schemas.openxmlformats.org/officeDocument/2006/relationships/slide" Target="slides/slide97.xml"/><Relationship Id="rId102" Type="http://schemas.openxmlformats.org/officeDocument/2006/relationships/slide" Target="slides/slide96.xml"/><Relationship Id="rId101" Type="http://schemas.openxmlformats.org/officeDocument/2006/relationships/slide" Target="slides/slide95.xml"/><Relationship Id="rId100" Type="http://schemas.openxmlformats.org/officeDocument/2006/relationships/slide" Target="slides/slide94.xml"/><Relationship Id="rId10" Type="http://schemas.openxmlformats.org/officeDocument/2006/relationships/slide" Target="slides/slide4.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F5636B15-D99B-4FEE-82EB-2F3F23C2EF89}" type="doc">
      <dgm:prSet loTypeId="urn:microsoft.com/office/officeart/2005/8/layout/radial6" loCatId="cycle" qsTypeId="urn:microsoft.com/office/officeart/2005/8/quickstyle/simple1" qsCatId="simple" csTypeId="urn:microsoft.com/office/officeart/2005/8/colors/accent3_2" csCatId="accent1" phldr="1"/>
      <dgm:spPr/>
      <dgm:t>
        <a:bodyPr/>
        <a:lstStyle/>
        <a:p>
          <a:endParaRPr lang="zh-CN" altLang="en-US"/>
        </a:p>
      </dgm:t>
    </dgm:pt>
    <dgm:pt modelId="{BE498FA2-46DA-4EA4-ABE9-7ACF2D5DB311}">
      <dgm:prSet phldrT="[文本]"/>
      <dgm:spPr/>
      <dgm:t>
        <a:bodyPr/>
        <a:lstStyle/>
        <a:p>
          <a:r>
            <a:rPr lang="zh-CN" altLang="en-US" b="1" smtClean="0"/>
            <a:t>核心技术</a:t>
          </a:r>
          <a:endParaRPr lang="zh-CN" altLang="en-US" b="1"/>
        </a:p>
      </dgm:t>
    </dgm:pt>
    <dgm:pt modelId="{FDA36648-F39A-4D16-8A0E-60CE9A627577}" cxnId="{0CA792DB-57A1-47D7-83B7-6213342179B2}" type="parTrans">
      <dgm:prSet/>
      <dgm:spPr/>
      <dgm:t>
        <a:bodyPr/>
        <a:lstStyle/>
        <a:p>
          <a:endParaRPr lang="zh-CN" altLang="en-US"/>
        </a:p>
      </dgm:t>
    </dgm:pt>
    <dgm:pt modelId="{05BCC6D9-16E0-4CE0-86C6-7795F4585408}" cxnId="{0CA792DB-57A1-47D7-83B7-6213342179B2}" type="sibTrans">
      <dgm:prSet/>
      <dgm:spPr/>
      <dgm:t>
        <a:bodyPr/>
        <a:lstStyle/>
        <a:p>
          <a:endParaRPr lang="zh-CN" altLang="en-US"/>
        </a:p>
      </dgm:t>
    </dgm:pt>
    <dgm:pt modelId="{24BCE6EF-66E8-4BB5-B334-A078CDF9F1BE}">
      <dgm:prSet phldrT="[文本]"/>
      <dgm:spPr/>
      <dgm:t>
        <a:bodyPr/>
        <a:lstStyle/>
        <a:p>
          <a:r>
            <a:rPr lang="zh-CN" altLang="en-US" b="1" smtClean="0"/>
            <a:t>目标</a:t>
          </a:r>
          <a:endParaRPr lang="en-US" altLang="zh-CN" b="1" smtClean="0"/>
        </a:p>
        <a:p>
          <a:r>
            <a:rPr lang="zh-CN" altLang="en-US" b="1" smtClean="0"/>
            <a:t>职责</a:t>
          </a:r>
          <a:endParaRPr lang="zh-CN" altLang="en-US" b="1"/>
        </a:p>
      </dgm:t>
    </dgm:pt>
    <dgm:pt modelId="{13B4AAFD-7F91-4727-88C3-89231907F98D}" cxnId="{F89C5CAB-3660-42AF-9B55-F9042A7E5EA1}" type="parTrans">
      <dgm:prSet/>
      <dgm:spPr/>
      <dgm:t>
        <a:bodyPr/>
        <a:lstStyle/>
        <a:p>
          <a:endParaRPr lang="zh-CN" altLang="en-US"/>
        </a:p>
      </dgm:t>
    </dgm:pt>
    <dgm:pt modelId="{D9B84A21-202F-48C0-B7F2-0EC70DAD91D8}" cxnId="{F89C5CAB-3660-42AF-9B55-F9042A7E5EA1}" type="sibTrans">
      <dgm:prSet/>
      <dgm:spPr/>
      <dgm:t>
        <a:bodyPr/>
        <a:lstStyle/>
        <a:p>
          <a:endParaRPr lang="zh-CN" altLang="en-US"/>
        </a:p>
      </dgm:t>
    </dgm:pt>
    <dgm:pt modelId="{65D9CF25-3E8D-4B61-9E7B-088B417E85B0}">
      <dgm:prSet phldrT="[文本]"/>
      <dgm:spPr/>
      <dgm:t>
        <a:bodyPr/>
        <a:lstStyle/>
        <a:p>
          <a:r>
            <a:rPr lang="zh-CN" altLang="en-US" b="1" smtClean="0"/>
            <a:t>制度化管理</a:t>
          </a:r>
          <a:endParaRPr lang="zh-CN" altLang="en-US" b="1"/>
        </a:p>
      </dgm:t>
    </dgm:pt>
    <dgm:pt modelId="{BE28DAD9-5E83-45B1-AA8D-9ECC69AD3248}" cxnId="{A45497C7-5D16-44B6-9E1C-3AF9E901F1AA}" type="parTrans">
      <dgm:prSet/>
      <dgm:spPr/>
      <dgm:t>
        <a:bodyPr/>
        <a:lstStyle/>
        <a:p>
          <a:endParaRPr lang="zh-CN" altLang="en-US"/>
        </a:p>
      </dgm:t>
    </dgm:pt>
    <dgm:pt modelId="{C2B75D72-CAA0-4588-A9DC-2F4877F8CB34}" cxnId="{A45497C7-5D16-44B6-9E1C-3AF9E901F1AA}" type="sibTrans">
      <dgm:prSet/>
      <dgm:spPr/>
      <dgm:t>
        <a:bodyPr/>
        <a:lstStyle/>
        <a:p>
          <a:endParaRPr lang="zh-CN" altLang="en-US"/>
        </a:p>
      </dgm:t>
    </dgm:pt>
    <dgm:pt modelId="{E5811B45-0733-45A6-844C-35478C845DB7}">
      <dgm:prSet phldrT="[文本]"/>
      <dgm:spPr/>
      <dgm:t>
        <a:bodyPr/>
        <a:lstStyle/>
        <a:p>
          <a:r>
            <a:rPr lang="zh-CN" altLang="en-US" b="1" smtClean="0"/>
            <a:t>事故</a:t>
          </a:r>
          <a:endParaRPr lang="en-US" altLang="zh-CN" b="1" smtClean="0"/>
        </a:p>
        <a:p>
          <a:r>
            <a:rPr lang="zh-CN" altLang="en-US" b="1" smtClean="0"/>
            <a:t>管理</a:t>
          </a:r>
          <a:endParaRPr lang="zh-CN" altLang="en-US" b="1"/>
        </a:p>
      </dgm:t>
    </dgm:pt>
    <dgm:pt modelId="{E06A8979-0839-45EB-BC10-2CCDEFC60CA6}" cxnId="{153CD37D-C100-4906-A90E-F135FDC70DFC}" type="parTrans">
      <dgm:prSet/>
      <dgm:spPr/>
      <dgm:t>
        <a:bodyPr/>
        <a:lstStyle/>
        <a:p>
          <a:endParaRPr lang="zh-CN" altLang="en-US"/>
        </a:p>
      </dgm:t>
    </dgm:pt>
    <dgm:pt modelId="{645CB338-0195-477B-B4CF-6470C5072464}" cxnId="{153CD37D-C100-4906-A90E-F135FDC70DFC}" type="sibTrans">
      <dgm:prSet/>
      <dgm:spPr/>
      <dgm:t>
        <a:bodyPr/>
        <a:lstStyle/>
        <a:p>
          <a:endParaRPr lang="zh-CN" altLang="en-US"/>
        </a:p>
      </dgm:t>
    </dgm:pt>
    <dgm:pt modelId="{DA022491-B0E4-41C6-81EE-303D60F552BD}">
      <dgm:prSet phldrT="[文本]"/>
      <dgm:spPr/>
      <dgm:t>
        <a:bodyPr/>
        <a:lstStyle/>
        <a:p>
          <a:r>
            <a:rPr lang="zh-CN" altLang="en-US" b="1" smtClean="0"/>
            <a:t>持续</a:t>
          </a:r>
          <a:endParaRPr lang="en-US" altLang="zh-CN" b="1" smtClean="0"/>
        </a:p>
        <a:p>
          <a:r>
            <a:rPr lang="zh-CN" altLang="en-US" b="1" smtClean="0"/>
            <a:t>改进</a:t>
          </a:r>
          <a:endParaRPr lang="zh-CN" altLang="en-US" b="1"/>
        </a:p>
      </dgm:t>
    </dgm:pt>
    <dgm:pt modelId="{A9CDC896-1B6E-4627-80EF-566AD34BBB1F}" cxnId="{92616522-C1C2-46D1-A458-ED323529B4D7}" type="parTrans">
      <dgm:prSet/>
      <dgm:spPr/>
      <dgm:t>
        <a:bodyPr/>
        <a:lstStyle/>
        <a:p>
          <a:endParaRPr lang="zh-CN" altLang="en-US"/>
        </a:p>
      </dgm:t>
    </dgm:pt>
    <dgm:pt modelId="{477C5163-DB2E-41B4-B052-EFE2E9B7D956}" cxnId="{92616522-C1C2-46D1-A458-ED323529B4D7}" type="sibTrans">
      <dgm:prSet/>
      <dgm:spPr/>
      <dgm:t>
        <a:bodyPr/>
        <a:lstStyle/>
        <a:p>
          <a:endParaRPr lang="zh-CN" altLang="en-US"/>
        </a:p>
      </dgm:t>
    </dgm:pt>
    <dgm:pt modelId="{B3E800A0-D799-4290-8F5E-F5B236EF27D4}">
      <dgm:prSet/>
      <dgm:spPr/>
      <dgm:t>
        <a:bodyPr/>
        <a:lstStyle/>
        <a:p>
          <a:r>
            <a:rPr lang="zh-CN" altLang="en-US" b="1" smtClean="0"/>
            <a:t>应急</a:t>
          </a:r>
          <a:endParaRPr lang="en-US" altLang="zh-CN" b="1" smtClean="0"/>
        </a:p>
        <a:p>
          <a:r>
            <a:rPr lang="zh-CN" altLang="en-US" b="1" smtClean="0"/>
            <a:t>管理</a:t>
          </a:r>
          <a:endParaRPr lang="zh-CN" altLang="en-US" b="1"/>
        </a:p>
      </dgm:t>
    </dgm:pt>
    <dgm:pt modelId="{F35D3A1A-CC79-40EB-BAE6-41D234276560}" cxnId="{555845D3-E8C1-4040-A67A-ABB8B4B3F0C1}" type="parTrans">
      <dgm:prSet/>
      <dgm:spPr/>
      <dgm:t>
        <a:bodyPr/>
        <a:lstStyle/>
        <a:p>
          <a:endParaRPr lang="zh-CN" altLang="en-US"/>
        </a:p>
      </dgm:t>
    </dgm:pt>
    <dgm:pt modelId="{ED8626B0-C273-4C1E-998A-EB880B24AB64}" cxnId="{555845D3-E8C1-4040-A67A-ABB8B4B3F0C1}" type="sibTrans">
      <dgm:prSet/>
      <dgm:spPr/>
      <dgm:t>
        <a:bodyPr/>
        <a:lstStyle/>
        <a:p>
          <a:endParaRPr lang="zh-CN" altLang="en-US"/>
        </a:p>
      </dgm:t>
    </dgm:pt>
    <dgm:pt modelId="{9C4901D9-2016-410E-B502-743DB0B494FF}">
      <dgm:prSet/>
      <dgm:spPr/>
      <dgm:t>
        <a:bodyPr/>
        <a:lstStyle/>
        <a:p>
          <a:r>
            <a:rPr lang="zh-CN" altLang="en-US" b="1" smtClean="0"/>
            <a:t>教育</a:t>
          </a:r>
          <a:endParaRPr lang="en-US" altLang="zh-CN" b="1" smtClean="0"/>
        </a:p>
        <a:p>
          <a:r>
            <a:rPr lang="zh-CN" altLang="en-US" b="1" smtClean="0"/>
            <a:t>培训</a:t>
          </a:r>
          <a:endParaRPr lang="zh-CN" altLang="en-US" b="1"/>
        </a:p>
      </dgm:t>
    </dgm:pt>
    <dgm:pt modelId="{C3740466-DB77-46C3-95C7-572BF8A23556}" cxnId="{B1B29C31-A992-43FF-AE7B-530CA7CA98B8}" type="parTrans">
      <dgm:prSet/>
      <dgm:spPr/>
      <dgm:t>
        <a:bodyPr/>
        <a:lstStyle/>
        <a:p>
          <a:endParaRPr lang="zh-CN" altLang="en-US"/>
        </a:p>
      </dgm:t>
    </dgm:pt>
    <dgm:pt modelId="{11F0CF58-1C72-49F1-ADB2-16FDBBF9F194}" cxnId="{B1B29C31-A992-43FF-AE7B-530CA7CA98B8}" type="sibTrans">
      <dgm:prSet/>
      <dgm:spPr/>
      <dgm:t>
        <a:bodyPr/>
        <a:lstStyle/>
        <a:p>
          <a:endParaRPr lang="zh-CN" altLang="en-US"/>
        </a:p>
      </dgm:t>
    </dgm:pt>
    <dgm:pt modelId="{92C0816D-1256-495C-ACFE-444E5613A132}">
      <dgm:prSet/>
      <dgm:spPr/>
      <dgm:t>
        <a:bodyPr/>
        <a:lstStyle/>
        <a:p>
          <a:r>
            <a:rPr lang="zh-CN" altLang="en-US" b="1" smtClean="0"/>
            <a:t>隐患</a:t>
          </a:r>
          <a:endParaRPr lang="en-US" altLang="zh-CN" b="1" smtClean="0"/>
        </a:p>
        <a:p>
          <a:r>
            <a:rPr lang="zh-CN" altLang="en-US" b="1" smtClean="0"/>
            <a:t>排查</a:t>
          </a:r>
          <a:endParaRPr lang="zh-CN" altLang="en-US" b="1"/>
        </a:p>
      </dgm:t>
    </dgm:pt>
    <dgm:pt modelId="{5EF717A5-B0E6-435E-98A6-F2784E782CEB}" cxnId="{97B1282B-9737-409C-B402-F9BCDB187C22}" type="parTrans">
      <dgm:prSet/>
      <dgm:spPr/>
      <dgm:t>
        <a:bodyPr/>
        <a:lstStyle/>
        <a:p>
          <a:endParaRPr lang="zh-CN" altLang="en-US"/>
        </a:p>
      </dgm:t>
    </dgm:pt>
    <dgm:pt modelId="{091CB59B-88B2-497C-9A48-6C64C307C64A}" cxnId="{97B1282B-9737-409C-B402-F9BCDB187C22}" type="sibTrans">
      <dgm:prSet/>
      <dgm:spPr/>
      <dgm:t>
        <a:bodyPr/>
        <a:lstStyle/>
        <a:p>
          <a:endParaRPr lang="zh-CN" altLang="en-US"/>
        </a:p>
      </dgm:t>
    </dgm:pt>
    <dgm:pt modelId="{C11038FF-4E0A-4DC9-9FFC-66B71A800B16}">
      <dgm:prSet/>
      <dgm:spPr/>
      <dgm:t>
        <a:bodyPr/>
        <a:lstStyle/>
        <a:p>
          <a:r>
            <a:rPr lang="zh-CN" altLang="en-US" b="1" smtClean="0"/>
            <a:t>现场</a:t>
          </a:r>
          <a:endParaRPr lang="en-US" altLang="zh-CN" b="1" smtClean="0"/>
        </a:p>
        <a:p>
          <a:r>
            <a:rPr lang="zh-CN" altLang="en-US" b="1" smtClean="0"/>
            <a:t>管理</a:t>
          </a:r>
          <a:endParaRPr lang="zh-CN" altLang="en-US" b="1"/>
        </a:p>
      </dgm:t>
    </dgm:pt>
    <dgm:pt modelId="{117940A1-8EE7-447A-A4AF-C08ECA01FADC}" cxnId="{58358F3A-4793-44EF-9B66-26C93198DD48}" type="parTrans">
      <dgm:prSet/>
      <dgm:spPr/>
      <dgm:t>
        <a:bodyPr/>
        <a:lstStyle/>
        <a:p>
          <a:endParaRPr lang="zh-CN" altLang="en-US"/>
        </a:p>
      </dgm:t>
    </dgm:pt>
    <dgm:pt modelId="{2D4296A6-01C5-41F5-951C-8A6D6F6C9F48}" cxnId="{58358F3A-4793-44EF-9B66-26C93198DD48}" type="sibTrans">
      <dgm:prSet/>
      <dgm:spPr/>
      <dgm:t>
        <a:bodyPr/>
        <a:lstStyle/>
        <a:p>
          <a:endParaRPr lang="zh-CN" altLang="en-US"/>
        </a:p>
      </dgm:t>
    </dgm:pt>
    <dgm:pt modelId="{8E25DB81-99E0-4EDC-8E19-0E0949453CDD}" type="pres">
      <dgm:prSet presAssocID="{F5636B15-D99B-4FEE-82EB-2F3F23C2EF89}" presName="Name0" presStyleCnt="0">
        <dgm:presLayoutVars>
          <dgm:chMax val="1"/>
          <dgm:dir/>
          <dgm:animLvl val="ctr"/>
          <dgm:resizeHandles val="exact"/>
        </dgm:presLayoutVars>
      </dgm:prSet>
      <dgm:spPr/>
      <dgm:t>
        <a:bodyPr/>
        <a:lstStyle/>
        <a:p>
          <a:endParaRPr lang="zh-CN" altLang="en-US"/>
        </a:p>
      </dgm:t>
    </dgm:pt>
    <dgm:pt modelId="{0C231D33-537C-42CD-BC32-CBF17F4B508B}" type="pres">
      <dgm:prSet presAssocID="{BE498FA2-46DA-4EA4-ABE9-7ACF2D5DB311}" presName="centerShape" presStyleLbl="node0" presStyleIdx="0" presStyleCnt="1" custScaleX="154741" custScaleY="146676"/>
      <dgm:spPr/>
      <dgm:t>
        <a:bodyPr/>
        <a:lstStyle/>
        <a:p>
          <a:endParaRPr lang="zh-CN" altLang="en-US"/>
        </a:p>
      </dgm:t>
    </dgm:pt>
    <dgm:pt modelId="{2202339F-DD26-4920-B20D-4071C3B9BEBE}" type="pres">
      <dgm:prSet presAssocID="{24BCE6EF-66E8-4BB5-B334-A078CDF9F1BE}" presName="node" presStyleLbl="node1" presStyleIdx="0" presStyleCnt="8">
        <dgm:presLayoutVars>
          <dgm:bulletEnabled val="1"/>
        </dgm:presLayoutVars>
      </dgm:prSet>
      <dgm:spPr/>
      <dgm:t>
        <a:bodyPr/>
        <a:lstStyle/>
        <a:p>
          <a:endParaRPr lang="zh-CN" altLang="en-US"/>
        </a:p>
      </dgm:t>
    </dgm:pt>
    <dgm:pt modelId="{7B6D323C-A5D6-4149-911C-6A1333CC34BD}" type="pres">
      <dgm:prSet presAssocID="{24BCE6EF-66E8-4BB5-B334-A078CDF9F1BE}" presName="dummy" presStyleCnt="0"/>
      <dgm:spPr/>
    </dgm:pt>
    <dgm:pt modelId="{503A7ECC-18FD-4F1B-8136-9FA6F1A68795}" type="pres">
      <dgm:prSet presAssocID="{D9B84A21-202F-48C0-B7F2-0EC70DAD91D8}" presName="sibTrans" presStyleLbl="sibTrans2D1" presStyleIdx="0" presStyleCnt="8" custLinFactNeighborX="4765" custLinFactNeighborY="85"/>
      <dgm:spPr/>
      <dgm:t>
        <a:bodyPr/>
        <a:lstStyle/>
        <a:p>
          <a:endParaRPr lang="zh-CN" altLang="en-US"/>
        </a:p>
      </dgm:t>
    </dgm:pt>
    <dgm:pt modelId="{AB194CAC-11CF-4B0C-A05D-1A8586963A0F}" type="pres">
      <dgm:prSet presAssocID="{65D9CF25-3E8D-4B61-9E7B-088B417E85B0}" presName="node" presStyleLbl="node1" presStyleIdx="1" presStyleCnt="8">
        <dgm:presLayoutVars>
          <dgm:bulletEnabled val="1"/>
        </dgm:presLayoutVars>
      </dgm:prSet>
      <dgm:spPr/>
      <dgm:t>
        <a:bodyPr/>
        <a:lstStyle/>
        <a:p>
          <a:endParaRPr lang="zh-CN" altLang="en-US"/>
        </a:p>
      </dgm:t>
    </dgm:pt>
    <dgm:pt modelId="{4F39A907-7A4B-45BA-AF62-C810A7B94896}" type="pres">
      <dgm:prSet presAssocID="{65D9CF25-3E8D-4B61-9E7B-088B417E85B0}" presName="dummy" presStyleCnt="0"/>
      <dgm:spPr/>
    </dgm:pt>
    <dgm:pt modelId="{3061777C-FB88-4AE0-A921-F86292420D49}" type="pres">
      <dgm:prSet presAssocID="{C2B75D72-CAA0-4588-A9DC-2F4877F8CB34}" presName="sibTrans" presStyleLbl="sibTrans2D1" presStyleIdx="1" presStyleCnt="8"/>
      <dgm:spPr/>
      <dgm:t>
        <a:bodyPr/>
        <a:lstStyle/>
        <a:p>
          <a:endParaRPr lang="zh-CN" altLang="en-US"/>
        </a:p>
      </dgm:t>
    </dgm:pt>
    <dgm:pt modelId="{2F7FAAB4-6B18-4CFB-AACC-DB532319FFC1}" type="pres">
      <dgm:prSet presAssocID="{9C4901D9-2016-410E-B502-743DB0B494FF}" presName="node" presStyleLbl="node1" presStyleIdx="2" presStyleCnt="8" custRadScaleRad="99207" custRadScaleInc="-4509">
        <dgm:presLayoutVars>
          <dgm:bulletEnabled val="1"/>
        </dgm:presLayoutVars>
      </dgm:prSet>
      <dgm:spPr/>
      <dgm:t>
        <a:bodyPr/>
        <a:lstStyle/>
        <a:p>
          <a:endParaRPr lang="zh-CN" altLang="en-US"/>
        </a:p>
      </dgm:t>
    </dgm:pt>
    <dgm:pt modelId="{48DA474A-30E4-4FFC-9F42-A264A930F284}" type="pres">
      <dgm:prSet presAssocID="{9C4901D9-2016-410E-B502-743DB0B494FF}" presName="dummy" presStyleCnt="0"/>
      <dgm:spPr/>
    </dgm:pt>
    <dgm:pt modelId="{19B2F99F-1A4B-4DFE-A2D8-E43EF07D6F1D}" type="pres">
      <dgm:prSet presAssocID="{11F0CF58-1C72-49F1-ADB2-16FDBBF9F194}" presName="sibTrans" presStyleLbl="sibTrans2D1" presStyleIdx="2" presStyleCnt="8"/>
      <dgm:spPr/>
      <dgm:t>
        <a:bodyPr/>
        <a:lstStyle/>
        <a:p>
          <a:endParaRPr lang="zh-CN" altLang="en-US"/>
        </a:p>
      </dgm:t>
    </dgm:pt>
    <dgm:pt modelId="{EE21E547-3050-48CF-B6E6-0C7769BA58ED}" type="pres">
      <dgm:prSet presAssocID="{C11038FF-4E0A-4DC9-9FFC-66B71A800B16}" presName="node" presStyleLbl="node1" presStyleIdx="3" presStyleCnt="8">
        <dgm:presLayoutVars>
          <dgm:bulletEnabled val="1"/>
        </dgm:presLayoutVars>
      </dgm:prSet>
      <dgm:spPr/>
      <dgm:t>
        <a:bodyPr/>
        <a:lstStyle/>
        <a:p>
          <a:endParaRPr lang="zh-CN" altLang="en-US"/>
        </a:p>
      </dgm:t>
    </dgm:pt>
    <dgm:pt modelId="{40CF54D0-AE26-4131-AE47-9A6D1CABFE2B}" type="pres">
      <dgm:prSet presAssocID="{C11038FF-4E0A-4DC9-9FFC-66B71A800B16}" presName="dummy" presStyleCnt="0"/>
      <dgm:spPr/>
    </dgm:pt>
    <dgm:pt modelId="{A3409FF9-B9CA-48CB-911C-527730CB73B4}" type="pres">
      <dgm:prSet presAssocID="{2D4296A6-01C5-41F5-951C-8A6D6F6C9F48}" presName="sibTrans" presStyleLbl="sibTrans2D1" presStyleIdx="3" presStyleCnt="8"/>
      <dgm:spPr/>
      <dgm:t>
        <a:bodyPr/>
        <a:lstStyle/>
        <a:p>
          <a:endParaRPr lang="zh-CN" altLang="en-US"/>
        </a:p>
      </dgm:t>
    </dgm:pt>
    <dgm:pt modelId="{B2D337FE-9D0F-4DBA-A87E-B68A1C425D5E}" type="pres">
      <dgm:prSet presAssocID="{92C0816D-1256-495C-ACFE-444E5613A132}" presName="node" presStyleLbl="node1" presStyleIdx="4" presStyleCnt="8">
        <dgm:presLayoutVars>
          <dgm:bulletEnabled val="1"/>
        </dgm:presLayoutVars>
      </dgm:prSet>
      <dgm:spPr/>
      <dgm:t>
        <a:bodyPr/>
        <a:lstStyle/>
        <a:p>
          <a:endParaRPr lang="zh-CN" altLang="en-US"/>
        </a:p>
      </dgm:t>
    </dgm:pt>
    <dgm:pt modelId="{55D47E70-AF09-44B3-B85B-2A4494C76D16}" type="pres">
      <dgm:prSet presAssocID="{92C0816D-1256-495C-ACFE-444E5613A132}" presName="dummy" presStyleCnt="0"/>
      <dgm:spPr/>
    </dgm:pt>
    <dgm:pt modelId="{363A0822-08B3-4160-931E-43A23CDA529A}" type="pres">
      <dgm:prSet presAssocID="{091CB59B-88B2-497C-9A48-6C64C307C64A}" presName="sibTrans" presStyleLbl="sibTrans2D1" presStyleIdx="4" presStyleCnt="8"/>
      <dgm:spPr/>
      <dgm:t>
        <a:bodyPr/>
        <a:lstStyle/>
        <a:p>
          <a:endParaRPr lang="zh-CN" altLang="en-US"/>
        </a:p>
      </dgm:t>
    </dgm:pt>
    <dgm:pt modelId="{C584F287-6847-4C54-AE2C-F0D2F7205D70}" type="pres">
      <dgm:prSet presAssocID="{B3E800A0-D799-4290-8F5E-F5B236EF27D4}" presName="node" presStyleLbl="node1" presStyleIdx="5" presStyleCnt="8">
        <dgm:presLayoutVars>
          <dgm:bulletEnabled val="1"/>
        </dgm:presLayoutVars>
      </dgm:prSet>
      <dgm:spPr/>
      <dgm:t>
        <a:bodyPr/>
        <a:lstStyle/>
        <a:p>
          <a:endParaRPr lang="zh-CN" altLang="en-US"/>
        </a:p>
      </dgm:t>
    </dgm:pt>
    <dgm:pt modelId="{6449D5C0-E2DB-40FC-BEC7-08561067700D}" type="pres">
      <dgm:prSet presAssocID="{B3E800A0-D799-4290-8F5E-F5B236EF27D4}" presName="dummy" presStyleCnt="0"/>
      <dgm:spPr/>
    </dgm:pt>
    <dgm:pt modelId="{F4A59520-B91F-4B19-A054-FCD2398462C3}" type="pres">
      <dgm:prSet presAssocID="{ED8626B0-C273-4C1E-998A-EB880B24AB64}" presName="sibTrans" presStyleLbl="sibTrans2D1" presStyleIdx="5" presStyleCnt="8"/>
      <dgm:spPr/>
      <dgm:t>
        <a:bodyPr/>
        <a:lstStyle/>
        <a:p>
          <a:endParaRPr lang="zh-CN" altLang="en-US"/>
        </a:p>
      </dgm:t>
    </dgm:pt>
    <dgm:pt modelId="{243F1DEA-7C6A-4F36-8678-DFDBF98D8864}" type="pres">
      <dgm:prSet presAssocID="{E5811B45-0733-45A6-844C-35478C845DB7}" presName="node" presStyleLbl="node1" presStyleIdx="6" presStyleCnt="8">
        <dgm:presLayoutVars>
          <dgm:bulletEnabled val="1"/>
        </dgm:presLayoutVars>
      </dgm:prSet>
      <dgm:spPr/>
      <dgm:t>
        <a:bodyPr/>
        <a:lstStyle/>
        <a:p>
          <a:endParaRPr lang="zh-CN" altLang="en-US"/>
        </a:p>
      </dgm:t>
    </dgm:pt>
    <dgm:pt modelId="{6980DA23-C257-4F35-B240-C5AB09FFF92F}" type="pres">
      <dgm:prSet presAssocID="{E5811B45-0733-45A6-844C-35478C845DB7}" presName="dummy" presStyleCnt="0"/>
      <dgm:spPr/>
    </dgm:pt>
    <dgm:pt modelId="{A7F7FF7D-B54B-48BF-ACB7-2975C94399BE}" type="pres">
      <dgm:prSet presAssocID="{645CB338-0195-477B-B4CF-6470C5072464}" presName="sibTrans" presStyleLbl="sibTrans2D1" presStyleIdx="6" presStyleCnt="8" custScaleX="107426" custScaleY="102193"/>
      <dgm:spPr/>
      <dgm:t>
        <a:bodyPr/>
        <a:lstStyle/>
        <a:p>
          <a:endParaRPr lang="zh-CN" altLang="en-US"/>
        </a:p>
      </dgm:t>
    </dgm:pt>
    <dgm:pt modelId="{4B92F3B2-4687-4016-894D-8AEC77A41314}" type="pres">
      <dgm:prSet presAssocID="{DA022491-B0E4-41C6-81EE-303D60F552BD}" presName="node" presStyleLbl="node1" presStyleIdx="7" presStyleCnt="8">
        <dgm:presLayoutVars>
          <dgm:bulletEnabled val="1"/>
        </dgm:presLayoutVars>
      </dgm:prSet>
      <dgm:spPr/>
      <dgm:t>
        <a:bodyPr/>
        <a:lstStyle/>
        <a:p>
          <a:endParaRPr lang="zh-CN" altLang="en-US"/>
        </a:p>
      </dgm:t>
    </dgm:pt>
    <dgm:pt modelId="{492AF5A9-2BD7-4BED-9162-AF816F9D8950}" type="pres">
      <dgm:prSet presAssocID="{DA022491-B0E4-41C6-81EE-303D60F552BD}" presName="dummy" presStyleCnt="0"/>
      <dgm:spPr/>
    </dgm:pt>
    <dgm:pt modelId="{554187F0-B4C5-4972-9F06-A234B0BBD493}" type="pres">
      <dgm:prSet presAssocID="{477C5163-DB2E-41B4-B052-EFE2E9B7D956}" presName="sibTrans" presStyleLbl="sibTrans2D1" presStyleIdx="7" presStyleCnt="8"/>
      <dgm:spPr/>
      <dgm:t>
        <a:bodyPr/>
        <a:lstStyle/>
        <a:p>
          <a:endParaRPr lang="zh-CN" altLang="en-US"/>
        </a:p>
      </dgm:t>
    </dgm:pt>
  </dgm:ptLst>
  <dgm:cxnLst>
    <dgm:cxn modelId="{555845D3-E8C1-4040-A67A-ABB8B4B3F0C1}" srcId="{BE498FA2-46DA-4EA4-ABE9-7ACF2D5DB311}" destId="{B3E800A0-D799-4290-8F5E-F5B236EF27D4}" srcOrd="5" destOrd="0" parTransId="{F35D3A1A-CC79-40EB-BAE6-41D234276560}" sibTransId="{ED8626B0-C273-4C1E-998A-EB880B24AB64}"/>
    <dgm:cxn modelId="{92616522-C1C2-46D1-A458-ED323529B4D7}" srcId="{BE498FA2-46DA-4EA4-ABE9-7ACF2D5DB311}" destId="{DA022491-B0E4-41C6-81EE-303D60F552BD}" srcOrd="7" destOrd="0" parTransId="{A9CDC896-1B6E-4627-80EF-566AD34BBB1F}" sibTransId="{477C5163-DB2E-41B4-B052-EFE2E9B7D956}"/>
    <dgm:cxn modelId="{B8956047-5AFB-4614-B598-0C45B8FC7A7E}" type="presOf" srcId="{ED8626B0-C273-4C1E-998A-EB880B24AB64}" destId="{F4A59520-B91F-4B19-A054-FCD2398462C3}" srcOrd="0" destOrd="0" presId="urn:microsoft.com/office/officeart/2005/8/layout/radial6"/>
    <dgm:cxn modelId="{BF14C679-6F48-4E88-8E11-573189285371}" type="presOf" srcId="{477C5163-DB2E-41B4-B052-EFE2E9B7D956}" destId="{554187F0-B4C5-4972-9F06-A234B0BBD493}" srcOrd="0" destOrd="0" presId="urn:microsoft.com/office/officeart/2005/8/layout/radial6"/>
    <dgm:cxn modelId="{35101E42-23EC-4BA0-8FAE-6817BD20BF1B}" type="presOf" srcId="{F5636B15-D99B-4FEE-82EB-2F3F23C2EF89}" destId="{8E25DB81-99E0-4EDC-8E19-0E0949453CDD}" srcOrd="0" destOrd="0" presId="urn:microsoft.com/office/officeart/2005/8/layout/radial6"/>
    <dgm:cxn modelId="{A45497C7-5D16-44B6-9E1C-3AF9E901F1AA}" srcId="{BE498FA2-46DA-4EA4-ABE9-7ACF2D5DB311}" destId="{65D9CF25-3E8D-4B61-9E7B-088B417E85B0}" srcOrd="1" destOrd="0" parTransId="{BE28DAD9-5E83-45B1-AA8D-9ECC69AD3248}" sibTransId="{C2B75D72-CAA0-4588-A9DC-2F4877F8CB34}"/>
    <dgm:cxn modelId="{5E1EAE88-7B5D-4C32-8070-6FB513B36836}" type="presOf" srcId="{92C0816D-1256-495C-ACFE-444E5613A132}" destId="{B2D337FE-9D0F-4DBA-A87E-B68A1C425D5E}" srcOrd="0" destOrd="0" presId="urn:microsoft.com/office/officeart/2005/8/layout/radial6"/>
    <dgm:cxn modelId="{66840214-A80F-470C-877E-FE6A954E3913}" type="presOf" srcId="{65D9CF25-3E8D-4B61-9E7B-088B417E85B0}" destId="{AB194CAC-11CF-4B0C-A05D-1A8586963A0F}" srcOrd="0" destOrd="0" presId="urn:microsoft.com/office/officeart/2005/8/layout/radial6"/>
    <dgm:cxn modelId="{B1B29C31-A992-43FF-AE7B-530CA7CA98B8}" srcId="{BE498FA2-46DA-4EA4-ABE9-7ACF2D5DB311}" destId="{9C4901D9-2016-410E-B502-743DB0B494FF}" srcOrd="2" destOrd="0" parTransId="{C3740466-DB77-46C3-95C7-572BF8A23556}" sibTransId="{11F0CF58-1C72-49F1-ADB2-16FDBBF9F194}"/>
    <dgm:cxn modelId="{0CA792DB-57A1-47D7-83B7-6213342179B2}" srcId="{F5636B15-D99B-4FEE-82EB-2F3F23C2EF89}" destId="{BE498FA2-46DA-4EA4-ABE9-7ACF2D5DB311}" srcOrd="0" destOrd="0" parTransId="{FDA36648-F39A-4D16-8A0E-60CE9A627577}" sibTransId="{05BCC6D9-16E0-4CE0-86C6-7795F4585408}"/>
    <dgm:cxn modelId="{30CECF4E-17C8-4E75-AA03-0592EC4B34E0}" type="presOf" srcId="{C11038FF-4E0A-4DC9-9FFC-66B71A800B16}" destId="{EE21E547-3050-48CF-B6E6-0C7769BA58ED}" srcOrd="0" destOrd="0" presId="urn:microsoft.com/office/officeart/2005/8/layout/radial6"/>
    <dgm:cxn modelId="{546846AF-AAC3-414C-B4C2-54EDB9FB7800}" type="presOf" srcId="{11F0CF58-1C72-49F1-ADB2-16FDBBF9F194}" destId="{19B2F99F-1A4B-4DFE-A2D8-E43EF07D6F1D}" srcOrd="0" destOrd="0" presId="urn:microsoft.com/office/officeart/2005/8/layout/radial6"/>
    <dgm:cxn modelId="{B919154C-F20E-4C01-B74B-0CFEB4994051}" type="presOf" srcId="{D9B84A21-202F-48C0-B7F2-0EC70DAD91D8}" destId="{503A7ECC-18FD-4F1B-8136-9FA6F1A68795}" srcOrd="0" destOrd="0" presId="urn:microsoft.com/office/officeart/2005/8/layout/radial6"/>
    <dgm:cxn modelId="{6DBB2CFF-1545-4E52-9210-EC2FB141FBF7}" type="presOf" srcId="{E5811B45-0733-45A6-844C-35478C845DB7}" destId="{243F1DEA-7C6A-4F36-8678-DFDBF98D8864}" srcOrd="0" destOrd="0" presId="urn:microsoft.com/office/officeart/2005/8/layout/radial6"/>
    <dgm:cxn modelId="{631CAEF7-AC6B-49E8-AF43-3CB499664616}" type="presOf" srcId="{9C4901D9-2016-410E-B502-743DB0B494FF}" destId="{2F7FAAB4-6B18-4CFB-AACC-DB532319FFC1}" srcOrd="0" destOrd="0" presId="urn:microsoft.com/office/officeart/2005/8/layout/radial6"/>
    <dgm:cxn modelId="{634EABC2-1E5A-4DF6-B4C2-E19DC47B3490}" type="presOf" srcId="{2D4296A6-01C5-41F5-951C-8A6D6F6C9F48}" destId="{A3409FF9-B9CA-48CB-911C-527730CB73B4}" srcOrd="0" destOrd="0" presId="urn:microsoft.com/office/officeart/2005/8/layout/radial6"/>
    <dgm:cxn modelId="{F89C5CAB-3660-42AF-9B55-F9042A7E5EA1}" srcId="{BE498FA2-46DA-4EA4-ABE9-7ACF2D5DB311}" destId="{24BCE6EF-66E8-4BB5-B334-A078CDF9F1BE}" srcOrd="0" destOrd="0" parTransId="{13B4AAFD-7F91-4727-88C3-89231907F98D}" sibTransId="{D9B84A21-202F-48C0-B7F2-0EC70DAD91D8}"/>
    <dgm:cxn modelId="{BF11FAD0-23E2-4400-9B60-ED34E36FC4F3}" type="presOf" srcId="{645CB338-0195-477B-B4CF-6470C5072464}" destId="{A7F7FF7D-B54B-48BF-ACB7-2975C94399BE}" srcOrd="0" destOrd="0" presId="urn:microsoft.com/office/officeart/2005/8/layout/radial6"/>
    <dgm:cxn modelId="{97B1282B-9737-409C-B402-F9BCDB187C22}" srcId="{BE498FA2-46DA-4EA4-ABE9-7ACF2D5DB311}" destId="{92C0816D-1256-495C-ACFE-444E5613A132}" srcOrd="4" destOrd="0" parTransId="{5EF717A5-B0E6-435E-98A6-F2784E782CEB}" sibTransId="{091CB59B-88B2-497C-9A48-6C64C307C64A}"/>
    <dgm:cxn modelId="{153CD37D-C100-4906-A90E-F135FDC70DFC}" srcId="{BE498FA2-46DA-4EA4-ABE9-7ACF2D5DB311}" destId="{E5811B45-0733-45A6-844C-35478C845DB7}" srcOrd="6" destOrd="0" parTransId="{E06A8979-0839-45EB-BC10-2CCDEFC60CA6}" sibTransId="{645CB338-0195-477B-B4CF-6470C5072464}"/>
    <dgm:cxn modelId="{048BA420-76A6-48F7-AC24-7AF0B850210A}" type="presOf" srcId="{DA022491-B0E4-41C6-81EE-303D60F552BD}" destId="{4B92F3B2-4687-4016-894D-8AEC77A41314}" srcOrd="0" destOrd="0" presId="urn:microsoft.com/office/officeart/2005/8/layout/radial6"/>
    <dgm:cxn modelId="{53B1526F-4F0C-416B-A066-A7ADE1B37745}" type="presOf" srcId="{BE498FA2-46DA-4EA4-ABE9-7ACF2D5DB311}" destId="{0C231D33-537C-42CD-BC32-CBF17F4B508B}" srcOrd="0" destOrd="0" presId="urn:microsoft.com/office/officeart/2005/8/layout/radial6"/>
    <dgm:cxn modelId="{7E44D9D5-BD6B-4ABD-B6BE-1266E65736FA}" type="presOf" srcId="{091CB59B-88B2-497C-9A48-6C64C307C64A}" destId="{363A0822-08B3-4160-931E-43A23CDA529A}" srcOrd="0" destOrd="0" presId="urn:microsoft.com/office/officeart/2005/8/layout/radial6"/>
    <dgm:cxn modelId="{B09A2C96-CF6E-477E-BC36-0258D4576BF8}" type="presOf" srcId="{24BCE6EF-66E8-4BB5-B334-A078CDF9F1BE}" destId="{2202339F-DD26-4920-B20D-4071C3B9BEBE}" srcOrd="0" destOrd="0" presId="urn:microsoft.com/office/officeart/2005/8/layout/radial6"/>
    <dgm:cxn modelId="{BCCA9292-76FB-4D78-8255-E152B2A34CEB}" type="presOf" srcId="{B3E800A0-D799-4290-8F5E-F5B236EF27D4}" destId="{C584F287-6847-4C54-AE2C-F0D2F7205D70}" srcOrd="0" destOrd="0" presId="urn:microsoft.com/office/officeart/2005/8/layout/radial6"/>
    <dgm:cxn modelId="{58358F3A-4793-44EF-9B66-26C93198DD48}" srcId="{BE498FA2-46DA-4EA4-ABE9-7ACF2D5DB311}" destId="{C11038FF-4E0A-4DC9-9FFC-66B71A800B16}" srcOrd="3" destOrd="0" parTransId="{117940A1-8EE7-447A-A4AF-C08ECA01FADC}" sibTransId="{2D4296A6-01C5-41F5-951C-8A6D6F6C9F48}"/>
    <dgm:cxn modelId="{F6B4A868-3B75-4373-B459-9807A323813D}" type="presOf" srcId="{C2B75D72-CAA0-4588-A9DC-2F4877F8CB34}" destId="{3061777C-FB88-4AE0-A921-F86292420D49}" srcOrd="0" destOrd="0" presId="urn:microsoft.com/office/officeart/2005/8/layout/radial6"/>
    <dgm:cxn modelId="{D6498D06-7634-4A2A-AA13-64E006F6E2E7}" type="presParOf" srcId="{8E25DB81-99E0-4EDC-8E19-0E0949453CDD}" destId="{0C231D33-537C-42CD-BC32-CBF17F4B508B}" srcOrd="0" destOrd="0" presId="urn:microsoft.com/office/officeart/2005/8/layout/radial6"/>
    <dgm:cxn modelId="{E427CF36-EE3E-4822-9AD5-9B7B9D03CB8B}" type="presParOf" srcId="{8E25DB81-99E0-4EDC-8E19-0E0949453CDD}" destId="{2202339F-DD26-4920-B20D-4071C3B9BEBE}" srcOrd="1" destOrd="0" presId="urn:microsoft.com/office/officeart/2005/8/layout/radial6"/>
    <dgm:cxn modelId="{A72B8962-B029-4D46-B699-3192867EAEB5}" type="presParOf" srcId="{8E25DB81-99E0-4EDC-8E19-0E0949453CDD}" destId="{7B6D323C-A5D6-4149-911C-6A1333CC34BD}" srcOrd="2" destOrd="0" presId="urn:microsoft.com/office/officeart/2005/8/layout/radial6"/>
    <dgm:cxn modelId="{2371FADB-F6B3-4BDD-B136-7D52F9362207}" type="presParOf" srcId="{8E25DB81-99E0-4EDC-8E19-0E0949453CDD}" destId="{503A7ECC-18FD-4F1B-8136-9FA6F1A68795}" srcOrd="3" destOrd="0" presId="urn:microsoft.com/office/officeart/2005/8/layout/radial6"/>
    <dgm:cxn modelId="{462D6571-B680-46E6-8516-EE4A07F4EDA9}" type="presParOf" srcId="{8E25DB81-99E0-4EDC-8E19-0E0949453CDD}" destId="{AB194CAC-11CF-4B0C-A05D-1A8586963A0F}" srcOrd="4" destOrd="0" presId="urn:microsoft.com/office/officeart/2005/8/layout/radial6"/>
    <dgm:cxn modelId="{C559A55B-DF04-4D36-8839-684A729439C5}" type="presParOf" srcId="{8E25DB81-99E0-4EDC-8E19-0E0949453CDD}" destId="{4F39A907-7A4B-45BA-AF62-C810A7B94896}" srcOrd="5" destOrd="0" presId="urn:microsoft.com/office/officeart/2005/8/layout/radial6"/>
    <dgm:cxn modelId="{606E8F4F-64DE-4C88-984D-BDE05FB4800E}" type="presParOf" srcId="{8E25DB81-99E0-4EDC-8E19-0E0949453CDD}" destId="{3061777C-FB88-4AE0-A921-F86292420D49}" srcOrd="6" destOrd="0" presId="urn:microsoft.com/office/officeart/2005/8/layout/radial6"/>
    <dgm:cxn modelId="{836DDBD7-9A5E-4770-8A95-B5083491A68A}" type="presParOf" srcId="{8E25DB81-99E0-4EDC-8E19-0E0949453CDD}" destId="{2F7FAAB4-6B18-4CFB-AACC-DB532319FFC1}" srcOrd="7" destOrd="0" presId="urn:microsoft.com/office/officeart/2005/8/layout/radial6"/>
    <dgm:cxn modelId="{29A66EAA-5986-45C6-81FF-7E798945D419}" type="presParOf" srcId="{8E25DB81-99E0-4EDC-8E19-0E0949453CDD}" destId="{48DA474A-30E4-4FFC-9F42-A264A930F284}" srcOrd="8" destOrd="0" presId="urn:microsoft.com/office/officeart/2005/8/layout/radial6"/>
    <dgm:cxn modelId="{D0BCF93D-F17D-43D5-9230-7B0DEBF0F6EC}" type="presParOf" srcId="{8E25DB81-99E0-4EDC-8E19-0E0949453CDD}" destId="{19B2F99F-1A4B-4DFE-A2D8-E43EF07D6F1D}" srcOrd="9" destOrd="0" presId="urn:microsoft.com/office/officeart/2005/8/layout/radial6"/>
    <dgm:cxn modelId="{0E56FFD6-C86B-4FC0-B372-D07AA1B055F9}" type="presParOf" srcId="{8E25DB81-99E0-4EDC-8E19-0E0949453CDD}" destId="{EE21E547-3050-48CF-B6E6-0C7769BA58ED}" srcOrd="10" destOrd="0" presId="urn:microsoft.com/office/officeart/2005/8/layout/radial6"/>
    <dgm:cxn modelId="{107904C8-FD5E-4732-AFDB-7BF50B2CCE13}" type="presParOf" srcId="{8E25DB81-99E0-4EDC-8E19-0E0949453CDD}" destId="{40CF54D0-AE26-4131-AE47-9A6D1CABFE2B}" srcOrd="11" destOrd="0" presId="urn:microsoft.com/office/officeart/2005/8/layout/radial6"/>
    <dgm:cxn modelId="{D88D720E-B009-446F-A032-526A4A839366}" type="presParOf" srcId="{8E25DB81-99E0-4EDC-8E19-0E0949453CDD}" destId="{A3409FF9-B9CA-48CB-911C-527730CB73B4}" srcOrd="12" destOrd="0" presId="urn:microsoft.com/office/officeart/2005/8/layout/radial6"/>
    <dgm:cxn modelId="{64A32D4C-F2C3-43D7-BBC5-29D1F44FD1DC}" type="presParOf" srcId="{8E25DB81-99E0-4EDC-8E19-0E0949453CDD}" destId="{B2D337FE-9D0F-4DBA-A87E-B68A1C425D5E}" srcOrd="13" destOrd="0" presId="urn:microsoft.com/office/officeart/2005/8/layout/radial6"/>
    <dgm:cxn modelId="{6024534A-3BB0-4DAB-B8B0-64541B0CF739}" type="presParOf" srcId="{8E25DB81-99E0-4EDC-8E19-0E0949453CDD}" destId="{55D47E70-AF09-44B3-B85B-2A4494C76D16}" srcOrd="14" destOrd="0" presId="urn:microsoft.com/office/officeart/2005/8/layout/radial6"/>
    <dgm:cxn modelId="{01808735-3F2C-40F2-A484-042ABDFFA017}" type="presParOf" srcId="{8E25DB81-99E0-4EDC-8E19-0E0949453CDD}" destId="{363A0822-08B3-4160-931E-43A23CDA529A}" srcOrd="15" destOrd="0" presId="urn:microsoft.com/office/officeart/2005/8/layout/radial6"/>
    <dgm:cxn modelId="{56FEF810-7CA9-4122-8250-2AFC0B56FA7E}" type="presParOf" srcId="{8E25DB81-99E0-4EDC-8E19-0E0949453CDD}" destId="{C584F287-6847-4C54-AE2C-F0D2F7205D70}" srcOrd="16" destOrd="0" presId="urn:microsoft.com/office/officeart/2005/8/layout/radial6"/>
    <dgm:cxn modelId="{414DA365-47AD-418C-B499-00C729F42BC8}" type="presParOf" srcId="{8E25DB81-99E0-4EDC-8E19-0E0949453CDD}" destId="{6449D5C0-E2DB-40FC-BEC7-08561067700D}" srcOrd="17" destOrd="0" presId="urn:microsoft.com/office/officeart/2005/8/layout/radial6"/>
    <dgm:cxn modelId="{36445500-C568-42D1-8BF6-1B875AAC2BA5}" type="presParOf" srcId="{8E25DB81-99E0-4EDC-8E19-0E0949453CDD}" destId="{F4A59520-B91F-4B19-A054-FCD2398462C3}" srcOrd="18" destOrd="0" presId="urn:microsoft.com/office/officeart/2005/8/layout/radial6"/>
    <dgm:cxn modelId="{4DCA99A0-420F-4E43-8CD7-B8C1FB613FD7}" type="presParOf" srcId="{8E25DB81-99E0-4EDC-8E19-0E0949453CDD}" destId="{243F1DEA-7C6A-4F36-8678-DFDBF98D8864}" srcOrd="19" destOrd="0" presId="urn:microsoft.com/office/officeart/2005/8/layout/radial6"/>
    <dgm:cxn modelId="{A8C804D6-B025-4F6A-A1D2-0090DD450791}" type="presParOf" srcId="{8E25DB81-99E0-4EDC-8E19-0E0949453CDD}" destId="{6980DA23-C257-4F35-B240-C5AB09FFF92F}" srcOrd="20" destOrd="0" presId="urn:microsoft.com/office/officeart/2005/8/layout/radial6"/>
    <dgm:cxn modelId="{517CB857-D8E8-4434-B061-5EDE9638843D}" type="presParOf" srcId="{8E25DB81-99E0-4EDC-8E19-0E0949453CDD}" destId="{A7F7FF7D-B54B-48BF-ACB7-2975C94399BE}" srcOrd="21" destOrd="0" presId="urn:microsoft.com/office/officeart/2005/8/layout/radial6"/>
    <dgm:cxn modelId="{7AF313F6-8832-48E9-9359-F620223DFB7A}" type="presParOf" srcId="{8E25DB81-99E0-4EDC-8E19-0E0949453CDD}" destId="{4B92F3B2-4687-4016-894D-8AEC77A41314}" srcOrd="22" destOrd="0" presId="urn:microsoft.com/office/officeart/2005/8/layout/radial6"/>
    <dgm:cxn modelId="{FD5150AC-FBEF-450B-B77B-8F898797937E}" type="presParOf" srcId="{8E25DB81-99E0-4EDC-8E19-0E0949453CDD}" destId="{492AF5A9-2BD7-4BED-9162-AF816F9D8950}" srcOrd="23" destOrd="0" presId="urn:microsoft.com/office/officeart/2005/8/layout/radial6"/>
    <dgm:cxn modelId="{D6C99B52-162E-4EE1-A6B8-145CB688DDFC}" type="presParOf" srcId="{8E25DB81-99E0-4EDC-8E19-0E0949453CDD}" destId="{554187F0-B4C5-4972-9F06-A234B0BBD493}" srcOrd="24" destOrd="0" presId="urn:microsoft.com/office/officeart/2005/8/layout/radial6"/>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8BD6396-5A2E-40EC-A6DE-138D546E6CD5}" type="doc">
      <dgm:prSet loTypeId="urn:microsoft.com/office/officeart/2005/8/layout/hProcess9" loCatId="process" qsTypeId="urn:microsoft.com/office/officeart/2005/8/quickstyle/simple1" qsCatId="simple" csTypeId="urn:microsoft.com/office/officeart/2005/8/colors/accent3_2" csCatId="accent1" phldr="1"/>
      <dgm:spPr/>
    </dgm:pt>
    <dgm:pt modelId="{93502D9B-2F49-4784-9D15-A22BA781CD65}">
      <dgm:prSet phldrT="[文本]"/>
      <dgm:spPr/>
      <dgm:t>
        <a:bodyPr/>
        <a:lstStyle/>
        <a:p>
          <a:r>
            <a:rPr lang="zh-CN" altLang="en-US" smtClean="0"/>
            <a:t>防雷和防静电</a:t>
          </a:r>
          <a:endParaRPr lang="zh-CN" altLang="en-US"/>
        </a:p>
      </dgm:t>
    </dgm:pt>
    <dgm:pt modelId="{91FA5E23-2DA2-489D-8475-70CCFA7F20BC}" cxnId="{DBD21EC7-0684-4B70-A4D3-9DDC4B95E09E}" type="parTrans">
      <dgm:prSet/>
      <dgm:spPr/>
      <dgm:t>
        <a:bodyPr/>
        <a:lstStyle/>
        <a:p>
          <a:endParaRPr lang="zh-CN" altLang="en-US"/>
        </a:p>
      </dgm:t>
    </dgm:pt>
    <dgm:pt modelId="{897C17AC-EC56-4C08-AC88-26F93A2F6A52}" cxnId="{DBD21EC7-0684-4B70-A4D3-9DDC4B95E09E}" type="sibTrans">
      <dgm:prSet/>
      <dgm:spPr/>
      <dgm:t>
        <a:bodyPr/>
        <a:lstStyle/>
        <a:p>
          <a:endParaRPr lang="zh-CN" altLang="en-US"/>
        </a:p>
      </dgm:t>
    </dgm:pt>
    <dgm:pt modelId="{8BE5FE60-B8A4-498B-94A5-EEBA80ECA366}">
      <dgm:prSet phldrT="[文本]"/>
      <dgm:spPr/>
      <dgm:t>
        <a:bodyPr/>
        <a:lstStyle/>
        <a:p>
          <a:r>
            <a:rPr lang="zh-CN" altLang="en-US" smtClean="0"/>
            <a:t>控制中心系统</a:t>
          </a:r>
          <a:endParaRPr lang="zh-CN" altLang="en-US"/>
        </a:p>
      </dgm:t>
    </dgm:pt>
    <dgm:pt modelId="{5E88BDDA-D06B-4CC1-9613-80EB907EE3CE}" cxnId="{8FBEC2D4-D443-45BC-912B-39C890714609}" type="parTrans">
      <dgm:prSet/>
      <dgm:spPr/>
      <dgm:t>
        <a:bodyPr/>
        <a:lstStyle/>
        <a:p>
          <a:endParaRPr lang="zh-CN" altLang="en-US"/>
        </a:p>
      </dgm:t>
    </dgm:pt>
    <dgm:pt modelId="{88281350-9689-4CBC-8CBD-B90ADF12A488}" cxnId="{8FBEC2D4-D443-45BC-912B-39C890714609}" type="sibTrans">
      <dgm:prSet/>
      <dgm:spPr/>
      <dgm:t>
        <a:bodyPr/>
        <a:lstStyle/>
        <a:p>
          <a:endParaRPr lang="zh-CN" altLang="en-US"/>
        </a:p>
      </dgm:t>
    </dgm:pt>
    <dgm:pt modelId="{221F6C30-DFAE-4314-88D2-753F7D5EF1B7}">
      <dgm:prSet/>
      <dgm:spPr/>
      <dgm:t>
        <a:bodyPr/>
        <a:lstStyle/>
        <a:p>
          <a:r>
            <a:rPr lang="zh-CN" altLang="en-US" smtClean="0"/>
            <a:t>电气系统</a:t>
          </a:r>
          <a:endParaRPr lang="zh-CN" altLang="en-US"/>
        </a:p>
      </dgm:t>
    </dgm:pt>
    <dgm:pt modelId="{2A003CC2-D0E6-4449-A2AD-A3E0641846D6}" cxnId="{8159B1DF-58F8-4C51-A51B-5E1CD73E241D}" type="parTrans">
      <dgm:prSet/>
      <dgm:spPr/>
      <dgm:t>
        <a:bodyPr/>
        <a:lstStyle/>
        <a:p>
          <a:endParaRPr lang="zh-CN" altLang="en-US"/>
        </a:p>
      </dgm:t>
    </dgm:pt>
    <dgm:pt modelId="{E4362C95-6938-4DEB-8B8C-31FCAE19F0F0}" cxnId="{8159B1DF-58F8-4C51-A51B-5E1CD73E241D}" type="sibTrans">
      <dgm:prSet/>
      <dgm:spPr/>
      <dgm:t>
        <a:bodyPr/>
        <a:lstStyle/>
        <a:p>
          <a:endParaRPr lang="zh-CN" altLang="en-US"/>
        </a:p>
      </dgm:t>
    </dgm:pt>
    <dgm:pt modelId="{9C32F44B-5459-464D-B0B5-6CFC475DA33A}" type="pres">
      <dgm:prSet presAssocID="{78BD6396-5A2E-40EC-A6DE-138D546E6CD5}" presName="CompostProcess" presStyleCnt="0">
        <dgm:presLayoutVars>
          <dgm:dir/>
          <dgm:resizeHandles val="exact"/>
        </dgm:presLayoutVars>
      </dgm:prSet>
      <dgm:spPr/>
    </dgm:pt>
    <dgm:pt modelId="{52FBF4FC-02BA-495B-829B-6403E456E2DC}" type="pres">
      <dgm:prSet presAssocID="{78BD6396-5A2E-40EC-A6DE-138D546E6CD5}" presName="arrow" presStyleLbl="bgShp" presStyleIdx="0" presStyleCnt="1" custScaleX="117646" custLinFactNeighborX="0" custLinFactNeighborY="-3846"/>
      <dgm:spPr/>
    </dgm:pt>
    <dgm:pt modelId="{48426AA0-945E-4EF4-8B04-4E0EA086BFE0}" type="pres">
      <dgm:prSet presAssocID="{78BD6396-5A2E-40EC-A6DE-138D546E6CD5}" presName="linearProcess" presStyleCnt="0"/>
      <dgm:spPr/>
    </dgm:pt>
    <dgm:pt modelId="{97F29359-461A-4F82-847B-ECDDA1DFDB77}" type="pres">
      <dgm:prSet presAssocID="{221F6C30-DFAE-4314-88D2-753F7D5EF1B7}" presName="textNode" presStyleLbl="node1" presStyleIdx="0" presStyleCnt="3">
        <dgm:presLayoutVars>
          <dgm:bulletEnabled val="1"/>
        </dgm:presLayoutVars>
      </dgm:prSet>
      <dgm:spPr/>
      <dgm:t>
        <a:bodyPr/>
        <a:lstStyle/>
        <a:p>
          <a:endParaRPr lang="zh-CN" altLang="en-US"/>
        </a:p>
      </dgm:t>
    </dgm:pt>
    <dgm:pt modelId="{E3E571DF-06DC-44F5-83A9-7873D3087600}" type="pres">
      <dgm:prSet presAssocID="{E4362C95-6938-4DEB-8B8C-31FCAE19F0F0}" presName="sibTrans" presStyleCnt="0"/>
      <dgm:spPr/>
    </dgm:pt>
    <dgm:pt modelId="{0694E85D-D329-466F-9E4A-382732E8A038}" type="pres">
      <dgm:prSet presAssocID="{93502D9B-2F49-4784-9D15-A22BA781CD65}" presName="textNode" presStyleLbl="node1" presStyleIdx="1" presStyleCnt="3" custLinFactNeighborX="-31523" custLinFactNeighborY="1389">
        <dgm:presLayoutVars>
          <dgm:bulletEnabled val="1"/>
        </dgm:presLayoutVars>
      </dgm:prSet>
      <dgm:spPr/>
      <dgm:t>
        <a:bodyPr/>
        <a:lstStyle/>
        <a:p>
          <a:endParaRPr lang="zh-CN" altLang="en-US"/>
        </a:p>
      </dgm:t>
    </dgm:pt>
    <dgm:pt modelId="{97429DB2-67F1-473E-B564-0CA5F7BFEB49}" type="pres">
      <dgm:prSet presAssocID="{897C17AC-EC56-4C08-AC88-26F93A2F6A52}" presName="sibTrans" presStyleCnt="0"/>
      <dgm:spPr/>
    </dgm:pt>
    <dgm:pt modelId="{27E076D2-03F8-4222-A7B2-357962D8D2B1}" type="pres">
      <dgm:prSet presAssocID="{8BE5FE60-B8A4-498B-94A5-EEBA80ECA366}" presName="textNode" presStyleLbl="node1" presStyleIdx="2" presStyleCnt="3" custLinFactNeighborX="-55972" custLinFactNeighborY="1389">
        <dgm:presLayoutVars>
          <dgm:bulletEnabled val="1"/>
        </dgm:presLayoutVars>
      </dgm:prSet>
      <dgm:spPr/>
      <dgm:t>
        <a:bodyPr/>
        <a:lstStyle/>
        <a:p>
          <a:endParaRPr lang="zh-CN" altLang="en-US"/>
        </a:p>
      </dgm:t>
    </dgm:pt>
  </dgm:ptLst>
  <dgm:cxnLst>
    <dgm:cxn modelId="{8159B1DF-58F8-4C51-A51B-5E1CD73E241D}" srcId="{78BD6396-5A2E-40EC-A6DE-138D546E6CD5}" destId="{221F6C30-DFAE-4314-88D2-753F7D5EF1B7}" srcOrd="0" destOrd="0" parTransId="{2A003CC2-D0E6-4449-A2AD-A3E0641846D6}" sibTransId="{E4362C95-6938-4DEB-8B8C-31FCAE19F0F0}"/>
    <dgm:cxn modelId="{A892FECA-F37B-4DEA-8593-79009870CB9D}" type="presOf" srcId="{93502D9B-2F49-4784-9D15-A22BA781CD65}" destId="{0694E85D-D329-466F-9E4A-382732E8A038}" srcOrd="0" destOrd="0" presId="urn:microsoft.com/office/officeart/2005/8/layout/hProcess9"/>
    <dgm:cxn modelId="{5C34BD82-C22B-4DA8-B637-7B22DD4614FA}" type="presOf" srcId="{221F6C30-DFAE-4314-88D2-753F7D5EF1B7}" destId="{97F29359-461A-4F82-847B-ECDDA1DFDB77}" srcOrd="0" destOrd="0" presId="urn:microsoft.com/office/officeart/2005/8/layout/hProcess9"/>
    <dgm:cxn modelId="{8FBEC2D4-D443-45BC-912B-39C890714609}" srcId="{78BD6396-5A2E-40EC-A6DE-138D546E6CD5}" destId="{8BE5FE60-B8A4-498B-94A5-EEBA80ECA366}" srcOrd="2" destOrd="0" parTransId="{5E88BDDA-D06B-4CC1-9613-80EB907EE3CE}" sibTransId="{88281350-9689-4CBC-8CBD-B90ADF12A488}"/>
    <dgm:cxn modelId="{DBD21EC7-0684-4B70-A4D3-9DDC4B95E09E}" srcId="{78BD6396-5A2E-40EC-A6DE-138D546E6CD5}" destId="{93502D9B-2F49-4784-9D15-A22BA781CD65}" srcOrd="1" destOrd="0" parTransId="{91FA5E23-2DA2-489D-8475-70CCFA7F20BC}" sibTransId="{897C17AC-EC56-4C08-AC88-26F93A2F6A52}"/>
    <dgm:cxn modelId="{69D4EA48-B461-458C-BA30-6E9EEDEA2696}" type="presOf" srcId="{8BE5FE60-B8A4-498B-94A5-EEBA80ECA366}" destId="{27E076D2-03F8-4222-A7B2-357962D8D2B1}" srcOrd="0" destOrd="0" presId="urn:microsoft.com/office/officeart/2005/8/layout/hProcess9"/>
    <dgm:cxn modelId="{4D0E08B7-5D7C-4C09-969B-C268619E03C8}" type="presOf" srcId="{78BD6396-5A2E-40EC-A6DE-138D546E6CD5}" destId="{9C32F44B-5459-464D-B0B5-6CFC475DA33A}" srcOrd="0" destOrd="0" presId="urn:microsoft.com/office/officeart/2005/8/layout/hProcess9"/>
    <dgm:cxn modelId="{8EA82CEA-D708-4029-9BE4-F139AB458150}" type="presParOf" srcId="{9C32F44B-5459-464D-B0B5-6CFC475DA33A}" destId="{52FBF4FC-02BA-495B-829B-6403E456E2DC}" srcOrd="0" destOrd="0" presId="urn:microsoft.com/office/officeart/2005/8/layout/hProcess9"/>
    <dgm:cxn modelId="{A765252F-49AA-44AE-A4D3-08E072BB6685}" type="presParOf" srcId="{9C32F44B-5459-464D-B0B5-6CFC475DA33A}" destId="{48426AA0-945E-4EF4-8B04-4E0EA086BFE0}" srcOrd="1" destOrd="0" presId="urn:microsoft.com/office/officeart/2005/8/layout/hProcess9"/>
    <dgm:cxn modelId="{07B5A687-E8E5-4B88-80B4-645B0A02BD34}" type="presParOf" srcId="{48426AA0-945E-4EF4-8B04-4E0EA086BFE0}" destId="{97F29359-461A-4F82-847B-ECDDA1DFDB77}" srcOrd="0" destOrd="0" presId="urn:microsoft.com/office/officeart/2005/8/layout/hProcess9"/>
    <dgm:cxn modelId="{35A3176F-0AB7-4AA4-BEAF-373821280342}" type="presParOf" srcId="{48426AA0-945E-4EF4-8B04-4E0EA086BFE0}" destId="{E3E571DF-06DC-44F5-83A9-7873D3087600}" srcOrd="1" destOrd="0" presId="urn:microsoft.com/office/officeart/2005/8/layout/hProcess9"/>
    <dgm:cxn modelId="{ADDC07C4-20E0-4B26-9202-6B3AB669F268}" type="presParOf" srcId="{48426AA0-945E-4EF4-8B04-4E0EA086BFE0}" destId="{0694E85D-D329-466F-9E4A-382732E8A038}" srcOrd="2" destOrd="0" presId="urn:microsoft.com/office/officeart/2005/8/layout/hProcess9"/>
    <dgm:cxn modelId="{6ADC4FDD-DCE9-49C8-8D02-C5ED53ECE9C6}" type="presParOf" srcId="{48426AA0-945E-4EF4-8B04-4E0EA086BFE0}" destId="{97429DB2-67F1-473E-B564-0CA5F7BFEB49}" srcOrd="3" destOrd="0" presId="urn:microsoft.com/office/officeart/2005/8/layout/hProcess9"/>
    <dgm:cxn modelId="{9AA9FE83-0E20-47F0-B0C2-02FDFF709C42}" type="presParOf" srcId="{48426AA0-945E-4EF4-8B04-4E0EA086BFE0}" destId="{27E076D2-03F8-4222-A7B2-357962D8D2B1}" srcOrd="4" destOrd="0" presId="urn:microsoft.com/office/officeart/2005/8/layout/hProcess9"/>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8BD6396-5A2E-40EC-A6DE-138D546E6CD5}" type="doc">
      <dgm:prSet loTypeId="urn:microsoft.com/office/officeart/2005/8/layout/hProcess9" loCatId="process" qsTypeId="urn:microsoft.com/office/officeart/2005/8/quickstyle/simple1" qsCatId="simple" csTypeId="urn:microsoft.com/office/officeart/2005/8/colors/accent3_2" csCatId="accent1" phldr="1"/>
      <dgm:spPr/>
    </dgm:pt>
    <dgm:pt modelId="{221F6C30-DFAE-4314-88D2-753F7D5EF1B7}">
      <dgm:prSet/>
      <dgm:spPr/>
      <dgm:t>
        <a:bodyPr/>
        <a:lstStyle/>
        <a:p>
          <a:r>
            <a:rPr lang="zh-CN" altLang="en-US" smtClean="0"/>
            <a:t>储配站建筑设施</a:t>
          </a:r>
          <a:endParaRPr lang="zh-CN" altLang="en-US"/>
        </a:p>
      </dgm:t>
    </dgm:pt>
    <dgm:pt modelId="{2A003CC2-D0E6-4449-A2AD-A3E0641846D6}" cxnId="{8159B1DF-58F8-4C51-A51B-5E1CD73E241D}" type="parTrans">
      <dgm:prSet/>
      <dgm:spPr/>
      <dgm:t>
        <a:bodyPr/>
        <a:lstStyle/>
        <a:p>
          <a:endParaRPr lang="zh-CN" altLang="en-US"/>
        </a:p>
      </dgm:t>
    </dgm:pt>
    <dgm:pt modelId="{E4362C95-6938-4DEB-8B8C-31FCAE19F0F0}" cxnId="{8159B1DF-58F8-4C51-A51B-5E1CD73E241D}" type="sibTrans">
      <dgm:prSet/>
      <dgm:spPr/>
      <dgm:t>
        <a:bodyPr/>
        <a:lstStyle/>
        <a:p>
          <a:endParaRPr lang="zh-CN" altLang="en-US"/>
        </a:p>
      </dgm:t>
    </dgm:pt>
    <dgm:pt modelId="{9C32F44B-5459-464D-B0B5-6CFC475DA33A}" type="pres">
      <dgm:prSet presAssocID="{78BD6396-5A2E-40EC-A6DE-138D546E6CD5}" presName="CompostProcess" presStyleCnt="0">
        <dgm:presLayoutVars>
          <dgm:dir/>
          <dgm:resizeHandles val="exact"/>
        </dgm:presLayoutVars>
      </dgm:prSet>
      <dgm:spPr/>
    </dgm:pt>
    <dgm:pt modelId="{52FBF4FC-02BA-495B-829B-6403E456E2DC}" type="pres">
      <dgm:prSet presAssocID="{78BD6396-5A2E-40EC-A6DE-138D546E6CD5}" presName="arrow" presStyleLbl="bgShp" presStyleIdx="0" presStyleCnt="1" custScaleX="117646" custLinFactNeighborX="0" custLinFactNeighborY="-3846"/>
      <dgm:spPr/>
    </dgm:pt>
    <dgm:pt modelId="{48426AA0-945E-4EF4-8B04-4E0EA086BFE0}" type="pres">
      <dgm:prSet presAssocID="{78BD6396-5A2E-40EC-A6DE-138D546E6CD5}" presName="linearProcess" presStyleCnt="0"/>
      <dgm:spPr/>
    </dgm:pt>
    <dgm:pt modelId="{97F29359-461A-4F82-847B-ECDDA1DFDB77}" type="pres">
      <dgm:prSet presAssocID="{221F6C30-DFAE-4314-88D2-753F7D5EF1B7}" presName="textNode" presStyleLbl="node1" presStyleIdx="0" presStyleCnt="1">
        <dgm:presLayoutVars>
          <dgm:bulletEnabled val="1"/>
        </dgm:presLayoutVars>
      </dgm:prSet>
      <dgm:spPr/>
      <dgm:t>
        <a:bodyPr/>
        <a:lstStyle/>
        <a:p>
          <a:endParaRPr lang="zh-CN" altLang="en-US"/>
        </a:p>
      </dgm:t>
    </dgm:pt>
  </dgm:ptLst>
  <dgm:cxnLst>
    <dgm:cxn modelId="{3C077B1E-C0A8-4B65-A38B-EF7254C03BC2}" type="presOf" srcId="{78BD6396-5A2E-40EC-A6DE-138D546E6CD5}" destId="{9C32F44B-5459-464D-B0B5-6CFC475DA33A}" srcOrd="0" destOrd="0" presId="urn:microsoft.com/office/officeart/2005/8/layout/hProcess9"/>
    <dgm:cxn modelId="{8159B1DF-58F8-4C51-A51B-5E1CD73E241D}" srcId="{78BD6396-5A2E-40EC-A6DE-138D546E6CD5}" destId="{221F6C30-DFAE-4314-88D2-753F7D5EF1B7}" srcOrd="0" destOrd="0" parTransId="{2A003CC2-D0E6-4449-A2AD-A3E0641846D6}" sibTransId="{E4362C95-6938-4DEB-8B8C-31FCAE19F0F0}"/>
    <dgm:cxn modelId="{32D2F9C7-25B5-4427-8696-96406998E4BE}" type="presOf" srcId="{221F6C30-DFAE-4314-88D2-753F7D5EF1B7}" destId="{97F29359-461A-4F82-847B-ECDDA1DFDB77}" srcOrd="0" destOrd="0" presId="urn:microsoft.com/office/officeart/2005/8/layout/hProcess9"/>
    <dgm:cxn modelId="{224B1997-1339-4AE0-805E-9CE164D55DA7}" type="presParOf" srcId="{9C32F44B-5459-464D-B0B5-6CFC475DA33A}" destId="{52FBF4FC-02BA-495B-829B-6403E456E2DC}" srcOrd="0" destOrd="0" presId="urn:microsoft.com/office/officeart/2005/8/layout/hProcess9"/>
    <dgm:cxn modelId="{F0B24A5E-BDB4-404B-BFD1-A9DE0EC3F66A}" type="presParOf" srcId="{9C32F44B-5459-464D-B0B5-6CFC475DA33A}" destId="{48426AA0-945E-4EF4-8B04-4E0EA086BFE0}" srcOrd="1" destOrd="0" presId="urn:microsoft.com/office/officeart/2005/8/layout/hProcess9"/>
    <dgm:cxn modelId="{C150D783-7D24-4C12-8900-D40F8CA5C986}" type="presParOf" srcId="{48426AA0-945E-4EF4-8B04-4E0EA086BFE0}" destId="{97F29359-461A-4F82-847B-ECDDA1DFDB77}" srcOrd="0" destOrd="0" presId="urn:microsoft.com/office/officeart/2005/8/layout/hProcess9"/>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8BD6396-5A2E-40EC-A6DE-138D546E6CD5}" type="doc">
      <dgm:prSet loTypeId="urn:microsoft.com/office/officeart/2005/8/layout/hProcess9" loCatId="process" qsTypeId="urn:microsoft.com/office/officeart/2005/8/quickstyle/simple1" qsCatId="simple" csTypeId="urn:microsoft.com/office/officeart/2005/8/colors/accent3_2" csCatId="accent1" phldr="1"/>
      <dgm:spPr/>
    </dgm:pt>
    <dgm:pt modelId="{3EF5AE35-69B0-4993-A9A5-943167258519}">
      <dgm:prSet custT="1"/>
      <dgm:spPr/>
      <dgm:t>
        <a:bodyPr/>
        <a:lstStyle/>
        <a:p>
          <a:r>
            <a:rPr lang="zh-CN" altLang="en-US" sz="1800" smtClean="0"/>
            <a:t>瓶库</a:t>
          </a:r>
          <a:endParaRPr lang="zh-CN" altLang="en-US" sz="1800"/>
        </a:p>
      </dgm:t>
    </dgm:pt>
    <dgm:pt modelId="{E8E7BBB0-8301-48EF-93B0-8E03EE08E7C7}" cxnId="{82A90DC4-FDDC-4410-9170-82BE39932882}" type="sibTrans">
      <dgm:prSet/>
      <dgm:spPr/>
      <dgm:t>
        <a:bodyPr/>
        <a:lstStyle/>
        <a:p>
          <a:endParaRPr lang="zh-CN" altLang="en-US"/>
        </a:p>
      </dgm:t>
    </dgm:pt>
    <dgm:pt modelId="{1FAB7B72-B5C3-43BB-BDA0-04114260AC93}" cxnId="{82A90DC4-FDDC-4410-9170-82BE39932882}" type="parTrans">
      <dgm:prSet/>
      <dgm:spPr/>
      <dgm:t>
        <a:bodyPr/>
        <a:lstStyle/>
        <a:p>
          <a:endParaRPr lang="zh-CN" altLang="en-US"/>
        </a:p>
      </dgm:t>
    </dgm:pt>
    <dgm:pt modelId="{9C32F44B-5459-464D-B0B5-6CFC475DA33A}" type="pres">
      <dgm:prSet presAssocID="{78BD6396-5A2E-40EC-A6DE-138D546E6CD5}" presName="CompostProcess" presStyleCnt="0">
        <dgm:presLayoutVars>
          <dgm:dir/>
          <dgm:resizeHandles val="exact"/>
        </dgm:presLayoutVars>
      </dgm:prSet>
      <dgm:spPr/>
    </dgm:pt>
    <dgm:pt modelId="{52FBF4FC-02BA-495B-829B-6403E456E2DC}" type="pres">
      <dgm:prSet presAssocID="{78BD6396-5A2E-40EC-A6DE-138D546E6CD5}" presName="arrow" presStyleLbl="bgShp" presStyleIdx="0" presStyleCnt="1" custScaleX="117646" custLinFactNeighborX="0" custLinFactNeighborY="-15384"/>
      <dgm:spPr/>
    </dgm:pt>
    <dgm:pt modelId="{48426AA0-945E-4EF4-8B04-4E0EA086BFE0}" type="pres">
      <dgm:prSet presAssocID="{78BD6396-5A2E-40EC-A6DE-138D546E6CD5}" presName="linearProcess" presStyleCnt="0"/>
      <dgm:spPr/>
    </dgm:pt>
    <dgm:pt modelId="{5295CB80-F329-447E-9DA3-CC1BE809B5FA}" type="pres">
      <dgm:prSet presAssocID="{3EF5AE35-69B0-4993-A9A5-943167258519}" presName="textNode" presStyleLbl="node1" presStyleIdx="0" presStyleCnt="1" custLinFactNeighborX="-2910" custLinFactNeighborY="1923">
        <dgm:presLayoutVars>
          <dgm:bulletEnabled val="1"/>
        </dgm:presLayoutVars>
      </dgm:prSet>
      <dgm:spPr/>
      <dgm:t>
        <a:bodyPr/>
        <a:lstStyle/>
        <a:p>
          <a:endParaRPr lang="zh-CN" altLang="en-US"/>
        </a:p>
      </dgm:t>
    </dgm:pt>
  </dgm:ptLst>
  <dgm:cxnLst>
    <dgm:cxn modelId="{82A90DC4-FDDC-4410-9170-82BE39932882}" srcId="{78BD6396-5A2E-40EC-A6DE-138D546E6CD5}" destId="{3EF5AE35-69B0-4993-A9A5-943167258519}" srcOrd="0" destOrd="0" parTransId="{1FAB7B72-B5C3-43BB-BDA0-04114260AC93}" sibTransId="{E8E7BBB0-8301-48EF-93B0-8E03EE08E7C7}"/>
    <dgm:cxn modelId="{E91EC4DE-B538-41DD-AD1A-ABC27C3F01E8}" type="presOf" srcId="{78BD6396-5A2E-40EC-A6DE-138D546E6CD5}" destId="{9C32F44B-5459-464D-B0B5-6CFC475DA33A}" srcOrd="0" destOrd="0" presId="urn:microsoft.com/office/officeart/2005/8/layout/hProcess9"/>
    <dgm:cxn modelId="{22B2AC92-F0C5-4C01-811F-660E94936764}" type="presOf" srcId="{3EF5AE35-69B0-4993-A9A5-943167258519}" destId="{5295CB80-F329-447E-9DA3-CC1BE809B5FA}" srcOrd="0" destOrd="0" presId="urn:microsoft.com/office/officeart/2005/8/layout/hProcess9"/>
    <dgm:cxn modelId="{D507FD56-6891-4563-B20D-BAF390ADEFB9}" type="presParOf" srcId="{9C32F44B-5459-464D-B0B5-6CFC475DA33A}" destId="{52FBF4FC-02BA-495B-829B-6403E456E2DC}" srcOrd="0" destOrd="0" presId="urn:microsoft.com/office/officeart/2005/8/layout/hProcess9"/>
    <dgm:cxn modelId="{0C09DB37-1C8D-4DDB-A9E7-0B4AC3CD8DE7}" type="presParOf" srcId="{9C32F44B-5459-464D-B0B5-6CFC475DA33A}" destId="{48426AA0-945E-4EF4-8B04-4E0EA086BFE0}" srcOrd="1" destOrd="0" presId="urn:microsoft.com/office/officeart/2005/8/layout/hProcess9"/>
    <dgm:cxn modelId="{A1977873-1A76-4A5F-A0FB-C84DB9B58446}" type="presParOf" srcId="{48426AA0-945E-4EF4-8B04-4E0EA086BFE0}" destId="{5295CB80-F329-447E-9DA3-CC1BE809B5FA}" srcOrd="0" destOrd="0" presId="urn:microsoft.com/office/officeart/2005/8/layout/hProcess9"/>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0BC3F89-4B78-46FE-8035-8F8EC256557D}" type="doc">
      <dgm:prSet loTypeId="urn:microsoft.com/office/officeart/2005/8/layout/chevron2" loCatId="list" qsTypeId="urn:microsoft.com/office/officeart/2005/8/quickstyle/simple4" qsCatId="simple" csTypeId="urn:microsoft.com/office/officeart/2005/8/colors/accent3_1" csCatId="accent1" phldr="1"/>
      <dgm:spPr/>
      <dgm:t>
        <a:bodyPr/>
        <a:lstStyle/>
        <a:p>
          <a:endParaRPr lang="zh-CN" altLang="en-US"/>
        </a:p>
      </dgm:t>
    </dgm:pt>
    <dgm:pt modelId="{C757FB67-B3ED-486A-83E0-ED971AFAC3C6}">
      <dgm:prSet phldrT="[文本]"/>
      <dgm:spPr/>
      <dgm:t>
        <a:bodyPr/>
        <a:lstStyle/>
        <a:p>
          <a:r>
            <a:rPr lang="en-US" altLang="zh-CN" smtClean="0"/>
            <a:t>1</a:t>
          </a:r>
          <a:endParaRPr lang="zh-CN" altLang="en-US"/>
        </a:p>
      </dgm:t>
    </dgm:pt>
    <dgm:pt modelId="{4F31F36B-8979-4A24-87F9-5A40B9417B2A}" cxnId="{BE66B595-FE42-4A86-8AE2-55A9C0C788E3}" type="parTrans">
      <dgm:prSet/>
      <dgm:spPr/>
      <dgm:t>
        <a:bodyPr/>
        <a:lstStyle/>
        <a:p>
          <a:endParaRPr lang="zh-CN" altLang="en-US"/>
        </a:p>
      </dgm:t>
    </dgm:pt>
    <dgm:pt modelId="{7840A64F-DB5A-42B5-80B6-87F10E9DF9EA}" cxnId="{BE66B595-FE42-4A86-8AE2-55A9C0C788E3}" type="sibTrans">
      <dgm:prSet/>
      <dgm:spPr/>
      <dgm:t>
        <a:bodyPr/>
        <a:lstStyle/>
        <a:p>
          <a:endParaRPr lang="zh-CN" altLang="en-US"/>
        </a:p>
      </dgm:t>
    </dgm:pt>
    <dgm:pt modelId="{E003A325-17EC-4531-9389-CA54AA188713}">
      <dgm:prSet phldrT="[文本]"/>
      <dgm:spPr/>
      <dgm:t>
        <a:bodyPr/>
        <a:lstStyle/>
        <a:p>
          <a:r>
            <a:rPr lang="zh-CN" altLang="en-US" smtClean="0"/>
            <a:t>定检修方案</a:t>
          </a:r>
          <a:endParaRPr lang="zh-CN" altLang="en-US"/>
        </a:p>
      </dgm:t>
    </dgm:pt>
    <dgm:pt modelId="{82AD22DF-644C-412C-B04F-FECBFF74455E}" cxnId="{FD78FFAF-3849-4EAA-B30F-766F89F7E309}" type="parTrans">
      <dgm:prSet/>
      <dgm:spPr/>
      <dgm:t>
        <a:bodyPr/>
        <a:lstStyle/>
        <a:p>
          <a:endParaRPr lang="zh-CN" altLang="en-US"/>
        </a:p>
      </dgm:t>
    </dgm:pt>
    <dgm:pt modelId="{FA1CC883-2853-4F0A-9F42-5C21041FADAA}" cxnId="{FD78FFAF-3849-4EAA-B30F-766F89F7E309}" type="sibTrans">
      <dgm:prSet/>
      <dgm:spPr/>
      <dgm:t>
        <a:bodyPr/>
        <a:lstStyle/>
        <a:p>
          <a:endParaRPr lang="zh-CN" altLang="en-US"/>
        </a:p>
      </dgm:t>
    </dgm:pt>
    <dgm:pt modelId="{546F707F-42C1-4C5A-91B9-6220AB119C3E}">
      <dgm:prSet phldrT="[文本]"/>
      <dgm:spPr/>
      <dgm:t>
        <a:bodyPr/>
        <a:lstStyle/>
        <a:p>
          <a:r>
            <a:rPr lang="en-US" altLang="zh-CN" smtClean="0"/>
            <a:t>2</a:t>
          </a:r>
          <a:endParaRPr lang="zh-CN" altLang="en-US"/>
        </a:p>
      </dgm:t>
    </dgm:pt>
    <dgm:pt modelId="{218FC2AF-54B0-4131-83A6-23EC82F1C75B}" cxnId="{CCFB21AF-CA05-4760-B498-08F85B0EE1DD}" type="parTrans">
      <dgm:prSet/>
      <dgm:spPr/>
      <dgm:t>
        <a:bodyPr/>
        <a:lstStyle/>
        <a:p>
          <a:endParaRPr lang="zh-CN" altLang="en-US"/>
        </a:p>
      </dgm:t>
    </dgm:pt>
    <dgm:pt modelId="{CAC28BB2-09ED-4DB4-AA0E-A02D39EB8FA6}" cxnId="{CCFB21AF-CA05-4760-B498-08F85B0EE1DD}" type="sibTrans">
      <dgm:prSet/>
      <dgm:spPr/>
      <dgm:t>
        <a:bodyPr/>
        <a:lstStyle/>
        <a:p>
          <a:endParaRPr lang="zh-CN" altLang="en-US"/>
        </a:p>
      </dgm:t>
    </dgm:pt>
    <dgm:pt modelId="{D3A79574-1C69-457D-9712-0D682D036389}">
      <dgm:prSet phldrT="[文本]"/>
      <dgm:spPr/>
      <dgm:t>
        <a:bodyPr/>
        <a:lstStyle/>
        <a:p>
          <a:r>
            <a:rPr lang="zh-CN" altLang="en-US" smtClean="0"/>
            <a:t>定检修人员</a:t>
          </a:r>
          <a:endParaRPr lang="zh-CN" altLang="en-US"/>
        </a:p>
      </dgm:t>
    </dgm:pt>
    <dgm:pt modelId="{CD3F2CA4-2629-40A7-ABC6-B1FC008BB4B5}" cxnId="{D5DFC9AC-9590-4F42-AEA8-6D2537441BC6}" type="parTrans">
      <dgm:prSet/>
      <dgm:spPr/>
      <dgm:t>
        <a:bodyPr/>
        <a:lstStyle/>
        <a:p>
          <a:endParaRPr lang="zh-CN" altLang="en-US"/>
        </a:p>
      </dgm:t>
    </dgm:pt>
    <dgm:pt modelId="{C30C50C3-4F3C-4336-80D5-186329031320}" cxnId="{D5DFC9AC-9590-4F42-AEA8-6D2537441BC6}" type="sibTrans">
      <dgm:prSet/>
      <dgm:spPr/>
      <dgm:t>
        <a:bodyPr/>
        <a:lstStyle/>
        <a:p>
          <a:endParaRPr lang="zh-CN" altLang="en-US"/>
        </a:p>
      </dgm:t>
    </dgm:pt>
    <dgm:pt modelId="{1A2159CD-12A6-4A45-A89E-C860A8390013}">
      <dgm:prSet phldrT="[文本]"/>
      <dgm:spPr/>
      <dgm:t>
        <a:bodyPr/>
        <a:lstStyle/>
        <a:p>
          <a:r>
            <a:rPr lang="en-US" altLang="zh-CN" smtClean="0"/>
            <a:t>3</a:t>
          </a:r>
          <a:endParaRPr lang="zh-CN" altLang="en-US"/>
        </a:p>
      </dgm:t>
    </dgm:pt>
    <dgm:pt modelId="{F269933E-3970-441E-A177-F3588EA5942C}" cxnId="{AD861171-D97C-4772-9A6D-411BF1B2CC13}" type="parTrans">
      <dgm:prSet/>
      <dgm:spPr/>
      <dgm:t>
        <a:bodyPr/>
        <a:lstStyle/>
        <a:p>
          <a:endParaRPr lang="zh-CN" altLang="en-US"/>
        </a:p>
      </dgm:t>
    </dgm:pt>
    <dgm:pt modelId="{B08AF55B-D7EF-405C-BC85-BB01E728B050}" cxnId="{AD861171-D97C-4772-9A6D-411BF1B2CC13}" type="sibTrans">
      <dgm:prSet/>
      <dgm:spPr/>
      <dgm:t>
        <a:bodyPr/>
        <a:lstStyle/>
        <a:p>
          <a:endParaRPr lang="zh-CN" altLang="en-US"/>
        </a:p>
      </dgm:t>
    </dgm:pt>
    <dgm:pt modelId="{67CB01F9-C4C4-43C5-AC0C-FDBA5748A460}">
      <dgm:prSet phldrT="[文本]"/>
      <dgm:spPr/>
      <dgm:t>
        <a:bodyPr/>
        <a:lstStyle/>
        <a:p>
          <a:r>
            <a:rPr lang="zh-CN" altLang="en-US" smtClean="0"/>
            <a:t>定安全措施</a:t>
          </a:r>
          <a:endParaRPr lang="zh-CN" altLang="en-US"/>
        </a:p>
      </dgm:t>
    </dgm:pt>
    <dgm:pt modelId="{5FB80058-1343-4AB5-86E6-FC8B37336E5E}" cxnId="{B8A82443-2B75-4602-BD13-7F5632BDED7B}" type="parTrans">
      <dgm:prSet/>
      <dgm:spPr/>
      <dgm:t>
        <a:bodyPr/>
        <a:lstStyle/>
        <a:p>
          <a:endParaRPr lang="zh-CN" altLang="en-US"/>
        </a:p>
      </dgm:t>
    </dgm:pt>
    <dgm:pt modelId="{5E308666-A9D9-4E3E-B77B-A0133AAC8D06}" cxnId="{B8A82443-2B75-4602-BD13-7F5632BDED7B}" type="sibTrans">
      <dgm:prSet/>
      <dgm:spPr/>
      <dgm:t>
        <a:bodyPr/>
        <a:lstStyle/>
        <a:p>
          <a:endParaRPr lang="zh-CN" altLang="en-US"/>
        </a:p>
      </dgm:t>
    </dgm:pt>
    <dgm:pt modelId="{E156D839-4AE8-4587-8D83-516138335055}">
      <dgm:prSet/>
      <dgm:spPr/>
      <dgm:t>
        <a:bodyPr/>
        <a:lstStyle/>
        <a:p>
          <a:r>
            <a:rPr lang="en-US" altLang="zh-CN" smtClean="0"/>
            <a:t>4</a:t>
          </a:r>
          <a:endParaRPr lang="zh-CN" altLang="en-US"/>
        </a:p>
      </dgm:t>
    </dgm:pt>
    <dgm:pt modelId="{D8AE6441-FF12-4906-A0E9-510A299B7CB2}" cxnId="{05988583-DAFF-4B98-B916-AA52836094FA}" type="parTrans">
      <dgm:prSet/>
      <dgm:spPr/>
    </dgm:pt>
    <dgm:pt modelId="{BAB75949-2EA7-4FB8-ACE7-0429CF64C6B3}" cxnId="{05988583-DAFF-4B98-B916-AA52836094FA}" type="sibTrans">
      <dgm:prSet/>
      <dgm:spPr/>
    </dgm:pt>
    <dgm:pt modelId="{A712B58F-378F-43CB-B643-2F4B8E4511EC}">
      <dgm:prSet/>
      <dgm:spPr/>
      <dgm:t>
        <a:bodyPr/>
        <a:lstStyle/>
        <a:p>
          <a:r>
            <a:rPr lang="en-US" altLang="zh-CN" smtClean="0"/>
            <a:t>5</a:t>
          </a:r>
          <a:endParaRPr lang="zh-CN" altLang="en-US"/>
        </a:p>
      </dgm:t>
    </dgm:pt>
    <dgm:pt modelId="{E79B8C2E-0C4B-4A8A-9362-F8BF2385BFD8}" cxnId="{E5D0D43C-7526-4A39-9E1A-E65D16774721}" type="parTrans">
      <dgm:prSet/>
      <dgm:spPr/>
    </dgm:pt>
    <dgm:pt modelId="{746D2D48-683D-45E5-9678-54197C775893}" cxnId="{E5D0D43C-7526-4A39-9E1A-E65D16774721}" type="sibTrans">
      <dgm:prSet/>
      <dgm:spPr/>
    </dgm:pt>
    <dgm:pt modelId="{864BA4B3-D721-46EF-9717-6B352957F50D}">
      <dgm:prSet/>
      <dgm:spPr/>
      <dgm:t>
        <a:bodyPr/>
        <a:lstStyle/>
        <a:p>
          <a:r>
            <a:rPr lang="zh-CN" altLang="en-US" smtClean="0"/>
            <a:t>定检修质量（检修人、验收人）</a:t>
          </a:r>
          <a:endParaRPr lang="zh-CN" altLang="en-US"/>
        </a:p>
      </dgm:t>
    </dgm:pt>
    <dgm:pt modelId="{7C961DED-B511-4316-9576-0A4F543793D3}" cxnId="{9D50F2D2-BDB0-4938-8E45-BB3B44C06A2F}" type="parTrans">
      <dgm:prSet/>
      <dgm:spPr/>
    </dgm:pt>
    <dgm:pt modelId="{4A250574-E1A9-4659-95DD-0C7EBBCA0DFB}" cxnId="{9D50F2D2-BDB0-4938-8E45-BB3B44C06A2F}" type="sibTrans">
      <dgm:prSet/>
      <dgm:spPr/>
    </dgm:pt>
    <dgm:pt modelId="{6A202FC4-40DD-4859-868F-D795DF840A53}">
      <dgm:prSet/>
      <dgm:spPr/>
      <dgm:t>
        <a:bodyPr/>
        <a:lstStyle/>
        <a:p>
          <a:r>
            <a:rPr lang="zh-CN" altLang="en-US" smtClean="0"/>
            <a:t>定检修进度</a:t>
          </a:r>
          <a:endParaRPr lang="zh-CN" altLang="en-US"/>
        </a:p>
      </dgm:t>
    </dgm:pt>
    <dgm:pt modelId="{F8CDFDA6-8F03-40C2-B766-6A9CCC60D08B}" cxnId="{BD871340-D7B0-476A-A3D6-714DF2C0F2A2}" type="parTrans">
      <dgm:prSet/>
      <dgm:spPr/>
    </dgm:pt>
    <dgm:pt modelId="{8CCD0BD7-B4C9-4E96-B849-E07657CAD539}" cxnId="{BD871340-D7B0-476A-A3D6-714DF2C0F2A2}" type="sibTrans">
      <dgm:prSet/>
      <dgm:spPr/>
    </dgm:pt>
    <dgm:pt modelId="{4C2412B5-F2FF-4902-B460-09B5058652D4}" type="pres">
      <dgm:prSet presAssocID="{10BC3F89-4B78-46FE-8035-8F8EC256557D}" presName="linearFlow" presStyleCnt="0">
        <dgm:presLayoutVars>
          <dgm:dir/>
          <dgm:animLvl val="lvl"/>
          <dgm:resizeHandles val="exact"/>
        </dgm:presLayoutVars>
      </dgm:prSet>
      <dgm:spPr/>
      <dgm:t>
        <a:bodyPr/>
        <a:lstStyle/>
        <a:p>
          <a:endParaRPr lang="zh-CN" altLang="en-US"/>
        </a:p>
      </dgm:t>
    </dgm:pt>
    <dgm:pt modelId="{231C9DDC-88CA-4EFB-8F20-7F5E4344F3B2}" type="pres">
      <dgm:prSet presAssocID="{C757FB67-B3ED-486A-83E0-ED971AFAC3C6}" presName="composite" presStyleCnt="0"/>
      <dgm:spPr/>
    </dgm:pt>
    <dgm:pt modelId="{AA5DDDC3-789E-4615-A2C8-80BAEFB1AF24}" type="pres">
      <dgm:prSet presAssocID="{C757FB67-B3ED-486A-83E0-ED971AFAC3C6}" presName="parentText" presStyleLbl="alignNode1" presStyleIdx="0" presStyleCnt="5">
        <dgm:presLayoutVars>
          <dgm:chMax val="1"/>
          <dgm:bulletEnabled val="1"/>
        </dgm:presLayoutVars>
      </dgm:prSet>
      <dgm:spPr/>
      <dgm:t>
        <a:bodyPr/>
        <a:lstStyle/>
        <a:p>
          <a:endParaRPr lang="zh-CN" altLang="en-US"/>
        </a:p>
      </dgm:t>
    </dgm:pt>
    <dgm:pt modelId="{4FB7AB36-5E79-4494-A761-692DFAA17324}" type="pres">
      <dgm:prSet presAssocID="{C757FB67-B3ED-486A-83E0-ED971AFAC3C6}" presName="descendantText" presStyleLbl="alignAcc1" presStyleIdx="0" presStyleCnt="5">
        <dgm:presLayoutVars>
          <dgm:bulletEnabled val="1"/>
        </dgm:presLayoutVars>
      </dgm:prSet>
      <dgm:spPr/>
      <dgm:t>
        <a:bodyPr/>
        <a:lstStyle/>
        <a:p>
          <a:endParaRPr lang="zh-CN" altLang="en-US"/>
        </a:p>
      </dgm:t>
    </dgm:pt>
    <dgm:pt modelId="{3E1B7FF6-8BB3-42CE-9E6C-02354755A5CE}" type="pres">
      <dgm:prSet presAssocID="{7840A64F-DB5A-42B5-80B6-87F10E9DF9EA}" presName="sp" presStyleCnt="0"/>
      <dgm:spPr/>
    </dgm:pt>
    <dgm:pt modelId="{5B631B07-5B5C-48F2-A030-C627AF21A0BA}" type="pres">
      <dgm:prSet presAssocID="{546F707F-42C1-4C5A-91B9-6220AB119C3E}" presName="composite" presStyleCnt="0"/>
      <dgm:spPr/>
    </dgm:pt>
    <dgm:pt modelId="{78A72EDF-6FD9-42E5-AFD8-85506E71EC35}" type="pres">
      <dgm:prSet presAssocID="{546F707F-42C1-4C5A-91B9-6220AB119C3E}" presName="parentText" presStyleLbl="alignNode1" presStyleIdx="1" presStyleCnt="5">
        <dgm:presLayoutVars>
          <dgm:chMax val="1"/>
          <dgm:bulletEnabled val="1"/>
        </dgm:presLayoutVars>
      </dgm:prSet>
      <dgm:spPr/>
      <dgm:t>
        <a:bodyPr/>
        <a:lstStyle/>
        <a:p>
          <a:endParaRPr lang="zh-CN" altLang="en-US"/>
        </a:p>
      </dgm:t>
    </dgm:pt>
    <dgm:pt modelId="{8FA2A077-D40C-4116-BB58-C188D11E1DFD}" type="pres">
      <dgm:prSet presAssocID="{546F707F-42C1-4C5A-91B9-6220AB119C3E}" presName="descendantText" presStyleLbl="alignAcc1" presStyleIdx="1" presStyleCnt="5">
        <dgm:presLayoutVars>
          <dgm:bulletEnabled val="1"/>
        </dgm:presLayoutVars>
      </dgm:prSet>
      <dgm:spPr/>
      <dgm:t>
        <a:bodyPr/>
        <a:lstStyle/>
        <a:p>
          <a:endParaRPr lang="zh-CN" altLang="en-US"/>
        </a:p>
      </dgm:t>
    </dgm:pt>
    <dgm:pt modelId="{DD12D789-8B1E-4451-847B-31B88EBB182A}" type="pres">
      <dgm:prSet presAssocID="{CAC28BB2-09ED-4DB4-AA0E-A02D39EB8FA6}" presName="sp" presStyleCnt="0"/>
      <dgm:spPr/>
    </dgm:pt>
    <dgm:pt modelId="{1849D802-DDAA-426F-9CFD-08FAE14026C7}" type="pres">
      <dgm:prSet presAssocID="{1A2159CD-12A6-4A45-A89E-C860A8390013}" presName="composite" presStyleCnt="0"/>
      <dgm:spPr/>
    </dgm:pt>
    <dgm:pt modelId="{B65642B9-CACD-44EF-AD6F-F39729B5DAFD}" type="pres">
      <dgm:prSet presAssocID="{1A2159CD-12A6-4A45-A89E-C860A8390013}" presName="parentText" presStyleLbl="alignNode1" presStyleIdx="2" presStyleCnt="5">
        <dgm:presLayoutVars>
          <dgm:chMax val="1"/>
          <dgm:bulletEnabled val="1"/>
        </dgm:presLayoutVars>
      </dgm:prSet>
      <dgm:spPr/>
      <dgm:t>
        <a:bodyPr/>
        <a:lstStyle/>
        <a:p>
          <a:endParaRPr lang="zh-CN" altLang="en-US"/>
        </a:p>
      </dgm:t>
    </dgm:pt>
    <dgm:pt modelId="{A7EC8288-1BA0-44F4-BFED-BC87CED3A2A8}" type="pres">
      <dgm:prSet presAssocID="{1A2159CD-12A6-4A45-A89E-C860A8390013}" presName="descendantText" presStyleLbl="alignAcc1" presStyleIdx="2" presStyleCnt="5">
        <dgm:presLayoutVars>
          <dgm:bulletEnabled val="1"/>
        </dgm:presLayoutVars>
      </dgm:prSet>
      <dgm:spPr/>
      <dgm:t>
        <a:bodyPr/>
        <a:lstStyle/>
        <a:p>
          <a:endParaRPr lang="zh-CN" altLang="en-US"/>
        </a:p>
      </dgm:t>
    </dgm:pt>
    <dgm:pt modelId="{0ABC398D-8F7F-4CF2-94F4-974AB858CCFA}" type="pres">
      <dgm:prSet presAssocID="{B08AF55B-D7EF-405C-BC85-BB01E728B050}" presName="sp" presStyleCnt="0"/>
      <dgm:spPr/>
    </dgm:pt>
    <dgm:pt modelId="{2A443173-E1E1-4256-9D5F-103C35C68455}" type="pres">
      <dgm:prSet presAssocID="{E156D839-4AE8-4587-8D83-516138335055}" presName="composite" presStyleCnt="0"/>
      <dgm:spPr/>
    </dgm:pt>
    <dgm:pt modelId="{F53AC8CF-A4C5-43C9-BCCE-BD545F5ED9E4}" type="pres">
      <dgm:prSet presAssocID="{E156D839-4AE8-4587-8D83-516138335055}" presName="parentText" presStyleLbl="alignNode1" presStyleIdx="3" presStyleCnt="5">
        <dgm:presLayoutVars>
          <dgm:chMax val="1"/>
          <dgm:bulletEnabled val="1"/>
        </dgm:presLayoutVars>
      </dgm:prSet>
      <dgm:spPr/>
      <dgm:t>
        <a:bodyPr/>
        <a:lstStyle/>
        <a:p>
          <a:endParaRPr lang="zh-CN" altLang="en-US"/>
        </a:p>
      </dgm:t>
    </dgm:pt>
    <dgm:pt modelId="{17DCF353-83FF-4487-9C5E-16BB0DB123E0}" type="pres">
      <dgm:prSet presAssocID="{E156D839-4AE8-4587-8D83-516138335055}" presName="descendantText" presStyleLbl="alignAcc1" presStyleIdx="3" presStyleCnt="5">
        <dgm:presLayoutVars>
          <dgm:bulletEnabled val="1"/>
        </dgm:presLayoutVars>
      </dgm:prSet>
      <dgm:spPr/>
      <dgm:t>
        <a:bodyPr/>
        <a:lstStyle/>
        <a:p>
          <a:endParaRPr lang="zh-CN" altLang="en-US"/>
        </a:p>
      </dgm:t>
    </dgm:pt>
    <dgm:pt modelId="{1E9D36BD-E06D-4FF9-9367-B21A7CFC989B}" type="pres">
      <dgm:prSet presAssocID="{BAB75949-2EA7-4FB8-ACE7-0429CF64C6B3}" presName="sp" presStyleCnt="0"/>
      <dgm:spPr/>
    </dgm:pt>
    <dgm:pt modelId="{2DA42F46-33B3-49C2-9219-44F2FA7E28F6}" type="pres">
      <dgm:prSet presAssocID="{A712B58F-378F-43CB-B643-2F4B8E4511EC}" presName="composite" presStyleCnt="0"/>
      <dgm:spPr/>
    </dgm:pt>
    <dgm:pt modelId="{416358FD-9682-40DE-AC16-9A568CF25C30}" type="pres">
      <dgm:prSet presAssocID="{A712B58F-378F-43CB-B643-2F4B8E4511EC}" presName="parentText" presStyleLbl="alignNode1" presStyleIdx="4" presStyleCnt="5">
        <dgm:presLayoutVars>
          <dgm:chMax val="1"/>
          <dgm:bulletEnabled val="1"/>
        </dgm:presLayoutVars>
      </dgm:prSet>
      <dgm:spPr/>
      <dgm:t>
        <a:bodyPr/>
        <a:lstStyle/>
        <a:p>
          <a:endParaRPr lang="zh-CN" altLang="en-US"/>
        </a:p>
      </dgm:t>
    </dgm:pt>
    <dgm:pt modelId="{AB5F281E-B5F7-4E2C-9E46-12E3E87B13D7}" type="pres">
      <dgm:prSet presAssocID="{A712B58F-378F-43CB-B643-2F4B8E4511EC}" presName="descendantText" presStyleLbl="alignAcc1" presStyleIdx="4" presStyleCnt="5" custLinFactNeighborX="1412" custLinFactNeighborY="-29057">
        <dgm:presLayoutVars>
          <dgm:bulletEnabled val="1"/>
        </dgm:presLayoutVars>
      </dgm:prSet>
      <dgm:spPr/>
      <dgm:t>
        <a:bodyPr/>
        <a:lstStyle/>
        <a:p>
          <a:endParaRPr lang="zh-CN" altLang="en-US"/>
        </a:p>
      </dgm:t>
    </dgm:pt>
  </dgm:ptLst>
  <dgm:cxnLst>
    <dgm:cxn modelId="{CCFB21AF-CA05-4760-B498-08F85B0EE1DD}" srcId="{10BC3F89-4B78-46FE-8035-8F8EC256557D}" destId="{546F707F-42C1-4C5A-91B9-6220AB119C3E}" srcOrd="1" destOrd="0" parTransId="{218FC2AF-54B0-4131-83A6-23EC82F1C75B}" sibTransId="{CAC28BB2-09ED-4DB4-AA0E-A02D39EB8FA6}"/>
    <dgm:cxn modelId="{BD871340-D7B0-476A-A3D6-714DF2C0F2A2}" srcId="{A712B58F-378F-43CB-B643-2F4B8E4511EC}" destId="{6A202FC4-40DD-4859-868F-D795DF840A53}" srcOrd="0" destOrd="0" parTransId="{F8CDFDA6-8F03-40C2-B766-6A9CCC60D08B}" sibTransId="{8CCD0BD7-B4C9-4E96-B849-E07657CAD539}"/>
    <dgm:cxn modelId="{D5DFC9AC-9590-4F42-AEA8-6D2537441BC6}" srcId="{546F707F-42C1-4C5A-91B9-6220AB119C3E}" destId="{D3A79574-1C69-457D-9712-0D682D036389}" srcOrd="0" destOrd="0" parTransId="{CD3F2CA4-2629-40A7-ABC6-B1FC008BB4B5}" sibTransId="{C30C50C3-4F3C-4336-80D5-186329031320}"/>
    <dgm:cxn modelId="{AD861171-D97C-4772-9A6D-411BF1B2CC13}" srcId="{10BC3F89-4B78-46FE-8035-8F8EC256557D}" destId="{1A2159CD-12A6-4A45-A89E-C860A8390013}" srcOrd="2" destOrd="0" parTransId="{F269933E-3970-441E-A177-F3588EA5942C}" sibTransId="{B08AF55B-D7EF-405C-BC85-BB01E728B050}"/>
    <dgm:cxn modelId="{67B9B91E-42FD-4FE1-830E-6664241206E7}" type="presOf" srcId="{10BC3F89-4B78-46FE-8035-8F8EC256557D}" destId="{4C2412B5-F2FF-4902-B460-09B5058652D4}" srcOrd="0" destOrd="0" presId="urn:microsoft.com/office/officeart/2005/8/layout/chevron2"/>
    <dgm:cxn modelId="{F1582E8B-FD43-410A-8524-7FC244386E21}" type="presOf" srcId="{E156D839-4AE8-4587-8D83-516138335055}" destId="{F53AC8CF-A4C5-43C9-BCCE-BD545F5ED9E4}" srcOrd="0" destOrd="0" presId="urn:microsoft.com/office/officeart/2005/8/layout/chevron2"/>
    <dgm:cxn modelId="{05988583-DAFF-4B98-B916-AA52836094FA}" srcId="{10BC3F89-4B78-46FE-8035-8F8EC256557D}" destId="{E156D839-4AE8-4587-8D83-516138335055}" srcOrd="3" destOrd="0" parTransId="{D8AE6441-FF12-4906-A0E9-510A299B7CB2}" sibTransId="{BAB75949-2EA7-4FB8-ACE7-0429CF64C6B3}"/>
    <dgm:cxn modelId="{2E6F5F15-D9F8-4B5C-890C-56A6753B358E}" type="presOf" srcId="{C757FB67-B3ED-486A-83E0-ED971AFAC3C6}" destId="{AA5DDDC3-789E-4615-A2C8-80BAEFB1AF24}" srcOrd="0" destOrd="0" presId="urn:microsoft.com/office/officeart/2005/8/layout/chevron2"/>
    <dgm:cxn modelId="{A68DA514-EB56-4717-8CB1-5F36E108AEA2}" type="presOf" srcId="{E003A325-17EC-4531-9389-CA54AA188713}" destId="{4FB7AB36-5E79-4494-A761-692DFAA17324}" srcOrd="0" destOrd="0" presId="urn:microsoft.com/office/officeart/2005/8/layout/chevron2"/>
    <dgm:cxn modelId="{9D50F2D2-BDB0-4938-8E45-BB3B44C06A2F}" srcId="{E156D839-4AE8-4587-8D83-516138335055}" destId="{864BA4B3-D721-46EF-9717-6B352957F50D}" srcOrd="0" destOrd="0" parTransId="{7C961DED-B511-4316-9576-0A4F543793D3}" sibTransId="{4A250574-E1A9-4659-95DD-0C7EBBCA0DFB}"/>
    <dgm:cxn modelId="{BBE8053E-FF1A-4230-93F4-78BF293E6198}" type="presOf" srcId="{D3A79574-1C69-457D-9712-0D682D036389}" destId="{8FA2A077-D40C-4116-BB58-C188D11E1DFD}" srcOrd="0" destOrd="0" presId="urn:microsoft.com/office/officeart/2005/8/layout/chevron2"/>
    <dgm:cxn modelId="{789A637B-052A-43BB-BCFE-4BAF7192275A}" type="presOf" srcId="{546F707F-42C1-4C5A-91B9-6220AB119C3E}" destId="{78A72EDF-6FD9-42E5-AFD8-85506E71EC35}" srcOrd="0" destOrd="0" presId="urn:microsoft.com/office/officeart/2005/8/layout/chevron2"/>
    <dgm:cxn modelId="{BE66B595-FE42-4A86-8AE2-55A9C0C788E3}" srcId="{10BC3F89-4B78-46FE-8035-8F8EC256557D}" destId="{C757FB67-B3ED-486A-83E0-ED971AFAC3C6}" srcOrd="0" destOrd="0" parTransId="{4F31F36B-8979-4A24-87F9-5A40B9417B2A}" sibTransId="{7840A64F-DB5A-42B5-80B6-87F10E9DF9EA}"/>
    <dgm:cxn modelId="{3F1D869C-D966-4531-B814-7D0736D82F5F}" type="presOf" srcId="{A712B58F-378F-43CB-B643-2F4B8E4511EC}" destId="{416358FD-9682-40DE-AC16-9A568CF25C30}" srcOrd="0" destOrd="0" presId="urn:microsoft.com/office/officeart/2005/8/layout/chevron2"/>
    <dgm:cxn modelId="{A252D8CA-9B0C-4A4C-B72A-8B9140744C04}" type="presOf" srcId="{6A202FC4-40DD-4859-868F-D795DF840A53}" destId="{AB5F281E-B5F7-4E2C-9E46-12E3E87B13D7}" srcOrd="0" destOrd="0" presId="urn:microsoft.com/office/officeart/2005/8/layout/chevron2"/>
    <dgm:cxn modelId="{E5D0D43C-7526-4A39-9E1A-E65D16774721}" srcId="{10BC3F89-4B78-46FE-8035-8F8EC256557D}" destId="{A712B58F-378F-43CB-B643-2F4B8E4511EC}" srcOrd="4" destOrd="0" parTransId="{E79B8C2E-0C4B-4A8A-9362-F8BF2385BFD8}" sibTransId="{746D2D48-683D-45E5-9678-54197C775893}"/>
    <dgm:cxn modelId="{43C9DBF8-C2DB-4DF3-ADE6-F6666582007A}" type="presOf" srcId="{67CB01F9-C4C4-43C5-AC0C-FDBA5748A460}" destId="{A7EC8288-1BA0-44F4-BFED-BC87CED3A2A8}" srcOrd="0" destOrd="0" presId="urn:microsoft.com/office/officeart/2005/8/layout/chevron2"/>
    <dgm:cxn modelId="{FD78FFAF-3849-4EAA-B30F-766F89F7E309}" srcId="{C757FB67-B3ED-486A-83E0-ED971AFAC3C6}" destId="{E003A325-17EC-4531-9389-CA54AA188713}" srcOrd="0" destOrd="0" parTransId="{82AD22DF-644C-412C-B04F-FECBFF74455E}" sibTransId="{FA1CC883-2853-4F0A-9F42-5C21041FADAA}"/>
    <dgm:cxn modelId="{B4791E83-8323-4410-85F6-D8B330562B99}" type="presOf" srcId="{864BA4B3-D721-46EF-9717-6B352957F50D}" destId="{17DCF353-83FF-4487-9C5E-16BB0DB123E0}" srcOrd="0" destOrd="0" presId="urn:microsoft.com/office/officeart/2005/8/layout/chevron2"/>
    <dgm:cxn modelId="{42866F34-534F-45C9-83A6-C231F917FDAC}" type="presOf" srcId="{1A2159CD-12A6-4A45-A89E-C860A8390013}" destId="{B65642B9-CACD-44EF-AD6F-F39729B5DAFD}" srcOrd="0" destOrd="0" presId="urn:microsoft.com/office/officeart/2005/8/layout/chevron2"/>
    <dgm:cxn modelId="{B8A82443-2B75-4602-BD13-7F5632BDED7B}" srcId="{1A2159CD-12A6-4A45-A89E-C860A8390013}" destId="{67CB01F9-C4C4-43C5-AC0C-FDBA5748A460}" srcOrd="0" destOrd="0" parTransId="{5FB80058-1343-4AB5-86E6-FC8B37336E5E}" sibTransId="{5E308666-A9D9-4E3E-B77B-A0133AAC8D06}"/>
    <dgm:cxn modelId="{C797BB9F-A1AC-4827-8317-648DA0F646AB}" type="presParOf" srcId="{4C2412B5-F2FF-4902-B460-09B5058652D4}" destId="{231C9DDC-88CA-4EFB-8F20-7F5E4344F3B2}" srcOrd="0" destOrd="0" presId="urn:microsoft.com/office/officeart/2005/8/layout/chevron2"/>
    <dgm:cxn modelId="{CE089723-92B0-4FDC-B20B-FFD0AAFE8E0D}" type="presParOf" srcId="{231C9DDC-88CA-4EFB-8F20-7F5E4344F3B2}" destId="{AA5DDDC3-789E-4615-A2C8-80BAEFB1AF24}" srcOrd="0" destOrd="0" presId="urn:microsoft.com/office/officeart/2005/8/layout/chevron2"/>
    <dgm:cxn modelId="{F656E78A-A394-41C4-A775-4C4124C2503A}" type="presParOf" srcId="{231C9DDC-88CA-4EFB-8F20-7F5E4344F3B2}" destId="{4FB7AB36-5E79-4494-A761-692DFAA17324}" srcOrd="1" destOrd="0" presId="urn:microsoft.com/office/officeart/2005/8/layout/chevron2"/>
    <dgm:cxn modelId="{03161720-8619-4AFD-BC80-6EEC8E982B53}" type="presParOf" srcId="{4C2412B5-F2FF-4902-B460-09B5058652D4}" destId="{3E1B7FF6-8BB3-42CE-9E6C-02354755A5CE}" srcOrd="1" destOrd="0" presId="urn:microsoft.com/office/officeart/2005/8/layout/chevron2"/>
    <dgm:cxn modelId="{8B07D0D4-1D56-4DF5-AD49-C6E8D381AB38}" type="presParOf" srcId="{4C2412B5-F2FF-4902-B460-09B5058652D4}" destId="{5B631B07-5B5C-48F2-A030-C627AF21A0BA}" srcOrd="2" destOrd="0" presId="urn:microsoft.com/office/officeart/2005/8/layout/chevron2"/>
    <dgm:cxn modelId="{61DEA3DC-E789-443A-B67F-E59C67C65D38}" type="presParOf" srcId="{5B631B07-5B5C-48F2-A030-C627AF21A0BA}" destId="{78A72EDF-6FD9-42E5-AFD8-85506E71EC35}" srcOrd="0" destOrd="0" presId="urn:microsoft.com/office/officeart/2005/8/layout/chevron2"/>
    <dgm:cxn modelId="{CB21BEFC-3AD1-43FB-AA29-4E3F1223461B}" type="presParOf" srcId="{5B631B07-5B5C-48F2-A030-C627AF21A0BA}" destId="{8FA2A077-D40C-4116-BB58-C188D11E1DFD}" srcOrd="1" destOrd="0" presId="urn:microsoft.com/office/officeart/2005/8/layout/chevron2"/>
    <dgm:cxn modelId="{FFEA6783-4FD4-446C-A7AE-01B84D52C0A7}" type="presParOf" srcId="{4C2412B5-F2FF-4902-B460-09B5058652D4}" destId="{DD12D789-8B1E-4451-847B-31B88EBB182A}" srcOrd="3" destOrd="0" presId="urn:microsoft.com/office/officeart/2005/8/layout/chevron2"/>
    <dgm:cxn modelId="{F6A7AFE1-AFFD-403C-B6E3-7B08E934167F}" type="presParOf" srcId="{4C2412B5-F2FF-4902-B460-09B5058652D4}" destId="{1849D802-DDAA-426F-9CFD-08FAE14026C7}" srcOrd="4" destOrd="0" presId="urn:microsoft.com/office/officeart/2005/8/layout/chevron2"/>
    <dgm:cxn modelId="{FAE10889-4C34-4C98-B226-60E8032E4B3D}" type="presParOf" srcId="{1849D802-DDAA-426F-9CFD-08FAE14026C7}" destId="{B65642B9-CACD-44EF-AD6F-F39729B5DAFD}" srcOrd="0" destOrd="0" presId="urn:microsoft.com/office/officeart/2005/8/layout/chevron2"/>
    <dgm:cxn modelId="{A66B2254-A804-45CE-BD53-C79BF597FEC6}" type="presParOf" srcId="{1849D802-DDAA-426F-9CFD-08FAE14026C7}" destId="{A7EC8288-1BA0-44F4-BFED-BC87CED3A2A8}" srcOrd="1" destOrd="0" presId="urn:microsoft.com/office/officeart/2005/8/layout/chevron2"/>
    <dgm:cxn modelId="{7219B013-DFA9-49DB-919B-A2213D7E6376}" type="presParOf" srcId="{4C2412B5-F2FF-4902-B460-09B5058652D4}" destId="{0ABC398D-8F7F-4CF2-94F4-974AB858CCFA}" srcOrd="5" destOrd="0" presId="urn:microsoft.com/office/officeart/2005/8/layout/chevron2"/>
    <dgm:cxn modelId="{539AAE47-B228-4BE3-97C2-49D607AEDBF4}" type="presParOf" srcId="{4C2412B5-F2FF-4902-B460-09B5058652D4}" destId="{2A443173-E1E1-4256-9D5F-103C35C68455}" srcOrd="6" destOrd="0" presId="urn:microsoft.com/office/officeart/2005/8/layout/chevron2"/>
    <dgm:cxn modelId="{D0DFA62B-D319-49F9-BEE9-2BBD9FD300FC}" type="presParOf" srcId="{2A443173-E1E1-4256-9D5F-103C35C68455}" destId="{F53AC8CF-A4C5-43C9-BCCE-BD545F5ED9E4}" srcOrd="0" destOrd="0" presId="urn:microsoft.com/office/officeart/2005/8/layout/chevron2"/>
    <dgm:cxn modelId="{113E2B5C-5568-4713-AA50-1255E16C992A}" type="presParOf" srcId="{2A443173-E1E1-4256-9D5F-103C35C68455}" destId="{17DCF353-83FF-4487-9C5E-16BB0DB123E0}" srcOrd="1" destOrd="0" presId="urn:microsoft.com/office/officeart/2005/8/layout/chevron2"/>
    <dgm:cxn modelId="{3413B949-7952-4EE5-AA24-F24F08F4BE90}" type="presParOf" srcId="{4C2412B5-F2FF-4902-B460-09B5058652D4}" destId="{1E9D36BD-E06D-4FF9-9367-B21A7CFC989B}" srcOrd="7" destOrd="0" presId="urn:microsoft.com/office/officeart/2005/8/layout/chevron2"/>
    <dgm:cxn modelId="{36DCE500-D90F-4B28-982B-92092F85468D}" type="presParOf" srcId="{4C2412B5-F2FF-4902-B460-09B5058652D4}" destId="{2DA42F46-33B3-49C2-9219-44F2FA7E28F6}" srcOrd="8" destOrd="0" presId="urn:microsoft.com/office/officeart/2005/8/layout/chevron2"/>
    <dgm:cxn modelId="{AFB9F71A-BA77-431C-B909-9F190F4FBAD8}" type="presParOf" srcId="{2DA42F46-33B3-49C2-9219-44F2FA7E28F6}" destId="{416358FD-9682-40DE-AC16-9A568CF25C30}" srcOrd="0" destOrd="0" presId="urn:microsoft.com/office/officeart/2005/8/layout/chevron2"/>
    <dgm:cxn modelId="{31BFCC91-C891-4178-881D-1A51F735B535}" type="presParOf" srcId="{2DA42F46-33B3-49C2-9219-44F2FA7E28F6}" destId="{AB5F281E-B5F7-4E2C-9E46-12E3E87B13D7}"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10BC3F89-4B78-46FE-8035-8F8EC256557D}" type="doc">
      <dgm:prSet loTypeId="urn:microsoft.com/office/officeart/2005/8/layout/chevron2" loCatId="list" qsTypeId="urn:microsoft.com/office/officeart/2005/8/quickstyle/simple1" qsCatId="simple" csTypeId="urn:microsoft.com/office/officeart/2005/8/colors/accent3_1" csCatId="accent1" phldr="1"/>
      <dgm:spPr/>
      <dgm:t>
        <a:bodyPr/>
        <a:lstStyle/>
        <a:p>
          <a:endParaRPr lang="zh-CN" altLang="en-US"/>
        </a:p>
      </dgm:t>
    </dgm:pt>
    <dgm:pt modelId="{C757FB67-B3ED-486A-83E0-ED971AFAC3C6}">
      <dgm:prSet phldrT="[文本]"/>
      <dgm:spPr/>
      <dgm:t>
        <a:bodyPr/>
        <a:lstStyle/>
        <a:p>
          <a:r>
            <a:rPr lang="en-US" altLang="zh-CN" smtClean="0"/>
            <a:t>1</a:t>
          </a:r>
          <a:endParaRPr lang="zh-CN" altLang="en-US"/>
        </a:p>
      </dgm:t>
    </dgm:pt>
    <dgm:pt modelId="{4F31F36B-8979-4A24-87F9-5A40B9417B2A}" cxnId="{BE66B595-FE42-4A86-8AE2-55A9C0C788E3}" type="parTrans">
      <dgm:prSet/>
      <dgm:spPr/>
      <dgm:t>
        <a:bodyPr/>
        <a:lstStyle/>
        <a:p>
          <a:endParaRPr lang="zh-CN" altLang="en-US"/>
        </a:p>
      </dgm:t>
    </dgm:pt>
    <dgm:pt modelId="{7840A64F-DB5A-42B5-80B6-87F10E9DF9EA}" cxnId="{BE66B595-FE42-4A86-8AE2-55A9C0C788E3}" type="sibTrans">
      <dgm:prSet/>
      <dgm:spPr/>
      <dgm:t>
        <a:bodyPr/>
        <a:lstStyle/>
        <a:p>
          <a:endParaRPr lang="zh-CN" altLang="en-US"/>
        </a:p>
      </dgm:t>
    </dgm:pt>
    <dgm:pt modelId="{E003A325-17EC-4531-9389-CA54AA188713}">
      <dgm:prSet phldrT="[文本]"/>
      <dgm:spPr/>
      <dgm:t>
        <a:bodyPr/>
        <a:lstStyle/>
        <a:p>
          <a:r>
            <a:rPr lang="zh-CN" altLang="en-US" smtClean="0"/>
            <a:t>作业风险分析</a:t>
          </a:r>
          <a:endParaRPr lang="zh-CN" altLang="en-US"/>
        </a:p>
      </dgm:t>
    </dgm:pt>
    <dgm:pt modelId="{82AD22DF-644C-412C-B04F-FECBFF74455E}" cxnId="{FD78FFAF-3849-4EAA-B30F-766F89F7E309}" type="parTrans">
      <dgm:prSet/>
      <dgm:spPr/>
      <dgm:t>
        <a:bodyPr/>
        <a:lstStyle/>
        <a:p>
          <a:endParaRPr lang="zh-CN" altLang="en-US"/>
        </a:p>
      </dgm:t>
    </dgm:pt>
    <dgm:pt modelId="{FA1CC883-2853-4F0A-9F42-5C21041FADAA}" cxnId="{FD78FFAF-3849-4EAA-B30F-766F89F7E309}" type="sibTrans">
      <dgm:prSet/>
      <dgm:spPr/>
      <dgm:t>
        <a:bodyPr/>
        <a:lstStyle/>
        <a:p>
          <a:endParaRPr lang="zh-CN" altLang="en-US"/>
        </a:p>
      </dgm:t>
    </dgm:pt>
    <dgm:pt modelId="{546F707F-42C1-4C5A-91B9-6220AB119C3E}">
      <dgm:prSet phldrT="[文本]"/>
      <dgm:spPr/>
      <dgm:t>
        <a:bodyPr/>
        <a:lstStyle/>
        <a:p>
          <a:r>
            <a:rPr lang="en-US" altLang="zh-CN" smtClean="0"/>
            <a:t>2</a:t>
          </a:r>
          <a:endParaRPr lang="zh-CN" altLang="en-US"/>
        </a:p>
      </dgm:t>
    </dgm:pt>
    <dgm:pt modelId="{218FC2AF-54B0-4131-83A6-23EC82F1C75B}" cxnId="{CCFB21AF-CA05-4760-B498-08F85B0EE1DD}" type="parTrans">
      <dgm:prSet/>
      <dgm:spPr/>
      <dgm:t>
        <a:bodyPr/>
        <a:lstStyle/>
        <a:p>
          <a:endParaRPr lang="zh-CN" altLang="en-US"/>
        </a:p>
      </dgm:t>
    </dgm:pt>
    <dgm:pt modelId="{CAC28BB2-09ED-4DB4-AA0E-A02D39EB8FA6}" cxnId="{CCFB21AF-CA05-4760-B498-08F85B0EE1DD}" type="sibTrans">
      <dgm:prSet/>
      <dgm:spPr/>
      <dgm:t>
        <a:bodyPr/>
        <a:lstStyle/>
        <a:p>
          <a:endParaRPr lang="zh-CN" altLang="en-US"/>
        </a:p>
      </dgm:t>
    </dgm:pt>
    <dgm:pt modelId="{D3A79574-1C69-457D-9712-0D682D036389}">
      <dgm:prSet phldrT="[文本]"/>
      <dgm:spPr/>
      <dgm:t>
        <a:bodyPr/>
        <a:lstStyle/>
        <a:p>
          <a:r>
            <a:rPr lang="zh-CN" altLang="en-US" smtClean="0"/>
            <a:t>控制措施（涉及动火要办动火证）</a:t>
          </a:r>
          <a:endParaRPr lang="zh-CN" altLang="en-US"/>
        </a:p>
      </dgm:t>
    </dgm:pt>
    <dgm:pt modelId="{CD3F2CA4-2629-40A7-ABC6-B1FC008BB4B5}" cxnId="{D5DFC9AC-9590-4F42-AEA8-6D2537441BC6}" type="parTrans">
      <dgm:prSet/>
      <dgm:spPr/>
      <dgm:t>
        <a:bodyPr/>
        <a:lstStyle/>
        <a:p>
          <a:endParaRPr lang="zh-CN" altLang="en-US"/>
        </a:p>
      </dgm:t>
    </dgm:pt>
    <dgm:pt modelId="{C30C50C3-4F3C-4336-80D5-186329031320}" cxnId="{D5DFC9AC-9590-4F42-AEA8-6D2537441BC6}" type="sibTrans">
      <dgm:prSet/>
      <dgm:spPr/>
      <dgm:t>
        <a:bodyPr/>
        <a:lstStyle/>
        <a:p>
          <a:endParaRPr lang="zh-CN" altLang="en-US"/>
        </a:p>
      </dgm:t>
    </dgm:pt>
    <dgm:pt modelId="{1A2159CD-12A6-4A45-A89E-C860A8390013}">
      <dgm:prSet phldrT="[文本]"/>
      <dgm:spPr/>
      <dgm:t>
        <a:bodyPr/>
        <a:lstStyle/>
        <a:p>
          <a:r>
            <a:rPr lang="en-US" altLang="zh-CN" smtClean="0"/>
            <a:t>3</a:t>
          </a:r>
          <a:endParaRPr lang="zh-CN" altLang="en-US"/>
        </a:p>
      </dgm:t>
    </dgm:pt>
    <dgm:pt modelId="{F269933E-3970-441E-A177-F3588EA5942C}" cxnId="{AD861171-D97C-4772-9A6D-411BF1B2CC13}" type="parTrans">
      <dgm:prSet/>
      <dgm:spPr/>
      <dgm:t>
        <a:bodyPr/>
        <a:lstStyle/>
        <a:p>
          <a:endParaRPr lang="zh-CN" altLang="en-US"/>
        </a:p>
      </dgm:t>
    </dgm:pt>
    <dgm:pt modelId="{B08AF55B-D7EF-405C-BC85-BB01E728B050}" cxnId="{AD861171-D97C-4772-9A6D-411BF1B2CC13}" type="sibTrans">
      <dgm:prSet/>
      <dgm:spPr/>
      <dgm:t>
        <a:bodyPr/>
        <a:lstStyle/>
        <a:p>
          <a:endParaRPr lang="zh-CN" altLang="en-US"/>
        </a:p>
      </dgm:t>
    </dgm:pt>
    <dgm:pt modelId="{67CB01F9-C4C4-43C5-AC0C-FDBA5748A460}">
      <dgm:prSet phldrT="[文本]"/>
      <dgm:spPr/>
      <dgm:t>
        <a:bodyPr/>
        <a:lstStyle/>
        <a:p>
          <a:r>
            <a:rPr lang="zh-CN" altLang="en-US" smtClean="0"/>
            <a:t>应急处置措施</a:t>
          </a:r>
          <a:endParaRPr lang="zh-CN" altLang="en-US"/>
        </a:p>
      </dgm:t>
    </dgm:pt>
    <dgm:pt modelId="{5FB80058-1343-4AB5-86E6-FC8B37336E5E}" cxnId="{B8A82443-2B75-4602-BD13-7F5632BDED7B}" type="parTrans">
      <dgm:prSet/>
      <dgm:spPr/>
      <dgm:t>
        <a:bodyPr/>
        <a:lstStyle/>
        <a:p>
          <a:endParaRPr lang="zh-CN" altLang="en-US"/>
        </a:p>
      </dgm:t>
    </dgm:pt>
    <dgm:pt modelId="{5E308666-A9D9-4E3E-B77B-A0133AAC8D06}" cxnId="{B8A82443-2B75-4602-BD13-7F5632BDED7B}" type="sibTrans">
      <dgm:prSet/>
      <dgm:spPr/>
      <dgm:t>
        <a:bodyPr/>
        <a:lstStyle/>
        <a:p>
          <a:endParaRPr lang="zh-CN" altLang="en-US"/>
        </a:p>
      </dgm:t>
    </dgm:pt>
    <dgm:pt modelId="{E156D839-4AE8-4587-8D83-516138335055}">
      <dgm:prSet/>
      <dgm:spPr/>
      <dgm:t>
        <a:bodyPr/>
        <a:lstStyle/>
        <a:p>
          <a:r>
            <a:rPr lang="en-US" altLang="zh-CN" smtClean="0"/>
            <a:t>4</a:t>
          </a:r>
          <a:endParaRPr lang="zh-CN" altLang="en-US"/>
        </a:p>
      </dgm:t>
    </dgm:pt>
    <dgm:pt modelId="{D8AE6441-FF12-4906-A0E9-510A299B7CB2}" cxnId="{05988583-DAFF-4B98-B916-AA52836094FA}" type="parTrans">
      <dgm:prSet/>
      <dgm:spPr/>
      <dgm:t>
        <a:bodyPr/>
        <a:lstStyle/>
        <a:p>
          <a:endParaRPr lang="zh-CN" altLang="en-US"/>
        </a:p>
      </dgm:t>
    </dgm:pt>
    <dgm:pt modelId="{BAB75949-2EA7-4FB8-ACE7-0429CF64C6B3}" cxnId="{05988583-DAFF-4B98-B916-AA52836094FA}" type="sibTrans">
      <dgm:prSet/>
      <dgm:spPr/>
      <dgm:t>
        <a:bodyPr/>
        <a:lstStyle/>
        <a:p>
          <a:endParaRPr lang="zh-CN" altLang="en-US"/>
        </a:p>
      </dgm:t>
    </dgm:pt>
    <dgm:pt modelId="{864BA4B3-D721-46EF-9717-6B352957F50D}">
      <dgm:prSet/>
      <dgm:spPr/>
      <dgm:t>
        <a:bodyPr/>
        <a:lstStyle/>
        <a:p>
          <a:r>
            <a:rPr lang="zh-CN" altLang="en-US" smtClean="0"/>
            <a:t>安全验收方法</a:t>
          </a:r>
          <a:endParaRPr lang="zh-CN" altLang="en-US"/>
        </a:p>
      </dgm:t>
    </dgm:pt>
    <dgm:pt modelId="{7C961DED-B511-4316-9576-0A4F543793D3}" cxnId="{9D50F2D2-BDB0-4938-8E45-BB3B44C06A2F}" type="parTrans">
      <dgm:prSet/>
      <dgm:spPr/>
      <dgm:t>
        <a:bodyPr/>
        <a:lstStyle/>
        <a:p>
          <a:endParaRPr lang="zh-CN" altLang="en-US"/>
        </a:p>
      </dgm:t>
    </dgm:pt>
    <dgm:pt modelId="{4A250574-E1A9-4659-95DD-0C7EBBCA0DFB}" cxnId="{9D50F2D2-BDB0-4938-8E45-BB3B44C06A2F}" type="sibTrans">
      <dgm:prSet/>
      <dgm:spPr/>
      <dgm:t>
        <a:bodyPr/>
        <a:lstStyle/>
        <a:p>
          <a:endParaRPr lang="zh-CN" altLang="en-US"/>
        </a:p>
      </dgm:t>
    </dgm:pt>
    <dgm:pt modelId="{4C2412B5-F2FF-4902-B460-09B5058652D4}" type="pres">
      <dgm:prSet presAssocID="{10BC3F89-4B78-46FE-8035-8F8EC256557D}" presName="linearFlow" presStyleCnt="0">
        <dgm:presLayoutVars>
          <dgm:dir/>
          <dgm:animLvl val="lvl"/>
          <dgm:resizeHandles val="exact"/>
        </dgm:presLayoutVars>
      </dgm:prSet>
      <dgm:spPr/>
      <dgm:t>
        <a:bodyPr/>
        <a:lstStyle/>
        <a:p>
          <a:endParaRPr lang="zh-CN" altLang="en-US"/>
        </a:p>
      </dgm:t>
    </dgm:pt>
    <dgm:pt modelId="{231C9DDC-88CA-4EFB-8F20-7F5E4344F3B2}" type="pres">
      <dgm:prSet presAssocID="{C757FB67-B3ED-486A-83E0-ED971AFAC3C6}" presName="composite" presStyleCnt="0"/>
      <dgm:spPr/>
    </dgm:pt>
    <dgm:pt modelId="{AA5DDDC3-789E-4615-A2C8-80BAEFB1AF24}" type="pres">
      <dgm:prSet presAssocID="{C757FB67-B3ED-486A-83E0-ED971AFAC3C6}" presName="parentText" presStyleLbl="alignNode1" presStyleIdx="0" presStyleCnt="4">
        <dgm:presLayoutVars>
          <dgm:chMax val="1"/>
          <dgm:bulletEnabled val="1"/>
        </dgm:presLayoutVars>
      </dgm:prSet>
      <dgm:spPr/>
      <dgm:t>
        <a:bodyPr/>
        <a:lstStyle/>
        <a:p>
          <a:endParaRPr lang="zh-CN" altLang="en-US"/>
        </a:p>
      </dgm:t>
    </dgm:pt>
    <dgm:pt modelId="{4FB7AB36-5E79-4494-A761-692DFAA17324}" type="pres">
      <dgm:prSet presAssocID="{C757FB67-B3ED-486A-83E0-ED971AFAC3C6}" presName="descendantText" presStyleLbl="alignAcc1" presStyleIdx="0" presStyleCnt="4">
        <dgm:presLayoutVars>
          <dgm:bulletEnabled val="1"/>
        </dgm:presLayoutVars>
      </dgm:prSet>
      <dgm:spPr/>
      <dgm:t>
        <a:bodyPr/>
        <a:lstStyle/>
        <a:p>
          <a:endParaRPr lang="zh-CN" altLang="en-US"/>
        </a:p>
      </dgm:t>
    </dgm:pt>
    <dgm:pt modelId="{3E1B7FF6-8BB3-42CE-9E6C-02354755A5CE}" type="pres">
      <dgm:prSet presAssocID="{7840A64F-DB5A-42B5-80B6-87F10E9DF9EA}" presName="sp" presStyleCnt="0"/>
      <dgm:spPr/>
    </dgm:pt>
    <dgm:pt modelId="{5B631B07-5B5C-48F2-A030-C627AF21A0BA}" type="pres">
      <dgm:prSet presAssocID="{546F707F-42C1-4C5A-91B9-6220AB119C3E}" presName="composite" presStyleCnt="0"/>
      <dgm:spPr/>
    </dgm:pt>
    <dgm:pt modelId="{78A72EDF-6FD9-42E5-AFD8-85506E71EC35}" type="pres">
      <dgm:prSet presAssocID="{546F707F-42C1-4C5A-91B9-6220AB119C3E}" presName="parentText" presStyleLbl="alignNode1" presStyleIdx="1" presStyleCnt="4">
        <dgm:presLayoutVars>
          <dgm:chMax val="1"/>
          <dgm:bulletEnabled val="1"/>
        </dgm:presLayoutVars>
      </dgm:prSet>
      <dgm:spPr/>
      <dgm:t>
        <a:bodyPr/>
        <a:lstStyle/>
        <a:p>
          <a:endParaRPr lang="zh-CN" altLang="en-US"/>
        </a:p>
      </dgm:t>
    </dgm:pt>
    <dgm:pt modelId="{8FA2A077-D40C-4116-BB58-C188D11E1DFD}" type="pres">
      <dgm:prSet presAssocID="{546F707F-42C1-4C5A-91B9-6220AB119C3E}" presName="descendantText" presStyleLbl="alignAcc1" presStyleIdx="1" presStyleCnt="4">
        <dgm:presLayoutVars>
          <dgm:bulletEnabled val="1"/>
        </dgm:presLayoutVars>
      </dgm:prSet>
      <dgm:spPr/>
      <dgm:t>
        <a:bodyPr/>
        <a:lstStyle/>
        <a:p>
          <a:endParaRPr lang="zh-CN" altLang="en-US"/>
        </a:p>
      </dgm:t>
    </dgm:pt>
    <dgm:pt modelId="{DD12D789-8B1E-4451-847B-31B88EBB182A}" type="pres">
      <dgm:prSet presAssocID="{CAC28BB2-09ED-4DB4-AA0E-A02D39EB8FA6}" presName="sp" presStyleCnt="0"/>
      <dgm:spPr/>
    </dgm:pt>
    <dgm:pt modelId="{1849D802-DDAA-426F-9CFD-08FAE14026C7}" type="pres">
      <dgm:prSet presAssocID="{1A2159CD-12A6-4A45-A89E-C860A8390013}" presName="composite" presStyleCnt="0"/>
      <dgm:spPr/>
    </dgm:pt>
    <dgm:pt modelId="{B65642B9-CACD-44EF-AD6F-F39729B5DAFD}" type="pres">
      <dgm:prSet presAssocID="{1A2159CD-12A6-4A45-A89E-C860A8390013}" presName="parentText" presStyleLbl="alignNode1" presStyleIdx="2" presStyleCnt="4">
        <dgm:presLayoutVars>
          <dgm:chMax val="1"/>
          <dgm:bulletEnabled val="1"/>
        </dgm:presLayoutVars>
      </dgm:prSet>
      <dgm:spPr/>
      <dgm:t>
        <a:bodyPr/>
        <a:lstStyle/>
        <a:p>
          <a:endParaRPr lang="zh-CN" altLang="en-US"/>
        </a:p>
      </dgm:t>
    </dgm:pt>
    <dgm:pt modelId="{A7EC8288-1BA0-44F4-BFED-BC87CED3A2A8}" type="pres">
      <dgm:prSet presAssocID="{1A2159CD-12A6-4A45-A89E-C860A8390013}" presName="descendantText" presStyleLbl="alignAcc1" presStyleIdx="2" presStyleCnt="4">
        <dgm:presLayoutVars>
          <dgm:bulletEnabled val="1"/>
        </dgm:presLayoutVars>
      </dgm:prSet>
      <dgm:spPr/>
      <dgm:t>
        <a:bodyPr/>
        <a:lstStyle/>
        <a:p>
          <a:endParaRPr lang="zh-CN" altLang="en-US"/>
        </a:p>
      </dgm:t>
    </dgm:pt>
    <dgm:pt modelId="{0ABC398D-8F7F-4CF2-94F4-974AB858CCFA}" type="pres">
      <dgm:prSet presAssocID="{B08AF55B-D7EF-405C-BC85-BB01E728B050}" presName="sp" presStyleCnt="0"/>
      <dgm:spPr/>
    </dgm:pt>
    <dgm:pt modelId="{2A443173-E1E1-4256-9D5F-103C35C68455}" type="pres">
      <dgm:prSet presAssocID="{E156D839-4AE8-4587-8D83-516138335055}" presName="composite" presStyleCnt="0"/>
      <dgm:spPr/>
    </dgm:pt>
    <dgm:pt modelId="{F53AC8CF-A4C5-43C9-BCCE-BD545F5ED9E4}" type="pres">
      <dgm:prSet presAssocID="{E156D839-4AE8-4587-8D83-516138335055}" presName="parentText" presStyleLbl="alignNode1" presStyleIdx="3" presStyleCnt="4">
        <dgm:presLayoutVars>
          <dgm:chMax val="1"/>
          <dgm:bulletEnabled val="1"/>
        </dgm:presLayoutVars>
      </dgm:prSet>
      <dgm:spPr/>
      <dgm:t>
        <a:bodyPr/>
        <a:lstStyle/>
        <a:p>
          <a:endParaRPr lang="zh-CN" altLang="en-US"/>
        </a:p>
      </dgm:t>
    </dgm:pt>
    <dgm:pt modelId="{17DCF353-83FF-4487-9C5E-16BB0DB123E0}" type="pres">
      <dgm:prSet presAssocID="{E156D839-4AE8-4587-8D83-516138335055}" presName="descendantText" presStyleLbl="alignAcc1" presStyleIdx="3" presStyleCnt="4">
        <dgm:presLayoutVars>
          <dgm:bulletEnabled val="1"/>
        </dgm:presLayoutVars>
      </dgm:prSet>
      <dgm:spPr/>
      <dgm:t>
        <a:bodyPr/>
        <a:lstStyle/>
        <a:p>
          <a:endParaRPr lang="zh-CN" altLang="en-US"/>
        </a:p>
      </dgm:t>
    </dgm:pt>
  </dgm:ptLst>
  <dgm:cxnLst>
    <dgm:cxn modelId="{78A50191-ABBE-4508-BB6D-D7C50BE147AC}" type="presOf" srcId="{D3A79574-1C69-457D-9712-0D682D036389}" destId="{8FA2A077-D40C-4116-BB58-C188D11E1DFD}" srcOrd="0" destOrd="0" presId="urn:microsoft.com/office/officeart/2005/8/layout/chevron2"/>
    <dgm:cxn modelId="{31F8FFC8-45F6-4289-9BC3-3E5C71CC866D}" type="presOf" srcId="{864BA4B3-D721-46EF-9717-6B352957F50D}" destId="{17DCF353-83FF-4487-9C5E-16BB0DB123E0}" srcOrd="0" destOrd="0" presId="urn:microsoft.com/office/officeart/2005/8/layout/chevron2"/>
    <dgm:cxn modelId="{D4EA120A-61B6-476C-BDC2-301832CC886D}" type="presOf" srcId="{E156D839-4AE8-4587-8D83-516138335055}" destId="{F53AC8CF-A4C5-43C9-BCCE-BD545F5ED9E4}" srcOrd="0" destOrd="0" presId="urn:microsoft.com/office/officeart/2005/8/layout/chevron2"/>
    <dgm:cxn modelId="{CCFB21AF-CA05-4760-B498-08F85B0EE1DD}" srcId="{10BC3F89-4B78-46FE-8035-8F8EC256557D}" destId="{546F707F-42C1-4C5A-91B9-6220AB119C3E}" srcOrd="1" destOrd="0" parTransId="{218FC2AF-54B0-4131-83A6-23EC82F1C75B}" sibTransId="{CAC28BB2-09ED-4DB4-AA0E-A02D39EB8FA6}"/>
    <dgm:cxn modelId="{D5DFC9AC-9590-4F42-AEA8-6D2537441BC6}" srcId="{546F707F-42C1-4C5A-91B9-6220AB119C3E}" destId="{D3A79574-1C69-457D-9712-0D682D036389}" srcOrd="0" destOrd="0" parTransId="{CD3F2CA4-2629-40A7-ABC6-B1FC008BB4B5}" sibTransId="{C30C50C3-4F3C-4336-80D5-186329031320}"/>
    <dgm:cxn modelId="{AD861171-D97C-4772-9A6D-411BF1B2CC13}" srcId="{10BC3F89-4B78-46FE-8035-8F8EC256557D}" destId="{1A2159CD-12A6-4A45-A89E-C860A8390013}" srcOrd="2" destOrd="0" parTransId="{F269933E-3970-441E-A177-F3588EA5942C}" sibTransId="{B08AF55B-D7EF-405C-BC85-BB01E728B050}"/>
    <dgm:cxn modelId="{05988583-DAFF-4B98-B916-AA52836094FA}" srcId="{10BC3F89-4B78-46FE-8035-8F8EC256557D}" destId="{E156D839-4AE8-4587-8D83-516138335055}" srcOrd="3" destOrd="0" parTransId="{D8AE6441-FF12-4906-A0E9-510A299B7CB2}" sibTransId="{BAB75949-2EA7-4FB8-ACE7-0429CF64C6B3}"/>
    <dgm:cxn modelId="{C756E5FD-B01E-4B1E-B616-088683F2DB6F}" type="presOf" srcId="{546F707F-42C1-4C5A-91B9-6220AB119C3E}" destId="{78A72EDF-6FD9-42E5-AFD8-85506E71EC35}" srcOrd="0" destOrd="0" presId="urn:microsoft.com/office/officeart/2005/8/layout/chevron2"/>
    <dgm:cxn modelId="{00BFB1E1-CBCD-4533-9124-9CE1153E3BB3}" type="presOf" srcId="{1A2159CD-12A6-4A45-A89E-C860A8390013}" destId="{B65642B9-CACD-44EF-AD6F-F39729B5DAFD}" srcOrd="0" destOrd="0" presId="urn:microsoft.com/office/officeart/2005/8/layout/chevron2"/>
    <dgm:cxn modelId="{8553AC84-2871-420B-B429-BDA6B9A0A6A2}" type="presOf" srcId="{67CB01F9-C4C4-43C5-AC0C-FDBA5748A460}" destId="{A7EC8288-1BA0-44F4-BFED-BC87CED3A2A8}" srcOrd="0" destOrd="0" presId="urn:microsoft.com/office/officeart/2005/8/layout/chevron2"/>
    <dgm:cxn modelId="{9D50F2D2-BDB0-4938-8E45-BB3B44C06A2F}" srcId="{E156D839-4AE8-4587-8D83-516138335055}" destId="{864BA4B3-D721-46EF-9717-6B352957F50D}" srcOrd="0" destOrd="0" parTransId="{7C961DED-B511-4316-9576-0A4F543793D3}" sibTransId="{4A250574-E1A9-4659-95DD-0C7EBBCA0DFB}"/>
    <dgm:cxn modelId="{CEC30042-8BF4-408F-AB21-3ED2F8D090C9}" type="presOf" srcId="{C757FB67-B3ED-486A-83E0-ED971AFAC3C6}" destId="{AA5DDDC3-789E-4615-A2C8-80BAEFB1AF24}" srcOrd="0" destOrd="0" presId="urn:microsoft.com/office/officeart/2005/8/layout/chevron2"/>
    <dgm:cxn modelId="{BE66B595-FE42-4A86-8AE2-55A9C0C788E3}" srcId="{10BC3F89-4B78-46FE-8035-8F8EC256557D}" destId="{C757FB67-B3ED-486A-83E0-ED971AFAC3C6}" srcOrd="0" destOrd="0" parTransId="{4F31F36B-8979-4A24-87F9-5A40B9417B2A}" sibTransId="{7840A64F-DB5A-42B5-80B6-87F10E9DF9EA}"/>
    <dgm:cxn modelId="{DFD5E6D2-647E-45A9-9EC5-2F12A7EE3E7E}" type="presOf" srcId="{10BC3F89-4B78-46FE-8035-8F8EC256557D}" destId="{4C2412B5-F2FF-4902-B460-09B5058652D4}" srcOrd="0" destOrd="0" presId="urn:microsoft.com/office/officeart/2005/8/layout/chevron2"/>
    <dgm:cxn modelId="{FD78FFAF-3849-4EAA-B30F-766F89F7E309}" srcId="{C757FB67-B3ED-486A-83E0-ED971AFAC3C6}" destId="{E003A325-17EC-4531-9389-CA54AA188713}" srcOrd="0" destOrd="0" parTransId="{82AD22DF-644C-412C-B04F-FECBFF74455E}" sibTransId="{FA1CC883-2853-4F0A-9F42-5C21041FADAA}"/>
    <dgm:cxn modelId="{1603A30A-092A-4365-9853-445E08057C8F}" type="presOf" srcId="{E003A325-17EC-4531-9389-CA54AA188713}" destId="{4FB7AB36-5E79-4494-A761-692DFAA17324}" srcOrd="0" destOrd="0" presId="urn:microsoft.com/office/officeart/2005/8/layout/chevron2"/>
    <dgm:cxn modelId="{B8A82443-2B75-4602-BD13-7F5632BDED7B}" srcId="{1A2159CD-12A6-4A45-A89E-C860A8390013}" destId="{67CB01F9-C4C4-43C5-AC0C-FDBA5748A460}" srcOrd="0" destOrd="0" parTransId="{5FB80058-1343-4AB5-86E6-FC8B37336E5E}" sibTransId="{5E308666-A9D9-4E3E-B77B-A0133AAC8D06}"/>
    <dgm:cxn modelId="{397A6E0F-E38D-44CD-84F2-9E7F5651A1CD}" type="presParOf" srcId="{4C2412B5-F2FF-4902-B460-09B5058652D4}" destId="{231C9DDC-88CA-4EFB-8F20-7F5E4344F3B2}" srcOrd="0" destOrd="0" presId="urn:microsoft.com/office/officeart/2005/8/layout/chevron2"/>
    <dgm:cxn modelId="{5D8A945B-1F6C-4A6A-8EC9-2034863F4D77}" type="presParOf" srcId="{231C9DDC-88CA-4EFB-8F20-7F5E4344F3B2}" destId="{AA5DDDC3-789E-4615-A2C8-80BAEFB1AF24}" srcOrd="0" destOrd="0" presId="urn:microsoft.com/office/officeart/2005/8/layout/chevron2"/>
    <dgm:cxn modelId="{15DD24D2-81B5-4983-9253-B57E89EB1C1B}" type="presParOf" srcId="{231C9DDC-88CA-4EFB-8F20-7F5E4344F3B2}" destId="{4FB7AB36-5E79-4494-A761-692DFAA17324}" srcOrd="1" destOrd="0" presId="urn:microsoft.com/office/officeart/2005/8/layout/chevron2"/>
    <dgm:cxn modelId="{08106D17-2BB1-4E0B-A60B-89FBEA1ACF2D}" type="presParOf" srcId="{4C2412B5-F2FF-4902-B460-09B5058652D4}" destId="{3E1B7FF6-8BB3-42CE-9E6C-02354755A5CE}" srcOrd="1" destOrd="0" presId="urn:microsoft.com/office/officeart/2005/8/layout/chevron2"/>
    <dgm:cxn modelId="{AD4E9952-FE53-4251-8A89-E0AC14335F73}" type="presParOf" srcId="{4C2412B5-F2FF-4902-B460-09B5058652D4}" destId="{5B631B07-5B5C-48F2-A030-C627AF21A0BA}" srcOrd="2" destOrd="0" presId="urn:microsoft.com/office/officeart/2005/8/layout/chevron2"/>
    <dgm:cxn modelId="{EA5695E0-827D-4459-834B-F6563E5FB7B8}" type="presParOf" srcId="{5B631B07-5B5C-48F2-A030-C627AF21A0BA}" destId="{78A72EDF-6FD9-42E5-AFD8-85506E71EC35}" srcOrd="0" destOrd="0" presId="urn:microsoft.com/office/officeart/2005/8/layout/chevron2"/>
    <dgm:cxn modelId="{8F66E3AB-F72D-4CDC-828D-207B4D8E37AD}" type="presParOf" srcId="{5B631B07-5B5C-48F2-A030-C627AF21A0BA}" destId="{8FA2A077-D40C-4116-BB58-C188D11E1DFD}" srcOrd="1" destOrd="0" presId="urn:microsoft.com/office/officeart/2005/8/layout/chevron2"/>
    <dgm:cxn modelId="{B9885F17-8F7D-4CE7-B192-A2DFF96EA8F3}" type="presParOf" srcId="{4C2412B5-F2FF-4902-B460-09B5058652D4}" destId="{DD12D789-8B1E-4451-847B-31B88EBB182A}" srcOrd="3" destOrd="0" presId="urn:microsoft.com/office/officeart/2005/8/layout/chevron2"/>
    <dgm:cxn modelId="{05239DCC-9610-428C-8412-E1346AFB81E4}" type="presParOf" srcId="{4C2412B5-F2FF-4902-B460-09B5058652D4}" destId="{1849D802-DDAA-426F-9CFD-08FAE14026C7}" srcOrd="4" destOrd="0" presId="urn:microsoft.com/office/officeart/2005/8/layout/chevron2"/>
    <dgm:cxn modelId="{3DCB0D16-E217-4B06-B4D7-5BC14D461E1C}" type="presParOf" srcId="{1849D802-DDAA-426F-9CFD-08FAE14026C7}" destId="{B65642B9-CACD-44EF-AD6F-F39729B5DAFD}" srcOrd="0" destOrd="0" presId="urn:microsoft.com/office/officeart/2005/8/layout/chevron2"/>
    <dgm:cxn modelId="{8A6EFD48-580A-470B-87F1-C00FC626C58A}" type="presParOf" srcId="{1849D802-DDAA-426F-9CFD-08FAE14026C7}" destId="{A7EC8288-1BA0-44F4-BFED-BC87CED3A2A8}" srcOrd="1" destOrd="0" presId="urn:microsoft.com/office/officeart/2005/8/layout/chevron2"/>
    <dgm:cxn modelId="{D362292D-AFFE-4604-A90D-31AC7B90B530}" type="presParOf" srcId="{4C2412B5-F2FF-4902-B460-09B5058652D4}" destId="{0ABC398D-8F7F-4CF2-94F4-974AB858CCFA}" srcOrd="5" destOrd="0" presId="urn:microsoft.com/office/officeart/2005/8/layout/chevron2"/>
    <dgm:cxn modelId="{A5155A35-5320-45D5-8BFC-CFA7182C0D25}" type="presParOf" srcId="{4C2412B5-F2FF-4902-B460-09B5058652D4}" destId="{2A443173-E1E1-4256-9D5F-103C35C68455}" srcOrd="6" destOrd="0" presId="urn:microsoft.com/office/officeart/2005/8/layout/chevron2"/>
    <dgm:cxn modelId="{A1619510-4DC1-4730-95F3-8118EF9EC8E9}" type="presParOf" srcId="{2A443173-E1E1-4256-9D5F-103C35C68455}" destId="{F53AC8CF-A4C5-43C9-BCCE-BD545F5ED9E4}" srcOrd="0" destOrd="0" presId="urn:microsoft.com/office/officeart/2005/8/layout/chevron2"/>
    <dgm:cxn modelId="{897DDC4E-A0B5-42C3-98C3-92E29E4B6F74}" type="presParOf" srcId="{2A443173-E1E1-4256-9D5F-103C35C68455}" destId="{17DCF353-83FF-4487-9C5E-16BB0DB123E0}" srcOrd="1" destOrd="0" presId="urn:microsoft.com/office/officeart/2005/8/layout/chevron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DAD1D86-8ABC-480A-8347-7392F96A26AB}" type="doc">
      <dgm:prSet loTypeId="urn:microsoft.com/office/officeart/2005/8/layout/chevron2" loCatId="list" qsTypeId="urn:microsoft.com/office/officeart/2005/8/quickstyle/simple1" qsCatId="simple" csTypeId="urn:microsoft.com/office/officeart/2005/8/colors/accent3_1" csCatId="accent1" phldr="1"/>
      <dgm:spPr/>
      <dgm:t>
        <a:bodyPr/>
        <a:lstStyle/>
        <a:p>
          <a:endParaRPr lang="zh-CN" altLang="en-US"/>
        </a:p>
      </dgm:t>
    </dgm:pt>
    <dgm:pt modelId="{A1D4DC2B-EB6F-4B72-88E7-0FAFA837388A}">
      <dgm:prSet phldrT="[文本]"/>
      <dgm:spPr/>
      <dgm:t>
        <a:bodyPr/>
        <a:lstStyle/>
        <a:p>
          <a:r>
            <a:rPr lang="en-US" altLang="zh-CN" smtClean="0"/>
            <a:t>1</a:t>
          </a:r>
          <a:endParaRPr lang="zh-CN" altLang="en-US"/>
        </a:p>
      </dgm:t>
    </dgm:pt>
    <dgm:pt modelId="{B130340F-CE59-491F-89B9-D49097C6D00D}" cxnId="{C932846C-AD7E-4AAA-8223-0555225D0AD8}" type="parTrans">
      <dgm:prSet/>
      <dgm:spPr/>
      <dgm:t>
        <a:bodyPr/>
        <a:lstStyle/>
        <a:p>
          <a:endParaRPr lang="zh-CN" altLang="en-US"/>
        </a:p>
      </dgm:t>
    </dgm:pt>
    <dgm:pt modelId="{BCBD4D72-7D11-4943-82F0-20A326B15FC1}" cxnId="{C932846C-AD7E-4AAA-8223-0555225D0AD8}" type="sibTrans">
      <dgm:prSet/>
      <dgm:spPr/>
      <dgm:t>
        <a:bodyPr/>
        <a:lstStyle/>
        <a:p>
          <a:endParaRPr lang="zh-CN" altLang="en-US"/>
        </a:p>
      </dgm:t>
    </dgm:pt>
    <dgm:pt modelId="{0CB1C550-4EBF-4BCC-A640-705561B9DC88}">
      <dgm:prSet phldrT="[文本]"/>
      <dgm:spPr/>
      <dgm:t>
        <a:bodyPr/>
        <a:lstStyle/>
        <a:p>
          <a:r>
            <a:rPr lang="zh-CN" altLang="en-US" dirty="0" smtClean="0"/>
            <a:t>拨打</a:t>
          </a:r>
          <a:r>
            <a:rPr lang="en-US" altLang="zh-CN" dirty="0" smtClean="0"/>
            <a:t>120</a:t>
          </a:r>
          <a:r>
            <a:rPr lang="zh-CN" altLang="en-US" dirty="0" smtClean="0"/>
            <a:t>急救</a:t>
          </a:r>
          <a:endParaRPr lang="zh-CN" altLang="en-US" dirty="0"/>
        </a:p>
      </dgm:t>
    </dgm:pt>
    <dgm:pt modelId="{E2CF734B-7FC2-4681-93B9-6D4AD7C9E1D3}" cxnId="{7005D656-D4CC-4E1B-A484-D5416541D2E0}" type="parTrans">
      <dgm:prSet/>
      <dgm:spPr/>
      <dgm:t>
        <a:bodyPr/>
        <a:lstStyle/>
        <a:p>
          <a:endParaRPr lang="zh-CN" altLang="en-US"/>
        </a:p>
      </dgm:t>
    </dgm:pt>
    <dgm:pt modelId="{733BA5C5-8559-4C9E-8D24-9FDE7BC35AA7}" cxnId="{7005D656-D4CC-4E1B-A484-D5416541D2E0}" type="sibTrans">
      <dgm:prSet/>
      <dgm:spPr/>
      <dgm:t>
        <a:bodyPr/>
        <a:lstStyle/>
        <a:p>
          <a:endParaRPr lang="zh-CN" altLang="en-US"/>
        </a:p>
      </dgm:t>
    </dgm:pt>
    <dgm:pt modelId="{70D9FF01-67C0-431C-8F3A-3EF0B7147F49}">
      <dgm:prSet phldrT="[文本]"/>
      <dgm:spPr/>
      <dgm:t>
        <a:bodyPr/>
        <a:lstStyle/>
        <a:p>
          <a:r>
            <a:rPr lang="en-US" altLang="zh-CN" smtClean="0"/>
            <a:t>2</a:t>
          </a:r>
          <a:endParaRPr lang="zh-CN" altLang="en-US"/>
        </a:p>
      </dgm:t>
    </dgm:pt>
    <dgm:pt modelId="{920D9310-AE7E-452A-BFB8-0755DD9B0C7B}" cxnId="{46E5BAD1-EA35-482C-A9C2-79A92B01B0E6}" type="parTrans">
      <dgm:prSet/>
      <dgm:spPr/>
      <dgm:t>
        <a:bodyPr/>
        <a:lstStyle/>
        <a:p>
          <a:endParaRPr lang="zh-CN" altLang="en-US"/>
        </a:p>
      </dgm:t>
    </dgm:pt>
    <dgm:pt modelId="{C5374CDD-A17B-4DD9-A20D-05E362A07951}" cxnId="{46E5BAD1-EA35-482C-A9C2-79A92B01B0E6}" type="sibTrans">
      <dgm:prSet/>
      <dgm:spPr/>
      <dgm:t>
        <a:bodyPr/>
        <a:lstStyle/>
        <a:p>
          <a:endParaRPr lang="zh-CN" altLang="en-US"/>
        </a:p>
      </dgm:t>
    </dgm:pt>
    <dgm:pt modelId="{6AEF36EE-E904-40E0-8D42-FD78EE8578A1}">
      <dgm:prSet phldrT="[文本]"/>
      <dgm:spPr/>
      <dgm:t>
        <a:bodyPr/>
        <a:lstStyle/>
        <a:p>
          <a:r>
            <a:rPr lang="zh-CN" altLang="en-US" dirty="0" smtClean="0"/>
            <a:t>救出</a:t>
          </a:r>
          <a:r>
            <a:rPr lang="en-US" altLang="zh-CN" dirty="0" smtClean="0"/>
            <a:t>---</a:t>
          </a:r>
          <a:r>
            <a:rPr lang="zh-CN" altLang="en-US" dirty="0" smtClean="0"/>
            <a:t>平躺通风处</a:t>
          </a:r>
          <a:endParaRPr lang="zh-CN" altLang="en-US" dirty="0"/>
        </a:p>
      </dgm:t>
    </dgm:pt>
    <dgm:pt modelId="{3C5C0731-2290-4A67-9981-4864DC119D40}" cxnId="{F0C0E763-0AD8-400E-A0FD-7B5F41ADE6B6}" type="parTrans">
      <dgm:prSet/>
      <dgm:spPr/>
      <dgm:t>
        <a:bodyPr/>
        <a:lstStyle/>
        <a:p>
          <a:endParaRPr lang="zh-CN" altLang="en-US"/>
        </a:p>
      </dgm:t>
    </dgm:pt>
    <dgm:pt modelId="{90BCDA5A-AE02-4021-B2CD-95A4DCC73281}" cxnId="{F0C0E763-0AD8-400E-A0FD-7B5F41ADE6B6}" type="sibTrans">
      <dgm:prSet/>
      <dgm:spPr/>
      <dgm:t>
        <a:bodyPr/>
        <a:lstStyle/>
        <a:p>
          <a:endParaRPr lang="zh-CN" altLang="en-US"/>
        </a:p>
      </dgm:t>
    </dgm:pt>
    <dgm:pt modelId="{4545023C-74E1-4B03-8E51-3A3D7503F8AD}">
      <dgm:prSet phldrT="[文本]"/>
      <dgm:spPr/>
      <dgm:t>
        <a:bodyPr/>
        <a:lstStyle/>
        <a:p>
          <a:r>
            <a:rPr lang="en-US" altLang="zh-CN" smtClean="0"/>
            <a:t>3</a:t>
          </a:r>
          <a:endParaRPr lang="zh-CN" altLang="en-US"/>
        </a:p>
      </dgm:t>
    </dgm:pt>
    <dgm:pt modelId="{55B7EF09-BAAB-49E6-A720-0548BC1CE7F5}" cxnId="{92C76197-AC21-4A16-9EF1-C514511265AA}" type="parTrans">
      <dgm:prSet/>
      <dgm:spPr/>
      <dgm:t>
        <a:bodyPr/>
        <a:lstStyle/>
        <a:p>
          <a:endParaRPr lang="zh-CN" altLang="en-US"/>
        </a:p>
      </dgm:t>
    </dgm:pt>
    <dgm:pt modelId="{E3B14789-0270-44B8-AB31-DAB41F75CCE6}" cxnId="{92C76197-AC21-4A16-9EF1-C514511265AA}" type="sibTrans">
      <dgm:prSet/>
      <dgm:spPr/>
      <dgm:t>
        <a:bodyPr/>
        <a:lstStyle/>
        <a:p>
          <a:endParaRPr lang="zh-CN" altLang="en-US"/>
        </a:p>
      </dgm:t>
    </dgm:pt>
    <dgm:pt modelId="{6712D5A3-B581-47B8-B5EB-CFDB45B7A2CB}">
      <dgm:prSet phldrT="[文本]"/>
      <dgm:spPr/>
      <dgm:t>
        <a:bodyPr/>
        <a:lstStyle/>
        <a:p>
          <a:r>
            <a:rPr lang="zh-CN" altLang="en-US" smtClean="0"/>
            <a:t>人工呼吸</a:t>
          </a:r>
          <a:endParaRPr lang="zh-CN" altLang="en-US"/>
        </a:p>
      </dgm:t>
    </dgm:pt>
    <dgm:pt modelId="{D62DE7B9-DA1B-46C8-B6C1-1815AD76AA4F}" cxnId="{9215923D-CCE0-4895-9270-8A2C8E93CE5C}" type="parTrans">
      <dgm:prSet/>
      <dgm:spPr/>
      <dgm:t>
        <a:bodyPr/>
        <a:lstStyle/>
        <a:p>
          <a:endParaRPr lang="zh-CN" altLang="en-US"/>
        </a:p>
      </dgm:t>
    </dgm:pt>
    <dgm:pt modelId="{9BDBD205-7C7B-431D-8284-809FE444F234}" cxnId="{9215923D-CCE0-4895-9270-8A2C8E93CE5C}" type="sibTrans">
      <dgm:prSet/>
      <dgm:spPr/>
      <dgm:t>
        <a:bodyPr/>
        <a:lstStyle/>
        <a:p>
          <a:endParaRPr lang="zh-CN" altLang="en-US"/>
        </a:p>
      </dgm:t>
    </dgm:pt>
    <dgm:pt modelId="{3B049A0E-2859-423C-BF3D-BDFD9C224566}">
      <dgm:prSet/>
      <dgm:spPr/>
      <dgm:t>
        <a:bodyPr/>
        <a:lstStyle/>
        <a:p>
          <a:r>
            <a:rPr lang="en-US" altLang="zh-CN" smtClean="0"/>
            <a:t>4</a:t>
          </a:r>
          <a:endParaRPr lang="zh-CN" altLang="en-US"/>
        </a:p>
      </dgm:t>
    </dgm:pt>
    <dgm:pt modelId="{2AC2E968-DB0F-417C-841F-630467378518}" cxnId="{67AA1EF9-2166-43CB-BD7D-2D969BA53AA0}" type="parTrans">
      <dgm:prSet/>
      <dgm:spPr/>
      <dgm:t>
        <a:bodyPr/>
        <a:lstStyle/>
        <a:p>
          <a:endParaRPr lang="zh-CN" altLang="en-US"/>
        </a:p>
      </dgm:t>
    </dgm:pt>
    <dgm:pt modelId="{75C86252-F5CD-4A9A-8DAC-B0AF7B453674}" cxnId="{67AA1EF9-2166-43CB-BD7D-2D969BA53AA0}" type="sibTrans">
      <dgm:prSet/>
      <dgm:spPr/>
      <dgm:t>
        <a:bodyPr/>
        <a:lstStyle/>
        <a:p>
          <a:endParaRPr lang="zh-CN" altLang="en-US"/>
        </a:p>
      </dgm:t>
    </dgm:pt>
    <dgm:pt modelId="{0D28FC20-62DE-4ABF-86AB-8F8C10F76E74}">
      <dgm:prSet/>
      <dgm:spPr/>
      <dgm:t>
        <a:bodyPr/>
        <a:lstStyle/>
        <a:p>
          <a:r>
            <a:rPr lang="zh-CN" altLang="en-US" smtClean="0"/>
            <a:t>送医，保暖，禁止睡着</a:t>
          </a:r>
          <a:endParaRPr lang="zh-CN" altLang="en-US"/>
        </a:p>
      </dgm:t>
    </dgm:pt>
    <dgm:pt modelId="{6197FDCE-E0AA-4D5D-BE61-FDF5AB645543}" cxnId="{89189168-E72F-486B-8BCA-B7F670477BF6}" type="parTrans">
      <dgm:prSet/>
      <dgm:spPr/>
      <dgm:t>
        <a:bodyPr/>
        <a:lstStyle/>
        <a:p>
          <a:endParaRPr lang="zh-CN" altLang="en-US"/>
        </a:p>
      </dgm:t>
    </dgm:pt>
    <dgm:pt modelId="{A505D5F3-3453-442E-A318-F742C6AE00DE}" cxnId="{89189168-E72F-486B-8BCA-B7F670477BF6}" type="sibTrans">
      <dgm:prSet/>
      <dgm:spPr/>
      <dgm:t>
        <a:bodyPr/>
        <a:lstStyle/>
        <a:p>
          <a:endParaRPr lang="zh-CN" altLang="en-US"/>
        </a:p>
      </dgm:t>
    </dgm:pt>
    <dgm:pt modelId="{C8C96E8C-A5E1-4D5A-9F25-D8BAE247A0B8}" type="pres">
      <dgm:prSet presAssocID="{EDAD1D86-8ABC-480A-8347-7392F96A26AB}" presName="linearFlow" presStyleCnt="0">
        <dgm:presLayoutVars>
          <dgm:dir/>
          <dgm:animLvl val="lvl"/>
          <dgm:resizeHandles val="exact"/>
        </dgm:presLayoutVars>
      </dgm:prSet>
      <dgm:spPr/>
      <dgm:t>
        <a:bodyPr/>
        <a:lstStyle/>
        <a:p>
          <a:endParaRPr lang="zh-CN" altLang="en-US"/>
        </a:p>
      </dgm:t>
    </dgm:pt>
    <dgm:pt modelId="{9E5889D0-E734-4944-8414-91D20F436E26}" type="pres">
      <dgm:prSet presAssocID="{A1D4DC2B-EB6F-4B72-88E7-0FAFA837388A}" presName="composite" presStyleCnt="0"/>
      <dgm:spPr/>
    </dgm:pt>
    <dgm:pt modelId="{EB6E5367-A76C-424F-8444-9F9125C8D174}" type="pres">
      <dgm:prSet presAssocID="{A1D4DC2B-EB6F-4B72-88E7-0FAFA837388A}" presName="parentText" presStyleLbl="alignNode1" presStyleIdx="0" presStyleCnt="4">
        <dgm:presLayoutVars>
          <dgm:chMax val="1"/>
          <dgm:bulletEnabled val="1"/>
        </dgm:presLayoutVars>
      </dgm:prSet>
      <dgm:spPr/>
      <dgm:t>
        <a:bodyPr/>
        <a:lstStyle/>
        <a:p>
          <a:endParaRPr lang="zh-CN" altLang="en-US"/>
        </a:p>
      </dgm:t>
    </dgm:pt>
    <dgm:pt modelId="{AAE7B87B-F11D-46C6-A3F8-1FD762DD69CF}" type="pres">
      <dgm:prSet presAssocID="{A1D4DC2B-EB6F-4B72-88E7-0FAFA837388A}" presName="descendantText" presStyleLbl="alignAcc1" presStyleIdx="0" presStyleCnt="4" custLinFactNeighborX="-152" custLinFactNeighborY="-181">
        <dgm:presLayoutVars>
          <dgm:bulletEnabled val="1"/>
        </dgm:presLayoutVars>
      </dgm:prSet>
      <dgm:spPr/>
      <dgm:t>
        <a:bodyPr/>
        <a:lstStyle/>
        <a:p>
          <a:endParaRPr lang="zh-CN" altLang="en-US"/>
        </a:p>
      </dgm:t>
    </dgm:pt>
    <dgm:pt modelId="{E510EC2F-41DC-4F05-83DC-CB2CE95F0791}" type="pres">
      <dgm:prSet presAssocID="{BCBD4D72-7D11-4943-82F0-20A326B15FC1}" presName="sp" presStyleCnt="0"/>
      <dgm:spPr/>
    </dgm:pt>
    <dgm:pt modelId="{23D324C0-5F81-4CCC-A123-4F841787D394}" type="pres">
      <dgm:prSet presAssocID="{70D9FF01-67C0-431C-8F3A-3EF0B7147F49}" presName="composite" presStyleCnt="0"/>
      <dgm:spPr/>
    </dgm:pt>
    <dgm:pt modelId="{A6F73761-DEB9-4B03-AB29-4C65E1F3ACDA}" type="pres">
      <dgm:prSet presAssocID="{70D9FF01-67C0-431C-8F3A-3EF0B7147F49}" presName="parentText" presStyleLbl="alignNode1" presStyleIdx="1" presStyleCnt="4">
        <dgm:presLayoutVars>
          <dgm:chMax val="1"/>
          <dgm:bulletEnabled val="1"/>
        </dgm:presLayoutVars>
      </dgm:prSet>
      <dgm:spPr/>
      <dgm:t>
        <a:bodyPr/>
        <a:lstStyle/>
        <a:p>
          <a:endParaRPr lang="zh-CN" altLang="en-US"/>
        </a:p>
      </dgm:t>
    </dgm:pt>
    <dgm:pt modelId="{DD68037A-0680-4795-B7D9-784BFD6B0610}" type="pres">
      <dgm:prSet presAssocID="{70D9FF01-67C0-431C-8F3A-3EF0B7147F49}" presName="descendantText" presStyleLbl="alignAcc1" presStyleIdx="1" presStyleCnt="4" custLinFactNeighborX="-152" custLinFactNeighborY="-3748">
        <dgm:presLayoutVars>
          <dgm:bulletEnabled val="1"/>
        </dgm:presLayoutVars>
      </dgm:prSet>
      <dgm:spPr/>
      <dgm:t>
        <a:bodyPr/>
        <a:lstStyle/>
        <a:p>
          <a:endParaRPr lang="zh-CN" altLang="en-US"/>
        </a:p>
      </dgm:t>
    </dgm:pt>
    <dgm:pt modelId="{A9BE8798-FF71-4385-B7F3-D7A373959BC8}" type="pres">
      <dgm:prSet presAssocID="{C5374CDD-A17B-4DD9-A20D-05E362A07951}" presName="sp" presStyleCnt="0"/>
      <dgm:spPr/>
    </dgm:pt>
    <dgm:pt modelId="{A2448E73-5C3B-4BB3-8495-FD01202745FD}" type="pres">
      <dgm:prSet presAssocID="{4545023C-74E1-4B03-8E51-3A3D7503F8AD}" presName="composite" presStyleCnt="0"/>
      <dgm:spPr/>
    </dgm:pt>
    <dgm:pt modelId="{6AA2A864-7C25-40A5-911F-C90B51F2B7ED}" type="pres">
      <dgm:prSet presAssocID="{4545023C-74E1-4B03-8E51-3A3D7503F8AD}" presName="parentText" presStyleLbl="alignNode1" presStyleIdx="2" presStyleCnt="4">
        <dgm:presLayoutVars>
          <dgm:chMax val="1"/>
          <dgm:bulletEnabled val="1"/>
        </dgm:presLayoutVars>
      </dgm:prSet>
      <dgm:spPr/>
      <dgm:t>
        <a:bodyPr/>
        <a:lstStyle/>
        <a:p>
          <a:endParaRPr lang="zh-CN" altLang="en-US"/>
        </a:p>
      </dgm:t>
    </dgm:pt>
    <dgm:pt modelId="{FB1F182B-F8D6-4EB2-BC74-FBD23E96C9A1}" type="pres">
      <dgm:prSet presAssocID="{4545023C-74E1-4B03-8E51-3A3D7503F8AD}" presName="descendantText" presStyleLbl="alignAcc1" presStyleIdx="2" presStyleCnt="4" custLinFactNeighborX="1036" custLinFactNeighborY="4442">
        <dgm:presLayoutVars>
          <dgm:bulletEnabled val="1"/>
        </dgm:presLayoutVars>
      </dgm:prSet>
      <dgm:spPr/>
      <dgm:t>
        <a:bodyPr/>
        <a:lstStyle/>
        <a:p>
          <a:endParaRPr lang="zh-CN" altLang="en-US"/>
        </a:p>
      </dgm:t>
    </dgm:pt>
    <dgm:pt modelId="{31BDD41B-C409-4680-8848-502EF1A4FA88}" type="pres">
      <dgm:prSet presAssocID="{E3B14789-0270-44B8-AB31-DAB41F75CCE6}" presName="sp" presStyleCnt="0"/>
      <dgm:spPr/>
    </dgm:pt>
    <dgm:pt modelId="{3C7A33E6-E265-443B-B937-E2F5C28FCF1C}" type="pres">
      <dgm:prSet presAssocID="{3B049A0E-2859-423C-BF3D-BDFD9C224566}" presName="composite" presStyleCnt="0"/>
      <dgm:spPr/>
    </dgm:pt>
    <dgm:pt modelId="{5C673045-503D-4999-BF83-2453588C5BAE}" type="pres">
      <dgm:prSet presAssocID="{3B049A0E-2859-423C-BF3D-BDFD9C224566}" presName="parentText" presStyleLbl="alignNode1" presStyleIdx="3" presStyleCnt="4">
        <dgm:presLayoutVars>
          <dgm:chMax val="1"/>
          <dgm:bulletEnabled val="1"/>
        </dgm:presLayoutVars>
      </dgm:prSet>
      <dgm:spPr/>
      <dgm:t>
        <a:bodyPr/>
        <a:lstStyle/>
        <a:p>
          <a:endParaRPr lang="zh-CN" altLang="en-US"/>
        </a:p>
      </dgm:t>
    </dgm:pt>
    <dgm:pt modelId="{FA09269D-BCD2-445E-8751-959F11E672FE}" type="pres">
      <dgm:prSet presAssocID="{3B049A0E-2859-423C-BF3D-BDFD9C224566}" presName="descendantText" presStyleLbl="alignAcc1" presStyleIdx="3" presStyleCnt="4">
        <dgm:presLayoutVars>
          <dgm:bulletEnabled val="1"/>
        </dgm:presLayoutVars>
      </dgm:prSet>
      <dgm:spPr/>
      <dgm:t>
        <a:bodyPr/>
        <a:lstStyle/>
        <a:p>
          <a:endParaRPr lang="zh-CN" altLang="en-US"/>
        </a:p>
      </dgm:t>
    </dgm:pt>
  </dgm:ptLst>
  <dgm:cxnLst>
    <dgm:cxn modelId="{3F9BA224-0713-4154-B2E8-3E6FFFB4B760}" type="presOf" srcId="{4545023C-74E1-4B03-8E51-3A3D7503F8AD}" destId="{6AA2A864-7C25-40A5-911F-C90B51F2B7ED}" srcOrd="0" destOrd="0" presId="urn:microsoft.com/office/officeart/2005/8/layout/chevron2"/>
    <dgm:cxn modelId="{7005D656-D4CC-4E1B-A484-D5416541D2E0}" srcId="{A1D4DC2B-EB6F-4B72-88E7-0FAFA837388A}" destId="{0CB1C550-4EBF-4BCC-A640-705561B9DC88}" srcOrd="0" destOrd="0" parTransId="{E2CF734B-7FC2-4681-93B9-6D4AD7C9E1D3}" sibTransId="{733BA5C5-8559-4C9E-8D24-9FDE7BC35AA7}"/>
    <dgm:cxn modelId="{67AA1EF9-2166-43CB-BD7D-2D969BA53AA0}" srcId="{EDAD1D86-8ABC-480A-8347-7392F96A26AB}" destId="{3B049A0E-2859-423C-BF3D-BDFD9C224566}" srcOrd="3" destOrd="0" parTransId="{2AC2E968-DB0F-417C-841F-630467378518}" sibTransId="{75C86252-F5CD-4A9A-8DAC-B0AF7B453674}"/>
    <dgm:cxn modelId="{C932846C-AD7E-4AAA-8223-0555225D0AD8}" srcId="{EDAD1D86-8ABC-480A-8347-7392F96A26AB}" destId="{A1D4DC2B-EB6F-4B72-88E7-0FAFA837388A}" srcOrd="0" destOrd="0" parTransId="{B130340F-CE59-491F-89B9-D49097C6D00D}" sibTransId="{BCBD4D72-7D11-4943-82F0-20A326B15FC1}"/>
    <dgm:cxn modelId="{AB28753C-2FD1-46EE-B196-C04644AD5636}" type="presOf" srcId="{70D9FF01-67C0-431C-8F3A-3EF0B7147F49}" destId="{A6F73761-DEB9-4B03-AB29-4C65E1F3ACDA}" srcOrd="0" destOrd="0" presId="urn:microsoft.com/office/officeart/2005/8/layout/chevron2"/>
    <dgm:cxn modelId="{9215923D-CCE0-4895-9270-8A2C8E93CE5C}" srcId="{4545023C-74E1-4B03-8E51-3A3D7503F8AD}" destId="{6712D5A3-B581-47B8-B5EB-CFDB45B7A2CB}" srcOrd="0" destOrd="0" parTransId="{D62DE7B9-DA1B-46C8-B6C1-1815AD76AA4F}" sibTransId="{9BDBD205-7C7B-431D-8284-809FE444F234}"/>
    <dgm:cxn modelId="{46E5BAD1-EA35-482C-A9C2-79A92B01B0E6}" srcId="{EDAD1D86-8ABC-480A-8347-7392F96A26AB}" destId="{70D9FF01-67C0-431C-8F3A-3EF0B7147F49}" srcOrd="1" destOrd="0" parTransId="{920D9310-AE7E-452A-BFB8-0755DD9B0C7B}" sibTransId="{C5374CDD-A17B-4DD9-A20D-05E362A07951}"/>
    <dgm:cxn modelId="{8C38173F-1A9D-455D-8D14-719B420FDB69}" type="presOf" srcId="{6AEF36EE-E904-40E0-8D42-FD78EE8578A1}" destId="{DD68037A-0680-4795-B7D9-784BFD6B0610}" srcOrd="0" destOrd="0" presId="urn:microsoft.com/office/officeart/2005/8/layout/chevron2"/>
    <dgm:cxn modelId="{EEEAB1BC-A060-456D-9135-2B10E38B80D4}" type="presOf" srcId="{0CB1C550-4EBF-4BCC-A640-705561B9DC88}" destId="{AAE7B87B-F11D-46C6-A3F8-1FD762DD69CF}" srcOrd="0" destOrd="0" presId="urn:microsoft.com/office/officeart/2005/8/layout/chevron2"/>
    <dgm:cxn modelId="{2D18D4E8-0196-4A3E-8FD2-9A67ED802F26}" type="presOf" srcId="{0D28FC20-62DE-4ABF-86AB-8F8C10F76E74}" destId="{FA09269D-BCD2-445E-8751-959F11E672FE}" srcOrd="0" destOrd="0" presId="urn:microsoft.com/office/officeart/2005/8/layout/chevron2"/>
    <dgm:cxn modelId="{F501D2DC-DBCF-4969-95D0-4B4EFDE67C45}" type="presOf" srcId="{6712D5A3-B581-47B8-B5EB-CFDB45B7A2CB}" destId="{FB1F182B-F8D6-4EB2-BC74-FBD23E96C9A1}" srcOrd="0" destOrd="0" presId="urn:microsoft.com/office/officeart/2005/8/layout/chevron2"/>
    <dgm:cxn modelId="{92C76197-AC21-4A16-9EF1-C514511265AA}" srcId="{EDAD1D86-8ABC-480A-8347-7392F96A26AB}" destId="{4545023C-74E1-4B03-8E51-3A3D7503F8AD}" srcOrd="2" destOrd="0" parTransId="{55B7EF09-BAAB-49E6-A720-0548BC1CE7F5}" sibTransId="{E3B14789-0270-44B8-AB31-DAB41F75CCE6}"/>
    <dgm:cxn modelId="{F0C0E763-0AD8-400E-A0FD-7B5F41ADE6B6}" srcId="{70D9FF01-67C0-431C-8F3A-3EF0B7147F49}" destId="{6AEF36EE-E904-40E0-8D42-FD78EE8578A1}" srcOrd="0" destOrd="0" parTransId="{3C5C0731-2290-4A67-9981-4864DC119D40}" sibTransId="{90BCDA5A-AE02-4021-B2CD-95A4DCC73281}"/>
    <dgm:cxn modelId="{E109DFE7-2E65-4F14-B195-2FBFA1E9453B}" type="presOf" srcId="{EDAD1D86-8ABC-480A-8347-7392F96A26AB}" destId="{C8C96E8C-A5E1-4D5A-9F25-D8BAE247A0B8}" srcOrd="0" destOrd="0" presId="urn:microsoft.com/office/officeart/2005/8/layout/chevron2"/>
    <dgm:cxn modelId="{479C38CC-FFED-4383-8BF6-61C6A260FF88}" type="presOf" srcId="{3B049A0E-2859-423C-BF3D-BDFD9C224566}" destId="{5C673045-503D-4999-BF83-2453588C5BAE}" srcOrd="0" destOrd="0" presId="urn:microsoft.com/office/officeart/2005/8/layout/chevron2"/>
    <dgm:cxn modelId="{89189168-E72F-486B-8BCA-B7F670477BF6}" srcId="{3B049A0E-2859-423C-BF3D-BDFD9C224566}" destId="{0D28FC20-62DE-4ABF-86AB-8F8C10F76E74}" srcOrd="0" destOrd="0" parTransId="{6197FDCE-E0AA-4D5D-BE61-FDF5AB645543}" sibTransId="{A505D5F3-3453-442E-A318-F742C6AE00DE}"/>
    <dgm:cxn modelId="{A79487F1-318E-44C2-8CEC-4DEACBCC7957}" type="presOf" srcId="{A1D4DC2B-EB6F-4B72-88E7-0FAFA837388A}" destId="{EB6E5367-A76C-424F-8444-9F9125C8D174}" srcOrd="0" destOrd="0" presId="urn:microsoft.com/office/officeart/2005/8/layout/chevron2"/>
    <dgm:cxn modelId="{0C2F5EEA-F59E-4C75-920A-ABD499FC547A}" type="presParOf" srcId="{C8C96E8C-A5E1-4D5A-9F25-D8BAE247A0B8}" destId="{9E5889D0-E734-4944-8414-91D20F436E26}" srcOrd="0" destOrd="0" presId="urn:microsoft.com/office/officeart/2005/8/layout/chevron2"/>
    <dgm:cxn modelId="{FB285CCB-33C9-4EB7-A699-1DF92A389B39}" type="presParOf" srcId="{9E5889D0-E734-4944-8414-91D20F436E26}" destId="{EB6E5367-A76C-424F-8444-9F9125C8D174}" srcOrd="0" destOrd="0" presId="urn:microsoft.com/office/officeart/2005/8/layout/chevron2"/>
    <dgm:cxn modelId="{CF997E98-4464-452B-B5E7-9B3C0639F217}" type="presParOf" srcId="{9E5889D0-E734-4944-8414-91D20F436E26}" destId="{AAE7B87B-F11D-46C6-A3F8-1FD762DD69CF}" srcOrd="1" destOrd="0" presId="urn:microsoft.com/office/officeart/2005/8/layout/chevron2"/>
    <dgm:cxn modelId="{7E158C1D-B6D0-45F1-8969-965D22D3D6EB}" type="presParOf" srcId="{C8C96E8C-A5E1-4D5A-9F25-D8BAE247A0B8}" destId="{E510EC2F-41DC-4F05-83DC-CB2CE95F0791}" srcOrd="1" destOrd="0" presId="urn:microsoft.com/office/officeart/2005/8/layout/chevron2"/>
    <dgm:cxn modelId="{9CC24169-298C-46DF-9C21-7223ED73CE5A}" type="presParOf" srcId="{C8C96E8C-A5E1-4D5A-9F25-D8BAE247A0B8}" destId="{23D324C0-5F81-4CCC-A123-4F841787D394}" srcOrd="2" destOrd="0" presId="urn:microsoft.com/office/officeart/2005/8/layout/chevron2"/>
    <dgm:cxn modelId="{18E34B36-5E6B-4FAF-86C5-182C0B5EBE66}" type="presParOf" srcId="{23D324C0-5F81-4CCC-A123-4F841787D394}" destId="{A6F73761-DEB9-4B03-AB29-4C65E1F3ACDA}" srcOrd="0" destOrd="0" presId="urn:microsoft.com/office/officeart/2005/8/layout/chevron2"/>
    <dgm:cxn modelId="{CAA28641-17FC-4036-B8AC-27E10B604551}" type="presParOf" srcId="{23D324C0-5F81-4CCC-A123-4F841787D394}" destId="{DD68037A-0680-4795-B7D9-784BFD6B0610}" srcOrd="1" destOrd="0" presId="urn:microsoft.com/office/officeart/2005/8/layout/chevron2"/>
    <dgm:cxn modelId="{2D5332E6-1084-422C-8B24-FCA2F8B00E42}" type="presParOf" srcId="{C8C96E8C-A5E1-4D5A-9F25-D8BAE247A0B8}" destId="{A9BE8798-FF71-4385-B7F3-D7A373959BC8}" srcOrd="3" destOrd="0" presId="urn:microsoft.com/office/officeart/2005/8/layout/chevron2"/>
    <dgm:cxn modelId="{8F266476-AAF6-4167-96D7-01E46B305DA8}" type="presParOf" srcId="{C8C96E8C-A5E1-4D5A-9F25-D8BAE247A0B8}" destId="{A2448E73-5C3B-4BB3-8495-FD01202745FD}" srcOrd="4" destOrd="0" presId="urn:microsoft.com/office/officeart/2005/8/layout/chevron2"/>
    <dgm:cxn modelId="{CF0945BB-647B-4CB2-8F46-B6DCBEB46EAA}" type="presParOf" srcId="{A2448E73-5C3B-4BB3-8495-FD01202745FD}" destId="{6AA2A864-7C25-40A5-911F-C90B51F2B7ED}" srcOrd="0" destOrd="0" presId="urn:microsoft.com/office/officeart/2005/8/layout/chevron2"/>
    <dgm:cxn modelId="{BD3335F9-11F9-44BC-A5CC-EE2F893E7E12}" type="presParOf" srcId="{A2448E73-5C3B-4BB3-8495-FD01202745FD}" destId="{FB1F182B-F8D6-4EB2-BC74-FBD23E96C9A1}" srcOrd="1" destOrd="0" presId="urn:microsoft.com/office/officeart/2005/8/layout/chevron2"/>
    <dgm:cxn modelId="{79A2D94C-84B3-460F-9E01-195385964A73}" type="presParOf" srcId="{C8C96E8C-A5E1-4D5A-9F25-D8BAE247A0B8}" destId="{31BDD41B-C409-4680-8848-502EF1A4FA88}" srcOrd="5" destOrd="0" presId="urn:microsoft.com/office/officeart/2005/8/layout/chevron2"/>
    <dgm:cxn modelId="{E7EB94C4-4716-4D5A-9134-D63160911A85}" type="presParOf" srcId="{C8C96E8C-A5E1-4D5A-9F25-D8BAE247A0B8}" destId="{3C7A33E6-E265-443B-B937-E2F5C28FCF1C}" srcOrd="6" destOrd="0" presId="urn:microsoft.com/office/officeart/2005/8/layout/chevron2"/>
    <dgm:cxn modelId="{981696B4-922B-4B3E-AAD3-6D8E96220553}" type="presParOf" srcId="{3C7A33E6-E265-443B-B937-E2F5C28FCF1C}" destId="{5C673045-503D-4999-BF83-2453588C5BAE}" srcOrd="0" destOrd="0" presId="urn:microsoft.com/office/officeart/2005/8/layout/chevron2"/>
    <dgm:cxn modelId="{25865F0E-8258-4187-8887-BB17346EBF7B}" type="presParOf" srcId="{3C7A33E6-E265-443B-B937-E2F5C28FCF1C}" destId="{FA09269D-BCD2-445E-8751-959F11E672FE}" srcOrd="1" destOrd="0" presId="urn:microsoft.com/office/officeart/2005/8/layout/chevron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338954A3-014A-4544-8586-14485CE14359}" type="doc">
      <dgm:prSet loTypeId="urn:microsoft.com/office/officeart/2005/8/layout/cycle6" loCatId="cycle" qsTypeId="urn:microsoft.com/office/officeart/2005/8/quickstyle/simple1" qsCatId="simple" csTypeId="urn:microsoft.com/office/officeart/2005/8/colors/accent3_2" csCatId="accent1" phldr="1"/>
      <dgm:spPr/>
      <dgm:t>
        <a:bodyPr/>
        <a:lstStyle/>
        <a:p>
          <a:endParaRPr lang="zh-CN" altLang="en-US"/>
        </a:p>
      </dgm:t>
    </dgm:pt>
    <dgm:pt modelId="{74C57980-EE5A-4BC3-BC90-B1CD68FCE9CE}">
      <dgm:prSet phldrT="[文本]" custT="1"/>
      <dgm:spPr/>
      <dgm:t>
        <a:bodyPr/>
        <a:lstStyle/>
        <a:p>
          <a:r>
            <a:rPr lang="zh-CN" altLang="en-US" sz="2400" smtClean="0"/>
            <a:t>校验合格并有铅封</a:t>
          </a:r>
          <a:endParaRPr lang="zh-CN" altLang="en-US" sz="2400"/>
        </a:p>
      </dgm:t>
    </dgm:pt>
    <dgm:pt modelId="{964F9213-B726-4A0C-AC1C-286C6E46C26F}" cxnId="{83B6330F-3F96-4470-BA98-5CE9121C7E89}" type="parTrans">
      <dgm:prSet/>
      <dgm:spPr/>
      <dgm:t>
        <a:bodyPr/>
        <a:lstStyle/>
        <a:p>
          <a:endParaRPr lang="zh-CN" altLang="en-US"/>
        </a:p>
      </dgm:t>
    </dgm:pt>
    <dgm:pt modelId="{A3310CEC-201B-463D-8C29-25CE80DC3FBF}" cxnId="{83B6330F-3F96-4470-BA98-5CE9121C7E89}" type="sibTrans">
      <dgm:prSet/>
      <dgm:spPr/>
      <dgm:t>
        <a:bodyPr/>
        <a:lstStyle/>
        <a:p>
          <a:endParaRPr lang="zh-CN" altLang="en-US"/>
        </a:p>
      </dgm:t>
    </dgm:pt>
    <dgm:pt modelId="{FC453D8B-02E9-4CC5-A4B7-23D47762E655}">
      <dgm:prSet phldrT="[文本]" custT="1"/>
      <dgm:spPr/>
      <dgm:t>
        <a:bodyPr/>
        <a:lstStyle/>
        <a:p>
          <a:r>
            <a:rPr lang="zh-CN" altLang="en-US" sz="2400" smtClean="0"/>
            <a:t>保证通径</a:t>
          </a:r>
          <a:endParaRPr lang="zh-CN" altLang="en-US" sz="2400"/>
        </a:p>
      </dgm:t>
    </dgm:pt>
    <dgm:pt modelId="{FE908166-760D-4361-B4A3-CFA97393B53E}" cxnId="{C9A1C9FC-6B96-4743-8BFB-FDD87F28B1AD}" type="parTrans">
      <dgm:prSet/>
      <dgm:spPr/>
      <dgm:t>
        <a:bodyPr/>
        <a:lstStyle/>
        <a:p>
          <a:endParaRPr lang="zh-CN" altLang="en-US"/>
        </a:p>
      </dgm:t>
    </dgm:pt>
    <dgm:pt modelId="{07D99791-A9E5-4C25-B1A3-4D2A2AED3F37}" cxnId="{C9A1C9FC-6B96-4743-8BFB-FDD87F28B1AD}" type="sibTrans">
      <dgm:prSet/>
      <dgm:spPr/>
      <dgm:t>
        <a:bodyPr/>
        <a:lstStyle/>
        <a:p>
          <a:endParaRPr lang="zh-CN" altLang="en-US"/>
        </a:p>
      </dgm:t>
    </dgm:pt>
    <dgm:pt modelId="{3207F267-523C-4659-B364-DA5DB78ED7AB}">
      <dgm:prSet phldrT="[文本]" custT="1"/>
      <dgm:spPr/>
      <dgm:t>
        <a:bodyPr/>
        <a:lstStyle/>
        <a:p>
          <a:r>
            <a:rPr lang="zh-CN" altLang="en-US" sz="2400" smtClean="0"/>
            <a:t>之间的阀门保证全开启并铅封或锁定</a:t>
          </a:r>
          <a:endParaRPr lang="zh-CN" altLang="en-US" sz="2400"/>
        </a:p>
      </dgm:t>
    </dgm:pt>
    <dgm:pt modelId="{94F7BF3D-686A-4348-8BCF-36F76F86E069}" cxnId="{55BF6985-48AF-4EA3-AC38-6FB83294F30C}" type="parTrans">
      <dgm:prSet/>
      <dgm:spPr/>
      <dgm:t>
        <a:bodyPr/>
        <a:lstStyle/>
        <a:p>
          <a:endParaRPr lang="zh-CN" altLang="en-US"/>
        </a:p>
      </dgm:t>
    </dgm:pt>
    <dgm:pt modelId="{AB482B72-23C5-4A4C-8AD7-DCCE7A31EA07}" cxnId="{55BF6985-48AF-4EA3-AC38-6FB83294F30C}" type="sibTrans">
      <dgm:prSet/>
      <dgm:spPr/>
      <dgm:t>
        <a:bodyPr/>
        <a:lstStyle/>
        <a:p>
          <a:endParaRPr lang="zh-CN" altLang="en-US"/>
        </a:p>
      </dgm:t>
    </dgm:pt>
    <dgm:pt modelId="{02A98AE1-92CB-4B83-822D-EF30FA2BC57B}">
      <dgm:prSet phldrT="[文本]"/>
      <dgm:spPr/>
      <dgm:t>
        <a:bodyPr/>
        <a:lstStyle/>
        <a:p>
          <a:r>
            <a:rPr lang="zh-CN" altLang="en-US" smtClean="0"/>
            <a:t>巡检、检查、维护</a:t>
          </a:r>
          <a:endParaRPr lang="zh-CN" altLang="en-US"/>
        </a:p>
      </dgm:t>
    </dgm:pt>
    <dgm:pt modelId="{1E91850E-B183-49E8-B8D6-15CB7ED819E3}" cxnId="{AB1F6671-C662-4232-896F-1DBD6F34F507}" type="parTrans">
      <dgm:prSet/>
      <dgm:spPr/>
      <dgm:t>
        <a:bodyPr/>
        <a:lstStyle/>
        <a:p>
          <a:endParaRPr lang="zh-CN" altLang="en-US"/>
        </a:p>
      </dgm:t>
    </dgm:pt>
    <dgm:pt modelId="{646330A3-3C3F-4093-A724-794CA2D30042}" cxnId="{AB1F6671-C662-4232-896F-1DBD6F34F507}" type="sibTrans">
      <dgm:prSet/>
      <dgm:spPr/>
      <dgm:t>
        <a:bodyPr/>
        <a:lstStyle/>
        <a:p>
          <a:endParaRPr lang="zh-CN" altLang="en-US"/>
        </a:p>
      </dgm:t>
    </dgm:pt>
    <dgm:pt modelId="{B1B7EECA-39C2-45DB-864E-39F38FA6694C}">
      <dgm:prSet phldrT="[文本]" custT="1"/>
      <dgm:spPr/>
      <dgm:t>
        <a:bodyPr/>
        <a:lstStyle/>
        <a:p>
          <a:r>
            <a:rPr lang="zh-CN" altLang="en-US" sz="2000" smtClean="0"/>
            <a:t>排放管</a:t>
          </a:r>
          <a:endParaRPr lang="en-US" altLang="zh-CN" sz="2000" smtClean="0"/>
        </a:p>
        <a:p>
          <a:r>
            <a:rPr lang="zh-CN" altLang="en-US" sz="1800" smtClean="0"/>
            <a:t>高度≥</a:t>
          </a:r>
          <a:r>
            <a:rPr lang="en-US" altLang="zh-CN" sz="1800" smtClean="0"/>
            <a:t>2m</a:t>
          </a:r>
          <a:r>
            <a:rPr lang="zh-CN" altLang="en-US" sz="1800" smtClean="0"/>
            <a:t>、且地面以上</a:t>
          </a:r>
          <a:r>
            <a:rPr lang="en-US" altLang="zh-CN" sz="1800" smtClean="0"/>
            <a:t>5m</a:t>
          </a:r>
          <a:endParaRPr lang="zh-CN" altLang="en-US" sz="1800"/>
        </a:p>
      </dgm:t>
    </dgm:pt>
    <dgm:pt modelId="{681E16B1-A784-4A79-AF95-CD3D8F9C0958}" cxnId="{320E1A7B-F35F-482B-9E22-9151E1927275}" type="parTrans">
      <dgm:prSet/>
      <dgm:spPr/>
      <dgm:t>
        <a:bodyPr/>
        <a:lstStyle/>
        <a:p>
          <a:endParaRPr lang="zh-CN" altLang="en-US"/>
        </a:p>
      </dgm:t>
    </dgm:pt>
    <dgm:pt modelId="{4A0F7B74-5584-436B-A449-2579A39ACE52}" cxnId="{320E1A7B-F35F-482B-9E22-9151E1927275}" type="sibTrans">
      <dgm:prSet/>
      <dgm:spPr/>
      <dgm:t>
        <a:bodyPr/>
        <a:lstStyle/>
        <a:p>
          <a:endParaRPr lang="zh-CN" altLang="en-US"/>
        </a:p>
      </dgm:t>
    </dgm:pt>
    <dgm:pt modelId="{4CC8D12D-24AC-4002-A8F6-7A39B682A09A}">
      <dgm:prSet custT="1"/>
      <dgm:spPr/>
      <dgm:t>
        <a:bodyPr/>
        <a:lstStyle/>
        <a:p>
          <a:r>
            <a:rPr lang="zh-CN" altLang="en-US" sz="2400" smtClean="0"/>
            <a:t>垂直安装</a:t>
          </a:r>
          <a:endParaRPr lang="zh-CN" altLang="en-US" sz="2400"/>
        </a:p>
      </dgm:t>
    </dgm:pt>
    <dgm:pt modelId="{5D39CF7B-FFFC-4C89-B18B-1ADE1D86B188}" cxnId="{F70576AC-B184-46D4-A2ED-7862F4029DC7}" type="parTrans">
      <dgm:prSet/>
      <dgm:spPr/>
      <dgm:t>
        <a:bodyPr/>
        <a:lstStyle/>
        <a:p>
          <a:endParaRPr lang="zh-CN" altLang="en-US"/>
        </a:p>
      </dgm:t>
    </dgm:pt>
    <dgm:pt modelId="{6DC4940A-62EF-4D77-A3C2-7DF44919D315}" cxnId="{F70576AC-B184-46D4-A2ED-7862F4029DC7}" type="sibTrans">
      <dgm:prSet/>
      <dgm:spPr/>
      <dgm:t>
        <a:bodyPr/>
        <a:lstStyle/>
        <a:p>
          <a:endParaRPr lang="zh-CN" altLang="en-US"/>
        </a:p>
      </dgm:t>
    </dgm:pt>
    <dgm:pt modelId="{CF41DF7D-ED75-41A9-AC7F-8E3D5DA79A4A}" type="pres">
      <dgm:prSet presAssocID="{338954A3-014A-4544-8586-14485CE14359}" presName="cycle" presStyleCnt="0">
        <dgm:presLayoutVars>
          <dgm:dir/>
          <dgm:resizeHandles val="exact"/>
        </dgm:presLayoutVars>
      </dgm:prSet>
      <dgm:spPr/>
      <dgm:t>
        <a:bodyPr/>
        <a:lstStyle/>
        <a:p>
          <a:endParaRPr lang="zh-CN" altLang="en-US"/>
        </a:p>
      </dgm:t>
    </dgm:pt>
    <dgm:pt modelId="{A2A64F0D-BBEC-459A-B117-2096F45728C8}" type="pres">
      <dgm:prSet presAssocID="{74C57980-EE5A-4BC3-BC90-B1CD68FCE9CE}" presName="node" presStyleLbl="node1" presStyleIdx="0" presStyleCnt="6" custScaleX="103081" custRadScaleRad="94554" custRadScaleInc="4222">
        <dgm:presLayoutVars>
          <dgm:bulletEnabled val="1"/>
        </dgm:presLayoutVars>
      </dgm:prSet>
      <dgm:spPr/>
      <dgm:t>
        <a:bodyPr/>
        <a:lstStyle/>
        <a:p>
          <a:endParaRPr lang="zh-CN" altLang="en-US"/>
        </a:p>
      </dgm:t>
    </dgm:pt>
    <dgm:pt modelId="{78B53BC1-E045-4D78-B805-DED18A867868}" type="pres">
      <dgm:prSet presAssocID="{74C57980-EE5A-4BC3-BC90-B1CD68FCE9CE}" presName="spNode" presStyleCnt="0"/>
      <dgm:spPr/>
    </dgm:pt>
    <dgm:pt modelId="{69312E4A-5C75-4B3C-A393-ABA73E68E992}" type="pres">
      <dgm:prSet presAssocID="{A3310CEC-201B-463D-8C29-25CE80DC3FBF}" presName="sibTrans" presStyleLbl="sibTrans1D1" presStyleIdx="0" presStyleCnt="6"/>
      <dgm:spPr/>
      <dgm:t>
        <a:bodyPr/>
        <a:lstStyle/>
        <a:p>
          <a:endParaRPr lang="zh-CN" altLang="en-US"/>
        </a:p>
      </dgm:t>
    </dgm:pt>
    <dgm:pt modelId="{01A96E26-1195-4884-ACEA-3474539C324A}" type="pres">
      <dgm:prSet presAssocID="{4CC8D12D-24AC-4002-A8F6-7A39B682A09A}" presName="node" presStyleLbl="node1" presStyleIdx="1" presStyleCnt="6">
        <dgm:presLayoutVars>
          <dgm:bulletEnabled val="1"/>
        </dgm:presLayoutVars>
      </dgm:prSet>
      <dgm:spPr/>
      <dgm:t>
        <a:bodyPr/>
        <a:lstStyle/>
        <a:p>
          <a:endParaRPr lang="zh-CN" altLang="en-US"/>
        </a:p>
      </dgm:t>
    </dgm:pt>
    <dgm:pt modelId="{168DC7CE-B5C2-4E47-B1FC-4178C815574B}" type="pres">
      <dgm:prSet presAssocID="{4CC8D12D-24AC-4002-A8F6-7A39B682A09A}" presName="spNode" presStyleCnt="0"/>
      <dgm:spPr/>
    </dgm:pt>
    <dgm:pt modelId="{8054B2BB-39D6-4AAC-A523-E33A91DC8AB3}" type="pres">
      <dgm:prSet presAssocID="{6DC4940A-62EF-4D77-A3C2-7DF44919D315}" presName="sibTrans" presStyleLbl="sibTrans1D1" presStyleIdx="1" presStyleCnt="6"/>
      <dgm:spPr/>
      <dgm:t>
        <a:bodyPr/>
        <a:lstStyle/>
        <a:p>
          <a:endParaRPr lang="zh-CN" altLang="en-US"/>
        </a:p>
      </dgm:t>
    </dgm:pt>
    <dgm:pt modelId="{52D385B1-C984-42D3-9C98-41827C61C137}" type="pres">
      <dgm:prSet presAssocID="{FC453D8B-02E9-4CC5-A4B7-23D47762E655}" presName="node" presStyleLbl="node1" presStyleIdx="2" presStyleCnt="6" custRadScaleRad="97874" custRadScaleInc="-65866">
        <dgm:presLayoutVars>
          <dgm:bulletEnabled val="1"/>
        </dgm:presLayoutVars>
      </dgm:prSet>
      <dgm:spPr/>
      <dgm:t>
        <a:bodyPr/>
        <a:lstStyle/>
        <a:p>
          <a:endParaRPr lang="zh-CN" altLang="en-US"/>
        </a:p>
      </dgm:t>
    </dgm:pt>
    <dgm:pt modelId="{FCD5D5D1-BD1B-48AA-89FC-94B1AD713356}" type="pres">
      <dgm:prSet presAssocID="{FC453D8B-02E9-4CC5-A4B7-23D47762E655}" presName="spNode" presStyleCnt="0"/>
      <dgm:spPr/>
    </dgm:pt>
    <dgm:pt modelId="{1F5D7F79-001D-428F-9404-EA7E0B228843}" type="pres">
      <dgm:prSet presAssocID="{07D99791-A9E5-4C25-B1A3-4D2A2AED3F37}" presName="sibTrans" presStyleLbl="sibTrans1D1" presStyleIdx="2" presStyleCnt="6"/>
      <dgm:spPr/>
      <dgm:t>
        <a:bodyPr/>
        <a:lstStyle/>
        <a:p>
          <a:endParaRPr lang="zh-CN" altLang="en-US"/>
        </a:p>
      </dgm:t>
    </dgm:pt>
    <dgm:pt modelId="{04DF0875-6441-4DD5-BD78-50803F47C73E}" type="pres">
      <dgm:prSet presAssocID="{3207F267-523C-4659-B364-DA5DB78ED7AB}" presName="node" presStyleLbl="node1" presStyleIdx="3" presStyleCnt="6" custScaleX="147175" custScaleY="123891" custRadScaleRad="82047" custRadScaleInc="-12725">
        <dgm:presLayoutVars>
          <dgm:bulletEnabled val="1"/>
        </dgm:presLayoutVars>
      </dgm:prSet>
      <dgm:spPr/>
      <dgm:t>
        <a:bodyPr/>
        <a:lstStyle/>
        <a:p>
          <a:endParaRPr lang="zh-CN" altLang="en-US"/>
        </a:p>
      </dgm:t>
    </dgm:pt>
    <dgm:pt modelId="{3B491062-713D-4AA8-9762-C07AA2CFF47E}" type="pres">
      <dgm:prSet presAssocID="{3207F267-523C-4659-B364-DA5DB78ED7AB}" presName="spNode" presStyleCnt="0"/>
      <dgm:spPr/>
    </dgm:pt>
    <dgm:pt modelId="{2AF0CB80-9931-42BE-82C2-DE0461581652}" type="pres">
      <dgm:prSet presAssocID="{AB482B72-23C5-4A4C-8AD7-DCCE7A31EA07}" presName="sibTrans" presStyleLbl="sibTrans1D1" presStyleIdx="3" presStyleCnt="6"/>
      <dgm:spPr/>
      <dgm:t>
        <a:bodyPr/>
        <a:lstStyle/>
        <a:p>
          <a:endParaRPr lang="zh-CN" altLang="en-US"/>
        </a:p>
      </dgm:t>
    </dgm:pt>
    <dgm:pt modelId="{C3B775B1-10CF-4FAC-B106-BEDF5BDF01E1}" type="pres">
      <dgm:prSet presAssocID="{02A98AE1-92CB-4B83-822D-EF30FA2BC57B}" presName="node" presStyleLbl="node1" presStyleIdx="4" presStyleCnt="6" custRadScaleRad="95233" custRadScaleInc="13318">
        <dgm:presLayoutVars>
          <dgm:bulletEnabled val="1"/>
        </dgm:presLayoutVars>
      </dgm:prSet>
      <dgm:spPr/>
      <dgm:t>
        <a:bodyPr/>
        <a:lstStyle/>
        <a:p>
          <a:endParaRPr lang="zh-CN" altLang="en-US"/>
        </a:p>
      </dgm:t>
    </dgm:pt>
    <dgm:pt modelId="{EFC047D8-E8E1-458F-9C87-4D41994A9955}" type="pres">
      <dgm:prSet presAssocID="{02A98AE1-92CB-4B83-822D-EF30FA2BC57B}" presName="spNode" presStyleCnt="0"/>
      <dgm:spPr/>
    </dgm:pt>
    <dgm:pt modelId="{62E7344C-ECB7-4FF3-A2C4-B0E0058C66B0}" type="pres">
      <dgm:prSet presAssocID="{646330A3-3C3F-4093-A724-794CA2D30042}" presName="sibTrans" presStyleLbl="sibTrans1D1" presStyleIdx="4" presStyleCnt="6"/>
      <dgm:spPr/>
      <dgm:t>
        <a:bodyPr/>
        <a:lstStyle/>
        <a:p>
          <a:endParaRPr lang="zh-CN" altLang="en-US"/>
        </a:p>
      </dgm:t>
    </dgm:pt>
    <dgm:pt modelId="{FBC9612E-584F-45E6-8BE5-E292AA56FAB5}" type="pres">
      <dgm:prSet presAssocID="{B1B7EECA-39C2-45DB-864E-39F38FA6694C}" presName="node" presStyleLbl="node1" presStyleIdx="5" presStyleCnt="6" custScaleX="112572" custScaleY="141350" custRadScaleRad="88934" custRadScaleInc="-49935">
        <dgm:presLayoutVars>
          <dgm:bulletEnabled val="1"/>
        </dgm:presLayoutVars>
      </dgm:prSet>
      <dgm:spPr/>
      <dgm:t>
        <a:bodyPr/>
        <a:lstStyle/>
        <a:p>
          <a:endParaRPr lang="zh-CN" altLang="en-US"/>
        </a:p>
      </dgm:t>
    </dgm:pt>
    <dgm:pt modelId="{5D3AD489-D26E-4E94-BAC6-9CEA4EB92A04}" type="pres">
      <dgm:prSet presAssocID="{B1B7EECA-39C2-45DB-864E-39F38FA6694C}" presName="spNode" presStyleCnt="0"/>
      <dgm:spPr/>
    </dgm:pt>
    <dgm:pt modelId="{8EC5AF99-CF66-443E-8888-74F29C2C670A}" type="pres">
      <dgm:prSet presAssocID="{4A0F7B74-5584-436B-A449-2579A39ACE52}" presName="sibTrans" presStyleLbl="sibTrans1D1" presStyleIdx="5" presStyleCnt="6"/>
      <dgm:spPr/>
      <dgm:t>
        <a:bodyPr/>
        <a:lstStyle/>
        <a:p>
          <a:endParaRPr lang="zh-CN" altLang="en-US"/>
        </a:p>
      </dgm:t>
    </dgm:pt>
  </dgm:ptLst>
  <dgm:cxnLst>
    <dgm:cxn modelId="{320E1A7B-F35F-482B-9E22-9151E1927275}" srcId="{338954A3-014A-4544-8586-14485CE14359}" destId="{B1B7EECA-39C2-45DB-864E-39F38FA6694C}" srcOrd="5" destOrd="0" parTransId="{681E16B1-A784-4A79-AF95-CD3D8F9C0958}" sibTransId="{4A0F7B74-5584-436B-A449-2579A39ACE52}"/>
    <dgm:cxn modelId="{373EC066-94F0-49BD-8979-7187058A6E63}" type="presOf" srcId="{07D99791-A9E5-4C25-B1A3-4D2A2AED3F37}" destId="{1F5D7F79-001D-428F-9404-EA7E0B228843}" srcOrd="0" destOrd="0" presId="urn:microsoft.com/office/officeart/2005/8/layout/cycle6"/>
    <dgm:cxn modelId="{6FF3BA73-727A-421E-A367-68476F93CD7A}" type="presOf" srcId="{AB482B72-23C5-4A4C-8AD7-DCCE7A31EA07}" destId="{2AF0CB80-9931-42BE-82C2-DE0461581652}" srcOrd="0" destOrd="0" presId="urn:microsoft.com/office/officeart/2005/8/layout/cycle6"/>
    <dgm:cxn modelId="{354D727A-79EF-4703-AF79-56C06CDF5B1F}" type="presOf" srcId="{02A98AE1-92CB-4B83-822D-EF30FA2BC57B}" destId="{C3B775B1-10CF-4FAC-B106-BEDF5BDF01E1}" srcOrd="0" destOrd="0" presId="urn:microsoft.com/office/officeart/2005/8/layout/cycle6"/>
    <dgm:cxn modelId="{C9A1C9FC-6B96-4743-8BFB-FDD87F28B1AD}" srcId="{338954A3-014A-4544-8586-14485CE14359}" destId="{FC453D8B-02E9-4CC5-A4B7-23D47762E655}" srcOrd="2" destOrd="0" parTransId="{FE908166-760D-4361-B4A3-CFA97393B53E}" sibTransId="{07D99791-A9E5-4C25-B1A3-4D2A2AED3F37}"/>
    <dgm:cxn modelId="{9202BD3B-5EF6-4074-B1EF-B26DC8C23156}" type="presOf" srcId="{B1B7EECA-39C2-45DB-864E-39F38FA6694C}" destId="{FBC9612E-584F-45E6-8BE5-E292AA56FAB5}" srcOrd="0" destOrd="0" presId="urn:microsoft.com/office/officeart/2005/8/layout/cycle6"/>
    <dgm:cxn modelId="{395AF644-4D3C-4B00-BEF0-E8899C547589}" type="presOf" srcId="{74C57980-EE5A-4BC3-BC90-B1CD68FCE9CE}" destId="{A2A64F0D-BBEC-459A-B117-2096F45728C8}" srcOrd="0" destOrd="0" presId="urn:microsoft.com/office/officeart/2005/8/layout/cycle6"/>
    <dgm:cxn modelId="{B8C2213C-FD92-4046-BA7F-1ABBB9BB24B2}" type="presOf" srcId="{4A0F7B74-5584-436B-A449-2579A39ACE52}" destId="{8EC5AF99-CF66-443E-8888-74F29C2C670A}" srcOrd="0" destOrd="0" presId="urn:microsoft.com/office/officeart/2005/8/layout/cycle6"/>
    <dgm:cxn modelId="{D1BEB6D2-7363-4EA3-A0F8-CAF69253240C}" type="presOf" srcId="{6DC4940A-62EF-4D77-A3C2-7DF44919D315}" destId="{8054B2BB-39D6-4AAC-A523-E33A91DC8AB3}" srcOrd="0" destOrd="0" presId="urn:microsoft.com/office/officeart/2005/8/layout/cycle6"/>
    <dgm:cxn modelId="{8024485C-19E2-4D78-A37C-A989AC9ED2EC}" type="presOf" srcId="{FC453D8B-02E9-4CC5-A4B7-23D47762E655}" destId="{52D385B1-C984-42D3-9C98-41827C61C137}" srcOrd="0" destOrd="0" presId="urn:microsoft.com/office/officeart/2005/8/layout/cycle6"/>
    <dgm:cxn modelId="{F70576AC-B184-46D4-A2ED-7862F4029DC7}" srcId="{338954A3-014A-4544-8586-14485CE14359}" destId="{4CC8D12D-24AC-4002-A8F6-7A39B682A09A}" srcOrd="1" destOrd="0" parTransId="{5D39CF7B-FFFC-4C89-B18B-1ADE1D86B188}" sibTransId="{6DC4940A-62EF-4D77-A3C2-7DF44919D315}"/>
    <dgm:cxn modelId="{47ADD314-AE40-43D6-AE0A-747C1C15D08E}" type="presOf" srcId="{338954A3-014A-4544-8586-14485CE14359}" destId="{CF41DF7D-ED75-41A9-AC7F-8E3D5DA79A4A}" srcOrd="0" destOrd="0" presId="urn:microsoft.com/office/officeart/2005/8/layout/cycle6"/>
    <dgm:cxn modelId="{0D4ED62E-70A6-4114-928E-EA75F39A5169}" type="presOf" srcId="{A3310CEC-201B-463D-8C29-25CE80DC3FBF}" destId="{69312E4A-5C75-4B3C-A393-ABA73E68E992}" srcOrd="0" destOrd="0" presId="urn:microsoft.com/office/officeart/2005/8/layout/cycle6"/>
    <dgm:cxn modelId="{32307A8B-EEC5-4F2B-B908-0DF0A90F0B17}" type="presOf" srcId="{646330A3-3C3F-4093-A724-794CA2D30042}" destId="{62E7344C-ECB7-4FF3-A2C4-B0E0058C66B0}" srcOrd="0" destOrd="0" presId="urn:microsoft.com/office/officeart/2005/8/layout/cycle6"/>
    <dgm:cxn modelId="{5F2ED141-F2A5-48FA-A37E-B641117718B9}" type="presOf" srcId="{3207F267-523C-4659-B364-DA5DB78ED7AB}" destId="{04DF0875-6441-4DD5-BD78-50803F47C73E}" srcOrd="0" destOrd="0" presId="urn:microsoft.com/office/officeart/2005/8/layout/cycle6"/>
    <dgm:cxn modelId="{83B6330F-3F96-4470-BA98-5CE9121C7E89}" srcId="{338954A3-014A-4544-8586-14485CE14359}" destId="{74C57980-EE5A-4BC3-BC90-B1CD68FCE9CE}" srcOrd="0" destOrd="0" parTransId="{964F9213-B726-4A0C-AC1C-286C6E46C26F}" sibTransId="{A3310CEC-201B-463D-8C29-25CE80DC3FBF}"/>
    <dgm:cxn modelId="{55BF6985-48AF-4EA3-AC38-6FB83294F30C}" srcId="{338954A3-014A-4544-8586-14485CE14359}" destId="{3207F267-523C-4659-B364-DA5DB78ED7AB}" srcOrd="3" destOrd="0" parTransId="{94F7BF3D-686A-4348-8BCF-36F76F86E069}" sibTransId="{AB482B72-23C5-4A4C-8AD7-DCCE7A31EA07}"/>
    <dgm:cxn modelId="{704B0435-227A-49A4-84EE-B929A17928E9}" type="presOf" srcId="{4CC8D12D-24AC-4002-A8F6-7A39B682A09A}" destId="{01A96E26-1195-4884-ACEA-3474539C324A}" srcOrd="0" destOrd="0" presId="urn:microsoft.com/office/officeart/2005/8/layout/cycle6"/>
    <dgm:cxn modelId="{AB1F6671-C662-4232-896F-1DBD6F34F507}" srcId="{338954A3-014A-4544-8586-14485CE14359}" destId="{02A98AE1-92CB-4B83-822D-EF30FA2BC57B}" srcOrd="4" destOrd="0" parTransId="{1E91850E-B183-49E8-B8D6-15CB7ED819E3}" sibTransId="{646330A3-3C3F-4093-A724-794CA2D30042}"/>
    <dgm:cxn modelId="{B6A652FA-FA64-4BF8-A8B2-449592ED1DD1}" type="presParOf" srcId="{CF41DF7D-ED75-41A9-AC7F-8E3D5DA79A4A}" destId="{A2A64F0D-BBEC-459A-B117-2096F45728C8}" srcOrd="0" destOrd="0" presId="urn:microsoft.com/office/officeart/2005/8/layout/cycle6"/>
    <dgm:cxn modelId="{CC0EEEC0-EA86-477E-8CD7-85AB7557D446}" type="presParOf" srcId="{CF41DF7D-ED75-41A9-AC7F-8E3D5DA79A4A}" destId="{78B53BC1-E045-4D78-B805-DED18A867868}" srcOrd="1" destOrd="0" presId="urn:microsoft.com/office/officeart/2005/8/layout/cycle6"/>
    <dgm:cxn modelId="{10F83F89-47E0-4054-B386-AF829A6BA24B}" type="presParOf" srcId="{CF41DF7D-ED75-41A9-AC7F-8E3D5DA79A4A}" destId="{69312E4A-5C75-4B3C-A393-ABA73E68E992}" srcOrd="2" destOrd="0" presId="urn:microsoft.com/office/officeart/2005/8/layout/cycle6"/>
    <dgm:cxn modelId="{9AC9A333-0012-45EB-BCEF-4B4A2493894C}" type="presParOf" srcId="{CF41DF7D-ED75-41A9-AC7F-8E3D5DA79A4A}" destId="{01A96E26-1195-4884-ACEA-3474539C324A}" srcOrd="3" destOrd="0" presId="urn:microsoft.com/office/officeart/2005/8/layout/cycle6"/>
    <dgm:cxn modelId="{79544B60-11C6-49A4-A50A-A6146D8AD207}" type="presParOf" srcId="{CF41DF7D-ED75-41A9-AC7F-8E3D5DA79A4A}" destId="{168DC7CE-B5C2-4E47-B1FC-4178C815574B}" srcOrd="4" destOrd="0" presId="urn:microsoft.com/office/officeart/2005/8/layout/cycle6"/>
    <dgm:cxn modelId="{CE5846C3-F344-4105-A4A4-44E9A4E89808}" type="presParOf" srcId="{CF41DF7D-ED75-41A9-AC7F-8E3D5DA79A4A}" destId="{8054B2BB-39D6-4AAC-A523-E33A91DC8AB3}" srcOrd="5" destOrd="0" presId="urn:microsoft.com/office/officeart/2005/8/layout/cycle6"/>
    <dgm:cxn modelId="{371C738A-CA62-4686-B255-E47C88FB86D5}" type="presParOf" srcId="{CF41DF7D-ED75-41A9-AC7F-8E3D5DA79A4A}" destId="{52D385B1-C984-42D3-9C98-41827C61C137}" srcOrd="6" destOrd="0" presId="urn:microsoft.com/office/officeart/2005/8/layout/cycle6"/>
    <dgm:cxn modelId="{6D8F5625-7ED3-4F0C-B567-0EA0F784EC22}" type="presParOf" srcId="{CF41DF7D-ED75-41A9-AC7F-8E3D5DA79A4A}" destId="{FCD5D5D1-BD1B-48AA-89FC-94B1AD713356}" srcOrd="7" destOrd="0" presId="urn:microsoft.com/office/officeart/2005/8/layout/cycle6"/>
    <dgm:cxn modelId="{204DFBD4-C768-4722-A4B6-2D9ABCBB5DFB}" type="presParOf" srcId="{CF41DF7D-ED75-41A9-AC7F-8E3D5DA79A4A}" destId="{1F5D7F79-001D-428F-9404-EA7E0B228843}" srcOrd="8" destOrd="0" presId="urn:microsoft.com/office/officeart/2005/8/layout/cycle6"/>
    <dgm:cxn modelId="{2CA65BFD-6E66-4B50-90B1-53C192820DB0}" type="presParOf" srcId="{CF41DF7D-ED75-41A9-AC7F-8E3D5DA79A4A}" destId="{04DF0875-6441-4DD5-BD78-50803F47C73E}" srcOrd="9" destOrd="0" presId="urn:microsoft.com/office/officeart/2005/8/layout/cycle6"/>
    <dgm:cxn modelId="{8AECFAEB-61DE-43E2-8604-B4273F9C2A10}" type="presParOf" srcId="{CF41DF7D-ED75-41A9-AC7F-8E3D5DA79A4A}" destId="{3B491062-713D-4AA8-9762-C07AA2CFF47E}" srcOrd="10" destOrd="0" presId="urn:microsoft.com/office/officeart/2005/8/layout/cycle6"/>
    <dgm:cxn modelId="{ADF77D13-4733-45F4-BF73-01F6553A5E9C}" type="presParOf" srcId="{CF41DF7D-ED75-41A9-AC7F-8E3D5DA79A4A}" destId="{2AF0CB80-9931-42BE-82C2-DE0461581652}" srcOrd="11" destOrd="0" presId="urn:microsoft.com/office/officeart/2005/8/layout/cycle6"/>
    <dgm:cxn modelId="{CD7DE59D-697F-4F3D-B579-03C5DC54D953}" type="presParOf" srcId="{CF41DF7D-ED75-41A9-AC7F-8E3D5DA79A4A}" destId="{C3B775B1-10CF-4FAC-B106-BEDF5BDF01E1}" srcOrd="12" destOrd="0" presId="urn:microsoft.com/office/officeart/2005/8/layout/cycle6"/>
    <dgm:cxn modelId="{1D7FFC89-0E7D-4E9B-AF51-468E3F4C7601}" type="presParOf" srcId="{CF41DF7D-ED75-41A9-AC7F-8E3D5DA79A4A}" destId="{EFC047D8-E8E1-458F-9C87-4D41994A9955}" srcOrd="13" destOrd="0" presId="urn:microsoft.com/office/officeart/2005/8/layout/cycle6"/>
    <dgm:cxn modelId="{5D0CF437-201F-4815-B043-8D58A8569DF8}" type="presParOf" srcId="{CF41DF7D-ED75-41A9-AC7F-8E3D5DA79A4A}" destId="{62E7344C-ECB7-4FF3-A2C4-B0E0058C66B0}" srcOrd="14" destOrd="0" presId="urn:microsoft.com/office/officeart/2005/8/layout/cycle6"/>
    <dgm:cxn modelId="{1B6477BE-B831-4A8D-B517-358B02338B0D}" type="presParOf" srcId="{CF41DF7D-ED75-41A9-AC7F-8E3D5DA79A4A}" destId="{FBC9612E-584F-45E6-8BE5-E292AA56FAB5}" srcOrd="15" destOrd="0" presId="urn:microsoft.com/office/officeart/2005/8/layout/cycle6"/>
    <dgm:cxn modelId="{D2817406-A412-42E2-9EF6-05D71C7D56A2}" type="presParOf" srcId="{CF41DF7D-ED75-41A9-AC7F-8E3D5DA79A4A}" destId="{5D3AD489-D26E-4E94-BAC6-9CEA4EB92A04}" srcOrd="16" destOrd="0" presId="urn:microsoft.com/office/officeart/2005/8/layout/cycle6"/>
    <dgm:cxn modelId="{3EB8A042-FB7B-4C41-8C09-29FF5502F596}" type="presParOf" srcId="{CF41DF7D-ED75-41A9-AC7F-8E3D5DA79A4A}" destId="{8EC5AF99-CF66-443E-8888-74F29C2C670A}" srcOrd="17" destOrd="0" presId="urn:microsoft.com/office/officeart/2005/8/layout/cycle6"/>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ADF47FB-3B86-42A3-B9FE-0C67569817A9}" type="doc">
      <dgm:prSet loTypeId="urn:microsoft.com/office/officeart/2005/8/layout/radial3" loCatId="cycle" qsTypeId="urn:microsoft.com/office/officeart/2005/8/quickstyle/simple1" qsCatId="simple" csTypeId="urn:microsoft.com/office/officeart/2005/8/colors/accent3_2" csCatId="accent1" phldr="1"/>
      <dgm:spPr/>
      <dgm:t>
        <a:bodyPr/>
        <a:lstStyle/>
        <a:p>
          <a:endParaRPr lang="zh-CN" altLang="en-US"/>
        </a:p>
      </dgm:t>
    </dgm:pt>
    <dgm:pt modelId="{23390E1E-0BA9-4853-BF70-DFCF385D3D29}">
      <dgm:prSet phldrT="[文本]"/>
      <dgm:spPr/>
      <dgm:t>
        <a:bodyPr/>
        <a:lstStyle/>
        <a:p>
          <a:r>
            <a:rPr lang="zh-CN" altLang="en-US" smtClean="0"/>
            <a:t>目标与指标</a:t>
          </a:r>
          <a:endParaRPr lang="zh-CN" altLang="en-US"/>
        </a:p>
      </dgm:t>
    </dgm:pt>
    <dgm:pt modelId="{F7418087-549B-494A-BFD1-655923D6B816}" cxnId="{B3AF7BDB-6CAF-4550-8693-0B8B79A0C71B}" type="parTrans">
      <dgm:prSet/>
      <dgm:spPr/>
      <dgm:t>
        <a:bodyPr/>
        <a:lstStyle/>
        <a:p>
          <a:endParaRPr lang="zh-CN" altLang="en-US"/>
        </a:p>
      </dgm:t>
    </dgm:pt>
    <dgm:pt modelId="{2FBE251B-37A4-49E1-A660-D5B40DA4E26E}" cxnId="{B3AF7BDB-6CAF-4550-8693-0B8B79A0C71B}" type="sibTrans">
      <dgm:prSet/>
      <dgm:spPr/>
      <dgm:t>
        <a:bodyPr/>
        <a:lstStyle/>
        <a:p>
          <a:endParaRPr lang="zh-CN" altLang="en-US"/>
        </a:p>
      </dgm:t>
    </dgm:pt>
    <dgm:pt modelId="{775274AD-C232-4B3D-A052-8ECB93A7739D}">
      <dgm:prSet phldrT="[文本]"/>
      <dgm:spPr/>
      <dgm:t>
        <a:bodyPr/>
        <a:lstStyle/>
        <a:p>
          <a:r>
            <a:rPr lang="zh-CN" altLang="en-US" smtClean="0"/>
            <a:t>制定</a:t>
          </a:r>
          <a:endParaRPr lang="zh-CN" altLang="en-US"/>
        </a:p>
      </dgm:t>
    </dgm:pt>
    <dgm:pt modelId="{3D38A7F0-534F-4665-94FC-74AD1BD7A523}" cxnId="{44A3AD73-60EB-4EA9-8A02-9C1A0DE348B6}" type="parTrans">
      <dgm:prSet/>
      <dgm:spPr/>
      <dgm:t>
        <a:bodyPr/>
        <a:lstStyle/>
        <a:p>
          <a:endParaRPr lang="zh-CN" altLang="en-US"/>
        </a:p>
      </dgm:t>
    </dgm:pt>
    <dgm:pt modelId="{04D83D07-29C2-484E-AD35-7E16965020F0}" cxnId="{44A3AD73-60EB-4EA9-8A02-9C1A0DE348B6}" type="sibTrans">
      <dgm:prSet/>
      <dgm:spPr/>
      <dgm:t>
        <a:bodyPr/>
        <a:lstStyle/>
        <a:p>
          <a:endParaRPr lang="zh-CN" altLang="en-US"/>
        </a:p>
      </dgm:t>
    </dgm:pt>
    <dgm:pt modelId="{C68FAB9C-F11F-4DFF-AD3B-08D16BE8C038}">
      <dgm:prSet phldrT="[文本]"/>
      <dgm:spPr/>
      <dgm:t>
        <a:bodyPr/>
        <a:lstStyle/>
        <a:p>
          <a:r>
            <a:rPr lang="zh-CN" altLang="en-US" smtClean="0"/>
            <a:t>分解</a:t>
          </a:r>
          <a:endParaRPr lang="zh-CN" altLang="en-US"/>
        </a:p>
      </dgm:t>
    </dgm:pt>
    <dgm:pt modelId="{78A0729E-1EDE-426C-A1C2-C4BD0637AEB5}" cxnId="{1B355991-B6B5-4C72-8FF2-283CC5E07ADD}" type="parTrans">
      <dgm:prSet/>
      <dgm:spPr/>
      <dgm:t>
        <a:bodyPr/>
        <a:lstStyle/>
        <a:p>
          <a:endParaRPr lang="zh-CN" altLang="en-US"/>
        </a:p>
      </dgm:t>
    </dgm:pt>
    <dgm:pt modelId="{32831789-E509-4E39-9E00-D29E6E253F8E}" cxnId="{1B355991-B6B5-4C72-8FF2-283CC5E07ADD}" type="sibTrans">
      <dgm:prSet/>
      <dgm:spPr/>
      <dgm:t>
        <a:bodyPr/>
        <a:lstStyle/>
        <a:p>
          <a:endParaRPr lang="zh-CN" altLang="en-US"/>
        </a:p>
      </dgm:t>
    </dgm:pt>
    <dgm:pt modelId="{954B3F32-0DCB-41D8-88FA-75AA6CFF639B}">
      <dgm:prSet phldrT="[文本]"/>
      <dgm:spPr/>
      <dgm:t>
        <a:bodyPr/>
        <a:lstStyle/>
        <a:p>
          <a:r>
            <a:rPr lang="zh-CN" altLang="en-US" smtClean="0"/>
            <a:t>实施</a:t>
          </a:r>
          <a:endParaRPr lang="zh-CN" altLang="en-US"/>
        </a:p>
      </dgm:t>
    </dgm:pt>
    <dgm:pt modelId="{D1571FF6-CAB2-42B1-A273-23799988CDE4}" cxnId="{6DAEDE3F-5F71-43C0-B438-7F799526869F}" type="parTrans">
      <dgm:prSet/>
      <dgm:spPr/>
      <dgm:t>
        <a:bodyPr/>
        <a:lstStyle/>
        <a:p>
          <a:endParaRPr lang="zh-CN" altLang="en-US"/>
        </a:p>
      </dgm:t>
    </dgm:pt>
    <dgm:pt modelId="{9F37C3C6-6E28-4F16-B5E8-A2307DB6DDD7}" cxnId="{6DAEDE3F-5F71-43C0-B438-7F799526869F}" type="sibTrans">
      <dgm:prSet/>
      <dgm:spPr/>
      <dgm:t>
        <a:bodyPr/>
        <a:lstStyle/>
        <a:p>
          <a:endParaRPr lang="zh-CN" altLang="en-US"/>
        </a:p>
      </dgm:t>
    </dgm:pt>
    <dgm:pt modelId="{69B8674D-B222-4233-AE02-FC487FF8E776}">
      <dgm:prSet phldrT="[文本]"/>
      <dgm:spPr/>
      <dgm:t>
        <a:bodyPr/>
        <a:lstStyle/>
        <a:p>
          <a:r>
            <a:rPr lang="zh-CN" altLang="en-US" smtClean="0"/>
            <a:t>检查</a:t>
          </a:r>
          <a:endParaRPr lang="zh-CN" altLang="en-US"/>
        </a:p>
      </dgm:t>
    </dgm:pt>
    <dgm:pt modelId="{FA166DFB-170A-4D25-A9AD-F71258E416CF}" cxnId="{FB22B16C-8466-477E-AA2D-F02FEF674240}" type="parTrans">
      <dgm:prSet/>
      <dgm:spPr/>
      <dgm:t>
        <a:bodyPr/>
        <a:lstStyle/>
        <a:p>
          <a:endParaRPr lang="zh-CN" altLang="en-US"/>
        </a:p>
      </dgm:t>
    </dgm:pt>
    <dgm:pt modelId="{054712DC-0855-4977-A189-1E3A12163CF1}" cxnId="{FB22B16C-8466-477E-AA2D-F02FEF674240}" type="sibTrans">
      <dgm:prSet/>
      <dgm:spPr/>
      <dgm:t>
        <a:bodyPr/>
        <a:lstStyle/>
        <a:p>
          <a:endParaRPr lang="zh-CN" altLang="en-US"/>
        </a:p>
      </dgm:t>
    </dgm:pt>
    <dgm:pt modelId="{6D09AB8A-9EB4-45B5-A6B5-31A2B2B8E621}">
      <dgm:prSet/>
      <dgm:spPr/>
      <dgm:t>
        <a:bodyPr/>
        <a:lstStyle/>
        <a:p>
          <a:r>
            <a:rPr lang="zh-CN" altLang="en-US" smtClean="0"/>
            <a:t>考核</a:t>
          </a:r>
          <a:endParaRPr lang="zh-CN" altLang="en-US"/>
        </a:p>
      </dgm:t>
    </dgm:pt>
    <dgm:pt modelId="{8D259F64-3BB1-426E-89F7-B9A1CACD02FB}" cxnId="{71D827F6-F71B-44DF-962A-6F767BE9A372}" type="parTrans">
      <dgm:prSet/>
      <dgm:spPr/>
      <dgm:t>
        <a:bodyPr/>
        <a:lstStyle/>
        <a:p>
          <a:endParaRPr lang="zh-CN" altLang="en-US"/>
        </a:p>
      </dgm:t>
    </dgm:pt>
    <dgm:pt modelId="{04325C45-1FEB-4045-B7DC-CB7E688C7ECF}" cxnId="{71D827F6-F71B-44DF-962A-6F767BE9A372}" type="sibTrans">
      <dgm:prSet/>
      <dgm:spPr/>
      <dgm:t>
        <a:bodyPr/>
        <a:lstStyle/>
        <a:p>
          <a:endParaRPr lang="zh-CN" altLang="en-US"/>
        </a:p>
      </dgm:t>
    </dgm:pt>
    <dgm:pt modelId="{6CEC4052-D17F-4A2A-B095-78238398F0CB}" type="pres">
      <dgm:prSet presAssocID="{5ADF47FB-3B86-42A3-B9FE-0C67569817A9}" presName="composite" presStyleCnt="0">
        <dgm:presLayoutVars>
          <dgm:chMax val="1"/>
          <dgm:dir/>
          <dgm:resizeHandles val="exact"/>
        </dgm:presLayoutVars>
      </dgm:prSet>
      <dgm:spPr/>
      <dgm:t>
        <a:bodyPr/>
        <a:lstStyle/>
        <a:p>
          <a:endParaRPr lang="zh-CN" altLang="en-US"/>
        </a:p>
      </dgm:t>
    </dgm:pt>
    <dgm:pt modelId="{D268A342-7853-42CF-A378-3CBBF9E45EF4}" type="pres">
      <dgm:prSet presAssocID="{5ADF47FB-3B86-42A3-B9FE-0C67569817A9}" presName="radial" presStyleCnt="0">
        <dgm:presLayoutVars>
          <dgm:animLvl val="ctr"/>
        </dgm:presLayoutVars>
      </dgm:prSet>
      <dgm:spPr/>
    </dgm:pt>
    <dgm:pt modelId="{3D473F18-1A5D-45FE-8D9B-77775818998E}" type="pres">
      <dgm:prSet presAssocID="{23390E1E-0BA9-4853-BF70-DFCF385D3D29}" presName="centerShape" presStyleLbl="vennNode1" presStyleIdx="0" presStyleCnt="6"/>
      <dgm:spPr/>
      <dgm:t>
        <a:bodyPr/>
        <a:lstStyle/>
        <a:p>
          <a:endParaRPr lang="zh-CN" altLang="en-US"/>
        </a:p>
      </dgm:t>
    </dgm:pt>
    <dgm:pt modelId="{54AD2497-4381-4239-87DE-F40B76252DA9}" type="pres">
      <dgm:prSet presAssocID="{775274AD-C232-4B3D-A052-8ECB93A7739D}" presName="node" presStyleLbl="vennNode1" presStyleIdx="1" presStyleCnt="6">
        <dgm:presLayoutVars>
          <dgm:bulletEnabled val="1"/>
        </dgm:presLayoutVars>
      </dgm:prSet>
      <dgm:spPr/>
      <dgm:t>
        <a:bodyPr/>
        <a:lstStyle/>
        <a:p>
          <a:endParaRPr lang="zh-CN" altLang="en-US"/>
        </a:p>
      </dgm:t>
    </dgm:pt>
    <dgm:pt modelId="{AA0394E6-F592-4216-A7B0-6D13B19B4409}" type="pres">
      <dgm:prSet presAssocID="{C68FAB9C-F11F-4DFF-AD3B-08D16BE8C038}" presName="node" presStyleLbl="vennNode1" presStyleIdx="2" presStyleCnt="6">
        <dgm:presLayoutVars>
          <dgm:bulletEnabled val="1"/>
        </dgm:presLayoutVars>
      </dgm:prSet>
      <dgm:spPr/>
      <dgm:t>
        <a:bodyPr/>
        <a:lstStyle/>
        <a:p>
          <a:endParaRPr lang="zh-CN" altLang="en-US"/>
        </a:p>
      </dgm:t>
    </dgm:pt>
    <dgm:pt modelId="{98C9AE89-C8F4-4590-896A-7E09B63061F2}" type="pres">
      <dgm:prSet presAssocID="{954B3F32-0DCB-41D8-88FA-75AA6CFF639B}" presName="node" presStyleLbl="vennNode1" presStyleIdx="3" presStyleCnt="6">
        <dgm:presLayoutVars>
          <dgm:bulletEnabled val="1"/>
        </dgm:presLayoutVars>
      </dgm:prSet>
      <dgm:spPr/>
      <dgm:t>
        <a:bodyPr/>
        <a:lstStyle/>
        <a:p>
          <a:endParaRPr lang="zh-CN" altLang="en-US"/>
        </a:p>
      </dgm:t>
    </dgm:pt>
    <dgm:pt modelId="{74F66A69-36CD-41B0-90CF-2142AEE18B4E}" type="pres">
      <dgm:prSet presAssocID="{69B8674D-B222-4233-AE02-FC487FF8E776}" presName="node" presStyleLbl="vennNode1" presStyleIdx="4" presStyleCnt="6">
        <dgm:presLayoutVars>
          <dgm:bulletEnabled val="1"/>
        </dgm:presLayoutVars>
      </dgm:prSet>
      <dgm:spPr/>
      <dgm:t>
        <a:bodyPr/>
        <a:lstStyle/>
        <a:p>
          <a:endParaRPr lang="zh-CN" altLang="en-US"/>
        </a:p>
      </dgm:t>
    </dgm:pt>
    <dgm:pt modelId="{EA318CCF-160E-40F6-BD6E-4316F7D4DE03}" type="pres">
      <dgm:prSet presAssocID="{6D09AB8A-9EB4-45B5-A6B5-31A2B2B8E621}" presName="node" presStyleLbl="vennNode1" presStyleIdx="5" presStyleCnt="6">
        <dgm:presLayoutVars>
          <dgm:bulletEnabled val="1"/>
        </dgm:presLayoutVars>
      </dgm:prSet>
      <dgm:spPr/>
      <dgm:t>
        <a:bodyPr/>
        <a:lstStyle/>
        <a:p>
          <a:endParaRPr lang="zh-CN" altLang="en-US"/>
        </a:p>
      </dgm:t>
    </dgm:pt>
  </dgm:ptLst>
  <dgm:cxnLst>
    <dgm:cxn modelId="{BC352698-9B1A-424C-8DD6-8C6AD6211434}" type="presOf" srcId="{6D09AB8A-9EB4-45B5-A6B5-31A2B2B8E621}" destId="{EA318CCF-160E-40F6-BD6E-4316F7D4DE03}" srcOrd="0" destOrd="0" presId="urn:microsoft.com/office/officeart/2005/8/layout/radial3"/>
    <dgm:cxn modelId="{D984D83A-F758-4566-8B49-3C925031032E}" type="presOf" srcId="{5ADF47FB-3B86-42A3-B9FE-0C67569817A9}" destId="{6CEC4052-D17F-4A2A-B095-78238398F0CB}" srcOrd="0" destOrd="0" presId="urn:microsoft.com/office/officeart/2005/8/layout/radial3"/>
    <dgm:cxn modelId="{3E55F856-5D4A-4199-A114-BB1A0E777B7C}" type="presOf" srcId="{775274AD-C232-4B3D-A052-8ECB93A7739D}" destId="{54AD2497-4381-4239-87DE-F40B76252DA9}" srcOrd="0" destOrd="0" presId="urn:microsoft.com/office/officeart/2005/8/layout/radial3"/>
    <dgm:cxn modelId="{B3AF7BDB-6CAF-4550-8693-0B8B79A0C71B}" srcId="{5ADF47FB-3B86-42A3-B9FE-0C67569817A9}" destId="{23390E1E-0BA9-4853-BF70-DFCF385D3D29}" srcOrd="0" destOrd="0" parTransId="{F7418087-549B-494A-BFD1-655923D6B816}" sibTransId="{2FBE251B-37A4-49E1-A660-D5B40DA4E26E}"/>
    <dgm:cxn modelId="{44A3AD73-60EB-4EA9-8A02-9C1A0DE348B6}" srcId="{23390E1E-0BA9-4853-BF70-DFCF385D3D29}" destId="{775274AD-C232-4B3D-A052-8ECB93A7739D}" srcOrd="0" destOrd="0" parTransId="{3D38A7F0-534F-4665-94FC-74AD1BD7A523}" sibTransId="{04D83D07-29C2-484E-AD35-7E16965020F0}"/>
    <dgm:cxn modelId="{182C9E1C-33F5-41CA-8361-3C621517FCB2}" type="presOf" srcId="{69B8674D-B222-4233-AE02-FC487FF8E776}" destId="{74F66A69-36CD-41B0-90CF-2142AEE18B4E}" srcOrd="0" destOrd="0" presId="urn:microsoft.com/office/officeart/2005/8/layout/radial3"/>
    <dgm:cxn modelId="{1B355991-B6B5-4C72-8FF2-283CC5E07ADD}" srcId="{23390E1E-0BA9-4853-BF70-DFCF385D3D29}" destId="{C68FAB9C-F11F-4DFF-AD3B-08D16BE8C038}" srcOrd="1" destOrd="0" parTransId="{78A0729E-1EDE-426C-A1C2-C4BD0637AEB5}" sibTransId="{32831789-E509-4E39-9E00-D29E6E253F8E}"/>
    <dgm:cxn modelId="{E3685701-3441-4179-9E23-B813627878F2}" type="presOf" srcId="{C68FAB9C-F11F-4DFF-AD3B-08D16BE8C038}" destId="{AA0394E6-F592-4216-A7B0-6D13B19B4409}" srcOrd="0" destOrd="0" presId="urn:microsoft.com/office/officeart/2005/8/layout/radial3"/>
    <dgm:cxn modelId="{6D5760E9-C79D-43FA-B9A7-F35EEA022B03}" type="presOf" srcId="{23390E1E-0BA9-4853-BF70-DFCF385D3D29}" destId="{3D473F18-1A5D-45FE-8D9B-77775818998E}" srcOrd="0" destOrd="0" presId="urn:microsoft.com/office/officeart/2005/8/layout/radial3"/>
    <dgm:cxn modelId="{66BD406A-9D93-4F62-A7B8-D5FB3EEED438}" type="presOf" srcId="{954B3F32-0DCB-41D8-88FA-75AA6CFF639B}" destId="{98C9AE89-C8F4-4590-896A-7E09B63061F2}" srcOrd="0" destOrd="0" presId="urn:microsoft.com/office/officeart/2005/8/layout/radial3"/>
    <dgm:cxn modelId="{6DAEDE3F-5F71-43C0-B438-7F799526869F}" srcId="{23390E1E-0BA9-4853-BF70-DFCF385D3D29}" destId="{954B3F32-0DCB-41D8-88FA-75AA6CFF639B}" srcOrd="2" destOrd="0" parTransId="{D1571FF6-CAB2-42B1-A273-23799988CDE4}" sibTransId="{9F37C3C6-6E28-4F16-B5E8-A2307DB6DDD7}"/>
    <dgm:cxn modelId="{FB22B16C-8466-477E-AA2D-F02FEF674240}" srcId="{23390E1E-0BA9-4853-BF70-DFCF385D3D29}" destId="{69B8674D-B222-4233-AE02-FC487FF8E776}" srcOrd="3" destOrd="0" parTransId="{FA166DFB-170A-4D25-A9AD-F71258E416CF}" sibTransId="{054712DC-0855-4977-A189-1E3A12163CF1}"/>
    <dgm:cxn modelId="{71D827F6-F71B-44DF-962A-6F767BE9A372}" srcId="{23390E1E-0BA9-4853-BF70-DFCF385D3D29}" destId="{6D09AB8A-9EB4-45B5-A6B5-31A2B2B8E621}" srcOrd="4" destOrd="0" parTransId="{8D259F64-3BB1-426E-89F7-B9A1CACD02FB}" sibTransId="{04325C45-1FEB-4045-B7DC-CB7E688C7ECF}"/>
    <dgm:cxn modelId="{98C078BB-82AA-4D1C-8CBA-D5CCF1C3A4B6}" type="presParOf" srcId="{6CEC4052-D17F-4A2A-B095-78238398F0CB}" destId="{D268A342-7853-42CF-A378-3CBBF9E45EF4}" srcOrd="0" destOrd="0" presId="urn:microsoft.com/office/officeart/2005/8/layout/radial3"/>
    <dgm:cxn modelId="{FD592212-C5AA-412A-872A-6E1B65AC8F51}" type="presParOf" srcId="{D268A342-7853-42CF-A378-3CBBF9E45EF4}" destId="{3D473F18-1A5D-45FE-8D9B-77775818998E}" srcOrd="0" destOrd="0" presId="urn:microsoft.com/office/officeart/2005/8/layout/radial3"/>
    <dgm:cxn modelId="{34A096AC-E5EC-44FB-959F-76BDE9FDF22D}" type="presParOf" srcId="{D268A342-7853-42CF-A378-3CBBF9E45EF4}" destId="{54AD2497-4381-4239-87DE-F40B76252DA9}" srcOrd="1" destOrd="0" presId="urn:microsoft.com/office/officeart/2005/8/layout/radial3"/>
    <dgm:cxn modelId="{B814A83A-5BA4-45CB-A72D-925C483548B5}" type="presParOf" srcId="{D268A342-7853-42CF-A378-3CBBF9E45EF4}" destId="{AA0394E6-F592-4216-A7B0-6D13B19B4409}" srcOrd="2" destOrd="0" presId="urn:microsoft.com/office/officeart/2005/8/layout/radial3"/>
    <dgm:cxn modelId="{3F605F3F-3A0E-443C-AED4-F2901A9B3249}" type="presParOf" srcId="{D268A342-7853-42CF-A378-3CBBF9E45EF4}" destId="{98C9AE89-C8F4-4590-896A-7E09B63061F2}" srcOrd="3" destOrd="0" presId="urn:microsoft.com/office/officeart/2005/8/layout/radial3"/>
    <dgm:cxn modelId="{6CE84A4B-231C-4E58-86DF-70484D340C27}" type="presParOf" srcId="{D268A342-7853-42CF-A378-3CBBF9E45EF4}" destId="{74F66A69-36CD-41B0-90CF-2142AEE18B4E}" srcOrd="4" destOrd="0" presId="urn:microsoft.com/office/officeart/2005/8/layout/radial3"/>
    <dgm:cxn modelId="{BAE1FF12-6510-4BEB-8829-EA3836CFB290}" type="presParOf" srcId="{D268A342-7853-42CF-A378-3CBBF9E45EF4}" destId="{EA318CCF-160E-40F6-BD6E-4316F7D4DE03}" srcOrd="5" destOrd="0" presId="urn:microsoft.com/office/officeart/2005/8/layout/radial3"/>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74E4166-6EC7-42E3-A304-48A22AC5C925}" type="doc">
      <dgm:prSet loTypeId="process" loCatId="process" qsTypeId="urn:microsoft.com/office/officeart/2005/8/quickstyle/simple2" qsCatId="simple" csTypeId="urn:microsoft.com/office/officeart/2005/8/colors/accent0_1" csCatId="accent1" phldr="1"/>
      <dgm:spPr/>
    </dgm:pt>
    <dgm:pt modelId="{546446BB-0E84-4C63-B8D9-97F6C84A73DF}">
      <dgm:prSet phldrT="[文本]" phldr="0" custT="0"/>
      <dgm:spPr/>
      <dgm:t>
        <a:bodyPr vert="horz" wrap="square"/>
        <a:p>
          <a:pPr>
            <a:lnSpc>
              <a:spcPct val="100000"/>
            </a:lnSpc>
            <a:spcBef>
              <a:spcPct val="0"/>
            </a:spcBef>
            <a:spcAft>
              <a:spcPct val="35000"/>
            </a:spcAft>
          </a:pPr>
          <a:r>
            <a:rPr lang="zh-CN" altLang="en-US" smtClean="0"/>
            <a:t>燃气知识</a:t>
          </a:r>
          <a:r>
            <a:rPr lang="zh-CN" altLang="en-US"/>
            <a:t/>
          </a:r>
          <a:endParaRPr lang="zh-CN" altLang="en-US"/>
        </a:p>
      </dgm:t>
    </dgm:pt>
    <dgm:pt modelId="{65BAE96D-4504-4B72-A0B0-561116413007}" cxnId="{EACC0BD4-D229-481B-BA48-442D01523736}" type="parTrans">
      <dgm:prSet/>
      <dgm:spPr/>
      <dgm:t>
        <a:bodyPr/>
        <a:lstStyle/>
        <a:p>
          <a:endParaRPr lang="zh-CN" altLang="en-US"/>
        </a:p>
      </dgm:t>
    </dgm:pt>
    <dgm:pt modelId="{0AB1EC9F-5EEE-4668-A1D3-0A42BFE42F87}" cxnId="{EACC0BD4-D229-481B-BA48-442D01523736}" type="sibTrans">
      <dgm:prSet phldr="0" custT="0"/>
      <dgm:spPr/>
      <dgm:t>
        <a:bodyPr vert="horz" wrap="square"/>
        <a:p>
          <a:pPr>
            <a:lnSpc>
              <a:spcPct val="100000"/>
            </a:lnSpc>
            <a:spcBef>
              <a:spcPct val="0"/>
            </a:spcBef>
            <a:spcAft>
              <a:spcPct val="35000"/>
            </a:spcAft>
          </a:pPr>
          <a:r>
            <a:rPr lang="zh-CN" altLang="en-US"/>
            <a:t/>
          </a:r>
          <a:endParaRPr lang="zh-CN" altLang="en-US"/>
        </a:p>
      </dgm:t>
    </dgm:pt>
    <dgm:pt modelId="{74A9FDB1-17B1-478E-853D-3350CB912BB2}">
      <dgm:prSet phldrT="[文本]" phldr="0" custT="0"/>
      <dgm:spPr/>
      <dgm:t>
        <a:bodyPr vert="horz" wrap="square"/>
        <a:p>
          <a:pPr>
            <a:lnSpc>
              <a:spcPct val="100000"/>
            </a:lnSpc>
            <a:spcBef>
              <a:spcPct val="0"/>
            </a:spcBef>
            <a:spcAft>
              <a:spcPct val="35000"/>
            </a:spcAft>
          </a:pPr>
          <a:r>
            <a:rPr lang="zh-CN" altLang="en-US" smtClean="0"/>
            <a:t>公司概况</a:t>
          </a:r>
          <a:r>
            <a:rPr lang="zh-CN" altLang="en-US"/>
            <a:t/>
          </a:r>
          <a:endParaRPr lang="zh-CN" altLang="en-US"/>
        </a:p>
      </dgm:t>
    </dgm:pt>
    <dgm:pt modelId="{9B16D78D-F7B4-419D-A5F9-2EE14D9BEB89}" cxnId="{942EB8E3-3188-4423-9771-4A2A8B410477}" type="parTrans">
      <dgm:prSet/>
      <dgm:spPr/>
      <dgm:t>
        <a:bodyPr/>
        <a:lstStyle/>
        <a:p>
          <a:endParaRPr lang="zh-CN" altLang="en-US"/>
        </a:p>
      </dgm:t>
    </dgm:pt>
    <dgm:pt modelId="{6524E65A-85D4-4435-830C-8F05B1B33F65}" cxnId="{942EB8E3-3188-4423-9771-4A2A8B410477}" type="sibTrans">
      <dgm:prSet phldr="0" custT="0"/>
      <dgm:spPr/>
      <dgm:t>
        <a:bodyPr vert="horz" wrap="square"/>
        <a:p>
          <a:pPr>
            <a:lnSpc>
              <a:spcPct val="100000"/>
            </a:lnSpc>
            <a:spcBef>
              <a:spcPct val="0"/>
            </a:spcBef>
            <a:spcAft>
              <a:spcPct val="35000"/>
            </a:spcAft>
          </a:pPr>
          <a:r>
            <a:rPr lang="zh-CN" altLang="en-US"/>
            <a:t/>
          </a:r>
          <a:endParaRPr lang="zh-CN" altLang="en-US"/>
        </a:p>
      </dgm:t>
    </dgm:pt>
    <dgm:pt modelId="{4DFA0C28-C06F-41E5-9184-B1898990FEE9}">
      <dgm:prSet phldrT="[文本]" phldr="0" custT="0"/>
      <dgm:spPr/>
      <dgm:t>
        <a:bodyPr vert="horz" wrap="square"/>
        <a:p>
          <a:pPr>
            <a:lnSpc>
              <a:spcPct val="100000"/>
            </a:lnSpc>
            <a:spcBef>
              <a:spcPct val="0"/>
            </a:spcBef>
            <a:spcAft>
              <a:spcPct val="35000"/>
            </a:spcAft>
          </a:pPr>
          <a:r>
            <a:rPr lang="zh-CN" altLang="en-US" smtClean="0"/>
            <a:t>纪律</a:t>
          </a:r>
          <a:r>
            <a:rPr lang="zh-CN" altLang="en-US"/>
            <a:t/>
          </a:r>
          <a:endParaRPr lang="zh-CN" altLang="en-US"/>
        </a:p>
      </dgm:t>
    </dgm:pt>
    <dgm:pt modelId="{9638659F-1920-4289-BE70-4651228EA846}" cxnId="{F6E84DCF-3ABE-4C1C-B623-DA895221BEF3}" type="parTrans">
      <dgm:prSet/>
      <dgm:spPr/>
      <dgm:t>
        <a:bodyPr/>
        <a:lstStyle/>
        <a:p>
          <a:endParaRPr lang="zh-CN" altLang="en-US"/>
        </a:p>
      </dgm:t>
    </dgm:pt>
    <dgm:pt modelId="{52CED8E9-2566-47FF-B5A7-7F1289C364AA}" cxnId="{F6E84DCF-3ABE-4C1C-B623-DA895221BEF3}" type="sibTrans">
      <dgm:prSet phldr="0" custT="0"/>
      <dgm:spPr/>
      <dgm:t>
        <a:bodyPr vert="horz" wrap="square"/>
        <a:p>
          <a:pPr>
            <a:lnSpc>
              <a:spcPct val="100000"/>
            </a:lnSpc>
            <a:spcBef>
              <a:spcPct val="0"/>
            </a:spcBef>
            <a:spcAft>
              <a:spcPct val="35000"/>
            </a:spcAft>
          </a:pPr>
          <a:r>
            <a:rPr lang="zh-CN" altLang="en-US"/>
            <a:t/>
          </a:r>
          <a:endParaRPr lang="zh-CN" altLang="en-US"/>
        </a:p>
      </dgm:t>
    </dgm:pt>
    <dgm:pt modelId="{A94EFA9F-555A-4CB8-A51F-29186AAB54E3}">
      <dgm:prSet phldr="0" custT="0"/>
      <dgm:spPr/>
      <dgm:t>
        <a:bodyPr vert="horz" wrap="square"/>
        <a:p>
          <a:pPr>
            <a:lnSpc>
              <a:spcPct val="100000"/>
            </a:lnSpc>
            <a:spcBef>
              <a:spcPct val="0"/>
            </a:spcBef>
            <a:spcAft>
              <a:spcPct val="35000"/>
            </a:spcAft>
          </a:pPr>
          <a:r>
            <a:rPr lang="zh-CN" altLang="en-US" smtClean="0"/>
            <a:t>消防</a:t>
          </a:r>
          <a:r>
            <a:rPr lang="zh-CN" altLang="en-US"/>
            <a:t/>
          </a:r>
          <a:endParaRPr lang="zh-CN" altLang="en-US"/>
        </a:p>
      </dgm:t>
    </dgm:pt>
    <dgm:pt modelId="{F8DA42EB-3EF5-4204-B4AA-AAA2DB124600}" cxnId="{6D83E060-C606-4EA5-B971-DA76EC46ACFA}" type="parTrans">
      <dgm:prSet/>
      <dgm:spPr/>
      <dgm:t>
        <a:bodyPr/>
        <a:lstStyle/>
        <a:p>
          <a:endParaRPr lang="zh-CN" altLang="en-US"/>
        </a:p>
      </dgm:t>
    </dgm:pt>
    <dgm:pt modelId="{94E09A0D-4016-4755-8BE8-522F48CE23A9}" cxnId="{6D83E060-C606-4EA5-B971-DA76EC46ACFA}" type="sibTrans">
      <dgm:prSet phldr="0" custT="0"/>
      <dgm:spPr/>
      <dgm:t>
        <a:bodyPr vert="horz" wrap="square"/>
        <a:p>
          <a:pPr>
            <a:lnSpc>
              <a:spcPct val="100000"/>
            </a:lnSpc>
            <a:spcBef>
              <a:spcPct val="0"/>
            </a:spcBef>
            <a:spcAft>
              <a:spcPct val="35000"/>
            </a:spcAft>
          </a:pPr>
          <a:r>
            <a:rPr lang="zh-CN" altLang="en-US"/>
            <a:t/>
          </a:r>
          <a:endParaRPr lang="zh-CN" altLang="en-US"/>
        </a:p>
      </dgm:t>
    </dgm:pt>
    <dgm:pt modelId="{B21D9A47-4F00-4574-BCFC-4E9CE192ED5E}">
      <dgm:prSet phldr="0" custT="0"/>
      <dgm:spPr/>
      <dgm:t>
        <a:bodyPr vert="horz" wrap="square"/>
        <a:p>
          <a:pPr>
            <a:lnSpc>
              <a:spcPct val="100000"/>
            </a:lnSpc>
            <a:spcBef>
              <a:spcPct val="0"/>
            </a:spcBef>
            <a:spcAft>
              <a:spcPct val="35000"/>
            </a:spcAft>
          </a:pPr>
          <a:r>
            <a:rPr lang="zh-CN" altLang="en-US" smtClean="0"/>
            <a:t>制度、操作</a:t>
          </a:r>
          <a:r>
            <a:rPr lang="zh-CN" altLang="en-US"/>
            <a:t/>
          </a:r>
          <a:endParaRPr lang="zh-CN" altLang="en-US"/>
        </a:p>
      </dgm:t>
    </dgm:pt>
    <dgm:pt modelId="{11B1F74B-84FD-4FFA-A92E-FE07A2C09FA4}" cxnId="{CB99EE8E-EB7A-4C1B-ADF2-9E64E55B16F5}" type="parTrans">
      <dgm:prSet/>
      <dgm:spPr/>
      <dgm:t>
        <a:bodyPr/>
        <a:lstStyle/>
        <a:p>
          <a:endParaRPr lang="zh-CN" altLang="en-US"/>
        </a:p>
      </dgm:t>
    </dgm:pt>
    <dgm:pt modelId="{7E3CEC59-7E42-4D66-B36B-A808AAC6533E}" cxnId="{CB99EE8E-EB7A-4C1B-ADF2-9E64E55B16F5}" type="sibTrans">
      <dgm:prSet phldr="0" custT="0"/>
      <dgm:spPr/>
      <dgm:t>
        <a:bodyPr vert="horz" wrap="square"/>
        <a:p>
          <a:pPr>
            <a:lnSpc>
              <a:spcPct val="100000"/>
            </a:lnSpc>
            <a:spcBef>
              <a:spcPct val="0"/>
            </a:spcBef>
            <a:spcAft>
              <a:spcPct val="35000"/>
            </a:spcAft>
          </a:pPr>
          <a:r>
            <a:rPr lang="zh-CN" altLang="en-US"/>
            <a:t/>
          </a:r>
          <a:endParaRPr lang="zh-CN" altLang="en-US"/>
        </a:p>
      </dgm:t>
    </dgm:pt>
    <dgm:pt modelId="{6D00CC0C-961E-441B-A52E-3AB8BCD2C844}">
      <dgm:prSet phldr="0" custT="0"/>
      <dgm:spPr/>
      <dgm:t>
        <a:bodyPr vert="horz" wrap="square"/>
        <a:p>
          <a:pPr>
            <a:lnSpc>
              <a:spcPct val="100000"/>
            </a:lnSpc>
            <a:spcBef>
              <a:spcPct val="0"/>
            </a:spcBef>
            <a:spcAft>
              <a:spcPct val="35000"/>
            </a:spcAft>
          </a:pPr>
          <a:r>
            <a:rPr lang="zh-CN" altLang="en-US" smtClean="0"/>
            <a:t>个人防护</a:t>
          </a:r>
          <a:r>
            <a:rPr lang="zh-CN" altLang="en-US"/>
            <a:t/>
          </a:r>
          <a:endParaRPr lang="zh-CN" altLang="en-US"/>
        </a:p>
      </dgm:t>
    </dgm:pt>
    <dgm:pt modelId="{9B805604-823F-484A-BCFA-4A428755830C}" cxnId="{A1C4A604-734B-45CB-A272-EFC1AAEB979D}" type="parTrans">
      <dgm:prSet/>
      <dgm:spPr/>
      <dgm:t>
        <a:bodyPr/>
        <a:lstStyle/>
        <a:p>
          <a:endParaRPr lang="zh-CN" altLang="en-US"/>
        </a:p>
      </dgm:t>
    </dgm:pt>
    <dgm:pt modelId="{52105A9F-1CA4-4EB0-8A7C-C8D4461C95FC}" cxnId="{A1C4A604-734B-45CB-A272-EFC1AAEB979D}" type="sibTrans">
      <dgm:prSet phldr="0" custT="0"/>
      <dgm:spPr/>
      <dgm:t>
        <a:bodyPr vert="horz" wrap="square"/>
        <a:p>
          <a:pPr>
            <a:lnSpc>
              <a:spcPct val="100000"/>
            </a:lnSpc>
            <a:spcBef>
              <a:spcPct val="0"/>
            </a:spcBef>
            <a:spcAft>
              <a:spcPct val="35000"/>
            </a:spcAft>
          </a:pPr>
          <a:r>
            <a:rPr lang="zh-CN" altLang="en-US"/>
            <a:t/>
          </a:r>
          <a:endParaRPr lang="zh-CN" altLang="en-US"/>
        </a:p>
      </dgm:t>
    </dgm:pt>
    <dgm:pt modelId="{1DF43D83-370E-415C-9D1E-59293041F524}">
      <dgm:prSet phldr="0" custT="0"/>
      <dgm:spPr/>
      <dgm:t>
        <a:bodyPr vert="horz" wrap="square"/>
        <a:p>
          <a:pPr>
            <a:lnSpc>
              <a:spcPct val="100000"/>
            </a:lnSpc>
            <a:spcBef>
              <a:spcPct val="0"/>
            </a:spcBef>
            <a:spcAft>
              <a:spcPct val="35000"/>
            </a:spcAft>
          </a:pPr>
          <a:r>
            <a:rPr lang="zh-CN" altLang="en-US" smtClean="0"/>
            <a:t>事故及预防</a:t>
          </a:r>
          <a:r>
            <a:rPr lang="zh-CN" altLang="en-US"/>
            <a:t/>
          </a:r>
          <a:endParaRPr lang="zh-CN" altLang="en-US"/>
        </a:p>
      </dgm:t>
    </dgm:pt>
    <dgm:pt modelId="{A4AE092A-35BE-42BD-8752-D40EFFDAAECE}" cxnId="{5A50332F-63B1-4522-9786-8C694357C6DD}" type="parTrans">
      <dgm:prSet/>
      <dgm:spPr/>
      <dgm:t>
        <a:bodyPr/>
        <a:lstStyle/>
        <a:p>
          <a:endParaRPr lang="zh-CN" altLang="en-US"/>
        </a:p>
      </dgm:t>
    </dgm:pt>
    <dgm:pt modelId="{198182E4-6805-4BE3-A2B2-C49A5880D1FD}" cxnId="{5A50332F-63B1-4522-9786-8C694357C6DD}" type="sibTrans">
      <dgm:prSet phldr="0" custT="0"/>
      <dgm:spPr/>
      <dgm:t>
        <a:bodyPr vert="horz" wrap="square"/>
        <a:p>
          <a:pPr>
            <a:lnSpc>
              <a:spcPct val="100000"/>
            </a:lnSpc>
            <a:spcBef>
              <a:spcPct val="0"/>
            </a:spcBef>
            <a:spcAft>
              <a:spcPct val="35000"/>
            </a:spcAft>
          </a:pPr>
          <a:r>
            <a:rPr lang="zh-CN" altLang="en-US"/>
            <a:t/>
          </a:r>
          <a:endParaRPr lang="zh-CN" altLang="en-US"/>
        </a:p>
      </dgm:t>
    </dgm:pt>
    <dgm:pt modelId="{BA558F60-4DC1-44A4-9759-7EC27ABF126D}">
      <dgm:prSet phldr="0" custT="0"/>
      <dgm:spPr/>
      <dgm:t>
        <a:bodyPr vert="horz" wrap="square"/>
        <a:p>
          <a:pPr>
            <a:lnSpc>
              <a:spcPct val="100000"/>
            </a:lnSpc>
            <a:spcBef>
              <a:spcPct val="0"/>
            </a:spcBef>
            <a:spcAft>
              <a:spcPct val="35000"/>
            </a:spcAft>
          </a:pPr>
          <a:r>
            <a:rPr lang="zh-CN" altLang="en-US" smtClean="0"/>
            <a:t>应急处置</a:t>
          </a:r>
          <a:r>
            <a:rPr lang="zh-CN" altLang="en-US"/>
            <a:t/>
          </a:r>
          <a:endParaRPr lang="zh-CN" altLang="en-US"/>
        </a:p>
      </dgm:t>
    </dgm:pt>
    <dgm:pt modelId="{49915D5D-E9FF-4A3A-B6CD-6F51091767B6}" cxnId="{A700D741-2AAB-4AAC-B26D-F465EEA1AB49}" type="parTrans">
      <dgm:prSet/>
      <dgm:spPr/>
      <dgm:t>
        <a:bodyPr/>
        <a:lstStyle/>
        <a:p>
          <a:endParaRPr lang="zh-CN" altLang="en-US"/>
        </a:p>
      </dgm:t>
    </dgm:pt>
    <dgm:pt modelId="{D11D5BFA-96DA-4C87-9194-2F0404FD32C8}" cxnId="{A700D741-2AAB-4AAC-B26D-F465EEA1AB49}" type="sibTrans">
      <dgm:prSet/>
      <dgm:spPr/>
      <dgm:t>
        <a:bodyPr/>
        <a:lstStyle/>
        <a:p>
          <a:endParaRPr lang="zh-CN" altLang="en-US"/>
        </a:p>
      </dgm:t>
    </dgm:pt>
    <dgm:pt modelId="{3BA86790-29B3-43C5-8F07-1F95CB75ADB0}" type="pres">
      <dgm:prSet presAssocID="{374E4166-6EC7-42E3-A304-48A22AC5C925}" presName="linearFlow" presStyleCnt="0">
        <dgm:presLayoutVars>
          <dgm:resizeHandles val="exact"/>
        </dgm:presLayoutVars>
      </dgm:prSet>
      <dgm:spPr/>
    </dgm:pt>
    <dgm:pt modelId="{403971A9-78A8-4D17-B6E5-2C8CA673A232}" type="pres">
      <dgm:prSet presAssocID="{546446BB-0E84-4C63-B8D9-97F6C84A73DF}" presName="node" presStyleLbl="node1" presStyleIdx="0" presStyleCnt="8">
        <dgm:presLayoutVars>
          <dgm:bulletEnabled val="1"/>
        </dgm:presLayoutVars>
      </dgm:prSet>
      <dgm:spPr/>
      <dgm:t>
        <a:bodyPr/>
        <a:lstStyle/>
        <a:p>
          <a:endParaRPr lang="zh-CN" altLang="en-US"/>
        </a:p>
      </dgm:t>
    </dgm:pt>
    <dgm:pt modelId="{898FF6D6-1C78-4587-977A-F297FB16B9A5}" type="pres">
      <dgm:prSet presAssocID="{0AB1EC9F-5EEE-4668-A1D3-0A42BFE42F87}" presName="sibTrans" presStyleLbl="sibTrans2D1" presStyleIdx="0" presStyleCnt="7"/>
      <dgm:spPr/>
      <dgm:t>
        <a:bodyPr/>
        <a:lstStyle/>
        <a:p>
          <a:endParaRPr lang="zh-CN" altLang="en-US"/>
        </a:p>
      </dgm:t>
    </dgm:pt>
    <dgm:pt modelId="{191CEEB7-4D3F-4B1C-BFC8-BE715E6BD9EC}" type="pres">
      <dgm:prSet presAssocID="{0AB1EC9F-5EEE-4668-A1D3-0A42BFE42F87}" presName="connectorText" presStyleCnt="0"/>
      <dgm:spPr/>
      <dgm:t>
        <a:bodyPr/>
        <a:lstStyle/>
        <a:p>
          <a:endParaRPr lang="zh-CN" altLang="en-US"/>
        </a:p>
      </dgm:t>
    </dgm:pt>
    <dgm:pt modelId="{85441B21-C058-4FB1-906F-5CC2C857383E}" type="pres">
      <dgm:prSet presAssocID="{74A9FDB1-17B1-478E-853D-3350CB912BB2}" presName="node" presStyleLbl="node1" presStyleIdx="1" presStyleCnt="8">
        <dgm:presLayoutVars>
          <dgm:bulletEnabled val="1"/>
        </dgm:presLayoutVars>
      </dgm:prSet>
      <dgm:spPr/>
      <dgm:t>
        <a:bodyPr/>
        <a:lstStyle/>
        <a:p>
          <a:endParaRPr lang="zh-CN" altLang="en-US"/>
        </a:p>
      </dgm:t>
    </dgm:pt>
    <dgm:pt modelId="{9D026850-623A-4C19-A2D7-DF17528F1A89}" type="pres">
      <dgm:prSet presAssocID="{6524E65A-85D4-4435-830C-8F05B1B33F65}" presName="sibTrans" presStyleLbl="sibTrans2D1" presStyleIdx="1" presStyleCnt="7"/>
      <dgm:spPr/>
      <dgm:t>
        <a:bodyPr/>
        <a:lstStyle/>
        <a:p>
          <a:endParaRPr lang="zh-CN" altLang="en-US"/>
        </a:p>
      </dgm:t>
    </dgm:pt>
    <dgm:pt modelId="{BADFB3AE-3D9D-4E31-8ABA-B97FA4C16E3E}" type="pres">
      <dgm:prSet presAssocID="{6524E65A-85D4-4435-830C-8F05B1B33F65}" presName="connectorText" presStyleCnt="0"/>
      <dgm:spPr/>
      <dgm:t>
        <a:bodyPr/>
        <a:lstStyle/>
        <a:p>
          <a:endParaRPr lang="zh-CN" altLang="en-US"/>
        </a:p>
      </dgm:t>
    </dgm:pt>
    <dgm:pt modelId="{0E8B6E23-9FC2-4780-96D6-94580D5C552B}" type="pres">
      <dgm:prSet presAssocID="{4DFA0C28-C06F-41E5-9184-B1898990FEE9}" presName="node" presStyleLbl="node1" presStyleIdx="2" presStyleCnt="8">
        <dgm:presLayoutVars>
          <dgm:bulletEnabled val="1"/>
        </dgm:presLayoutVars>
      </dgm:prSet>
      <dgm:spPr/>
      <dgm:t>
        <a:bodyPr/>
        <a:lstStyle/>
        <a:p>
          <a:endParaRPr lang="zh-CN" altLang="en-US"/>
        </a:p>
      </dgm:t>
    </dgm:pt>
    <dgm:pt modelId="{1E68FB06-D7D7-4EC4-AD36-0B49B56C7F0B}" type="pres">
      <dgm:prSet presAssocID="{52CED8E9-2566-47FF-B5A7-7F1289C364AA}" presName="sibTrans" presStyleLbl="sibTrans2D1" presStyleIdx="2" presStyleCnt="7"/>
      <dgm:spPr/>
      <dgm:t>
        <a:bodyPr/>
        <a:lstStyle/>
        <a:p>
          <a:endParaRPr lang="zh-CN" altLang="en-US"/>
        </a:p>
      </dgm:t>
    </dgm:pt>
    <dgm:pt modelId="{70EA86C8-F02C-477D-97AD-83CAC56A963B}" type="pres">
      <dgm:prSet presAssocID="{52CED8E9-2566-47FF-B5A7-7F1289C364AA}" presName="connectorText" presStyleCnt="0"/>
      <dgm:spPr/>
      <dgm:t>
        <a:bodyPr/>
        <a:lstStyle/>
        <a:p>
          <a:endParaRPr lang="zh-CN" altLang="en-US"/>
        </a:p>
      </dgm:t>
    </dgm:pt>
    <dgm:pt modelId="{D7843034-5663-4F1D-82B5-65E4CDAF5D39}" type="pres">
      <dgm:prSet presAssocID="{A94EFA9F-555A-4CB8-A51F-29186AAB54E3}" presName="node" presStyleLbl="node1" presStyleIdx="3" presStyleCnt="8">
        <dgm:presLayoutVars>
          <dgm:bulletEnabled val="1"/>
        </dgm:presLayoutVars>
      </dgm:prSet>
      <dgm:spPr/>
      <dgm:t>
        <a:bodyPr/>
        <a:lstStyle/>
        <a:p>
          <a:endParaRPr lang="zh-CN" altLang="en-US"/>
        </a:p>
      </dgm:t>
    </dgm:pt>
    <dgm:pt modelId="{B94D9243-BF5E-4267-AE03-438ED374FE9A}" type="pres">
      <dgm:prSet presAssocID="{94E09A0D-4016-4755-8BE8-522F48CE23A9}" presName="sibTrans" presStyleLbl="sibTrans2D1" presStyleIdx="3" presStyleCnt="7"/>
      <dgm:spPr/>
      <dgm:t>
        <a:bodyPr/>
        <a:lstStyle/>
        <a:p>
          <a:endParaRPr lang="zh-CN" altLang="en-US"/>
        </a:p>
      </dgm:t>
    </dgm:pt>
    <dgm:pt modelId="{5E799591-B5F9-433C-A434-5960E3BF2E7A}" type="pres">
      <dgm:prSet presAssocID="{94E09A0D-4016-4755-8BE8-522F48CE23A9}" presName="connectorText" presStyleCnt="0"/>
      <dgm:spPr/>
      <dgm:t>
        <a:bodyPr/>
        <a:lstStyle/>
        <a:p>
          <a:endParaRPr lang="zh-CN" altLang="en-US"/>
        </a:p>
      </dgm:t>
    </dgm:pt>
    <dgm:pt modelId="{0A5C19D8-F06D-4F85-B8A6-2F37341A7EDF}" type="pres">
      <dgm:prSet presAssocID="{B21D9A47-4F00-4574-BCFC-4E9CE192ED5E}" presName="node" presStyleLbl="node1" presStyleIdx="4" presStyleCnt="8">
        <dgm:presLayoutVars>
          <dgm:bulletEnabled val="1"/>
        </dgm:presLayoutVars>
      </dgm:prSet>
      <dgm:spPr/>
      <dgm:t>
        <a:bodyPr/>
        <a:lstStyle/>
        <a:p>
          <a:endParaRPr lang="zh-CN" altLang="en-US"/>
        </a:p>
      </dgm:t>
    </dgm:pt>
    <dgm:pt modelId="{A29D101A-273C-478B-86F3-A732C2B8BC86}" type="pres">
      <dgm:prSet presAssocID="{7E3CEC59-7E42-4D66-B36B-A808AAC6533E}" presName="sibTrans" presStyleLbl="sibTrans2D1" presStyleIdx="4" presStyleCnt="7"/>
      <dgm:spPr/>
      <dgm:t>
        <a:bodyPr/>
        <a:lstStyle/>
        <a:p>
          <a:endParaRPr lang="zh-CN" altLang="en-US"/>
        </a:p>
      </dgm:t>
    </dgm:pt>
    <dgm:pt modelId="{79B0ACFA-F9A3-4C70-A91D-426A89808C5D}" type="pres">
      <dgm:prSet presAssocID="{7E3CEC59-7E42-4D66-B36B-A808AAC6533E}" presName="connectorText" presStyleCnt="0"/>
      <dgm:spPr/>
      <dgm:t>
        <a:bodyPr/>
        <a:lstStyle/>
        <a:p>
          <a:endParaRPr lang="zh-CN" altLang="en-US"/>
        </a:p>
      </dgm:t>
    </dgm:pt>
    <dgm:pt modelId="{FAD82BDD-9D59-4E66-A0AF-8C7B971CED6B}" type="pres">
      <dgm:prSet presAssocID="{6D00CC0C-961E-441B-A52E-3AB8BCD2C844}" presName="node" presStyleLbl="node1" presStyleIdx="5" presStyleCnt="8">
        <dgm:presLayoutVars>
          <dgm:bulletEnabled val="1"/>
        </dgm:presLayoutVars>
      </dgm:prSet>
      <dgm:spPr/>
      <dgm:t>
        <a:bodyPr/>
        <a:lstStyle/>
        <a:p>
          <a:endParaRPr lang="zh-CN" altLang="en-US"/>
        </a:p>
      </dgm:t>
    </dgm:pt>
    <dgm:pt modelId="{B1D9FE51-E254-49DE-A958-A6C38E74FC03}" type="pres">
      <dgm:prSet presAssocID="{52105A9F-1CA4-4EB0-8A7C-C8D4461C95FC}" presName="sibTrans" presStyleLbl="sibTrans2D1" presStyleIdx="5" presStyleCnt="7"/>
      <dgm:spPr/>
      <dgm:t>
        <a:bodyPr/>
        <a:lstStyle/>
        <a:p>
          <a:endParaRPr lang="zh-CN" altLang="en-US"/>
        </a:p>
      </dgm:t>
    </dgm:pt>
    <dgm:pt modelId="{9550EEA5-02E2-49FE-BBAA-A625C6A82E84}" type="pres">
      <dgm:prSet presAssocID="{52105A9F-1CA4-4EB0-8A7C-C8D4461C95FC}" presName="connectorText" presStyleCnt="0"/>
      <dgm:spPr/>
      <dgm:t>
        <a:bodyPr/>
        <a:lstStyle/>
        <a:p>
          <a:endParaRPr lang="zh-CN" altLang="en-US"/>
        </a:p>
      </dgm:t>
    </dgm:pt>
    <dgm:pt modelId="{2680BE34-5A28-4CCB-B7F2-3B85236881EF}" type="pres">
      <dgm:prSet presAssocID="{1DF43D83-370E-415C-9D1E-59293041F524}" presName="node" presStyleLbl="node1" presStyleIdx="6" presStyleCnt="8">
        <dgm:presLayoutVars>
          <dgm:bulletEnabled val="1"/>
        </dgm:presLayoutVars>
      </dgm:prSet>
      <dgm:spPr/>
      <dgm:t>
        <a:bodyPr/>
        <a:lstStyle/>
        <a:p>
          <a:endParaRPr lang="zh-CN" altLang="en-US"/>
        </a:p>
      </dgm:t>
    </dgm:pt>
    <dgm:pt modelId="{105D4930-898B-45D2-A013-8A22A862CC32}" type="pres">
      <dgm:prSet presAssocID="{198182E4-6805-4BE3-A2B2-C49A5880D1FD}" presName="sibTrans" presStyleLbl="sibTrans2D1" presStyleIdx="6" presStyleCnt="7"/>
      <dgm:spPr/>
      <dgm:t>
        <a:bodyPr/>
        <a:lstStyle/>
        <a:p>
          <a:endParaRPr lang="zh-CN" altLang="en-US"/>
        </a:p>
      </dgm:t>
    </dgm:pt>
    <dgm:pt modelId="{B1B63A63-5ED3-4CB3-B2AE-70288B9CF87D}" type="pres">
      <dgm:prSet presAssocID="{198182E4-6805-4BE3-A2B2-C49A5880D1FD}" presName="connectorText" presStyleCnt="0"/>
      <dgm:spPr/>
      <dgm:t>
        <a:bodyPr/>
        <a:lstStyle/>
        <a:p>
          <a:endParaRPr lang="zh-CN" altLang="en-US"/>
        </a:p>
      </dgm:t>
    </dgm:pt>
    <dgm:pt modelId="{1CFB0537-86A6-4FF1-89CE-A2228A2CDF6C}" type="pres">
      <dgm:prSet presAssocID="{BA558F60-4DC1-44A4-9759-7EC27ABF126D}" presName="node" presStyleLbl="node1" presStyleIdx="7" presStyleCnt="8">
        <dgm:presLayoutVars>
          <dgm:bulletEnabled val="1"/>
        </dgm:presLayoutVars>
      </dgm:prSet>
      <dgm:spPr/>
      <dgm:t>
        <a:bodyPr/>
        <a:lstStyle/>
        <a:p>
          <a:endParaRPr lang="zh-CN" altLang="en-US"/>
        </a:p>
      </dgm:t>
    </dgm:pt>
  </dgm:ptLst>
  <dgm:cxnLst>
    <dgm:cxn modelId="{EACC0BD4-D229-481B-BA48-442D01523736}" srcId="{374E4166-6EC7-42E3-A304-48A22AC5C925}" destId="{546446BB-0E84-4C63-B8D9-97F6C84A73DF}" srcOrd="0" destOrd="0" parTransId="{65BAE96D-4504-4B72-A0B0-561116413007}" sibTransId="{0AB1EC9F-5EEE-4668-A1D3-0A42BFE42F87}"/>
    <dgm:cxn modelId="{942EB8E3-3188-4423-9771-4A2A8B410477}" srcId="{374E4166-6EC7-42E3-A304-48A22AC5C925}" destId="{74A9FDB1-17B1-478E-853D-3350CB912BB2}" srcOrd="1" destOrd="0" parTransId="{9B16D78D-F7B4-419D-A5F9-2EE14D9BEB89}" sibTransId="{6524E65A-85D4-4435-830C-8F05B1B33F65}"/>
    <dgm:cxn modelId="{F6E84DCF-3ABE-4C1C-B623-DA895221BEF3}" srcId="{374E4166-6EC7-42E3-A304-48A22AC5C925}" destId="{4DFA0C28-C06F-41E5-9184-B1898990FEE9}" srcOrd="2" destOrd="0" parTransId="{9638659F-1920-4289-BE70-4651228EA846}" sibTransId="{52CED8E9-2566-47FF-B5A7-7F1289C364AA}"/>
    <dgm:cxn modelId="{6D83E060-C606-4EA5-B971-DA76EC46ACFA}" srcId="{374E4166-6EC7-42E3-A304-48A22AC5C925}" destId="{A94EFA9F-555A-4CB8-A51F-29186AAB54E3}" srcOrd="3" destOrd="0" parTransId="{F8DA42EB-3EF5-4204-B4AA-AAA2DB124600}" sibTransId="{94E09A0D-4016-4755-8BE8-522F48CE23A9}"/>
    <dgm:cxn modelId="{CB99EE8E-EB7A-4C1B-ADF2-9E64E55B16F5}" srcId="{374E4166-6EC7-42E3-A304-48A22AC5C925}" destId="{B21D9A47-4F00-4574-BCFC-4E9CE192ED5E}" srcOrd="4" destOrd="0" parTransId="{11B1F74B-84FD-4FFA-A92E-FE07A2C09FA4}" sibTransId="{7E3CEC59-7E42-4D66-B36B-A808AAC6533E}"/>
    <dgm:cxn modelId="{A1C4A604-734B-45CB-A272-EFC1AAEB979D}" srcId="{374E4166-6EC7-42E3-A304-48A22AC5C925}" destId="{6D00CC0C-961E-441B-A52E-3AB8BCD2C844}" srcOrd="5" destOrd="0" parTransId="{9B805604-823F-484A-BCFA-4A428755830C}" sibTransId="{52105A9F-1CA4-4EB0-8A7C-C8D4461C95FC}"/>
    <dgm:cxn modelId="{5A50332F-63B1-4522-9786-8C694357C6DD}" srcId="{374E4166-6EC7-42E3-A304-48A22AC5C925}" destId="{1DF43D83-370E-415C-9D1E-59293041F524}" srcOrd="6" destOrd="0" parTransId="{A4AE092A-35BE-42BD-8752-D40EFFDAAECE}" sibTransId="{198182E4-6805-4BE3-A2B2-C49A5880D1FD}"/>
    <dgm:cxn modelId="{A700D741-2AAB-4AAC-B26D-F465EEA1AB49}" srcId="{374E4166-6EC7-42E3-A304-48A22AC5C925}" destId="{BA558F60-4DC1-44A4-9759-7EC27ABF126D}" srcOrd="7" destOrd="0" parTransId="{49915D5D-E9FF-4A3A-B6CD-6F51091767B6}" sibTransId="{D11D5BFA-96DA-4C87-9194-2F0404FD32C8}"/>
    <dgm:cxn modelId="{223D0783-B4CA-41D4-BAC2-3F10EF46AF9F}" type="presOf" srcId="{374E4166-6EC7-42E3-A304-48A22AC5C925}" destId="{3BA86790-29B3-43C5-8F07-1F95CB75ADB0}" srcOrd="0" destOrd="0" presId="urn:microsoft.com/office/officeart/2005/8/layout/process2"/>
    <dgm:cxn modelId="{C8106610-2539-49B7-9B54-42C3CAC2B290}" type="presParOf" srcId="{3BA86790-29B3-43C5-8F07-1F95CB75ADB0}" destId="{403971A9-78A8-4D17-B6E5-2C8CA673A232}" srcOrd="0" destOrd="0" presId="urn:microsoft.com/office/officeart/2005/8/layout/process2"/>
    <dgm:cxn modelId="{901D9B37-D5C8-45B2-AD28-AAEF30DF92F7}" type="presOf" srcId="{546446BB-0E84-4C63-B8D9-97F6C84A73DF}" destId="{403971A9-78A8-4D17-B6E5-2C8CA673A232}" srcOrd="0" destOrd="0" presId="urn:microsoft.com/office/officeart/2005/8/layout/process2"/>
    <dgm:cxn modelId="{0527AAD8-79C5-420A-906C-8A442402190C}" type="presParOf" srcId="{3BA86790-29B3-43C5-8F07-1F95CB75ADB0}" destId="{898FF6D6-1C78-4587-977A-F297FB16B9A5}" srcOrd="1" destOrd="0" presId="urn:microsoft.com/office/officeart/2005/8/layout/process2"/>
    <dgm:cxn modelId="{7BBA6AE2-52E7-4186-855A-4A3767E36195}" type="presOf" srcId="{0AB1EC9F-5EEE-4668-A1D3-0A42BFE42F87}" destId="{898FF6D6-1C78-4587-977A-F297FB16B9A5}" srcOrd="0" destOrd="0" presId="urn:microsoft.com/office/officeart/2005/8/layout/process2"/>
    <dgm:cxn modelId="{E6EA65B1-5EBF-4B53-B94D-939F43510D18}" type="presParOf" srcId="{898FF6D6-1C78-4587-977A-F297FB16B9A5}" destId="{191CEEB7-4D3F-4B1C-BFC8-BE715E6BD9EC}" srcOrd="0" destOrd="1" presId="urn:microsoft.com/office/officeart/2005/8/layout/process2"/>
    <dgm:cxn modelId="{F950251E-DE12-4364-9E64-739F18E19862}" type="presOf" srcId="{0AB1EC9F-5EEE-4668-A1D3-0A42BFE42F87}" destId="{191CEEB7-4D3F-4B1C-BFC8-BE715E6BD9EC}" srcOrd="1" destOrd="0" presId="urn:microsoft.com/office/officeart/2005/8/layout/process2"/>
    <dgm:cxn modelId="{D6ED1D58-8904-4B3A-9A62-9235EE37456F}" type="presParOf" srcId="{3BA86790-29B3-43C5-8F07-1F95CB75ADB0}" destId="{85441B21-C058-4FB1-906F-5CC2C857383E}" srcOrd="2" destOrd="0" presId="urn:microsoft.com/office/officeart/2005/8/layout/process2"/>
    <dgm:cxn modelId="{4987F48F-5F9F-45DC-B04C-4AFDF9EFD7F6}" type="presOf" srcId="{74A9FDB1-17B1-478E-853D-3350CB912BB2}" destId="{85441B21-C058-4FB1-906F-5CC2C857383E}" srcOrd="0" destOrd="0" presId="urn:microsoft.com/office/officeart/2005/8/layout/process2"/>
    <dgm:cxn modelId="{011DE691-09AF-4A9E-BB71-EE92FF813600}" type="presParOf" srcId="{3BA86790-29B3-43C5-8F07-1F95CB75ADB0}" destId="{9D026850-623A-4C19-A2D7-DF17528F1A89}" srcOrd="3" destOrd="0" presId="urn:microsoft.com/office/officeart/2005/8/layout/process2"/>
    <dgm:cxn modelId="{BD59182F-0684-4936-8F03-CEBF132EEF3A}" type="presOf" srcId="{6524E65A-85D4-4435-830C-8F05B1B33F65}" destId="{9D026850-623A-4C19-A2D7-DF17528F1A89}" srcOrd="0" destOrd="0" presId="urn:microsoft.com/office/officeart/2005/8/layout/process2"/>
    <dgm:cxn modelId="{CA54285E-00AB-495D-B698-938EEF159668}" type="presParOf" srcId="{9D026850-623A-4C19-A2D7-DF17528F1A89}" destId="{BADFB3AE-3D9D-4E31-8ABA-B97FA4C16E3E}" srcOrd="0" destOrd="3" presId="urn:microsoft.com/office/officeart/2005/8/layout/process2"/>
    <dgm:cxn modelId="{289B0E33-3B6F-4088-980A-44147B882039}" type="presOf" srcId="{6524E65A-85D4-4435-830C-8F05B1B33F65}" destId="{BADFB3AE-3D9D-4E31-8ABA-B97FA4C16E3E}" srcOrd="1" destOrd="0" presId="urn:microsoft.com/office/officeart/2005/8/layout/process2"/>
    <dgm:cxn modelId="{6237A89B-C77A-404A-9F47-762B011AE8BE}" type="presParOf" srcId="{3BA86790-29B3-43C5-8F07-1F95CB75ADB0}" destId="{0E8B6E23-9FC2-4780-96D6-94580D5C552B}" srcOrd="4" destOrd="0" presId="urn:microsoft.com/office/officeart/2005/8/layout/process2"/>
    <dgm:cxn modelId="{4F57FDE2-8E79-4134-B8AF-68A48304E990}" type="presOf" srcId="{4DFA0C28-C06F-41E5-9184-B1898990FEE9}" destId="{0E8B6E23-9FC2-4780-96D6-94580D5C552B}" srcOrd="0" destOrd="0" presId="urn:microsoft.com/office/officeart/2005/8/layout/process2"/>
    <dgm:cxn modelId="{0D1BAF89-AEA1-45DD-AACD-743B57BAEE3A}" type="presParOf" srcId="{3BA86790-29B3-43C5-8F07-1F95CB75ADB0}" destId="{1E68FB06-D7D7-4EC4-AD36-0B49B56C7F0B}" srcOrd="5" destOrd="0" presId="urn:microsoft.com/office/officeart/2005/8/layout/process2"/>
    <dgm:cxn modelId="{8D84EB1F-AFDD-4951-ACED-4C0E3992EC70}" type="presOf" srcId="{52CED8E9-2566-47FF-B5A7-7F1289C364AA}" destId="{1E68FB06-D7D7-4EC4-AD36-0B49B56C7F0B}" srcOrd="0" destOrd="0" presId="urn:microsoft.com/office/officeart/2005/8/layout/process2"/>
    <dgm:cxn modelId="{85D925B2-04E8-4A34-BE75-DA7AFF058730}" type="presParOf" srcId="{1E68FB06-D7D7-4EC4-AD36-0B49B56C7F0B}" destId="{70EA86C8-F02C-477D-97AD-83CAC56A963B}" srcOrd="0" destOrd="5" presId="urn:microsoft.com/office/officeart/2005/8/layout/process2"/>
    <dgm:cxn modelId="{C440CD70-E540-4C62-922E-F1CD7A06E174}" type="presOf" srcId="{52CED8E9-2566-47FF-B5A7-7F1289C364AA}" destId="{70EA86C8-F02C-477D-97AD-83CAC56A963B}" srcOrd="1" destOrd="0" presId="urn:microsoft.com/office/officeart/2005/8/layout/process2"/>
    <dgm:cxn modelId="{FD552B30-F389-405B-9BB8-3F52CEE03A91}" type="presParOf" srcId="{3BA86790-29B3-43C5-8F07-1F95CB75ADB0}" destId="{D7843034-5663-4F1D-82B5-65E4CDAF5D39}" srcOrd="6" destOrd="0" presId="urn:microsoft.com/office/officeart/2005/8/layout/process2"/>
    <dgm:cxn modelId="{8A430ED1-D5DD-4204-826C-164858D07B6D}" type="presOf" srcId="{A94EFA9F-555A-4CB8-A51F-29186AAB54E3}" destId="{D7843034-5663-4F1D-82B5-65E4CDAF5D39}" srcOrd="0" destOrd="0" presId="urn:microsoft.com/office/officeart/2005/8/layout/process2"/>
    <dgm:cxn modelId="{D76AEDDA-72D9-4C42-B32E-FD97E4F0FDB3}" type="presParOf" srcId="{3BA86790-29B3-43C5-8F07-1F95CB75ADB0}" destId="{B94D9243-BF5E-4267-AE03-438ED374FE9A}" srcOrd="7" destOrd="0" presId="urn:microsoft.com/office/officeart/2005/8/layout/process2"/>
    <dgm:cxn modelId="{A48AC16E-CE44-474F-95A8-0B39C77909C1}" type="presOf" srcId="{94E09A0D-4016-4755-8BE8-522F48CE23A9}" destId="{B94D9243-BF5E-4267-AE03-438ED374FE9A}" srcOrd="0" destOrd="0" presId="urn:microsoft.com/office/officeart/2005/8/layout/process2"/>
    <dgm:cxn modelId="{A1AC2823-BC9A-4F91-B6E1-F2D221FC0082}" type="presParOf" srcId="{B94D9243-BF5E-4267-AE03-438ED374FE9A}" destId="{5E799591-B5F9-433C-A434-5960E3BF2E7A}" srcOrd="0" destOrd="7" presId="urn:microsoft.com/office/officeart/2005/8/layout/process2"/>
    <dgm:cxn modelId="{623A45D5-CED1-4E56-B077-902AA6825351}" type="presOf" srcId="{94E09A0D-4016-4755-8BE8-522F48CE23A9}" destId="{5E799591-B5F9-433C-A434-5960E3BF2E7A}" srcOrd="1" destOrd="0" presId="urn:microsoft.com/office/officeart/2005/8/layout/process2"/>
    <dgm:cxn modelId="{BE1D90EF-25FE-451A-AD85-08E4252B5C9A}" type="presParOf" srcId="{3BA86790-29B3-43C5-8F07-1F95CB75ADB0}" destId="{0A5C19D8-F06D-4F85-B8A6-2F37341A7EDF}" srcOrd="8" destOrd="0" presId="urn:microsoft.com/office/officeart/2005/8/layout/process2"/>
    <dgm:cxn modelId="{E4D1D59F-3D11-4125-9B46-548DE5B85742}" type="presOf" srcId="{B21D9A47-4F00-4574-BCFC-4E9CE192ED5E}" destId="{0A5C19D8-F06D-4F85-B8A6-2F37341A7EDF}" srcOrd="0" destOrd="0" presId="urn:microsoft.com/office/officeart/2005/8/layout/process2"/>
    <dgm:cxn modelId="{5D84678D-40C2-4873-A9FA-4AF732B9BB02}" type="presParOf" srcId="{3BA86790-29B3-43C5-8F07-1F95CB75ADB0}" destId="{A29D101A-273C-478B-86F3-A732C2B8BC86}" srcOrd="9" destOrd="0" presId="urn:microsoft.com/office/officeart/2005/8/layout/process2"/>
    <dgm:cxn modelId="{F13B9B2C-9B25-4E9D-A90D-B46E0C8DAD16}" type="presOf" srcId="{7E3CEC59-7E42-4D66-B36B-A808AAC6533E}" destId="{A29D101A-273C-478B-86F3-A732C2B8BC86}" srcOrd="0" destOrd="0" presId="urn:microsoft.com/office/officeart/2005/8/layout/process2"/>
    <dgm:cxn modelId="{E2DEBE6C-9F02-4B58-828E-3039A65BEDFF}" type="presParOf" srcId="{A29D101A-273C-478B-86F3-A732C2B8BC86}" destId="{79B0ACFA-F9A3-4C70-A91D-426A89808C5D}" srcOrd="0" destOrd="9" presId="urn:microsoft.com/office/officeart/2005/8/layout/process2"/>
    <dgm:cxn modelId="{1518A857-EE93-4614-B884-6F4545BEB134}" type="presOf" srcId="{7E3CEC59-7E42-4D66-B36B-A808AAC6533E}" destId="{79B0ACFA-F9A3-4C70-A91D-426A89808C5D}" srcOrd="1" destOrd="0" presId="urn:microsoft.com/office/officeart/2005/8/layout/process2"/>
    <dgm:cxn modelId="{4BD5E1B3-991F-4990-97ED-3CA50BC520CC}" type="presParOf" srcId="{3BA86790-29B3-43C5-8F07-1F95CB75ADB0}" destId="{FAD82BDD-9D59-4E66-A0AF-8C7B971CED6B}" srcOrd="10" destOrd="0" presId="urn:microsoft.com/office/officeart/2005/8/layout/process2"/>
    <dgm:cxn modelId="{700C9B85-3274-452D-B17B-F81B1B598CF5}" type="presOf" srcId="{6D00CC0C-961E-441B-A52E-3AB8BCD2C844}" destId="{FAD82BDD-9D59-4E66-A0AF-8C7B971CED6B}" srcOrd="0" destOrd="0" presId="urn:microsoft.com/office/officeart/2005/8/layout/process2"/>
    <dgm:cxn modelId="{84739771-ACCC-40D4-8E00-D8CFCA06B352}" type="presParOf" srcId="{3BA86790-29B3-43C5-8F07-1F95CB75ADB0}" destId="{B1D9FE51-E254-49DE-A958-A6C38E74FC03}" srcOrd="11" destOrd="0" presId="urn:microsoft.com/office/officeart/2005/8/layout/process2"/>
    <dgm:cxn modelId="{F3B3338E-57B7-4561-A983-6077CB47F045}" type="presOf" srcId="{52105A9F-1CA4-4EB0-8A7C-C8D4461C95FC}" destId="{B1D9FE51-E254-49DE-A958-A6C38E74FC03}" srcOrd="0" destOrd="0" presId="urn:microsoft.com/office/officeart/2005/8/layout/process2"/>
    <dgm:cxn modelId="{BB07A799-F5DD-4A82-B2C5-A71D5A6B15E3}" type="presParOf" srcId="{B1D9FE51-E254-49DE-A958-A6C38E74FC03}" destId="{9550EEA5-02E2-49FE-BBAA-A625C6A82E84}" srcOrd="0" destOrd="11" presId="urn:microsoft.com/office/officeart/2005/8/layout/process2"/>
    <dgm:cxn modelId="{87F4F972-4EBA-4E5B-B23E-F490184A8B0F}" type="presOf" srcId="{52105A9F-1CA4-4EB0-8A7C-C8D4461C95FC}" destId="{9550EEA5-02E2-49FE-BBAA-A625C6A82E84}" srcOrd="1" destOrd="0" presId="urn:microsoft.com/office/officeart/2005/8/layout/process2"/>
    <dgm:cxn modelId="{B9AD4F8C-E97D-4FE0-8B31-EADA67DE664F}" type="presParOf" srcId="{3BA86790-29B3-43C5-8F07-1F95CB75ADB0}" destId="{2680BE34-5A28-4CCB-B7F2-3B85236881EF}" srcOrd="12" destOrd="0" presId="urn:microsoft.com/office/officeart/2005/8/layout/process2"/>
    <dgm:cxn modelId="{941269E5-0D05-4955-84BC-CD28BC3D80E8}" type="presOf" srcId="{1DF43D83-370E-415C-9D1E-59293041F524}" destId="{2680BE34-5A28-4CCB-B7F2-3B85236881EF}" srcOrd="0" destOrd="0" presId="urn:microsoft.com/office/officeart/2005/8/layout/process2"/>
    <dgm:cxn modelId="{889FF4D0-0113-4043-89F5-9CE956F1E248}" type="presParOf" srcId="{3BA86790-29B3-43C5-8F07-1F95CB75ADB0}" destId="{105D4930-898B-45D2-A013-8A22A862CC32}" srcOrd="13" destOrd="0" presId="urn:microsoft.com/office/officeart/2005/8/layout/process2"/>
    <dgm:cxn modelId="{3DAA330C-8CE9-4CCA-AD73-AAC62AEDD852}" type="presOf" srcId="{198182E4-6805-4BE3-A2B2-C49A5880D1FD}" destId="{105D4930-898B-45D2-A013-8A22A862CC32}" srcOrd="0" destOrd="0" presId="urn:microsoft.com/office/officeart/2005/8/layout/process2"/>
    <dgm:cxn modelId="{08B765B4-2CAE-48D9-A393-731D0862FC04}" type="presParOf" srcId="{105D4930-898B-45D2-A013-8A22A862CC32}" destId="{B1B63A63-5ED3-4CB3-B2AE-70288B9CF87D}" srcOrd="0" destOrd="13" presId="urn:microsoft.com/office/officeart/2005/8/layout/process2"/>
    <dgm:cxn modelId="{7A2FAB86-2D4D-4CFC-AB69-F39DA604996D}" type="presOf" srcId="{198182E4-6805-4BE3-A2B2-C49A5880D1FD}" destId="{B1B63A63-5ED3-4CB3-B2AE-70288B9CF87D}" srcOrd="1" destOrd="0" presId="urn:microsoft.com/office/officeart/2005/8/layout/process2"/>
    <dgm:cxn modelId="{79A9B285-8CA2-4441-8F4B-6C22A17CBDD6}" type="presParOf" srcId="{3BA86790-29B3-43C5-8F07-1F95CB75ADB0}" destId="{1CFB0537-86A6-4FF1-89CE-A2228A2CDF6C}" srcOrd="14" destOrd="0" presId="urn:microsoft.com/office/officeart/2005/8/layout/process2"/>
    <dgm:cxn modelId="{BC318901-CAFE-4372-8B76-AA9F29E79738}" type="presOf" srcId="{BA558F60-4DC1-44A4-9759-7EC27ABF126D}" destId="{1CFB0537-86A6-4FF1-89CE-A2228A2CDF6C}" srcOrd="0" destOrd="0" presId="urn:microsoft.com/office/officeart/2005/8/layout/process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8BD6396-5A2E-40EC-A6DE-138D546E6CD5}" type="doc">
      <dgm:prSet loTypeId="process" loCatId="process" qsTypeId="urn:microsoft.com/office/officeart/2005/8/quickstyle/simple1" qsCatId="simple" csTypeId="urn:microsoft.com/office/officeart/2005/8/colors/accent3_2" csCatId="accent1" phldr="1"/>
      <dgm:spPr/>
    </dgm:pt>
    <dgm:pt modelId="{93502D9B-2F49-4784-9D15-A22BA781CD65}">
      <dgm:prSet phldrT="[文本]" phldr="0" custT="1"/>
      <dgm:spPr/>
      <dgm:t>
        <a:bodyPr vert="horz" wrap="square"/>
        <a:p>
          <a:pPr>
            <a:lnSpc>
              <a:spcPct val="100000"/>
            </a:lnSpc>
            <a:spcBef>
              <a:spcPct val="0"/>
            </a:spcBef>
            <a:spcAft>
              <a:spcPct val="35000"/>
            </a:spcAft>
          </a:pPr>
          <a:r>
            <a:rPr lang="zh-CN" altLang="en-US" sz="1800" smtClean="0"/>
            <a:t>气质、重量检查、人员落实</a:t>
          </a:r>
          <a:r>
            <a:rPr lang="zh-CN" altLang="en-US" sz="1800" smtClean="0"/>
            <a:t/>
          </a:r>
          <a:endParaRPr lang="zh-CN" altLang="en-US" sz="1800" smtClean="0"/>
        </a:p>
      </dgm:t>
    </dgm:pt>
    <dgm:pt modelId="{91FA5E23-2DA2-489D-8475-70CCFA7F20BC}" cxnId="{63E8EAB4-F3C7-4026-A3B5-F2F22456CE75}" type="parTrans">
      <dgm:prSet/>
      <dgm:spPr/>
      <dgm:t>
        <a:bodyPr/>
        <a:lstStyle/>
        <a:p>
          <a:endParaRPr lang="zh-CN" altLang="en-US"/>
        </a:p>
      </dgm:t>
    </dgm:pt>
    <dgm:pt modelId="{897C17AC-EC56-4C08-AC88-26F93A2F6A52}" cxnId="{63E8EAB4-F3C7-4026-A3B5-F2F22456CE75}" type="sibTrans">
      <dgm:prSet/>
      <dgm:spPr/>
      <dgm:t>
        <a:bodyPr/>
        <a:lstStyle/>
        <a:p>
          <a:endParaRPr lang="zh-CN" altLang="en-US"/>
        </a:p>
      </dgm:t>
    </dgm:pt>
    <dgm:pt modelId="{8BE5FE60-B8A4-498B-94A5-EEBA80ECA366}">
      <dgm:prSet phldrT="[文本]" phldr="0" custT="1"/>
      <dgm:spPr/>
      <dgm:t>
        <a:bodyPr vert="horz" wrap="square"/>
        <a:p>
          <a:pPr>
            <a:lnSpc>
              <a:spcPct val="100000"/>
            </a:lnSpc>
            <a:spcBef>
              <a:spcPct val="0"/>
            </a:spcBef>
            <a:spcAft>
              <a:spcPct val="35000"/>
            </a:spcAft>
          </a:pPr>
          <a:r>
            <a:rPr lang="zh-CN" altLang="en-US" sz="2000" smtClean="0"/>
            <a:t>停靠检查</a:t>
          </a:r>
          <a:r>
            <a:rPr lang="zh-CN" altLang="en-US" sz="2000"/>
            <a:t/>
          </a:r>
          <a:endParaRPr lang="zh-CN" altLang="en-US" sz="2000"/>
        </a:p>
      </dgm:t>
    </dgm:pt>
    <dgm:pt modelId="{5E88BDDA-D06B-4CC1-9613-80EB907EE3CE}" cxnId="{EC939224-5AC0-4EDF-866E-C73419484345}" type="parTrans">
      <dgm:prSet/>
      <dgm:spPr/>
      <dgm:t>
        <a:bodyPr/>
        <a:lstStyle/>
        <a:p>
          <a:endParaRPr lang="zh-CN" altLang="en-US"/>
        </a:p>
      </dgm:t>
    </dgm:pt>
    <dgm:pt modelId="{88281350-9689-4CBC-8CBD-B90ADF12A488}" cxnId="{EC939224-5AC0-4EDF-866E-C73419484345}" type="sibTrans">
      <dgm:prSet/>
      <dgm:spPr/>
      <dgm:t>
        <a:bodyPr/>
        <a:lstStyle/>
        <a:p>
          <a:endParaRPr lang="zh-CN" altLang="en-US"/>
        </a:p>
      </dgm:t>
    </dgm:pt>
    <dgm:pt modelId="{DC044BDC-EFDC-405B-8B03-2E5BB6FF72C7}">
      <dgm:prSet phldrT="[文本]" phldr="0" custT="1"/>
      <dgm:spPr/>
      <dgm:t>
        <a:bodyPr vert="horz" wrap="square"/>
        <a:p>
          <a:pPr>
            <a:lnSpc>
              <a:spcPct val="100000"/>
            </a:lnSpc>
            <a:spcBef>
              <a:spcPct val="0"/>
            </a:spcBef>
            <a:spcAft>
              <a:spcPct val="35000"/>
            </a:spcAft>
          </a:pPr>
          <a:r>
            <a:rPr lang="zh-CN" altLang="en-US" sz="1800" smtClean="0">
              <a:latin typeface="+mj-ea"/>
              <a:ea typeface="+mj-ea"/>
            </a:rPr>
            <a:t>资</a:t>
          </a:r>
          <a:r>
            <a:rPr lang="zh-CN" altLang="en-US" sz="1800" smtClean="0">
              <a:latin typeface="+mj-ea"/>
              <a:ea typeface="+mj-ea"/>
            </a:rPr>
            <a:t>料审查</a:t>
          </a:r>
          <a:r>
            <a:rPr lang="zh-CN" altLang="en-US" sz="1800" smtClean="0">
              <a:latin typeface="+mj-ea"/>
              <a:ea typeface="+mj-ea"/>
            </a:rPr>
            <a:t/>
          </a:r>
          <a:endParaRPr lang="zh-CN" altLang="en-US" sz="1800" smtClean="0">
            <a:latin typeface="+mj-ea"/>
            <a:ea typeface="+mj-ea"/>
          </a:endParaRPr>
        </a:p>
      </dgm:t>
    </dgm:pt>
    <dgm:pt modelId="{242B435A-0B3B-42D3-890D-6C8451F1B637}" cxnId="{5E8C2F2D-92B6-4C1C-ADCC-FA7C5290FC90}" type="parTrans">
      <dgm:prSet/>
      <dgm:spPr/>
      <dgm:t>
        <a:bodyPr/>
        <a:lstStyle/>
        <a:p>
          <a:endParaRPr lang="zh-CN" altLang="en-US"/>
        </a:p>
      </dgm:t>
    </dgm:pt>
    <dgm:pt modelId="{AA93159A-7C50-4951-A669-057CBC188AE7}" cxnId="{5E8C2F2D-92B6-4C1C-ADCC-FA7C5290FC90}" type="sibTrans">
      <dgm:prSet/>
      <dgm:spPr/>
      <dgm:t>
        <a:bodyPr/>
        <a:lstStyle/>
        <a:p>
          <a:endParaRPr lang="zh-CN" altLang="en-US"/>
        </a:p>
      </dgm:t>
    </dgm:pt>
    <dgm:pt modelId="{E74924BA-1FD4-4CEE-AB9C-35D91BBA6A0F}">
      <dgm:prSet phldr="0" custT="1"/>
      <dgm:spPr/>
      <dgm:t>
        <a:bodyPr vert="horz" wrap="square"/>
        <a:p>
          <a:pPr>
            <a:lnSpc>
              <a:spcPct val="100000"/>
            </a:lnSpc>
            <a:spcBef>
              <a:spcPct val="0"/>
            </a:spcBef>
            <a:spcAft>
              <a:spcPct val="35000"/>
            </a:spcAft>
          </a:pPr>
          <a:r>
            <a:rPr lang="zh-CN" altLang="en-US" sz="1800" smtClean="0">
              <a:latin typeface="+mj-ea"/>
              <a:ea typeface="+mj-ea"/>
            </a:rPr>
            <a:t>现场检查</a:t>
          </a:r>
          <a:r>
            <a:rPr lang="zh-CN" altLang="en-US" sz="1800">
              <a:latin typeface="+mj-ea"/>
              <a:ea typeface="+mj-ea"/>
            </a:rPr>
            <a:t/>
          </a:r>
          <a:endParaRPr lang="zh-CN" altLang="en-US" sz="1800">
            <a:latin typeface="+mj-ea"/>
            <a:ea typeface="+mj-ea"/>
          </a:endParaRPr>
        </a:p>
      </dgm:t>
    </dgm:pt>
    <dgm:pt modelId="{9C9896FD-3723-47F0-BFFC-C7930661DAC4}" cxnId="{DE1B22E8-0C46-45A2-BA84-9D440904045C}" type="parTrans">
      <dgm:prSet/>
      <dgm:spPr/>
      <dgm:t>
        <a:bodyPr/>
        <a:lstStyle/>
        <a:p>
          <a:endParaRPr lang="zh-CN" altLang="en-US"/>
        </a:p>
      </dgm:t>
    </dgm:pt>
    <dgm:pt modelId="{4001DD07-A582-4FB9-A3CD-6EB35C16448E}" cxnId="{DE1B22E8-0C46-45A2-BA84-9D440904045C}" type="sibTrans">
      <dgm:prSet/>
      <dgm:spPr/>
      <dgm:t>
        <a:bodyPr/>
        <a:lstStyle/>
        <a:p>
          <a:endParaRPr lang="zh-CN" altLang="en-US"/>
        </a:p>
      </dgm:t>
    </dgm:pt>
    <dgm:pt modelId="{FF398584-8FF9-4CCB-8F59-1DED34F4390D}">
      <dgm:prSet phldr="0" custT="1"/>
      <dgm:spPr/>
      <dgm:t>
        <a:bodyPr vert="horz" wrap="square"/>
        <a:p>
          <a:pPr>
            <a:lnSpc>
              <a:spcPct val="100000"/>
            </a:lnSpc>
            <a:spcBef>
              <a:spcPct val="0"/>
            </a:spcBef>
            <a:spcAft>
              <a:spcPct val="35000"/>
            </a:spcAft>
          </a:pPr>
          <a:r>
            <a:rPr lang="zh-CN" altLang="en-US" sz="1800" smtClean="0">
              <a:latin typeface="+mj-ea"/>
              <a:ea typeface="+mj-ea"/>
            </a:rPr>
            <a:t>交接检查</a:t>
          </a:r>
          <a:r>
            <a:rPr lang="zh-CN" altLang="en-US" sz="1800">
              <a:latin typeface="+mj-ea"/>
              <a:ea typeface="+mj-ea"/>
            </a:rPr>
            <a:t/>
          </a:r>
          <a:endParaRPr lang="zh-CN" altLang="en-US" sz="1800">
            <a:latin typeface="+mj-ea"/>
            <a:ea typeface="+mj-ea"/>
          </a:endParaRPr>
        </a:p>
      </dgm:t>
    </dgm:pt>
    <dgm:pt modelId="{6F29F41B-1384-42D4-9254-7BC4E133E51B}" cxnId="{CA4CEC08-DC02-4E63-97DC-B3290BFD5778}" type="parTrans">
      <dgm:prSet/>
      <dgm:spPr/>
      <dgm:t>
        <a:bodyPr/>
        <a:lstStyle/>
        <a:p>
          <a:endParaRPr lang="zh-CN" altLang="en-US"/>
        </a:p>
      </dgm:t>
    </dgm:pt>
    <dgm:pt modelId="{73C30E01-8CE2-4714-A4D6-5E984EB90109}" cxnId="{CA4CEC08-DC02-4E63-97DC-B3290BFD5778}" type="sibTrans">
      <dgm:prSet/>
      <dgm:spPr/>
      <dgm:t>
        <a:bodyPr/>
        <a:lstStyle/>
        <a:p>
          <a:endParaRPr lang="zh-CN" altLang="en-US"/>
        </a:p>
      </dgm:t>
    </dgm:pt>
    <dgm:pt modelId="{9C32F44B-5459-464D-B0B5-6CFC475DA33A}" type="pres">
      <dgm:prSet presAssocID="{78BD6396-5A2E-40EC-A6DE-138D546E6CD5}" presName="CompostProcess" presStyleCnt="0">
        <dgm:presLayoutVars>
          <dgm:dir/>
          <dgm:resizeHandles val="exact"/>
        </dgm:presLayoutVars>
      </dgm:prSet>
      <dgm:spPr/>
    </dgm:pt>
    <dgm:pt modelId="{52FBF4FC-02BA-495B-829B-6403E456E2DC}" type="pres">
      <dgm:prSet presAssocID="{78BD6396-5A2E-40EC-A6DE-138D546E6CD5}" presName="arrow" presStyleLbl="bgShp" presStyleIdx="0" presStyleCnt="1" custScaleX="117646" custLinFactNeighborX="0" custLinFactNeighborY="-16000"/>
      <dgm:spPr/>
    </dgm:pt>
    <dgm:pt modelId="{48426AA0-945E-4EF4-8B04-4E0EA086BFE0}" type="pres">
      <dgm:prSet presAssocID="{78BD6396-5A2E-40EC-A6DE-138D546E6CD5}" presName="linearProcess" presStyleCnt="0"/>
      <dgm:spPr/>
    </dgm:pt>
    <dgm:pt modelId="{0694E85D-D329-466F-9E4A-382732E8A038}" type="pres">
      <dgm:prSet presAssocID="{93502D9B-2F49-4784-9D15-A22BA781CD65}" presName="textNode" presStyleLbl="node1" presStyleIdx="0" presStyleCnt="5">
        <dgm:presLayoutVars>
          <dgm:bulletEnabled val="1"/>
        </dgm:presLayoutVars>
      </dgm:prSet>
      <dgm:spPr/>
      <dgm:t>
        <a:bodyPr/>
        <a:lstStyle/>
        <a:p>
          <a:endParaRPr lang="zh-CN" altLang="en-US"/>
        </a:p>
      </dgm:t>
    </dgm:pt>
    <dgm:pt modelId="{97429DB2-67F1-473E-B564-0CA5F7BFEB49}" type="pres">
      <dgm:prSet presAssocID="{897C17AC-EC56-4C08-AC88-26F93A2F6A52}" presName="sibTrans" presStyleCnt="0"/>
      <dgm:spPr/>
    </dgm:pt>
    <dgm:pt modelId="{27E076D2-03F8-4222-A7B2-357962D8D2B1}" type="pres">
      <dgm:prSet presAssocID="{8BE5FE60-B8A4-498B-94A5-EEBA80ECA366}" presName="textNode" presStyleLbl="node1" presStyleIdx="1" presStyleCnt="5">
        <dgm:presLayoutVars>
          <dgm:bulletEnabled val="1"/>
        </dgm:presLayoutVars>
      </dgm:prSet>
      <dgm:spPr/>
      <dgm:t>
        <a:bodyPr/>
        <a:lstStyle/>
        <a:p>
          <a:endParaRPr lang="zh-CN" altLang="en-US"/>
        </a:p>
      </dgm:t>
    </dgm:pt>
    <dgm:pt modelId="{7E5A391E-7302-4AEA-ABB2-0231D9A07B4E}" type="pres">
      <dgm:prSet presAssocID="{88281350-9689-4CBC-8CBD-B90ADF12A488}" presName="sibTrans" presStyleCnt="0"/>
      <dgm:spPr/>
    </dgm:pt>
    <dgm:pt modelId="{849491C3-72EE-4834-9C3E-3689FC74563E}" type="pres">
      <dgm:prSet presAssocID="{DC044BDC-EFDC-405B-8B03-2E5BB6FF72C7}" presName="textNode" presStyleLbl="node1" presStyleIdx="2" presStyleCnt="5" custLinFactNeighborX="-58301" custLinFactNeighborY="1389">
        <dgm:presLayoutVars>
          <dgm:bulletEnabled val="1"/>
        </dgm:presLayoutVars>
      </dgm:prSet>
      <dgm:spPr/>
      <dgm:t>
        <a:bodyPr/>
        <a:lstStyle/>
        <a:p>
          <a:endParaRPr lang="zh-CN" altLang="en-US"/>
        </a:p>
      </dgm:t>
    </dgm:pt>
    <dgm:pt modelId="{411A813C-5A65-428D-BB2F-9984E8B1D015}" type="pres">
      <dgm:prSet presAssocID="{AA93159A-7C50-4951-A669-057CBC188AE7}" presName="sibTrans" presStyleCnt="0"/>
      <dgm:spPr/>
    </dgm:pt>
    <dgm:pt modelId="{B9A17A9F-E52F-4474-AFA4-CA719FCEFC43}" type="pres">
      <dgm:prSet presAssocID="{E74924BA-1FD4-4CEE-AB9C-35D91BBA6A0F}" presName="textNode" presStyleLbl="node1" presStyleIdx="3" presStyleCnt="5" custLinFactX="-229" custLinFactNeighborX="-100000" custLinFactNeighborY="1389">
        <dgm:presLayoutVars>
          <dgm:bulletEnabled val="1"/>
        </dgm:presLayoutVars>
      </dgm:prSet>
      <dgm:spPr/>
      <dgm:t>
        <a:bodyPr/>
        <a:lstStyle/>
        <a:p>
          <a:endParaRPr lang="zh-CN" altLang="en-US"/>
        </a:p>
      </dgm:t>
    </dgm:pt>
    <dgm:pt modelId="{FF4D3D7C-BDFD-4C3B-9914-FB116D2422DC}" type="pres">
      <dgm:prSet presAssocID="{4001DD07-A582-4FB9-A3CD-6EB35C16448E}" presName="sibTrans" presStyleCnt="0"/>
      <dgm:spPr/>
    </dgm:pt>
    <dgm:pt modelId="{4ECB42BA-0AD6-4C05-98E0-BDD123DB99A1}" type="pres">
      <dgm:prSet presAssocID="{FF398584-8FF9-4CCB-8F59-1DED34F4390D}" presName="textNode" presStyleLbl="node1" presStyleIdx="4" presStyleCnt="5" custLinFactX="-4215" custLinFactNeighborX="-100000" custLinFactNeighborY="1389">
        <dgm:presLayoutVars>
          <dgm:bulletEnabled val="1"/>
        </dgm:presLayoutVars>
      </dgm:prSet>
      <dgm:spPr/>
      <dgm:t>
        <a:bodyPr/>
        <a:lstStyle/>
        <a:p>
          <a:endParaRPr lang="zh-CN" altLang="en-US"/>
        </a:p>
      </dgm:t>
    </dgm:pt>
  </dgm:ptLst>
  <dgm:cxnLst>
    <dgm:cxn modelId="{63E8EAB4-F3C7-4026-A3B5-F2F22456CE75}" srcId="{78BD6396-5A2E-40EC-A6DE-138D546E6CD5}" destId="{93502D9B-2F49-4784-9D15-A22BA781CD65}" srcOrd="0" destOrd="0" parTransId="{91FA5E23-2DA2-489D-8475-70CCFA7F20BC}" sibTransId="{897C17AC-EC56-4C08-AC88-26F93A2F6A52}"/>
    <dgm:cxn modelId="{EC939224-5AC0-4EDF-866E-C73419484345}" srcId="{78BD6396-5A2E-40EC-A6DE-138D546E6CD5}" destId="{8BE5FE60-B8A4-498B-94A5-EEBA80ECA366}" srcOrd="1" destOrd="0" parTransId="{5E88BDDA-D06B-4CC1-9613-80EB907EE3CE}" sibTransId="{88281350-9689-4CBC-8CBD-B90ADF12A488}"/>
    <dgm:cxn modelId="{5E8C2F2D-92B6-4C1C-ADCC-FA7C5290FC90}" srcId="{78BD6396-5A2E-40EC-A6DE-138D546E6CD5}" destId="{DC044BDC-EFDC-405B-8B03-2E5BB6FF72C7}" srcOrd="2" destOrd="0" parTransId="{242B435A-0B3B-42D3-890D-6C8451F1B637}" sibTransId="{AA93159A-7C50-4951-A669-057CBC188AE7}"/>
    <dgm:cxn modelId="{DE1B22E8-0C46-45A2-BA84-9D440904045C}" srcId="{78BD6396-5A2E-40EC-A6DE-138D546E6CD5}" destId="{E74924BA-1FD4-4CEE-AB9C-35D91BBA6A0F}" srcOrd="3" destOrd="0" parTransId="{9C9896FD-3723-47F0-BFFC-C7930661DAC4}" sibTransId="{4001DD07-A582-4FB9-A3CD-6EB35C16448E}"/>
    <dgm:cxn modelId="{CA4CEC08-DC02-4E63-97DC-B3290BFD5778}" srcId="{78BD6396-5A2E-40EC-A6DE-138D546E6CD5}" destId="{FF398584-8FF9-4CCB-8F59-1DED34F4390D}" srcOrd="4" destOrd="0" parTransId="{6F29F41B-1384-42D4-9254-7BC4E133E51B}" sibTransId="{73C30E01-8CE2-4714-A4D6-5E984EB90109}"/>
    <dgm:cxn modelId="{B705737F-8416-497B-A497-1856FF41A391}" type="presOf" srcId="{78BD6396-5A2E-40EC-A6DE-138D546E6CD5}" destId="{9C32F44B-5459-464D-B0B5-6CFC475DA33A}" srcOrd="0" destOrd="0" presId="urn:microsoft.com/office/officeart/2005/8/layout/hProcess9"/>
    <dgm:cxn modelId="{8DF32F36-EBFE-4A15-B22F-6F0A50F35857}" type="presParOf" srcId="{9C32F44B-5459-464D-B0B5-6CFC475DA33A}" destId="{52FBF4FC-02BA-495B-829B-6403E456E2DC}" srcOrd="0" destOrd="0" presId="urn:microsoft.com/office/officeart/2005/8/layout/hProcess9"/>
    <dgm:cxn modelId="{DEF13599-B116-4521-BBC5-87511F68ADA9}" type="presParOf" srcId="{9C32F44B-5459-464D-B0B5-6CFC475DA33A}" destId="{48426AA0-945E-4EF4-8B04-4E0EA086BFE0}" srcOrd="1" destOrd="0" presId="urn:microsoft.com/office/officeart/2005/8/layout/hProcess9"/>
    <dgm:cxn modelId="{98BB404A-1B64-4991-A307-6F6D8268BA41}" type="presParOf" srcId="{48426AA0-945E-4EF4-8B04-4E0EA086BFE0}" destId="{0694E85D-D329-466F-9E4A-382732E8A038}" srcOrd="0" destOrd="1" presId="urn:microsoft.com/office/officeart/2005/8/layout/hProcess9"/>
    <dgm:cxn modelId="{5A21C7B8-CE2F-409F-A9EF-5B7A91DC0684}" type="presOf" srcId="{93502D9B-2F49-4784-9D15-A22BA781CD65}" destId="{0694E85D-D329-466F-9E4A-382732E8A038}" srcOrd="0" destOrd="0" presId="urn:microsoft.com/office/officeart/2005/8/layout/hProcess9"/>
    <dgm:cxn modelId="{F5689C00-1815-4CC2-BE5C-98AC11CE5AA5}" type="presParOf" srcId="{48426AA0-945E-4EF4-8B04-4E0EA086BFE0}" destId="{97429DB2-67F1-473E-B564-0CA5F7BFEB49}" srcOrd="1" destOrd="1" presId="urn:microsoft.com/office/officeart/2005/8/layout/hProcess9"/>
    <dgm:cxn modelId="{9F7A9CD4-35CC-43FC-958E-A4FBB486BDBC}" type="presParOf" srcId="{48426AA0-945E-4EF4-8B04-4E0EA086BFE0}" destId="{27E076D2-03F8-4222-A7B2-357962D8D2B1}" srcOrd="2" destOrd="1" presId="urn:microsoft.com/office/officeart/2005/8/layout/hProcess9"/>
    <dgm:cxn modelId="{AFB1B196-7670-4C4C-850D-3C9FE9185302}" type="presOf" srcId="{8BE5FE60-B8A4-498B-94A5-EEBA80ECA366}" destId="{27E076D2-03F8-4222-A7B2-357962D8D2B1}" srcOrd="0" destOrd="0" presId="urn:microsoft.com/office/officeart/2005/8/layout/hProcess9"/>
    <dgm:cxn modelId="{DAAA30FE-71D7-4237-8141-EF64DE99C364}" type="presParOf" srcId="{48426AA0-945E-4EF4-8B04-4E0EA086BFE0}" destId="{7E5A391E-7302-4AEA-ABB2-0231D9A07B4E}" srcOrd="3" destOrd="1" presId="urn:microsoft.com/office/officeart/2005/8/layout/hProcess9"/>
    <dgm:cxn modelId="{88392330-0F64-4641-88BD-616119DF1CCA}" type="presParOf" srcId="{48426AA0-945E-4EF4-8B04-4E0EA086BFE0}" destId="{849491C3-72EE-4834-9C3E-3689FC74563E}" srcOrd="4" destOrd="1" presId="urn:microsoft.com/office/officeart/2005/8/layout/hProcess9"/>
    <dgm:cxn modelId="{68F15E1F-B8D0-4F22-9B41-A24653A26F83}" type="presOf" srcId="{DC044BDC-EFDC-405B-8B03-2E5BB6FF72C7}" destId="{849491C3-72EE-4834-9C3E-3689FC74563E}" srcOrd="0" destOrd="0" presId="urn:microsoft.com/office/officeart/2005/8/layout/hProcess9"/>
    <dgm:cxn modelId="{E909C663-1DC4-4263-B7D7-51C5AC89016D}" type="presParOf" srcId="{48426AA0-945E-4EF4-8B04-4E0EA086BFE0}" destId="{411A813C-5A65-428D-BB2F-9984E8B1D015}" srcOrd="5" destOrd="1" presId="urn:microsoft.com/office/officeart/2005/8/layout/hProcess9"/>
    <dgm:cxn modelId="{7F6A6C50-B92D-4106-97BA-CAAA0F091CDC}" type="presParOf" srcId="{48426AA0-945E-4EF4-8B04-4E0EA086BFE0}" destId="{B9A17A9F-E52F-4474-AFA4-CA719FCEFC43}" srcOrd="6" destOrd="1" presId="urn:microsoft.com/office/officeart/2005/8/layout/hProcess9"/>
    <dgm:cxn modelId="{E790B185-AC28-4CF0-9065-395B2E1EE09A}" type="presOf" srcId="{E74924BA-1FD4-4CEE-AB9C-35D91BBA6A0F}" destId="{B9A17A9F-E52F-4474-AFA4-CA719FCEFC43}" srcOrd="0" destOrd="0" presId="urn:microsoft.com/office/officeart/2005/8/layout/hProcess9"/>
    <dgm:cxn modelId="{EF9FF540-B3B7-411E-ADD5-3C97015C171E}" type="presParOf" srcId="{48426AA0-945E-4EF4-8B04-4E0EA086BFE0}" destId="{FF4D3D7C-BDFD-4C3B-9914-FB116D2422DC}" srcOrd="7" destOrd="1" presId="urn:microsoft.com/office/officeart/2005/8/layout/hProcess9"/>
    <dgm:cxn modelId="{7C814E37-E560-42C7-BC1E-5EE8BA86EEFA}" type="presParOf" srcId="{48426AA0-945E-4EF4-8B04-4E0EA086BFE0}" destId="{4ECB42BA-0AD6-4C05-98E0-BDD123DB99A1}" srcOrd="8" destOrd="1" presId="urn:microsoft.com/office/officeart/2005/8/layout/hProcess9"/>
    <dgm:cxn modelId="{DCE93EF0-5791-4875-8CBF-D83872FD0A8E}" type="presOf" srcId="{FF398584-8FF9-4CCB-8F59-1DED34F4390D}" destId="{4ECB42BA-0AD6-4C05-98E0-BDD123DB99A1}" srcOrd="0" destOrd="0" presId="urn:microsoft.com/office/officeart/2005/8/layout/hProcess9"/>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8BD6396-5A2E-40EC-A6DE-138D546E6CD5}" type="doc">
      <dgm:prSet loTypeId="process" loCatId="process" qsTypeId="urn:microsoft.com/office/officeart/2005/8/quickstyle/simple1" qsCatId="simple" csTypeId="urn:microsoft.com/office/officeart/2005/8/colors/accent3_2" csCatId="accent1" phldr="1"/>
      <dgm:spPr/>
    </dgm:pt>
    <dgm:pt modelId="{221F6C30-DFAE-4314-88D2-753F7D5EF1B7}">
      <dgm:prSet phldr="0" custT="1"/>
      <dgm:spPr/>
      <dgm:t>
        <a:bodyPr vert="horz" wrap="square"/>
        <a:p>
          <a:pPr>
            <a:lnSpc>
              <a:spcPct val="100000"/>
            </a:lnSpc>
            <a:spcBef>
              <a:spcPct val="0"/>
            </a:spcBef>
            <a:spcAft>
              <a:spcPct val="35000"/>
            </a:spcAft>
          </a:pPr>
          <a:r>
            <a:rPr lang="zh-CN" altLang="en-US" sz="2400" smtClean="0"/>
            <a:t>压缩机、烃泵</a:t>
          </a:r>
          <a:r>
            <a:rPr lang="zh-CN" altLang="en-US" sz="2400" smtClean="0"/>
            <a:t/>
          </a:r>
          <a:endParaRPr lang="zh-CN" altLang="en-US" sz="2400" smtClean="0"/>
        </a:p>
      </dgm:t>
    </dgm:pt>
    <dgm:pt modelId="{2A003CC2-D0E6-4449-A2AD-A3E0641846D6}" cxnId="{9AEFE7D9-EA53-410C-9550-1464FE5BE6EC}" type="parTrans">
      <dgm:prSet/>
      <dgm:spPr/>
      <dgm:t>
        <a:bodyPr/>
        <a:lstStyle/>
        <a:p>
          <a:endParaRPr lang="zh-CN" altLang="en-US"/>
        </a:p>
      </dgm:t>
    </dgm:pt>
    <dgm:pt modelId="{E4362C95-6938-4DEB-8B8C-31FCAE19F0F0}" cxnId="{9AEFE7D9-EA53-410C-9550-1464FE5BE6EC}" type="sibTrans">
      <dgm:prSet/>
      <dgm:spPr/>
      <dgm:t>
        <a:bodyPr/>
        <a:lstStyle/>
        <a:p>
          <a:endParaRPr lang="zh-CN" altLang="en-US"/>
        </a:p>
      </dgm:t>
    </dgm:pt>
    <dgm:pt modelId="{93502D9B-2F49-4784-9D15-A22BA781CD65}">
      <dgm:prSet phldrT="[文本]" phldr="0" custT="1"/>
      <dgm:spPr/>
      <dgm:t>
        <a:bodyPr vert="horz" wrap="square"/>
        <a:p>
          <a:pPr>
            <a:lnSpc>
              <a:spcPct val="100000"/>
            </a:lnSpc>
            <a:spcBef>
              <a:spcPct val="0"/>
            </a:spcBef>
            <a:spcAft>
              <a:spcPct val="35000"/>
            </a:spcAft>
          </a:pPr>
          <a:r>
            <a:rPr lang="zh-CN" altLang="en-US" sz="2400" smtClean="0"/>
            <a:t>压缩机烃泵附件</a:t>
          </a:r>
          <a:r>
            <a:rPr lang="zh-CN" altLang="en-US" sz="2400" smtClean="0"/>
            <a:t/>
          </a:r>
          <a:endParaRPr lang="zh-CN" altLang="en-US" sz="2400" smtClean="0"/>
        </a:p>
      </dgm:t>
    </dgm:pt>
    <dgm:pt modelId="{91FA5E23-2DA2-489D-8475-70CCFA7F20BC}" cxnId="{B9E4CA43-6F2F-435E-A8EB-EA877816EBA2}" type="parTrans">
      <dgm:prSet/>
      <dgm:spPr/>
      <dgm:t>
        <a:bodyPr/>
        <a:lstStyle/>
        <a:p>
          <a:endParaRPr lang="zh-CN" altLang="en-US"/>
        </a:p>
      </dgm:t>
    </dgm:pt>
    <dgm:pt modelId="{897C17AC-EC56-4C08-AC88-26F93A2F6A52}" cxnId="{B9E4CA43-6F2F-435E-A8EB-EA877816EBA2}" type="sibTrans">
      <dgm:prSet/>
      <dgm:spPr/>
      <dgm:t>
        <a:bodyPr/>
        <a:lstStyle/>
        <a:p>
          <a:endParaRPr lang="zh-CN" altLang="en-US"/>
        </a:p>
      </dgm:t>
    </dgm:pt>
    <dgm:pt modelId="{8BE5FE60-B8A4-498B-94A5-EEBA80ECA366}">
      <dgm:prSet phldrT="[文本]" phldr="0" custT="1"/>
      <dgm:spPr/>
      <dgm:t>
        <a:bodyPr vert="horz" wrap="square"/>
        <a:p>
          <a:pPr>
            <a:lnSpc>
              <a:spcPct val="100000"/>
            </a:lnSpc>
            <a:spcBef>
              <a:spcPct val="0"/>
            </a:spcBef>
            <a:spcAft>
              <a:spcPct val="35000"/>
            </a:spcAft>
          </a:pPr>
          <a:r>
            <a:rPr lang="zh-CN" altLang="en-US" sz="2400" smtClean="0"/>
            <a:t>运行检查</a:t>
          </a:r>
          <a:r>
            <a:rPr lang="zh-CN" altLang="en-US" sz="2400" smtClean="0"/>
            <a:t/>
          </a:r>
          <a:endParaRPr lang="zh-CN" altLang="en-US" sz="2400" smtClean="0"/>
        </a:p>
      </dgm:t>
    </dgm:pt>
    <dgm:pt modelId="{5E88BDDA-D06B-4CC1-9613-80EB907EE3CE}" cxnId="{F7928397-3EA9-45C0-BDA6-B8CAF0F87DE6}" type="parTrans">
      <dgm:prSet/>
      <dgm:spPr/>
      <dgm:t>
        <a:bodyPr/>
        <a:lstStyle/>
        <a:p>
          <a:endParaRPr lang="zh-CN" altLang="en-US"/>
        </a:p>
      </dgm:t>
    </dgm:pt>
    <dgm:pt modelId="{88281350-9689-4CBC-8CBD-B90ADF12A488}" cxnId="{F7928397-3EA9-45C0-BDA6-B8CAF0F87DE6}" type="sibTrans">
      <dgm:prSet/>
      <dgm:spPr/>
      <dgm:t>
        <a:bodyPr/>
        <a:lstStyle/>
        <a:p>
          <a:endParaRPr lang="zh-CN" altLang="en-US"/>
        </a:p>
      </dgm:t>
    </dgm:pt>
    <dgm:pt modelId="{E74924BA-1FD4-4CEE-AB9C-35D91BBA6A0F}">
      <dgm:prSet/>
      <dgm:spPr/>
      <dgm:t>
        <a:bodyPr/>
        <a:lstStyle/>
        <a:p>
          <a:r>
            <a:rPr lang="zh-CN" altLang="en-US" smtClean="0"/>
            <a:t>关机检查</a:t>
          </a:r>
          <a:endParaRPr lang="zh-CN" altLang="en-US"/>
        </a:p>
      </dgm:t>
    </dgm:pt>
    <dgm:pt modelId="{9C9896FD-3723-47F0-BFFC-C7930661DAC4}" cxnId="{F11C0B14-AA7F-4BB0-8BA5-32FA28CBB09B}" type="parTrans">
      <dgm:prSet/>
      <dgm:spPr/>
      <dgm:t>
        <a:bodyPr/>
        <a:lstStyle/>
        <a:p>
          <a:endParaRPr lang="zh-CN" altLang="en-US"/>
        </a:p>
      </dgm:t>
    </dgm:pt>
    <dgm:pt modelId="{4001DD07-A582-4FB9-A3CD-6EB35C16448E}" cxnId="{F11C0B14-AA7F-4BB0-8BA5-32FA28CBB09B}" type="sibTrans">
      <dgm:prSet/>
      <dgm:spPr/>
      <dgm:t>
        <a:bodyPr/>
        <a:lstStyle/>
        <a:p>
          <a:endParaRPr lang="zh-CN" altLang="en-US"/>
        </a:p>
      </dgm:t>
    </dgm:pt>
    <dgm:pt modelId="{672916FB-6250-430B-99CA-257AB9163089}">
      <dgm:prSet/>
      <dgm:spPr/>
      <dgm:t>
        <a:bodyPr/>
        <a:lstStyle/>
        <a:p>
          <a:r>
            <a:rPr lang="zh-CN" altLang="en-US" smtClean="0"/>
            <a:t>定期保养</a:t>
          </a:r>
          <a:endParaRPr lang="zh-CN" altLang="en-US"/>
        </a:p>
      </dgm:t>
    </dgm:pt>
    <dgm:pt modelId="{1EB702B5-BBEF-4AC4-90D9-F8AC69431EA6}" cxnId="{5E85DB79-DAA9-47A8-81E2-9209C31514A9}" type="parTrans">
      <dgm:prSet/>
      <dgm:spPr/>
      <dgm:t>
        <a:bodyPr/>
        <a:lstStyle/>
        <a:p>
          <a:endParaRPr lang="zh-CN" altLang="en-US"/>
        </a:p>
      </dgm:t>
    </dgm:pt>
    <dgm:pt modelId="{50C12E7F-DCDC-4A2E-9C5A-45B9B051C97A}" cxnId="{5E85DB79-DAA9-47A8-81E2-9209C31514A9}" type="sibTrans">
      <dgm:prSet/>
      <dgm:spPr/>
      <dgm:t>
        <a:bodyPr/>
        <a:lstStyle/>
        <a:p>
          <a:endParaRPr lang="zh-CN" altLang="en-US"/>
        </a:p>
      </dgm:t>
    </dgm:pt>
    <dgm:pt modelId="{9C32F44B-5459-464D-B0B5-6CFC475DA33A}" type="pres">
      <dgm:prSet presAssocID="{78BD6396-5A2E-40EC-A6DE-138D546E6CD5}" presName="CompostProcess" presStyleCnt="0">
        <dgm:presLayoutVars>
          <dgm:dir/>
          <dgm:resizeHandles val="exact"/>
        </dgm:presLayoutVars>
      </dgm:prSet>
      <dgm:spPr/>
    </dgm:pt>
    <dgm:pt modelId="{52FBF4FC-02BA-495B-829B-6403E456E2DC}" type="pres">
      <dgm:prSet presAssocID="{78BD6396-5A2E-40EC-A6DE-138D546E6CD5}" presName="arrow" presStyleLbl="bgShp" presStyleIdx="0" presStyleCnt="1" custScaleX="117646" custLinFactNeighborX="0" custLinFactNeighborY="-16667"/>
      <dgm:spPr/>
    </dgm:pt>
    <dgm:pt modelId="{48426AA0-945E-4EF4-8B04-4E0EA086BFE0}" type="pres">
      <dgm:prSet presAssocID="{78BD6396-5A2E-40EC-A6DE-138D546E6CD5}" presName="linearProcess" presStyleCnt="0"/>
      <dgm:spPr/>
    </dgm:pt>
    <dgm:pt modelId="{97F29359-461A-4F82-847B-ECDDA1DFDB77}" type="pres">
      <dgm:prSet presAssocID="{221F6C30-DFAE-4314-88D2-753F7D5EF1B7}" presName="textNode" presStyleLbl="node1" presStyleIdx="0" presStyleCnt="5">
        <dgm:presLayoutVars>
          <dgm:bulletEnabled val="1"/>
        </dgm:presLayoutVars>
      </dgm:prSet>
      <dgm:spPr/>
      <dgm:t>
        <a:bodyPr/>
        <a:lstStyle/>
        <a:p>
          <a:endParaRPr lang="zh-CN" altLang="en-US"/>
        </a:p>
      </dgm:t>
    </dgm:pt>
    <dgm:pt modelId="{E3E571DF-06DC-44F5-83A9-7873D3087600}" type="pres">
      <dgm:prSet presAssocID="{E4362C95-6938-4DEB-8B8C-31FCAE19F0F0}" presName="sibTrans" presStyleCnt="0"/>
      <dgm:spPr/>
    </dgm:pt>
    <dgm:pt modelId="{0694E85D-D329-466F-9E4A-382732E8A038}" type="pres">
      <dgm:prSet presAssocID="{93502D9B-2F49-4784-9D15-A22BA781CD65}" presName="textNode" presStyleLbl="node1" presStyleIdx="1" presStyleCnt="5" custLinFactNeighborX="-31523" custLinFactNeighborY="1389">
        <dgm:presLayoutVars>
          <dgm:bulletEnabled val="1"/>
        </dgm:presLayoutVars>
      </dgm:prSet>
      <dgm:spPr/>
      <dgm:t>
        <a:bodyPr/>
        <a:lstStyle/>
        <a:p>
          <a:endParaRPr lang="zh-CN" altLang="en-US"/>
        </a:p>
      </dgm:t>
    </dgm:pt>
    <dgm:pt modelId="{97429DB2-67F1-473E-B564-0CA5F7BFEB49}" type="pres">
      <dgm:prSet presAssocID="{897C17AC-EC56-4C08-AC88-26F93A2F6A52}" presName="sibTrans" presStyleCnt="0"/>
      <dgm:spPr/>
    </dgm:pt>
    <dgm:pt modelId="{27E076D2-03F8-4222-A7B2-357962D8D2B1}" type="pres">
      <dgm:prSet presAssocID="{8BE5FE60-B8A4-498B-94A5-EEBA80ECA366}" presName="textNode" presStyleLbl="node1" presStyleIdx="2" presStyleCnt="5" custLinFactNeighborX="-55972" custLinFactNeighborY="1389">
        <dgm:presLayoutVars>
          <dgm:bulletEnabled val="1"/>
        </dgm:presLayoutVars>
      </dgm:prSet>
      <dgm:spPr/>
      <dgm:t>
        <a:bodyPr/>
        <a:lstStyle/>
        <a:p>
          <a:endParaRPr lang="zh-CN" altLang="en-US"/>
        </a:p>
      </dgm:t>
    </dgm:pt>
    <dgm:pt modelId="{7E5A391E-7302-4AEA-ABB2-0231D9A07B4E}" type="pres">
      <dgm:prSet presAssocID="{88281350-9689-4CBC-8CBD-B90ADF12A488}" presName="sibTrans" presStyleCnt="0"/>
      <dgm:spPr/>
    </dgm:pt>
    <dgm:pt modelId="{B9A17A9F-E52F-4474-AFA4-CA719FCEFC43}" type="pres">
      <dgm:prSet presAssocID="{E74924BA-1FD4-4CEE-AB9C-35D91BBA6A0F}" presName="textNode" presStyleLbl="node1" presStyleIdx="3" presStyleCnt="5" custLinFactX="-975" custLinFactNeighborX="-100000" custLinFactNeighborY="1389">
        <dgm:presLayoutVars>
          <dgm:bulletEnabled val="1"/>
        </dgm:presLayoutVars>
      </dgm:prSet>
      <dgm:spPr/>
      <dgm:t>
        <a:bodyPr/>
        <a:lstStyle/>
        <a:p>
          <a:endParaRPr lang="zh-CN" altLang="en-US"/>
        </a:p>
      </dgm:t>
    </dgm:pt>
    <dgm:pt modelId="{FF4D3D7C-BDFD-4C3B-9914-FB116D2422DC}" type="pres">
      <dgm:prSet presAssocID="{4001DD07-A582-4FB9-A3CD-6EB35C16448E}" presName="sibTrans" presStyleCnt="0"/>
      <dgm:spPr/>
    </dgm:pt>
    <dgm:pt modelId="{69DA2FFC-AB75-4E11-ACB3-B5558A91B03D}" type="pres">
      <dgm:prSet presAssocID="{672916FB-6250-430B-99CA-257AB9163089}" presName="textNode" presStyleLbl="node1" presStyleIdx="4" presStyleCnt="5" custLinFactX="-3728" custLinFactNeighborX="-100000" custLinFactNeighborY="1389">
        <dgm:presLayoutVars>
          <dgm:bulletEnabled val="1"/>
        </dgm:presLayoutVars>
      </dgm:prSet>
      <dgm:spPr/>
      <dgm:t>
        <a:bodyPr/>
        <a:lstStyle/>
        <a:p>
          <a:endParaRPr lang="zh-CN" altLang="en-US"/>
        </a:p>
      </dgm:t>
    </dgm:pt>
  </dgm:ptLst>
  <dgm:cxnLst>
    <dgm:cxn modelId="{9AEFE7D9-EA53-410C-9550-1464FE5BE6EC}" srcId="{78BD6396-5A2E-40EC-A6DE-138D546E6CD5}" destId="{221F6C30-DFAE-4314-88D2-753F7D5EF1B7}" srcOrd="0" destOrd="0" parTransId="{2A003CC2-D0E6-4449-A2AD-A3E0641846D6}" sibTransId="{E4362C95-6938-4DEB-8B8C-31FCAE19F0F0}"/>
    <dgm:cxn modelId="{B9E4CA43-6F2F-435E-A8EB-EA877816EBA2}" srcId="{78BD6396-5A2E-40EC-A6DE-138D546E6CD5}" destId="{93502D9B-2F49-4784-9D15-A22BA781CD65}" srcOrd="1" destOrd="0" parTransId="{91FA5E23-2DA2-489D-8475-70CCFA7F20BC}" sibTransId="{897C17AC-EC56-4C08-AC88-26F93A2F6A52}"/>
    <dgm:cxn modelId="{F7928397-3EA9-45C0-BDA6-B8CAF0F87DE6}" srcId="{78BD6396-5A2E-40EC-A6DE-138D546E6CD5}" destId="{8BE5FE60-B8A4-498B-94A5-EEBA80ECA366}" srcOrd="2" destOrd="0" parTransId="{5E88BDDA-D06B-4CC1-9613-80EB907EE3CE}" sibTransId="{88281350-9689-4CBC-8CBD-B90ADF12A488}"/>
    <dgm:cxn modelId="{F11C0B14-AA7F-4BB0-8BA5-32FA28CBB09B}" srcId="{78BD6396-5A2E-40EC-A6DE-138D546E6CD5}" destId="{E74924BA-1FD4-4CEE-AB9C-35D91BBA6A0F}" srcOrd="3" destOrd="0" parTransId="{9C9896FD-3723-47F0-BFFC-C7930661DAC4}" sibTransId="{4001DD07-A582-4FB9-A3CD-6EB35C16448E}"/>
    <dgm:cxn modelId="{5E85DB79-DAA9-47A8-81E2-9209C31514A9}" srcId="{78BD6396-5A2E-40EC-A6DE-138D546E6CD5}" destId="{672916FB-6250-430B-99CA-257AB9163089}" srcOrd="4" destOrd="0" parTransId="{1EB702B5-BBEF-4AC4-90D9-F8AC69431EA6}" sibTransId="{50C12E7F-DCDC-4A2E-9C5A-45B9B051C97A}"/>
    <dgm:cxn modelId="{8385386F-49BD-43A5-B5D2-160CD156A4EC}" type="presOf" srcId="{78BD6396-5A2E-40EC-A6DE-138D546E6CD5}" destId="{9C32F44B-5459-464D-B0B5-6CFC475DA33A}" srcOrd="0" destOrd="0" presId="urn:microsoft.com/office/officeart/2005/8/layout/hProcess9"/>
    <dgm:cxn modelId="{7A283C3C-DADF-4E41-83D1-E1687DC151B7}" type="presParOf" srcId="{9C32F44B-5459-464D-B0B5-6CFC475DA33A}" destId="{52FBF4FC-02BA-495B-829B-6403E456E2DC}" srcOrd="0" destOrd="0" presId="urn:microsoft.com/office/officeart/2005/8/layout/hProcess9"/>
    <dgm:cxn modelId="{32C4349A-8B6A-4C12-A4D1-0CA39AF98915}" type="presParOf" srcId="{9C32F44B-5459-464D-B0B5-6CFC475DA33A}" destId="{48426AA0-945E-4EF4-8B04-4E0EA086BFE0}" srcOrd="1" destOrd="0" presId="urn:microsoft.com/office/officeart/2005/8/layout/hProcess9"/>
    <dgm:cxn modelId="{B26A137C-3FD8-46E5-B74A-267449114AA9}" type="presParOf" srcId="{48426AA0-945E-4EF4-8B04-4E0EA086BFE0}" destId="{97F29359-461A-4F82-847B-ECDDA1DFDB77}" srcOrd="0" destOrd="1" presId="urn:microsoft.com/office/officeart/2005/8/layout/hProcess9"/>
    <dgm:cxn modelId="{D8E35B03-C075-48AF-8E8C-0CD2E1C58B45}" type="presOf" srcId="{221F6C30-DFAE-4314-88D2-753F7D5EF1B7}" destId="{97F29359-461A-4F82-847B-ECDDA1DFDB77}" srcOrd="0" destOrd="0" presId="urn:microsoft.com/office/officeart/2005/8/layout/hProcess9"/>
    <dgm:cxn modelId="{BA01C882-D048-49A5-9158-429B98540F8B}" type="presParOf" srcId="{48426AA0-945E-4EF4-8B04-4E0EA086BFE0}" destId="{E3E571DF-06DC-44F5-83A9-7873D3087600}" srcOrd="1" destOrd="1" presId="urn:microsoft.com/office/officeart/2005/8/layout/hProcess9"/>
    <dgm:cxn modelId="{613243D6-09DB-440D-87E3-342081F01E73}" type="presParOf" srcId="{48426AA0-945E-4EF4-8B04-4E0EA086BFE0}" destId="{0694E85D-D329-466F-9E4A-382732E8A038}" srcOrd="2" destOrd="1" presId="urn:microsoft.com/office/officeart/2005/8/layout/hProcess9"/>
    <dgm:cxn modelId="{68158A7C-CC22-4709-A5F5-B98A5941FEAF}" type="presOf" srcId="{93502D9B-2F49-4784-9D15-A22BA781CD65}" destId="{0694E85D-D329-466F-9E4A-382732E8A038}" srcOrd="0" destOrd="0" presId="urn:microsoft.com/office/officeart/2005/8/layout/hProcess9"/>
    <dgm:cxn modelId="{4A4182B8-BA92-4EC2-85C2-FB5744B55530}" type="presParOf" srcId="{48426AA0-945E-4EF4-8B04-4E0EA086BFE0}" destId="{97429DB2-67F1-473E-B564-0CA5F7BFEB49}" srcOrd="3" destOrd="1" presId="urn:microsoft.com/office/officeart/2005/8/layout/hProcess9"/>
    <dgm:cxn modelId="{4B6FCDB0-79D4-49BA-A204-5823B3B28C33}" type="presParOf" srcId="{48426AA0-945E-4EF4-8B04-4E0EA086BFE0}" destId="{27E076D2-03F8-4222-A7B2-357962D8D2B1}" srcOrd="4" destOrd="1" presId="urn:microsoft.com/office/officeart/2005/8/layout/hProcess9"/>
    <dgm:cxn modelId="{669ED8FF-6D85-46C8-84C2-54A3DD04A3FB}" type="presOf" srcId="{8BE5FE60-B8A4-498B-94A5-EEBA80ECA366}" destId="{27E076D2-03F8-4222-A7B2-357962D8D2B1}" srcOrd="0" destOrd="0" presId="urn:microsoft.com/office/officeart/2005/8/layout/hProcess9"/>
    <dgm:cxn modelId="{30C17069-D323-4E79-AE14-B5756A85B160}" type="presParOf" srcId="{48426AA0-945E-4EF4-8B04-4E0EA086BFE0}" destId="{7E5A391E-7302-4AEA-ABB2-0231D9A07B4E}" srcOrd="5" destOrd="1" presId="urn:microsoft.com/office/officeart/2005/8/layout/hProcess9"/>
    <dgm:cxn modelId="{B20AA2AE-3EED-439E-B5C5-582B3BFBE4A0}" type="presParOf" srcId="{48426AA0-945E-4EF4-8B04-4E0EA086BFE0}" destId="{B9A17A9F-E52F-4474-AFA4-CA719FCEFC43}" srcOrd="6" destOrd="1" presId="urn:microsoft.com/office/officeart/2005/8/layout/hProcess9"/>
    <dgm:cxn modelId="{FCD93C56-B5B9-42B0-B70C-689D2D472D3A}" type="presOf" srcId="{E74924BA-1FD4-4CEE-AB9C-35D91BBA6A0F}" destId="{B9A17A9F-E52F-4474-AFA4-CA719FCEFC43}" srcOrd="0" destOrd="0" presId="urn:microsoft.com/office/officeart/2005/8/layout/hProcess9"/>
    <dgm:cxn modelId="{FFD8F8D8-5E21-4BF7-94D2-E6D039919DE0}" type="presParOf" srcId="{48426AA0-945E-4EF4-8B04-4E0EA086BFE0}" destId="{FF4D3D7C-BDFD-4C3B-9914-FB116D2422DC}" srcOrd="7" destOrd="1" presId="urn:microsoft.com/office/officeart/2005/8/layout/hProcess9"/>
    <dgm:cxn modelId="{4347A81C-25E1-4520-9201-D11FF8F14F58}" type="presParOf" srcId="{48426AA0-945E-4EF4-8B04-4E0EA086BFE0}" destId="{69DA2FFC-AB75-4E11-ACB3-B5558A91B03D}" srcOrd="8" destOrd="1" presId="urn:microsoft.com/office/officeart/2005/8/layout/hProcess9"/>
    <dgm:cxn modelId="{60ECB228-1EFF-49D9-A0D9-29B75BE684D6}" type="presOf" srcId="{672916FB-6250-430B-99CA-257AB9163089}" destId="{69DA2FFC-AB75-4E11-ACB3-B5558A91B03D}" srcOrd="0" destOrd="0" presId="urn:microsoft.com/office/officeart/2005/8/layout/hProcess9"/>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8BD6396-5A2E-40EC-A6DE-138D546E6CD5}" type="doc">
      <dgm:prSet loTypeId="urn:microsoft.com/office/officeart/2005/8/layout/hProcess9" loCatId="process" qsTypeId="urn:microsoft.com/office/officeart/2005/8/quickstyle/simple1" qsCatId="simple" csTypeId="urn:microsoft.com/office/officeart/2005/8/colors/accent3_2" csCatId="accent1" phldr="1"/>
      <dgm:spPr/>
    </dgm:pt>
    <dgm:pt modelId="{93502D9B-2F49-4784-9D15-A22BA781CD65}">
      <dgm:prSet phldrT="[文本]" custT="1"/>
      <dgm:spPr/>
      <dgm:t>
        <a:bodyPr/>
        <a:lstStyle/>
        <a:p>
          <a:r>
            <a:rPr lang="zh-CN" altLang="en-US" sz="2800" smtClean="0"/>
            <a:t>充装前检查</a:t>
          </a:r>
          <a:endParaRPr lang="zh-CN" altLang="en-US" sz="2800"/>
        </a:p>
      </dgm:t>
    </dgm:pt>
    <dgm:pt modelId="{91FA5E23-2DA2-489D-8475-70CCFA7F20BC}" cxnId="{DBD21EC7-0684-4B70-A4D3-9DDC4B95E09E}" type="parTrans">
      <dgm:prSet/>
      <dgm:spPr/>
      <dgm:t>
        <a:bodyPr/>
        <a:lstStyle/>
        <a:p>
          <a:endParaRPr lang="zh-CN" altLang="en-US"/>
        </a:p>
      </dgm:t>
    </dgm:pt>
    <dgm:pt modelId="{897C17AC-EC56-4C08-AC88-26F93A2F6A52}" cxnId="{DBD21EC7-0684-4B70-A4D3-9DDC4B95E09E}" type="sibTrans">
      <dgm:prSet/>
      <dgm:spPr/>
      <dgm:t>
        <a:bodyPr/>
        <a:lstStyle/>
        <a:p>
          <a:endParaRPr lang="zh-CN" altLang="en-US"/>
        </a:p>
      </dgm:t>
    </dgm:pt>
    <dgm:pt modelId="{8BE5FE60-B8A4-498B-94A5-EEBA80ECA366}">
      <dgm:prSet phldrT="[文本]"/>
      <dgm:spPr/>
      <dgm:t>
        <a:bodyPr/>
        <a:lstStyle/>
        <a:p>
          <a:r>
            <a:rPr lang="zh-CN" altLang="en-US" smtClean="0"/>
            <a:t>充装检查</a:t>
          </a:r>
          <a:endParaRPr lang="zh-CN" altLang="en-US"/>
        </a:p>
      </dgm:t>
    </dgm:pt>
    <dgm:pt modelId="{5E88BDDA-D06B-4CC1-9613-80EB907EE3CE}" cxnId="{8FBEC2D4-D443-45BC-912B-39C890714609}" type="parTrans">
      <dgm:prSet/>
      <dgm:spPr/>
      <dgm:t>
        <a:bodyPr/>
        <a:lstStyle/>
        <a:p>
          <a:endParaRPr lang="zh-CN" altLang="en-US"/>
        </a:p>
      </dgm:t>
    </dgm:pt>
    <dgm:pt modelId="{88281350-9689-4CBC-8CBD-B90ADF12A488}" cxnId="{8FBEC2D4-D443-45BC-912B-39C890714609}" type="sibTrans">
      <dgm:prSet/>
      <dgm:spPr/>
      <dgm:t>
        <a:bodyPr/>
        <a:lstStyle/>
        <a:p>
          <a:endParaRPr lang="zh-CN" altLang="en-US"/>
        </a:p>
      </dgm:t>
    </dgm:pt>
    <dgm:pt modelId="{221F6C30-DFAE-4314-88D2-753F7D5EF1B7}">
      <dgm:prSet custT="1"/>
      <dgm:spPr/>
      <dgm:t>
        <a:bodyPr/>
        <a:lstStyle/>
        <a:p>
          <a:r>
            <a:rPr lang="zh-CN" altLang="en-US" sz="2800" smtClean="0"/>
            <a:t>充装前准备</a:t>
          </a:r>
          <a:endParaRPr lang="zh-CN" altLang="en-US" sz="2800"/>
        </a:p>
      </dgm:t>
    </dgm:pt>
    <dgm:pt modelId="{2A003CC2-D0E6-4449-A2AD-A3E0641846D6}" cxnId="{8159B1DF-58F8-4C51-A51B-5E1CD73E241D}" type="parTrans">
      <dgm:prSet/>
      <dgm:spPr/>
      <dgm:t>
        <a:bodyPr/>
        <a:lstStyle/>
        <a:p>
          <a:endParaRPr lang="zh-CN" altLang="en-US"/>
        </a:p>
      </dgm:t>
    </dgm:pt>
    <dgm:pt modelId="{E4362C95-6938-4DEB-8B8C-31FCAE19F0F0}" cxnId="{8159B1DF-58F8-4C51-A51B-5E1CD73E241D}" type="sibTrans">
      <dgm:prSet/>
      <dgm:spPr/>
      <dgm:t>
        <a:bodyPr/>
        <a:lstStyle/>
        <a:p>
          <a:endParaRPr lang="zh-CN" altLang="en-US"/>
        </a:p>
      </dgm:t>
    </dgm:pt>
    <dgm:pt modelId="{E74924BA-1FD4-4CEE-AB9C-35D91BBA6A0F}">
      <dgm:prSet/>
      <dgm:spPr/>
      <dgm:t>
        <a:bodyPr/>
        <a:lstStyle/>
        <a:p>
          <a:r>
            <a:rPr lang="zh-CN" altLang="en-US" smtClean="0"/>
            <a:t>充装后检查</a:t>
          </a:r>
          <a:endParaRPr lang="zh-CN" altLang="en-US"/>
        </a:p>
      </dgm:t>
    </dgm:pt>
    <dgm:pt modelId="{9C9896FD-3723-47F0-BFFC-C7930661DAC4}" cxnId="{752ED3F4-4068-47FD-8DD1-77A5ED84EEEC}" type="parTrans">
      <dgm:prSet/>
      <dgm:spPr/>
      <dgm:t>
        <a:bodyPr/>
        <a:lstStyle/>
        <a:p>
          <a:endParaRPr lang="zh-CN" altLang="en-US"/>
        </a:p>
      </dgm:t>
    </dgm:pt>
    <dgm:pt modelId="{4001DD07-A582-4FB9-A3CD-6EB35C16448E}" cxnId="{752ED3F4-4068-47FD-8DD1-77A5ED84EEEC}" type="sibTrans">
      <dgm:prSet/>
      <dgm:spPr/>
      <dgm:t>
        <a:bodyPr/>
        <a:lstStyle/>
        <a:p>
          <a:endParaRPr lang="zh-CN" altLang="en-US"/>
        </a:p>
      </dgm:t>
    </dgm:pt>
    <dgm:pt modelId="{672916FB-6250-430B-99CA-257AB9163089}">
      <dgm:prSet/>
      <dgm:spPr/>
      <dgm:t>
        <a:bodyPr/>
        <a:lstStyle/>
        <a:p>
          <a:r>
            <a:rPr lang="zh-CN" altLang="en-US" smtClean="0"/>
            <a:t>出库管理</a:t>
          </a:r>
          <a:endParaRPr lang="zh-CN" altLang="en-US"/>
        </a:p>
      </dgm:t>
    </dgm:pt>
    <dgm:pt modelId="{1EB702B5-BBEF-4AC4-90D9-F8AC69431EA6}" cxnId="{3C29CAC9-E657-4840-A4DC-01AC6CBCC349}" type="parTrans">
      <dgm:prSet/>
      <dgm:spPr/>
      <dgm:t>
        <a:bodyPr/>
        <a:lstStyle/>
        <a:p>
          <a:endParaRPr lang="zh-CN" altLang="en-US"/>
        </a:p>
      </dgm:t>
    </dgm:pt>
    <dgm:pt modelId="{50C12E7F-DCDC-4A2E-9C5A-45B9B051C97A}" cxnId="{3C29CAC9-E657-4840-A4DC-01AC6CBCC349}" type="sibTrans">
      <dgm:prSet/>
      <dgm:spPr/>
      <dgm:t>
        <a:bodyPr/>
        <a:lstStyle/>
        <a:p>
          <a:endParaRPr lang="zh-CN" altLang="en-US"/>
        </a:p>
      </dgm:t>
    </dgm:pt>
    <dgm:pt modelId="{9C32F44B-5459-464D-B0B5-6CFC475DA33A}" type="pres">
      <dgm:prSet presAssocID="{78BD6396-5A2E-40EC-A6DE-138D546E6CD5}" presName="CompostProcess" presStyleCnt="0">
        <dgm:presLayoutVars>
          <dgm:dir/>
          <dgm:resizeHandles val="exact"/>
        </dgm:presLayoutVars>
      </dgm:prSet>
      <dgm:spPr/>
    </dgm:pt>
    <dgm:pt modelId="{52FBF4FC-02BA-495B-829B-6403E456E2DC}" type="pres">
      <dgm:prSet presAssocID="{78BD6396-5A2E-40EC-A6DE-138D546E6CD5}" presName="arrow" presStyleLbl="bgShp" presStyleIdx="0" presStyleCnt="1" custScaleX="117646" custLinFactNeighborX="0" custLinFactNeighborY="-7692"/>
      <dgm:spPr/>
    </dgm:pt>
    <dgm:pt modelId="{48426AA0-945E-4EF4-8B04-4E0EA086BFE0}" type="pres">
      <dgm:prSet presAssocID="{78BD6396-5A2E-40EC-A6DE-138D546E6CD5}" presName="linearProcess" presStyleCnt="0"/>
      <dgm:spPr/>
    </dgm:pt>
    <dgm:pt modelId="{97F29359-461A-4F82-847B-ECDDA1DFDB77}" type="pres">
      <dgm:prSet presAssocID="{221F6C30-DFAE-4314-88D2-753F7D5EF1B7}" presName="textNode" presStyleLbl="node1" presStyleIdx="0" presStyleCnt="5">
        <dgm:presLayoutVars>
          <dgm:bulletEnabled val="1"/>
        </dgm:presLayoutVars>
      </dgm:prSet>
      <dgm:spPr/>
      <dgm:t>
        <a:bodyPr/>
        <a:lstStyle/>
        <a:p>
          <a:endParaRPr lang="zh-CN" altLang="en-US"/>
        </a:p>
      </dgm:t>
    </dgm:pt>
    <dgm:pt modelId="{E3E571DF-06DC-44F5-83A9-7873D3087600}" type="pres">
      <dgm:prSet presAssocID="{E4362C95-6938-4DEB-8B8C-31FCAE19F0F0}" presName="sibTrans" presStyleCnt="0"/>
      <dgm:spPr/>
    </dgm:pt>
    <dgm:pt modelId="{0694E85D-D329-466F-9E4A-382732E8A038}" type="pres">
      <dgm:prSet presAssocID="{93502D9B-2F49-4784-9D15-A22BA781CD65}" presName="textNode" presStyleLbl="node1" presStyleIdx="1" presStyleCnt="5" custLinFactNeighborX="-31523" custLinFactNeighborY="1389">
        <dgm:presLayoutVars>
          <dgm:bulletEnabled val="1"/>
        </dgm:presLayoutVars>
      </dgm:prSet>
      <dgm:spPr/>
      <dgm:t>
        <a:bodyPr/>
        <a:lstStyle/>
        <a:p>
          <a:endParaRPr lang="zh-CN" altLang="en-US"/>
        </a:p>
      </dgm:t>
    </dgm:pt>
    <dgm:pt modelId="{97429DB2-67F1-473E-B564-0CA5F7BFEB49}" type="pres">
      <dgm:prSet presAssocID="{897C17AC-EC56-4C08-AC88-26F93A2F6A52}" presName="sibTrans" presStyleCnt="0"/>
      <dgm:spPr/>
    </dgm:pt>
    <dgm:pt modelId="{27E076D2-03F8-4222-A7B2-357962D8D2B1}" type="pres">
      <dgm:prSet presAssocID="{8BE5FE60-B8A4-498B-94A5-EEBA80ECA366}" presName="textNode" presStyleLbl="node1" presStyleIdx="2" presStyleCnt="5" custLinFactNeighborX="-55972" custLinFactNeighborY="1389">
        <dgm:presLayoutVars>
          <dgm:bulletEnabled val="1"/>
        </dgm:presLayoutVars>
      </dgm:prSet>
      <dgm:spPr/>
      <dgm:t>
        <a:bodyPr/>
        <a:lstStyle/>
        <a:p>
          <a:endParaRPr lang="zh-CN" altLang="en-US"/>
        </a:p>
      </dgm:t>
    </dgm:pt>
    <dgm:pt modelId="{7E5A391E-7302-4AEA-ABB2-0231D9A07B4E}" type="pres">
      <dgm:prSet presAssocID="{88281350-9689-4CBC-8CBD-B90ADF12A488}" presName="sibTrans" presStyleCnt="0"/>
      <dgm:spPr/>
    </dgm:pt>
    <dgm:pt modelId="{B9A17A9F-E52F-4474-AFA4-CA719FCEFC43}" type="pres">
      <dgm:prSet presAssocID="{E74924BA-1FD4-4CEE-AB9C-35D91BBA6A0F}" presName="textNode" presStyleLbl="node1" presStyleIdx="3" presStyleCnt="5" custLinFactNeighborX="-80422" custLinFactNeighborY="1389">
        <dgm:presLayoutVars>
          <dgm:bulletEnabled val="1"/>
        </dgm:presLayoutVars>
      </dgm:prSet>
      <dgm:spPr/>
      <dgm:t>
        <a:bodyPr/>
        <a:lstStyle/>
        <a:p>
          <a:endParaRPr lang="zh-CN" altLang="en-US"/>
        </a:p>
      </dgm:t>
    </dgm:pt>
    <dgm:pt modelId="{FF4D3D7C-BDFD-4C3B-9914-FB116D2422DC}" type="pres">
      <dgm:prSet presAssocID="{4001DD07-A582-4FB9-A3CD-6EB35C16448E}" presName="sibTrans" presStyleCnt="0"/>
      <dgm:spPr/>
    </dgm:pt>
    <dgm:pt modelId="{69DA2FFC-AB75-4E11-ACB3-B5558A91B03D}" type="pres">
      <dgm:prSet presAssocID="{672916FB-6250-430B-99CA-257AB9163089}" presName="textNode" presStyleLbl="node1" presStyleIdx="4" presStyleCnt="5" custLinFactNeighborX="-92867" custLinFactNeighborY="1923">
        <dgm:presLayoutVars>
          <dgm:bulletEnabled val="1"/>
        </dgm:presLayoutVars>
      </dgm:prSet>
      <dgm:spPr/>
      <dgm:t>
        <a:bodyPr/>
        <a:lstStyle/>
        <a:p>
          <a:endParaRPr lang="zh-CN" altLang="en-US"/>
        </a:p>
      </dgm:t>
    </dgm:pt>
  </dgm:ptLst>
  <dgm:cxnLst>
    <dgm:cxn modelId="{8159B1DF-58F8-4C51-A51B-5E1CD73E241D}" srcId="{78BD6396-5A2E-40EC-A6DE-138D546E6CD5}" destId="{221F6C30-DFAE-4314-88D2-753F7D5EF1B7}" srcOrd="0" destOrd="0" parTransId="{2A003CC2-D0E6-4449-A2AD-A3E0641846D6}" sibTransId="{E4362C95-6938-4DEB-8B8C-31FCAE19F0F0}"/>
    <dgm:cxn modelId="{05477C78-5B63-4181-A976-AC5599ED0CFE}" type="presOf" srcId="{672916FB-6250-430B-99CA-257AB9163089}" destId="{69DA2FFC-AB75-4E11-ACB3-B5558A91B03D}" srcOrd="0" destOrd="0" presId="urn:microsoft.com/office/officeart/2005/8/layout/hProcess9"/>
    <dgm:cxn modelId="{92FDB52F-4146-4073-BE88-D0279401945A}" type="presOf" srcId="{93502D9B-2F49-4784-9D15-A22BA781CD65}" destId="{0694E85D-D329-466F-9E4A-382732E8A038}" srcOrd="0" destOrd="0" presId="urn:microsoft.com/office/officeart/2005/8/layout/hProcess9"/>
    <dgm:cxn modelId="{FF72D775-60C0-4F87-B208-2C3C61AC7ECF}" type="presOf" srcId="{221F6C30-DFAE-4314-88D2-753F7D5EF1B7}" destId="{97F29359-461A-4F82-847B-ECDDA1DFDB77}" srcOrd="0" destOrd="0" presId="urn:microsoft.com/office/officeart/2005/8/layout/hProcess9"/>
    <dgm:cxn modelId="{3791FA1C-9280-480C-BC3C-CB1762BFF2BA}" type="presOf" srcId="{E74924BA-1FD4-4CEE-AB9C-35D91BBA6A0F}" destId="{B9A17A9F-E52F-4474-AFA4-CA719FCEFC43}" srcOrd="0" destOrd="0" presId="urn:microsoft.com/office/officeart/2005/8/layout/hProcess9"/>
    <dgm:cxn modelId="{DDEE6526-5288-427B-BB6E-F9F9A9E78639}" type="presOf" srcId="{78BD6396-5A2E-40EC-A6DE-138D546E6CD5}" destId="{9C32F44B-5459-464D-B0B5-6CFC475DA33A}" srcOrd="0" destOrd="0" presId="urn:microsoft.com/office/officeart/2005/8/layout/hProcess9"/>
    <dgm:cxn modelId="{752ED3F4-4068-47FD-8DD1-77A5ED84EEEC}" srcId="{78BD6396-5A2E-40EC-A6DE-138D546E6CD5}" destId="{E74924BA-1FD4-4CEE-AB9C-35D91BBA6A0F}" srcOrd="3" destOrd="0" parTransId="{9C9896FD-3723-47F0-BFFC-C7930661DAC4}" sibTransId="{4001DD07-A582-4FB9-A3CD-6EB35C16448E}"/>
    <dgm:cxn modelId="{3C29CAC9-E657-4840-A4DC-01AC6CBCC349}" srcId="{78BD6396-5A2E-40EC-A6DE-138D546E6CD5}" destId="{672916FB-6250-430B-99CA-257AB9163089}" srcOrd="4" destOrd="0" parTransId="{1EB702B5-BBEF-4AC4-90D9-F8AC69431EA6}" sibTransId="{50C12E7F-DCDC-4A2E-9C5A-45B9B051C97A}"/>
    <dgm:cxn modelId="{8FBEC2D4-D443-45BC-912B-39C890714609}" srcId="{78BD6396-5A2E-40EC-A6DE-138D546E6CD5}" destId="{8BE5FE60-B8A4-498B-94A5-EEBA80ECA366}" srcOrd="2" destOrd="0" parTransId="{5E88BDDA-D06B-4CC1-9613-80EB907EE3CE}" sibTransId="{88281350-9689-4CBC-8CBD-B90ADF12A488}"/>
    <dgm:cxn modelId="{3A94F6B1-96F5-4CA0-A9C5-EDD437509B89}" type="presOf" srcId="{8BE5FE60-B8A4-498B-94A5-EEBA80ECA366}" destId="{27E076D2-03F8-4222-A7B2-357962D8D2B1}" srcOrd="0" destOrd="0" presId="urn:microsoft.com/office/officeart/2005/8/layout/hProcess9"/>
    <dgm:cxn modelId="{DBD21EC7-0684-4B70-A4D3-9DDC4B95E09E}" srcId="{78BD6396-5A2E-40EC-A6DE-138D546E6CD5}" destId="{93502D9B-2F49-4784-9D15-A22BA781CD65}" srcOrd="1" destOrd="0" parTransId="{91FA5E23-2DA2-489D-8475-70CCFA7F20BC}" sibTransId="{897C17AC-EC56-4C08-AC88-26F93A2F6A52}"/>
    <dgm:cxn modelId="{847EEE48-7C18-4AEC-A292-FB43F91BC7DB}" type="presParOf" srcId="{9C32F44B-5459-464D-B0B5-6CFC475DA33A}" destId="{52FBF4FC-02BA-495B-829B-6403E456E2DC}" srcOrd="0" destOrd="0" presId="urn:microsoft.com/office/officeart/2005/8/layout/hProcess9"/>
    <dgm:cxn modelId="{E88659DA-F62E-45E0-A71F-4C3E6A21AF80}" type="presParOf" srcId="{9C32F44B-5459-464D-B0B5-6CFC475DA33A}" destId="{48426AA0-945E-4EF4-8B04-4E0EA086BFE0}" srcOrd="1" destOrd="0" presId="urn:microsoft.com/office/officeart/2005/8/layout/hProcess9"/>
    <dgm:cxn modelId="{5EAC9430-7724-4144-88C9-768DED60B96A}" type="presParOf" srcId="{48426AA0-945E-4EF4-8B04-4E0EA086BFE0}" destId="{97F29359-461A-4F82-847B-ECDDA1DFDB77}" srcOrd="0" destOrd="0" presId="urn:microsoft.com/office/officeart/2005/8/layout/hProcess9"/>
    <dgm:cxn modelId="{E1ADF5C8-0753-40C6-B9E3-022AABC600A8}" type="presParOf" srcId="{48426AA0-945E-4EF4-8B04-4E0EA086BFE0}" destId="{E3E571DF-06DC-44F5-83A9-7873D3087600}" srcOrd="1" destOrd="0" presId="urn:microsoft.com/office/officeart/2005/8/layout/hProcess9"/>
    <dgm:cxn modelId="{A98283C7-C5B4-4B50-953F-5A5000BCC072}" type="presParOf" srcId="{48426AA0-945E-4EF4-8B04-4E0EA086BFE0}" destId="{0694E85D-D329-466F-9E4A-382732E8A038}" srcOrd="2" destOrd="0" presId="urn:microsoft.com/office/officeart/2005/8/layout/hProcess9"/>
    <dgm:cxn modelId="{33CD299E-70CE-4F2C-831A-C72842B3B8A2}" type="presParOf" srcId="{48426AA0-945E-4EF4-8B04-4E0EA086BFE0}" destId="{97429DB2-67F1-473E-B564-0CA5F7BFEB49}" srcOrd="3" destOrd="0" presId="urn:microsoft.com/office/officeart/2005/8/layout/hProcess9"/>
    <dgm:cxn modelId="{E30ECA96-21BD-401F-83E7-73876C3EC1FB}" type="presParOf" srcId="{48426AA0-945E-4EF4-8B04-4E0EA086BFE0}" destId="{27E076D2-03F8-4222-A7B2-357962D8D2B1}" srcOrd="4" destOrd="0" presId="urn:microsoft.com/office/officeart/2005/8/layout/hProcess9"/>
    <dgm:cxn modelId="{C035F247-0085-4212-8F8F-9F7164E2D798}" type="presParOf" srcId="{48426AA0-945E-4EF4-8B04-4E0EA086BFE0}" destId="{7E5A391E-7302-4AEA-ABB2-0231D9A07B4E}" srcOrd="5" destOrd="0" presId="urn:microsoft.com/office/officeart/2005/8/layout/hProcess9"/>
    <dgm:cxn modelId="{3F877E2C-D579-44C8-BB1E-CB514DAF5390}" type="presParOf" srcId="{48426AA0-945E-4EF4-8B04-4E0EA086BFE0}" destId="{B9A17A9F-E52F-4474-AFA4-CA719FCEFC43}" srcOrd="6" destOrd="0" presId="urn:microsoft.com/office/officeart/2005/8/layout/hProcess9"/>
    <dgm:cxn modelId="{13B30098-6BDE-4AF7-BB28-B66BE05D258C}" type="presParOf" srcId="{48426AA0-945E-4EF4-8B04-4E0EA086BFE0}" destId="{FF4D3D7C-BDFD-4C3B-9914-FB116D2422DC}" srcOrd="7" destOrd="0" presId="urn:microsoft.com/office/officeart/2005/8/layout/hProcess9"/>
    <dgm:cxn modelId="{2A6328B1-6D1A-42F3-9DB5-840B1E52FCFF}" type="presParOf" srcId="{48426AA0-945E-4EF4-8B04-4E0EA086BFE0}" destId="{69DA2FFC-AB75-4E11-ACB3-B5558A91B03D}" srcOrd="8" destOrd="0" presId="urn:microsoft.com/office/officeart/2005/8/layout/hProcess9"/>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8BD6396-5A2E-40EC-A6DE-138D546E6CD5}" type="doc">
      <dgm:prSet loTypeId="urn:microsoft.com/office/officeart/2005/8/layout/hProcess9" loCatId="process" qsTypeId="urn:microsoft.com/office/officeart/2005/8/quickstyle/simple1" qsCatId="simple" csTypeId="urn:microsoft.com/office/officeart/2005/8/colors/accent3_2" csCatId="accent1" phldr="1"/>
      <dgm:spPr/>
    </dgm:pt>
    <dgm:pt modelId="{93502D9B-2F49-4784-9D15-A22BA781CD65}">
      <dgm:prSet phldrT="[文本]"/>
      <dgm:spPr/>
      <dgm:t>
        <a:bodyPr/>
        <a:lstStyle/>
        <a:p>
          <a:r>
            <a:rPr lang="zh-CN" altLang="en-US" smtClean="0"/>
            <a:t>储罐、管道及安全附件</a:t>
          </a:r>
          <a:endParaRPr lang="zh-CN" altLang="en-US"/>
        </a:p>
      </dgm:t>
    </dgm:pt>
    <dgm:pt modelId="{91FA5E23-2DA2-489D-8475-70CCFA7F20BC}" cxnId="{DBD21EC7-0684-4B70-A4D3-9DDC4B95E09E}" type="parTrans">
      <dgm:prSet/>
      <dgm:spPr/>
      <dgm:t>
        <a:bodyPr/>
        <a:lstStyle/>
        <a:p>
          <a:endParaRPr lang="zh-CN" altLang="en-US"/>
        </a:p>
      </dgm:t>
    </dgm:pt>
    <dgm:pt modelId="{897C17AC-EC56-4C08-AC88-26F93A2F6A52}" cxnId="{DBD21EC7-0684-4B70-A4D3-9DDC4B95E09E}" type="sibTrans">
      <dgm:prSet/>
      <dgm:spPr/>
      <dgm:t>
        <a:bodyPr/>
        <a:lstStyle/>
        <a:p>
          <a:endParaRPr lang="zh-CN" altLang="en-US"/>
        </a:p>
      </dgm:t>
    </dgm:pt>
    <dgm:pt modelId="{8BE5FE60-B8A4-498B-94A5-EEBA80ECA366}">
      <dgm:prSet phldrT="[文本]"/>
      <dgm:spPr/>
      <dgm:t>
        <a:bodyPr/>
        <a:lstStyle/>
        <a:p>
          <a:r>
            <a:rPr lang="zh-CN" altLang="en-US" smtClean="0"/>
            <a:t>储罐区检查</a:t>
          </a:r>
          <a:endParaRPr lang="zh-CN" altLang="en-US"/>
        </a:p>
      </dgm:t>
    </dgm:pt>
    <dgm:pt modelId="{5E88BDDA-D06B-4CC1-9613-80EB907EE3CE}" cxnId="{8FBEC2D4-D443-45BC-912B-39C890714609}" type="parTrans">
      <dgm:prSet/>
      <dgm:spPr/>
      <dgm:t>
        <a:bodyPr/>
        <a:lstStyle/>
        <a:p>
          <a:endParaRPr lang="zh-CN" altLang="en-US"/>
        </a:p>
      </dgm:t>
    </dgm:pt>
    <dgm:pt modelId="{88281350-9689-4CBC-8CBD-B90ADF12A488}" cxnId="{8FBEC2D4-D443-45BC-912B-39C890714609}" type="sibTrans">
      <dgm:prSet/>
      <dgm:spPr/>
      <dgm:t>
        <a:bodyPr/>
        <a:lstStyle/>
        <a:p>
          <a:endParaRPr lang="zh-CN" altLang="en-US"/>
        </a:p>
      </dgm:t>
    </dgm:pt>
    <dgm:pt modelId="{221F6C30-DFAE-4314-88D2-753F7D5EF1B7}">
      <dgm:prSet/>
      <dgm:spPr/>
      <dgm:t>
        <a:bodyPr/>
        <a:lstStyle/>
        <a:p>
          <a:r>
            <a:rPr lang="zh-CN" altLang="en-US" smtClean="0"/>
            <a:t>罐体、管道检查</a:t>
          </a:r>
          <a:endParaRPr lang="zh-CN" altLang="en-US"/>
        </a:p>
      </dgm:t>
    </dgm:pt>
    <dgm:pt modelId="{2A003CC2-D0E6-4449-A2AD-A3E0641846D6}" cxnId="{8159B1DF-58F8-4C51-A51B-5E1CD73E241D}" type="parTrans">
      <dgm:prSet/>
      <dgm:spPr/>
      <dgm:t>
        <a:bodyPr/>
        <a:lstStyle/>
        <a:p>
          <a:endParaRPr lang="zh-CN" altLang="en-US"/>
        </a:p>
      </dgm:t>
    </dgm:pt>
    <dgm:pt modelId="{E4362C95-6938-4DEB-8B8C-31FCAE19F0F0}" cxnId="{8159B1DF-58F8-4C51-A51B-5E1CD73E241D}" type="sibTrans">
      <dgm:prSet/>
      <dgm:spPr/>
      <dgm:t>
        <a:bodyPr/>
        <a:lstStyle/>
        <a:p>
          <a:endParaRPr lang="zh-CN" altLang="en-US"/>
        </a:p>
      </dgm:t>
    </dgm:pt>
    <dgm:pt modelId="{9C32F44B-5459-464D-B0B5-6CFC475DA33A}" type="pres">
      <dgm:prSet presAssocID="{78BD6396-5A2E-40EC-A6DE-138D546E6CD5}" presName="CompostProcess" presStyleCnt="0">
        <dgm:presLayoutVars>
          <dgm:dir/>
          <dgm:resizeHandles val="exact"/>
        </dgm:presLayoutVars>
      </dgm:prSet>
      <dgm:spPr/>
    </dgm:pt>
    <dgm:pt modelId="{52FBF4FC-02BA-495B-829B-6403E456E2DC}" type="pres">
      <dgm:prSet presAssocID="{78BD6396-5A2E-40EC-A6DE-138D546E6CD5}" presName="arrow" presStyleLbl="bgShp" presStyleIdx="0" presStyleCnt="1" custScaleX="117646" custLinFactNeighborX="0" custLinFactNeighborY="-7784"/>
      <dgm:spPr/>
    </dgm:pt>
    <dgm:pt modelId="{48426AA0-945E-4EF4-8B04-4E0EA086BFE0}" type="pres">
      <dgm:prSet presAssocID="{78BD6396-5A2E-40EC-A6DE-138D546E6CD5}" presName="linearProcess" presStyleCnt="0"/>
      <dgm:spPr/>
    </dgm:pt>
    <dgm:pt modelId="{97F29359-461A-4F82-847B-ECDDA1DFDB77}" type="pres">
      <dgm:prSet presAssocID="{221F6C30-DFAE-4314-88D2-753F7D5EF1B7}" presName="textNode" presStyleLbl="node1" presStyleIdx="0" presStyleCnt="3">
        <dgm:presLayoutVars>
          <dgm:bulletEnabled val="1"/>
        </dgm:presLayoutVars>
      </dgm:prSet>
      <dgm:spPr/>
      <dgm:t>
        <a:bodyPr/>
        <a:lstStyle/>
        <a:p>
          <a:endParaRPr lang="zh-CN" altLang="en-US"/>
        </a:p>
      </dgm:t>
    </dgm:pt>
    <dgm:pt modelId="{E3E571DF-06DC-44F5-83A9-7873D3087600}" type="pres">
      <dgm:prSet presAssocID="{E4362C95-6938-4DEB-8B8C-31FCAE19F0F0}" presName="sibTrans" presStyleCnt="0"/>
      <dgm:spPr/>
    </dgm:pt>
    <dgm:pt modelId="{0694E85D-D329-466F-9E4A-382732E8A038}" type="pres">
      <dgm:prSet presAssocID="{93502D9B-2F49-4784-9D15-A22BA781CD65}" presName="textNode" presStyleLbl="node1" presStyleIdx="1" presStyleCnt="3" custLinFactNeighborX="-31523" custLinFactNeighborY="1389">
        <dgm:presLayoutVars>
          <dgm:bulletEnabled val="1"/>
        </dgm:presLayoutVars>
      </dgm:prSet>
      <dgm:spPr/>
      <dgm:t>
        <a:bodyPr/>
        <a:lstStyle/>
        <a:p>
          <a:endParaRPr lang="zh-CN" altLang="en-US"/>
        </a:p>
      </dgm:t>
    </dgm:pt>
    <dgm:pt modelId="{97429DB2-67F1-473E-B564-0CA5F7BFEB49}" type="pres">
      <dgm:prSet presAssocID="{897C17AC-EC56-4C08-AC88-26F93A2F6A52}" presName="sibTrans" presStyleCnt="0"/>
      <dgm:spPr/>
    </dgm:pt>
    <dgm:pt modelId="{27E076D2-03F8-4222-A7B2-357962D8D2B1}" type="pres">
      <dgm:prSet presAssocID="{8BE5FE60-B8A4-498B-94A5-EEBA80ECA366}" presName="textNode" presStyleLbl="node1" presStyleIdx="2" presStyleCnt="3" custLinFactNeighborX="-55972" custLinFactNeighborY="1389">
        <dgm:presLayoutVars>
          <dgm:bulletEnabled val="1"/>
        </dgm:presLayoutVars>
      </dgm:prSet>
      <dgm:spPr/>
      <dgm:t>
        <a:bodyPr/>
        <a:lstStyle/>
        <a:p>
          <a:endParaRPr lang="zh-CN" altLang="en-US"/>
        </a:p>
      </dgm:t>
    </dgm:pt>
  </dgm:ptLst>
  <dgm:cxnLst>
    <dgm:cxn modelId="{8159B1DF-58F8-4C51-A51B-5E1CD73E241D}" srcId="{78BD6396-5A2E-40EC-A6DE-138D546E6CD5}" destId="{221F6C30-DFAE-4314-88D2-753F7D5EF1B7}" srcOrd="0" destOrd="0" parTransId="{2A003CC2-D0E6-4449-A2AD-A3E0641846D6}" sibTransId="{E4362C95-6938-4DEB-8B8C-31FCAE19F0F0}"/>
    <dgm:cxn modelId="{BACE489F-AF60-4884-84DC-FD57D3CE8BCF}" type="presOf" srcId="{8BE5FE60-B8A4-498B-94A5-EEBA80ECA366}" destId="{27E076D2-03F8-4222-A7B2-357962D8D2B1}" srcOrd="0" destOrd="0" presId="urn:microsoft.com/office/officeart/2005/8/layout/hProcess9"/>
    <dgm:cxn modelId="{2316F0AD-0E0B-4BB5-9845-E88F86FC78E4}" type="presOf" srcId="{93502D9B-2F49-4784-9D15-A22BA781CD65}" destId="{0694E85D-D329-466F-9E4A-382732E8A038}" srcOrd="0" destOrd="0" presId="urn:microsoft.com/office/officeart/2005/8/layout/hProcess9"/>
    <dgm:cxn modelId="{363EE336-FFDC-4F76-B7E9-E829F4D342A5}" type="presOf" srcId="{78BD6396-5A2E-40EC-A6DE-138D546E6CD5}" destId="{9C32F44B-5459-464D-B0B5-6CFC475DA33A}" srcOrd="0" destOrd="0" presId="urn:microsoft.com/office/officeart/2005/8/layout/hProcess9"/>
    <dgm:cxn modelId="{6C12FC16-A00A-483C-A66B-23EFE6CC2ADC}" type="presOf" srcId="{221F6C30-DFAE-4314-88D2-753F7D5EF1B7}" destId="{97F29359-461A-4F82-847B-ECDDA1DFDB77}" srcOrd="0" destOrd="0" presId="urn:microsoft.com/office/officeart/2005/8/layout/hProcess9"/>
    <dgm:cxn modelId="{8FBEC2D4-D443-45BC-912B-39C890714609}" srcId="{78BD6396-5A2E-40EC-A6DE-138D546E6CD5}" destId="{8BE5FE60-B8A4-498B-94A5-EEBA80ECA366}" srcOrd="2" destOrd="0" parTransId="{5E88BDDA-D06B-4CC1-9613-80EB907EE3CE}" sibTransId="{88281350-9689-4CBC-8CBD-B90ADF12A488}"/>
    <dgm:cxn modelId="{DBD21EC7-0684-4B70-A4D3-9DDC4B95E09E}" srcId="{78BD6396-5A2E-40EC-A6DE-138D546E6CD5}" destId="{93502D9B-2F49-4784-9D15-A22BA781CD65}" srcOrd="1" destOrd="0" parTransId="{91FA5E23-2DA2-489D-8475-70CCFA7F20BC}" sibTransId="{897C17AC-EC56-4C08-AC88-26F93A2F6A52}"/>
    <dgm:cxn modelId="{CCA16C95-A16B-4D89-B141-360D5640BB1C}" type="presParOf" srcId="{9C32F44B-5459-464D-B0B5-6CFC475DA33A}" destId="{52FBF4FC-02BA-495B-829B-6403E456E2DC}" srcOrd="0" destOrd="0" presId="urn:microsoft.com/office/officeart/2005/8/layout/hProcess9"/>
    <dgm:cxn modelId="{F5D70892-E208-4B52-B616-57572ADDDD33}" type="presParOf" srcId="{9C32F44B-5459-464D-B0B5-6CFC475DA33A}" destId="{48426AA0-945E-4EF4-8B04-4E0EA086BFE0}" srcOrd="1" destOrd="0" presId="urn:microsoft.com/office/officeart/2005/8/layout/hProcess9"/>
    <dgm:cxn modelId="{83DF44D3-7E1C-4E41-A014-AEC57E8606CB}" type="presParOf" srcId="{48426AA0-945E-4EF4-8B04-4E0EA086BFE0}" destId="{97F29359-461A-4F82-847B-ECDDA1DFDB77}" srcOrd="0" destOrd="0" presId="urn:microsoft.com/office/officeart/2005/8/layout/hProcess9"/>
    <dgm:cxn modelId="{2B877919-6FF4-4011-9B9D-A176EF3C7382}" type="presParOf" srcId="{48426AA0-945E-4EF4-8B04-4E0EA086BFE0}" destId="{E3E571DF-06DC-44F5-83A9-7873D3087600}" srcOrd="1" destOrd="0" presId="urn:microsoft.com/office/officeart/2005/8/layout/hProcess9"/>
    <dgm:cxn modelId="{96E00DDB-C103-48B9-A504-1EEF956C8413}" type="presParOf" srcId="{48426AA0-945E-4EF4-8B04-4E0EA086BFE0}" destId="{0694E85D-D329-466F-9E4A-382732E8A038}" srcOrd="2" destOrd="0" presId="urn:microsoft.com/office/officeart/2005/8/layout/hProcess9"/>
    <dgm:cxn modelId="{0FFCEF90-993F-46FB-9FD7-59172BF8B8D2}" type="presParOf" srcId="{48426AA0-945E-4EF4-8B04-4E0EA086BFE0}" destId="{97429DB2-67F1-473E-B564-0CA5F7BFEB49}" srcOrd="3" destOrd="0" presId="urn:microsoft.com/office/officeart/2005/8/layout/hProcess9"/>
    <dgm:cxn modelId="{05C01224-4582-44A0-8C67-FBA1007D3F6D}" type="presParOf" srcId="{48426AA0-945E-4EF4-8B04-4E0EA086BFE0}" destId="{27E076D2-03F8-4222-A7B2-357962D8D2B1}" srcOrd="4" destOrd="0" presId="urn:microsoft.com/office/officeart/2005/8/layout/hProcess9"/>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8BD6396-5A2E-40EC-A6DE-138D546E6CD5}" type="doc">
      <dgm:prSet loTypeId="urn:microsoft.com/office/officeart/2005/8/layout/hProcess9" loCatId="process" qsTypeId="urn:microsoft.com/office/officeart/2005/8/quickstyle/simple1" qsCatId="simple" csTypeId="urn:microsoft.com/office/officeart/2005/8/colors/accent3_2" csCatId="accent1" phldr="1"/>
      <dgm:spPr/>
    </dgm:pt>
    <dgm:pt modelId="{93502D9B-2F49-4784-9D15-A22BA781CD65}">
      <dgm:prSet phldrT="[文本]"/>
      <dgm:spPr/>
      <dgm:t>
        <a:bodyPr/>
        <a:lstStyle/>
        <a:p>
          <a:r>
            <a:rPr lang="zh-CN" altLang="en-US" smtClean="0"/>
            <a:t>视频监控</a:t>
          </a:r>
          <a:endParaRPr lang="zh-CN" altLang="en-US"/>
        </a:p>
      </dgm:t>
    </dgm:pt>
    <dgm:pt modelId="{91FA5E23-2DA2-489D-8475-70CCFA7F20BC}" cxnId="{DBD21EC7-0684-4B70-A4D3-9DDC4B95E09E}" type="parTrans">
      <dgm:prSet/>
      <dgm:spPr/>
      <dgm:t>
        <a:bodyPr/>
        <a:lstStyle/>
        <a:p>
          <a:endParaRPr lang="zh-CN" altLang="en-US"/>
        </a:p>
      </dgm:t>
    </dgm:pt>
    <dgm:pt modelId="{897C17AC-EC56-4C08-AC88-26F93A2F6A52}" cxnId="{DBD21EC7-0684-4B70-A4D3-9DDC4B95E09E}" type="sibTrans">
      <dgm:prSet/>
      <dgm:spPr/>
      <dgm:t>
        <a:bodyPr/>
        <a:lstStyle/>
        <a:p>
          <a:endParaRPr lang="zh-CN" altLang="en-US"/>
        </a:p>
      </dgm:t>
    </dgm:pt>
    <dgm:pt modelId="{8BE5FE60-B8A4-498B-94A5-EEBA80ECA366}">
      <dgm:prSet phldrT="[文本]"/>
      <dgm:spPr/>
      <dgm:t>
        <a:bodyPr/>
        <a:lstStyle/>
        <a:p>
          <a:r>
            <a:rPr lang="zh-CN" altLang="en-US" smtClean="0"/>
            <a:t>钢瓶溯源系统</a:t>
          </a:r>
          <a:endParaRPr lang="zh-CN" altLang="en-US"/>
        </a:p>
      </dgm:t>
    </dgm:pt>
    <dgm:pt modelId="{5E88BDDA-D06B-4CC1-9613-80EB907EE3CE}" cxnId="{8FBEC2D4-D443-45BC-912B-39C890714609}" type="parTrans">
      <dgm:prSet/>
      <dgm:spPr/>
      <dgm:t>
        <a:bodyPr/>
        <a:lstStyle/>
        <a:p>
          <a:endParaRPr lang="zh-CN" altLang="en-US"/>
        </a:p>
      </dgm:t>
    </dgm:pt>
    <dgm:pt modelId="{88281350-9689-4CBC-8CBD-B90ADF12A488}" cxnId="{8FBEC2D4-D443-45BC-912B-39C890714609}" type="sibTrans">
      <dgm:prSet/>
      <dgm:spPr/>
      <dgm:t>
        <a:bodyPr/>
        <a:lstStyle/>
        <a:p>
          <a:endParaRPr lang="zh-CN" altLang="en-US"/>
        </a:p>
      </dgm:t>
    </dgm:pt>
    <dgm:pt modelId="{221F6C30-DFAE-4314-88D2-753F7D5EF1B7}">
      <dgm:prSet/>
      <dgm:spPr/>
      <dgm:t>
        <a:bodyPr/>
        <a:lstStyle/>
        <a:p>
          <a:r>
            <a:rPr lang="zh-CN" altLang="en-US" smtClean="0"/>
            <a:t>可燃气体报警器</a:t>
          </a:r>
          <a:endParaRPr lang="zh-CN" altLang="en-US"/>
        </a:p>
      </dgm:t>
    </dgm:pt>
    <dgm:pt modelId="{2A003CC2-D0E6-4449-A2AD-A3E0641846D6}" cxnId="{8159B1DF-58F8-4C51-A51B-5E1CD73E241D}" type="parTrans">
      <dgm:prSet/>
      <dgm:spPr/>
      <dgm:t>
        <a:bodyPr/>
        <a:lstStyle/>
        <a:p>
          <a:endParaRPr lang="zh-CN" altLang="en-US"/>
        </a:p>
      </dgm:t>
    </dgm:pt>
    <dgm:pt modelId="{E4362C95-6938-4DEB-8B8C-31FCAE19F0F0}" cxnId="{8159B1DF-58F8-4C51-A51B-5E1CD73E241D}" type="sibTrans">
      <dgm:prSet/>
      <dgm:spPr/>
      <dgm:t>
        <a:bodyPr/>
        <a:lstStyle/>
        <a:p>
          <a:endParaRPr lang="zh-CN" altLang="en-US"/>
        </a:p>
      </dgm:t>
    </dgm:pt>
    <dgm:pt modelId="{3EF5AE35-69B0-4993-A9A5-943167258519}">
      <dgm:prSet/>
      <dgm:spPr/>
      <dgm:t>
        <a:bodyPr/>
        <a:lstStyle/>
        <a:p>
          <a:r>
            <a:rPr lang="zh-CN" altLang="en-US" smtClean="0"/>
            <a:t>远程监控装置</a:t>
          </a:r>
          <a:endParaRPr lang="zh-CN" altLang="en-US"/>
        </a:p>
      </dgm:t>
    </dgm:pt>
    <dgm:pt modelId="{1FAB7B72-B5C3-43BB-BDA0-04114260AC93}" cxnId="{82A90DC4-FDDC-4410-9170-82BE39932882}" type="parTrans">
      <dgm:prSet/>
      <dgm:spPr/>
      <dgm:t>
        <a:bodyPr/>
        <a:lstStyle/>
        <a:p>
          <a:endParaRPr lang="zh-CN" altLang="en-US"/>
        </a:p>
      </dgm:t>
    </dgm:pt>
    <dgm:pt modelId="{E8E7BBB0-8301-48EF-93B0-8E03EE08E7C7}" cxnId="{82A90DC4-FDDC-4410-9170-82BE39932882}" type="sibTrans">
      <dgm:prSet/>
      <dgm:spPr/>
      <dgm:t>
        <a:bodyPr/>
        <a:lstStyle/>
        <a:p>
          <a:endParaRPr lang="zh-CN" altLang="en-US"/>
        </a:p>
      </dgm:t>
    </dgm:pt>
    <dgm:pt modelId="{9C32F44B-5459-464D-B0B5-6CFC475DA33A}" type="pres">
      <dgm:prSet presAssocID="{78BD6396-5A2E-40EC-A6DE-138D546E6CD5}" presName="CompostProcess" presStyleCnt="0">
        <dgm:presLayoutVars>
          <dgm:dir/>
          <dgm:resizeHandles val="exact"/>
        </dgm:presLayoutVars>
      </dgm:prSet>
      <dgm:spPr/>
    </dgm:pt>
    <dgm:pt modelId="{52FBF4FC-02BA-495B-829B-6403E456E2DC}" type="pres">
      <dgm:prSet presAssocID="{78BD6396-5A2E-40EC-A6DE-138D546E6CD5}" presName="arrow" presStyleLbl="bgShp" presStyleIdx="0" presStyleCnt="1" custScaleX="117646" custLinFactNeighborX="-6224"/>
      <dgm:spPr/>
    </dgm:pt>
    <dgm:pt modelId="{48426AA0-945E-4EF4-8B04-4E0EA086BFE0}" type="pres">
      <dgm:prSet presAssocID="{78BD6396-5A2E-40EC-A6DE-138D546E6CD5}" presName="linearProcess" presStyleCnt="0"/>
      <dgm:spPr/>
    </dgm:pt>
    <dgm:pt modelId="{97F29359-461A-4F82-847B-ECDDA1DFDB77}" type="pres">
      <dgm:prSet presAssocID="{221F6C30-DFAE-4314-88D2-753F7D5EF1B7}" presName="textNode" presStyleLbl="node1" presStyleIdx="0" presStyleCnt="4">
        <dgm:presLayoutVars>
          <dgm:bulletEnabled val="1"/>
        </dgm:presLayoutVars>
      </dgm:prSet>
      <dgm:spPr/>
      <dgm:t>
        <a:bodyPr/>
        <a:lstStyle/>
        <a:p>
          <a:endParaRPr lang="zh-CN" altLang="en-US"/>
        </a:p>
      </dgm:t>
    </dgm:pt>
    <dgm:pt modelId="{E3E571DF-06DC-44F5-83A9-7873D3087600}" type="pres">
      <dgm:prSet presAssocID="{E4362C95-6938-4DEB-8B8C-31FCAE19F0F0}" presName="sibTrans" presStyleCnt="0"/>
      <dgm:spPr/>
    </dgm:pt>
    <dgm:pt modelId="{0694E85D-D329-466F-9E4A-382732E8A038}" type="pres">
      <dgm:prSet presAssocID="{93502D9B-2F49-4784-9D15-A22BA781CD65}" presName="textNode" presStyleLbl="node1" presStyleIdx="1" presStyleCnt="4" custLinFactNeighborX="-31523" custLinFactNeighborY="1389">
        <dgm:presLayoutVars>
          <dgm:bulletEnabled val="1"/>
        </dgm:presLayoutVars>
      </dgm:prSet>
      <dgm:spPr/>
      <dgm:t>
        <a:bodyPr/>
        <a:lstStyle/>
        <a:p>
          <a:endParaRPr lang="zh-CN" altLang="en-US"/>
        </a:p>
      </dgm:t>
    </dgm:pt>
    <dgm:pt modelId="{97429DB2-67F1-473E-B564-0CA5F7BFEB49}" type="pres">
      <dgm:prSet presAssocID="{897C17AC-EC56-4C08-AC88-26F93A2F6A52}" presName="sibTrans" presStyleCnt="0"/>
      <dgm:spPr/>
    </dgm:pt>
    <dgm:pt modelId="{5295CB80-F329-447E-9DA3-CC1BE809B5FA}" type="pres">
      <dgm:prSet presAssocID="{3EF5AE35-69B0-4993-A9A5-943167258519}" presName="textNode" presStyleLbl="node1" presStyleIdx="2" presStyleCnt="4">
        <dgm:presLayoutVars>
          <dgm:bulletEnabled val="1"/>
        </dgm:presLayoutVars>
      </dgm:prSet>
      <dgm:spPr/>
      <dgm:t>
        <a:bodyPr/>
        <a:lstStyle/>
        <a:p>
          <a:endParaRPr lang="zh-CN" altLang="en-US"/>
        </a:p>
      </dgm:t>
    </dgm:pt>
    <dgm:pt modelId="{1263D450-FF8B-42D6-B5BE-FF99DC4163CF}" type="pres">
      <dgm:prSet presAssocID="{E8E7BBB0-8301-48EF-93B0-8E03EE08E7C7}" presName="sibTrans" presStyleCnt="0"/>
      <dgm:spPr/>
    </dgm:pt>
    <dgm:pt modelId="{27E076D2-03F8-4222-A7B2-357962D8D2B1}" type="pres">
      <dgm:prSet presAssocID="{8BE5FE60-B8A4-498B-94A5-EEBA80ECA366}" presName="textNode" presStyleLbl="node1" presStyleIdx="3" presStyleCnt="4" custLinFactNeighborX="-55972" custLinFactNeighborY="1389">
        <dgm:presLayoutVars>
          <dgm:bulletEnabled val="1"/>
        </dgm:presLayoutVars>
      </dgm:prSet>
      <dgm:spPr/>
      <dgm:t>
        <a:bodyPr/>
        <a:lstStyle/>
        <a:p>
          <a:endParaRPr lang="zh-CN" altLang="en-US"/>
        </a:p>
      </dgm:t>
    </dgm:pt>
  </dgm:ptLst>
  <dgm:cxnLst>
    <dgm:cxn modelId="{3C14E4B8-0546-43E2-8D3E-D1EC6A6F03D7}" type="presOf" srcId="{93502D9B-2F49-4784-9D15-A22BA781CD65}" destId="{0694E85D-D329-466F-9E4A-382732E8A038}" srcOrd="0" destOrd="0" presId="urn:microsoft.com/office/officeart/2005/8/layout/hProcess9"/>
    <dgm:cxn modelId="{8159B1DF-58F8-4C51-A51B-5E1CD73E241D}" srcId="{78BD6396-5A2E-40EC-A6DE-138D546E6CD5}" destId="{221F6C30-DFAE-4314-88D2-753F7D5EF1B7}" srcOrd="0" destOrd="0" parTransId="{2A003CC2-D0E6-4449-A2AD-A3E0641846D6}" sibTransId="{E4362C95-6938-4DEB-8B8C-31FCAE19F0F0}"/>
    <dgm:cxn modelId="{39F0A653-AF9B-4817-9870-E3B6A259F506}" type="presOf" srcId="{221F6C30-DFAE-4314-88D2-753F7D5EF1B7}" destId="{97F29359-461A-4F82-847B-ECDDA1DFDB77}" srcOrd="0" destOrd="0" presId="urn:microsoft.com/office/officeart/2005/8/layout/hProcess9"/>
    <dgm:cxn modelId="{E9EBE8CA-90CF-42F4-AE31-D854F6E215E7}" type="presOf" srcId="{3EF5AE35-69B0-4993-A9A5-943167258519}" destId="{5295CB80-F329-447E-9DA3-CC1BE809B5FA}" srcOrd="0" destOrd="0" presId="urn:microsoft.com/office/officeart/2005/8/layout/hProcess9"/>
    <dgm:cxn modelId="{7BF8F788-9E06-42D8-AA75-8EA73EA8CB0F}" type="presOf" srcId="{78BD6396-5A2E-40EC-A6DE-138D546E6CD5}" destId="{9C32F44B-5459-464D-B0B5-6CFC475DA33A}" srcOrd="0" destOrd="0" presId="urn:microsoft.com/office/officeart/2005/8/layout/hProcess9"/>
    <dgm:cxn modelId="{F264091C-4CCC-4AD6-B652-35B51AE3F8A7}" type="presOf" srcId="{8BE5FE60-B8A4-498B-94A5-EEBA80ECA366}" destId="{27E076D2-03F8-4222-A7B2-357962D8D2B1}" srcOrd="0" destOrd="0" presId="urn:microsoft.com/office/officeart/2005/8/layout/hProcess9"/>
    <dgm:cxn modelId="{8FBEC2D4-D443-45BC-912B-39C890714609}" srcId="{78BD6396-5A2E-40EC-A6DE-138D546E6CD5}" destId="{8BE5FE60-B8A4-498B-94A5-EEBA80ECA366}" srcOrd="3" destOrd="0" parTransId="{5E88BDDA-D06B-4CC1-9613-80EB907EE3CE}" sibTransId="{88281350-9689-4CBC-8CBD-B90ADF12A488}"/>
    <dgm:cxn modelId="{DBD21EC7-0684-4B70-A4D3-9DDC4B95E09E}" srcId="{78BD6396-5A2E-40EC-A6DE-138D546E6CD5}" destId="{93502D9B-2F49-4784-9D15-A22BA781CD65}" srcOrd="1" destOrd="0" parTransId="{91FA5E23-2DA2-489D-8475-70CCFA7F20BC}" sibTransId="{897C17AC-EC56-4C08-AC88-26F93A2F6A52}"/>
    <dgm:cxn modelId="{82A90DC4-FDDC-4410-9170-82BE39932882}" srcId="{78BD6396-5A2E-40EC-A6DE-138D546E6CD5}" destId="{3EF5AE35-69B0-4993-A9A5-943167258519}" srcOrd="2" destOrd="0" parTransId="{1FAB7B72-B5C3-43BB-BDA0-04114260AC93}" sibTransId="{E8E7BBB0-8301-48EF-93B0-8E03EE08E7C7}"/>
    <dgm:cxn modelId="{A1C60261-9491-4F6F-9398-7AF700E61A7F}" type="presParOf" srcId="{9C32F44B-5459-464D-B0B5-6CFC475DA33A}" destId="{52FBF4FC-02BA-495B-829B-6403E456E2DC}" srcOrd="0" destOrd="0" presId="urn:microsoft.com/office/officeart/2005/8/layout/hProcess9"/>
    <dgm:cxn modelId="{B12C57C6-A2E3-4794-9713-509322FEF969}" type="presParOf" srcId="{9C32F44B-5459-464D-B0B5-6CFC475DA33A}" destId="{48426AA0-945E-4EF4-8B04-4E0EA086BFE0}" srcOrd="1" destOrd="0" presId="urn:microsoft.com/office/officeart/2005/8/layout/hProcess9"/>
    <dgm:cxn modelId="{BA34DBC1-57F4-4F41-B9F2-27405C71F3E1}" type="presParOf" srcId="{48426AA0-945E-4EF4-8B04-4E0EA086BFE0}" destId="{97F29359-461A-4F82-847B-ECDDA1DFDB77}" srcOrd="0" destOrd="0" presId="urn:microsoft.com/office/officeart/2005/8/layout/hProcess9"/>
    <dgm:cxn modelId="{31A67E18-09CB-449F-AC50-299403245A71}" type="presParOf" srcId="{48426AA0-945E-4EF4-8B04-4E0EA086BFE0}" destId="{E3E571DF-06DC-44F5-83A9-7873D3087600}" srcOrd="1" destOrd="0" presId="urn:microsoft.com/office/officeart/2005/8/layout/hProcess9"/>
    <dgm:cxn modelId="{DFA66129-BA6A-4F36-835E-9B5C3E145ADB}" type="presParOf" srcId="{48426AA0-945E-4EF4-8B04-4E0EA086BFE0}" destId="{0694E85D-D329-466F-9E4A-382732E8A038}" srcOrd="2" destOrd="0" presId="urn:microsoft.com/office/officeart/2005/8/layout/hProcess9"/>
    <dgm:cxn modelId="{A5259783-BC0D-4CB7-A7EF-1CB104E1E245}" type="presParOf" srcId="{48426AA0-945E-4EF4-8B04-4E0EA086BFE0}" destId="{97429DB2-67F1-473E-B564-0CA5F7BFEB49}" srcOrd="3" destOrd="0" presId="urn:microsoft.com/office/officeart/2005/8/layout/hProcess9"/>
    <dgm:cxn modelId="{3A676DE0-29F0-4691-B75F-5A4F3D172E91}" type="presParOf" srcId="{48426AA0-945E-4EF4-8B04-4E0EA086BFE0}" destId="{5295CB80-F329-447E-9DA3-CC1BE809B5FA}" srcOrd="4" destOrd="0" presId="urn:microsoft.com/office/officeart/2005/8/layout/hProcess9"/>
    <dgm:cxn modelId="{F0FCB3D0-2D82-4ACC-8188-86E6D823AAE2}" type="presParOf" srcId="{48426AA0-945E-4EF4-8B04-4E0EA086BFE0}" destId="{1263D450-FF8B-42D6-B5BE-FF99DC4163CF}" srcOrd="5" destOrd="0" presId="urn:microsoft.com/office/officeart/2005/8/layout/hProcess9"/>
    <dgm:cxn modelId="{FE88D8E8-0064-4B4A-962F-8FCE52AC72E1}" type="presParOf" srcId="{48426AA0-945E-4EF4-8B04-4E0EA086BFE0}" destId="{27E076D2-03F8-4222-A7B2-357962D8D2B1}" srcOrd="6" destOrd="0" presId="urn:microsoft.com/office/officeart/2005/8/layout/hProcess9"/>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8BD6396-5A2E-40EC-A6DE-138D546E6CD5}" type="doc">
      <dgm:prSet loTypeId="urn:microsoft.com/office/officeart/2005/8/layout/hProcess9" loCatId="process" qsTypeId="urn:microsoft.com/office/officeart/2005/8/quickstyle/simple1" qsCatId="simple" csTypeId="urn:microsoft.com/office/officeart/2005/8/colors/accent3_2" csCatId="accent1" phldr="1"/>
      <dgm:spPr/>
    </dgm:pt>
    <dgm:pt modelId="{8BE5FE60-B8A4-498B-94A5-EEBA80ECA366}">
      <dgm:prSet phldrT="[文本]"/>
      <dgm:spPr/>
      <dgm:t>
        <a:bodyPr/>
        <a:lstStyle/>
        <a:p>
          <a:r>
            <a:rPr lang="zh-CN" altLang="en-US" smtClean="0"/>
            <a:t>管道标志</a:t>
          </a:r>
          <a:endParaRPr lang="zh-CN" altLang="en-US"/>
        </a:p>
      </dgm:t>
    </dgm:pt>
    <dgm:pt modelId="{5E88BDDA-D06B-4CC1-9613-80EB907EE3CE}" cxnId="{8FBEC2D4-D443-45BC-912B-39C890714609}" type="parTrans">
      <dgm:prSet/>
      <dgm:spPr/>
      <dgm:t>
        <a:bodyPr/>
        <a:lstStyle/>
        <a:p>
          <a:endParaRPr lang="zh-CN" altLang="en-US"/>
        </a:p>
      </dgm:t>
    </dgm:pt>
    <dgm:pt modelId="{88281350-9689-4CBC-8CBD-B90ADF12A488}" cxnId="{8FBEC2D4-D443-45BC-912B-39C890714609}" type="sibTrans">
      <dgm:prSet/>
      <dgm:spPr/>
      <dgm:t>
        <a:bodyPr/>
        <a:lstStyle/>
        <a:p>
          <a:endParaRPr lang="zh-CN" altLang="en-US"/>
        </a:p>
      </dgm:t>
    </dgm:pt>
    <dgm:pt modelId="{221F6C30-DFAE-4314-88D2-753F7D5EF1B7}">
      <dgm:prSet/>
      <dgm:spPr/>
      <dgm:t>
        <a:bodyPr/>
        <a:lstStyle/>
        <a:p>
          <a:r>
            <a:rPr lang="zh-CN" altLang="en-US" smtClean="0"/>
            <a:t>消防系统</a:t>
          </a:r>
          <a:endParaRPr lang="zh-CN" altLang="en-US"/>
        </a:p>
      </dgm:t>
    </dgm:pt>
    <dgm:pt modelId="{2A003CC2-D0E6-4449-A2AD-A3E0641846D6}" cxnId="{8159B1DF-58F8-4C51-A51B-5E1CD73E241D}" type="parTrans">
      <dgm:prSet/>
      <dgm:spPr/>
      <dgm:t>
        <a:bodyPr/>
        <a:lstStyle/>
        <a:p>
          <a:endParaRPr lang="zh-CN" altLang="en-US"/>
        </a:p>
      </dgm:t>
    </dgm:pt>
    <dgm:pt modelId="{E4362C95-6938-4DEB-8B8C-31FCAE19F0F0}" cxnId="{8159B1DF-58F8-4C51-A51B-5E1CD73E241D}" type="sibTrans">
      <dgm:prSet/>
      <dgm:spPr/>
      <dgm:t>
        <a:bodyPr/>
        <a:lstStyle/>
        <a:p>
          <a:endParaRPr lang="zh-CN" altLang="en-US"/>
        </a:p>
      </dgm:t>
    </dgm:pt>
    <dgm:pt modelId="{3EF5AE35-69B0-4993-A9A5-943167258519}">
      <dgm:prSet/>
      <dgm:spPr/>
      <dgm:t>
        <a:bodyPr/>
        <a:lstStyle/>
        <a:p>
          <a:r>
            <a:rPr lang="zh-CN" altLang="en-US" smtClean="0"/>
            <a:t>消防器材</a:t>
          </a:r>
          <a:endParaRPr lang="zh-CN" altLang="en-US"/>
        </a:p>
      </dgm:t>
    </dgm:pt>
    <dgm:pt modelId="{1FAB7B72-B5C3-43BB-BDA0-04114260AC93}" cxnId="{82A90DC4-FDDC-4410-9170-82BE39932882}" type="parTrans">
      <dgm:prSet/>
      <dgm:spPr/>
      <dgm:t>
        <a:bodyPr/>
        <a:lstStyle/>
        <a:p>
          <a:endParaRPr lang="zh-CN" altLang="en-US"/>
        </a:p>
      </dgm:t>
    </dgm:pt>
    <dgm:pt modelId="{E8E7BBB0-8301-48EF-93B0-8E03EE08E7C7}" cxnId="{82A90DC4-FDDC-4410-9170-82BE39932882}" type="sibTrans">
      <dgm:prSet/>
      <dgm:spPr/>
      <dgm:t>
        <a:bodyPr/>
        <a:lstStyle/>
        <a:p>
          <a:endParaRPr lang="zh-CN" altLang="en-US"/>
        </a:p>
      </dgm:t>
    </dgm:pt>
    <dgm:pt modelId="{BF172F83-44CE-4CE0-9825-D19DDCD9BA64}">
      <dgm:prSet/>
      <dgm:spPr/>
      <dgm:t>
        <a:bodyPr/>
        <a:lstStyle/>
        <a:p>
          <a:r>
            <a:rPr lang="zh-CN" altLang="en-US" smtClean="0"/>
            <a:t>安全警示标志</a:t>
          </a:r>
          <a:endParaRPr lang="zh-CN" altLang="en-US"/>
        </a:p>
      </dgm:t>
    </dgm:pt>
    <dgm:pt modelId="{673472AA-F8C8-4618-9BD5-8782F768A614}" cxnId="{8DE5F6D8-D61E-4464-A5FA-4B6076DF9625}" type="parTrans">
      <dgm:prSet/>
      <dgm:spPr/>
      <dgm:t>
        <a:bodyPr/>
        <a:lstStyle/>
        <a:p>
          <a:endParaRPr lang="zh-CN" altLang="en-US"/>
        </a:p>
      </dgm:t>
    </dgm:pt>
    <dgm:pt modelId="{3C283F77-832F-42A5-8774-EEA729DC0077}" cxnId="{8DE5F6D8-D61E-4464-A5FA-4B6076DF9625}" type="sibTrans">
      <dgm:prSet/>
      <dgm:spPr/>
      <dgm:t>
        <a:bodyPr/>
        <a:lstStyle/>
        <a:p>
          <a:endParaRPr lang="zh-CN" altLang="en-US"/>
        </a:p>
      </dgm:t>
    </dgm:pt>
    <dgm:pt modelId="{9C32F44B-5459-464D-B0B5-6CFC475DA33A}" type="pres">
      <dgm:prSet presAssocID="{78BD6396-5A2E-40EC-A6DE-138D546E6CD5}" presName="CompostProcess" presStyleCnt="0">
        <dgm:presLayoutVars>
          <dgm:dir/>
          <dgm:resizeHandles val="exact"/>
        </dgm:presLayoutVars>
      </dgm:prSet>
      <dgm:spPr/>
    </dgm:pt>
    <dgm:pt modelId="{52FBF4FC-02BA-495B-829B-6403E456E2DC}" type="pres">
      <dgm:prSet presAssocID="{78BD6396-5A2E-40EC-A6DE-138D546E6CD5}" presName="arrow" presStyleLbl="bgShp" presStyleIdx="0" presStyleCnt="1" custScaleX="117646" custLinFactNeighborX="0" custLinFactNeighborY="-3846"/>
      <dgm:spPr/>
    </dgm:pt>
    <dgm:pt modelId="{48426AA0-945E-4EF4-8B04-4E0EA086BFE0}" type="pres">
      <dgm:prSet presAssocID="{78BD6396-5A2E-40EC-A6DE-138D546E6CD5}" presName="linearProcess" presStyleCnt="0"/>
      <dgm:spPr/>
    </dgm:pt>
    <dgm:pt modelId="{97F29359-461A-4F82-847B-ECDDA1DFDB77}" type="pres">
      <dgm:prSet presAssocID="{221F6C30-DFAE-4314-88D2-753F7D5EF1B7}" presName="textNode" presStyleLbl="node1" presStyleIdx="0" presStyleCnt="4">
        <dgm:presLayoutVars>
          <dgm:bulletEnabled val="1"/>
        </dgm:presLayoutVars>
      </dgm:prSet>
      <dgm:spPr/>
      <dgm:t>
        <a:bodyPr/>
        <a:lstStyle/>
        <a:p>
          <a:endParaRPr lang="zh-CN" altLang="en-US"/>
        </a:p>
      </dgm:t>
    </dgm:pt>
    <dgm:pt modelId="{E3E571DF-06DC-44F5-83A9-7873D3087600}" type="pres">
      <dgm:prSet presAssocID="{E4362C95-6938-4DEB-8B8C-31FCAE19F0F0}" presName="sibTrans" presStyleCnt="0"/>
      <dgm:spPr/>
    </dgm:pt>
    <dgm:pt modelId="{5295CB80-F329-447E-9DA3-CC1BE809B5FA}" type="pres">
      <dgm:prSet presAssocID="{3EF5AE35-69B0-4993-A9A5-943167258519}" presName="textNode" presStyleLbl="node1" presStyleIdx="1" presStyleCnt="4">
        <dgm:presLayoutVars>
          <dgm:bulletEnabled val="1"/>
        </dgm:presLayoutVars>
      </dgm:prSet>
      <dgm:spPr/>
      <dgm:t>
        <a:bodyPr/>
        <a:lstStyle/>
        <a:p>
          <a:endParaRPr lang="zh-CN" altLang="en-US"/>
        </a:p>
      </dgm:t>
    </dgm:pt>
    <dgm:pt modelId="{1263D450-FF8B-42D6-B5BE-FF99DC4163CF}" type="pres">
      <dgm:prSet presAssocID="{E8E7BBB0-8301-48EF-93B0-8E03EE08E7C7}" presName="sibTrans" presStyleCnt="0"/>
      <dgm:spPr/>
    </dgm:pt>
    <dgm:pt modelId="{27E076D2-03F8-4222-A7B2-357962D8D2B1}" type="pres">
      <dgm:prSet presAssocID="{8BE5FE60-B8A4-498B-94A5-EEBA80ECA366}" presName="textNode" presStyleLbl="node1" presStyleIdx="2" presStyleCnt="4" custLinFactNeighborX="-55972" custLinFactNeighborY="1389">
        <dgm:presLayoutVars>
          <dgm:bulletEnabled val="1"/>
        </dgm:presLayoutVars>
      </dgm:prSet>
      <dgm:spPr/>
      <dgm:t>
        <a:bodyPr/>
        <a:lstStyle/>
        <a:p>
          <a:endParaRPr lang="zh-CN" altLang="en-US"/>
        </a:p>
      </dgm:t>
    </dgm:pt>
    <dgm:pt modelId="{0DE5A315-0CA6-4792-AB42-476B0E546353}" type="pres">
      <dgm:prSet presAssocID="{88281350-9689-4CBC-8CBD-B90ADF12A488}" presName="sibTrans" presStyleCnt="0"/>
      <dgm:spPr/>
    </dgm:pt>
    <dgm:pt modelId="{E85B433E-0517-4C19-8D41-850949A19A6C}" type="pres">
      <dgm:prSet presAssocID="{BF172F83-44CE-4CE0-9825-D19DDCD9BA64}" presName="textNode" presStyleLbl="node1" presStyleIdx="3" presStyleCnt="4" custLinFactNeighborX="-88038" custLinFactNeighborY="1087">
        <dgm:presLayoutVars>
          <dgm:bulletEnabled val="1"/>
        </dgm:presLayoutVars>
      </dgm:prSet>
      <dgm:spPr/>
      <dgm:t>
        <a:bodyPr/>
        <a:lstStyle/>
        <a:p>
          <a:endParaRPr lang="zh-CN" altLang="en-US"/>
        </a:p>
      </dgm:t>
    </dgm:pt>
  </dgm:ptLst>
  <dgm:cxnLst>
    <dgm:cxn modelId="{8159B1DF-58F8-4C51-A51B-5E1CD73E241D}" srcId="{78BD6396-5A2E-40EC-A6DE-138D546E6CD5}" destId="{221F6C30-DFAE-4314-88D2-753F7D5EF1B7}" srcOrd="0" destOrd="0" parTransId="{2A003CC2-D0E6-4449-A2AD-A3E0641846D6}" sibTransId="{E4362C95-6938-4DEB-8B8C-31FCAE19F0F0}"/>
    <dgm:cxn modelId="{AA527BD8-D805-4A18-8C7F-06A552B0E1D3}" type="presOf" srcId="{78BD6396-5A2E-40EC-A6DE-138D546E6CD5}" destId="{9C32F44B-5459-464D-B0B5-6CFC475DA33A}" srcOrd="0" destOrd="0" presId="urn:microsoft.com/office/officeart/2005/8/layout/hProcess9"/>
    <dgm:cxn modelId="{F55D883C-F37C-4EF3-A64B-C952319ACEC2}" type="presOf" srcId="{8BE5FE60-B8A4-498B-94A5-EEBA80ECA366}" destId="{27E076D2-03F8-4222-A7B2-357962D8D2B1}" srcOrd="0" destOrd="0" presId="urn:microsoft.com/office/officeart/2005/8/layout/hProcess9"/>
    <dgm:cxn modelId="{E8512DF0-5A36-41A0-8C40-4E865C28D72D}" type="presOf" srcId="{BF172F83-44CE-4CE0-9825-D19DDCD9BA64}" destId="{E85B433E-0517-4C19-8D41-850949A19A6C}" srcOrd="0" destOrd="0" presId="urn:microsoft.com/office/officeart/2005/8/layout/hProcess9"/>
    <dgm:cxn modelId="{8DE5F6D8-D61E-4464-A5FA-4B6076DF9625}" srcId="{78BD6396-5A2E-40EC-A6DE-138D546E6CD5}" destId="{BF172F83-44CE-4CE0-9825-D19DDCD9BA64}" srcOrd="3" destOrd="0" parTransId="{673472AA-F8C8-4618-9BD5-8782F768A614}" sibTransId="{3C283F77-832F-42A5-8774-EEA729DC0077}"/>
    <dgm:cxn modelId="{8FBEC2D4-D443-45BC-912B-39C890714609}" srcId="{78BD6396-5A2E-40EC-A6DE-138D546E6CD5}" destId="{8BE5FE60-B8A4-498B-94A5-EEBA80ECA366}" srcOrd="2" destOrd="0" parTransId="{5E88BDDA-D06B-4CC1-9613-80EB907EE3CE}" sibTransId="{88281350-9689-4CBC-8CBD-B90ADF12A488}"/>
    <dgm:cxn modelId="{D676C372-839B-4EC6-9E34-95B5931F9561}" type="presOf" srcId="{221F6C30-DFAE-4314-88D2-753F7D5EF1B7}" destId="{97F29359-461A-4F82-847B-ECDDA1DFDB77}" srcOrd="0" destOrd="0" presId="urn:microsoft.com/office/officeart/2005/8/layout/hProcess9"/>
    <dgm:cxn modelId="{1C2AD2A4-9151-41D1-B80F-857056533EDB}" type="presOf" srcId="{3EF5AE35-69B0-4993-A9A5-943167258519}" destId="{5295CB80-F329-447E-9DA3-CC1BE809B5FA}" srcOrd="0" destOrd="0" presId="urn:microsoft.com/office/officeart/2005/8/layout/hProcess9"/>
    <dgm:cxn modelId="{82A90DC4-FDDC-4410-9170-82BE39932882}" srcId="{78BD6396-5A2E-40EC-A6DE-138D546E6CD5}" destId="{3EF5AE35-69B0-4993-A9A5-943167258519}" srcOrd="1" destOrd="0" parTransId="{1FAB7B72-B5C3-43BB-BDA0-04114260AC93}" sibTransId="{E8E7BBB0-8301-48EF-93B0-8E03EE08E7C7}"/>
    <dgm:cxn modelId="{812CE703-5F24-413E-88D5-B4F4ECD5C256}" type="presParOf" srcId="{9C32F44B-5459-464D-B0B5-6CFC475DA33A}" destId="{52FBF4FC-02BA-495B-829B-6403E456E2DC}" srcOrd="0" destOrd="0" presId="urn:microsoft.com/office/officeart/2005/8/layout/hProcess9"/>
    <dgm:cxn modelId="{DA7900B6-42DF-489A-9997-711C3A9FC21C}" type="presParOf" srcId="{9C32F44B-5459-464D-B0B5-6CFC475DA33A}" destId="{48426AA0-945E-4EF4-8B04-4E0EA086BFE0}" srcOrd="1" destOrd="0" presId="urn:microsoft.com/office/officeart/2005/8/layout/hProcess9"/>
    <dgm:cxn modelId="{46FB7A9E-F298-4671-A32B-702BB49806D3}" type="presParOf" srcId="{48426AA0-945E-4EF4-8B04-4E0EA086BFE0}" destId="{97F29359-461A-4F82-847B-ECDDA1DFDB77}" srcOrd="0" destOrd="0" presId="urn:microsoft.com/office/officeart/2005/8/layout/hProcess9"/>
    <dgm:cxn modelId="{37F87584-CB86-444C-A617-D7475BACFE01}" type="presParOf" srcId="{48426AA0-945E-4EF4-8B04-4E0EA086BFE0}" destId="{E3E571DF-06DC-44F5-83A9-7873D3087600}" srcOrd="1" destOrd="0" presId="urn:microsoft.com/office/officeart/2005/8/layout/hProcess9"/>
    <dgm:cxn modelId="{F909684B-5FCC-4F5B-82AA-78217FAB5981}" type="presParOf" srcId="{48426AA0-945E-4EF4-8B04-4E0EA086BFE0}" destId="{5295CB80-F329-447E-9DA3-CC1BE809B5FA}" srcOrd="2" destOrd="0" presId="urn:microsoft.com/office/officeart/2005/8/layout/hProcess9"/>
    <dgm:cxn modelId="{7950B297-54BD-4B28-A3AB-3618A1045405}" type="presParOf" srcId="{48426AA0-945E-4EF4-8B04-4E0EA086BFE0}" destId="{1263D450-FF8B-42D6-B5BE-FF99DC4163CF}" srcOrd="3" destOrd="0" presId="urn:microsoft.com/office/officeart/2005/8/layout/hProcess9"/>
    <dgm:cxn modelId="{6EFF0DB4-DAB9-43FC-8CFC-26EA3018BA8F}" type="presParOf" srcId="{48426AA0-945E-4EF4-8B04-4E0EA086BFE0}" destId="{27E076D2-03F8-4222-A7B2-357962D8D2B1}" srcOrd="4" destOrd="0" presId="urn:microsoft.com/office/officeart/2005/8/layout/hProcess9"/>
    <dgm:cxn modelId="{C564F38E-9423-4B5A-9D49-11E4B9B162C6}" type="presParOf" srcId="{48426AA0-945E-4EF4-8B04-4E0EA086BFE0}" destId="{0DE5A315-0CA6-4792-AB42-476B0E546353}" srcOrd="5" destOrd="0" presId="urn:microsoft.com/office/officeart/2005/8/layout/hProcess9"/>
    <dgm:cxn modelId="{AE06F705-2CC2-41AA-BEAC-5BA04715B3BA}" type="presParOf" srcId="{48426AA0-945E-4EF4-8B04-4E0EA086BFE0}" destId="{E85B433E-0517-4C19-8D41-850949A19A6C}" srcOrd="6" destOrd="0" presId="urn:microsoft.com/office/officeart/2005/8/layout/hProcess9"/>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5160645" cy="5232400"/>
        <a:chOff x="0" y="0"/>
        <a:chExt cx="5160645" cy="5232400"/>
      </a:xfrm>
    </dsp:grpSpPr>
    <dsp:sp modelId="{503A7ECC-18FD-4F1B-8136-9FA6F1A68795}">
      <dsp:nvSpPr>
        <dsp:cNvPr id="5" name="空心弧 4"/>
        <dsp:cNvSpPr/>
      </dsp:nvSpPr>
      <dsp:spPr bwMode="white">
        <a:xfrm>
          <a:off x="591651" y="421781"/>
          <a:ext cx="4396311" cy="4396311"/>
        </a:xfrm>
        <a:prstGeom prst="blockArc">
          <a:avLst>
            <a:gd name="adj1" fmla="val 16199999"/>
            <a:gd name="adj2" fmla="val 18900000"/>
            <a:gd name="adj3" fmla="val 2904"/>
          </a:avLst>
        </a:prstGeom>
      </dsp:spPr>
      <dsp:style>
        <a:lnRef idx="0">
          <a:schemeClr val="accent3">
            <a:tint val="60000"/>
          </a:schemeClr>
        </a:lnRef>
        <a:fillRef idx="1">
          <a:schemeClr val="accent3">
            <a:tint val="60000"/>
          </a:schemeClr>
        </a:fillRef>
        <a:effectRef idx="0">
          <a:scrgbClr r="0" g="0" b="0"/>
        </a:effectRef>
        <a:fontRef idx="minor">
          <a:schemeClr val="lt1"/>
        </a:fontRef>
      </dsp:style>
      <dsp:txXfrm>
        <a:off x="591651" y="421781"/>
        <a:ext cx="4396311" cy="4396311"/>
      </dsp:txXfrm>
    </dsp:sp>
    <dsp:sp modelId="{3061777C-FB88-4AE0-A921-F86292420D49}">
      <dsp:nvSpPr>
        <dsp:cNvPr id="7" name="空心弧 6"/>
        <dsp:cNvSpPr/>
      </dsp:nvSpPr>
      <dsp:spPr bwMode="white">
        <a:xfrm>
          <a:off x="365563" y="401250"/>
          <a:ext cx="4396311" cy="4396311"/>
        </a:xfrm>
        <a:prstGeom prst="blockArc">
          <a:avLst>
            <a:gd name="adj1" fmla="val 18939080"/>
            <a:gd name="adj2" fmla="val 21587532"/>
            <a:gd name="adj3" fmla="val 2904"/>
          </a:avLst>
        </a:prstGeom>
      </dsp:spPr>
      <dsp:style>
        <a:lnRef idx="0">
          <a:schemeClr val="accent3">
            <a:tint val="60000"/>
          </a:schemeClr>
        </a:lnRef>
        <a:fillRef idx="1">
          <a:schemeClr val="accent3">
            <a:tint val="60000"/>
          </a:schemeClr>
        </a:fillRef>
        <a:effectRef idx="0">
          <a:scrgbClr r="0" g="0" b="0"/>
        </a:effectRef>
        <a:fontRef idx="minor">
          <a:schemeClr val="lt1"/>
        </a:fontRef>
      </dsp:style>
      <dsp:txXfrm>
        <a:off x="365563" y="401250"/>
        <a:ext cx="4396311" cy="4396311"/>
      </dsp:txXfrm>
    </dsp:sp>
    <dsp:sp modelId="{19B2F99F-1A4B-4DFE-A2D8-E43EF07D6F1D}">
      <dsp:nvSpPr>
        <dsp:cNvPr id="9" name="空心弧 8"/>
        <dsp:cNvSpPr/>
      </dsp:nvSpPr>
      <dsp:spPr bwMode="white">
        <a:xfrm>
          <a:off x="365948" y="434444"/>
          <a:ext cx="4396311" cy="4396311"/>
        </a:xfrm>
        <a:prstGeom prst="blockArc">
          <a:avLst>
            <a:gd name="adj1" fmla="val 21532599"/>
            <a:gd name="adj2" fmla="val 2661832"/>
            <a:gd name="adj3" fmla="val 2904"/>
          </a:avLst>
        </a:prstGeom>
      </dsp:spPr>
      <dsp:style>
        <a:lnRef idx="0">
          <a:schemeClr val="accent3">
            <a:tint val="60000"/>
          </a:schemeClr>
        </a:lnRef>
        <a:fillRef idx="1">
          <a:schemeClr val="accent3">
            <a:tint val="60000"/>
          </a:schemeClr>
        </a:fillRef>
        <a:effectRef idx="0">
          <a:scrgbClr r="0" g="0" b="0"/>
        </a:effectRef>
        <a:fontRef idx="minor">
          <a:schemeClr val="lt1"/>
        </a:fontRef>
      </dsp:style>
      <dsp:txXfrm>
        <a:off x="365948" y="434444"/>
        <a:ext cx="4396311" cy="4396311"/>
      </dsp:txXfrm>
    </dsp:sp>
    <dsp:sp modelId="{A3409FF9-B9CA-48CB-911C-527730CB73B4}">
      <dsp:nvSpPr>
        <dsp:cNvPr id="11" name="空心弧 10"/>
        <dsp:cNvSpPr/>
      </dsp:nvSpPr>
      <dsp:spPr bwMode="white">
        <a:xfrm>
          <a:off x="382167" y="418045"/>
          <a:ext cx="4396311" cy="4396311"/>
        </a:xfrm>
        <a:prstGeom prst="blockArc">
          <a:avLst>
            <a:gd name="adj1" fmla="val 2700000"/>
            <a:gd name="adj2" fmla="val 5400000"/>
            <a:gd name="adj3" fmla="val 2904"/>
          </a:avLst>
        </a:prstGeom>
      </dsp:spPr>
      <dsp:style>
        <a:lnRef idx="0">
          <a:schemeClr val="accent3">
            <a:tint val="60000"/>
          </a:schemeClr>
        </a:lnRef>
        <a:fillRef idx="1">
          <a:schemeClr val="accent3">
            <a:tint val="60000"/>
          </a:schemeClr>
        </a:fillRef>
        <a:effectRef idx="0">
          <a:scrgbClr r="0" g="0" b="0"/>
        </a:effectRef>
        <a:fontRef idx="minor">
          <a:schemeClr val="lt1"/>
        </a:fontRef>
      </dsp:style>
      <dsp:txXfrm>
        <a:off x="382167" y="418045"/>
        <a:ext cx="4396311" cy="4396311"/>
      </dsp:txXfrm>
    </dsp:sp>
    <dsp:sp modelId="{363A0822-08B3-4160-931E-43A23CDA529A}">
      <dsp:nvSpPr>
        <dsp:cNvPr id="13" name="空心弧 12"/>
        <dsp:cNvSpPr/>
      </dsp:nvSpPr>
      <dsp:spPr bwMode="white">
        <a:xfrm>
          <a:off x="382167" y="418045"/>
          <a:ext cx="4396311" cy="4396311"/>
        </a:xfrm>
        <a:prstGeom prst="blockArc">
          <a:avLst>
            <a:gd name="adj1" fmla="val 5400000"/>
            <a:gd name="adj2" fmla="val 8100000"/>
            <a:gd name="adj3" fmla="val 2904"/>
          </a:avLst>
        </a:prstGeom>
      </dsp:spPr>
      <dsp:style>
        <a:lnRef idx="0">
          <a:schemeClr val="accent3">
            <a:tint val="60000"/>
          </a:schemeClr>
        </a:lnRef>
        <a:fillRef idx="1">
          <a:schemeClr val="accent3">
            <a:tint val="60000"/>
          </a:schemeClr>
        </a:fillRef>
        <a:effectRef idx="0">
          <a:scrgbClr r="0" g="0" b="0"/>
        </a:effectRef>
        <a:fontRef idx="minor">
          <a:schemeClr val="lt1"/>
        </a:fontRef>
      </dsp:style>
      <dsp:txXfrm>
        <a:off x="382167" y="418045"/>
        <a:ext cx="4396311" cy="4396311"/>
      </dsp:txXfrm>
    </dsp:sp>
    <dsp:sp modelId="{F4A59520-B91F-4B19-A054-FCD2398462C3}">
      <dsp:nvSpPr>
        <dsp:cNvPr id="15" name="空心弧 14"/>
        <dsp:cNvSpPr/>
      </dsp:nvSpPr>
      <dsp:spPr bwMode="white">
        <a:xfrm>
          <a:off x="382167" y="418045"/>
          <a:ext cx="4396311" cy="4396311"/>
        </a:xfrm>
        <a:prstGeom prst="blockArc">
          <a:avLst>
            <a:gd name="adj1" fmla="val 8100000"/>
            <a:gd name="adj2" fmla="val 10800000"/>
            <a:gd name="adj3" fmla="val 2904"/>
          </a:avLst>
        </a:prstGeom>
      </dsp:spPr>
      <dsp:style>
        <a:lnRef idx="0">
          <a:schemeClr val="accent3">
            <a:tint val="60000"/>
          </a:schemeClr>
        </a:lnRef>
        <a:fillRef idx="1">
          <a:schemeClr val="accent3">
            <a:tint val="60000"/>
          </a:schemeClr>
        </a:fillRef>
        <a:effectRef idx="0">
          <a:scrgbClr r="0" g="0" b="0"/>
        </a:effectRef>
        <a:fontRef idx="minor">
          <a:schemeClr val="lt1"/>
        </a:fontRef>
      </dsp:style>
      <dsp:txXfrm>
        <a:off x="382167" y="418045"/>
        <a:ext cx="4396311" cy="4396311"/>
      </dsp:txXfrm>
    </dsp:sp>
    <dsp:sp modelId="{A7F7FF7D-B54B-48BF-ACB7-2975C94399BE}">
      <dsp:nvSpPr>
        <dsp:cNvPr id="17" name="空心弧 16"/>
        <dsp:cNvSpPr/>
      </dsp:nvSpPr>
      <dsp:spPr bwMode="white">
        <a:xfrm>
          <a:off x="382167" y="418045"/>
          <a:ext cx="4396311" cy="4396311"/>
        </a:xfrm>
        <a:prstGeom prst="blockArc">
          <a:avLst>
            <a:gd name="adj1" fmla="val 10800000"/>
            <a:gd name="adj2" fmla="val 13500000"/>
            <a:gd name="adj3" fmla="val 2904"/>
          </a:avLst>
        </a:prstGeom>
      </dsp:spPr>
      <dsp:style>
        <a:lnRef idx="0">
          <a:schemeClr val="accent3">
            <a:tint val="60000"/>
          </a:schemeClr>
        </a:lnRef>
        <a:fillRef idx="1">
          <a:schemeClr val="accent3">
            <a:tint val="60000"/>
          </a:schemeClr>
        </a:fillRef>
        <a:effectRef idx="0">
          <a:scrgbClr r="0" g="0" b="0"/>
        </a:effectRef>
        <a:fontRef idx="minor">
          <a:schemeClr val="lt1"/>
        </a:fontRef>
      </dsp:style>
      <dsp:txXfrm>
        <a:off x="382167" y="418045"/>
        <a:ext cx="4396311" cy="4396311"/>
      </dsp:txXfrm>
    </dsp:sp>
    <dsp:sp modelId="{554187F0-B4C5-4972-9F06-A234B0BBD493}">
      <dsp:nvSpPr>
        <dsp:cNvPr id="19" name="空心弧 18"/>
        <dsp:cNvSpPr/>
      </dsp:nvSpPr>
      <dsp:spPr bwMode="white">
        <a:xfrm>
          <a:off x="382167" y="418045"/>
          <a:ext cx="4396311" cy="4396311"/>
        </a:xfrm>
        <a:prstGeom prst="blockArc">
          <a:avLst>
            <a:gd name="adj1" fmla="val 13500000"/>
            <a:gd name="adj2" fmla="val 16199999"/>
            <a:gd name="adj3" fmla="val 2904"/>
          </a:avLst>
        </a:prstGeom>
      </dsp:spPr>
      <dsp:style>
        <a:lnRef idx="0">
          <a:schemeClr val="accent3">
            <a:tint val="60000"/>
          </a:schemeClr>
        </a:lnRef>
        <a:fillRef idx="1">
          <a:schemeClr val="accent3">
            <a:tint val="60000"/>
          </a:schemeClr>
        </a:fillRef>
        <a:effectRef idx="0">
          <a:scrgbClr r="0" g="0" b="0"/>
        </a:effectRef>
        <a:fontRef idx="minor">
          <a:schemeClr val="lt1"/>
        </a:fontRef>
      </dsp:style>
      <dsp:txXfrm>
        <a:off x="382167" y="418045"/>
        <a:ext cx="4396311" cy="4396311"/>
      </dsp:txXfrm>
    </dsp:sp>
    <dsp:sp modelId="{0C231D33-537C-42CD-BC32-CBF17F4B508B}">
      <dsp:nvSpPr>
        <dsp:cNvPr id="3" name="椭圆 2"/>
        <dsp:cNvSpPr/>
      </dsp:nvSpPr>
      <dsp:spPr bwMode="white">
        <a:xfrm>
          <a:off x="1861963" y="1897841"/>
          <a:ext cx="1436718" cy="1436718"/>
        </a:xfrm>
        <a:prstGeom prst="ellipse">
          <a:avLst/>
        </a:prstGeom>
      </dsp:spPr>
      <dsp:style>
        <a:lnRef idx="2">
          <a:schemeClr val="lt1"/>
        </a:lnRef>
        <a:fillRef idx="1">
          <a:schemeClr val="accent3"/>
        </a:fillRef>
        <a:effectRef idx="0">
          <a:scrgbClr r="0" g="0" b="0"/>
        </a:effectRef>
        <a:fontRef idx="minor">
          <a:schemeClr val="lt1"/>
        </a:fontRef>
      </dsp:style>
      <dsp:txBody>
        <a:bodyPr lIns="36830" tIns="36830" rIns="36830" bIns="36830" anchor="ctr"/>
        <a:lstStyle>
          <a:lvl1pPr algn="ctr">
            <a:defRPr sz="2900"/>
          </a:lvl1pPr>
          <a:lvl2pPr marL="228600" indent="-228600" algn="ctr">
            <a:defRPr sz="2200"/>
          </a:lvl2pPr>
          <a:lvl3pPr marL="457200" indent="-228600" algn="ctr">
            <a:defRPr sz="2200"/>
          </a:lvl3pPr>
          <a:lvl4pPr marL="685800" indent="-228600" algn="ctr">
            <a:defRPr sz="2200"/>
          </a:lvl4pPr>
          <a:lvl5pPr marL="914400" indent="-228600" algn="ctr">
            <a:defRPr sz="2200"/>
          </a:lvl5pPr>
          <a:lvl6pPr marL="1143000" indent="-228600" algn="ctr">
            <a:defRPr sz="2200"/>
          </a:lvl6pPr>
          <a:lvl7pPr marL="1371600" indent="-228600" algn="ctr">
            <a:defRPr sz="2200"/>
          </a:lvl7pPr>
          <a:lvl8pPr marL="1600200" indent="-228600" algn="ctr">
            <a:defRPr sz="2200"/>
          </a:lvl8pPr>
          <a:lvl9pPr marL="1828800" indent="-228600" algn="ctr">
            <a:defRPr sz="2200"/>
          </a:lvl9pPr>
        </a:lstStyle>
        <a:p>
          <a:pPr lvl="0">
            <a:lnSpc>
              <a:spcPct val="100000"/>
            </a:lnSpc>
            <a:spcBef>
              <a:spcPct val="0"/>
            </a:spcBef>
            <a:spcAft>
              <a:spcPct val="35000"/>
            </a:spcAft>
          </a:pPr>
          <a:r>
            <a:rPr lang="zh-CN" altLang="en-US" b="1" smtClean="0"/>
            <a:t>核心技术</a:t>
          </a:r>
          <a:endParaRPr lang="zh-CN" altLang="en-US" b="1"/>
        </a:p>
      </dsp:txBody>
      <dsp:txXfrm>
        <a:off x="1861963" y="1897841"/>
        <a:ext cx="1436718" cy="1436718"/>
      </dsp:txXfrm>
    </dsp:sp>
    <dsp:sp modelId="{2202339F-DD26-4920-B20D-4071C3B9BEBE}">
      <dsp:nvSpPr>
        <dsp:cNvPr id="4" name="椭圆 3"/>
        <dsp:cNvSpPr/>
      </dsp:nvSpPr>
      <dsp:spPr bwMode="white">
        <a:xfrm>
          <a:off x="2077471" y="35877"/>
          <a:ext cx="1005703" cy="1005703"/>
        </a:xfrm>
        <a:prstGeom prst="ellipse">
          <a:avLst/>
        </a:prstGeom>
      </dsp:spPr>
      <dsp:style>
        <a:lnRef idx="2">
          <a:schemeClr val="lt1"/>
        </a:lnRef>
        <a:fillRef idx="1">
          <a:schemeClr val="accent3"/>
        </a:fillRef>
        <a:effectRef idx="0">
          <a:scrgbClr r="0" g="0" b="0"/>
        </a:effectRef>
        <a:fontRef idx="minor">
          <a:schemeClr val="lt1"/>
        </a:fontRef>
      </dsp:style>
      <dsp:txBody>
        <a:bodyPr lIns="21590" tIns="21590" rIns="21590" bIns="21590" anchor="ctr"/>
        <a:lstStyle>
          <a:lvl1pPr algn="ctr">
            <a:defRPr sz="1700"/>
          </a:lvl1pPr>
          <a:lvl2pPr marL="114300" indent="-114300" algn="ctr">
            <a:defRPr sz="1300"/>
          </a:lvl2pPr>
          <a:lvl3pPr marL="228600" indent="-114300" algn="ctr">
            <a:defRPr sz="1300"/>
          </a:lvl3pPr>
          <a:lvl4pPr marL="342900" indent="-114300" algn="ctr">
            <a:defRPr sz="1300"/>
          </a:lvl4pPr>
          <a:lvl5pPr marL="457200" indent="-114300" algn="ctr">
            <a:defRPr sz="1300"/>
          </a:lvl5pPr>
          <a:lvl6pPr marL="571500" indent="-114300" algn="ctr">
            <a:defRPr sz="1300"/>
          </a:lvl6pPr>
          <a:lvl7pPr marL="685800" indent="-114300" algn="ctr">
            <a:defRPr sz="1300"/>
          </a:lvl7pPr>
          <a:lvl8pPr marL="800100" indent="-114300" algn="ctr">
            <a:defRPr sz="1300"/>
          </a:lvl8pPr>
          <a:lvl9pPr marL="914400" indent="-114300" algn="ctr">
            <a:defRPr sz="1300"/>
          </a:lvl9pPr>
        </a:lstStyle>
        <a:p>
          <a:pPr lvl="0">
            <a:lnSpc>
              <a:spcPct val="100000"/>
            </a:lnSpc>
            <a:spcBef>
              <a:spcPct val="0"/>
            </a:spcBef>
            <a:spcAft>
              <a:spcPct val="35000"/>
            </a:spcAft>
          </a:pPr>
          <a:r>
            <a:rPr lang="zh-CN" altLang="en-US" b="1" smtClean="0"/>
            <a:t>目标</a:t>
          </a:r>
          <a:endParaRPr lang="en-US" altLang="zh-CN" b="1" smtClean="0"/>
        </a:p>
        <a:p>
          <a:pPr lvl="0">
            <a:lnSpc>
              <a:spcPct val="100000"/>
            </a:lnSpc>
            <a:spcBef>
              <a:spcPct val="0"/>
            </a:spcBef>
            <a:spcAft>
              <a:spcPct val="35000"/>
            </a:spcAft>
          </a:pPr>
          <a:r>
            <a:rPr lang="zh-CN" altLang="en-US" b="1" smtClean="0"/>
            <a:t>职责</a:t>
          </a:r>
          <a:endParaRPr lang="zh-CN" altLang="en-US" b="1"/>
        </a:p>
      </dsp:txBody>
      <dsp:txXfrm>
        <a:off x="2077471" y="35877"/>
        <a:ext cx="1005703" cy="1005703"/>
      </dsp:txXfrm>
    </dsp:sp>
    <dsp:sp modelId="{AB194CAC-11CF-4B0C-A05D-1A8586963A0F}">
      <dsp:nvSpPr>
        <dsp:cNvPr id="6" name="椭圆 5"/>
        <dsp:cNvSpPr/>
      </dsp:nvSpPr>
      <dsp:spPr bwMode="white">
        <a:xfrm>
          <a:off x="3546465" y="644355"/>
          <a:ext cx="1005703" cy="1005703"/>
        </a:xfrm>
        <a:prstGeom prst="ellipse">
          <a:avLst/>
        </a:prstGeom>
      </dsp:spPr>
      <dsp:style>
        <a:lnRef idx="2">
          <a:schemeClr val="lt1"/>
        </a:lnRef>
        <a:fillRef idx="1">
          <a:schemeClr val="accent3"/>
        </a:fillRef>
        <a:effectRef idx="0">
          <a:scrgbClr r="0" g="0" b="0"/>
        </a:effectRef>
        <a:fontRef idx="minor">
          <a:schemeClr val="lt1"/>
        </a:fontRef>
      </dsp:style>
      <dsp:txBody>
        <a:bodyPr lIns="21590" tIns="21590" rIns="21590" bIns="21590" anchor="ctr"/>
        <a:lstStyle>
          <a:lvl1pPr algn="ctr">
            <a:defRPr sz="1700"/>
          </a:lvl1pPr>
          <a:lvl2pPr marL="114300" indent="-114300" algn="ctr">
            <a:defRPr sz="1300"/>
          </a:lvl2pPr>
          <a:lvl3pPr marL="228600" indent="-114300" algn="ctr">
            <a:defRPr sz="1300"/>
          </a:lvl3pPr>
          <a:lvl4pPr marL="342900" indent="-114300" algn="ctr">
            <a:defRPr sz="1300"/>
          </a:lvl4pPr>
          <a:lvl5pPr marL="457200" indent="-114300" algn="ctr">
            <a:defRPr sz="1300"/>
          </a:lvl5pPr>
          <a:lvl6pPr marL="571500" indent="-114300" algn="ctr">
            <a:defRPr sz="1300"/>
          </a:lvl6pPr>
          <a:lvl7pPr marL="685800" indent="-114300" algn="ctr">
            <a:defRPr sz="1300"/>
          </a:lvl7pPr>
          <a:lvl8pPr marL="800100" indent="-114300" algn="ctr">
            <a:defRPr sz="1300"/>
          </a:lvl8pPr>
          <a:lvl9pPr marL="914400" indent="-114300" algn="ctr">
            <a:defRPr sz="1300"/>
          </a:lvl9pPr>
        </a:lstStyle>
        <a:p>
          <a:pPr lvl="0">
            <a:lnSpc>
              <a:spcPct val="100000"/>
            </a:lnSpc>
            <a:spcBef>
              <a:spcPct val="0"/>
            </a:spcBef>
            <a:spcAft>
              <a:spcPct val="35000"/>
            </a:spcAft>
          </a:pPr>
          <a:r>
            <a:rPr lang="zh-CN" altLang="en-US" b="1" smtClean="0"/>
            <a:t>制度化管理</a:t>
          </a:r>
          <a:endParaRPr lang="zh-CN" altLang="en-US" b="1"/>
        </a:p>
      </dsp:txBody>
      <dsp:txXfrm>
        <a:off x="3546465" y="644355"/>
        <a:ext cx="1005703" cy="1005703"/>
      </dsp:txXfrm>
    </dsp:sp>
    <dsp:sp modelId="{2F7FAAB4-6B18-4CFB-AACC-DB532319FFC1}">
      <dsp:nvSpPr>
        <dsp:cNvPr id="8" name="椭圆 7"/>
        <dsp:cNvSpPr/>
      </dsp:nvSpPr>
      <dsp:spPr bwMode="white">
        <a:xfrm>
          <a:off x="4138324" y="2089020"/>
          <a:ext cx="1005703" cy="1005703"/>
        </a:xfrm>
        <a:prstGeom prst="ellipse">
          <a:avLst/>
        </a:prstGeom>
      </dsp:spPr>
      <dsp:style>
        <a:lnRef idx="2">
          <a:schemeClr val="lt1"/>
        </a:lnRef>
        <a:fillRef idx="1">
          <a:schemeClr val="accent3"/>
        </a:fillRef>
        <a:effectRef idx="0">
          <a:scrgbClr r="0" g="0" b="0"/>
        </a:effectRef>
        <a:fontRef idx="minor">
          <a:schemeClr val="lt1"/>
        </a:fontRef>
      </dsp:style>
      <dsp:txBody>
        <a:bodyPr lIns="21590" tIns="21590" rIns="21590" bIns="21590" anchor="ctr"/>
        <a:lstStyle>
          <a:lvl1pPr algn="ctr">
            <a:defRPr sz="1700"/>
          </a:lvl1pPr>
          <a:lvl2pPr marL="114300" indent="-114300" algn="ctr">
            <a:defRPr sz="1300"/>
          </a:lvl2pPr>
          <a:lvl3pPr marL="228600" indent="-114300" algn="ctr">
            <a:defRPr sz="1300"/>
          </a:lvl3pPr>
          <a:lvl4pPr marL="342900" indent="-114300" algn="ctr">
            <a:defRPr sz="1300"/>
          </a:lvl4pPr>
          <a:lvl5pPr marL="457200" indent="-114300" algn="ctr">
            <a:defRPr sz="1300"/>
          </a:lvl5pPr>
          <a:lvl6pPr marL="571500" indent="-114300" algn="ctr">
            <a:defRPr sz="1300"/>
          </a:lvl6pPr>
          <a:lvl7pPr marL="685800" indent="-114300" algn="ctr">
            <a:defRPr sz="1300"/>
          </a:lvl7pPr>
          <a:lvl8pPr marL="800100" indent="-114300" algn="ctr">
            <a:defRPr sz="1300"/>
          </a:lvl8pPr>
          <a:lvl9pPr marL="914400" indent="-114300" algn="ctr">
            <a:defRPr sz="1300"/>
          </a:lvl9pPr>
        </a:lstStyle>
        <a:p>
          <a:pPr lvl="0">
            <a:lnSpc>
              <a:spcPct val="100000"/>
            </a:lnSpc>
            <a:spcBef>
              <a:spcPct val="0"/>
            </a:spcBef>
            <a:spcAft>
              <a:spcPct val="35000"/>
            </a:spcAft>
          </a:pPr>
          <a:r>
            <a:rPr lang="zh-CN" altLang="en-US" b="1" smtClean="0"/>
            <a:t>教育</a:t>
          </a:r>
          <a:endParaRPr lang="en-US" altLang="zh-CN" b="1" smtClean="0"/>
        </a:p>
        <a:p>
          <a:pPr lvl="0">
            <a:lnSpc>
              <a:spcPct val="100000"/>
            </a:lnSpc>
            <a:spcBef>
              <a:spcPct val="0"/>
            </a:spcBef>
            <a:spcAft>
              <a:spcPct val="35000"/>
            </a:spcAft>
          </a:pPr>
          <a:r>
            <a:rPr lang="zh-CN" altLang="en-US" b="1" smtClean="0"/>
            <a:t>培训</a:t>
          </a:r>
          <a:endParaRPr lang="zh-CN" altLang="en-US" b="1"/>
        </a:p>
      </dsp:txBody>
      <dsp:txXfrm>
        <a:off x="4138324" y="2089020"/>
        <a:ext cx="1005703" cy="1005703"/>
      </dsp:txXfrm>
    </dsp:sp>
    <dsp:sp modelId="{EE21E547-3050-48CF-B6E6-0C7769BA58ED}">
      <dsp:nvSpPr>
        <dsp:cNvPr id="10" name="椭圆 9"/>
        <dsp:cNvSpPr/>
      </dsp:nvSpPr>
      <dsp:spPr bwMode="white">
        <a:xfrm>
          <a:off x="3546465" y="3582343"/>
          <a:ext cx="1005703" cy="1005703"/>
        </a:xfrm>
        <a:prstGeom prst="ellipse">
          <a:avLst/>
        </a:prstGeom>
      </dsp:spPr>
      <dsp:style>
        <a:lnRef idx="2">
          <a:schemeClr val="lt1"/>
        </a:lnRef>
        <a:fillRef idx="1">
          <a:schemeClr val="accent3"/>
        </a:fillRef>
        <a:effectRef idx="0">
          <a:scrgbClr r="0" g="0" b="0"/>
        </a:effectRef>
        <a:fontRef idx="minor">
          <a:schemeClr val="lt1"/>
        </a:fontRef>
      </dsp:style>
      <dsp:txBody>
        <a:bodyPr lIns="21590" tIns="21590" rIns="21590" bIns="21590" anchor="ctr"/>
        <a:lstStyle>
          <a:lvl1pPr algn="ctr">
            <a:defRPr sz="1700"/>
          </a:lvl1pPr>
          <a:lvl2pPr marL="114300" indent="-114300" algn="ctr">
            <a:defRPr sz="1300"/>
          </a:lvl2pPr>
          <a:lvl3pPr marL="228600" indent="-114300" algn="ctr">
            <a:defRPr sz="1300"/>
          </a:lvl3pPr>
          <a:lvl4pPr marL="342900" indent="-114300" algn="ctr">
            <a:defRPr sz="1300"/>
          </a:lvl4pPr>
          <a:lvl5pPr marL="457200" indent="-114300" algn="ctr">
            <a:defRPr sz="1300"/>
          </a:lvl5pPr>
          <a:lvl6pPr marL="571500" indent="-114300" algn="ctr">
            <a:defRPr sz="1300"/>
          </a:lvl6pPr>
          <a:lvl7pPr marL="685800" indent="-114300" algn="ctr">
            <a:defRPr sz="1300"/>
          </a:lvl7pPr>
          <a:lvl8pPr marL="800100" indent="-114300" algn="ctr">
            <a:defRPr sz="1300"/>
          </a:lvl8pPr>
          <a:lvl9pPr marL="914400" indent="-114300" algn="ctr">
            <a:defRPr sz="1300"/>
          </a:lvl9pPr>
        </a:lstStyle>
        <a:p>
          <a:pPr lvl="0">
            <a:lnSpc>
              <a:spcPct val="100000"/>
            </a:lnSpc>
            <a:spcBef>
              <a:spcPct val="0"/>
            </a:spcBef>
            <a:spcAft>
              <a:spcPct val="35000"/>
            </a:spcAft>
          </a:pPr>
          <a:r>
            <a:rPr lang="zh-CN" altLang="en-US" b="1" smtClean="0"/>
            <a:t>现场</a:t>
          </a:r>
          <a:endParaRPr lang="en-US" altLang="zh-CN" b="1" smtClean="0"/>
        </a:p>
        <a:p>
          <a:pPr lvl="0">
            <a:lnSpc>
              <a:spcPct val="100000"/>
            </a:lnSpc>
            <a:spcBef>
              <a:spcPct val="0"/>
            </a:spcBef>
            <a:spcAft>
              <a:spcPct val="35000"/>
            </a:spcAft>
          </a:pPr>
          <a:r>
            <a:rPr lang="zh-CN" altLang="en-US" b="1" smtClean="0"/>
            <a:t>管理</a:t>
          </a:r>
          <a:endParaRPr lang="zh-CN" altLang="en-US" b="1"/>
        </a:p>
      </dsp:txBody>
      <dsp:txXfrm>
        <a:off x="3546465" y="3582343"/>
        <a:ext cx="1005703" cy="1005703"/>
      </dsp:txXfrm>
    </dsp:sp>
    <dsp:sp modelId="{B2D337FE-9D0F-4DBA-A87E-B68A1C425D5E}">
      <dsp:nvSpPr>
        <dsp:cNvPr id="12" name="椭圆 11"/>
        <dsp:cNvSpPr/>
      </dsp:nvSpPr>
      <dsp:spPr bwMode="white">
        <a:xfrm>
          <a:off x="2077471" y="4190820"/>
          <a:ext cx="1005703" cy="1005703"/>
        </a:xfrm>
        <a:prstGeom prst="ellipse">
          <a:avLst/>
        </a:prstGeom>
      </dsp:spPr>
      <dsp:style>
        <a:lnRef idx="2">
          <a:schemeClr val="lt1"/>
        </a:lnRef>
        <a:fillRef idx="1">
          <a:schemeClr val="accent3"/>
        </a:fillRef>
        <a:effectRef idx="0">
          <a:scrgbClr r="0" g="0" b="0"/>
        </a:effectRef>
        <a:fontRef idx="minor">
          <a:schemeClr val="lt1"/>
        </a:fontRef>
      </dsp:style>
      <dsp:txBody>
        <a:bodyPr lIns="21590" tIns="21590" rIns="21590" bIns="21590" anchor="ctr"/>
        <a:lstStyle>
          <a:lvl1pPr algn="ctr">
            <a:defRPr sz="1700"/>
          </a:lvl1pPr>
          <a:lvl2pPr marL="114300" indent="-114300" algn="ctr">
            <a:defRPr sz="1300"/>
          </a:lvl2pPr>
          <a:lvl3pPr marL="228600" indent="-114300" algn="ctr">
            <a:defRPr sz="1300"/>
          </a:lvl3pPr>
          <a:lvl4pPr marL="342900" indent="-114300" algn="ctr">
            <a:defRPr sz="1300"/>
          </a:lvl4pPr>
          <a:lvl5pPr marL="457200" indent="-114300" algn="ctr">
            <a:defRPr sz="1300"/>
          </a:lvl5pPr>
          <a:lvl6pPr marL="571500" indent="-114300" algn="ctr">
            <a:defRPr sz="1300"/>
          </a:lvl6pPr>
          <a:lvl7pPr marL="685800" indent="-114300" algn="ctr">
            <a:defRPr sz="1300"/>
          </a:lvl7pPr>
          <a:lvl8pPr marL="800100" indent="-114300" algn="ctr">
            <a:defRPr sz="1300"/>
          </a:lvl8pPr>
          <a:lvl9pPr marL="914400" indent="-114300" algn="ctr">
            <a:defRPr sz="1300"/>
          </a:lvl9pPr>
        </a:lstStyle>
        <a:p>
          <a:pPr lvl="0">
            <a:lnSpc>
              <a:spcPct val="100000"/>
            </a:lnSpc>
            <a:spcBef>
              <a:spcPct val="0"/>
            </a:spcBef>
            <a:spcAft>
              <a:spcPct val="35000"/>
            </a:spcAft>
          </a:pPr>
          <a:r>
            <a:rPr lang="zh-CN" altLang="en-US" b="1" smtClean="0"/>
            <a:t>隐患</a:t>
          </a:r>
          <a:endParaRPr lang="en-US" altLang="zh-CN" b="1" smtClean="0"/>
        </a:p>
        <a:p>
          <a:pPr lvl="0">
            <a:lnSpc>
              <a:spcPct val="100000"/>
            </a:lnSpc>
            <a:spcBef>
              <a:spcPct val="0"/>
            </a:spcBef>
            <a:spcAft>
              <a:spcPct val="35000"/>
            </a:spcAft>
          </a:pPr>
          <a:r>
            <a:rPr lang="zh-CN" altLang="en-US" b="1" smtClean="0"/>
            <a:t>排查</a:t>
          </a:r>
          <a:endParaRPr lang="zh-CN" altLang="en-US" b="1"/>
        </a:p>
      </dsp:txBody>
      <dsp:txXfrm>
        <a:off x="2077471" y="4190820"/>
        <a:ext cx="1005703" cy="1005703"/>
      </dsp:txXfrm>
    </dsp:sp>
    <dsp:sp modelId="{C584F287-6847-4C54-AE2C-F0D2F7205D70}">
      <dsp:nvSpPr>
        <dsp:cNvPr id="14" name="椭圆 13"/>
        <dsp:cNvSpPr/>
      </dsp:nvSpPr>
      <dsp:spPr bwMode="white">
        <a:xfrm>
          <a:off x="608477" y="3582343"/>
          <a:ext cx="1005703" cy="1005703"/>
        </a:xfrm>
        <a:prstGeom prst="ellipse">
          <a:avLst/>
        </a:prstGeom>
      </dsp:spPr>
      <dsp:style>
        <a:lnRef idx="2">
          <a:schemeClr val="lt1"/>
        </a:lnRef>
        <a:fillRef idx="1">
          <a:schemeClr val="accent3"/>
        </a:fillRef>
        <a:effectRef idx="0">
          <a:scrgbClr r="0" g="0" b="0"/>
        </a:effectRef>
        <a:fontRef idx="minor">
          <a:schemeClr val="lt1"/>
        </a:fontRef>
      </dsp:style>
      <dsp:txBody>
        <a:bodyPr lIns="21590" tIns="21590" rIns="21590" bIns="21590" anchor="ctr"/>
        <a:lstStyle>
          <a:lvl1pPr algn="ctr">
            <a:defRPr sz="1700"/>
          </a:lvl1pPr>
          <a:lvl2pPr marL="114300" indent="-114300" algn="ctr">
            <a:defRPr sz="1300"/>
          </a:lvl2pPr>
          <a:lvl3pPr marL="228600" indent="-114300" algn="ctr">
            <a:defRPr sz="1300"/>
          </a:lvl3pPr>
          <a:lvl4pPr marL="342900" indent="-114300" algn="ctr">
            <a:defRPr sz="1300"/>
          </a:lvl4pPr>
          <a:lvl5pPr marL="457200" indent="-114300" algn="ctr">
            <a:defRPr sz="1300"/>
          </a:lvl5pPr>
          <a:lvl6pPr marL="571500" indent="-114300" algn="ctr">
            <a:defRPr sz="1300"/>
          </a:lvl6pPr>
          <a:lvl7pPr marL="685800" indent="-114300" algn="ctr">
            <a:defRPr sz="1300"/>
          </a:lvl7pPr>
          <a:lvl8pPr marL="800100" indent="-114300" algn="ctr">
            <a:defRPr sz="1300"/>
          </a:lvl8pPr>
          <a:lvl9pPr marL="914400" indent="-114300" algn="ctr">
            <a:defRPr sz="1300"/>
          </a:lvl9pPr>
        </a:lstStyle>
        <a:p>
          <a:pPr lvl="0">
            <a:lnSpc>
              <a:spcPct val="100000"/>
            </a:lnSpc>
            <a:spcBef>
              <a:spcPct val="0"/>
            </a:spcBef>
            <a:spcAft>
              <a:spcPct val="35000"/>
            </a:spcAft>
          </a:pPr>
          <a:r>
            <a:rPr lang="zh-CN" altLang="en-US" b="1" smtClean="0"/>
            <a:t>应急</a:t>
          </a:r>
          <a:endParaRPr lang="en-US" altLang="zh-CN" b="1" smtClean="0"/>
        </a:p>
        <a:p>
          <a:pPr lvl="0">
            <a:lnSpc>
              <a:spcPct val="100000"/>
            </a:lnSpc>
            <a:spcBef>
              <a:spcPct val="0"/>
            </a:spcBef>
            <a:spcAft>
              <a:spcPct val="35000"/>
            </a:spcAft>
          </a:pPr>
          <a:r>
            <a:rPr lang="zh-CN" altLang="en-US" b="1" smtClean="0"/>
            <a:t>管理</a:t>
          </a:r>
          <a:endParaRPr lang="zh-CN" altLang="en-US" b="1"/>
        </a:p>
      </dsp:txBody>
      <dsp:txXfrm>
        <a:off x="608477" y="3582343"/>
        <a:ext cx="1005703" cy="1005703"/>
      </dsp:txXfrm>
    </dsp:sp>
    <dsp:sp modelId="{243F1DEA-7C6A-4F36-8678-DFDBF98D8864}">
      <dsp:nvSpPr>
        <dsp:cNvPr id="16" name="椭圆 15"/>
        <dsp:cNvSpPr/>
      </dsp:nvSpPr>
      <dsp:spPr bwMode="white">
        <a:xfrm>
          <a:off x="0" y="2113349"/>
          <a:ext cx="1005703" cy="1005703"/>
        </a:xfrm>
        <a:prstGeom prst="ellipse">
          <a:avLst/>
        </a:prstGeom>
      </dsp:spPr>
      <dsp:style>
        <a:lnRef idx="2">
          <a:schemeClr val="lt1"/>
        </a:lnRef>
        <a:fillRef idx="1">
          <a:schemeClr val="accent3"/>
        </a:fillRef>
        <a:effectRef idx="0">
          <a:scrgbClr r="0" g="0" b="0"/>
        </a:effectRef>
        <a:fontRef idx="minor">
          <a:schemeClr val="lt1"/>
        </a:fontRef>
      </dsp:style>
      <dsp:txBody>
        <a:bodyPr lIns="21590" tIns="21590" rIns="21590" bIns="21590" anchor="ctr"/>
        <a:lstStyle>
          <a:lvl1pPr algn="ctr">
            <a:defRPr sz="1700"/>
          </a:lvl1pPr>
          <a:lvl2pPr marL="114300" indent="-114300" algn="ctr">
            <a:defRPr sz="1300"/>
          </a:lvl2pPr>
          <a:lvl3pPr marL="228600" indent="-114300" algn="ctr">
            <a:defRPr sz="1300"/>
          </a:lvl3pPr>
          <a:lvl4pPr marL="342900" indent="-114300" algn="ctr">
            <a:defRPr sz="1300"/>
          </a:lvl4pPr>
          <a:lvl5pPr marL="457200" indent="-114300" algn="ctr">
            <a:defRPr sz="1300"/>
          </a:lvl5pPr>
          <a:lvl6pPr marL="571500" indent="-114300" algn="ctr">
            <a:defRPr sz="1300"/>
          </a:lvl6pPr>
          <a:lvl7pPr marL="685800" indent="-114300" algn="ctr">
            <a:defRPr sz="1300"/>
          </a:lvl7pPr>
          <a:lvl8pPr marL="800100" indent="-114300" algn="ctr">
            <a:defRPr sz="1300"/>
          </a:lvl8pPr>
          <a:lvl9pPr marL="914400" indent="-114300" algn="ctr">
            <a:defRPr sz="1300"/>
          </a:lvl9pPr>
        </a:lstStyle>
        <a:p>
          <a:pPr lvl="0">
            <a:lnSpc>
              <a:spcPct val="100000"/>
            </a:lnSpc>
            <a:spcBef>
              <a:spcPct val="0"/>
            </a:spcBef>
            <a:spcAft>
              <a:spcPct val="35000"/>
            </a:spcAft>
          </a:pPr>
          <a:r>
            <a:rPr lang="zh-CN" altLang="en-US" b="1" smtClean="0"/>
            <a:t>事故</a:t>
          </a:r>
          <a:endParaRPr lang="en-US" altLang="zh-CN" b="1" smtClean="0"/>
        </a:p>
        <a:p>
          <a:pPr lvl="0">
            <a:lnSpc>
              <a:spcPct val="100000"/>
            </a:lnSpc>
            <a:spcBef>
              <a:spcPct val="0"/>
            </a:spcBef>
            <a:spcAft>
              <a:spcPct val="35000"/>
            </a:spcAft>
          </a:pPr>
          <a:r>
            <a:rPr lang="zh-CN" altLang="en-US" b="1" smtClean="0"/>
            <a:t>管理</a:t>
          </a:r>
          <a:endParaRPr lang="zh-CN" altLang="en-US" b="1"/>
        </a:p>
      </dsp:txBody>
      <dsp:txXfrm>
        <a:off x="0" y="2113349"/>
        <a:ext cx="1005703" cy="1005703"/>
      </dsp:txXfrm>
    </dsp:sp>
    <dsp:sp modelId="{4B92F3B2-4687-4016-894D-8AEC77A41314}">
      <dsp:nvSpPr>
        <dsp:cNvPr id="18" name="椭圆 17"/>
        <dsp:cNvSpPr/>
      </dsp:nvSpPr>
      <dsp:spPr bwMode="white">
        <a:xfrm>
          <a:off x="608477" y="644355"/>
          <a:ext cx="1005703" cy="1005703"/>
        </a:xfrm>
        <a:prstGeom prst="ellipse">
          <a:avLst/>
        </a:prstGeom>
      </dsp:spPr>
      <dsp:style>
        <a:lnRef idx="2">
          <a:schemeClr val="lt1"/>
        </a:lnRef>
        <a:fillRef idx="1">
          <a:schemeClr val="accent3"/>
        </a:fillRef>
        <a:effectRef idx="0">
          <a:scrgbClr r="0" g="0" b="0"/>
        </a:effectRef>
        <a:fontRef idx="minor">
          <a:schemeClr val="lt1"/>
        </a:fontRef>
      </dsp:style>
      <dsp:txBody>
        <a:bodyPr lIns="21590" tIns="21590" rIns="21590" bIns="21590" anchor="ctr"/>
        <a:lstStyle>
          <a:lvl1pPr algn="ctr">
            <a:defRPr sz="1700"/>
          </a:lvl1pPr>
          <a:lvl2pPr marL="114300" indent="-114300" algn="ctr">
            <a:defRPr sz="1300"/>
          </a:lvl2pPr>
          <a:lvl3pPr marL="228600" indent="-114300" algn="ctr">
            <a:defRPr sz="1300"/>
          </a:lvl3pPr>
          <a:lvl4pPr marL="342900" indent="-114300" algn="ctr">
            <a:defRPr sz="1300"/>
          </a:lvl4pPr>
          <a:lvl5pPr marL="457200" indent="-114300" algn="ctr">
            <a:defRPr sz="1300"/>
          </a:lvl5pPr>
          <a:lvl6pPr marL="571500" indent="-114300" algn="ctr">
            <a:defRPr sz="1300"/>
          </a:lvl6pPr>
          <a:lvl7pPr marL="685800" indent="-114300" algn="ctr">
            <a:defRPr sz="1300"/>
          </a:lvl7pPr>
          <a:lvl8pPr marL="800100" indent="-114300" algn="ctr">
            <a:defRPr sz="1300"/>
          </a:lvl8pPr>
          <a:lvl9pPr marL="914400" indent="-114300" algn="ctr">
            <a:defRPr sz="1300"/>
          </a:lvl9pPr>
        </a:lstStyle>
        <a:p>
          <a:pPr lvl="0">
            <a:lnSpc>
              <a:spcPct val="100000"/>
            </a:lnSpc>
            <a:spcBef>
              <a:spcPct val="0"/>
            </a:spcBef>
            <a:spcAft>
              <a:spcPct val="35000"/>
            </a:spcAft>
          </a:pPr>
          <a:r>
            <a:rPr lang="zh-CN" altLang="en-US" b="1" smtClean="0"/>
            <a:t>持续</a:t>
          </a:r>
          <a:endParaRPr lang="en-US" altLang="zh-CN" b="1" smtClean="0"/>
        </a:p>
        <a:p>
          <a:pPr lvl="0">
            <a:lnSpc>
              <a:spcPct val="100000"/>
            </a:lnSpc>
            <a:spcBef>
              <a:spcPct val="0"/>
            </a:spcBef>
            <a:spcAft>
              <a:spcPct val="35000"/>
            </a:spcAft>
          </a:pPr>
          <a:r>
            <a:rPr lang="zh-CN" altLang="en-US" b="1" smtClean="0"/>
            <a:t>改进</a:t>
          </a:r>
          <a:endParaRPr lang="zh-CN" altLang="en-US" b="1"/>
        </a:p>
      </dsp:txBody>
      <dsp:txXfrm>
        <a:off x="608477" y="644355"/>
        <a:ext cx="1005703" cy="1005703"/>
      </dsp:txXfrm>
    </dsp:sp>
  </dsp:spTree>
</dsp:drawing>
</file>

<file path=ppt/diagrams/drawing10.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9109710" cy="1857375"/>
        <a:chOff x="0" y="0"/>
        <a:chExt cx="9109710" cy="1857375"/>
      </a:xfrm>
    </dsp:grpSpPr>
    <dsp:sp modelId="{52FBF4FC-02BA-495B-829B-6403E456E2DC}">
      <dsp:nvSpPr>
        <dsp:cNvPr id="3" name="右箭头 2"/>
        <dsp:cNvSpPr/>
      </dsp:nvSpPr>
      <dsp:spPr bwMode="white">
        <a:xfrm>
          <a:off x="683228" y="0"/>
          <a:ext cx="7743254" cy="1857375"/>
        </a:xfrm>
        <a:prstGeom prst="rightArrow">
          <a:avLst/>
        </a:prstGeom>
      </dsp:spPr>
      <dsp:style>
        <a:lnRef idx="0">
          <a:schemeClr val="accent3"/>
        </a:lnRef>
        <a:fillRef idx="1">
          <a:schemeClr val="accent3">
            <a:tint val="40000"/>
          </a:schemeClr>
        </a:fillRef>
        <a:effectRef idx="0">
          <a:scrgbClr r="0" g="0" b="0"/>
        </a:effectRef>
        <a:fontRef idx="minor"/>
      </dsp:style>
      <dsp:txXfrm>
        <a:off x="683228" y="0"/>
        <a:ext cx="7743254" cy="1857375"/>
      </dsp:txXfrm>
    </dsp:sp>
    <dsp:sp modelId="{97F29359-461A-4F82-847B-ECDDA1DFDB77}">
      <dsp:nvSpPr>
        <dsp:cNvPr id="4" name="圆角矩形 3"/>
        <dsp:cNvSpPr/>
      </dsp:nvSpPr>
      <dsp:spPr bwMode="white">
        <a:xfrm>
          <a:off x="0" y="557213"/>
          <a:ext cx="2732913" cy="742950"/>
        </a:xfrm>
        <a:prstGeom prst="roundRect">
          <a:avLst/>
        </a:prstGeom>
      </dsp:spPr>
      <dsp:style>
        <a:lnRef idx="2">
          <a:schemeClr val="lt1"/>
        </a:lnRef>
        <a:fillRef idx="1">
          <a:schemeClr val="accent3"/>
        </a:fillRef>
        <a:effectRef idx="0">
          <a:scrgbClr r="0" g="0" b="0"/>
        </a:effectRef>
        <a:fontRef idx="minor">
          <a:schemeClr val="lt1"/>
        </a:fontRef>
      </dsp:style>
      <dsp:txBody>
        <a:bodyPr lIns="102870" tIns="102870" rIns="102870" bIns="102870" anchor="ctr"/>
        <a:lstStyle>
          <a:lvl1pPr algn="ctr">
            <a:defRPr sz="2700"/>
          </a:lvl1pPr>
          <a:lvl2pPr marL="228600" indent="-228600" algn="ctr">
            <a:defRPr sz="2100"/>
          </a:lvl2pPr>
          <a:lvl3pPr marL="457200" indent="-228600" algn="ctr">
            <a:defRPr sz="2100"/>
          </a:lvl3pPr>
          <a:lvl4pPr marL="685800" indent="-228600" algn="ctr">
            <a:defRPr sz="2100"/>
          </a:lvl4pPr>
          <a:lvl5pPr marL="914400" indent="-228600" algn="ctr">
            <a:defRPr sz="2100"/>
          </a:lvl5pPr>
          <a:lvl6pPr marL="1143000" indent="-228600" algn="ctr">
            <a:defRPr sz="2100"/>
          </a:lvl6pPr>
          <a:lvl7pPr marL="1371600" indent="-228600" algn="ctr">
            <a:defRPr sz="2100"/>
          </a:lvl7pPr>
          <a:lvl8pPr marL="1600200" indent="-228600" algn="ctr">
            <a:defRPr sz="2100"/>
          </a:lvl8pPr>
          <a:lvl9pPr marL="1828800" indent="-228600" algn="ctr">
            <a:defRPr sz="2100"/>
          </a:lvl9pPr>
        </a:lstStyle>
        <a:p>
          <a:pPr lvl="0">
            <a:lnSpc>
              <a:spcPct val="100000"/>
            </a:lnSpc>
            <a:spcBef>
              <a:spcPct val="0"/>
            </a:spcBef>
            <a:spcAft>
              <a:spcPct val="35000"/>
            </a:spcAft>
          </a:pPr>
          <a:r>
            <a:rPr lang="zh-CN" altLang="en-US" smtClean="0"/>
            <a:t>电气系统</a:t>
          </a:r>
          <a:endParaRPr lang="zh-CN" altLang="en-US"/>
        </a:p>
      </dsp:txBody>
      <dsp:txXfrm>
        <a:off x="0" y="557213"/>
        <a:ext cx="2732913" cy="742950"/>
      </dsp:txXfrm>
    </dsp:sp>
    <dsp:sp modelId="{0694E85D-D329-466F-9E4A-382732E8A038}">
      <dsp:nvSpPr>
        <dsp:cNvPr id="5" name="圆角矩形 4"/>
        <dsp:cNvSpPr/>
      </dsp:nvSpPr>
      <dsp:spPr bwMode="white">
        <a:xfrm>
          <a:off x="3044816" y="567532"/>
          <a:ext cx="2732913" cy="742950"/>
        </a:xfrm>
        <a:prstGeom prst="roundRect">
          <a:avLst/>
        </a:prstGeom>
      </dsp:spPr>
      <dsp:style>
        <a:lnRef idx="2">
          <a:schemeClr val="lt1"/>
        </a:lnRef>
        <a:fillRef idx="1">
          <a:schemeClr val="accent3"/>
        </a:fillRef>
        <a:effectRef idx="0">
          <a:scrgbClr r="0" g="0" b="0"/>
        </a:effectRef>
        <a:fontRef idx="minor">
          <a:schemeClr val="lt1"/>
        </a:fontRef>
      </dsp:style>
      <dsp:txBody>
        <a:bodyPr lIns="102870" tIns="102870" rIns="102870" bIns="102870" anchor="ctr"/>
        <a:lstStyle>
          <a:lvl1pPr algn="ctr">
            <a:defRPr sz="2700"/>
          </a:lvl1pPr>
          <a:lvl2pPr marL="228600" indent="-228600" algn="ctr">
            <a:defRPr sz="2100"/>
          </a:lvl2pPr>
          <a:lvl3pPr marL="457200" indent="-228600" algn="ctr">
            <a:defRPr sz="2100"/>
          </a:lvl3pPr>
          <a:lvl4pPr marL="685800" indent="-228600" algn="ctr">
            <a:defRPr sz="2100"/>
          </a:lvl4pPr>
          <a:lvl5pPr marL="914400" indent="-228600" algn="ctr">
            <a:defRPr sz="2100"/>
          </a:lvl5pPr>
          <a:lvl6pPr marL="1143000" indent="-228600" algn="ctr">
            <a:defRPr sz="2100"/>
          </a:lvl6pPr>
          <a:lvl7pPr marL="1371600" indent="-228600" algn="ctr">
            <a:defRPr sz="2100"/>
          </a:lvl7pPr>
          <a:lvl8pPr marL="1600200" indent="-228600" algn="ctr">
            <a:defRPr sz="2100"/>
          </a:lvl8pPr>
          <a:lvl9pPr marL="1828800" indent="-228600" algn="ctr">
            <a:defRPr sz="2100"/>
          </a:lvl9pPr>
        </a:lstStyle>
        <a:p>
          <a:pPr lvl="0">
            <a:lnSpc>
              <a:spcPct val="100000"/>
            </a:lnSpc>
            <a:spcBef>
              <a:spcPct val="0"/>
            </a:spcBef>
            <a:spcAft>
              <a:spcPct val="35000"/>
            </a:spcAft>
          </a:pPr>
          <a:r>
            <a:rPr lang="zh-CN" altLang="en-US" smtClean="0"/>
            <a:t>防雷和防静电</a:t>
          </a:r>
          <a:endParaRPr lang="zh-CN" altLang="en-US"/>
        </a:p>
      </dsp:txBody>
      <dsp:txXfrm>
        <a:off x="3044816" y="567532"/>
        <a:ext cx="2732913" cy="742950"/>
      </dsp:txXfrm>
    </dsp:sp>
    <dsp:sp modelId="{27E076D2-03F8-4222-A7B2-357962D8D2B1}">
      <dsp:nvSpPr>
        <dsp:cNvPr id="6" name="圆角矩形 5"/>
        <dsp:cNvSpPr/>
      </dsp:nvSpPr>
      <dsp:spPr bwMode="white">
        <a:xfrm>
          <a:off x="6121853" y="567532"/>
          <a:ext cx="2732913" cy="742950"/>
        </a:xfrm>
        <a:prstGeom prst="roundRect">
          <a:avLst/>
        </a:prstGeom>
      </dsp:spPr>
      <dsp:style>
        <a:lnRef idx="2">
          <a:schemeClr val="lt1"/>
        </a:lnRef>
        <a:fillRef idx="1">
          <a:schemeClr val="accent3"/>
        </a:fillRef>
        <a:effectRef idx="0">
          <a:scrgbClr r="0" g="0" b="0"/>
        </a:effectRef>
        <a:fontRef idx="minor">
          <a:schemeClr val="lt1"/>
        </a:fontRef>
      </dsp:style>
      <dsp:txBody>
        <a:bodyPr lIns="102870" tIns="102870" rIns="102870" bIns="102870" anchor="ctr"/>
        <a:lstStyle>
          <a:lvl1pPr algn="ctr">
            <a:defRPr sz="2700"/>
          </a:lvl1pPr>
          <a:lvl2pPr marL="228600" indent="-228600" algn="ctr">
            <a:defRPr sz="2100"/>
          </a:lvl2pPr>
          <a:lvl3pPr marL="457200" indent="-228600" algn="ctr">
            <a:defRPr sz="2100"/>
          </a:lvl3pPr>
          <a:lvl4pPr marL="685800" indent="-228600" algn="ctr">
            <a:defRPr sz="2100"/>
          </a:lvl4pPr>
          <a:lvl5pPr marL="914400" indent="-228600" algn="ctr">
            <a:defRPr sz="2100"/>
          </a:lvl5pPr>
          <a:lvl6pPr marL="1143000" indent="-228600" algn="ctr">
            <a:defRPr sz="2100"/>
          </a:lvl6pPr>
          <a:lvl7pPr marL="1371600" indent="-228600" algn="ctr">
            <a:defRPr sz="2100"/>
          </a:lvl7pPr>
          <a:lvl8pPr marL="1600200" indent="-228600" algn="ctr">
            <a:defRPr sz="2100"/>
          </a:lvl8pPr>
          <a:lvl9pPr marL="1828800" indent="-228600" algn="ctr">
            <a:defRPr sz="2100"/>
          </a:lvl9pPr>
        </a:lstStyle>
        <a:p>
          <a:pPr lvl="0">
            <a:lnSpc>
              <a:spcPct val="100000"/>
            </a:lnSpc>
            <a:spcBef>
              <a:spcPct val="0"/>
            </a:spcBef>
            <a:spcAft>
              <a:spcPct val="35000"/>
            </a:spcAft>
          </a:pPr>
          <a:r>
            <a:rPr lang="zh-CN" altLang="en-US" smtClean="0"/>
            <a:t>控制中心系统</a:t>
          </a:r>
          <a:endParaRPr lang="zh-CN" altLang="en-US"/>
        </a:p>
      </dsp:txBody>
      <dsp:txXfrm>
        <a:off x="6121853" y="567532"/>
        <a:ext cx="2732913" cy="742950"/>
      </dsp:txXfrm>
    </dsp:sp>
  </dsp:spTree>
</dsp:drawing>
</file>

<file path=ppt/diagrams/drawing1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9145270" cy="1786256"/>
        <a:chOff x="0" y="0"/>
        <a:chExt cx="9145270" cy="1786256"/>
      </a:xfrm>
    </dsp:grpSpPr>
    <dsp:sp modelId="{52FBF4FC-02BA-495B-829B-6403E456E2DC}">
      <dsp:nvSpPr>
        <dsp:cNvPr id="3" name="右箭头 2"/>
        <dsp:cNvSpPr/>
      </dsp:nvSpPr>
      <dsp:spPr bwMode="white">
        <a:xfrm>
          <a:off x="685895" y="0"/>
          <a:ext cx="7773479" cy="1786256"/>
        </a:xfrm>
        <a:prstGeom prst="rightArrow">
          <a:avLst/>
        </a:prstGeom>
      </dsp:spPr>
      <dsp:style>
        <a:lnRef idx="0">
          <a:schemeClr val="accent3"/>
        </a:lnRef>
        <a:fillRef idx="1">
          <a:schemeClr val="accent3">
            <a:tint val="40000"/>
          </a:schemeClr>
        </a:fillRef>
        <a:effectRef idx="0">
          <a:scrgbClr r="0" g="0" b="0"/>
        </a:effectRef>
        <a:fontRef idx="minor"/>
      </dsp:style>
      <dsp:txXfrm>
        <a:off x="685895" y="0"/>
        <a:ext cx="7773479" cy="1786256"/>
      </dsp:txXfrm>
    </dsp:sp>
    <dsp:sp modelId="{97F29359-461A-4F82-847B-ECDDA1DFDB77}">
      <dsp:nvSpPr>
        <dsp:cNvPr id="4" name="圆角矩形 3"/>
        <dsp:cNvSpPr/>
      </dsp:nvSpPr>
      <dsp:spPr bwMode="white">
        <a:xfrm>
          <a:off x="3200845" y="535877"/>
          <a:ext cx="2743581" cy="714502"/>
        </a:xfrm>
        <a:prstGeom prst="roundRect">
          <a:avLst/>
        </a:prstGeom>
      </dsp:spPr>
      <dsp:style>
        <a:lnRef idx="2">
          <a:schemeClr val="lt1"/>
        </a:lnRef>
        <a:fillRef idx="1">
          <a:schemeClr val="accent3"/>
        </a:fillRef>
        <a:effectRef idx="0">
          <a:scrgbClr r="0" g="0" b="0"/>
        </a:effectRef>
        <a:fontRef idx="minor">
          <a:schemeClr val="lt1"/>
        </a:fontRef>
      </dsp:style>
      <dsp:txBody>
        <a:bodyPr lIns="99060" tIns="99060" rIns="99060" bIns="99060" anchor="ctr"/>
        <a:lstStyle>
          <a:lvl1pPr algn="ctr">
            <a:defRPr sz="2600"/>
          </a:lvl1pPr>
          <a:lvl2pPr marL="228600" indent="-228600" algn="ctr">
            <a:defRPr sz="2000"/>
          </a:lvl2pPr>
          <a:lvl3pPr marL="457200" indent="-228600" algn="ctr">
            <a:defRPr sz="2000"/>
          </a:lvl3pPr>
          <a:lvl4pPr marL="685800" indent="-228600" algn="ctr">
            <a:defRPr sz="2000"/>
          </a:lvl4pPr>
          <a:lvl5pPr marL="914400" indent="-228600" algn="ctr">
            <a:defRPr sz="2000"/>
          </a:lvl5pPr>
          <a:lvl6pPr marL="1143000" indent="-228600" algn="ctr">
            <a:defRPr sz="2000"/>
          </a:lvl6pPr>
          <a:lvl7pPr marL="1371600" indent="-228600" algn="ctr">
            <a:defRPr sz="2000"/>
          </a:lvl7pPr>
          <a:lvl8pPr marL="1600200" indent="-228600" algn="ctr">
            <a:defRPr sz="2000"/>
          </a:lvl8pPr>
          <a:lvl9pPr marL="1828800" indent="-228600" algn="ctr">
            <a:defRPr sz="2000"/>
          </a:lvl9pPr>
        </a:lstStyle>
        <a:p>
          <a:pPr lvl="0">
            <a:lnSpc>
              <a:spcPct val="100000"/>
            </a:lnSpc>
            <a:spcBef>
              <a:spcPct val="0"/>
            </a:spcBef>
            <a:spcAft>
              <a:spcPct val="35000"/>
            </a:spcAft>
          </a:pPr>
          <a:r>
            <a:rPr lang="zh-CN" altLang="en-US" smtClean="0"/>
            <a:t>储配站建筑设施</a:t>
          </a:r>
          <a:endParaRPr lang="zh-CN" altLang="en-US"/>
        </a:p>
      </dsp:txBody>
      <dsp:txXfrm>
        <a:off x="3200845" y="535877"/>
        <a:ext cx="2743581" cy="714502"/>
      </dsp:txXfrm>
    </dsp:sp>
  </dsp:spTree>
</dsp:drawing>
</file>

<file path=ppt/diagrams/drawing12.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9162416" cy="714375"/>
        <a:chOff x="0" y="0"/>
        <a:chExt cx="9162416" cy="714375"/>
      </a:xfrm>
    </dsp:grpSpPr>
    <dsp:sp modelId="{52FBF4FC-02BA-495B-829B-6403E456E2DC}">
      <dsp:nvSpPr>
        <dsp:cNvPr id="3" name="右箭头 2"/>
        <dsp:cNvSpPr/>
      </dsp:nvSpPr>
      <dsp:spPr bwMode="white">
        <a:xfrm>
          <a:off x="687181" y="0"/>
          <a:ext cx="7788054" cy="714375"/>
        </a:xfrm>
        <a:prstGeom prst="rightArrow">
          <a:avLst/>
        </a:prstGeom>
      </dsp:spPr>
      <dsp:style>
        <a:lnRef idx="0">
          <a:schemeClr val="accent3"/>
        </a:lnRef>
        <a:fillRef idx="1">
          <a:schemeClr val="accent3">
            <a:tint val="40000"/>
          </a:schemeClr>
        </a:fillRef>
        <a:effectRef idx="0">
          <a:scrgbClr r="0" g="0" b="0"/>
        </a:effectRef>
        <a:fontRef idx="minor"/>
      </dsp:style>
      <dsp:txXfrm>
        <a:off x="687181" y="0"/>
        <a:ext cx="7788054" cy="714375"/>
      </dsp:txXfrm>
    </dsp:sp>
    <dsp:sp modelId="{5295CB80-F329-447E-9DA3-CC1BE809B5FA}">
      <dsp:nvSpPr>
        <dsp:cNvPr id="4" name="圆角矩形 3"/>
        <dsp:cNvSpPr/>
      </dsp:nvSpPr>
      <dsp:spPr bwMode="white">
        <a:xfrm>
          <a:off x="3126858" y="219807"/>
          <a:ext cx="2748725" cy="285750"/>
        </a:xfrm>
        <a:prstGeom prst="roundRect">
          <a:avLst/>
        </a:prstGeom>
      </dsp:spPr>
      <dsp:style>
        <a:lnRef idx="2">
          <a:schemeClr val="lt1"/>
        </a:lnRef>
        <a:fillRef idx="1">
          <a:schemeClr val="accent3"/>
        </a:fillRef>
        <a:effectRef idx="0">
          <a:scrgbClr r="0" g="0" b="0"/>
        </a:effectRef>
        <a:fontRef idx="minor">
          <a:schemeClr val="lt1"/>
        </a:fontRef>
      </dsp:style>
      <dsp:txBody>
        <a:bodyPr lIns="68580" tIns="68580" rIns="68580" bIns="685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800" smtClean="0"/>
            <a:t>瓶库</a:t>
          </a:r>
          <a:endParaRPr lang="zh-CN" altLang="en-US" sz="1800"/>
        </a:p>
      </dsp:txBody>
      <dsp:txXfrm>
        <a:off x="3126858" y="219807"/>
        <a:ext cx="2748725" cy="285750"/>
      </dsp:txXfrm>
    </dsp:sp>
  </dsp:spTree>
</dsp:drawing>
</file>

<file path=ppt/diagrams/drawing13.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7802880" cy="4541520"/>
        <a:chOff x="0" y="0"/>
        <a:chExt cx="7802880" cy="4541520"/>
      </a:xfrm>
    </dsp:grpSpPr>
    <dsp:sp modelId="{AA5DDDC3-789E-4615-A2C8-80BAEFB1AF24}">
      <dsp:nvSpPr>
        <dsp:cNvPr id="3" name="燕尾形 2"/>
        <dsp:cNvSpPr/>
      </dsp:nvSpPr>
      <dsp:spPr bwMode="white">
        <a:xfrm rot="5400000">
          <a:off x="-150441" y="150441"/>
          <a:ext cx="1002943" cy="702060"/>
        </a:xfrm>
        <a:prstGeom prst="chevron">
          <a:avLst/>
        </a:prstGeom>
      </dsp:spPr>
      <dsp:style>
        <a:lnRef idx="1">
          <a:schemeClr val="accent3">
            <a:shade val="80000"/>
          </a:schemeClr>
        </a:lnRef>
        <a:fillRef idx="3">
          <a:schemeClr val="lt1"/>
        </a:fillRef>
        <a:effectRef idx="2">
          <a:scrgbClr r="0" g="0" b="0"/>
        </a:effectRef>
        <a:fontRef idx="minor">
          <a:schemeClr val="lt1"/>
        </a:fontRef>
      </dsp:style>
      <dsp:txBody>
        <a:bodyPr rot="-5400000" lIns="11430" tIns="11430" rIns="11430" bIns="11430" anchor="ctr"/>
        <a:lstStyle>
          <a:lvl1pPr algn="ctr">
            <a:defRPr sz="18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en-US" altLang="zh-CN" smtClean="0">
              <a:solidFill>
                <a:schemeClr val="dk1"/>
              </a:solidFill>
            </a:rPr>
            <a:t>1</a:t>
          </a:r>
          <a:endParaRPr lang="zh-CN" altLang="en-US">
            <a:solidFill>
              <a:schemeClr val="dk1"/>
            </a:solidFill>
          </a:endParaRPr>
        </a:p>
      </dsp:txBody>
      <dsp:txXfrm rot="5400000">
        <a:off x="-150441" y="150441"/>
        <a:ext cx="1002943" cy="702060"/>
      </dsp:txXfrm>
    </dsp:sp>
    <dsp:sp modelId="{4FB7AB36-5E79-4494-A761-692DFAA17324}">
      <dsp:nvSpPr>
        <dsp:cNvPr id="4" name="同侧圆角矩形 3"/>
        <dsp:cNvSpPr/>
      </dsp:nvSpPr>
      <dsp:spPr bwMode="white">
        <a:xfrm rot="5400000">
          <a:off x="3926514" y="-3224453"/>
          <a:ext cx="651913" cy="7100820"/>
        </a:xfrm>
        <a:prstGeom prst="round2SameRect">
          <a:avLst/>
        </a:prstGeom>
      </dsp:spPr>
      <dsp:style>
        <a:lnRef idx="1">
          <a:schemeClr val="accent3"/>
        </a:lnRef>
        <a:fillRef idx="1">
          <a:schemeClr val="accent3">
            <a:alpha val="90000"/>
            <a:tint val="40000"/>
          </a:schemeClr>
        </a:fillRef>
        <a:effectRef idx="0">
          <a:scrgbClr r="0" g="0" b="0"/>
        </a:effectRef>
        <a:fontRef idx="minor"/>
      </dsp:style>
      <dsp:txBody>
        <a:bodyPr rot="-5400000" lIns="234696" tIns="20955" rIns="20955" bIns="20955" anchor="ctr"/>
        <a:lstStyle>
          <a:lvl1pPr algn="l">
            <a:defRPr sz="3300"/>
          </a:lvl1pPr>
          <a:lvl2pPr marL="285750" indent="-285750" algn="l">
            <a:defRPr sz="3300"/>
          </a:lvl2pPr>
          <a:lvl3pPr marL="571500" indent="-285750" algn="l">
            <a:defRPr sz="3300"/>
          </a:lvl3pPr>
          <a:lvl4pPr marL="857250" indent="-285750" algn="l">
            <a:defRPr sz="3300"/>
          </a:lvl4pPr>
          <a:lvl5pPr marL="1143000" indent="-285750" algn="l">
            <a:defRPr sz="3300"/>
          </a:lvl5pPr>
          <a:lvl6pPr marL="1428750" indent="-285750" algn="l">
            <a:defRPr sz="3300"/>
          </a:lvl6pPr>
          <a:lvl7pPr marL="1714500" indent="-285750" algn="l">
            <a:defRPr sz="3300"/>
          </a:lvl7pPr>
          <a:lvl8pPr marL="2000250" indent="-285750" algn="l">
            <a:defRPr sz="3300"/>
          </a:lvl8pPr>
          <a:lvl9pPr marL="2286000" indent="-285750" algn="l">
            <a:defRPr sz="3300"/>
          </a:lvl9pPr>
        </a:lstStyle>
        <a:p>
          <a:pPr lvl="1">
            <a:lnSpc>
              <a:spcPct val="100000"/>
            </a:lnSpc>
            <a:spcBef>
              <a:spcPct val="0"/>
            </a:spcBef>
            <a:spcAft>
              <a:spcPct val="15000"/>
            </a:spcAft>
            <a:buChar char="•"/>
          </a:pPr>
          <a:r>
            <a:rPr lang="zh-CN" altLang="en-US" smtClean="0">
              <a:solidFill>
                <a:schemeClr val="dk1"/>
              </a:solidFill>
            </a:rPr>
            <a:t>定检修方案</a:t>
          </a:r>
          <a:endParaRPr lang="zh-CN" altLang="en-US">
            <a:solidFill>
              <a:schemeClr val="dk1"/>
            </a:solidFill>
          </a:endParaRPr>
        </a:p>
      </dsp:txBody>
      <dsp:txXfrm rot="5400000">
        <a:off x="3926514" y="-3224453"/>
        <a:ext cx="651913" cy="7100820"/>
      </dsp:txXfrm>
    </dsp:sp>
    <dsp:sp modelId="{78A72EDF-6FD9-42E5-AFD8-85506E71EC35}">
      <dsp:nvSpPr>
        <dsp:cNvPr id="5" name="燕尾形 4"/>
        <dsp:cNvSpPr/>
      </dsp:nvSpPr>
      <dsp:spPr bwMode="white">
        <a:xfrm rot="5400000">
          <a:off x="-150441" y="1035086"/>
          <a:ext cx="1002943" cy="702060"/>
        </a:xfrm>
        <a:prstGeom prst="chevron">
          <a:avLst/>
        </a:prstGeom>
      </dsp:spPr>
      <dsp:style>
        <a:lnRef idx="1">
          <a:schemeClr val="accent3">
            <a:shade val="80000"/>
          </a:schemeClr>
        </a:lnRef>
        <a:fillRef idx="3">
          <a:schemeClr val="lt1"/>
        </a:fillRef>
        <a:effectRef idx="2">
          <a:scrgbClr r="0" g="0" b="0"/>
        </a:effectRef>
        <a:fontRef idx="minor">
          <a:schemeClr val="lt1"/>
        </a:fontRef>
      </dsp:style>
      <dsp:txBody>
        <a:bodyPr rot="-5400000" lIns="11430" tIns="11430" rIns="11430" bIns="11430" anchor="ctr"/>
        <a:lstStyle>
          <a:lvl1pPr algn="ctr">
            <a:defRPr sz="18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en-US" altLang="zh-CN" smtClean="0">
              <a:solidFill>
                <a:schemeClr val="dk1"/>
              </a:solidFill>
            </a:rPr>
            <a:t>2</a:t>
          </a:r>
          <a:endParaRPr lang="zh-CN" altLang="en-US">
            <a:solidFill>
              <a:schemeClr val="dk1"/>
            </a:solidFill>
          </a:endParaRPr>
        </a:p>
      </dsp:txBody>
      <dsp:txXfrm rot="5400000">
        <a:off x="-150441" y="1035086"/>
        <a:ext cx="1002943" cy="702060"/>
      </dsp:txXfrm>
    </dsp:sp>
    <dsp:sp modelId="{8FA2A077-D40C-4116-BB58-C188D11E1DFD}">
      <dsp:nvSpPr>
        <dsp:cNvPr id="6" name="同侧圆角矩形 5"/>
        <dsp:cNvSpPr/>
      </dsp:nvSpPr>
      <dsp:spPr bwMode="white">
        <a:xfrm rot="5400000">
          <a:off x="3926514" y="-2339809"/>
          <a:ext cx="651913" cy="7100820"/>
        </a:xfrm>
        <a:prstGeom prst="round2SameRect">
          <a:avLst/>
        </a:prstGeom>
      </dsp:spPr>
      <dsp:style>
        <a:lnRef idx="1">
          <a:schemeClr val="accent3"/>
        </a:lnRef>
        <a:fillRef idx="1">
          <a:schemeClr val="accent3">
            <a:alpha val="90000"/>
            <a:tint val="40000"/>
          </a:schemeClr>
        </a:fillRef>
        <a:effectRef idx="0">
          <a:scrgbClr r="0" g="0" b="0"/>
        </a:effectRef>
        <a:fontRef idx="minor"/>
      </dsp:style>
      <dsp:txBody>
        <a:bodyPr rot="-5400000" lIns="234696" tIns="20955" rIns="20955" bIns="20955" anchor="ctr"/>
        <a:lstStyle>
          <a:lvl1pPr algn="l">
            <a:defRPr sz="3300"/>
          </a:lvl1pPr>
          <a:lvl2pPr marL="285750" indent="-285750" algn="l">
            <a:defRPr sz="3300"/>
          </a:lvl2pPr>
          <a:lvl3pPr marL="571500" indent="-285750" algn="l">
            <a:defRPr sz="3300"/>
          </a:lvl3pPr>
          <a:lvl4pPr marL="857250" indent="-285750" algn="l">
            <a:defRPr sz="3300"/>
          </a:lvl4pPr>
          <a:lvl5pPr marL="1143000" indent="-285750" algn="l">
            <a:defRPr sz="3300"/>
          </a:lvl5pPr>
          <a:lvl6pPr marL="1428750" indent="-285750" algn="l">
            <a:defRPr sz="3300"/>
          </a:lvl6pPr>
          <a:lvl7pPr marL="1714500" indent="-285750" algn="l">
            <a:defRPr sz="3300"/>
          </a:lvl7pPr>
          <a:lvl8pPr marL="2000250" indent="-285750" algn="l">
            <a:defRPr sz="3300"/>
          </a:lvl8pPr>
          <a:lvl9pPr marL="2286000" indent="-285750" algn="l">
            <a:defRPr sz="3300"/>
          </a:lvl9pPr>
        </a:lstStyle>
        <a:p>
          <a:pPr lvl="1">
            <a:lnSpc>
              <a:spcPct val="100000"/>
            </a:lnSpc>
            <a:spcBef>
              <a:spcPct val="0"/>
            </a:spcBef>
            <a:spcAft>
              <a:spcPct val="15000"/>
            </a:spcAft>
            <a:buChar char="•"/>
          </a:pPr>
          <a:r>
            <a:rPr lang="zh-CN" altLang="en-US" smtClean="0">
              <a:solidFill>
                <a:schemeClr val="dk1"/>
              </a:solidFill>
            </a:rPr>
            <a:t>定检修人员</a:t>
          </a:r>
          <a:endParaRPr lang="zh-CN" altLang="en-US">
            <a:solidFill>
              <a:schemeClr val="dk1"/>
            </a:solidFill>
          </a:endParaRPr>
        </a:p>
      </dsp:txBody>
      <dsp:txXfrm rot="5400000">
        <a:off x="3926514" y="-2339809"/>
        <a:ext cx="651913" cy="7100820"/>
      </dsp:txXfrm>
    </dsp:sp>
    <dsp:sp modelId="{B65642B9-CACD-44EF-AD6F-F39729B5DAFD}">
      <dsp:nvSpPr>
        <dsp:cNvPr id="7" name="燕尾形 6"/>
        <dsp:cNvSpPr/>
      </dsp:nvSpPr>
      <dsp:spPr bwMode="white">
        <a:xfrm rot="5400000">
          <a:off x="-150441" y="1919730"/>
          <a:ext cx="1002943" cy="702060"/>
        </a:xfrm>
        <a:prstGeom prst="chevron">
          <a:avLst/>
        </a:prstGeom>
      </dsp:spPr>
      <dsp:style>
        <a:lnRef idx="1">
          <a:schemeClr val="accent3">
            <a:shade val="80000"/>
          </a:schemeClr>
        </a:lnRef>
        <a:fillRef idx="3">
          <a:schemeClr val="lt1"/>
        </a:fillRef>
        <a:effectRef idx="2">
          <a:scrgbClr r="0" g="0" b="0"/>
        </a:effectRef>
        <a:fontRef idx="minor">
          <a:schemeClr val="lt1"/>
        </a:fontRef>
      </dsp:style>
      <dsp:txBody>
        <a:bodyPr rot="-5400000" lIns="11430" tIns="11430" rIns="11430" bIns="11430" anchor="ctr"/>
        <a:lstStyle>
          <a:lvl1pPr algn="ctr">
            <a:defRPr sz="18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en-US" altLang="zh-CN" smtClean="0">
              <a:solidFill>
                <a:schemeClr val="dk1"/>
              </a:solidFill>
            </a:rPr>
            <a:t>3</a:t>
          </a:r>
          <a:endParaRPr lang="zh-CN" altLang="en-US">
            <a:solidFill>
              <a:schemeClr val="dk1"/>
            </a:solidFill>
          </a:endParaRPr>
        </a:p>
      </dsp:txBody>
      <dsp:txXfrm rot="5400000">
        <a:off x="-150441" y="1919730"/>
        <a:ext cx="1002943" cy="702060"/>
      </dsp:txXfrm>
    </dsp:sp>
    <dsp:sp modelId="{A7EC8288-1BA0-44F4-BFED-BC87CED3A2A8}">
      <dsp:nvSpPr>
        <dsp:cNvPr id="8" name="同侧圆角矩形 7"/>
        <dsp:cNvSpPr/>
      </dsp:nvSpPr>
      <dsp:spPr bwMode="white">
        <a:xfrm rot="5400000">
          <a:off x="3926514" y="-1455165"/>
          <a:ext cx="651913" cy="7100820"/>
        </a:xfrm>
        <a:prstGeom prst="round2SameRect">
          <a:avLst/>
        </a:prstGeom>
      </dsp:spPr>
      <dsp:style>
        <a:lnRef idx="1">
          <a:schemeClr val="accent3"/>
        </a:lnRef>
        <a:fillRef idx="1">
          <a:schemeClr val="accent3">
            <a:alpha val="90000"/>
            <a:tint val="40000"/>
          </a:schemeClr>
        </a:fillRef>
        <a:effectRef idx="0">
          <a:scrgbClr r="0" g="0" b="0"/>
        </a:effectRef>
        <a:fontRef idx="minor"/>
      </dsp:style>
      <dsp:txBody>
        <a:bodyPr rot="-5400000" lIns="234696" tIns="20955" rIns="20955" bIns="20955" anchor="ctr"/>
        <a:lstStyle>
          <a:lvl1pPr algn="l">
            <a:defRPr sz="3300"/>
          </a:lvl1pPr>
          <a:lvl2pPr marL="285750" indent="-285750" algn="l">
            <a:defRPr sz="3300"/>
          </a:lvl2pPr>
          <a:lvl3pPr marL="571500" indent="-285750" algn="l">
            <a:defRPr sz="3300"/>
          </a:lvl3pPr>
          <a:lvl4pPr marL="857250" indent="-285750" algn="l">
            <a:defRPr sz="3300"/>
          </a:lvl4pPr>
          <a:lvl5pPr marL="1143000" indent="-285750" algn="l">
            <a:defRPr sz="3300"/>
          </a:lvl5pPr>
          <a:lvl6pPr marL="1428750" indent="-285750" algn="l">
            <a:defRPr sz="3300"/>
          </a:lvl6pPr>
          <a:lvl7pPr marL="1714500" indent="-285750" algn="l">
            <a:defRPr sz="3300"/>
          </a:lvl7pPr>
          <a:lvl8pPr marL="2000250" indent="-285750" algn="l">
            <a:defRPr sz="3300"/>
          </a:lvl8pPr>
          <a:lvl9pPr marL="2286000" indent="-285750" algn="l">
            <a:defRPr sz="3300"/>
          </a:lvl9pPr>
        </a:lstStyle>
        <a:p>
          <a:pPr lvl="1">
            <a:lnSpc>
              <a:spcPct val="100000"/>
            </a:lnSpc>
            <a:spcBef>
              <a:spcPct val="0"/>
            </a:spcBef>
            <a:spcAft>
              <a:spcPct val="15000"/>
            </a:spcAft>
            <a:buChar char="•"/>
          </a:pPr>
          <a:r>
            <a:rPr lang="zh-CN" altLang="en-US" smtClean="0">
              <a:solidFill>
                <a:schemeClr val="dk1"/>
              </a:solidFill>
            </a:rPr>
            <a:t>定安全措施</a:t>
          </a:r>
          <a:endParaRPr lang="zh-CN" altLang="en-US">
            <a:solidFill>
              <a:schemeClr val="dk1"/>
            </a:solidFill>
          </a:endParaRPr>
        </a:p>
      </dsp:txBody>
      <dsp:txXfrm rot="5400000">
        <a:off x="3926514" y="-1455165"/>
        <a:ext cx="651913" cy="7100820"/>
      </dsp:txXfrm>
    </dsp:sp>
    <dsp:sp modelId="{F53AC8CF-A4C5-43C9-BCCE-BD545F5ED9E4}">
      <dsp:nvSpPr>
        <dsp:cNvPr id="9" name="燕尾形 8"/>
        <dsp:cNvSpPr/>
      </dsp:nvSpPr>
      <dsp:spPr bwMode="white">
        <a:xfrm rot="5400000">
          <a:off x="-150441" y="2804374"/>
          <a:ext cx="1002943" cy="702060"/>
        </a:xfrm>
        <a:prstGeom prst="chevron">
          <a:avLst/>
        </a:prstGeom>
      </dsp:spPr>
      <dsp:style>
        <a:lnRef idx="1">
          <a:schemeClr val="accent3">
            <a:shade val="80000"/>
          </a:schemeClr>
        </a:lnRef>
        <a:fillRef idx="3">
          <a:schemeClr val="lt1"/>
        </a:fillRef>
        <a:effectRef idx="2">
          <a:scrgbClr r="0" g="0" b="0"/>
        </a:effectRef>
        <a:fontRef idx="minor">
          <a:schemeClr val="lt1"/>
        </a:fontRef>
      </dsp:style>
      <dsp:txBody>
        <a:bodyPr rot="-5400000" lIns="11430" tIns="11430" rIns="11430" bIns="11430" anchor="ctr"/>
        <a:lstStyle>
          <a:lvl1pPr algn="ctr">
            <a:defRPr sz="18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en-US" altLang="zh-CN" smtClean="0">
              <a:solidFill>
                <a:schemeClr val="dk1"/>
              </a:solidFill>
            </a:rPr>
            <a:t>4</a:t>
          </a:r>
          <a:endParaRPr lang="zh-CN" altLang="en-US">
            <a:solidFill>
              <a:schemeClr val="dk1"/>
            </a:solidFill>
          </a:endParaRPr>
        </a:p>
      </dsp:txBody>
      <dsp:txXfrm rot="5400000">
        <a:off x="-150441" y="2804374"/>
        <a:ext cx="1002943" cy="702060"/>
      </dsp:txXfrm>
    </dsp:sp>
    <dsp:sp modelId="{17DCF353-83FF-4487-9C5E-16BB0DB123E0}">
      <dsp:nvSpPr>
        <dsp:cNvPr id="10" name="同侧圆角矩形 9"/>
        <dsp:cNvSpPr/>
      </dsp:nvSpPr>
      <dsp:spPr bwMode="white">
        <a:xfrm rot="5400000">
          <a:off x="3926514" y="-570521"/>
          <a:ext cx="651913" cy="7100820"/>
        </a:xfrm>
        <a:prstGeom prst="round2SameRect">
          <a:avLst/>
        </a:prstGeom>
      </dsp:spPr>
      <dsp:style>
        <a:lnRef idx="1">
          <a:schemeClr val="accent3"/>
        </a:lnRef>
        <a:fillRef idx="1">
          <a:schemeClr val="accent3">
            <a:alpha val="90000"/>
            <a:tint val="40000"/>
          </a:schemeClr>
        </a:fillRef>
        <a:effectRef idx="0">
          <a:scrgbClr r="0" g="0" b="0"/>
        </a:effectRef>
        <a:fontRef idx="minor"/>
      </dsp:style>
      <dsp:txBody>
        <a:bodyPr rot="-5400000" lIns="234696" tIns="20955" rIns="20955" bIns="20955" anchor="ctr"/>
        <a:lstStyle>
          <a:lvl1pPr algn="l">
            <a:defRPr sz="3300"/>
          </a:lvl1pPr>
          <a:lvl2pPr marL="285750" indent="-285750" algn="l">
            <a:defRPr sz="3300"/>
          </a:lvl2pPr>
          <a:lvl3pPr marL="571500" indent="-285750" algn="l">
            <a:defRPr sz="3300"/>
          </a:lvl3pPr>
          <a:lvl4pPr marL="857250" indent="-285750" algn="l">
            <a:defRPr sz="3300"/>
          </a:lvl4pPr>
          <a:lvl5pPr marL="1143000" indent="-285750" algn="l">
            <a:defRPr sz="3300"/>
          </a:lvl5pPr>
          <a:lvl6pPr marL="1428750" indent="-285750" algn="l">
            <a:defRPr sz="3300"/>
          </a:lvl6pPr>
          <a:lvl7pPr marL="1714500" indent="-285750" algn="l">
            <a:defRPr sz="3300"/>
          </a:lvl7pPr>
          <a:lvl8pPr marL="2000250" indent="-285750" algn="l">
            <a:defRPr sz="3300"/>
          </a:lvl8pPr>
          <a:lvl9pPr marL="2286000" indent="-285750" algn="l">
            <a:defRPr sz="3300"/>
          </a:lvl9pPr>
        </a:lstStyle>
        <a:p>
          <a:pPr lvl="1">
            <a:lnSpc>
              <a:spcPct val="100000"/>
            </a:lnSpc>
            <a:spcBef>
              <a:spcPct val="0"/>
            </a:spcBef>
            <a:spcAft>
              <a:spcPct val="15000"/>
            </a:spcAft>
            <a:buChar char="•"/>
          </a:pPr>
          <a:r>
            <a:rPr lang="zh-CN" altLang="en-US" smtClean="0">
              <a:solidFill>
                <a:schemeClr val="dk1"/>
              </a:solidFill>
            </a:rPr>
            <a:t>定检修质量（检修人、验收人）</a:t>
          </a:r>
          <a:endParaRPr lang="zh-CN" altLang="en-US">
            <a:solidFill>
              <a:schemeClr val="dk1"/>
            </a:solidFill>
          </a:endParaRPr>
        </a:p>
      </dsp:txBody>
      <dsp:txXfrm rot="5400000">
        <a:off x="3926514" y="-570521"/>
        <a:ext cx="651913" cy="7100820"/>
      </dsp:txXfrm>
    </dsp:sp>
    <dsp:sp modelId="{416358FD-9682-40DE-AC16-9A568CF25C30}">
      <dsp:nvSpPr>
        <dsp:cNvPr id="11" name="燕尾形 10"/>
        <dsp:cNvSpPr/>
      </dsp:nvSpPr>
      <dsp:spPr bwMode="white">
        <a:xfrm rot="5400000">
          <a:off x="-150441" y="3689018"/>
          <a:ext cx="1002943" cy="702060"/>
        </a:xfrm>
        <a:prstGeom prst="chevron">
          <a:avLst/>
        </a:prstGeom>
      </dsp:spPr>
      <dsp:style>
        <a:lnRef idx="1">
          <a:schemeClr val="accent3">
            <a:shade val="80000"/>
          </a:schemeClr>
        </a:lnRef>
        <a:fillRef idx="3">
          <a:schemeClr val="lt1"/>
        </a:fillRef>
        <a:effectRef idx="2">
          <a:scrgbClr r="0" g="0" b="0"/>
        </a:effectRef>
        <a:fontRef idx="minor">
          <a:schemeClr val="lt1"/>
        </a:fontRef>
      </dsp:style>
      <dsp:txBody>
        <a:bodyPr rot="-5400000" lIns="11430" tIns="11430" rIns="11430" bIns="11430" anchor="ctr"/>
        <a:lstStyle>
          <a:lvl1pPr algn="ctr">
            <a:defRPr sz="18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en-US" altLang="zh-CN" smtClean="0">
              <a:solidFill>
                <a:schemeClr val="dk1"/>
              </a:solidFill>
            </a:rPr>
            <a:t>5</a:t>
          </a:r>
          <a:endParaRPr lang="zh-CN" altLang="en-US">
            <a:solidFill>
              <a:schemeClr val="dk1"/>
            </a:solidFill>
          </a:endParaRPr>
        </a:p>
      </dsp:txBody>
      <dsp:txXfrm rot="5400000">
        <a:off x="-150441" y="3689018"/>
        <a:ext cx="1002943" cy="702060"/>
      </dsp:txXfrm>
    </dsp:sp>
    <dsp:sp modelId="{AB5F281E-B5F7-4E2C-9E46-12E3E87B13D7}">
      <dsp:nvSpPr>
        <dsp:cNvPr id="12" name="同侧圆角矩形 11"/>
        <dsp:cNvSpPr/>
      </dsp:nvSpPr>
      <dsp:spPr bwMode="white">
        <a:xfrm rot="5400000">
          <a:off x="3926514" y="124697"/>
          <a:ext cx="651913" cy="7100820"/>
        </a:xfrm>
        <a:prstGeom prst="round2SameRect">
          <a:avLst/>
        </a:prstGeom>
      </dsp:spPr>
      <dsp:style>
        <a:lnRef idx="1">
          <a:schemeClr val="accent3"/>
        </a:lnRef>
        <a:fillRef idx="1">
          <a:schemeClr val="accent3">
            <a:alpha val="90000"/>
            <a:tint val="40000"/>
          </a:schemeClr>
        </a:fillRef>
        <a:effectRef idx="0">
          <a:scrgbClr r="0" g="0" b="0"/>
        </a:effectRef>
        <a:fontRef idx="minor"/>
      </dsp:style>
      <dsp:txBody>
        <a:bodyPr rot="-5400000" lIns="234696" tIns="20955" rIns="20955" bIns="20955" anchor="ctr"/>
        <a:lstStyle>
          <a:lvl1pPr algn="l">
            <a:defRPr sz="3300"/>
          </a:lvl1pPr>
          <a:lvl2pPr marL="285750" indent="-285750" algn="l">
            <a:defRPr sz="3300"/>
          </a:lvl2pPr>
          <a:lvl3pPr marL="571500" indent="-285750" algn="l">
            <a:defRPr sz="3300"/>
          </a:lvl3pPr>
          <a:lvl4pPr marL="857250" indent="-285750" algn="l">
            <a:defRPr sz="3300"/>
          </a:lvl4pPr>
          <a:lvl5pPr marL="1143000" indent="-285750" algn="l">
            <a:defRPr sz="3300"/>
          </a:lvl5pPr>
          <a:lvl6pPr marL="1428750" indent="-285750" algn="l">
            <a:defRPr sz="3300"/>
          </a:lvl6pPr>
          <a:lvl7pPr marL="1714500" indent="-285750" algn="l">
            <a:defRPr sz="3300"/>
          </a:lvl7pPr>
          <a:lvl8pPr marL="2000250" indent="-285750" algn="l">
            <a:defRPr sz="3300"/>
          </a:lvl8pPr>
          <a:lvl9pPr marL="2286000" indent="-285750" algn="l">
            <a:defRPr sz="3300"/>
          </a:lvl9pPr>
        </a:lstStyle>
        <a:p>
          <a:pPr lvl="1">
            <a:lnSpc>
              <a:spcPct val="100000"/>
            </a:lnSpc>
            <a:spcBef>
              <a:spcPct val="0"/>
            </a:spcBef>
            <a:spcAft>
              <a:spcPct val="15000"/>
            </a:spcAft>
            <a:buChar char="•"/>
          </a:pPr>
          <a:r>
            <a:rPr lang="zh-CN" altLang="en-US" smtClean="0">
              <a:solidFill>
                <a:schemeClr val="dk1"/>
              </a:solidFill>
            </a:rPr>
            <a:t>定检修进度</a:t>
          </a:r>
          <a:endParaRPr lang="zh-CN" altLang="en-US">
            <a:solidFill>
              <a:schemeClr val="dk1"/>
            </a:solidFill>
          </a:endParaRPr>
        </a:p>
      </dsp:txBody>
      <dsp:txXfrm rot="5400000">
        <a:off x="3926514" y="124697"/>
        <a:ext cx="651913" cy="7100820"/>
      </dsp:txXfrm>
    </dsp:sp>
  </dsp:spTree>
</dsp:drawing>
</file>

<file path=ppt/diagrams/drawing14.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7245985" cy="5022850"/>
        <a:chOff x="0" y="0"/>
        <a:chExt cx="7245985" cy="5022850"/>
      </a:xfrm>
    </dsp:grpSpPr>
    <dsp:sp modelId="{AA5DDDC3-789E-4615-A2C8-80BAEFB1AF24}">
      <dsp:nvSpPr>
        <dsp:cNvPr id="3" name="燕尾形 2"/>
        <dsp:cNvSpPr/>
      </dsp:nvSpPr>
      <dsp:spPr bwMode="white">
        <a:xfrm rot="5400000">
          <a:off x="-204733" y="204733"/>
          <a:ext cx="1364885" cy="955419"/>
        </a:xfrm>
        <a:prstGeom prst="chevron">
          <a:avLst/>
        </a:prstGeom>
      </dsp:spPr>
      <dsp:style>
        <a:lnRef idx="2">
          <a:schemeClr val="accent3">
            <a:shade val="80000"/>
          </a:schemeClr>
        </a:lnRef>
        <a:fillRef idx="1">
          <a:schemeClr val="lt1"/>
        </a:fillRef>
        <a:effectRef idx="0">
          <a:scrgbClr r="0" g="0" b="0"/>
        </a:effectRef>
        <a:fontRef idx="minor">
          <a:schemeClr val="lt1"/>
        </a:fontRef>
      </dsp:style>
      <dsp:txBody>
        <a:bodyPr rot="-5400000" lIns="15240" tIns="15240" rIns="15240" bIns="15240" anchor="ctr"/>
        <a:lstStyle>
          <a:lvl1pPr algn="ctr">
            <a:defRPr sz="2400"/>
          </a:lvl1pPr>
          <a:lvl2pPr marL="171450" indent="-171450" algn="ctr">
            <a:defRPr sz="1800"/>
          </a:lvl2pPr>
          <a:lvl3pPr marL="342900" indent="-171450" algn="ctr">
            <a:defRPr sz="1800"/>
          </a:lvl3pPr>
          <a:lvl4pPr marL="514350" indent="-171450" algn="ctr">
            <a:defRPr sz="1800"/>
          </a:lvl4pPr>
          <a:lvl5pPr marL="685800" indent="-171450" algn="ctr">
            <a:defRPr sz="1800"/>
          </a:lvl5pPr>
          <a:lvl6pPr marL="857250" indent="-171450" algn="ctr">
            <a:defRPr sz="1800"/>
          </a:lvl6pPr>
          <a:lvl7pPr marL="1028700" indent="-171450" algn="ctr">
            <a:defRPr sz="1800"/>
          </a:lvl7pPr>
          <a:lvl8pPr marL="1200150" indent="-171450" algn="ctr">
            <a:defRPr sz="1800"/>
          </a:lvl8pPr>
          <a:lvl9pPr marL="1371600" indent="-171450" algn="ctr">
            <a:defRPr sz="1800"/>
          </a:lvl9pPr>
        </a:lstStyle>
        <a:p>
          <a:pPr lvl="0">
            <a:lnSpc>
              <a:spcPct val="100000"/>
            </a:lnSpc>
            <a:spcBef>
              <a:spcPct val="0"/>
            </a:spcBef>
            <a:spcAft>
              <a:spcPct val="35000"/>
            </a:spcAft>
          </a:pPr>
          <a:r>
            <a:rPr lang="en-US" altLang="zh-CN" smtClean="0">
              <a:solidFill>
                <a:schemeClr val="dk1"/>
              </a:solidFill>
            </a:rPr>
            <a:t>1</a:t>
          </a:r>
          <a:endParaRPr lang="zh-CN" altLang="en-US">
            <a:solidFill>
              <a:schemeClr val="dk1"/>
            </a:solidFill>
          </a:endParaRPr>
        </a:p>
      </dsp:txBody>
      <dsp:txXfrm rot="5400000">
        <a:off x="-204733" y="204733"/>
        <a:ext cx="1364885" cy="955419"/>
      </dsp:txXfrm>
    </dsp:sp>
    <dsp:sp modelId="{4FB7AB36-5E79-4494-A761-692DFAA17324}">
      <dsp:nvSpPr>
        <dsp:cNvPr id="4" name="同侧圆角矩形 3"/>
        <dsp:cNvSpPr/>
      </dsp:nvSpPr>
      <dsp:spPr bwMode="white">
        <a:xfrm rot="5400000">
          <a:off x="3657115" y="-2701695"/>
          <a:ext cx="887175" cy="6290566"/>
        </a:xfrm>
        <a:prstGeom prst="round2SameRect">
          <a:avLst/>
        </a:prstGeom>
      </dsp:spPr>
      <dsp:style>
        <a:lnRef idx="2">
          <a:schemeClr val="accent3"/>
        </a:lnRef>
        <a:fillRef idx="1">
          <a:schemeClr val="accent3">
            <a:alpha val="90000"/>
            <a:tint val="40000"/>
          </a:schemeClr>
        </a:fillRef>
        <a:effectRef idx="0">
          <a:scrgbClr r="0" g="0" b="0"/>
        </a:effectRef>
        <a:fontRef idx="minor"/>
      </dsp:style>
      <dsp:txBody>
        <a:bodyPr rot="-5400000" lIns="227584" tIns="20320" rIns="20320" bIns="20320" anchor="ctr"/>
        <a:lstStyle>
          <a:lvl1pPr algn="l">
            <a:defRPr sz="3200"/>
          </a:lvl1pPr>
          <a:lvl2pPr marL="285750" indent="-285750" algn="l">
            <a:defRPr sz="3200"/>
          </a:lvl2pPr>
          <a:lvl3pPr marL="571500" indent="-285750" algn="l">
            <a:defRPr sz="3200"/>
          </a:lvl3pPr>
          <a:lvl4pPr marL="857250" indent="-285750" algn="l">
            <a:defRPr sz="3200"/>
          </a:lvl4pPr>
          <a:lvl5pPr marL="1143000" indent="-285750" algn="l">
            <a:defRPr sz="3200"/>
          </a:lvl5pPr>
          <a:lvl6pPr marL="1428750" indent="-285750" algn="l">
            <a:defRPr sz="3200"/>
          </a:lvl6pPr>
          <a:lvl7pPr marL="1714500" indent="-285750" algn="l">
            <a:defRPr sz="3200"/>
          </a:lvl7pPr>
          <a:lvl8pPr marL="2000250" indent="-285750" algn="l">
            <a:defRPr sz="3200"/>
          </a:lvl8pPr>
          <a:lvl9pPr marL="2286000" indent="-285750" algn="l">
            <a:defRPr sz="3200"/>
          </a:lvl9pPr>
        </a:lstStyle>
        <a:p>
          <a:pPr lvl="1">
            <a:lnSpc>
              <a:spcPct val="100000"/>
            </a:lnSpc>
            <a:spcBef>
              <a:spcPct val="0"/>
            </a:spcBef>
            <a:spcAft>
              <a:spcPct val="15000"/>
            </a:spcAft>
            <a:buChar char="•"/>
          </a:pPr>
          <a:r>
            <a:rPr lang="zh-CN" altLang="en-US" smtClean="0">
              <a:solidFill>
                <a:schemeClr val="dk1"/>
              </a:solidFill>
            </a:rPr>
            <a:t>作业风险分析</a:t>
          </a:r>
          <a:endParaRPr lang="zh-CN" altLang="en-US">
            <a:solidFill>
              <a:schemeClr val="dk1"/>
            </a:solidFill>
          </a:endParaRPr>
        </a:p>
      </dsp:txBody>
      <dsp:txXfrm rot="5400000">
        <a:off x="3657115" y="-2701695"/>
        <a:ext cx="887175" cy="6290566"/>
      </dsp:txXfrm>
    </dsp:sp>
    <dsp:sp modelId="{78A72EDF-6FD9-42E5-AFD8-85506E71EC35}">
      <dsp:nvSpPr>
        <dsp:cNvPr id="5" name="燕尾形 4"/>
        <dsp:cNvSpPr/>
      </dsp:nvSpPr>
      <dsp:spPr bwMode="white">
        <a:xfrm rot="5400000">
          <a:off x="-204733" y="1424054"/>
          <a:ext cx="1364885" cy="955419"/>
        </a:xfrm>
        <a:prstGeom prst="chevron">
          <a:avLst/>
        </a:prstGeom>
      </dsp:spPr>
      <dsp:style>
        <a:lnRef idx="2">
          <a:schemeClr val="accent3">
            <a:shade val="80000"/>
          </a:schemeClr>
        </a:lnRef>
        <a:fillRef idx="1">
          <a:schemeClr val="lt1"/>
        </a:fillRef>
        <a:effectRef idx="0">
          <a:scrgbClr r="0" g="0" b="0"/>
        </a:effectRef>
        <a:fontRef idx="minor">
          <a:schemeClr val="lt1"/>
        </a:fontRef>
      </dsp:style>
      <dsp:txBody>
        <a:bodyPr rot="-5400000" lIns="15240" tIns="15240" rIns="15240" bIns="15240" anchor="ctr"/>
        <a:lstStyle>
          <a:lvl1pPr algn="ctr">
            <a:defRPr sz="2400"/>
          </a:lvl1pPr>
          <a:lvl2pPr marL="171450" indent="-171450" algn="ctr">
            <a:defRPr sz="1800"/>
          </a:lvl2pPr>
          <a:lvl3pPr marL="342900" indent="-171450" algn="ctr">
            <a:defRPr sz="1800"/>
          </a:lvl3pPr>
          <a:lvl4pPr marL="514350" indent="-171450" algn="ctr">
            <a:defRPr sz="1800"/>
          </a:lvl4pPr>
          <a:lvl5pPr marL="685800" indent="-171450" algn="ctr">
            <a:defRPr sz="1800"/>
          </a:lvl5pPr>
          <a:lvl6pPr marL="857250" indent="-171450" algn="ctr">
            <a:defRPr sz="1800"/>
          </a:lvl6pPr>
          <a:lvl7pPr marL="1028700" indent="-171450" algn="ctr">
            <a:defRPr sz="1800"/>
          </a:lvl7pPr>
          <a:lvl8pPr marL="1200150" indent="-171450" algn="ctr">
            <a:defRPr sz="1800"/>
          </a:lvl8pPr>
          <a:lvl9pPr marL="1371600" indent="-171450" algn="ctr">
            <a:defRPr sz="1800"/>
          </a:lvl9pPr>
        </a:lstStyle>
        <a:p>
          <a:pPr lvl="0">
            <a:lnSpc>
              <a:spcPct val="100000"/>
            </a:lnSpc>
            <a:spcBef>
              <a:spcPct val="0"/>
            </a:spcBef>
            <a:spcAft>
              <a:spcPct val="35000"/>
            </a:spcAft>
          </a:pPr>
          <a:r>
            <a:rPr lang="en-US" altLang="zh-CN" smtClean="0">
              <a:solidFill>
                <a:schemeClr val="dk1"/>
              </a:solidFill>
            </a:rPr>
            <a:t>2</a:t>
          </a:r>
          <a:endParaRPr lang="zh-CN" altLang="en-US">
            <a:solidFill>
              <a:schemeClr val="dk1"/>
            </a:solidFill>
          </a:endParaRPr>
        </a:p>
      </dsp:txBody>
      <dsp:txXfrm rot="5400000">
        <a:off x="-204733" y="1424054"/>
        <a:ext cx="1364885" cy="955419"/>
      </dsp:txXfrm>
    </dsp:sp>
    <dsp:sp modelId="{8FA2A077-D40C-4116-BB58-C188D11E1DFD}">
      <dsp:nvSpPr>
        <dsp:cNvPr id="6" name="同侧圆角矩形 5"/>
        <dsp:cNvSpPr/>
      </dsp:nvSpPr>
      <dsp:spPr bwMode="white">
        <a:xfrm rot="5400000">
          <a:off x="3657115" y="-1482374"/>
          <a:ext cx="887175" cy="6290566"/>
        </a:xfrm>
        <a:prstGeom prst="round2SameRect">
          <a:avLst/>
        </a:prstGeom>
      </dsp:spPr>
      <dsp:style>
        <a:lnRef idx="2">
          <a:schemeClr val="accent3"/>
        </a:lnRef>
        <a:fillRef idx="1">
          <a:schemeClr val="accent3">
            <a:alpha val="90000"/>
            <a:tint val="40000"/>
          </a:schemeClr>
        </a:fillRef>
        <a:effectRef idx="0">
          <a:scrgbClr r="0" g="0" b="0"/>
        </a:effectRef>
        <a:fontRef idx="minor"/>
      </dsp:style>
      <dsp:txBody>
        <a:bodyPr rot="-5400000" lIns="227584" tIns="20320" rIns="20320" bIns="20320" anchor="ctr"/>
        <a:lstStyle>
          <a:lvl1pPr algn="l">
            <a:defRPr sz="3200"/>
          </a:lvl1pPr>
          <a:lvl2pPr marL="285750" indent="-285750" algn="l">
            <a:defRPr sz="3200"/>
          </a:lvl2pPr>
          <a:lvl3pPr marL="571500" indent="-285750" algn="l">
            <a:defRPr sz="3200"/>
          </a:lvl3pPr>
          <a:lvl4pPr marL="857250" indent="-285750" algn="l">
            <a:defRPr sz="3200"/>
          </a:lvl4pPr>
          <a:lvl5pPr marL="1143000" indent="-285750" algn="l">
            <a:defRPr sz="3200"/>
          </a:lvl5pPr>
          <a:lvl6pPr marL="1428750" indent="-285750" algn="l">
            <a:defRPr sz="3200"/>
          </a:lvl6pPr>
          <a:lvl7pPr marL="1714500" indent="-285750" algn="l">
            <a:defRPr sz="3200"/>
          </a:lvl7pPr>
          <a:lvl8pPr marL="2000250" indent="-285750" algn="l">
            <a:defRPr sz="3200"/>
          </a:lvl8pPr>
          <a:lvl9pPr marL="2286000" indent="-285750" algn="l">
            <a:defRPr sz="3200"/>
          </a:lvl9pPr>
        </a:lstStyle>
        <a:p>
          <a:pPr lvl="1">
            <a:lnSpc>
              <a:spcPct val="100000"/>
            </a:lnSpc>
            <a:spcBef>
              <a:spcPct val="0"/>
            </a:spcBef>
            <a:spcAft>
              <a:spcPct val="15000"/>
            </a:spcAft>
            <a:buChar char="•"/>
          </a:pPr>
          <a:r>
            <a:rPr lang="zh-CN" altLang="en-US" smtClean="0">
              <a:solidFill>
                <a:schemeClr val="dk1"/>
              </a:solidFill>
            </a:rPr>
            <a:t>控制措施（涉及动火要办动火证）</a:t>
          </a:r>
          <a:endParaRPr lang="zh-CN" altLang="en-US">
            <a:solidFill>
              <a:schemeClr val="dk1"/>
            </a:solidFill>
          </a:endParaRPr>
        </a:p>
      </dsp:txBody>
      <dsp:txXfrm rot="5400000">
        <a:off x="3657115" y="-1482374"/>
        <a:ext cx="887175" cy="6290566"/>
      </dsp:txXfrm>
    </dsp:sp>
    <dsp:sp modelId="{B65642B9-CACD-44EF-AD6F-F39729B5DAFD}">
      <dsp:nvSpPr>
        <dsp:cNvPr id="7" name="燕尾形 6"/>
        <dsp:cNvSpPr/>
      </dsp:nvSpPr>
      <dsp:spPr bwMode="white">
        <a:xfrm rot="5400000">
          <a:off x="-204733" y="2643376"/>
          <a:ext cx="1364885" cy="955419"/>
        </a:xfrm>
        <a:prstGeom prst="chevron">
          <a:avLst/>
        </a:prstGeom>
      </dsp:spPr>
      <dsp:style>
        <a:lnRef idx="2">
          <a:schemeClr val="accent3">
            <a:shade val="80000"/>
          </a:schemeClr>
        </a:lnRef>
        <a:fillRef idx="1">
          <a:schemeClr val="lt1"/>
        </a:fillRef>
        <a:effectRef idx="0">
          <a:scrgbClr r="0" g="0" b="0"/>
        </a:effectRef>
        <a:fontRef idx="minor">
          <a:schemeClr val="lt1"/>
        </a:fontRef>
      </dsp:style>
      <dsp:txBody>
        <a:bodyPr rot="-5400000" lIns="15240" tIns="15240" rIns="15240" bIns="15240" anchor="ctr"/>
        <a:lstStyle>
          <a:lvl1pPr algn="ctr">
            <a:defRPr sz="2400"/>
          </a:lvl1pPr>
          <a:lvl2pPr marL="171450" indent="-171450" algn="ctr">
            <a:defRPr sz="1800"/>
          </a:lvl2pPr>
          <a:lvl3pPr marL="342900" indent="-171450" algn="ctr">
            <a:defRPr sz="1800"/>
          </a:lvl3pPr>
          <a:lvl4pPr marL="514350" indent="-171450" algn="ctr">
            <a:defRPr sz="1800"/>
          </a:lvl4pPr>
          <a:lvl5pPr marL="685800" indent="-171450" algn="ctr">
            <a:defRPr sz="1800"/>
          </a:lvl5pPr>
          <a:lvl6pPr marL="857250" indent="-171450" algn="ctr">
            <a:defRPr sz="1800"/>
          </a:lvl6pPr>
          <a:lvl7pPr marL="1028700" indent="-171450" algn="ctr">
            <a:defRPr sz="1800"/>
          </a:lvl7pPr>
          <a:lvl8pPr marL="1200150" indent="-171450" algn="ctr">
            <a:defRPr sz="1800"/>
          </a:lvl8pPr>
          <a:lvl9pPr marL="1371600" indent="-171450" algn="ctr">
            <a:defRPr sz="1800"/>
          </a:lvl9pPr>
        </a:lstStyle>
        <a:p>
          <a:pPr lvl="0">
            <a:lnSpc>
              <a:spcPct val="100000"/>
            </a:lnSpc>
            <a:spcBef>
              <a:spcPct val="0"/>
            </a:spcBef>
            <a:spcAft>
              <a:spcPct val="35000"/>
            </a:spcAft>
          </a:pPr>
          <a:r>
            <a:rPr lang="en-US" altLang="zh-CN" smtClean="0">
              <a:solidFill>
                <a:schemeClr val="dk1"/>
              </a:solidFill>
            </a:rPr>
            <a:t>3</a:t>
          </a:r>
          <a:endParaRPr lang="zh-CN" altLang="en-US">
            <a:solidFill>
              <a:schemeClr val="dk1"/>
            </a:solidFill>
          </a:endParaRPr>
        </a:p>
      </dsp:txBody>
      <dsp:txXfrm rot="5400000">
        <a:off x="-204733" y="2643376"/>
        <a:ext cx="1364885" cy="955419"/>
      </dsp:txXfrm>
    </dsp:sp>
    <dsp:sp modelId="{A7EC8288-1BA0-44F4-BFED-BC87CED3A2A8}">
      <dsp:nvSpPr>
        <dsp:cNvPr id="8" name="同侧圆角矩形 7"/>
        <dsp:cNvSpPr/>
      </dsp:nvSpPr>
      <dsp:spPr bwMode="white">
        <a:xfrm rot="5400000">
          <a:off x="3657115" y="-263052"/>
          <a:ext cx="887175" cy="6290566"/>
        </a:xfrm>
        <a:prstGeom prst="round2SameRect">
          <a:avLst/>
        </a:prstGeom>
      </dsp:spPr>
      <dsp:style>
        <a:lnRef idx="2">
          <a:schemeClr val="accent3"/>
        </a:lnRef>
        <a:fillRef idx="1">
          <a:schemeClr val="accent3">
            <a:alpha val="90000"/>
            <a:tint val="40000"/>
          </a:schemeClr>
        </a:fillRef>
        <a:effectRef idx="0">
          <a:scrgbClr r="0" g="0" b="0"/>
        </a:effectRef>
        <a:fontRef idx="minor"/>
      </dsp:style>
      <dsp:txBody>
        <a:bodyPr rot="-5400000" lIns="227584" tIns="20320" rIns="20320" bIns="20320" anchor="ctr"/>
        <a:lstStyle>
          <a:lvl1pPr algn="l">
            <a:defRPr sz="3200"/>
          </a:lvl1pPr>
          <a:lvl2pPr marL="285750" indent="-285750" algn="l">
            <a:defRPr sz="3200"/>
          </a:lvl2pPr>
          <a:lvl3pPr marL="571500" indent="-285750" algn="l">
            <a:defRPr sz="3200"/>
          </a:lvl3pPr>
          <a:lvl4pPr marL="857250" indent="-285750" algn="l">
            <a:defRPr sz="3200"/>
          </a:lvl4pPr>
          <a:lvl5pPr marL="1143000" indent="-285750" algn="l">
            <a:defRPr sz="3200"/>
          </a:lvl5pPr>
          <a:lvl6pPr marL="1428750" indent="-285750" algn="l">
            <a:defRPr sz="3200"/>
          </a:lvl6pPr>
          <a:lvl7pPr marL="1714500" indent="-285750" algn="l">
            <a:defRPr sz="3200"/>
          </a:lvl7pPr>
          <a:lvl8pPr marL="2000250" indent="-285750" algn="l">
            <a:defRPr sz="3200"/>
          </a:lvl8pPr>
          <a:lvl9pPr marL="2286000" indent="-285750" algn="l">
            <a:defRPr sz="3200"/>
          </a:lvl9pPr>
        </a:lstStyle>
        <a:p>
          <a:pPr lvl="1">
            <a:lnSpc>
              <a:spcPct val="100000"/>
            </a:lnSpc>
            <a:spcBef>
              <a:spcPct val="0"/>
            </a:spcBef>
            <a:spcAft>
              <a:spcPct val="15000"/>
            </a:spcAft>
            <a:buChar char="•"/>
          </a:pPr>
          <a:r>
            <a:rPr lang="zh-CN" altLang="en-US" smtClean="0">
              <a:solidFill>
                <a:schemeClr val="dk1"/>
              </a:solidFill>
            </a:rPr>
            <a:t>应急处置措施</a:t>
          </a:r>
          <a:endParaRPr lang="zh-CN" altLang="en-US">
            <a:solidFill>
              <a:schemeClr val="dk1"/>
            </a:solidFill>
          </a:endParaRPr>
        </a:p>
      </dsp:txBody>
      <dsp:txXfrm rot="5400000">
        <a:off x="3657115" y="-263052"/>
        <a:ext cx="887175" cy="6290566"/>
      </dsp:txXfrm>
    </dsp:sp>
    <dsp:sp modelId="{F53AC8CF-A4C5-43C9-BCCE-BD545F5ED9E4}">
      <dsp:nvSpPr>
        <dsp:cNvPr id="9" name="燕尾形 8"/>
        <dsp:cNvSpPr/>
      </dsp:nvSpPr>
      <dsp:spPr bwMode="white">
        <a:xfrm rot="5400000">
          <a:off x="-204733" y="3862698"/>
          <a:ext cx="1364885" cy="955419"/>
        </a:xfrm>
        <a:prstGeom prst="chevron">
          <a:avLst/>
        </a:prstGeom>
      </dsp:spPr>
      <dsp:style>
        <a:lnRef idx="2">
          <a:schemeClr val="accent3">
            <a:shade val="80000"/>
          </a:schemeClr>
        </a:lnRef>
        <a:fillRef idx="1">
          <a:schemeClr val="lt1"/>
        </a:fillRef>
        <a:effectRef idx="0">
          <a:scrgbClr r="0" g="0" b="0"/>
        </a:effectRef>
        <a:fontRef idx="minor">
          <a:schemeClr val="lt1"/>
        </a:fontRef>
      </dsp:style>
      <dsp:txBody>
        <a:bodyPr rot="-5400000" lIns="15240" tIns="15240" rIns="15240" bIns="15240" anchor="ctr"/>
        <a:lstStyle>
          <a:lvl1pPr algn="ctr">
            <a:defRPr sz="2400"/>
          </a:lvl1pPr>
          <a:lvl2pPr marL="171450" indent="-171450" algn="ctr">
            <a:defRPr sz="1800"/>
          </a:lvl2pPr>
          <a:lvl3pPr marL="342900" indent="-171450" algn="ctr">
            <a:defRPr sz="1800"/>
          </a:lvl3pPr>
          <a:lvl4pPr marL="514350" indent="-171450" algn="ctr">
            <a:defRPr sz="1800"/>
          </a:lvl4pPr>
          <a:lvl5pPr marL="685800" indent="-171450" algn="ctr">
            <a:defRPr sz="1800"/>
          </a:lvl5pPr>
          <a:lvl6pPr marL="857250" indent="-171450" algn="ctr">
            <a:defRPr sz="1800"/>
          </a:lvl6pPr>
          <a:lvl7pPr marL="1028700" indent="-171450" algn="ctr">
            <a:defRPr sz="1800"/>
          </a:lvl7pPr>
          <a:lvl8pPr marL="1200150" indent="-171450" algn="ctr">
            <a:defRPr sz="1800"/>
          </a:lvl8pPr>
          <a:lvl9pPr marL="1371600" indent="-171450" algn="ctr">
            <a:defRPr sz="1800"/>
          </a:lvl9pPr>
        </a:lstStyle>
        <a:p>
          <a:pPr lvl="0">
            <a:lnSpc>
              <a:spcPct val="100000"/>
            </a:lnSpc>
            <a:spcBef>
              <a:spcPct val="0"/>
            </a:spcBef>
            <a:spcAft>
              <a:spcPct val="35000"/>
            </a:spcAft>
          </a:pPr>
          <a:r>
            <a:rPr lang="en-US" altLang="zh-CN" smtClean="0">
              <a:solidFill>
                <a:schemeClr val="dk1"/>
              </a:solidFill>
            </a:rPr>
            <a:t>4</a:t>
          </a:r>
          <a:endParaRPr lang="zh-CN" altLang="en-US">
            <a:solidFill>
              <a:schemeClr val="dk1"/>
            </a:solidFill>
          </a:endParaRPr>
        </a:p>
      </dsp:txBody>
      <dsp:txXfrm rot="5400000">
        <a:off x="-204733" y="3862698"/>
        <a:ext cx="1364885" cy="955419"/>
      </dsp:txXfrm>
    </dsp:sp>
    <dsp:sp modelId="{17DCF353-83FF-4487-9C5E-16BB0DB123E0}">
      <dsp:nvSpPr>
        <dsp:cNvPr id="10" name="同侧圆角矩形 9"/>
        <dsp:cNvSpPr/>
      </dsp:nvSpPr>
      <dsp:spPr bwMode="white">
        <a:xfrm rot="5400000">
          <a:off x="3657115" y="956270"/>
          <a:ext cx="887175" cy="6290566"/>
        </a:xfrm>
        <a:prstGeom prst="round2SameRect">
          <a:avLst/>
        </a:prstGeom>
      </dsp:spPr>
      <dsp:style>
        <a:lnRef idx="2">
          <a:schemeClr val="accent3"/>
        </a:lnRef>
        <a:fillRef idx="1">
          <a:schemeClr val="accent3">
            <a:alpha val="90000"/>
            <a:tint val="40000"/>
          </a:schemeClr>
        </a:fillRef>
        <a:effectRef idx="0">
          <a:scrgbClr r="0" g="0" b="0"/>
        </a:effectRef>
        <a:fontRef idx="minor"/>
      </dsp:style>
      <dsp:txBody>
        <a:bodyPr rot="-5400000" lIns="227584" tIns="20320" rIns="20320" bIns="20320" anchor="ctr"/>
        <a:lstStyle>
          <a:lvl1pPr algn="l">
            <a:defRPr sz="3200"/>
          </a:lvl1pPr>
          <a:lvl2pPr marL="285750" indent="-285750" algn="l">
            <a:defRPr sz="3200"/>
          </a:lvl2pPr>
          <a:lvl3pPr marL="571500" indent="-285750" algn="l">
            <a:defRPr sz="3200"/>
          </a:lvl3pPr>
          <a:lvl4pPr marL="857250" indent="-285750" algn="l">
            <a:defRPr sz="3200"/>
          </a:lvl4pPr>
          <a:lvl5pPr marL="1143000" indent="-285750" algn="l">
            <a:defRPr sz="3200"/>
          </a:lvl5pPr>
          <a:lvl6pPr marL="1428750" indent="-285750" algn="l">
            <a:defRPr sz="3200"/>
          </a:lvl6pPr>
          <a:lvl7pPr marL="1714500" indent="-285750" algn="l">
            <a:defRPr sz="3200"/>
          </a:lvl7pPr>
          <a:lvl8pPr marL="2000250" indent="-285750" algn="l">
            <a:defRPr sz="3200"/>
          </a:lvl8pPr>
          <a:lvl9pPr marL="2286000" indent="-285750" algn="l">
            <a:defRPr sz="3200"/>
          </a:lvl9pPr>
        </a:lstStyle>
        <a:p>
          <a:pPr lvl="1">
            <a:lnSpc>
              <a:spcPct val="100000"/>
            </a:lnSpc>
            <a:spcBef>
              <a:spcPct val="0"/>
            </a:spcBef>
            <a:spcAft>
              <a:spcPct val="15000"/>
            </a:spcAft>
            <a:buChar char="•"/>
          </a:pPr>
          <a:r>
            <a:rPr lang="zh-CN" altLang="en-US" smtClean="0">
              <a:solidFill>
                <a:schemeClr val="dk1"/>
              </a:solidFill>
            </a:rPr>
            <a:t>安全验收方法</a:t>
          </a:r>
          <a:endParaRPr lang="zh-CN" altLang="en-US">
            <a:solidFill>
              <a:schemeClr val="dk1"/>
            </a:solidFill>
          </a:endParaRPr>
        </a:p>
      </dsp:txBody>
      <dsp:txXfrm rot="5400000">
        <a:off x="3657115" y="956270"/>
        <a:ext cx="887175" cy="6290566"/>
      </dsp:txXfrm>
    </dsp:sp>
  </dsp:spTree>
</dsp:drawing>
</file>

<file path=ppt/diagrams/drawing15.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7595870" cy="4699635"/>
        <a:chOff x="0" y="0"/>
        <a:chExt cx="7595870" cy="4699635"/>
      </a:xfrm>
    </dsp:grpSpPr>
    <dsp:sp modelId="{EB6E5367-A76C-424F-8444-9F9125C8D174}">
      <dsp:nvSpPr>
        <dsp:cNvPr id="3" name="燕尾形 2"/>
        <dsp:cNvSpPr/>
      </dsp:nvSpPr>
      <dsp:spPr bwMode="white">
        <a:xfrm rot="5400000">
          <a:off x="-192711" y="192711"/>
          <a:ext cx="1284738" cy="899316"/>
        </a:xfrm>
        <a:prstGeom prst="chevron">
          <a:avLst/>
        </a:prstGeom>
      </dsp:spPr>
      <dsp:style>
        <a:lnRef idx="2">
          <a:schemeClr val="accent3">
            <a:shade val="80000"/>
          </a:schemeClr>
        </a:lnRef>
        <a:fillRef idx="1">
          <a:schemeClr val="lt1"/>
        </a:fillRef>
        <a:effectRef idx="0">
          <a:scrgbClr r="0" g="0" b="0"/>
        </a:effectRef>
        <a:fontRef idx="minor">
          <a:schemeClr val="lt1"/>
        </a:fontRef>
      </dsp:style>
      <dsp:txBody>
        <a:bodyPr rot="-5400000" lIns="14605" tIns="14605" rIns="14605" bIns="14605" anchor="ctr"/>
        <a:lstStyle>
          <a:lvl1pPr algn="ctr">
            <a:defRPr sz="2300"/>
          </a:lvl1pPr>
          <a:lvl2pPr marL="171450" indent="-171450" algn="ctr">
            <a:defRPr sz="1700"/>
          </a:lvl2pPr>
          <a:lvl3pPr marL="342900" indent="-171450" algn="ctr">
            <a:defRPr sz="1700"/>
          </a:lvl3pPr>
          <a:lvl4pPr marL="514350" indent="-171450" algn="ctr">
            <a:defRPr sz="1700"/>
          </a:lvl4pPr>
          <a:lvl5pPr marL="685800" indent="-171450" algn="ctr">
            <a:defRPr sz="1700"/>
          </a:lvl5pPr>
          <a:lvl6pPr marL="857250" indent="-171450" algn="ctr">
            <a:defRPr sz="1700"/>
          </a:lvl6pPr>
          <a:lvl7pPr marL="1028700" indent="-171450" algn="ctr">
            <a:defRPr sz="1700"/>
          </a:lvl7pPr>
          <a:lvl8pPr marL="1200150" indent="-171450" algn="ctr">
            <a:defRPr sz="1700"/>
          </a:lvl8pPr>
          <a:lvl9pPr marL="1371600" indent="-171450" algn="ctr">
            <a:defRPr sz="1700"/>
          </a:lvl9pPr>
        </a:lstStyle>
        <a:p>
          <a:pPr lvl="0">
            <a:lnSpc>
              <a:spcPct val="100000"/>
            </a:lnSpc>
            <a:spcBef>
              <a:spcPct val="0"/>
            </a:spcBef>
            <a:spcAft>
              <a:spcPct val="35000"/>
            </a:spcAft>
          </a:pPr>
          <a:r>
            <a:rPr lang="en-US" altLang="zh-CN" smtClean="0">
              <a:solidFill>
                <a:schemeClr val="dk1"/>
              </a:solidFill>
            </a:rPr>
            <a:t>1</a:t>
          </a:r>
          <a:endParaRPr lang="zh-CN" altLang="en-US">
            <a:solidFill>
              <a:schemeClr val="dk1"/>
            </a:solidFill>
          </a:endParaRPr>
        </a:p>
      </dsp:txBody>
      <dsp:txXfrm rot="5400000">
        <a:off x="-192711" y="192711"/>
        <a:ext cx="1284738" cy="899316"/>
      </dsp:txXfrm>
    </dsp:sp>
    <dsp:sp modelId="{AAE7B87B-F11D-46C6-A3F8-1FD762DD69CF}">
      <dsp:nvSpPr>
        <dsp:cNvPr id="4" name="同侧圆角矩形 3"/>
        <dsp:cNvSpPr/>
      </dsp:nvSpPr>
      <dsp:spPr bwMode="white">
        <a:xfrm rot="5400000">
          <a:off x="3819875" y="-2930737"/>
          <a:ext cx="835080" cy="6696554"/>
        </a:xfrm>
        <a:prstGeom prst="round2SameRect">
          <a:avLst/>
        </a:prstGeom>
      </dsp:spPr>
      <dsp:style>
        <a:lnRef idx="2">
          <a:schemeClr val="accent3"/>
        </a:lnRef>
        <a:fillRef idx="1">
          <a:schemeClr val="accent3">
            <a:alpha val="90000"/>
            <a:tint val="40000"/>
          </a:schemeClr>
        </a:fillRef>
        <a:effectRef idx="0">
          <a:scrgbClr r="0" g="0" b="0"/>
        </a:effectRef>
        <a:fontRef idx="minor"/>
      </dsp:style>
      <dsp:txBody>
        <a:bodyPr rot="-5400000" lIns="298704" tIns="26670" rIns="26670" bIns="26670" anchor="ctr"/>
        <a:lstStyle>
          <a:lvl1pPr algn="l">
            <a:defRPr sz="4200"/>
          </a:lvl1pPr>
          <a:lvl2pPr marL="285750" indent="-285750" algn="l">
            <a:defRPr sz="4200"/>
          </a:lvl2pPr>
          <a:lvl3pPr marL="571500" indent="-285750" algn="l">
            <a:defRPr sz="4200"/>
          </a:lvl3pPr>
          <a:lvl4pPr marL="857250" indent="-285750" algn="l">
            <a:defRPr sz="4200"/>
          </a:lvl4pPr>
          <a:lvl5pPr marL="1143000" indent="-285750" algn="l">
            <a:defRPr sz="4200"/>
          </a:lvl5pPr>
          <a:lvl6pPr marL="1428750" indent="-285750" algn="l">
            <a:defRPr sz="4200"/>
          </a:lvl6pPr>
          <a:lvl7pPr marL="1714500" indent="-285750" algn="l">
            <a:defRPr sz="4200"/>
          </a:lvl7pPr>
          <a:lvl8pPr marL="2000250" indent="-285750" algn="l">
            <a:defRPr sz="4200"/>
          </a:lvl8pPr>
          <a:lvl9pPr marL="2286000" indent="-285750" algn="l">
            <a:defRPr sz="4200"/>
          </a:lvl9pPr>
        </a:lstStyle>
        <a:p>
          <a:pPr lvl="1">
            <a:lnSpc>
              <a:spcPct val="100000"/>
            </a:lnSpc>
            <a:spcBef>
              <a:spcPct val="0"/>
            </a:spcBef>
            <a:spcAft>
              <a:spcPct val="15000"/>
            </a:spcAft>
            <a:buChar char="•"/>
          </a:pPr>
          <a:r>
            <a:rPr lang="zh-CN" altLang="en-US" dirty="0" smtClean="0">
              <a:solidFill>
                <a:schemeClr val="dk1"/>
              </a:solidFill>
            </a:rPr>
            <a:t>拨打</a:t>
          </a:r>
          <a:r>
            <a:rPr lang="en-US" altLang="zh-CN" dirty="0" smtClean="0">
              <a:solidFill>
                <a:schemeClr val="dk1"/>
              </a:solidFill>
            </a:rPr>
            <a:t>120</a:t>
          </a:r>
          <a:r>
            <a:rPr lang="zh-CN" altLang="en-US" dirty="0" smtClean="0">
              <a:solidFill>
                <a:schemeClr val="dk1"/>
              </a:solidFill>
            </a:rPr>
            <a:t>急救</a:t>
          </a:r>
          <a:endParaRPr lang="zh-CN" altLang="en-US" dirty="0">
            <a:solidFill>
              <a:schemeClr val="dk1"/>
            </a:solidFill>
          </a:endParaRPr>
        </a:p>
      </dsp:txBody>
      <dsp:txXfrm rot="5400000">
        <a:off x="3819875" y="-2930737"/>
        <a:ext cx="835080" cy="6696554"/>
      </dsp:txXfrm>
    </dsp:sp>
    <dsp:sp modelId="{A6F73761-DEB9-4B03-AB29-4C65E1F3ACDA}">
      <dsp:nvSpPr>
        <dsp:cNvPr id="5" name="燕尾形 4"/>
        <dsp:cNvSpPr/>
      </dsp:nvSpPr>
      <dsp:spPr bwMode="white">
        <a:xfrm rot="5400000">
          <a:off x="-192711" y="1331010"/>
          <a:ext cx="1284738" cy="899316"/>
        </a:xfrm>
        <a:prstGeom prst="chevron">
          <a:avLst/>
        </a:prstGeom>
      </dsp:spPr>
      <dsp:style>
        <a:lnRef idx="2">
          <a:schemeClr val="accent3">
            <a:shade val="80000"/>
          </a:schemeClr>
        </a:lnRef>
        <a:fillRef idx="1">
          <a:schemeClr val="lt1"/>
        </a:fillRef>
        <a:effectRef idx="0">
          <a:scrgbClr r="0" g="0" b="0"/>
        </a:effectRef>
        <a:fontRef idx="minor">
          <a:schemeClr val="lt1"/>
        </a:fontRef>
      </dsp:style>
      <dsp:txBody>
        <a:bodyPr rot="-5400000" lIns="14605" tIns="14605" rIns="14605" bIns="14605" anchor="ctr"/>
        <a:lstStyle>
          <a:lvl1pPr algn="ctr">
            <a:defRPr sz="2300"/>
          </a:lvl1pPr>
          <a:lvl2pPr marL="171450" indent="-171450" algn="ctr">
            <a:defRPr sz="1700"/>
          </a:lvl2pPr>
          <a:lvl3pPr marL="342900" indent="-171450" algn="ctr">
            <a:defRPr sz="1700"/>
          </a:lvl3pPr>
          <a:lvl4pPr marL="514350" indent="-171450" algn="ctr">
            <a:defRPr sz="1700"/>
          </a:lvl4pPr>
          <a:lvl5pPr marL="685800" indent="-171450" algn="ctr">
            <a:defRPr sz="1700"/>
          </a:lvl5pPr>
          <a:lvl6pPr marL="857250" indent="-171450" algn="ctr">
            <a:defRPr sz="1700"/>
          </a:lvl6pPr>
          <a:lvl7pPr marL="1028700" indent="-171450" algn="ctr">
            <a:defRPr sz="1700"/>
          </a:lvl7pPr>
          <a:lvl8pPr marL="1200150" indent="-171450" algn="ctr">
            <a:defRPr sz="1700"/>
          </a:lvl8pPr>
          <a:lvl9pPr marL="1371600" indent="-171450" algn="ctr">
            <a:defRPr sz="1700"/>
          </a:lvl9pPr>
        </a:lstStyle>
        <a:p>
          <a:pPr lvl="0">
            <a:lnSpc>
              <a:spcPct val="100000"/>
            </a:lnSpc>
            <a:spcBef>
              <a:spcPct val="0"/>
            </a:spcBef>
            <a:spcAft>
              <a:spcPct val="35000"/>
            </a:spcAft>
          </a:pPr>
          <a:r>
            <a:rPr lang="en-US" altLang="zh-CN" smtClean="0">
              <a:solidFill>
                <a:schemeClr val="dk1"/>
              </a:solidFill>
            </a:rPr>
            <a:t>2</a:t>
          </a:r>
          <a:endParaRPr lang="zh-CN" altLang="en-US">
            <a:solidFill>
              <a:schemeClr val="dk1"/>
            </a:solidFill>
          </a:endParaRPr>
        </a:p>
      </dsp:txBody>
      <dsp:txXfrm rot="5400000">
        <a:off x="-192711" y="1331010"/>
        <a:ext cx="1284738" cy="899316"/>
      </dsp:txXfrm>
    </dsp:sp>
    <dsp:sp modelId="{DD68037A-0680-4795-B7D9-784BFD6B0610}">
      <dsp:nvSpPr>
        <dsp:cNvPr id="6" name="同侧圆角矩形 5"/>
        <dsp:cNvSpPr/>
      </dsp:nvSpPr>
      <dsp:spPr bwMode="white">
        <a:xfrm rot="5400000">
          <a:off x="3819875" y="-1823737"/>
          <a:ext cx="835080" cy="6696554"/>
        </a:xfrm>
        <a:prstGeom prst="round2SameRect">
          <a:avLst/>
        </a:prstGeom>
      </dsp:spPr>
      <dsp:style>
        <a:lnRef idx="2">
          <a:schemeClr val="accent3"/>
        </a:lnRef>
        <a:fillRef idx="1">
          <a:schemeClr val="accent3">
            <a:alpha val="90000"/>
            <a:tint val="40000"/>
          </a:schemeClr>
        </a:fillRef>
        <a:effectRef idx="0">
          <a:scrgbClr r="0" g="0" b="0"/>
        </a:effectRef>
        <a:fontRef idx="minor"/>
      </dsp:style>
      <dsp:txBody>
        <a:bodyPr rot="-5400000" lIns="298704" tIns="26670" rIns="26670" bIns="26670" anchor="ctr"/>
        <a:lstStyle>
          <a:lvl1pPr algn="l">
            <a:defRPr sz="4200"/>
          </a:lvl1pPr>
          <a:lvl2pPr marL="285750" indent="-285750" algn="l">
            <a:defRPr sz="4200"/>
          </a:lvl2pPr>
          <a:lvl3pPr marL="571500" indent="-285750" algn="l">
            <a:defRPr sz="4200"/>
          </a:lvl3pPr>
          <a:lvl4pPr marL="857250" indent="-285750" algn="l">
            <a:defRPr sz="4200"/>
          </a:lvl4pPr>
          <a:lvl5pPr marL="1143000" indent="-285750" algn="l">
            <a:defRPr sz="4200"/>
          </a:lvl5pPr>
          <a:lvl6pPr marL="1428750" indent="-285750" algn="l">
            <a:defRPr sz="4200"/>
          </a:lvl6pPr>
          <a:lvl7pPr marL="1714500" indent="-285750" algn="l">
            <a:defRPr sz="4200"/>
          </a:lvl7pPr>
          <a:lvl8pPr marL="2000250" indent="-285750" algn="l">
            <a:defRPr sz="4200"/>
          </a:lvl8pPr>
          <a:lvl9pPr marL="2286000" indent="-285750" algn="l">
            <a:defRPr sz="4200"/>
          </a:lvl9pPr>
        </a:lstStyle>
        <a:p>
          <a:pPr lvl="1">
            <a:lnSpc>
              <a:spcPct val="100000"/>
            </a:lnSpc>
            <a:spcBef>
              <a:spcPct val="0"/>
            </a:spcBef>
            <a:spcAft>
              <a:spcPct val="15000"/>
            </a:spcAft>
            <a:buChar char="•"/>
          </a:pPr>
          <a:r>
            <a:rPr lang="zh-CN" altLang="en-US" dirty="0" smtClean="0">
              <a:solidFill>
                <a:schemeClr val="dk1"/>
              </a:solidFill>
            </a:rPr>
            <a:t>救出</a:t>
          </a:r>
          <a:r>
            <a:rPr lang="en-US" altLang="zh-CN" dirty="0" smtClean="0">
              <a:solidFill>
                <a:schemeClr val="dk1"/>
              </a:solidFill>
            </a:rPr>
            <a:t>---</a:t>
          </a:r>
          <a:r>
            <a:rPr lang="zh-CN" altLang="en-US" dirty="0" smtClean="0">
              <a:solidFill>
                <a:schemeClr val="dk1"/>
              </a:solidFill>
            </a:rPr>
            <a:t>平躺通风处</a:t>
          </a:r>
          <a:endParaRPr lang="zh-CN" altLang="en-US" dirty="0">
            <a:solidFill>
              <a:schemeClr val="dk1"/>
            </a:solidFill>
          </a:endParaRPr>
        </a:p>
      </dsp:txBody>
      <dsp:txXfrm rot="5400000">
        <a:off x="3819875" y="-1823737"/>
        <a:ext cx="835080" cy="6696554"/>
      </dsp:txXfrm>
    </dsp:sp>
    <dsp:sp modelId="{6AA2A864-7C25-40A5-911F-C90B51F2B7ED}">
      <dsp:nvSpPr>
        <dsp:cNvPr id="7" name="燕尾形 6"/>
        <dsp:cNvSpPr/>
      </dsp:nvSpPr>
      <dsp:spPr bwMode="white">
        <a:xfrm rot="5400000">
          <a:off x="-192711" y="2469309"/>
          <a:ext cx="1284738" cy="899316"/>
        </a:xfrm>
        <a:prstGeom prst="chevron">
          <a:avLst/>
        </a:prstGeom>
      </dsp:spPr>
      <dsp:style>
        <a:lnRef idx="2">
          <a:schemeClr val="accent3">
            <a:shade val="80000"/>
          </a:schemeClr>
        </a:lnRef>
        <a:fillRef idx="1">
          <a:schemeClr val="lt1"/>
        </a:fillRef>
        <a:effectRef idx="0">
          <a:scrgbClr r="0" g="0" b="0"/>
        </a:effectRef>
        <a:fontRef idx="minor">
          <a:schemeClr val="lt1"/>
        </a:fontRef>
      </dsp:style>
      <dsp:txBody>
        <a:bodyPr rot="-5400000" lIns="14605" tIns="14605" rIns="14605" bIns="14605" anchor="ctr"/>
        <a:lstStyle>
          <a:lvl1pPr algn="ctr">
            <a:defRPr sz="2300"/>
          </a:lvl1pPr>
          <a:lvl2pPr marL="171450" indent="-171450" algn="ctr">
            <a:defRPr sz="1700"/>
          </a:lvl2pPr>
          <a:lvl3pPr marL="342900" indent="-171450" algn="ctr">
            <a:defRPr sz="1700"/>
          </a:lvl3pPr>
          <a:lvl4pPr marL="514350" indent="-171450" algn="ctr">
            <a:defRPr sz="1700"/>
          </a:lvl4pPr>
          <a:lvl5pPr marL="685800" indent="-171450" algn="ctr">
            <a:defRPr sz="1700"/>
          </a:lvl5pPr>
          <a:lvl6pPr marL="857250" indent="-171450" algn="ctr">
            <a:defRPr sz="1700"/>
          </a:lvl6pPr>
          <a:lvl7pPr marL="1028700" indent="-171450" algn="ctr">
            <a:defRPr sz="1700"/>
          </a:lvl7pPr>
          <a:lvl8pPr marL="1200150" indent="-171450" algn="ctr">
            <a:defRPr sz="1700"/>
          </a:lvl8pPr>
          <a:lvl9pPr marL="1371600" indent="-171450" algn="ctr">
            <a:defRPr sz="1700"/>
          </a:lvl9pPr>
        </a:lstStyle>
        <a:p>
          <a:pPr lvl="0">
            <a:lnSpc>
              <a:spcPct val="100000"/>
            </a:lnSpc>
            <a:spcBef>
              <a:spcPct val="0"/>
            </a:spcBef>
            <a:spcAft>
              <a:spcPct val="35000"/>
            </a:spcAft>
          </a:pPr>
          <a:r>
            <a:rPr lang="en-US" altLang="zh-CN" smtClean="0">
              <a:solidFill>
                <a:schemeClr val="dk1"/>
              </a:solidFill>
            </a:rPr>
            <a:t>3</a:t>
          </a:r>
          <a:endParaRPr lang="zh-CN" altLang="en-US">
            <a:solidFill>
              <a:schemeClr val="dk1"/>
            </a:solidFill>
          </a:endParaRPr>
        </a:p>
      </dsp:txBody>
      <dsp:txXfrm rot="5400000">
        <a:off x="-192711" y="2469309"/>
        <a:ext cx="1284738" cy="899316"/>
      </dsp:txXfrm>
    </dsp:sp>
    <dsp:sp modelId="{FB1F182B-F8D6-4EB2-BC74-FBD23E96C9A1}">
      <dsp:nvSpPr>
        <dsp:cNvPr id="8" name="同侧圆角矩形 7"/>
        <dsp:cNvSpPr/>
      </dsp:nvSpPr>
      <dsp:spPr bwMode="white">
        <a:xfrm rot="5400000">
          <a:off x="3830053" y="-617045"/>
          <a:ext cx="835080" cy="6696554"/>
        </a:xfrm>
        <a:prstGeom prst="round2SameRect">
          <a:avLst/>
        </a:prstGeom>
      </dsp:spPr>
      <dsp:style>
        <a:lnRef idx="2">
          <a:schemeClr val="accent3"/>
        </a:lnRef>
        <a:fillRef idx="1">
          <a:schemeClr val="accent3">
            <a:alpha val="90000"/>
            <a:tint val="40000"/>
          </a:schemeClr>
        </a:fillRef>
        <a:effectRef idx="0">
          <a:scrgbClr r="0" g="0" b="0"/>
        </a:effectRef>
        <a:fontRef idx="minor"/>
      </dsp:style>
      <dsp:txBody>
        <a:bodyPr rot="-5400000" lIns="298704" tIns="26670" rIns="26670" bIns="26670" anchor="ctr"/>
        <a:lstStyle>
          <a:lvl1pPr algn="l">
            <a:defRPr sz="4200"/>
          </a:lvl1pPr>
          <a:lvl2pPr marL="285750" indent="-285750" algn="l">
            <a:defRPr sz="4200"/>
          </a:lvl2pPr>
          <a:lvl3pPr marL="571500" indent="-285750" algn="l">
            <a:defRPr sz="4200"/>
          </a:lvl3pPr>
          <a:lvl4pPr marL="857250" indent="-285750" algn="l">
            <a:defRPr sz="4200"/>
          </a:lvl4pPr>
          <a:lvl5pPr marL="1143000" indent="-285750" algn="l">
            <a:defRPr sz="4200"/>
          </a:lvl5pPr>
          <a:lvl6pPr marL="1428750" indent="-285750" algn="l">
            <a:defRPr sz="4200"/>
          </a:lvl6pPr>
          <a:lvl7pPr marL="1714500" indent="-285750" algn="l">
            <a:defRPr sz="4200"/>
          </a:lvl7pPr>
          <a:lvl8pPr marL="2000250" indent="-285750" algn="l">
            <a:defRPr sz="4200"/>
          </a:lvl8pPr>
          <a:lvl9pPr marL="2286000" indent="-285750" algn="l">
            <a:defRPr sz="4200"/>
          </a:lvl9pPr>
        </a:lstStyle>
        <a:p>
          <a:pPr lvl="1">
            <a:lnSpc>
              <a:spcPct val="100000"/>
            </a:lnSpc>
            <a:spcBef>
              <a:spcPct val="0"/>
            </a:spcBef>
            <a:spcAft>
              <a:spcPct val="15000"/>
            </a:spcAft>
            <a:buChar char="•"/>
          </a:pPr>
          <a:r>
            <a:rPr lang="zh-CN" altLang="en-US" smtClean="0">
              <a:solidFill>
                <a:schemeClr val="dk1"/>
              </a:solidFill>
            </a:rPr>
            <a:t>人工呼吸</a:t>
          </a:r>
          <a:endParaRPr lang="zh-CN" altLang="en-US">
            <a:solidFill>
              <a:schemeClr val="dk1"/>
            </a:solidFill>
          </a:endParaRPr>
        </a:p>
      </dsp:txBody>
      <dsp:txXfrm rot="5400000">
        <a:off x="3830053" y="-617045"/>
        <a:ext cx="835080" cy="6696554"/>
      </dsp:txXfrm>
    </dsp:sp>
    <dsp:sp modelId="{5C673045-503D-4999-BF83-2453588C5BAE}">
      <dsp:nvSpPr>
        <dsp:cNvPr id="9" name="燕尾形 8"/>
        <dsp:cNvSpPr/>
      </dsp:nvSpPr>
      <dsp:spPr bwMode="white">
        <a:xfrm rot="5400000">
          <a:off x="-192711" y="3607608"/>
          <a:ext cx="1284738" cy="899316"/>
        </a:xfrm>
        <a:prstGeom prst="chevron">
          <a:avLst/>
        </a:prstGeom>
      </dsp:spPr>
      <dsp:style>
        <a:lnRef idx="2">
          <a:schemeClr val="accent3">
            <a:shade val="80000"/>
          </a:schemeClr>
        </a:lnRef>
        <a:fillRef idx="1">
          <a:schemeClr val="lt1"/>
        </a:fillRef>
        <a:effectRef idx="0">
          <a:scrgbClr r="0" g="0" b="0"/>
        </a:effectRef>
        <a:fontRef idx="minor">
          <a:schemeClr val="lt1"/>
        </a:fontRef>
      </dsp:style>
      <dsp:txBody>
        <a:bodyPr rot="-5400000" lIns="14605" tIns="14605" rIns="14605" bIns="14605" anchor="ctr"/>
        <a:lstStyle>
          <a:lvl1pPr algn="ctr">
            <a:defRPr sz="2300"/>
          </a:lvl1pPr>
          <a:lvl2pPr marL="171450" indent="-171450" algn="ctr">
            <a:defRPr sz="1700"/>
          </a:lvl2pPr>
          <a:lvl3pPr marL="342900" indent="-171450" algn="ctr">
            <a:defRPr sz="1700"/>
          </a:lvl3pPr>
          <a:lvl4pPr marL="514350" indent="-171450" algn="ctr">
            <a:defRPr sz="1700"/>
          </a:lvl4pPr>
          <a:lvl5pPr marL="685800" indent="-171450" algn="ctr">
            <a:defRPr sz="1700"/>
          </a:lvl5pPr>
          <a:lvl6pPr marL="857250" indent="-171450" algn="ctr">
            <a:defRPr sz="1700"/>
          </a:lvl6pPr>
          <a:lvl7pPr marL="1028700" indent="-171450" algn="ctr">
            <a:defRPr sz="1700"/>
          </a:lvl7pPr>
          <a:lvl8pPr marL="1200150" indent="-171450" algn="ctr">
            <a:defRPr sz="1700"/>
          </a:lvl8pPr>
          <a:lvl9pPr marL="1371600" indent="-171450" algn="ctr">
            <a:defRPr sz="1700"/>
          </a:lvl9pPr>
        </a:lstStyle>
        <a:p>
          <a:pPr lvl="0">
            <a:lnSpc>
              <a:spcPct val="100000"/>
            </a:lnSpc>
            <a:spcBef>
              <a:spcPct val="0"/>
            </a:spcBef>
            <a:spcAft>
              <a:spcPct val="35000"/>
            </a:spcAft>
          </a:pPr>
          <a:r>
            <a:rPr lang="en-US" altLang="zh-CN" smtClean="0">
              <a:solidFill>
                <a:schemeClr val="dk1"/>
              </a:solidFill>
            </a:rPr>
            <a:t>4</a:t>
          </a:r>
          <a:endParaRPr lang="zh-CN" altLang="en-US">
            <a:solidFill>
              <a:schemeClr val="dk1"/>
            </a:solidFill>
          </a:endParaRPr>
        </a:p>
      </dsp:txBody>
      <dsp:txXfrm rot="5400000">
        <a:off x="-192711" y="3607608"/>
        <a:ext cx="1284738" cy="899316"/>
      </dsp:txXfrm>
    </dsp:sp>
    <dsp:sp modelId="{FA09269D-BCD2-445E-8751-959F11E672FE}">
      <dsp:nvSpPr>
        <dsp:cNvPr id="10" name="同侧圆角矩形 9"/>
        <dsp:cNvSpPr/>
      </dsp:nvSpPr>
      <dsp:spPr bwMode="white">
        <a:xfrm rot="5400000">
          <a:off x="3830053" y="484160"/>
          <a:ext cx="835080" cy="6696554"/>
        </a:xfrm>
        <a:prstGeom prst="round2SameRect">
          <a:avLst/>
        </a:prstGeom>
      </dsp:spPr>
      <dsp:style>
        <a:lnRef idx="2">
          <a:schemeClr val="accent3"/>
        </a:lnRef>
        <a:fillRef idx="1">
          <a:schemeClr val="accent3">
            <a:alpha val="90000"/>
            <a:tint val="40000"/>
          </a:schemeClr>
        </a:fillRef>
        <a:effectRef idx="0">
          <a:scrgbClr r="0" g="0" b="0"/>
        </a:effectRef>
        <a:fontRef idx="minor"/>
      </dsp:style>
      <dsp:txBody>
        <a:bodyPr rot="-5400000" lIns="298704" tIns="26670" rIns="26670" bIns="26670" anchor="ctr"/>
        <a:lstStyle>
          <a:lvl1pPr algn="l">
            <a:defRPr sz="4200"/>
          </a:lvl1pPr>
          <a:lvl2pPr marL="285750" indent="-285750" algn="l">
            <a:defRPr sz="4200"/>
          </a:lvl2pPr>
          <a:lvl3pPr marL="571500" indent="-285750" algn="l">
            <a:defRPr sz="4200"/>
          </a:lvl3pPr>
          <a:lvl4pPr marL="857250" indent="-285750" algn="l">
            <a:defRPr sz="4200"/>
          </a:lvl4pPr>
          <a:lvl5pPr marL="1143000" indent="-285750" algn="l">
            <a:defRPr sz="4200"/>
          </a:lvl5pPr>
          <a:lvl6pPr marL="1428750" indent="-285750" algn="l">
            <a:defRPr sz="4200"/>
          </a:lvl6pPr>
          <a:lvl7pPr marL="1714500" indent="-285750" algn="l">
            <a:defRPr sz="4200"/>
          </a:lvl7pPr>
          <a:lvl8pPr marL="2000250" indent="-285750" algn="l">
            <a:defRPr sz="4200"/>
          </a:lvl8pPr>
          <a:lvl9pPr marL="2286000" indent="-285750" algn="l">
            <a:defRPr sz="4200"/>
          </a:lvl9pPr>
        </a:lstStyle>
        <a:p>
          <a:pPr lvl="1">
            <a:lnSpc>
              <a:spcPct val="100000"/>
            </a:lnSpc>
            <a:spcBef>
              <a:spcPct val="0"/>
            </a:spcBef>
            <a:spcAft>
              <a:spcPct val="15000"/>
            </a:spcAft>
            <a:buChar char="•"/>
          </a:pPr>
          <a:r>
            <a:rPr lang="zh-CN" altLang="en-US" smtClean="0">
              <a:solidFill>
                <a:schemeClr val="dk1"/>
              </a:solidFill>
            </a:rPr>
            <a:t>送医，保暖，禁止睡着</a:t>
          </a:r>
          <a:endParaRPr lang="zh-CN" altLang="en-US">
            <a:solidFill>
              <a:schemeClr val="dk1"/>
            </a:solidFill>
          </a:endParaRPr>
        </a:p>
      </dsp:txBody>
      <dsp:txXfrm rot="5400000">
        <a:off x="3830053" y="484160"/>
        <a:ext cx="835080" cy="6696554"/>
      </dsp:txXfrm>
    </dsp:sp>
  </dsp:spTree>
</dsp:drawing>
</file>

<file path=ppt/diagrams/drawing16.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6351905" cy="5935344"/>
        <a:chOff x="0" y="0"/>
        <a:chExt cx="6351905" cy="5935344"/>
      </a:xfrm>
    </dsp:grpSpPr>
    <dsp:sp modelId="{A2A64F0D-BBEC-459A-B117-2096F45728C8}">
      <dsp:nvSpPr>
        <dsp:cNvPr id="3" name="圆角矩形 2"/>
        <dsp:cNvSpPr/>
      </dsp:nvSpPr>
      <dsp:spPr bwMode="white">
        <a:xfrm>
          <a:off x="2410052" y="133551"/>
          <a:ext cx="1600015" cy="1040010"/>
        </a:xfrm>
        <a:prstGeom prst="roundRect">
          <a:avLst/>
        </a:prstGeom>
      </dsp:spPr>
      <dsp:style>
        <a:lnRef idx="2">
          <a:schemeClr val="lt1"/>
        </a:lnRef>
        <a:fillRef idx="1">
          <a:schemeClr val="accent3"/>
        </a:fillRef>
        <a:effectRef idx="0">
          <a:scrgbClr r="0" g="0" b="0"/>
        </a:effectRef>
        <a:fontRef idx="minor">
          <a:schemeClr val="lt1"/>
        </a:fontRef>
      </dsp:style>
      <dsp:txBody>
        <a:bodyPr lIns="91439" tIns="91439" rIns="91439" bIns="91439" anchor="ctr"/>
        <a:lstStyle>
          <a:lvl1pPr algn="ctr">
            <a:defRPr sz="2300"/>
          </a:lvl1pPr>
          <a:lvl2pPr marL="171450" indent="-171450" algn="ctr">
            <a:defRPr sz="1700"/>
          </a:lvl2pPr>
          <a:lvl3pPr marL="342900" indent="-171450" algn="ctr">
            <a:defRPr sz="1700"/>
          </a:lvl3pPr>
          <a:lvl4pPr marL="514350" indent="-171450" algn="ctr">
            <a:defRPr sz="1700"/>
          </a:lvl4pPr>
          <a:lvl5pPr marL="685800" indent="-171450" algn="ctr">
            <a:defRPr sz="1700"/>
          </a:lvl5pPr>
          <a:lvl6pPr marL="857250" indent="-171450" algn="ctr">
            <a:defRPr sz="1700"/>
          </a:lvl6pPr>
          <a:lvl7pPr marL="1028700" indent="-171450" algn="ctr">
            <a:defRPr sz="1700"/>
          </a:lvl7pPr>
          <a:lvl8pPr marL="1200150" indent="-171450" algn="ctr">
            <a:defRPr sz="1700"/>
          </a:lvl8pPr>
          <a:lvl9pPr marL="1371600" indent="-171450" algn="ctr">
            <a:defRPr sz="1700"/>
          </a:lvl9pPr>
        </a:lstStyle>
        <a:p>
          <a:pPr lvl="0">
            <a:lnSpc>
              <a:spcPct val="100000"/>
            </a:lnSpc>
            <a:spcBef>
              <a:spcPct val="0"/>
            </a:spcBef>
            <a:spcAft>
              <a:spcPct val="35000"/>
            </a:spcAft>
          </a:pPr>
          <a:r>
            <a:rPr lang="zh-CN" altLang="en-US" sz="2400" smtClean="0"/>
            <a:t>校验合格并有铅封</a:t>
          </a:r>
          <a:endParaRPr lang="zh-CN" altLang="en-US" sz="2400"/>
        </a:p>
      </dsp:txBody>
      <dsp:txXfrm>
        <a:off x="2410052" y="133551"/>
        <a:ext cx="1600015" cy="1040010"/>
      </dsp:txXfrm>
    </dsp:sp>
    <dsp:sp modelId="{69312E4A-5C75-4B3C-A393-ABA73E68E992}">
      <dsp:nvSpPr>
        <dsp:cNvPr id="4" name="弧形 3"/>
        <dsp:cNvSpPr/>
      </dsp:nvSpPr>
      <dsp:spPr bwMode="white">
        <a:xfrm>
          <a:off x="728285" y="520005"/>
          <a:ext cx="4895334" cy="4895334"/>
        </a:xfrm>
        <a:prstGeom prst="arc">
          <a:avLst>
            <a:gd name="adj1" fmla="val 17410246"/>
            <a:gd name="adj2" fmla="val 18859143"/>
          </a:avLst>
        </a:prstGeom>
      </dsp:spPr>
      <dsp:style>
        <a:lnRef idx="1">
          <a:schemeClr val="accent3"/>
        </a:lnRef>
        <a:fillRef idx="0">
          <a:schemeClr val="accent3"/>
        </a:fillRef>
        <a:effectRef idx="0">
          <a:scrgbClr r="0" g="0" b="0"/>
        </a:effectRef>
        <a:fontRef idx="minor"/>
      </dsp:style>
      <dsp:txXfrm>
        <a:off x="728285" y="520005"/>
        <a:ext cx="4895334" cy="4895334"/>
      </dsp:txXfrm>
    </dsp:sp>
    <dsp:sp modelId="{01A96E26-1195-4884-ACEA-3474539C324A}">
      <dsp:nvSpPr>
        <dsp:cNvPr id="5" name="圆角矩形 4"/>
        <dsp:cNvSpPr/>
      </dsp:nvSpPr>
      <dsp:spPr bwMode="white">
        <a:xfrm>
          <a:off x="4495687" y="1223834"/>
          <a:ext cx="1600015" cy="1040010"/>
        </a:xfrm>
        <a:prstGeom prst="roundRect">
          <a:avLst/>
        </a:prstGeom>
      </dsp:spPr>
      <dsp:style>
        <a:lnRef idx="2">
          <a:schemeClr val="lt1"/>
        </a:lnRef>
        <a:fillRef idx="1">
          <a:schemeClr val="accent3"/>
        </a:fillRef>
        <a:effectRef idx="0">
          <a:scrgbClr r="0" g="0" b="0"/>
        </a:effectRef>
        <a:fontRef idx="minor">
          <a:schemeClr val="lt1"/>
        </a:fontRef>
      </dsp:style>
      <dsp:txBody>
        <a:bodyPr lIns="91439" tIns="91439" rIns="91439" bIns="91439" anchor="ctr"/>
        <a:lstStyle>
          <a:lvl1pPr algn="ctr">
            <a:defRPr sz="2300"/>
          </a:lvl1pPr>
          <a:lvl2pPr marL="171450" indent="-171450" algn="ctr">
            <a:defRPr sz="1700"/>
          </a:lvl2pPr>
          <a:lvl3pPr marL="342900" indent="-171450" algn="ctr">
            <a:defRPr sz="1700"/>
          </a:lvl3pPr>
          <a:lvl4pPr marL="514350" indent="-171450" algn="ctr">
            <a:defRPr sz="1700"/>
          </a:lvl4pPr>
          <a:lvl5pPr marL="685800" indent="-171450" algn="ctr">
            <a:defRPr sz="1700"/>
          </a:lvl5pPr>
          <a:lvl6pPr marL="857250" indent="-171450" algn="ctr">
            <a:defRPr sz="1700"/>
          </a:lvl6pPr>
          <a:lvl7pPr marL="1028700" indent="-171450" algn="ctr">
            <a:defRPr sz="1700"/>
          </a:lvl7pPr>
          <a:lvl8pPr marL="1200150" indent="-171450" algn="ctr">
            <a:defRPr sz="1700"/>
          </a:lvl8pPr>
          <a:lvl9pPr marL="1371600" indent="-171450" algn="ctr">
            <a:defRPr sz="1700"/>
          </a:lvl9pPr>
        </a:lstStyle>
        <a:p>
          <a:pPr lvl="0">
            <a:lnSpc>
              <a:spcPct val="100000"/>
            </a:lnSpc>
            <a:spcBef>
              <a:spcPct val="0"/>
            </a:spcBef>
            <a:spcAft>
              <a:spcPct val="35000"/>
            </a:spcAft>
          </a:pPr>
          <a:r>
            <a:rPr lang="zh-CN" altLang="en-US" sz="2400" smtClean="0"/>
            <a:t>垂直安装</a:t>
          </a:r>
          <a:endParaRPr lang="zh-CN" altLang="en-US" sz="2400"/>
        </a:p>
      </dsp:txBody>
      <dsp:txXfrm>
        <a:off x="4495687" y="1223834"/>
        <a:ext cx="1600015" cy="1040010"/>
      </dsp:txXfrm>
    </dsp:sp>
    <dsp:sp modelId="{8054B2BB-39D6-4AAC-A523-E33A91DC8AB3}">
      <dsp:nvSpPr>
        <dsp:cNvPr id="6" name="弧形 5"/>
        <dsp:cNvSpPr/>
      </dsp:nvSpPr>
      <dsp:spPr bwMode="white">
        <a:xfrm>
          <a:off x="728285" y="520005"/>
          <a:ext cx="4895334" cy="4895334"/>
        </a:xfrm>
        <a:prstGeom prst="arc">
          <a:avLst>
            <a:gd name="adj1" fmla="val 20609782"/>
            <a:gd name="adj2" fmla="val 231392"/>
          </a:avLst>
        </a:prstGeom>
      </dsp:spPr>
      <dsp:style>
        <a:lnRef idx="1">
          <a:schemeClr val="accent3"/>
        </a:lnRef>
        <a:fillRef idx="0">
          <a:schemeClr val="accent3"/>
        </a:fillRef>
        <a:effectRef idx="0">
          <a:scrgbClr r="0" g="0" b="0"/>
        </a:effectRef>
        <a:fontRef idx="minor"/>
      </dsp:style>
      <dsp:txXfrm>
        <a:off x="728285" y="520005"/>
        <a:ext cx="4895334" cy="4895334"/>
      </dsp:txXfrm>
    </dsp:sp>
    <dsp:sp modelId="{52D385B1-C984-42D3-9C98-41827C61C137}">
      <dsp:nvSpPr>
        <dsp:cNvPr id="7" name="圆角矩形 6"/>
        <dsp:cNvSpPr/>
      </dsp:nvSpPr>
      <dsp:spPr bwMode="white">
        <a:xfrm>
          <a:off x="4669004" y="3141153"/>
          <a:ext cx="1600015" cy="1040010"/>
        </a:xfrm>
        <a:prstGeom prst="roundRect">
          <a:avLst/>
        </a:prstGeom>
      </dsp:spPr>
      <dsp:style>
        <a:lnRef idx="2">
          <a:schemeClr val="lt1"/>
        </a:lnRef>
        <a:fillRef idx="1">
          <a:schemeClr val="accent3"/>
        </a:fillRef>
        <a:effectRef idx="0">
          <a:scrgbClr r="0" g="0" b="0"/>
        </a:effectRef>
        <a:fontRef idx="minor">
          <a:schemeClr val="lt1"/>
        </a:fontRef>
      </dsp:style>
      <dsp:txBody>
        <a:bodyPr lIns="91439" tIns="91439" rIns="91439" bIns="91439" anchor="ctr"/>
        <a:lstStyle>
          <a:lvl1pPr algn="ctr">
            <a:defRPr sz="2300"/>
          </a:lvl1pPr>
          <a:lvl2pPr marL="171450" indent="-171450" algn="ctr">
            <a:defRPr sz="1700"/>
          </a:lvl2pPr>
          <a:lvl3pPr marL="342900" indent="-171450" algn="ctr">
            <a:defRPr sz="1700"/>
          </a:lvl3pPr>
          <a:lvl4pPr marL="514350" indent="-171450" algn="ctr">
            <a:defRPr sz="1700"/>
          </a:lvl4pPr>
          <a:lvl5pPr marL="685800" indent="-171450" algn="ctr">
            <a:defRPr sz="1700"/>
          </a:lvl5pPr>
          <a:lvl6pPr marL="857250" indent="-171450" algn="ctr">
            <a:defRPr sz="1700"/>
          </a:lvl6pPr>
          <a:lvl7pPr marL="1028700" indent="-171450" algn="ctr">
            <a:defRPr sz="1700"/>
          </a:lvl7pPr>
          <a:lvl8pPr marL="1200150" indent="-171450" algn="ctr">
            <a:defRPr sz="1700"/>
          </a:lvl8pPr>
          <a:lvl9pPr marL="1371600" indent="-171450" algn="ctr">
            <a:defRPr sz="1700"/>
          </a:lvl9pPr>
        </a:lstStyle>
        <a:p>
          <a:pPr lvl="0">
            <a:lnSpc>
              <a:spcPct val="100000"/>
            </a:lnSpc>
            <a:spcBef>
              <a:spcPct val="0"/>
            </a:spcBef>
            <a:spcAft>
              <a:spcPct val="35000"/>
            </a:spcAft>
          </a:pPr>
          <a:r>
            <a:rPr lang="zh-CN" altLang="en-US" sz="2400" smtClean="0"/>
            <a:t>保证通径</a:t>
          </a:r>
          <a:endParaRPr lang="zh-CN" altLang="en-US" sz="2400"/>
        </a:p>
      </dsp:txBody>
      <dsp:txXfrm>
        <a:off x="4669004" y="3141153"/>
        <a:ext cx="1600015" cy="1040010"/>
      </dsp:txXfrm>
    </dsp:sp>
    <dsp:sp modelId="{1F5D7F79-001D-428F-9404-EA7E0B228843}">
      <dsp:nvSpPr>
        <dsp:cNvPr id="8" name="弧形 7"/>
        <dsp:cNvSpPr/>
      </dsp:nvSpPr>
      <dsp:spPr bwMode="white">
        <a:xfrm>
          <a:off x="728285" y="520005"/>
          <a:ext cx="4895334" cy="4895334"/>
        </a:xfrm>
        <a:prstGeom prst="arc">
          <a:avLst>
            <a:gd name="adj1" fmla="val 1806636"/>
            <a:gd name="adj2" fmla="val 4098518"/>
          </a:avLst>
        </a:prstGeom>
      </dsp:spPr>
      <dsp:style>
        <a:lnRef idx="1">
          <a:schemeClr val="accent3"/>
        </a:lnRef>
        <a:fillRef idx="0">
          <a:schemeClr val="accent3"/>
        </a:fillRef>
        <a:effectRef idx="0">
          <a:scrgbClr r="0" g="0" b="0"/>
        </a:effectRef>
        <a:fontRef idx="minor"/>
      </dsp:style>
      <dsp:txXfrm>
        <a:off x="728285" y="520005"/>
        <a:ext cx="4895334" cy="4895334"/>
      </dsp:txXfrm>
    </dsp:sp>
    <dsp:sp modelId="{04DF0875-6441-4DD5-BD78-50803F47C73E}">
      <dsp:nvSpPr>
        <dsp:cNvPr id="9" name="圆角矩形 8"/>
        <dsp:cNvSpPr/>
      </dsp:nvSpPr>
      <dsp:spPr bwMode="white">
        <a:xfrm>
          <a:off x="2465119" y="4453924"/>
          <a:ext cx="1600015" cy="1040010"/>
        </a:xfrm>
        <a:prstGeom prst="roundRect">
          <a:avLst/>
        </a:prstGeom>
      </dsp:spPr>
      <dsp:style>
        <a:lnRef idx="2">
          <a:schemeClr val="lt1"/>
        </a:lnRef>
        <a:fillRef idx="1">
          <a:schemeClr val="accent3"/>
        </a:fillRef>
        <a:effectRef idx="0">
          <a:scrgbClr r="0" g="0" b="0"/>
        </a:effectRef>
        <a:fontRef idx="minor">
          <a:schemeClr val="lt1"/>
        </a:fontRef>
      </dsp:style>
      <dsp:txBody>
        <a:bodyPr lIns="91439" tIns="91439" rIns="91439" bIns="91439" anchor="ctr"/>
        <a:lstStyle>
          <a:lvl1pPr algn="ctr">
            <a:defRPr sz="2300"/>
          </a:lvl1pPr>
          <a:lvl2pPr marL="171450" indent="-171450" algn="ctr">
            <a:defRPr sz="1700"/>
          </a:lvl2pPr>
          <a:lvl3pPr marL="342900" indent="-171450" algn="ctr">
            <a:defRPr sz="1700"/>
          </a:lvl3pPr>
          <a:lvl4pPr marL="514350" indent="-171450" algn="ctr">
            <a:defRPr sz="1700"/>
          </a:lvl4pPr>
          <a:lvl5pPr marL="685800" indent="-171450" algn="ctr">
            <a:defRPr sz="1700"/>
          </a:lvl5pPr>
          <a:lvl6pPr marL="857250" indent="-171450" algn="ctr">
            <a:defRPr sz="1700"/>
          </a:lvl6pPr>
          <a:lvl7pPr marL="1028700" indent="-171450" algn="ctr">
            <a:defRPr sz="1700"/>
          </a:lvl7pPr>
          <a:lvl8pPr marL="1200150" indent="-171450" algn="ctr">
            <a:defRPr sz="1700"/>
          </a:lvl8pPr>
          <a:lvl9pPr marL="1371600" indent="-171450" algn="ctr">
            <a:defRPr sz="1700"/>
          </a:lvl9pPr>
        </a:lstStyle>
        <a:p>
          <a:pPr lvl="0">
            <a:lnSpc>
              <a:spcPct val="100000"/>
            </a:lnSpc>
            <a:spcBef>
              <a:spcPct val="0"/>
            </a:spcBef>
            <a:spcAft>
              <a:spcPct val="35000"/>
            </a:spcAft>
          </a:pPr>
          <a:r>
            <a:rPr lang="zh-CN" altLang="en-US" sz="2400" smtClean="0"/>
            <a:t>之间的阀门保证全开启并铅封或锁定</a:t>
          </a:r>
          <a:endParaRPr lang="zh-CN" altLang="en-US" sz="2400"/>
        </a:p>
      </dsp:txBody>
      <dsp:txXfrm>
        <a:off x="2465119" y="4453924"/>
        <a:ext cx="1600015" cy="1040010"/>
      </dsp:txXfrm>
    </dsp:sp>
    <dsp:sp modelId="{2AF0CB80-9931-42BE-82C2-DE0461581652}">
      <dsp:nvSpPr>
        <dsp:cNvPr id="10" name="弧形 9"/>
        <dsp:cNvSpPr/>
      </dsp:nvSpPr>
      <dsp:spPr bwMode="white">
        <a:xfrm>
          <a:off x="728285" y="520005"/>
          <a:ext cx="4895334" cy="4895334"/>
        </a:xfrm>
        <a:prstGeom prst="arc">
          <a:avLst>
            <a:gd name="adj1" fmla="val 6432515"/>
            <a:gd name="adj2" fmla="val 8348977"/>
          </a:avLst>
        </a:prstGeom>
      </dsp:spPr>
      <dsp:style>
        <a:lnRef idx="1">
          <a:schemeClr val="accent3"/>
        </a:lnRef>
        <a:fillRef idx="0">
          <a:schemeClr val="accent3"/>
        </a:fillRef>
        <a:effectRef idx="0">
          <a:scrgbClr r="0" g="0" b="0"/>
        </a:effectRef>
        <a:fontRef idx="minor"/>
      </dsp:style>
      <dsp:txXfrm>
        <a:off x="728285" y="520005"/>
        <a:ext cx="4895334" cy="4895334"/>
      </dsp:txXfrm>
    </dsp:sp>
    <dsp:sp modelId="{C3B775B1-10CF-4FAC-B106-BEDF5BDF01E1}">
      <dsp:nvSpPr>
        <dsp:cNvPr id="11" name="圆角矩形 10"/>
        <dsp:cNvSpPr/>
      </dsp:nvSpPr>
      <dsp:spPr bwMode="white">
        <a:xfrm>
          <a:off x="305270" y="3518089"/>
          <a:ext cx="1600015" cy="1040010"/>
        </a:xfrm>
        <a:prstGeom prst="roundRect">
          <a:avLst/>
        </a:prstGeom>
      </dsp:spPr>
      <dsp:style>
        <a:lnRef idx="2">
          <a:schemeClr val="lt1"/>
        </a:lnRef>
        <a:fillRef idx="1">
          <a:schemeClr val="accent3"/>
        </a:fillRef>
        <a:effectRef idx="0">
          <a:scrgbClr r="0" g="0" b="0"/>
        </a:effectRef>
        <a:fontRef idx="minor">
          <a:schemeClr val="lt1"/>
        </a:fontRef>
      </dsp:style>
      <dsp:txBody>
        <a:bodyPr lIns="87630" tIns="87630" rIns="87630" bIns="87630" anchor="ctr"/>
        <a:lstStyle>
          <a:lvl1pPr algn="ctr">
            <a:defRPr sz="2300"/>
          </a:lvl1pPr>
          <a:lvl2pPr marL="171450" indent="-171450" algn="ctr">
            <a:defRPr sz="1700"/>
          </a:lvl2pPr>
          <a:lvl3pPr marL="342900" indent="-171450" algn="ctr">
            <a:defRPr sz="1700"/>
          </a:lvl3pPr>
          <a:lvl4pPr marL="514350" indent="-171450" algn="ctr">
            <a:defRPr sz="1700"/>
          </a:lvl4pPr>
          <a:lvl5pPr marL="685800" indent="-171450" algn="ctr">
            <a:defRPr sz="1700"/>
          </a:lvl5pPr>
          <a:lvl6pPr marL="857250" indent="-171450" algn="ctr">
            <a:defRPr sz="1700"/>
          </a:lvl6pPr>
          <a:lvl7pPr marL="1028700" indent="-171450" algn="ctr">
            <a:defRPr sz="1700"/>
          </a:lvl7pPr>
          <a:lvl8pPr marL="1200150" indent="-171450" algn="ctr">
            <a:defRPr sz="1700"/>
          </a:lvl8pPr>
          <a:lvl9pPr marL="1371600" indent="-171450" algn="ctr">
            <a:defRPr sz="1700"/>
          </a:lvl9pPr>
        </a:lstStyle>
        <a:p>
          <a:pPr lvl="0">
            <a:lnSpc>
              <a:spcPct val="100000"/>
            </a:lnSpc>
            <a:spcBef>
              <a:spcPct val="0"/>
            </a:spcBef>
            <a:spcAft>
              <a:spcPct val="35000"/>
            </a:spcAft>
          </a:pPr>
          <a:r>
            <a:rPr lang="zh-CN" altLang="en-US" smtClean="0"/>
            <a:t>巡检、检查、维护</a:t>
          </a:r>
          <a:endParaRPr lang="zh-CN" altLang="en-US"/>
        </a:p>
      </dsp:txBody>
      <dsp:txXfrm>
        <a:off x="305270" y="3518089"/>
        <a:ext cx="1600015" cy="1040010"/>
      </dsp:txXfrm>
    </dsp:sp>
    <dsp:sp modelId="{62E7344C-ECB7-4FF3-A2C4-B0E0058C66B0}">
      <dsp:nvSpPr>
        <dsp:cNvPr id="12" name="弧形 11"/>
        <dsp:cNvSpPr/>
      </dsp:nvSpPr>
      <dsp:spPr bwMode="white">
        <a:xfrm>
          <a:off x="728285" y="520005"/>
          <a:ext cx="4895334" cy="4895334"/>
        </a:xfrm>
        <a:prstGeom prst="arc">
          <a:avLst>
            <a:gd name="adj1" fmla="val 10046739"/>
            <a:gd name="adj2" fmla="val 12640646"/>
          </a:avLst>
        </a:prstGeom>
      </dsp:spPr>
      <dsp:style>
        <a:lnRef idx="1">
          <a:schemeClr val="accent3"/>
        </a:lnRef>
        <a:fillRef idx="0">
          <a:schemeClr val="accent3"/>
        </a:fillRef>
        <a:effectRef idx="0">
          <a:scrgbClr r="0" g="0" b="0"/>
        </a:effectRef>
        <a:fontRef idx="minor"/>
      </dsp:style>
      <dsp:txXfrm>
        <a:off x="728285" y="520005"/>
        <a:ext cx="4895334" cy="4895334"/>
      </dsp:txXfrm>
    </dsp:sp>
    <dsp:sp modelId="{FBC9612E-584F-45E6-8BE5-E292AA56FAB5}">
      <dsp:nvSpPr>
        <dsp:cNvPr id="13" name="圆角矩形 12"/>
        <dsp:cNvSpPr/>
      </dsp:nvSpPr>
      <dsp:spPr bwMode="white">
        <a:xfrm>
          <a:off x="330583" y="1702691"/>
          <a:ext cx="1600015" cy="1040010"/>
        </a:xfrm>
        <a:prstGeom prst="roundRect">
          <a:avLst/>
        </a:prstGeom>
      </dsp:spPr>
      <dsp:style>
        <a:lnRef idx="2">
          <a:schemeClr val="lt1"/>
        </a:lnRef>
        <a:fillRef idx="1">
          <a:schemeClr val="accent3"/>
        </a:fillRef>
        <a:effectRef idx="0">
          <a:scrgbClr r="0" g="0" b="0"/>
        </a:effectRef>
        <a:fontRef idx="minor">
          <a:schemeClr val="lt1"/>
        </a:fontRef>
      </dsp:style>
      <dsp:txBody>
        <a:bodyPr lIns="76200" tIns="76200" rIns="76200" bIns="76200" anchor="ctr"/>
        <a:lstStyle>
          <a:lvl1pPr algn="ctr">
            <a:defRPr sz="2300"/>
          </a:lvl1pPr>
          <a:lvl2pPr marL="171450" indent="-171450" algn="ctr">
            <a:defRPr sz="1700"/>
          </a:lvl2pPr>
          <a:lvl3pPr marL="342900" indent="-171450" algn="ctr">
            <a:defRPr sz="1700"/>
          </a:lvl3pPr>
          <a:lvl4pPr marL="514350" indent="-171450" algn="ctr">
            <a:defRPr sz="1700"/>
          </a:lvl4pPr>
          <a:lvl5pPr marL="685800" indent="-171450" algn="ctr">
            <a:defRPr sz="1700"/>
          </a:lvl5pPr>
          <a:lvl6pPr marL="857250" indent="-171450" algn="ctr">
            <a:defRPr sz="1700"/>
          </a:lvl6pPr>
          <a:lvl7pPr marL="1028700" indent="-171450" algn="ctr">
            <a:defRPr sz="1700"/>
          </a:lvl7pPr>
          <a:lvl8pPr marL="1200150" indent="-171450" algn="ctr">
            <a:defRPr sz="1700"/>
          </a:lvl8pPr>
          <a:lvl9pPr marL="1371600" indent="-171450" algn="ctr">
            <a:defRPr sz="1700"/>
          </a:lvl9pPr>
        </a:lstStyle>
        <a:p>
          <a:pPr lvl="0">
            <a:lnSpc>
              <a:spcPct val="100000"/>
            </a:lnSpc>
            <a:spcBef>
              <a:spcPct val="0"/>
            </a:spcBef>
            <a:spcAft>
              <a:spcPct val="35000"/>
            </a:spcAft>
          </a:pPr>
          <a:r>
            <a:rPr lang="zh-CN" altLang="en-US" sz="2000" smtClean="0"/>
            <a:t>排放管</a:t>
          </a:r>
          <a:endParaRPr lang="en-US" altLang="zh-CN" sz="2000" smtClean="0"/>
        </a:p>
        <a:p>
          <a:pPr lvl="0">
            <a:lnSpc>
              <a:spcPct val="100000"/>
            </a:lnSpc>
            <a:spcBef>
              <a:spcPct val="0"/>
            </a:spcBef>
            <a:spcAft>
              <a:spcPct val="35000"/>
            </a:spcAft>
          </a:pPr>
          <a:r>
            <a:rPr lang="zh-CN" altLang="en-US" sz="1800" smtClean="0"/>
            <a:t>高度≥</a:t>
          </a:r>
          <a:r>
            <a:rPr lang="en-US" altLang="zh-CN" sz="1800" smtClean="0"/>
            <a:t>2m</a:t>
          </a:r>
          <a:r>
            <a:rPr lang="zh-CN" altLang="en-US" sz="1800" smtClean="0"/>
            <a:t>、且地面以上</a:t>
          </a:r>
          <a:r>
            <a:rPr lang="en-US" altLang="zh-CN" sz="1800" smtClean="0"/>
            <a:t>5m</a:t>
          </a:r>
          <a:endParaRPr lang="zh-CN" altLang="en-US" sz="1800"/>
        </a:p>
      </dsp:txBody>
      <dsp:txXfrm>
        <a:off x="330583" y="1702691"/>
        <a:ext cx="1600015" cy="1040010"/>
      </dsp:txXfrm>
    </dsp:sp>
    <dsp:sp modelId="{8EC5AF99-CF66-443E-8888-74F29C2C670A}">
      <dsp:nvSpPr>
        <dsp:cNvPr id="14" name="弧形 13"/>
        <dsp:cNvSpPr/>
      </dsp:nvSpPr>
      <dsp:spPr bwMode="white">
        <a:xfrm>
          <a:off x="728285" y="520005"/>
          <a:ext cx="4895334" cy="4895334"/>
        </a:xfrm>
        <a:prstGeom prst="arc">
          <a:avLst>
            <a:gd name="adj1" fmla="val 12691502"/>
            <a:gd name="adj2" fmla="val 15081529"/>
          </a:avLst>
        </a:prstGeom>
      </dsp:spPr>
      <dsp:style>
        <a:lnRef idx="1">
          <a:schemeClr val="accent3"/>
        </a:lnRef>
        <a:fillRef idx="0">
          <a:schemeClr val="accent3"/>
        </a:fillRef>
        <a:effectRef idx="0">
          <a:scrgbClr r="0" g="0" b="0"/>
        </a:effectRef>
        <a:fontRef idx="minor"/>
      </dsp:style>
      <dsp:txXfrm>
        <a:off x="728285" y="520005"/>
        <a:ext cx="4895334" cy="4895334"/>
      </dsp:txXfrm>
    </dsp:sp>
  </dsp:spTree>
</dsp:drawing>
</file>

<file path=ppt/diagrams/drawing2.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5600700" cy="5600700"/>
        <a:chOff x="0" y="0"/>
        <a:chExt cx="5600700" cy="5600700"/>
      </a:xfrm>
    </dsp:grpSpPr>
    <dsp:sp modelId="{3D473F18-1A5D-45FE-8D9B-77775818998E}">
      <dsp:nvSpPr>
        <dsp:cNvPr id="3" name="椭圆 2"/>
        <dsp:cNvSpPr/>
      </dsp:nvSpPr>
      <dsp:spPr bwMode="white">
        <a:xfrm>
          <a:off x="2587767" y="1387798"/>
          <a:ext cx="3225516" cy="3225516"/>
        </a:xfrm>
        <a:prstGeom prst="ellipse">
          <a:avLst/>
        </a:prstGeom>
      </dsp:spPr>
      <dsp:style>
        <a:lnRef idx="2">
          <a:schemeClr val="lt1"/>
        </a:lnRef>
        <a:fillRef idx="1">
          <a:schemeClr val="accent3">
            <a:alpha val="50000"/>
          </a:schemeClr>
        </a:fillRef>
        <a:effectRef idx="0">
          <a:scrgbClr r="0" g="0" b="0"/>
        </a:effectRef>
        <a:fontRef idx="minor">
          <a:schemeClr val="tx1"/>
        </a:fontRef>
      </dsp:style>
      <dsp:txBody>
        <a:bodyPr lIns="71120" tIns="71120" rIns="71120" bIns="71120" anchor="ctr"/>
        <a:lstStyle>
          <a:lvl1pPr algn="ctr">
            <a:defRPr sz="5600"/>
          </a:lvl1pPr>
          <a:lvl2pPr marL="285750" indent="-285750" algn="ctr">
            <a:defRPr sz="4300"/>
          </a:lvl2pPr>
          <a:lvl3pPr marL="571500" indent="-285750" algn="ctr">
            <a:defRPr sz="4300"/>
          </a:lvl3pPr>
          <a:lvl4pPr marL="857250" indent="-285750" algn="ctr">
            <a:defRPr sz="4300"/>
          </a:lvl4pPr>
          <a:lvl5pPr marL="1143000" indent="-285750" algn="ctr">
            <a:defRPr sz="4300"/>
          </a:lvl5pPr>
          <a:lvl6pPr marL="1428750" indent="-285750" algn="ctr">
            <a:defRPr sz="4300"/>
          </a:lvl6pPr>
          <a:lvl7pPr marL="1714500" indent="-285750" algn="ctr">
            <a:defRPr sz="4300"/>
          </a:lvl7pPr>
          <a:lvl8pPr marL="2000250" indent="-285750" algn="ctr">
            <a:defRPr sz="4300"/>
          </a:lvl8pPr>
          <a:lvl9pPr marL="2286000" indent="-285750" algn="ctr">
            <a:defRPr sz="4300"/>
          </a:lvl9pPr>
        </a:lstStyle>
        <a:p>
          <a:pPr lvl="0">
            <a:lnSpc>
              <a:spcPct val="100000"/>
            </a:lnSpc>
            <a:spcBef>
              <a:spcPct val="0"/>
            </a:spcBef>
            <a:spcAft>
              <a:spcPct val="35000"/>
            </a:spcAft>
          </a:pPr>
          <a:r>
            <a:rPr lang="zh-CN" altLang="en-US" smtClean="0"/>
            <a:t>目标与指标</a:t>
          </a:r>
          <a:endParaRPr lang="zh-CN" altLang="en-US"/>
        </a:p>
      </dsp:txBody>
      <dsp:txXfrm>
        <a:off x="2587767" y="1387798"/>
        <a:ext cx="3225516" cy="3225516"/>
      </dsp:txXfrm>
    </dsp:sp>
    <dsp:sp modelId="{54AD2497-4381-4239-87DE-F40B76252DA9}">
      <dsp:nvSpPr>
        <dsp:cNvPr id="4" name="椭圆 3"/>
        <dsp:cNvSpPr/>
      </dsp:nvSpPr>
      <dsp:spPr bwMode="white">
        <a:xfrm>
          <a:off x="3394146" y="97592"/>
          <a:ext cx="1612758" cy="1612758"/>
        </a:xfrm>
        <a:prstGeom prst="ellipse">
          <a:avLst/>
        </a:prstGeom>
      </dsp:spPr>
      <dsp:style>
        <a:lnRef idx="2">
          <a:schemeClr val="lt1"/>
        </a:lnRef>
        <a:fillRef idx="1">
          <a:schemeClr val="accent3">
            <a:alpha val="50000"/>
          </a:schemeClr>
        </a:fillRef>
        <a:effectRef idx="0">
          <a:scrgbClr r="0" g="0" b="0"/>
        </a:effectRef>
        <a:fontRef idx="minor">
          <a:schemeClr val="tx1"/>
        </a:fontRef>
      </dsp:style>
      <dsp:txBody>
        <a:bodyPr lIns="50800" tIns="50800" rIns="50800" bIns="50800" anchor="ctr"/>
        <a:lstStyle>
          <a:lvl1pPr algn="ctr">
            <a:defRPr sz="4000"/>
          </a:lvl1pPr>
          <a:lvl2pPr marL="285750" indent="-285750" algn="ctr">
            <a:defRPr sz="3100"/>
          </a:lvl2pPr>
          <a:lvl3pPr marL="571500" indent="-285750" algn="ctr">
            <a:defRPr sz="3100"/>
          </a:lvl3pPr>
          <a:lvl4pPr marL="857250" indent="-285750" algn="ctr">
            <a:defRPr sz="3100"/>
          </a:lvl4pPr>
          <a:lvl5pPr marL="1143000" indent="-285750" algn="ctr">
            <a:defRPr sz="3100"/>
          </a:lvl5pPr>
          <a:lvl6pPr marL="1428750" indent="-285750" algn="ctr">
            <a:defRPr sz="3100"/>
          </a:lvl6pPr>
          <a:lvl7pPr marL="1714500" indent="-285750" algn="ctr">
            <a:defRPr sz="3100"/>
          </a:lvl7pPr>
          <a:lvl8pPr marL="2000250" indent="-285750" algn="ctr">
            <a:defRPr sz="3100"/>
          </a:lvl8pPr>
          <a:lvl9pPr marL="2286000" indent="-285750" algn="ctr">
            <a:defRPr sz="3100"/>
          </a:lvl9pPr>
        </a:lstStyle>
        <a:p>
          <a:pPr lvl="0">
            <a:lnSpc>
              <a:spcPct val="100000"/>
            </a:lnSpc>
            <a:spcBef>
              <a:spcPct val="0"/>
            </a:spcBef>
            <a:spcAft>
              <a:spcPct val="35000"/>
            </a:spcAft>
          </a:pPr>
          <a:r>
            <a:rPr lang="zh-CN" altLang="en-US" smtClean="0"/>
            <a:t>制定</a:t>
          </a:r>
          <a:endParaRPr lang="zh-CN" altLang="en-US"/>
        </a:p>
      </dsp:txBody>
      <dsp:txXfrm>
        <a:off x="3394146" y="97592"/>
        <a:ext cx="1612758" cy="1612758"/>
      </dsp:txXfrm>
    </dsp:sp>
    <dsp:sp modelId="{AA0394E6-F592-4216-A7B0-6D13B19B4409}">
      <dsp:nvSpPr>
        <dsp:cNvPr id="5" name="椭圆 4"/>
        <dsp:cNvSpPr/>
      </dsp:nvSpPr>
      <dsp:spPr bwMode="white">
        <a:xfrm>
          <a:off x="5388117" y="1546297"/>
          <a:ext cx="1612758" cy="1612758"/>
        </a:xfrm>
        <a:prstGeom prst="ellipse">
          <a:avLst/>
        </a:prstGeom>
      </dsp:spPr>
      <dsp:style>
        <a:lnRef idx="2">
          <a:schemeClr val="lt1"/>
        </a:lnRef>
        <a:fillRef idx="1">
          <a:schemeClr val="accent3">
            <a:alpha val="50000"/>
          </a:schemeClr>
        </a:fillRef>
        <a:effectRef idx="0">
          <a:scrgbClr r="0" g="0" b="0"/>
        </a:effectRef>
        <a:fontRef idx="minor">
          <a:schemeClr val="tx1"/>
        </a:fontRef>
      </dsp:style>
      <dsp:txBody>
        <a:bodyPr lIns="50800" tIns="50800" rIns="50800" bIns="50800" anchor="ctr"/>
        <a:lstStyle>
          <a:lvl1pPr algn="ctr">
            <a:defRPr sz="4000"/>
          </a:lvl1pPr>
          <a:lvl2pPr marL="285750" indent="-285750" algn="ctr">
            <a:defRPr sz="3100"/>
          </a:lvl2pPr>
          <a:lvl3pPr marL="571500" indent="-285750" algn="ctr">
            <a:defRPr sz="3100"/>
          </a:lvl3pPr>
          <a:lvl4pPr marL="857250" indent="-285750" algn="ctr">
            <a:defRPr sz="3100"/>
          </a:lvl4pPr>
          <a:lvl5pPr marL="1143000" indent="-285750" algn="ctr">
            <a:defRPr sz="3100"/>
          </a:lvl5pPr>
          <a:lvl6pPr marL="1428750" indent="-285750" algn="ctr">
            <a:defRPr sz="3100"/>
          </a:lvl6pPr>
          <a:lvl7pPr marL="1714500" indent="-285750" algn="ctr">
            <a:defRPr sz="3100"/>
          </a:lvl7pPr>
          <a:lvl8pPr marL="2000250" indent="-285750" algn="ctr">
            <a:defRPr sz="3100"/>
          </a:lvl8pPr>
          <a:lvl9pPr marL="2286000" indent="-285750" algn="ctr">
            <a:defRPr sz="3100"/>
          </a:lvl9pPr>
        </a:lstStyle>
        <a:p>
          <a:pPr lvl="0">
            <a:lnSpc>
              <a:spcPct val="100000"/>
            </a:lnSpc>
            <a:spcBef>
              <a:spcPct val="0"/>
            </a:spcBef>
            <a:spcAft>
              <a:spcPct val="35000"/>
            </a:spcAft>
          </a:pPr>
          <a:r>
            <a:rPr lang="zh-CN" altLang="en-US" smtClean="0"/>
            <a:t>分解</a:t>
          </a:r>
          <a:endParaRPr lang="zh-CN" altLang="en-US"/>
        </a:p>
      </dsp:txBody>
      <dsp:txXfrm>
        <a:off x="5388117" y="1546297"/>
        <a:ext cx="1612758" cy="1612758"/>
      </dsp:txXfrm>
    </dsp:sp>
    <dsp:sp modelId="{98C9AE89-C8F4-4590-896A-7E09B63061F2}">
      <dsp:nvSpPr>
        <dsp:cNvPr id="6" name="椭圆 5"/>
        <dsp:cNvSpPr/>
      </dsp:nvSpPr>
      <dsp:spPr bwMode="white">
        <a:xfrm>
          <a:off x="4626488" y="3890350"/>
          <a:ext cx="1612758" cy="1612758"/>
        </a:xfrm>
        <a:prstGeom prst="ellipse">
          <a:avLst/>
        </a:prstGeom>
      </dsp:spPr>
      <dsp:style>
        <a:lnRef idx="2">
          <a:schemeClr val="lt1"/>
        </a:lnRef>
        <a:fillRef idx="1">
          <a:schemeClr val="accent3">
            <a:alpha val="50000"/>
          </a:schemeClr>
        </a:fillRef>
        <a:effectRef idx="0">
          <a:scrgbClr r="0" g="0" b="0"/>
        </a:effectRef>
        <a:fontRef idx="minor">
          <a:schemeClr val="tx1"/>
        </a:fontRef>
      </dsp:style>
      <dsp:txBody>
        <a:bodyPr lIns="50800" tIns="50800" rIns="50800" bIns="50800" anchor="ctr"/>
        <a:lstStyle>
          <a:lvl1pPr algn="ctr">
            <a:defRPr sz="4000"/>
          </a:lvl1pPr>
          <a:lvl2pPr marL="285750" indent="-285750" algn="ctr">
            <a:defRPr sz="3100"/>
          </a:lvl2pPr>
          <a:lvl3pPr marL="571500" indent="-285750" algn="ctr">
            <a:defRPr sz="3100"/>
          </a:lvl3pPr>
          <a:lvl4pPr marL="857250" indent="-285750" algn="ctr">
            <a:defRPr sz="3100"/>
          </a:lvl4pPr>
          <a:lvl5pPr marL="1143000" indent="-285750" algn="ctr">
            <a:defRPr sz="3100"/>
          </a:lvl5pPr>
          <a:lvl6pPr marL="1428750" indent="-285750" algn="ctr">
            <a:defRPr sz="3100"/>
          </a:lvl6pPr>
          <a:lvl7pPr marL="1714500" indent="-285750" algn="ctr">
            <a:defRPr sz="3100"/>
          </a:lvl7pPr>
          <a:lvl8pPr marL="2000250" indent="-285750" algn="ctr">
            <a:defRPr sz="3100"/>
          </a:lvl8pPr>
          <a:lvl9pPr marL="2286000" indent="-285750" algn="ctr">
            <a:defRPr sz="3100"/>
          </a:lvl9pPr>
        </a:lstStyle>
        <a:p>
          <a:pPr lvl="0">
            <a:lnSpc>
              <a:spcPct val="100000"/>
            </a:lnSpc>
            <a:spcBef>
              <a:spcPct val="0"/>
            </a:spcBef>
            <a:spcAft>
              <a:spcPct val="35000"/>
            </a:spcAft>
          </a:pPr>
          <a:r>
            <a:rPr lang="zh-CN" altLang="en-US" smtClean="0"/>
            <a:t>实施</a:t>
          </a:r>
          <a:endParaRPr lang="zh-CN" altLang="en-US"/>
        </a:p>
      </dsp:txBody>
      <dsp:txXfrm>
        <a:off x="4626488" y="3890350"/>
        <a:ext cx="1612758" cy="1612758"/>
      </dsp:txXfrm>
    </dsp:sp>
    <dsp:sp modelId="{74F66A69-36CD-41B0-90CF-2142AEE18B4E}">
      <dsp:nvSpPr>
        <dsp:cNvPr id="7" name="椭圆 6"/>
        <dsp:cNvSpPr/>
      </dsp:nvSpPr>
      <dsp:spPr bwMode="white">
        <a:xfrm>
          <a:off x="2161804" y="3890350"/>
          <a:ext cx="1612758" cy="1612758"/>
        </a:xfrm>
        <a:prstGeom prst="ellipse">
          <a:avLst/>
        </a:prstGeom>
      </dsp:spPr>
      <dsp:style>
        <a:lnRef idx="2">
          <a:schemeClr val="lt1"/>
        </a:lnRef>
        <a:fillRef idx="1">
          <a:schemeClr val="accent3">
            <a:alpha val="50000"/>
          </a:schemeClr>
        </a:fillRef>
        <a:effectRef idx="0">
          <a:scrgbClr r="0" g="0" b="0"/>
        </a:effectRef>
        <a:fontRef idx="minor">
          <a:schemeClr val="tx1"/>
        </a:fontRef>
      </dsp:style>
      <dsp:txBody>
        <a:bodyPr lIns="50800" tIns="50800" rIns="50800" bIns="50800" anchor="ctr"/>
        <a:lstStyle>
          <a:lvl1pPr algn="ctr">
            <a:defRPr sz="4000"/>
          </a:lvl1pPr>
          <a:lvl2pPr marL="285750" indent="-285750" algn="ctr">
            <a:defRPr sz="3100"/>
          </a:lvl2pPr>
          <a:lvl3pPr marL="571500" indent="-285750" algn="ctr">
            <a:defRPr sz="3100"/>
          </a:lvl3pPr>
          <a:lvl4pPr marL="857250" indent="-285750" algn="ctr">
            <a:defRPr sz="3100"/>
          </a:lvl4pPr>
          <a:lvl5pPr marL="1143000" indent="-285750" algn="ctr">
            <a:defRPr sz="3100"/>
          </a:lvl5pPr>
          <a:lvl6pPr marL="1428750" indent="-285750" algn="ctr">
            <a:defRPr sz="3100"/>
          </a:lvl6pPr>
          <a:lvl7pPr marL="1714500" indent="-285750" algn="ctr">
            <a:defRPr sz="3100"/>
          </a:lvl7pPr>
          <a:lvl8pPr marL="2000250" indent="-285750" algn="ctr">
            <a:defRPr sz="3100"/>
          </a:lvl8pPr>
          <a:lvl9pPr marL="2286000" indent="-285750" algn="ctr">
            <a:defRPr sz="3100"/>
          </a:lvl9pPr>
        </a:lstStyle>
        <a:p>
          <a:pPr lvl="0">
            <a:lnSpc>
              <a:spcPct val="100000"/>
            </a:lnSpc>
            <a:spcBef>
              <a:spcPct val="0"/>
            </a:spcBef>
            <a:spcAft>
              <a:spcPct val="35000"/>
            </a:spcAft>
          </a:pPr>
          <a:r>
            <a:rPr lang="zh-CN" altLang="en-US" smtClean="0"/>
            <a:t>检查</a:t>
          </a:r>
          <a:endParaRPr lang="zh-CN" altLang="en-US"/>
        </a:p>
      </dsp:txBody>
      <dsp:txXfrm>
        <a:off x="2161804" y="3890350"/>
        <a:ext cx="1612758" cy="1612758"/>
      </dsp:txXfrm>
    </dsp:sp>
    <dsp:sp modelId="{EA318CCF-160E-40F6-BD6E-4316F7D4DE03}">
      <dsp:nvSpPr>
        <dsp:cNvPr id="8" name="椭圆 7"/>
        <dsp:cNvSpPr/>
      </dsp:nvSpPr>
      <dsp:spPr bwMode="white">
        <a:xfrm>
          <a:off x="1400175" y="1546297"/>
          <a:ext cx="1612758" cy="1612758"/>
        </a:xfrm>
        <a:prstGeom prst="ellipse">
          <a:avLst/>
        </a:prstGeom>
      </dsp:spPr>
      <dsp:style>
        <a:lnRef idx="2">
          <a:schemeClr val="lt1"/>
        </a:lnRef>
        <a:fillRef idx="1">
          <a:schemeClr val="accent3">
            <a:alpha val="50000"/>
          </a:schemeClr>
        </a:fillRef>
        <a:effectRef idx="0">
          <a:scrgbClr r="0" g="0" b="0"/>
        </a:effectRef>
        <a:fontRef idx="minor">
          <a:schemeClr val="tx1"/>
        </a:fontRef>
      </dsp:style>
      <dsp:txBody>
        <a:bodyPr lIns="50800" tIns="50800" rIns="50800" bIns="50800" anchor="ctr"/>
        <a:lstStyle>
          <a:lvl1pPr algn="ctr">
            <a:defRPr sz="4000"/>
          </a:lvl1pPr>
          <a:lvl2pPr marL="285750" indent="-285750" algn="ctr">
            <a:defRPr sz="3100"/>
          </a:lvl2pPr>
          <a:lvl3pPr marL="571500" indent="-285750" algn="ctr">
            <a:defRPr sz="3100"/>
          </a:lvl3pPr>
          <a:lvl4pPr marL="857250" indent="-285750" algn="ctr">
            <a:defRPr sz="3100"/>
          </a:lvl4pPr>
          <a:lvl5pPr marL="1143000" indent="-285750" algn="ctr">
            <a:defRPr sz="3100"/>
          </a:lvl5pPr>
          <a:lvl6pPr marL="1428750" indent="-285750" algn="ctr">
            <a:defRPr sz="3100"/>
          </a:lvl6pPr>
          <a:lvl7pPr marL="1714500" indent="-285750" algn="ctr">
            <a:defRPr sz="3100"/>
          </a:lvl7pPr>
          <a:lvl8pPr marL="2000250" indent="-285750" algn="ctr">
            <a:defRPr sz="3100"/>
          </a:lvl8pPr>
          <a:lvl9pPr marL="2286000" indent="-285750" algn="ctr">
            <a:defRPr sz="3100"/>
          </a:lvl9pPr>
        </a:lstStyle>
        <a:p>
          <a:pPr lvl="0">
            <a:lnSpc>
              <a:spcPct val="100000"/>
            </a:lnSpc>
            <a:spcBef>
              <a:spcPct val="0"/>
            </a:spcBef>
            <a:spcAft>
              <a:spcPct val="35000"/>
            </a:spcAft>
          </a:pPr>
          <a:r>
            <a:rPr lang="zh-CN" altLang="en-US" smtClean="0"/>
            <a:t>考核</a:t>
          </a:r>
          <a:endParaRPr lang="zh-CN" altLang="en-US"/>
        </a:p>
      </dsp:txBody>
      <dsp:txXfrm>
        <a:off x="1400175" y="1546297"/>
        <a:ext cx="1612758" cy="1612758"/>
      </dsp:txXfrm>
    </dsp:sp>
  </dsp:spTree>
</dsp:drawing>
</file>

<file path=ppt/diagrams/drawing3.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3643336" cy="6072230"/>
        <a:chOff x="0" y="0"/>
        <a:chExt cx="3643336" cy="6072230"/>
      </a:xfrm>
    </dsp:grpSpPr>
    <dsp:sp modelId="{403971A9-78A8-4D17-B6E5-2C8CA673A232}">
      <dsp:nvSpPr>
        <dsp:cNvPr id="3" name="圆角矩形 2"/>
        <dsp:cNvSpPr/>
      </dsp:nvSpPr>
      <dsp:spPr bwMode="white">
        <a:xfrm>
          <a:off x="1165713" y="0"/>
          <a:ext cx="1311910" cy="528020"/>
        </a:xfrm>
        <a:prstGeom prst="roundRect">
          <a:avLst>
            <a:gd name="adj" fmla="val 10000"/>
          </a:avLst>
        </a:prstGeom>
      </dsp:spPr>
      <dsp:style>
        <a:lnRef idx="3">
          <a:schemeClr val="dk1">
            <a:shade val="80000"/>
          </a:schemeClr>
        </a:lnRef>
        <a:fillRef idx="1">
          <a:schemeClr val="lt1"/>
        </a:fillRef>
        <a:effectRef idx="1">
          <a:scrgbClr r="0" g="0" b="0"/>
        </a:effectRef>
        <a:fontRef idx="minor">
          <a:schemeClr val="lt1"/>
        </a:fontRef>
      </dsp:style>
      <dsp:txBody>
        <a:bodyPr vert="horz" wrap="square" lIns="68580" tIns="68580" rIns="68580" bIns="68580" anchor="ctr"/>
        <a:lstStyle>
          <a:lvl1pPr algn="ctr">
            <a:defRPr sz="18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zh-CN" altLang="en-US" smtClean="0">
              <a:solidFill>
                <a:schemeClr val="dk1"/>
              </a:solidFill>
            </a:rPr>
            <a:t>燃气知识</a:t>
          </a:r>
          <a:endParaRPr lang="zh-CN" altLang="en-US">
            <a:solidFill>
              <a:schemeClr val="dk1"/>
            </a:solidFill>
          </a:endParaRPr>
        </a:p>
      </dsp:txBody>
      <dsp:txXfrm>
        <a:off x="1165713" y="0"/>
        <a:ext cx="1311910" cy="528020"/>
      </dsp:txXfrm>
    </dsp:sp>
    <dsp:sp modelId="{898FF6D6-1C78-4587-977A-F297FB16B9A5}">
      <dsp:nvSpPr>
        <dsp:cNvPr id="4" name="右箭头 3"/>
        <dsp:cNvSpPr/>
      </dsp:nvSpPr>
      <dsp:spPr bwMode="white">
        <a:xfrm rot="5399999">
          <a:off x="1722664" y="541221"/>
          <a:ext cx="198007" cy="237609"/>
        </a:xfrm>
        <a:prstGeom prst="rightArrow">
          <a:avLst>
            <a:gd name="adj1" fmla="val 60000"/>
            <a:gd name="adj2" fmla="val 50000"/>
          </a:avLst>
        </a:prstGeom>
      </dsp:spPr>
      <dsp:style>
        <a:lnRef idx="0">
          <a:schemeClr val="dk1">
            <a:tint val="60000"/>
          </a:schemeClr>
        </a:lnRef>
        <a:fillRef idx="1">
          <a:schemeClr val="dk1">
            <a:tint val="60000"/>
          </a:schemeClr>
        </a:fillRef>
        <a:effectRef idx="1">
          <a:scrgbClr r="0" g="0" b="0"/>
        </a:effectRef>
        <a:fontRef idx="minor">
          <a:schemeClr val="lt1"/>
        </a:fontRef>
      </dsp:style>
      <dsp:txBody>
        <a:bodyPr rot="-5400000" vert="horz" wrap="square" lIns="0" tIns="0" rIns="0" bIns="0" anchor="ctr"/>
        <a:lstStyle>
          <a:lvl1pPr algn="ctr">
            <a:defRPr sz="900"/>
          </a:lvl1pPr>
          <a:lvl2pPr marL="57150" indent="-57150" algn="ctr">
            <a:defRPr sz="700"/>
          </a:lvl2pPr>
          <a:lvl3pPr marL="114300" indent="-57150" algn="ctr">
            <a:defRPr sz="700"/>
          </a:lvl3pPr>
          <a:lvl4pPr marL="171450" indent="-57150" algn="ctr">
            <a:defRPr sz="700"/>
          </a:lvl4pPr>
          <a:lvl5pPr marL="228600" indent="-57150" algn="ctr">
            <a:defRPr sz="700"/>
          </a:lvl5pPr>
          <a:lvl6pPr marL="285750" indent="-57150" algn="ctr">
            <a:defRPr sz="700"/>
          </a:lvl6pPr>
          <a:lvl7pPr marL="342900" indent="-57150" algn="ctr">
            <a:defRPr sz="700"/>
          </a:lvl7pPr>
          <a:lvl8pPr marL="400050" indent="-57150" algn="ctr">
            <a:defRPr sz="700"/>
          </a:lvl8pPr>
          <a:lvl9pPr marL="457200" indent="-57150" algn="ctr">
            <a:defRPr sz="700"/>
          </a:lvl9pPr>
        </a:lstStyle>
        <a:p>
          <a:pPr lvl="0">
            <a:lnSpc>
              <a:spcPct val="100000"/>
            </a:lnSpc>
            <a:spcBef>
              <a:spcPct val="0"/>
            </a:spcBef>
            <a:spcAft>
              <a:spcPct val="35000"/>
            </a:spcAft>
          </a:pPr>
          <a:endParaRPr lang="zh-CN" altLang="en-US">
            <a:solidFill>
              <a:schemeClr val="dk1"/>
            </a:solidFill>
          </a:endParaRPr>
        </a:p>
      </dsp:txBody>
      <dsp:txXfrm rot="5399999">
        <a:off x="1722664" y="541221"/>
        <a:ext cx="198007" cy="237609"/>
      </dsp:txXfrm>
    </dsp:sp>
    <dsp:sp modelId="{85441B21-C058-4FB1-906F-5CC2C857383E}">
      <dsp:nvSpPr>
        <dsp:cNvPr id="5" name="圆角矩形 4"/>
        <dsp:cNvSpPr/>
      </dsp:nvSpPr>
      <dsp:spPr bwMode="white">
        <a:xfrm>
          <a:off x="1165713" y="792030"/>
          <a:ext cx="1311910" cy="528020"/>
        </a:xfrm>
        <a:prstGeom prst="roundRect">
          <a:avLst>
            <a:gd name="adj" fmla="val 10000"/>
          </a:avLst>
        </a:prstGeom>
      </dsp:spPr>
      <dsp:style>
        <a:lnRef idx="3">
          <a:schemeClr val="dk1">
            <a:shade val="80000"/>
          </a:schemeClr>
        </a:lnRef>
        <a:fillRef idx="1">
          <a:schemeClr val="lt1"/>
        </a:fillRef>
        <a:effectRef idx="1">
          <a:scrgbClr r="0" g="0" b="0"/>
        </a:effectRef>
        <a:fontRef idx="minor">
          <a:schemeClr val="lt1"/>
        </a:fontRef>
      </dsp:style>
      <dsp:txBody>
        <a:bodyPr vert="horz" wrap="square" lIns="68580" tIns="68580" rIns="68580" bIns="68580" anchor="ctr"/>
        <a:lstStyle>
          <a:lvl1pPr algn="ctr">
            <a:defRPr sz="18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zh-CN" altLang="en-US" smtClean="0">
              <a:solidFill>
                <a:schemeClr val="dk1"/>
              </a:solidFill>
            </a:rPr>
            <a:t>公司概况</a:t>
          </a:r>
          <a:endParaRPr lang="zh-CN" altLang="en-US">
            <a:solidFill>
              <a:schemeClr val="dk1"/>
            </a:solidFill>
          </a:endParaRPr>
        </a:p>
      </dsp:txBody>
      <dsp:txXfrm>
        <a:off x="1165713" y="792030"/>
        <a:ext cx="1311910" cy="528020"/>
      </dsp:txXfrm>
    </dsp:sp>
    <dsp:sp modelId="{9D026850-623A-4C19-A2D7-DF17528F1A89}">
      <dsp:nvSpPr>
        <dsp:cNvPr id="6" name="右箭头 5"/>
        <dsp:cNvSpPr/>
      </dsp:nvSpPr>
      <dsp:spPr bwMode="white">
        <a:xfrm rot="5399999">
          <a:off x="1722664" y="1333251"/>
          <a:ext cx="198008" cy="237609"/>
        </a:xfrm>
        <a:prstGeom prst="rightArrow">
          <a:avLst>
            <a:gd name="adj1" fmla="val 60000"/>
            <a:gd name="adj2" fmla="val 50000"/>
          </a:avLst>
        </a:prstGeom>
      </dsp:spPr>
      <dsp:style>
        <a:lnRef idx="0">
          <a:schemeClr val="dk1">
            <a:tint val="60000"/>
          </a:schemeClr>
        </a:lnRef>
        <a:fillRef idx="1">
          <a:schemeClr val="dk1">
            <a:tint val="60000"/>
          </a:schemeClr>
        </a:fillRef>
        <a:effectRef idx="1">
          <a:scrgbClr r="0" g="0" b="0"/>
        </a:effectRef>
        <a:fontRef idx="minor">
          <a:schemeClr val="lt1"/>
        </a:fontRef>
      </dsp:style>
      <dsp:txBody>
        <a:bodyPr rot="-5400000" vert="horz" wrap="square" lIns="0" tIns="0" rIns="0" bIns="0" anchor="ctr"/>
        <a:lstStyle>
          <a:lvl1pPr algn="ctr">
            <a:defRPr sz="900"/>
          </a:lvl1pPr>
          <a:lvl2pPr marL="57150" indent="-57150" algn="ctr">
            <a:defRPr sz="700"/>
          </a:lvl2pPr>
          <a:lvl3pPr marL="114300" indent="-57150" algn="ctr">
            <a:defRPr sz="700"/>
          </a:lvl3pPr>
          <a:lvl4pPr marL="171450" indent="-57150" algn="ctr">
            <a:defRPr sz="700"/>
          </a:lvl4pPr>
          <a:lvl5pPr marL="228600" indent="-57150" algn="ctr">
            <a:defRPr sz="700"/>
          </a:lvl5pPr>
          <a:lvl6pPr marL="285750" indent="-57150" algn="ctr">
            <a:defRPr sz="700"/>
          </a:lvl6pPr>
          <a:lvl7pPr marL="342900" indent="-57150" algn="ctr">
            <a:defRPr sz="700"/>
          </a:lvl7pPr>
          <a:lvl8pPr marL="400050" indent="-57150" algn="ctr">
            <a:defRPr sz="700"/>
          </a:lvl8pPr>
          <a:lvl9pPr marL="457200" indent="-57150" algn="ctr">
            <a:defRPr sz="700"/>
          </a:lvl9pPr>
        </a:lstStyle>
        <a:p>
          <a:pPr lvl="0">
            <a:lnSpc>
              <a:spcPct val="100000"/>
            </a:lnSpc>
            <a:spcBef>
              <a:spcPct val="0"/>
            </a:spcBef>
            <a:spcAft>
              <a:spcPct val="35000"/>
            </a:spcAft>
          </a:pPr>
          <a:endParaRPr lang="zh-CN" altLang="en-US">
            <a:solidFill>
              <a:schemeClr val="dk1"/>
            </a:solidFill>
          </a:endParaRPr>
        </a:p>
      </dsp:txBody>
      <dsp:txXfrm rot="5399999">
        <a:off x="1722664" y="1333251"/>
        <a:ext cx="198008" cy="237609"/>
      </dsp:txXfrm>
    </dsp:sp>
    <dsp:sp modelId="{0E8B6E23-9FC2-4780-96D6-94580D5C552B}">
      <dsp:nvSpPr>
        <dsp:cNvPr id="7" name="圆角矩形 6"/>
        <dsp:cNvSpPr/>
      </dsp:nvSpPr>
      <dsp:spPr bwMode="white">
        <a:xfrm>
          <a:off x="1165713" y="1584060"/>
          <a:ext cx="1311910" cy="528020"/>
        </a:xfrm>
        <a:prstGeom prst="roundRect">
          <a:avLst>
            <a:gd name="adj" fmla="val 10000"/>
          </a:avLst>
        </a:prstGeom>
      </dsp:spPr>
      <dsp:style>
        <a:lnRef idx="3">
          <a:schemeClr val="dk1">
            <a:shade val="80000"/>
          </a:schemeClr>
        </a:lnRef>
        <a:fillRef idx="1">
          <a:schemeClr val="lt1"/>
        </a:fillRef>
        <a:effectRef idx="1">
          <a:scrgbClr r="0" g="0" b="0"/>
        </a:effectRef>
        <a:fontRef idx="minor">
          <a:schemeClr val="lt1"/>
        </a:fontRef>
      </dsp:style>
      <dsp:txBody>
        <a:bodyPr vert="horz" wrap="square" lIns="68580" tIns="68580" rIns="68580" bIns="68580" anchor="ctr"/>
        <a:lstStyle>
          <a:lvl1pPr algn="ctr">
            <a:defRPr sz="18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zh-CN" altLang="en-US" smtClean="0">
              <a:solidFill>
                <a:schemeClr val="dk1"/>
              </a:solidFill>
            </a:rPr>
            <a:t>纪律</a:t>
          </a:r>
          <a:endParaRPr lang="zh-CN" altLang="en-US">
            <a:solidFill>
              <a:schemeClr val="dk1"/>
            </a:solidFill>
          </a:endParaRPr>
        </a:p>
      </dsp:txBody>
      <dsp:txXfrm>
        <a:off x="1165713" y="1584060"/>
        <a:ext cx="1311910" cy="528020"/>
      </dsp:txXfrm>
    </dsp:sp>
    <dsp:sp modelId="{1E68FB06-D7D7-4EC4-AD36-0B49B56C7F0B}">
      <dsp:nvSpPr>
        <dsp:cNvPr id="8" name="右箭头 7"/>
        <dsp:cNvSpPr/>
      </dsp:nvSpPr>
      <dsp:spPr bwMode="white">
        <a:xfrm rot="5399999">
          <a:off x="1722664" y="2125281"/>
          <a:ext cx="198008" cy="237609"/>
        </a:xfrm>
        <a:prstGeom prst="rightArrow">
          <a:avLst>
            <a:gd name="adj1" fmla="val 60000"/>
            <a:gd name="adj2" fmla="val 50000"/>
          </a:avLst>
        </a:prstGeom>
      </dsp:spPr>
      <dsp:style>
        <a:lnRef idx="0">
          <a:schemeClr val="dk1">
            <a:tint val="60000"/>
          </a:schemeClr>
        </a:lnRef>
        <a:fillRef idx="1">
          <a:schemeClr val="dk1">
            <a:tint val="60000"/>
          </a:schemeClr>
        </a:fillRef>
        <a:effectRef idx="1">
          <a:scrgbClr r="0" g="0" b="0"/>
        </a:effectRef>
        <a:fontRef idx="minor">
          <a:schemeClr val="lt1"/>
        </a:fontRef>
      </dsp:style>
      <dsp:txBody>
        <a:bodyPr rot="-5400000" vert="horz" wrap="square" lIns="0" tIns="0" rIns="0" bIns="0" anchor="ctr"/>
        <a:lstStyle>
          <a:lvl1pPr algn="ctr">
            <a:defRPr sz="900"/>
          </a:lvl1pPr>
          <a:lvl2pPr marL="57150" indent="-57150" algn="ctr">
            <a:defRPr sz="700"/>
          </a:lvl2pPr>
          <a:lvl3pPr marL="114300" indent="-57150" algn="ctr">
            <a:defRPr sz="700"/>
          </a:lvl3pPr>
          <a:lvl4pPr marL="171450" indent="-57150" algn="ctr">
            <a:defRPr sz="700"/>
          </a:lvl4pPr>
          <a:lvl5pPr marL="228600" indent="-57150" algn="ctr">
            <a:defRPr sz="700"/>
          </a:lvl5pPr>
          <a:lvl6pPr marL="285750" indent="-57150" algn="ctr">
            <a:defRPr sz="700"/>
          </a:lvl6pPr>
          <a:lvl7pPr marL="342900" indent="-57150" algn="ctr">
            <a:defRPr sz="700"/>
          </a:lvl7pPr>
          <a:lvl8pPr marL="400050" indent="-57150" algn="ctr">
            <a:defRPr sz="700"/>
          </a:lvl8pPr>
          <a:lvl9pPr marL="457200" indent="-57150" algn="ctr">
            <a:defRPr sz="700"/>
          </a:lvl9pPr>
        </a:lstStyle>
        <a:p>
          <a:pPr lvl="0">
            <a:lnSpc>
              <a:spcPct val="100000"/>
            </a:lnSpc>
            <a:spcBef>
              <a:spcPct val="0"/>
            </a:spcBef>
            <a:spcAft>
              <a:spcPct val="35000"/>
            </a:spcAft>
          </a:pPr>
          <a:endParaRPr lang="zh-CN" altLang="en-US">
            <a:solidFill>
              <a:schemeClr val="dk1"/>
            </a:solidFill>
          </a:endParaRPr>
        </a:p>
      </dsp:txBody>
      <dsp:txXfrm rot="5399999">
        <a:off x="1722664" y="2125281"/>
        <a:ext cx="198008" cy="237609"/>
      </dsp:txXfrm>
    </dsp:sp>
    <dsp:sp modelId="{D7843034-5663-4F1D-82B5-65E4CDAF5D39}">
      <dsp:nvSpPr>
        <dsp:cNvPr id="9" name="圆角矩形 8"/>
        <dsp:cNvSpPr/>
      </dsp:nvSpPr>
      <dsp:spPr bwMode="white">
        <a:xfrm>
          <a:off x="1165713" y="2376090"/>
          <a:ext cx="1311910" cy="528020"/>
        </a:xfrm>
        <a:prstGeom prst="roundRect">
          <a:avLst>
            <a:gd name="adj" fmla="val 10000"/>
          </a:avLst>
        </a:prstGeom>
      </dsp:spPr>
      <dsp:style>
        <a:lnRef idx="3">
          <a:schemeClr val="dk1">
            <a:shade val="80000"/>
          </a:schemeClr>
        </a:lnRef>
        <a:fillRef idx="1">
          <a:schemeClr val="lt1"/>
        </a:fillRef>
        <a:effectRef idx="1">
          <a:scrgbClr r="0" g="0" b="0"/>
        </a:effectRef>
        <a:fontRef idx="minor">
          <a:schemeClr val="lt1"/>
        </a:fontRef>
      </dsp:style>
      <dsp:txBody>
        <a:bodyPr vert="horz" wrap="square" lIns="68580" tIns="68580" rIns="68580" bIns="68580" anchor="ctr"/>
        <a:lstStyle>
          <a:lvl1pPr algn="ctr">
            <a:defRPr sz="18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zh-CN" altLang="en-US" smtClean="0">
              <a:solidFill>
                <a:schemeClr val="dk1"/>
              </a:solidFill>
            </a:rPr>
            <a:t>消防</a:t>
          </a:r>
          <a:endParaRPr lang="zh-CN" altLang="en-US">
            <a:solidFill>
              <a:schemeClr val="dk1"/>
            </a:solidFill>
          </a:endParaRPr>
        </a:p>
      </dsp:txBody>
      <dsp:txXfrm>
        <a:off x="1165713" y="2376090"/>
        <a:ext cx="1311910" cy="528020"/>
      </dsp:txXfrm>
    </dsp:sp>
    <dsp:sp modelId="{B94D9243-BF5E-4267-AE03-438ED374FE9A}">
      <dsp:nvSpPr>
        <dsp:cNvPr id="10" name="右箭头 9"/>
        <dsp:cNvSpPr/>
      </dsp:nvSpPr>
      <dsp:spPr bwMode="white">
        <a:xfrm rot="5399999">
          <a:off x="1722664" y="2917311"/>
          <a:ext cx="198007" cy="237609"/>
        </a:xfrm>
        <a:prstGeom prst="rightArrow">
          <a:avLst>
            <a:gd name="adj1" fmla="val 60000"/>
            <a:gd name="adj2" fmla="val 50000"/>
          </a:avLst>
        </a:prstGeom>
      </dsp:spPr>
      <dsp:style>
        <a:lnRef idx="0">
          <a:schemeClr val="dk1">
            <a:tint val="60000"/>
          </a:schemeClr>
        </a:lnRef>
        <a:fillRef idx="1">
          <a:schemeClr val="dk1">
            <a:tint val="60000"/>
          </a:schemeClr>
        </a:fillRef>
        <a:effectRef idx="1">
          <a:scrgbClr r="0" g="0" b="0"/>
        </a:effectRef>
        <a:fontRef idx="minor">
          <a:schemeClr val="lt1"/>
        </a:fontRef>
      </dsp:style>
      <dsp:txBody>
        <a:bodyPr rot="-5400000" vert="horz" wrap="square" lIns="0" tIns="0" rIns="0" bIns="0" anchor="ctr"/>
        <a:lstStyle>
          <a:lvl1pPr algn="ctr">
            <a:defRPr sz="900"/>
          </a:lvl1pPr>
          <a:lvl2pPr marL="57150" indent="-57150" algn="ctr">
            <a:defRPr sz="700"/>
          </a:lvl2pPr>
          <a:lvl3pPr marL="114300" indent="-57150" algn="ctr">
            <a:defRPr sz="700"/>
          </a:lvl3pPr>
          <a:lvl4pPr marL="171450" indent="-57150" algn="ctr">
            <a:defRPr sz="700"/>
          </a:lvl4pPr>
          <a:lvl5pPr marL="228600" indent="-57150" algn="ctr">
            <a:defRPr sz="700"/>
          </a:lvl5pPr>
          <a:lvl6pPr marL="285750" indent="-57150" algn="ctr">
            <a:defRPr sz="700"/>
          </a:lvl6pPr>
          <a:lvl7pPr marL="342900" indent="-57150" algn="ctr">
            <a:defRPr sz="700"/>
          </a:lvl7pPr>
          <a:lvl8pPr marL="400050" indent="-57150" algn="ctr">
            <a:defRPr sz="700"/>
          </a:lvl8pPr>
          <a:lvl9pPr marL="457200" indent="-57150" algn="ctr">
            <a:defRPr sz="700"/>
          </a:lvl9pPr>
        </a:lstStyle>
        <a:p>
          <a:pPr lvl="0">
            <a:lnSpc>
              <a:spcPct val="100000"/>
            </a:lnSpc>
            <a:spcBef>
              <a:spcPct val="0"/>
            </a:spcBef>
            <a:spcAft>
              <a:spcPct val="35000"/>
            </a:spcAft>
          </a:pPr>
          <a:endParaRPr lang="zh-CN" altLang="en-US">
            <a:solidFill>
              <a:schemeClr val="dk1"/>
            </a:solidFill>
          </a:endParaRPr>
        </a:p>
      </dsp:txBody>
      <dsp:txXfrm rot="5399999">
        <a:off x="1722664" y="2917311"/>
        <a:ext cx="198007" cy="237609"/>
      </dsp:txXfrm>
    </dsp:sp>
    <dsp:sp modelId="{0A5C19D8-F06D-4F85-B8A6-2F37341A7EDF}">
      <dsp:nvSpPr>
        <dsp:cNvPr id="11" name="圆角矩形 10"/>
        <dsp:cNvSpPr/>
      </dsp:nvSpPr>
      <dsp:spPr bwMode="white">
        <a:xfrm>
          <a:off x="1165713" y="3168120"/>
          <a:ext cx="1311910" cy="528020"/>
        </a:xfrm>
        <a:prstGeom prst="roundRect">
          <a:avLst>
            <a:gd name="adj" fmla="val 10000"/>
          </a:avLst>
        </a:prstGeom>
      </dsp:spPr>
      <dsp:style>
        <a:lnRef idx="3">
          <a:schemeClr val="dk1">
            <a:shade val="80000"/>
          </a:schemeClr>
        </a:lnRef>
        <a:fillRef idx="1">
          <a:schemeClr val="lt1"/>
        </a:fillRef>
        <a:effectRef idx="1">
          <a:scrgbClr r="0" g="0" b="0"/>
        </a:effectRef>
        <a:fontRef idx="minor">
          <a:schemeClr val="lt1"/>
        </a:fontRef>
      </dsp:style>
      <dsp:txBody>
        <a:bodyPr vert="horz" wrap="square" lIns="68580" tIns="68580" rIns="68580" bIns="68580" anchor="ctr"/>
        <a:lstStyle>
          <a:lvl1pPr algn="ctr">
            <a:defRPr sz="18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zh-CN" altLang="en-US" smtClean="0">
              <a:solidFill>
                <a:schemeClr val="dk1"/>
              </a:solidFill>
            </a:rPr>
            <a:t>制度、操作</a:t>
          </a:r>
          <a:endParaRPr lang="zh-CN" altLang="en-US">
            <a:solidFill>
              <a:schemeClr val="dk1"/>
            </a:solidFill>
          </a:endParaRPr>
        </a:p>
      </dsp:txBody>
      <dsp:txXfrm>
        <a:off x="1165713" y="3168120"/>
        <a:ext cx="1311910" cy="528020"/>
      </dsp:txXfrm>
    </dsp:sp>
    <dsp:sp modelId="{A29D101A-273C-478B-86F3-A732C2B8BC86}">
      <dsp:nvSpPr>
        <dsp:cNvPr id="12" name="右箭头 11"/>
        <dsp:cNvSpPr/>
      </dsp:nvSpPr>
      <dsp:spPr bwMode="white">
        <a:xfrm rot="5399999">
          <a:off x="1722664" y="3709341"/>
          <a:ext cx="198007" cy="237609"/>
        </a:xfrm>
        <a:prstGeom prst="rightArrow">
          <a:avLst>
            <a:gd name="adj1" fmla="val 60000"/>
            <a:gd name="adj2" fmla="val 50000"/>
          </a:avLst>
        </a:prstGeom>
      </dsp:spPr>
      <dsp:style>
        <a:lnRef idx="0">
          <a:schemeClr val="dk1">
            <a:tint val="60000"/>
          </a:schemeClr>
        </a:lnRef>
        <a:fillRef idx="1">
          <a:schemeClr val="dk1">
            <a:tint val="60000"/>
          </a:schemeClr>
        </a:fillRef>
        <a:effectRef idx="1">
          <a:scrgbClr r="0" g="0" b="0"/>
        </a:effectRef>
        <a:fontRef idx="minor">
          <a:schemeClr val="lt1"/>
        </a:fontRef>
      </dsp:style>
      <dsp:txBody>
        <a:bodyPr rot="-5400000" vert="horz" wrap="square" lIns="0" tIns="0" rIns="0" bIns="0" anchor="ctr"/>
        <a:lstStyle>
          <a:lvl1pPr algn="ctr">
            <a:defRPr sz="900"/>
          </a:lvl1pPr>
          <a:lvl2pPr marL="57150" indent="-57150" algn="ctr">
            <a:defRPr sz="700"/>
          </a:lvl2pPr>
          <a:lvl3pPr marL="114300" indent="-57150" algn="ctr">
            <a:defRPr sz="700"/>
          </a:lvl3pPr>
          <a:lvl4pPr marL="171450" indent="-57150" algn="ctr">
            <a:defRPr sz="700"/>
          </a:lvl4pPr>
          <a:lvl5pPr marL="228600" indent="-57150" algn="ctr">
            <a:defRPr sz="700"/>
          </a:lvl5pPr>
          <a:lvl6pPr marL="285750" indent="-57150" algn="ctr">
            <a:defRPr sz="700"/>
          </a:lvl6pPr>
          <a:lvl7pPr marL="342900" indent="-57150" algn="ctr">
            <a:defRPr sz="700"/>
          </a:lvl7pPr>
          <a:lvl8pPr marL="400050" indent="-57150" algn="ctr">
            <a:defRPr sz="700"/>
          </a:lvl8pPr>
          <a:lvl9pPr marL="457200" indent="-57150" algn="ctr">
            <a:defRPr sz="700"/>
          </a:lvl9pPr>
        </a:lstStyle>
        <a:p>
          <a:pPr lvl="0">
            <a:lnSpc>
              <a:spcPct val="100000"/>
            </a:lnSpc>
            <a:spcBef>
              <a:spcPct val="0"/>
            </a:spcBef>
            <a:spcAft>
              <a:spcPct val="35000"/>
            </a:spcAft>
          </a:pPr>
          <a:endParaRPr lang="zh-CN" altLang="en-US">
            <a:solidFill>
              <a:schemeClr val="dk1"/>
            </a:solidFill>
          </a:endParaRPr>
        </a:p>
      </dsp:txBody>
      <dsp:txXfrm rot="5399999">
        <a:off x="1722664" y="3709341"/>
        <a:ext cx="198007" cy="237609"/>
      </dsp:txXfrm>
    </dsp:sp>
    <dsp:sp modelId="{FAD82BDD-9D59-4E66-A0AF-8C7B971CED6B}">
      <dsp:nvSpPr>
        <dsp:cNvPr id="13" name="圆角矩形 12"/>
        <dsp:cNvSpPr/>
      </dsp:nvSpPr>
      <dsp:spPr bwMode="white">
        <a:xfrm>
          <a:off x="1165713" y="3960150"/>
          <a:ext cx="1311910" cy="528020"/>
        </a:xfrm>
        <a:prstGeom prst="roundRect">
          <a:avLst>
            <a:gd name="adj" fmla="val 10000"/>
          </a:avLst>
        </a:prstGeom>
      </dsp:spPr>
      <dsp:style>
        <a:lnRef idx="3">
          <a:schemeClr val="dk1">
            <a:shade val="80000"/>
          </a:schemeClr>
        </a:lnRef>
        <a:fillRef idx="1">
          <a:schemeClr val="lt1"/>
        </a:fillRef>
        <a:effectRef idx="1">
          <a:scrgbClr r="0" g="0" b="0"/>
        </a:effectRef>
        <a:fontRef idx="minor">
          <a:schemeClr val="lt1"/>
        </a:fontRef>
      </dsp:style>
      <dsp:txBody>
        <a:bodyPr vert="horz" wrap="square" lIns="68580" tIns="68580" rIns="68580" bIns="68580" anchor="ctr"/>
        <a:lstStyle>
          <a:lvl1pPr algn="ctr">
            <a:defRPr sz="18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zh-CN" altLang="en-US" smtClean="0">
              <a:solidFill>
                <a:schemeClr val="dk1"/>
              </a:solidFill>
            </a:rPr>
            <a:t>个人防护</a:t>
          </a:r>
          <a:endParaRPr lang="zh-CN" altLang="en-US">
            <a:solidFill>
              <a:schemeClr val="dk1"/>
            </a:solidFill>
          </a:endParaRPr>
        </a:p>
      </dsp:txBody>
      <dsp:txXfrm>
        <a:off x="1165713" y="3960150"/>
        <a:ext cx="1311910" cy="528020"/>
      </dsp:txXfrm>
    </dsp:sp>
    <dsp:sp modelId="{B1D9FE51-E254-49DE-A958-A6C38E74FC03}">
      <dsp:nvSpPr>
        <dsp:cNvPr id="14" name="右箭头 13"/>
        <dsp:cNvSpPr/>
      </dsp:nvSpPr>
      <dsp:spPr bwMode="white">
        <a:xfrm rot="5399999">
          <a:off x="1722664" y="4501371"/>
          <a:ext cx="198007" cy="237609"/>
        </a:xfrm>
        <a:prstGeom prst="rightArrow">
          <a:avLst>
            <a:gd name="adj1" fmla="val 60000"/>
            <a:gd name="adj2" fmla="val 50000"/>
          </a:avLst>
        </a:prstGeom>
      </dsp:spPr>
      <dsp:style>
        <a:lnRef idx="0">
          <a:schemeClr val="dk1">
            <a:tint val="60000"/>
          </a:schemeClr>
        </a:lnRef>
        <a:fillRef idx="1">
          <a:schemeClr val="dk1">
            <a:tint val="60000"/>
          </a:schemeClr>
        </a:fillRef>
        <a:effectRef idx="1">
          <a:scrgbClr r="0" g="0" b="0"/>
        </a:effectRef>
        <a:fontRef idx="minor">
          <a:schemeClr val="lt1"/>
        </a:fontRef>
      </dsp:style>
      <dsp:txBody>
        <a:bodyPr rot="-5400000" vert="horz" wrap="square" lIns="0" tIns="0" rIns="0" bIns="0" anchor="ctr"/>
        <a:lstStyle>
          <a:lvl1pPr algn="ctr">
            <a:defRPr sz="900"/>
          </a:lvl1pPr>
          <a:lvl2pPr marL="57150" indent="-57150" algn="ctr">
            <a:defRPr sz="700"/>
          </a:lvl2pPr>
          <a:lvl3pPr marL="114300" indent="-57150" algn="ctr">
            <a:defRPr sz="700"/>
          </a:lvl3pPr>
          <a:lvl4pPr marL="171450" indent="-57150" algn="ctr">
            <a:defRPr sz="700"/>
          </a:lvl4pPr>
          <a:lvl5pPr marL="228600" indent="-57150" algn="ctr">
            <a:defRPr sz="700"/>
          </a:lvl5pPr>
          <a:lvl6pPr marL="285750" indent="-57150" algn="ctr">
            <a:defRPr sz="700"/>
          </a:lvl6pPr>
          <a:lvl7pPr marL="342900" indent="-57150" algn="ctr">
            <a:defRPr sz="700"/>
          </a:lvl7pPr>
          <a:lvl8pPr marL="400050" indent="-57150" algn="ctr">
            <a:defRPr sz="700"/>
          </a:lvl8pPr>
          <a:lvl9pPr marL="457200" indent="-57150" algn="ctr">
            <a:defRPr sz="700"/>
          </a:lvl9pPr>
        </a:lstStyle>
        <a:p>
          <a:pPr lvl="0">
            <a:lnSpc>
              <a:spcPct val="100000"/>
            </a:lnSpc>
            <a:spcBef>
              <a:spcPct val="0"/>
            </a:spcBef>
            <a:spcAft>
              <a:spcPct val="35000"/>
            </a:spcAft>
          </a:pPr>
          <a:endParaRPr lang="zh-CN" altLang="en-US">
            <a:solidFill>
              <a:schemeClr val="dk1"/>
            </a:solidFill>
          </a:endParaRPr>
        </a:p>
      </dsp:txBody>
      <dsp:txXfrm rot="5399999">
        <a:off x="1722664" y="4501371"/>
        <a:ext cx="198007" cy="237609"/>
      </dsp:txXfrm>
    </dsp:sp>
    <dsp:sp modelId="{2680BE34-5A28-4CCB-B7F2-3B85236881EF}">
      <dsp:nvSpPr>
        <dsp:cNvPr id="15" name="圆角矩形 14"/>
        <dsp:cNvSpPr/>
      </dsp:nvSpPr>
      <dsp:spPr bwMode="white">
        <a:xfrm>
          <a:off x="1165713" y="4752180"/>
          <a:ext cx="1311910" cy="528020"/>
        </a:xfrm>
        <a:prstGeom prst="roundRect">
          <a:avLst>
            <a:gd name="adj" fmla="val 10000"/>
          </a:avLst>
        </a:prstGeom>
      </dsp:spPr>
      <dsp:style>
        <a:lnRef idx="3">
          <a:schemeClr val="dk1">
            <a:shade val="80000"/>
          </a:schemeClr>
        </a:lnRef>
        <a:fillRef idx="1">
          <a:schemeClr val="lt1"/>
        </a:fillRef>
        <a:effectRef idx="1">
          <a:scrgbClr r="0" g="0" b="0"/>
        </a:effectRef>
        <a:fontRef idx="minor">
          <a:schemeClr val="lt1"/>
        </a:fontRef>
      </dsp:style>
      <dsp:txBody>
        <a:bodyPr vert="horz" wrap="square" lIns="68580" tIns="68580" rIns="68580" bIns="68580" anchor="ctr"/>
        <a:lstStyle>
          <a:lvl1pPr algn="ctr">
            <a:defRPr sz="18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zh-CN" altLang="en-US" smtClean="0">
              <a:solidFill>
                <a:schemeClr val="dk1"/>
              </a:solidFill>
            </a:rPr>
            <a:t>事故及预防</a:t>
          </a:r>
          <a:endParaRPr lang="zh-CN" altLang="en-US">
            <a:solidFill>
              <a:schemeClr val="dk1"/>
            </a:solidFill>
          </a:endParaRPr>
        </a:p>
      </dsp:txBody>
      <dsp:txXfrm>
        <a:off x="1165713" y="4752180"/>
        <a:ext cx="1311910" cy="528020"/>
      </dsp:txXfrm>
    </dsp:sp>
    <dsp:sp modelId="{105D4930-898B-45D2-A013-8A22A862CC32}">
      <dsp:nvSpPr>
        <dsp:cNvPr id="16" name="右箭头 15"/>
        <dsp:cNvSpPr/>
      </dsp:nvSpPr>
      <dsp:spPr bwMode="white">
        <a:xfrm rot="5399999">
          <a:off x="1722664" y="5293400"/>
          <a:ext cx="198007" cy="237609"/>
        </a:xfrm>
        <a:prstGeom prst="rightArrow">
          <a:avLst>
            <a:gd name="adj1" fmla="val 60000"/>
            <a:gd name="adj2" fmla="val 50000"/>
          </a:avLst>
        </a:prstGeom>
      </dsp:spPr>
      <dsp:style>
        <a:lnRef idx="0">
          <a:schemeClr val="dk1">
            <a:tint val="60000"/>
          </a:schemeClr>
        </a:lnRef>
        <a:fillRef idx="1">
          <a:schemeClr val="dk1">
            <a:tint val="60000"/>
          </a:schemeClr>
        </a:fillRef>
        <a:effectRef idx="1">
          <a:scrgbClr r="0" g="0" b="0"/>
        </a:effectRef>
        <a:fontRef idx="minor">
          <a:schemeClr val="lt1"/>
        </a:fontRef>
      </dsp:style>
      <dsp:txBody>
        <a:bodyPr rot="-5400000" vert="horz" wrap="square" lIns="0" tIns="0" rIns="0" bIns="0" anchor="ctr"/>
        <a:lstStyle>
          <a:lvl1pPr algn="ctr">
            <a:defRPr sz="900"/>
          </a:lvl1pPr>
          <a:lvl2pPr marL="57150" indent="-57150" algn="ctr">
            <a:defRPr sz="700"/>
          </a:lvl2pPr>
          <a:lvl3pPr marL="114300" indent="-57150" algn="ctr">
            <a:defRPr sz="700"/>
          </a:lvl3pPr>
          <a:lvl4pPr marL="171450" indent="-57150" algn="ctr">
            <a:defRPr sz="700"/>
          </a:lvl4pPr>
          <a:lvl5pPr marL="228600" indent="-57150" algn="ctr">
            <a:defRPr sz="700"/>
          </a:lvl5pPr>
          <a:lvl6pPr marL="285750" indent="-57150" algn="ctr">
            <a:defRPr sz="700"/>
          </a:lvl6pPr>
          <a:lvl7pPr marL="342900" indent="-57150" algn="ctr">
            <a:defRPr sz="700"/>
          </a:lvl7pPr>
          <a:lvl8pPr marL="400050" indent="-57150" algn="ctr">
            <a:defRPr sz="700"/>
          </a:lvl8pPr>
          <a:lvl9pPr marL="457200" indent="-57150" algn="ctr">
            <a:defRPr sz="700"/>
          </a:lvl9pPr>
        </a:lstStyle>
        <a:p>
          <a:pPr lvl="0">
            <a:lnSpc>
              <a:spcPct val="100000"/>
            </a:lnSpc>
            <a:spcBef>
              <a:spcPct val="0"/>
            </a:spcBef>
            <a:spcAft>
              <a:spcPct val="35000"/>
            </a:spcAft>
          </a:pPr>
          <a:endParaRPr lang="zh-CN" altLang="en-US">
            <a:solidFill>
              <a:schemeClr val="dk1"/>
            </a:solidFill>
          </a:endParaRPr>
        </a:p>
      </dsp:txBody>
      <dsp:txXfrm rot="5399999">
        <a:off x="1722664" y="5293400"/>
        <a:ext cx="198007" cy="237609"/>
      </dsp:txXfrm>
    </dsp:sp>
    <dsp:sp modelId="{1CFB0537-86A6-4FF1-89CE-A2228A2CDF6C}">
      <dsp:nvSpPr>
        <dsp:cNvPr id="17" name="圆角矩形 16"/>
        <dsp:cNvSpPr/>
      </dsp:nvSpPr>
      <dsp:spPr bwMode="white">
        <a:xfrm>
          <a:off x="1165713" y="5544210"/>
          <a:ext cx="1311910" cy="528020"/>
        </a:xfrm>
        <a:prstGeom prst="roundRect">
          <a:avLst>
            <a:gd name="adj" fmla="val 10000"/>
          </a:avLst>
        </a:prstGeom>
      </dsp:spPr>
      <dsp:style>
        <a:lnRef idx="3">
          <a:schemeClr val="dk1">
            <a:shade val="80000"/>
          </a:schemeClr>
        </a:lnRef>
        <a:fillRef idx="1">
          <a:schemeClr val="lt1"/>
        </a:fillRef>
        <a:effectRef idx="1">
          <a:scrgbClr r="0" g="0" b="0"/>
        </a:effectRef>
        <a:fontRef idx="minor">
          <a:schemeClr val="lt1"/>
        </a:fontRef>
      </dsp:style>
      <dsp:txBody>
        <a:bodyPr vert="horz" wrap="square" lIns="68580" tIns="68580" rIns="68580" bIns="68580" anchor="ctr"/>
        <a:lstStyle>
          <a:lvl1pPr algn="ctr">
            <a:defRPr sz="18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zh-CN" altLang="en-US" smtClean="0">
              <a:solidFill>
                <a:schemeClr val="dk1"/>
              </a:solidFill>
            </a:rPr>
            <a:t>应急处置</a:t>
          </a:r>
          <a:endParaRPr lang="zh-CN" altLang="en-US">
            <a:solidFill>
              <a:schemeClr val="dk1"/>
            </a:solidFill>
          </a:endParaRPr>
        </a:p>
      </dsp:txBody>
      <dsp:txXfrm>
        <a:off x="1165713" y="5544210"/>
        <a:ext cx="1311910" cy="528020"/>
      </dsp:txXfrm>
    </dsp:sp>
  </dsp:spTree>
</dsp:drawing>
</file>

<file path=ppt/diagrams/drawing4.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9103360" cy="1786255"/>
        <a:chOff x="0" y="0"/>
        <a:chExt cx="9103360" cy="1786255"/>
      </a:xfrm>
    </dsp:grpSpPr>
    <dsp:sp modelId="{52FBF4FC-02BA-495B-829B-6403E456E2DC}">
      <dsp:nvSpPr>
        <dsp:cNvPr id="3" name="右箭头 2"/>
        <dsp:cNvSpPr/>
      </dsp:nvSpPr>
      <dsp:spPr bwMode="white">
        <a:xfrm>
          <a:off x="682752" y="0"/>
          <a:ext cx="7737856" cy="1786255"/>
        </a:xfrm>
        <a:prstGeom prst="rightArrow">
          <a:avLst/>
        </a:prstGeom>
      </dsp:spPr>
      <dsp:style>
        <a:lnRef idx="0">
          <a:schemeClr val="accent3"/>
        </a:lnRef>
        <a:fillRef idx="1">
          <a:schemeClr val="accent3">
            <a:tint val="40000"/>
          </a:schemeClr>
        </a:fillRef>
        <a:effectRef idx="0">
          <a:scrgbClr r="0" g="0" b="0"/>
        </a:effectRef>
        <a:fontRef idx="minor"/>
      </dsp:style>
      <dsp:txXfrm>
        <a:off x="682752" y="0"/>
        <a:ext cx="7737856" cy="1786255"/>
      </dsp:txXfrm>
    </dsp:sp>
    <dsp:sp modelId="{0694E85D-D329-466F-9E4A-382732E8A038}">
      <dsp:nvSpPr>
        <dsp:cNvPr id="4" name="圆角矩形 3"/>
        <dsp:cNvSpPr/>
      </dsp:nvSpPr>
      <dsp:spPr bwMode="white">
        <a:xfrm>
          <a:off x="0" y="535877"/>
          <a:ext cx="1606475" cy="714502"/>
        </a:xfrm>
        <a:prstGeom prst="roundRect">
          <a:avLst/>
        </a:prstGeom>
      </dsp:spPr>
      <dsp:style>
        <a:lnRef idx="2">
          <a:schemeClr val="lt1"/>
        </a:lnRef>
        <a:fillRef idx="1">
          <a:schemeClr val="accent3"/>
        </a:fillRef>
        <a:effectRef idx="0">
          <a:scrgbClr r="0" g="0" b="0"/>
        </a:effectRef>
        <a:fontRef idx="minor">
          <a:schemeClr val="lt1"/>
        </a:fontRef>
      </dsp:style>
      <dsp:txBody>
        <a:bodyPr vert="horz" wrap="square" lIns="68580" tIns="68580" rIns="68580" bIns="685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800" smtClean="0"/>
            <a:t>气质、重量检查、人员落实</a:t>
          </a:r>
          <a:endParaRPr lang="zh-CN" altLang="en-US" sz="1800" smtClean="0"/>
        </a:p>
      </dsp:txBody>
      <dsp:txXfrm>
        <a:off x="0" y="535877"/>
        <a:ext cx="1606475" cy="714502"/>
      </dsp:txXfrm>
    </dsp:sp>
    <dsp:sp modelId="{27E076D2-03F8-4222-A7B2-357962D8D2B1}">
      <dsp:nvSpPr>
        <dsp:cNvPr id="5" name="圆角矩形 4"/>
        <dsp:cNvSpPr/>
      </dsp:nvSpPr>
      <dsp:spPr bwMode="white">
        <a:xfrm>
          <a:off x="1874221" y="535877"/>
          <a:ext cx="1606475" cy="714502"/>
        </a:xfrm>
        <a:prstGeom prst="roundRect">
          <a:avLst/>
        </a:prstGeom>
      </dsp:spPr>
      <dsp:style>
        <a:lnRef idx="2">
          <a:schemeClr val="lt1"/>
        </a:lnRef>
        <a:fillRef idx="1">
          <a:schemeClr val="accent3"/>
        </a:fillRef>
        <a:effectRef idx="0">
          <a:scrgbClr r="0" g="0" b="0"/>
        </a:effectRef>
        <a:fontRef idx="minor">
          <a:schemeClr val="lt1"/>
        </a:fontRef>
      </dsp:style>
      <dsp:txBody>
        <a:bodyPr vert="horz" wrap="square" lIns="76200" tIns="76200" rIns="76200" bIns="762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000" smtClean="0"/>
            <a:t>停靠检查</a:t>
          </a:r>
          <a:endParaRPr lang="zh-CN" altLang="en-US" sz="2000"/>
        </a:p>
      </dsp:txBody>
      <dsp:txXfrm>
        <a:off x="1874221" y="535877"/>
        <a:ext cx="1606475" cy="714502"/>
      </dsp:txXfrm>
    </dsp:sp>
    <dsp:sp modelId="{849491C3-72EE-4834-9C3E-3689FC74563E}">
      <dsp:nvSpPr>
        <dsp:cNvPr id="6" name="圆角矩形 5"/>
        <dsp:cNvSpPr/>
      </dsp:nvSpPr>
      <dsp:spPr bwMode="white">
        <a:xfrm>
          <a:off x="3592344" y="545801"/>
          <a:ext cx="1606475" cy="714502"/>
        </a:xfrm>
        <a:prstGeom prst="roundRect">
          <a:avLst/>
        </a:prstGeom>
      </dsp:spPr>
      <dsp:style>
        <a:lnRef idx="2">
          <a:schemeClr val="lt1"/>
        </a:lnRef>
        <a:fillRef idx="1">
          <a:schemeClr val="accent3"/>
        </a:fillRef>
        <a:effectRef idx="0">
          <a:scrgbClr r="0" g="0" b="0"/>
        </a:effectRef>
        <a:fontRef idx="minor">
          <a:schemeClr val="lt1"/>
        </a:fontRef>
      </dsp:style>
      <dsp:txBody>
        <a:bodyPr vert="horz" wrap="square" lIns="68580" tIns="68580" rIns="68580" bIns="685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800" smtClean="0">
              <a:latin typeface="+mj-ea"/>
              <a:ea typeface="+mj-ea"/>
            </a:rPr>
            <a:t>资</a:t>
          </a:r>
          <a:r>
            <a:rPr lang="zh-CN" altLang="en-US" sz="1800" smtClean="0">
              <a:latin typeface="+mj-ea"/>
              <a:ea typeface="+mj-ea"/>
            </a:rPr>
            <a:t>料审查</a:t>
          </a:r>
          <a:endParaRPr lang="zh-CN" altLang="en-US" sz="1800" smtClean="0">
            <a:latin typeface="+mj-ea"/>
            <a:ea typeface="+mj-ea"/>
          </a:endParaRPr>
        </a:p>
      </dsp:txBody>
      <dsp:txXfrm>
        <a:off x="3592344" y="545801"/>
        <a:ext cx="1606475" cy="714502"/>
      </dsp:txXfrm>
    </dsp:sp>
    <dsp:sp modelId="{B9A17A9F-E52F-4474-AFA4-CA719FCEFC43}">
      <dsp:nvSpPr>
        <dsp:cNvPr id="7" name="圆角矩形 6"/>
        <dsp:cNvSpPr/>
      </dsp:nvSpPr>
      <dsp:spPr bwMode="white">
        <a:xfrm>
          <a:off x="5351239" y="545801"/>
          <a:ext cx="1606475" cy="714502"/>
        </a:xfrm>
        <a:prstGeom prst="roundRect">
          <a:avLst/>
        </a:prstGeom>
      </dsp:spPr>
      <dsp:style>
        <a:lnRef idx="2">
          <a:schemeClr val="lt1"/>
        </a:lnRef>
        <a:fillRef idx="1">
          <a:schemeClr val="accent3"/>
        </a:fillRef>
        <a:effectRef idx="0">
          <a:scrgbClr r="0" g="0" b="0"/>
        </a:effectRef>
        <a:fontRef idx="minor">
          <a:schemeClr val="lt1"/>
        </a:fontRef>
      </dsp:style>
      <dsp:txBody>
        <a:bodyPr vert="horz" wrap="square" lIns="68580" tIns="68580" rIns="68580" bIns="685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800" smtClean="0">
              <a:latin typeface="+mj-ea"/>
              <a:ea typeface="+mj-ea"/>
            </a:rPr>
            <a:t>现场检查</a:t>
          </a:r>
          <a:endParaRPr lang="zh-CN" altLang="en-US" sz="1800">
            <a:latin typeface="+mj-ea"/>
            <a:ea typeface="+mj-ea"/>
          </a:endParaRPr>
        </a:p>
      </dsp:txBody>
      <dsp:txXfrm>
        <a:off x="5351239" y="545801"/>
        <a:ext cx="1606475" cy="714502"/>
      </dsp:txXfrm>
    </dsp:sp>
    <dsp:sp modelId="{4ECB42BA-0AD6-4C05-98E0-BDD123DB99A1}">
      <dsp:nvSpPr>
        <dsp:cNvPr id="8" name="圆角矩形 7"/>
        <dsp:cNvSpPr/>
      </dsp:nvSpPr>
      <dsp:spPr bwMode="white">
        <a:xfrm>
          <a:off x="7161426" y="545801"/>
          <a:ext cx="1606475" cy="714502"/>
        </a:xfrm>
        <a:prstGeom prst="roundRect">
          <a:avLst/>
        </a:prstGeom>
      </dsp:spPr>
      <dsp:style>
        <a:lnRef idx="2">
          <a:schemeClr val="lt1"/>
        </a:lnRef>
        <a:fillRef idx="1">
          <a:schemeClr val="accent3"/>
        </a:fillRef>
        <a:effectRef idx="0">
          <a:scrgbClr r="0" g="0" b="0"/>
        </a:effectRef>
        <a:fontRef idx="minor">
          <a:schemeClr val="lt1"/>
        </a:fontRef>
      </dsp:style>
      <dsp:txBody>
        <a:bodyPr vert="horz" wrap="square" lIns="68580" tIns="68580" rIns="68580" bIns="685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800" smtClean="0">
              <a:latin typeface="+mj-ea"/>
              <a:ea typeface="+mj-ea"/>
            </a:rPr>
            <a:t>交接检查</a:t>
          </a:r>
          <a:endParaRPr lang="zh-CN" altLang="en-US" sz="1800">
            <a:latin typeface="+mj-ea"/>
            <a:ea typeface="+mj-ea"/>
          </a:endParaRPr>
        </a:p>
      </dsp:txBody>
      <dsp:txXfrm>
        <a:off x="7161426" y="545801"/>
        <a:ext cx="1606475" cy="714502"/>
      </dsp:txXfrm>
    </dsp:sp>
  </dsp:spTree>
</dsp:drawing>
</file>

<file path=ppt/diagrams/drawing5.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8830944" cy="2286000"/>
        <a:chOff x="0" y="0"/>
        <a:chExt cx="8830944" cy="2286000"/>
      </a:xfrm>
    </dsp:grpSpPr>
    <dsp:sp modelId="{52FBF4FC-02BA-495B-829B-6403E456E2DC}">
      <dsp:nvSpPr>
        <dsp:cNvPr id="3" name="右箭头 2"/>
        <dsp:cNvSpPr/>
      </dsp:nvSpPr>
      <dsp:spPr bwMode="white">
        <a:xfrm>
          <a:off x="662321" y="0"/>
          <a:ext cx="7506302" cy="2286000"/>
        </a:xfrm>
        <a:prstGeom prst="rightArrow">
          <a:avLst/>
        </a:prstGeom>
      </dsp:spPr>
      <dsp:style>
        <a:lnRef idx="0">
          <a:schemeClr val="accent3"/>
        </a:lnRef>
        <a:fillRef idx="1">
          <a:schemeClr val="accent3">
            <a:tint val="40000"/>
          </a:schemeClr>
        </a:fillRef>
        <a:effectRef idx="0">
          <a:scrgbClr r="0" g="0" b="0"/>
        </a:effectRef>
        <a:fontRef idx="minor"/>
      </dsp:style>
      <dsp:txXfrm>
        <a:off x="662321" y="0"/>
        <a:ext cx="7506302" cy="2286000"/>
      </dsp:txXfrm>
    </dsp:sp>
    <dsp:sp modelId="{97F29359-461A-4F82-847B-ECDDA1DFDB77}">
      <dsp:nvSpPr>
        <dsp:cNvPr id="4" name="圆角矩形 3"/>
        <dsp:cNvSpPr/>
      </dsp:nvSpPr>
      <dsp:spPr bwMode="white">
        <a:xfrm>
          <a:off x="0" y="685800"/>
          <a:ext cx="1558402" cy="914400"/>
        </a:xfrm>
        <a:prstGeom prst="roundRect">
          <a:avLst/>
        </a:prstGeom>
      </dsp:spPr>
      <dsp:style>
        <a:lnRef idx="2">
          <a:schemeClr val="lt1"/>
        </a:lnRef>
        <a:fillRef idx="1">
          <a:schemeClr val="accent3"/>
        </a:fillRef>
        <a:effectRef idx="0">
          <a:scrgbClr r="0" g="0" b="0"/>
        </a:effectRef>
        <a:fontRef idx="minor">
          <a:schemeClr val="lt1"/>
        </a:fontRef>
      </dsp:style>
      <dsp:txBody>
        <a:bodyPr vert="horz" wrap="square" lIns="91439" tIns="91439" rIns="91439" bIns="91439" anchor="ctr"/>
        <a:lstStyle>
          <a:lvl1pPr algn="ctr">
            <a:defRPr sz="2500"/>
          </a:lvl1pPr>
          <a:lvl2pPr marL="171450" indent="-171450" algn="ctr">
            <a:defRPr sz="1900"/>
          </a:lvl2pPr>
          <a:lvl3pPr marL="342900" indent="-171450" algn="ctr">
            <a:defRPr sz="1900"/>
          </a:lvl3pPr>
          <a:lvl4pPr marL="514350" indent="-171450" algn="ctr">
            <a:defRPr sz="1900"/>
          </a:lvl4pPr>
          <a:lvl5pPr marL="685800" indent="-171450" algn="ctr">
            <a:defRPr sz="1900"/>
          </a:lvl5pPr>
          <a:lvl6pPr marL="857250" indent="-171450" algn="ctr">
            <a:defRPr sz="1900"/>
          </a:lvl6pPr>
          <a:lvl7pPr marL="1028700" indent="-171450" algn="ctr">
            <a:defRPr sz="1900"/>
          </a:lvl7pPr>
          <a:lvl8pPr marL="1200150" indent="-171450" algn="ctr">
            <a:defRPr sz="1900"/>
          </a:lvl8pPr>
          <a:lvl9pPr marL="1371600" indent="-171450" algn="ctr">
            <a:defRPr sz="1900"/>
          </a:lvl9pPr>
        </a:lstStyle>
        <a:p>
          <a:pPr lvl="0">
            <a:lnSpc>
              <a:spcPct val="100000"/>
            </a:lnSpc>
            <a:spcBef>
              <a:spcPct val="0"/>
            </a:spcBef>
            <a:spcAft>
              <a:spcPct val="35000"/>
            </a:spcAft>
          </a:pPr>
          <a:r>
            <a:rPr lang="zh-CN" altLang="en-US" sz="2400" smtClean="0"/>
            <a:t>压缩机、烃泵</a:t>
          </a:r>
          <a:endParaRPr lang="zh-CN" altLang="en-US" sz="2400" smtClean="0"/>
        </a:p>
      </dsp:txBody>
      <dsp:txXfrm>
        <a:off x="0" y="685800"/>
        <a:ext cx="1558402" cy="914400"/>
      </dsp:txXfrm>
    </dsp:sp>
    <dsp:sp modelId="{0694E85D-D329-466F-9E4A-382732E8A038}">
      <dsp:nvSpPr>
        <dsp:cNvPr id="5" name="圆角矩形 4"/>
        <dsp:cNvSpPr/>
      </dsp:nvSpPr>
      <dsp:spPr bwMode="white">
        <a:xfrm>
          <a:off x="1736260" y="698501"/>
          <a:ext cx="1558402" cy="914400"/>
        </a:xfrm>
        <a:prstGeom prst="roundRect">
          <a:avLst/>
        </a:prstGeom>
      </dsp:spPr>
      <dsp:style>
        <a:lnRef idx="2">
          <a:schemeClr val="lt1"/>
        </a:lnRef>
        <a:fillRef idx="1">
          <a:schemeClr val="accent3"/>
        </a:fillRef>
        <a:effectRef idx="0">
          <a:scrgbClr r="0" g="0" b="0"/>
        </a:effectRef>
        <a:fontRef idx="minor">
          <a:schemeClr val="lt1"/>
        </a:fontRef>
      </dsp:style>
      <dsp:txBody>
        <a:bodyPr vert="horz" wrap="square" lIns="91439" tIns="91439" rIns="91439" bIns="91439" anchor="ctr"/>
        <a:lstStyle>
          <a:lvl1pPr algn="ctr">
            <a:defRPr sz="2500"/>
          </a:lvl1pPr>
          <a:lvl2pPr marL="171450" indent="-171450" algn="ctr">
            <a:defRPr sz="1900"/>
          </a:lvl2pPr>
          <a:lvl3pPr marL="342900" indent="-171450" algn="ctr">
            <a:defRPr sz="1900"/>
          </a:lvl3pPr>
          <a:lvl4pPr marL="514350" indent="-171450" algn="ctr">
            <a:defRPr sz="1900"/>
          </a:lvl4pPr>
          <a:lvl5pPr marL="685800" indent="-171450" algn="ctr">
            <a:defRPr sz="1900"/>
          </a:lvl5pPr>
          <a:lvl6pPr marL="857250" indent="-171450" algn="ctr">
            <a:defRPr sz="1900"/>
          </a:lvl6pPr>
          <a:lvl7pPr marL="1028700" indent="-171450" algn="ctr">
            <a:defRPr sz="1900"/>
          </a:lvl7pPr>
          <a:lvl8pPr marL="1200150" indent="-171450" algn="ctr">
            <a:defRPr sz="1900"/>
          </a:lvl8pPr>
          <a:lvl9pPr marL="1371600" indent="-171450" algn="ctr">
            <a:defRPr sz="1900"/>
          </a:lvl9pPr>
        </a:lstStyle>
        <a:p>
          <a:pPr lvl="0">
            <a:lnSpc>
              <a:spcPct val="100000"/>
            </a:lnSpc>
            <a:spcBef>
              <a:spcPct val="0"/>
            </a:spcBef>
            <a:spcAft>
              <a:spcPct val="35000"/>
            </a:spcAft>
          </a:pPr>
          <a:r>
            <a:rPr lang="zh-CN" altLang="en-US" sz="2400" smtClean="0"/>
            <a:t>压缩机烃泵附件</a:t>
          </a:r>
          <a:endParaRPr lang="zh-CN" altLang="en-US" sz="2400" smtClean="0"/>
        </a:p>
      </dsp:txBody>
      <dsp:txXfrm>
        <a:off x="1736260" y="698501"/>
        <a:ext cx="1558402" cy="914400"/>
      </dsp:txXfrm>
    </dsp:sp>
    <dsp:sp modelId="{27E076D2-03F8-4222-A7B2-357962D8D2B1}">
      <dsp:nvSpPr>
        <dsp:cNvPr id="6" name="圆角矩形 5"/>
        <dsp:cNvSpPr/>
      </dsp:nvSpPr>
      <dsp:spPr bwMode="white">
        <a:xfrm>
          <a:off x="3490893" y="698501"/>
          <a:ext cx="1558402" cy="914400"/>
        </a:xfrm>
        <a:prstGeom prst="roundRect">
          <a:avLst/>
        </a:prstGeom>
      </dsp:spPr>
      <dsp:style>
        <a:lnRef idx="2">
          <a:schemeClr val="lt1"/>
        </a:lnRef>
        <a:fillRef idx="1">
          <a:schemeClr val="accent3"/>
        </a:fillRef>
        <a:effectRef idx="0">
          <a:scrgbClr r="0" g="0" b="0"/>
        </a:effectRef>
        <a:fontRef idx="minor">
          <a:schemeClr val="lt1"/>
        </a:fontRef>
      </dsp:style>
      <dsp:txBody>
        <a:bodyPr vert="horz" wrap="square" lIns="91439" tIns="91439" rIns="91439" bIns="91439" anchor="ctr"/>
        <a:lstStyle>
          <a:lvl1pPr algn="ctr">
            <a:defRPr sz="2500"/>
          </a:lvl1pPr>
          <a:lvl2pPr marL="171450" indent="-171450" algn="ctr">
            <a:defRPr sz="1900"/>
          </a:lvl2pPr>
          <a:lvl3pPr marL="342900" indent="-171450" algn="ctr">
            <a:defRPr sz="1900"/>
          </a:lvl3pPr>
          <a:lvl4pPr marL="514350" indent="-171450" algn="ctr">
            <a:defRPr sz="1900"/>
          </a:lvl4pPr>
          <a:lvl5pPr marL="685800" indent="-171450" algn="ctr">
            <a:defRPr sz="1900"/>
          </a:lvl5pPr>
          <a:lvl6pPr marL="857250" indent="-171450" algn="ctr">
            <a:defRPr sz="1900"/>
          </a:lvl6pPr>
          <a:lvl7pPr marL="1028700" indent="-171450" algn="ctr">
            <a:defRPr sz="1900"/>
          </a:lvl7pPr>
          <a:lvl8pPr marL="1200150" indent="-171450" algn="ctr">
            <a:defRPr sz="1900"/>
          </a:lvl8pPr>
          <a:lvl9pPr marL="1371600" indent="-171450" algn="ctr">
            <a:defRPr sz="1900"/>
          </a:lvl9pPr>
        </a:lstStyle>
        <a:p>
          <a:pPr lvl="0">
            <a:lnSpc>
              <a:spcPct val="100000"/>
            </a:lnSpc>
            <a:spcBef>
              <a:spcPct val="0"/>
            </a:spcBef>
            <a:spcAft>
              <a:spcPct val="35000"/>
            </a:spcAft>
          </a:pPr>
          <a:r>
            <a:rPr lang="zh-CN" altLang="en-US" sz="2400" smtClean="0"/>
            <a:t>运行检查</a:t>
          </a:r>
          <a:endParaRPr lang="zh-CN" altLang="en-US" sz="2400" smtClean="0"/>
        </a:p>
      </dsp:txBody>
      <dsp:txXfrm>
        <a:off x="3490893" y="698501"/>
        <a:ext cx="1558402" cy="914400"/>
      </dsp:txXfrm>
    </dsp:sp>
    <dsp:sp modelId="{B9A17A9F-E52F-4474-AFA4-CA719FCEFC43}">
      <dsp:nvSpPr>
        <dsp:cNvPr id="7" name="圆角矩形 6"/>
        <dsp:cNvSpPr/>
      </dsp:nvSpPr>
      <dsp:spPr bwMode="white">
        <a:xfrm>
          <a:off x="5179479" y="698501"/>
          <a:ext cx="1558402" cy="914400"/>
        </a:xfrm>
        <a:prstGeom prst="roundRect">
          <a:avLst/>
        </a:prstGeom>
      </dsp:spPr>
      <dsp:style>
        <a:lnRef idx="2">
          <a:schemeClr val="lt1"/>
        </a:lnRef>
        <a:fillRef idx="1">
          <a:schemeClr val="accent3"/>
        </a:fillRef>
        <a:effectRef idx="0">
          <a:scrgbClr r="0" g="0" b="0"/>
        </a:effectRef>
        <a:fontRef idx="minor">
          <a:schemeClr val="lt1"/>
        </a:fontRef>
      </dsp:style>
      <dsp:txBody>
        <a:bodyPr lIns="95250" tIns="95250" rIns="95250" bIns="95250" anchor="ctr"/>
        <a:lstStyle>
          <a:lvl1pPr algn="ctr">
            <a:defRPr sz="2500"/>
          </a:lvl1pPr>
          <a:lvl2pPr marL="171450" indent="-171450" algn="ctr">
            <a:defRPr sz="1900"/>
          </a:lvl2pPr>
          <a:lvl3pPr marL="342900" indent="-171450" algn="ctr">
            <a:defRPr sz="1900"/>
          </a:lvl3pPr>
          <a:lvl4pPr marL="514350" indent="-171450" algn="ctr">
            <a:defRPr sz="1900"/>
          </a:lvl4pPr>
          <a:lvl5pPr marL="685800" indent="-171450" algn="ctr">
            <a:defRPr sz="1900"/>
          </a:lvl5pPr>
          <a:lvl6pPr marL="857250" indent="-171450" algn="ctr">
            <a:defRPr sz="1900"/>
          </a:lvl6pPr>
          <a:lvl7pPr marL="1028700" indent="-171450" algn="ctr">
            <a:defRPr sz="1900"/>
          </a:lvl7pPr>
          <a:lvl8pPr marL="1200150" indent="-171450" algn="ctr">
            <a:defRPr sz="1900"/>
          </a:lvl8pPr>
          <a:lvl9pPr marL="1371600" indent="-171450" algn="ctr">
            <a:defRPr sz="1900"/>
          </a:lvl9pPr>
        </a:lstStyle>
        <a:p>
          <a:pPr lvl="0">
            <a:lnSpc>
              <a:spcPct val="100000"/>
            </a:lnSpc>
            <a:spcBef>
              <a:spcPct val="0"/>
            </a:spcBef>
            <a:spcAft>
              <a:spcPct val="35000"/>
            </a:spcAft>
          </a:pPr>
          <a:r>
            <a:rPr lang="zh-CN" altLang="en-US" smtClean="0"/>
            <a:t>关机检查</a:t>
          </a:r>
          <a:endParaRPr lang="zh-CN" altLang="en-US"/>
        </a:p>
      </dsp:txBody>
      <dsp:txXfrm>
        <a:off x="5179479" y="698501"/>
        <a:ext cx="1558402" cy="914400"/>
      </dsp:txXfrm>
    </dsp:sp>
    <dsp:sp modelId="{69DA2FFC-AB75-4E11-ACB3-B5558A91B03D}">
      <dsp:nvSpPr>
        <dsp:cNvPr id="8" name="圆角矩形 7"/>
        <dsp:cNvSpPr/>
      </dsp:nvSpPr>
      <dsp:spPr bwMode="white">
        <a:xfrm>
          <a:off x="6954711" y="698501"/>
          <a:ext cx="1558402" cy="914400"/>
        </a:xfrm>
        <a:prstGeom prst="roundRect">
          <a:avLst/>
        </a:prstGeom>
      </dsp:spPr>
      <dsp:style>
        <a:lnRef idx="2">
          <a:schemeClr val="lt1"/>
        </a:lnRef>
        <a:fillRef idx="1">
          <a:schemeClr val="accent3"/>
        </a:fillRef>
        <a:effectRef idx="0">
          <a:scrgbClr r="0" g="0" b="0"/>
        </a:effectRef>
        <a:fontRef idx="minor">
          <a:schemeClr val="lt1"/>
        </a:fontRef>
      </dsp:style>
      <dsp:txBody>
        <a:bodyPr lIns="95250" tIns="95250" rIns="95250" bIns="95250" anchor="ctr"/>
        <a:lstStyle>
          <a:lvl1pPr algn="ctr">
            <a:defRPr sz="2500"/>
          </a:lvl1pPr>
          <a:lvl2pPr marL="171450" indent="-171450" algn="ctr">
            <a:defRPr sz="1900"/>
          </a:lvl2pPr>
          <a:lvl3pPr marL="342900" indent="-171450" algn="ctr">
            <a:defRPr sz="1900"/>
          </a:lvl3pPr>
          <a:lvl4pPr marL="514350" indent="-171450" algn="ctr">
            <a:defRPr sz="1900"/>
          </a:lvl4pPr>
          <a:lvl5pPr marL="685800" indent="-171450" algn="ctr">
            <a:defRPr sz="1900"/>
          </a:lvl5pPr>
          <a:lvl6pPr marL="857250" indent="-171450" algn="ctr">
            <a:defRPr sz="1900"/>
          </a:lvl6pPr>
          <a:lvl7pPr marL="1028700" indent="-171450" algn="ctr">
            <a:defRPr sz="1900"/>
          </a:lvl7pPr>
          <a:lvl8pPr marL="1200150" indent="-171450" algn="ctr">
            <a:defRPr sz="1900"/>
          </a:lvl8pPr>
          <a:lvl9pPr marL="1371600" indent="-171450" algn="ctr">
            <a:defRPr sz="1900"/>
          </a:lvl9pPr>
        </a:lstStyle>
        <a:p>
          <a:pPr lvl="0">
            <a:lnSpc>
              <a:spcPct val="100000"/>
            </a:lnSpc>
            <a:spcBef>
              <a:spcPct val="0"/>
            </a:spcBef>
            <a:spcAft>
              <a:spcPct val="35000"/>
            </a:spcAft>
          </a:pPr>
          <a:r>
            <a:rPr lang="zh-CN" altLang="en-US" smtClean="0"/>
            <a:t>定期保养</a:t>
          </a:r>
          <a:endParaRPr lang="zh-CN" altLang="en-US"/>
        </a:p>
      </dsp:txBody>
      <dsp:txXfrm>
        <a:off x="6954711" y="698501"/>
        <a:ext cx="1558402" cy="914400"/>
      </dsp:txXfrm>
    </dsp:sp>
  </dsp:spTree>
</dsp:drawing>
</file>

<file path=ppt/diagrams/drawing6.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9105265" cy="2072005"/>
        <a:chOff x="0" y="0"/>
        <a:chExt cx="9105265" cy="2072005"/>
      </a:xfrm>
    </dsp:grpSpPr>
    <dsp:sp modelId="{52FBF4FC-02BA-495B-829B-6403E456E2DC}">
      <dsp:nvSpPr>
        <dsp:cNvPr id="3" name="右箭头 2"/>
        <dsp:cNvSpPr/>
      </dsp:nvSpPr>
      <dsp:spPr bwMode="white">
        <a:xfrm>
          <a:off x="682895" y="0"/>
          <a:ext cx="7739475" cy="2072005"/>
        </a:xfrm>
        <a:prstGeom prst="rightArrow">
          <a:avLst/>
        </a:prstGeom>
      </dsp:spPr>
      <dsp:style>
        <a:lnRef idx="0">
          <a:schemeClr val="accent3"/>
        </a:lnRef>
        <a:fillRef idx="1">
          <a:schemeClr val="accent3">
            <a:tint val="40000"/>
          </a:schemeClr>
        </a:fillRef>
        <a:effectRef idx="0">
          <a:scrgbClr r="0" g="0" b="0"/>
        </a:effectRef>
        <a:fontRef idx="minor"/>
      </dsp:style>
      <dsp:txXfrm>
        <a:off x="682895" y="0"/>
        <a:ext cx="7739475" cy="2072005"/>
      </dsp:txXfrm>
    </dsp:sp>
    <dsp:sp modelId="{97F29359-461A-4F82-847B-ECDDA1DFDB77}">
      <dsp:nvSpPr>
        <dsp:cNvPr id="4" name="圆角矩形 3"/>
        <dsp:cNvSpPr/>
      </dsp:nvSpPr>
      <dsp:spPr bwMode="white">
        <a:xfrm>
          <a:off x="0" y="621602"/>
          <a:ext cx="1606811" cy="828802"/>
        </a:xfrm>
        <a:prstGeom prst="roundRect">
          <a:avLst/>
        </a:prstGeom>
      </dsp:spPr>
      <dsp:style>
        <a:lnRef idx="2">
          <a:schemeClr val="lt1"/>
        </a:lnRef>
        <a:fillRef idx="1">
          <a:schemeClr val="accent3"/>
        </a:fillRef>
        <a:effectRef idx="0">
          <a:scrgbClr r="0" g="0" b="0"/>
        </a:effectRef>
        <a:fontRef idx="minor">
          <a:schemeClr val="lt1"/>
        </a:fontRef>
      </dsp:style>
      <dsp:txBody>
        <a:bodyPr lIns="106680" tIns="106680" rIns="106680" bIns="106680" anchor="ctr"/>
        <a:lstStyle>
          <a:lvl1pPr algn="ctr">
            <a:defRPr sz="2100"/>
          </a:lvl1pPr>
          <a:lvl2pPr marL="171450" indent="-171450" algn="ctr">
            <a:defRPr sz="1600"/>
          </a:lvl2pPr>
          <a:lvl3pPr marL="342900" indent="-171450" algn="ctr">
            <a:defRPr sz="1600"/>
          </a:lvl3pPr>
          <a:lvl4pPr marL="514350" indent="-171450" algn="ctr">
            <a:defRPr sz="1600"/>
          </a:lvl4pPr>
          <a:lvl5pPr marL="685800" indent="-171450" algn="ctr">
            <a:defRPr sz="1600"/>
          </a:lvl5pPr>
          <a:lvl6pPr marL="857250" indent="-171450" algn="ctr">
            <a:defRPr sz="1600"/>
          </a:lvl6pPr>
          <a:lvl7pPr marL="1028700" indent="-171450" algn="ctr">
            <a:defRPr sz="1600"/>
          </a:lvl7pPr>
          <a:lvl8pPr marL="1200150" indent="-171450" algn="ctr">
            <a:defRPr sz="1600"/>
          </a:lvl8pPr>
          <a:lvl9pPr marL="1371600" indent="-171450" algn="ctr">
            <a:defRPr sz="1600"/>
          </a:lvl9pPr>
        </a:lstStyle>
        <a:p>
          <a:pPr lvl="0">
            <a:lnSpc>
              <a:spcPct val="100000"/>
            </a:lnSpc>
            <a:spcBef>
              <a:spcPct val="0"/>
            </a:spcBef>
            <a:spcAft>
              <a:spcPct val="35000"/>
            </a:spcAft>
          </a:pPr>
          <a:r>
            <a:rPr lang="zh-CN" altLang="en-US" sz="2800" smtClean="0"/>
            <a:t>充装前准备</a:t>
          </a:r>
          <a:endParaRPr lang="zh-CN" altLang="en-US" sz="2800"/>
        </a:p>
      </dsp:txBody>
      <dsp:txXfrm>
        <a:off x="0" y="621602"/>
        <a:ext cx="1606811" cy="828802"/>
      </dsp:txXfrm>
    </dsp:sp>
    <dsp:sp modelId="{0694E85D-D329-466F-9E4A-382732E8A038}">
      <dsp:nvSpPr>
        <dsp:cNvPr id="5" name="圆角矩形 4"/>
        <dsp:cNvSpPr/>
      </dsp:nvSpPr>
      <dsp:spPr bwMode="white">
        <a:xfrm>
          <a:off x="1790194" y="633114"/>
          <a:ext cx="1606811" cy="828802"/>
        </a:xfrm>
        <a:prstGeom prst="roundRect">
          <a:avLst/>
        </a:prstGeom>
      </dsp:spPr>
      <dsp:style>
        <a:lnRef idx="2">
          <a:schemeClr val="lt1"/>
        </a:lnRef>
        <a:fillRef idx="1">
          <a:schemeClr val="accent3"/>
        </a:fillRef>
        <a:effectRef idx="0">
          <a:scrgbClr r="0" g="0" b="0"/>
        </a:effectRef>
        <a:fontRef idx="minor">
          <a:schemeClr val="lt1"/>
        </a:fontRef>
      </dsp:style>
      <dsp:txBody>
        <a:bodyPr lIns="106680" tIns="106680" rIns="106680" bIns="106680" anchor="ctr"/>
        <a:lstStyle>
          <a:lvl1pPr algn="ctr">
            <a:defRPr sz="2100"/>
          </a:lvl1pPr>
          <a:lvl2pPr marL="171450" indent="-171450" algn="ctr">
            <a:defRPr sz="1600"/>
          </a:lvl2pPr>
          <a:lvl3pPr marL="342900" indent="-171450" algn="ctr">
            <a:defRPr sz="1600"/>
          </a:lvl3pPr>
          <a:lvl4pPr marL="514350" indent="-171450" algn="ctr">
            <a:defRPr sz="1600"/>
          </a:lvl4pPr>
          <a:lvl5pPr marL="685800" indent="-171450" algn="ctr">
            <a:defRPr sz="1600"/>
          </a:lvl5pPr>
          <a:lvl6pPr marL="857250" indent="-171450" algn="ctr">
            <a:defRPr sz="1600"/>
          </a:lvl6pPr>
          <a:lvl7pPr marL="1028700" indent="-171450" algn="ctr">
            <a:defRPr sz="1600"/>
          </a:lvl7pPr>
          <a:lvl8pPr marL="1200150" indent="-171450" algn="ctr">
            <a:defRPr sz="1600"/>
          </a:lvl8pPr>
          <a:lvl9pPr marL="1371600" indent="-171450" algn="ctr">
            <a:defRPr sz="1600"/>
          </a:lvl9pPr>
        </a:lstStyle>
        <a:p>
          <a:pPr lvl="0">
            <a:lnSpc>
              <a:spcPct val="100000"/>
            </a:lnSpc>
            <a:spcBef>
              <a:spcPct val="0"/>
            </a:spcBef>
            <a:spcAft>
              <a:spcPct val="35000"/>
            </a:spcAft>
          </a:pPr>
          <a:r>
            <a:rPr lang="zh-CN" altLang="en-US" sz="2800" smtClean="0"/>
            <a:t>充装前检查</a:t>
          </a:r>
          <a:endParaRPr lang="zh-CN" altLang="en-US" sz="2800"/>
        </a:p>
      </dsp:txBody>
      <dsp:txXfrm>
        <a:off x="1790194" y="633114"/>
        <a:ext cx="1606811" cy="828802"/>
      </dsp:txXfrm>
    </dsp:sp>
    <dsp:sp modelId="{27E076D2-03F8-4222-A7B2-357962D8D2B1}">
      <dsp:nvSpPr>
        <dsp:cNvPr id="6" name="圆角矩形 5"/>
        <dsp:cNvSpPr/>
      </dsp:nvSpPr>
      <dsp:spPr bwMode="white">
        <a:xfrm>
          <a:off x="3599333" y="633114"/>
          <a:ext cx="1606811" cy="828802"/>
        </a:xfrm>
        <a:prstGeom prst="roundRect">
          <a:avLst/>
        </a:prstGeom>
      </dsp:spPr>
      <dsp:style>
        <a:lnRef idx="2">
          <a:schemeClr val="lt1"/>
        </a:lnRef>
        <a:fillRef idx="1">
          <a:schemeClr val="accent3"/>
        </a:fillRef>
        <a:effectRef idx="0">
          <a:scrgbClr r="0" g="0" b="0"/>
        </a:effectRef>
        <a:fontRef idx="minor">
          <a:schemeClr val="lt1"/>
        </a:fontRef>
      </dsp:style>
      <dsp:txBody>
        <a:bodyPr lIns="80010" tIns="80010" rIns="80010" bIns="80010" anchor="ctr"/>
        <a:lstStyle>
          <a:lvl1pPr algn="ctr">
            <a:defRPr sz="2100"/>
          </a:lvl1pPr>
          <a:lvl2pPr marL="171450" indent="-171450" algn="ctr">
            <a:defRPr sz="1600"/>
          </a:lvl2pPr>
          <a:lvl3pPr marL="342900" indent="-171450" algn="ctr">
            <a:defRPr sz="1600"/>
          </a:lvl3pPr>
          <a:lvl4pPr marL="514350" indent="-171450" algn="ctr">
            <a:defRPr sz="1600"/>
          </a:lvl4pPr>
          <a:lvl5pPr marL="685800" indent="-171450" algn="ctr">
            <a:defRPr sz="1600"/>
          </a:lvl5pPr>
          <a:lvl6pPr marL="857250" indent="-171450" algn="ctr">
            <a:defRPr sz="1600"/>
          </a:lvl6pPr>
          <a:lvl7pPr marL="1028700" indent="-171450" algn="ctr">
            <a:defRPr sz="1600"/>
          </a:lvl7pPr>
          <a:lvl8pPr marL="1200150" indent="-171450" algn="ctr">
            <a:defRPr sz="1600"/>
          </a:lvl8pPr>
          <a:lvl9pPr marL="1371600" indent="-171450" algn="ctr">
            <a:defRPr sz="1600"/>
          </a:lvl9pPr>
        </a:lstStyle>
        <a:p>
          <a:pPr lvl="0">
            <a:lnSpc>
              <a:spcPct val="100000"/>
            </a:lnSpc>
            <a:spcBef>
              <a:spcPct val="0"/>
            </a:spcBef>
            <a:spcAft>
              <a:spcPct val="35000"/>
            </a:spcAft>
          </a:pPr>
          <a:r>
            <a:rPr lang="zh-CN" altLang="en-US" smtClean="0"/>
            <a:t>充装检查</a:t>
          </a:r>
          <a:endParaRPr lang="zh-CN" altLang="en-US"/>
        </a:p>
      </dsp:txBody>
      <dsp:txXfrm>
        <a:off x="3599333" y="633114"/>
        <a:ext cx="1606811" cy="828802"/>
      </dsp:txXfrm>
    </dsp:sp>
    <dsp:sp modelId="{B9A17A9F-E52F-4474-AFA4-CA719FCEFC43}">
      <dsp:nvSpPr>
        <dsp:cNvPr id="7" name="圆角矩形 6"/>
        <dsp:cNvSpPr/>
      </dsp:nvSpPr>
      <dsp:spPr bwMode="white">
        <a:xfrm>
          <a:off x="5408468" y="633114"/>
          <a:ext cx="1606811" cy="828802"/>
        </a:xfrm>
        <a:prstGeom prst="roundRect">
          <a:avLst/>
        </a:prstGeom>
      </dsp:spPr>
      <dsp:style>
        <a:lnRef idx="2">
          <a:schemeClr val="lt1"/>
        </a:lnRef>
        <a:fillRef idx="1">
          <a:schemeClr val="accent3"/>
        </a:fillRef>
        <a:effectRef idx="0">
          <a:scrgbClr r="0" g="0" b="0"/>
        </a:effectRef>
        <a:fontRef idx="minor">
          <a:schemeClr val="lt1"/>
        </a:fontRef>
      </dsp:style>
      <dsp:txBody>
        <a:bodyPr lIns="80010" tIns="80010" rIns="80010" bIns="80010" anchor="ctr"/>
        <a:lstStyle>
          <a:lvl1pPr algn="ctr">
            <a:defRPr sz="2100"/>
          </a:lvl1pPr>
          <a:lvl2pPr marL="171450" indent="-171450" algn="ctr">
            <a:defRPr sz="1600"/>
          </a:lvl2pPr>
          <a:lvl3pPr marL="342900" indent="-171450" algn="ctr">
            <a:defRPr sz="1600"/>
          </a:lvl3pPr>
          <a:lvl4pPr marL="514350" indent="-171450" algn="ctr">
            <a:defRPr sz="1600"/>
          </a:lvl4pPr>
          <a:lvl5pPr marL="685800" indent="-171450" algn="ctr">
            <a:defRPr sz="1600"/>
          </a:lvl5pPr>
          <a:lvl6pPr marL="857250" indent="-171450" algn="ctr">
            <a:defRPr sz="1600"/>
          </a:lvl6pPr>
          <a:lvl7pPr marL="1028700" indent="-171450" algn="ctr">
            <a:defRPr sz="1600"/>
          </a:lvl7pPr>
          <a:lvl8pPr marL="1200150" indent="-171450" algn="ctr">
            <a:defRPr sz="1600"/>
          </a:lvl8pPr>
          <a:lvl9pPr marL="1371600" indent="-171450" algn="ctr">
            <a:defRPr sz="1600"/>
          </a:lvl9pPr>
        </a:lstStyle>
        <a:p>
          <a:pPr lvl="0">
            <a:lnSpc>
              <a:spcPct val="100000"/>
            </a:lnSpc>
            <a:spcBef>
              <a:spcPct val="0"/>
            </a:spcBef>
            <a:spcAft>
              <a:spcPct val="35000"/>
            </a:spcAft>
          </a:pPr>
          <a:r>
            <a:rPr lang="zh-CN" altLang="en-US" smtClean="0"/>
            <a:t>充装后检查</a:t>
          </a:r>
          <a:endParaRPr lang="zh-CN" altLang="en-US"/>
        </a:p>
      </dsp:txBody>
      <dsp:txXfrm>
        <a:off x="5408468" y="633114"/>
        <a:ext cx="1606811" cy="828802"/>
      </dsp:txXfrm>
    </dsp:sp>
    <dsp:sp modelId="{69DA2FFC-AB75-4E11-ACB3-B5558A91B03D}">
      <dsp:nvSpPr>
        <dsp:cNvPr id="8" name="圆角矩形 7"/>
        <dsp:cNvSpPr/>
      </dsp:nvSpPr>
      <dsp:spPr bwMode="white">
        <a:xfrm>
          <a:off x="7249754" y="637539"/>
          <a:ext cx="1606811" cy="828802"/>
        </a:xfrm>
        <a:prstGeom prst="roundRect">
          <a:avLst/>
        </a:prstGeom>
      </dsp:spPr>
      <dsp:style>
        <a:lnRef idx="2">
          <a:schemeClr val="lt1"/>
        </a:lnRef>
        <a:fillRef idx="1">
          <a:schemeClr val="accent3"/>
        </a:fillRef>
        <a:effectRef idx="0">
          <a:scrgbClr r="0" g="0" b="0"/>
        </a:effectRef>
        <a:fontRef idx="minor">
          <a:schemeClr val="lt1"/>
        </a:fontRef>
      </dsp:style>
      <dsp:txBody>
        <a:bodyPr lIns="80010" tIns="80010" rIns="80010" bIns="80010" anchor="ctr"/>
        <a:lstStyle>
          <a:lvl1pPr algn="ctr">
            <a:defRPr sz="2100"/>
          </a:lvl1pPr>
          <a:lvl2pPr marL="171450" indent="-171450" algn="ctr">
            <a:defRPr sz="1600"/>
          </a:lvl2pPr>
          <a:lvl3pPr marL="342900" indent="-171450" algn="ctr">
            <a:defRPr sz="1600"/>
          </a:lvl3pPr>
          <a:lvl4pPr marL="514350" indent="-171450" algn="ctr">
            <a:defRPr sz="1600"/>
          </a:lvl4pPr>
          <a:lvl5pPr marL="685800" indent="-171450" algn="ctr">
            <a:defRPr sz="1600"/>
          </a:lvl5pPr>
          <a:lvl6pPr marL="857250" indent="-171450" algn="ctr">
            <a:defRPr sz="1600"/>
          </a:lvl6pPr>
          <a:lvl7pPr marL="1028700" indent="-171450" algn="ctr">
            <a:defRPr sz="1600"/>
          </a:lvl7pPr>
          <a:lvl8pPr marL="1200150" indent="-171450" algn="ctr">
            <a:defRPr sz="1600"/>
          </a:lvl8pPr>
          <a:lvl9pPr marL="1371600" indent="-171450" algn="ctr">
            <a:defRPr sz="1600"/>
          </a:lvl9pPr>
        </a:lstStyle>
        <a:p>
          <a:pPr lvl="0">
            <a:lnSpc>
              <a:spcPct val="100000"/>
            </a:lnSpc>
            <a:spcBef>
              <a:spcPct val="0"/>
            </a:spcBef>
            <a:spcAft>
              <a:spcPct val="35000"/>
            </a:spcAft>
          </a:pPr>
          <a:r>
            <a:rPr lang="zh-CN" altLang="en-US" smtClean="0"/>
            <a:t>出库管理</a:t>
          </a:r>
          <a:endParaRPr lang="zh-CN" altLang="en-US"/>
        </a:p>
      </dsp:txBody>
      <dsp:txXfrm>
        <a:off x="7249754" y="637539"/>
        <a:ext cx="1606811" cy="828802"/>
      </dsp:txXfrm>
    </dsp:sp>
  </dsp:spTree>
</dsp:drawing>
</file>

<file path=ppt/diagrams/drawing7.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9144000" cy="2277110"/>
        <a:chOff x="0" y="0"/>
        <a:chExt cx="9144000" cy="2277110"/>
      </a:xfrm>
    </dsp:grpSpPr>
    <dsp:sp modelId="{52FBF4FC-02BA-495B-829B-6403E456E2DC}">
      <dsp:nvSpPr>
        <dsp:cNvPr id="3" name="右箭头 2"/>
        <dsp:cNvSpPr/>
      </dsp:nvSpPr>
      <dsp:spPr bwMode="white">
        <a:xfrm>
          <a:off x="685800" y="0"/>
          <a:ext cx="7772400" cy="2277110"/>
        </a:xfrm>
        <a:prstGeom prst="rightArrow">
          <a:avLst/>
        </a:prstGeom>
      </dsp:spPr>
      <dsp:style>
        <a:lnRef idx="0">
          <a:schemeClr val="accent3"/>
        </a:lnRef>
        <a:fillRef idx="1">
          <a:schemeClr val="accent3">
            <a:tint val="40000"/>
          </a:schemeClr>
        </a:fillRef>
        <a:effectRef idx="0">
          <a:scrgbClr r="0" g="0" b="0"/>
        </a:effectRef>
        <a:fontRef idx="minor"/>
      </dsp:style>
      <dsp:txXfrm>
        <a:off x="685800" y="0"/>
        <a:ext cx="7772400" cy="2277110"/>
      </dsp:txXfrm>
    </dsp:sp>
    <dsp:sp modelId="{97F29359-461A-4F82-847B-ECDDA1DFDB77}">
      <dsp:nvSpPr>
        <dsp:cNvPr id="4" name="圆角矩形 3"/>
        <dsp:cNvSpPr/>
      </dsp:nvSpPr>
      <dsp:spPr bwMode="white">
        <a:xfrm>
          <a:off x="0" y="683133"/>
          <a:ext cx="2743200" cy="910844"/>
        </a:xfrm>
        <a:prstGeom prst="roundRect">
          <a:avLst/>
        </a:prstGeom>
      </dsp:spPr>
      <dsp:style>
        <a:lnRef idx="2">
          <a:schemeClr val="lt1"/>
        </a:lnRef>
        <a:fillRef idx="1">
          <a:schemeClr val="accent3"/>
        </a:fillRef>
        <a:effectRef idx="0">
          <a:scrgbClr r="0" g="0" b="0"/>
        </a:effectRef>
        <a:fontRef idx="minor">
          <a:schemeClr val="lt1"/>
        </a:fontRef>
      </dsp:style>
      <dsp:txBody>
        <a:bodyPr lIns="76200" tIns="76200" rIns="76200" bIns="76200" anchor="ctr"/>
        <a:lstStyle>
          <a:lvl1pPr algn="ctr">
            <a:defRPr sz="2000"/>
          </a:lvl1pPr>
          <a:lvl2pPr marL="114300" indent="-114300" algn="ctr">
            <a:defRPr sz="1500"/>
          </a:lvl2pPr>
          <a:lvl3pPr marL="228600" indent="-114300" algn="ctr">
            <a:defRPr sz="1500"/>
          </a:lvl3pPr>
          <a:lvl4pPr marL="342900" indent="-114300" algn="ctr">
            <a:defRPr sz="1500"/>
          </a:lvl4pPr>
          <a:lvl5pPr marL="457200" indent="-114300" algn="ctr">
            <a:defRPr sz="1500"/>
          </a:lvl5pPr>
          <a:lvl6pPr marL="571500" indent="-114300" algn="ctr">
            <a:defRPr sz="1500"/>
          </a:lvl6pPr>
          <a:lvl7pPr marL="685800" indent="-114300" algn="ctr">
            <a:defRPr sz="1500"/>
          </a:lvl7pPr>
          <a:lvl8pPr marL="800100" indent="-114300" algn="ctr">
            <a:defRPr sz="1500"/>
          </a:lvl8pPr>
          <a:lvl9pPr marL="914400" indent="-114300" algn="ctr">
            <a:defRPr sz="1500"/>
          </a:lvl9pPr>
        </a:lstStyle>
        <a:p>
          <a:pPr lvl="0">
            <a:lnSpc>
              <a:spcPct val="100000"/>
            </a:lnSpc>
            <a:spcBef>
              <a:spcPct val="0"/>
            </a:spcBef>
            <a:spcAft>
              <a:spcPct val="35000"/>
            </a:spcAft>
          </a:pPr>
          <a:r>
            <a:rPr lang="zh-CN" altLang="en-US" smtClean="0"/>
            <a:t>罐体、管道检查</a:t>
          </a:r>
          <a:endParaRPr lang="zh-CN" altLang="en-US"/>
        </a:p>
      </dsp:txBody>
      <dsp:txXfrm>
        <a:off x="0" y="683133"/>
        <a:ext cx="2743200" cy="910844"/>
      </dsp:txXfrm>
    </dsp:sp>
    <dsp:sp modelId="{0694E85D-D329-466F-9E4A-382732E8A038}">
      <dsp:nvSpPr>
        <dsp:cNvPr id="5" name="圆角矩形 4"/>
        <dsp:cNvSpPr/>
      </dsp:nvSpPr>
      <dsp:spPr bwMode="white">
        <a:xfrm>
          <a:off x="3056277" y="695785"/>
          <a:ext cx="2743200" cy="910844"/>
        </a:xfrm>
        <a:prstGeom prst="roundRect">
          <a:avLst/>
        </a:prstGeom>
      </dsp:spPr>
      <dsp:style>
        <a:lnRef idx="2">
          <a:schemeClr val="lt1"/>
        </a:lnRef>
        <a:fillRef idx="1">
          <a:schemeClr val="accent3"/>
        </a:fillRef>
        <a:effectRef idx="0">
          <a:scrgbClr r="0" g="0" b="0"/>
        </a:effectRef>
        <a:fontRef idx="minor">
          <a:schemeClr val="lt1"/>
        </a:fontRef>
      </dsp:style>
      <dsp:txBody>
        <a:bodyPr lIns="76200" tIns="76200" rIns="76200" bIns="76200" anchor="ctr"/>
        <a:lstStyle>
          <a:lvl1pPr algn="ctr">
            <a:defRPr sz="2000"/>
          </a:lvl1pPr>
          <a:lvl2pPr marL="114300" indent="-114300" algn="ctr">
            <a:defRPr sz="1500"/>
          </a:lvl2pPr>
          <a:lvl3pPr marL="228600" indent="-114300" algn="ctr">
            <a:defRPr sz="1500"/>
          </a:lvl3pPr>
          <a:lvl4pPr marL="342900" indent="-114300" algn="ctr">
            <a:defRPr sz="1500"/>
          </a:lvl4pPr>
          <a:lvl5pPr marL="457200" indent="-114300" algn="ctr">
            <a:defRPr sz="1500"/>
          </a:lvl5pPr>
          <a:lvl6pPr marL="571500" indent="-114300" algn="ctr">
            <a:defRPr sz="1500"/>
          </a:lvl6pPr>
          <a:lvl7pPr marL="685800" indent="-114300" algn="ctr">
            <a:defRPr sz="1500"/>
          </a:lvl7pPr>
          <a:lvl8pPr marL="800100" indent="-114300" algn="ctr">
            <a:defRPr sz="1500"/>
          </a:lvl8pPr>
          <a:lvl9pPr marL="914400" indent="-114300" algn="ctr">
            <a:defRPr sz="1500"/>
          </a:lvl9pPr>
        </a:lstStyle>
        <a:p>
          <a:pPr lvl="0">
            <a:lnSpc>
              <a:spcPct val="100000"/>
            </a:lnSpc>
            <a:spcBef>
              <a:spcPct val="0"/>
            </a:spcBef>
            <a:spcAft>
              <a:spcPct val="35000"/>
            </a:spcAft>
          </a:pPr>
          <a:r>
            <a:rPr lang="zh-CN" altLang="en-US" smtClean="0"/>
            <a:t>储罐、管道及安全附件</a:t>
          </a:r>
          <a:endParaRPr lang="zh-CN" altLang="en-US"/>
        </a:p>
      </dsp:txBody>
      <dsp:txXfrm>
        <a:off x="3056277" y="695785"/>
        <a:ext cx="2743200" cy="910844"/>
      </dsp:txXfrm>
    </dsp:sp>
    <dsp:sp modelId="{27E076D2-03F8-4222-A7B2-357962D8D2B1}">
      <dsp:nvSpPr>
        <dsp:cNvPr id="6" name="圆角矩形 5"/>
        <dsp:cNvSpPr/>
      </dsp:nvSpPr>
      <dsp:spPr bwMode="white">
        <a:xfrm>
          <a:off x="6144896" y="695785"/>
          <a:ext cx="2743200" cy="910844"/>
        </a:xfrm>
        <a:prstGeom prst="roundRect">
          <a:avLst/>
        </a:prstGeom>
      </dsp:spPr>
      <dsp:style>
        <a:lnRef idx="2">
          <a:schemeClr val="lt1"/>
        </a:lnRef>
        <a:fillRef idx="1">
          <a:schemeClr val="accent3"/>
        </a:fillRef>
        <a:effectRef idx="0">
          <a:scrgbClr r="0" g="0" b="0"/>
        </a:effectRef>
        <a:fontRef idx="minor">
          <a:schemeClr val="lt1"/>
        </a:fontRef>
      </dsp:style>
      <dsp:txBody>
        <a:bodyPr lIns="76200" tIns="76200" rIns="76200" bIns="76200" anchor="ctr"/>
        <a:lstStyle>
          <a:lvl1pPr algn="ctr">
            <a:defRPr sz="2000"/>
          </a:lvl1pPr>
          <a:lvl2pPr marL="114300" indent="-114300" algn="ctr">
            <a:defRPr sz="1500"/>
          </a:lvl2pPr>
          <a:lvl3pPr marL="228600" indent="-114300" algn="ctr">
            <a:defRPr sz="1500"/>
          </a:lvl3pPr>
          <a:lvl4pPr marL="342900" indent="-114300" algn="ctr">
            <a:defRPr sz="1500"/>
          </a:lvl4pPr>
          <a:lvl5pPr marL="457200" indent="-114300" algn="ctr">
            <a:defRPr sz="1500"/>
          </a:lvl5pPr>
          <a:lvl6pPr marL="571500" indent="-114300" algn="ctr">
            <a:defRPr sz="1500"/>
          </a:lvl6pPr>
          <a:lvl7pPr marL="685800" indent="-114300" algn="ctr">
            <a:defRPr sz="1500"/>
          </a:lvl7pPr>
          <a:lvl8pPr marL="800100" indent="-114300" algn="ctr">
            <a:defRPr sz="1500"/>
          </a:lvl8pPr>
          <a:lvl9pPr marL="914400" indent="-114300" algn="ctr">
            <a:defRPr sz="1500"/>
          </a:lvl9pPr>
        </a:lstStyle>
        <a:p>
          <a:pPr lvl="0">
            <a:lnSpc>
              <a:spcPct val="100000"/>
            </a:lnSpc>
            <a:spcBef>
              <a:spcPct val="0"/>
            </a:spcBef>
            <a:spcAft>
              <a:spcPct val="35000"/>
            </a:spcAft>
          </a:pPr>
          <a:r>
            <a:rPr lang="zh-CN" altLang="en-US" smtClean="0"/>
            <a:t>储罐区检查</a:t>
          </a:r>
          <a:endParaRPr lang="zh-CN" altLang="en-US"/>
        </a:p>
      </dsp:txBody>
      <dsp:txXfrm>
        <a:off x="6144896" y="695785"/>
        <a:ext cx="2743200" cy="910844"/>
      </dsp:txXfrm>
    </dsp:sp>
  </dsp:spTree>
</dsp:drawing>
</file>

<file path=ppt/diagrams/drawing8.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9144634" cy="1857375"/>
        <a:chOff x="0" y="0"/>
        <a:chExt cx="9144634" cy="1857375"/>
      </a:xfrm>
    </dsp:grpSpPr>
    <dsp:sp modelId="{52FBF4FC-02BA-495B-829B-6403E456E2DC}">
      <dsp:nvSpPr>
        <dsp:cNvPr id="3" name="右箭头 2"/>
        <dsp:cNvSpPr/>
      </dsp:nvSpPr>
      <dsp:spPr bwMode="white">
        <a:xfrm>
          <a:off x="274624" y="0"/>
          <a:ext cx="7772939" cy="1857375"/>
        </a:xfrm>
        <a:prstGeom prst="rightArrow">
          <a:avLst/>
        </a:prstGeom>
      </dsp:spPr>
      <dsp:style>
        <a:lnRef idx="0">
          <a:schemeClr val="accent3"/>
        </a:lnRef>
        <a:fillRef idx="1">
          <a:schemeClr val="accent3">
            <a:tint val="40000"/>
          </a:schemeClr>
        </a:fillRef>
        <a:effectRef idx="0">
          <a:scrgbClr r="0" g="0" b="0"/>
        </a:effectRef>
        <a:fontRef idx="minor"/>
      </dsp:style>
      <dsp:txXfrm>
        <a:off x="274624" y="0"/>
        <a:ext cx="7772939" cy="1857375"/>
      </dsp:txXfrm>
    </dsp:sp>
    <dsp:sp modelId="{97F29359-461A-4F82-847B-ECDDA1DFDB77}">
      <dsp:nvSpPr>
        <dsp:cNvPr id="4" name="圆角矩形 3"/>
        <dsp:cNvSpPr/>
      </dsp:nvSpPr>
      <dsp:spPr bwMode="white">
        <a:xfrm>
          <a:off x="0" y="557213"/>
          <a:ext cx="2032141" cy="742950"/>
        </a:xfrm>
        <a:prstGeom prst="roundRect">
          <a:avLst/>
        </a:prstGeom>
      </dsp:spPr>
      <dsp:style>
        <a:lnRef idx="2">
          <a:schemeClr val="lt1"/>
        </a:lnRef>
        <a:fillRef idx="1">
          <a:schemeClr val="accent3"/>
        </a:fillRef>
        <a:effectRef idx="0">
          <a:scrgbClr r="0" g="0" b="0"/>
        </a:effectRef>
        <a:fontRef idx="minor">
          <a:schemeClr val="lt1"/>
        </a:fontRef>
      </dsp:style>
      <dsp:txBody>
        <a:bodyPr lIns="76200" tIns="76200" rIns="76200" bIns="76200" anchor="ctr"/>
        <a:lstStyle>
          <a:lvl1pPr algn="ctr">
            <a:defRPr sz="2000"/>
          </a:lvl1pPr>
          <a:lvl2pPr marL="114300" indent="-114300" algn="ctr">
            <a:defRPr sz="1500"/>
          </a:lvl2pPr>
          <a:lvl3pPr marL="228600" indent="-114300" algn="ctr">
            <a:defRPr sz="1500"/>
          </a:lvl3pPr>
          <a:lvl4pPr marL="342900" indent="-114300" algn="ctr">
            <a:defRPr sz="1500"/>
          </a:lvl4pPr>
          <a:lvl5pPr marL="457200" indent="-114300" algn="ctr">
            <a:defRPr sz="1500"/>
          </a:lvl5pPr>
          <a:lvl6pPr marL="571500" indent="-114300" algn="ctr">
            <a:defRPr sz="1500"/>
          </a:lvl6pPr>
          <a:lvl7pPr marL="685800" indent="-114300" algn="ctr">
            <a:defRPr sz="1500"/>
          </a:lvl7pPr>
          <a:lvl8pPr marL="800100" indent="-114300" algn="ctr">
            <a:defRPr sz="1500"/>
          </a:lvl8pPr>
          <a:lvl9pPr marL="914400" indent="-114300" algn="ctr">
            <a:defRPr sz="1500"/>
          </a:lvl9pPr>
        </a:lstStyle>
        <a:p>
          <a:pPr lvl="0">
            <a:lnSpc>
              <a:spcPct val="100000"/>
            </a:lnSpc>
            <a:spcBef>
              <a:spcPct val="0"/>
            </a:spcBef>
            <a:spcAft>
              <a:spcPct val="35000"/>
            </a:spcAft>
          </a:pPr>
          <a:r>
            <a:rPr lang="zh-CN" altLang="en-US" smtClean="0"/>
            <a:t>可燃气体报警器</a:t>
          </a:r>
          <a:endParaRPr lang="zh-CN" altLang="en-US"/>
        </a:p>
      </dsp:txBody>
      <dsp:txXfrm>
        <a:off x="0" y="557213"/>
        <a:ext cx="2032141" cy="742950"/>
      </dsp:txXfrm>
    </dsp:sp>
    <dsp:sp modelId="{0694E85D-D329-466F-9E4A-382732E8A038}">
      <dsp:nvSpPr>
        <dsp:cNvPr id="5" name="圆角矩形 4"/>
        <dsp:cNvSpPr/>
      </dsp:nvSpPr>
      <dsp:spPr bwMode="white">
        <a:xfrm>
          <a:off x="2264066" y="567532"/>
          <a:ext cx="2032141" cy="742950"/>
        </a:xfrm>
        <a:prstGeom prst="roundRect">
          <a:avLst/>
        </a:prstGeom>
      </dsp:spPr>
      <dsp:style>
        <a:lnRef idx="2">
          <a:schemeClr val="lt1"/>
        </a:lnRef>
        <a:fillRef idx="1">
          <a:schemeClr val="accent3"/>
        </a:fillRef>
        <a:effectRef idx="0">
          <a:scrgbClr r="0" g="0" b="0"/>
        </a:effectRef>
        <a:fontRef idx="minor">
          <a:schemeClr val="lt1"/>
        </a:fontRef>
      </dsp:style>
      <dsp:txBody>
        <a:bodyPr lIns="76200" tIns="76200" rIns="76200" bIns="76200" anchor="ctr"/>
        <a:lstStyle>
          <a:lvl1pPr algn="ctr">
            <a:defRPr sz="2000"/>
          </a:lvl1pPr>
          <a:lvl2pPr marL="114300" indent="-114300" algn="ctr">
            <a:defRPr sz="1500"/>
          </a:lvl2pPr>
          <a:lvl3pPr marL="228600" indent="-114300" algn="ctr">
            <a:defRPr sz="1500"/>
          </a:lvl3pPr>
          <a:lvl4pPr marL="342900" indent="-114300" algn="ctr">
            <a:defRPr sz="1500"/>
          </a:lvl4pPr>
          <a:lvl5pPr marL="457200" indent="-114300" algn="ctr">
            <a:defRPr sz="1500"/>
          </a:lvl5pPr>
          <a:lvl6pPr marL="571500" indent="-114300" algn="ctr">
            <a:defRPr sz="1500"/>
          </a:lvl6pPr>
          <a:lvl7pPr marL="685800" indent="-114300" algn="ctr">
            <a:defRPr sz="1500"/>
          </a:lvl7pPr>
          <a:lvl8pPr marL="800100" indent="-114300" algn="ctr">
            <a:defRPr sz="1500"/>
          </a:lvl8pPr>
          <a:lvl9pPr marL="914400" indent="-114300" algn="ctr">
            <a:defRPr sz="1500"/>
          </a:lvl9pPr>
        </a:lstStyle>
        <a:p>
          <a:pPr lvl="0">
            <a:lnSpc>
              <a:spcPct val="100000"/>
            </a:lnSpc>
            <a:spcBef>
              <a:spcPct val="0"/>
            </a:spcBef>
            <a:spcAft>
              <a:spcPct val="35000"/>
            </a:spcAft>
          </a:pPr>
          <a:r>
            <a:rPr lang="zh-CN" altLang="en-US" smtClean="0"/>
            <a:t>视频监控</a:t>
          </a:r>
          <a:endParaRPr lang="zh-CN" altLang="en-US"/>
        </a:p>
      </dsp:txBody>
      <dsp:txXfrm>
        <a:off x="2264066" y="567532"/>
        <a:ext cx="2032141" cy="742950"/>
      </dsp:txXfrm>
    </dsp:sp>
    <dsp:sp modelId="{5295CB80-F329-447E-9DA3-CC1BE809B5FA}">
      <dsp:nvSpPr>
        <dsp:cNvPr id="6" name="圆角矩形 5"/>
        <dsp:cNvSpPr/>
      </dsp:nvSpPr>
      <dsp:spPr bwMode="white">
        <a:xfrm>
          <a:off x="4741662" y="557213"/>
          <a:ext cx="2032141" cy="742950"/>
        </a:xfrm>
        <a:prstGeom prst="roundRect">
          <a:avLst/>
        </a:prstGeom>
      </dsp:spPr>
      <dsp:style>
        <a:lnRef idx="2">
          <a:schemeClr val="lt1"/>
        </a:lnRef>
        <a:fillRef idx="1">
          <a:schemeClr val="accent3"/>
        </a:fillRef>
        <a:effectRef idx="0">
          <a:scrgbClr r="0" g="0" b="0"/>
        </a:effectRef>
        <a:fontRef idx="minor">
          <a:schemeClr val="lt1"/>
        </a:fontRef>
      </dsp:style>
      <dsp:txBody>
        <a:bodyPr lIns="76200" tIns="76200" rIns="76200" bIns="76200" anchor="ctr"/>
        <a:lstStyle>
          <a:lvl1pPr algn="ctr">
            <a:defRPr sz="2000"/>
          </a:lvl1pPr>
          <a:lvl2pPr marL="114300" indent="-114300" algn="ctr">
            <a:defRPr sz="1500"/>
          </a:lvl2pPr>
          <a:lvl3pPr marL="228600" indent="-114300" algn="ctr">
            <a:defRPr sz="1500"/>
          </a:lvl3pPr>
          <a:lvl4pPr marL="342900" indent="-114300" algn="ctr">
            <a:defRPr sz="1500"/>
          </a:lvl4pPr>
          <a:lvl5pPr marL="457200" indent="-114300" algn="ctr">
            <a:defRPr sz="1500"/>
          </a:lvl5pPr>
          <a:lvl6pPr marL="571500" indent="-114300" algn="ctr">
            <a:defRPr sz="1500"/>
          </a:lvl6pPr>
          <a:lvl7pPr marL="685800" indent="-114300" algn="ctr">
            <a:defRPr sz="1500"/>
          </a:lvl7pPr>
          <a:lvl8pPr marL="800100" indent="-114300" algn="ctr">
            <a:defRPr sz="1500"/>
          </a:lvl8pPr>
          <a:lvl9pPr marL="914400" indent="-114300" algn="ctr">
            <a:defRPr sz="1500"/>
          </a:lvl9pPr>
        </a:lstStyle>
        <a:p>
          <a:pPr lvl="0">
            <a:lnSpc>
              <a:spcPct val="100000"/>
            </a:lnSpc>
            <a:spcBef>
              <a:spcPct val="0"/>
            </a:spcBef>
            <a:spcAft>
              <a:spcPct val="35000"/>
            </a:spcAft>
          </a:pPr>
          <a:r>
            <a:rPr lang="zh-CN" altLang="en-US" smtClean="0"/>
            <a:t>远程监控装置</a:t>
          </a:r>
          <a:endParaRPr lang="zh-CN" altLang="en-US"/>
        </a:p>
      </dsp:txBody>
      <dsp:txXfrm>
        <a:off x="4741662" y="557213"/>
        <a:ext cx="2032141" cy="742950"/>
      </dsp:txXfrm>
    </dsp:sp>
    <dsp:sp modelId="{27E076D2-03F8-4222-A7B2-357962D8D2B1}">
      <dsp:nvSpPr>
        <dsp:cNvPr id="7" name="圆角矩形 6"/>
        <dsp:cNvSpPr/>
      </dsp:nvSpPr>
      <dsp:spPr bwMode="white">
        <a:xfrm>
          <a:off x="6922921" y="567532"/>
          <a:ext cx="2032141" cy="742950"/>
        </a:xfrm>
        <a:prstGeom prst="roundRect">
          <a:avLst/>
        </a:prstGeom>
      </dsp:spPr>
      <dsp:style>
        <a:lnRef idx="2">
          <a:schemeClr val="lt1"/>
        </a:lnRef>
        <a:fillRef idx="1">
          <a:schemeClr val="accent3"/>
        </a:fillRef>
        <a:effectRef idx="0">
          <a:scrgbClr r="0" g="0" b="0"/>
        </a:effectRef>
        <a:fontRef idx="minor">
          <a:schemeClr val="lt1"/>
        </a:fontRef>
      </dsp:style>
      <dsp:txBody>
        <a:bodyPr lIns="76200" tIns="76200" rIns="76200" bIns="76200" anchor="ctr"/>
        <a:lstStyle>
          <a:lvl1pPr algn="ctr">
            <a:defRPr sz="2000"/>
          </a:lvl1pPr>
          <a:lvl2pPr marL="114300" indent="-114300" algn="ctr">
            <a:defRPr sz="1500"/>
          </a:lvl2pPr>
          <a:lvl3pPr marL="228600" indent="-114300" algn="ctr">
            <a:defRPr sz="1500"/>
          </a:lvl3pPr>
          <a:lvl4pPr marL="342900" indent="-114300" algn="ctr">
            <a:defRPr sz="1500"/>
          </a:lvl4pPr>
          <a:lvl5pPr marL="457200" indent="-114300" algn="ctr">
            <a:defRPr sz="1500"/>
          </a:lvl5pPr>
          <a:lvl6pPr marL="571500" indent="-114300" algn="ctr">
            <a:defRPr sz="1500"/>
          </a:lvl6pPr>
          <a:lvl7pPr marL="685800" indent="-114300" algn="ctr">
            <a:defRPr sz="1500"/>
          </a:lvl7pPr>
          <a:lvl8pPr marL="800100" indent="-114300" algn="ctr">
            <a:defRPr sz="1500"/>
          </a:lvl8pPr>
          <a:lvl9pPr marL="914400" indent="-114300" algn="ctr">
            <a:defRPr sz="1500"/>
          </a:lvl9pPr>
        </a:lstStyle>
        <a:p>
          <a:pPr lvl="0">
            <a:lnSpc>
              <a:spcPct val="100000"/>
            </a:lnSpc>
            <a:spcBef>
              <a:spcPct val="0"/>
            </a:spcBef>
            <a:spcAft>
              <a:spcPct val="35000"/>
            </a:spcAft>
          </a:pPr>
          <a:r>
            <a:rPr lang="zh-CN" altLang="en-US" smtClean="0"/>
            <a:t>钢瓶溯源系统</a:t>
          </a:r>
          <a:endParaRPr lang="zh-CN" altLang="en-US"/>
        </a:p>
      </dsp:txBody>
      <dsp:txXfrm>
        <a:off x="6922921" y="567532"/>
        <a:ext cx="2032141" cy="742950"/>
      </dsp:txXfrm>
    </dsp:sp>
  </dsp:spTree>
</dsp:drawing>
</file>

<file path=ppt/diagrams/drawing9.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9130665" cy="2072003"/>
        <a:chOff x="0" y="0"/>
        <a:chExt cx="9130665" cy="2072003"/>
      </a:xfrm>
    </dsp:grpSpPr>
    <dsp:sp modelId="{52FBF4FC-02BA-495B-829B-6403E456E2DC}">
      <dsp:nvSpPr>
        <dsp:cNvPr id="3" name="右箭头 2"/>
        <dsp:cNvSpPr/>
      </dsp:nvSpPr>
      <dsp:spPr bwMode="white">
        <a:xfrm>
          <a:off x="684800" y="0"/>
          <a:ext cx="7761065" cy="2072003"/>
        </a:xfrm>
        <a:prstGeom prst="rightArrow">
          <a:avLst/>
        </a:prstGeom>
      </dsp:spPr>
      <dsp:style>
        <a:lnRef idx="0">
          <a:schemeClr val="accent3"/>
        </a:lnRef>
        <a:fillRef idx="1">
          <a:schemeClr val="accent3">
            <a:tint val="40000"/>
          </a:schemeClr>
        </a:fillRef>
        <a:effectRef idx="0">
          <a:scrgbClr r="0" g="0" b="0"/>
        </a:effectRef>
        <a:fontRef idx="minor"/>
      </dsp:style>
      <dsp:txXfrm>
        <a:off x="684800" y="0"/>
        <a:ext cx="7761065" cy="2072003"/>
      </dsp:txXfrm>
    </dsp:sp>
    <dsp:sp modelId="{97F29359-461A-4F82-847B-ECDDA1DFDB77}">
      <dsp:nvSpPr>
        <dsp:cNvPr id="4" name="圆角矩形 3"/>
        <dsp:cNvSpPr/>
      </dsp:nvSpPr>
      <dsp:spPr bwMode="white">
        <a:xfrm>
          <a:off x="0" y="621601"/>
          <a:ext cx="2029037" cy="828801"/>
        </a:xfrm>
        <a:prstGeom prst="roundRect">
          <a:avLst/>
        </a:prstGeom>
      </dsp:spPr>
      <dsp:style>
        <a:lnRef idx="2">
          <a:schemeClr val="lt1"/>
        </a:lnRef>
        <a:fillRef idx="1">
          <a:schemeClr val="accent3"/>
        </a:fillRef>
        <a:effectRef idx="0">
          <a:scrgbClr r="0" g="0" b="0"/>
        </a:effectRef>
        <a:fontRef idx="minor">
          <a:schemeClr val="lt1"/>
        </a:fontRef>
      </dsp:style>
      <dsp:txBody>
        <a:bodyPr lIns="87630" tIns="87630" rIns="87630" bIns="87630" anchor="ctr"/>
        <a:lstStyle>
          <a:lvl1pPr algn="ctr">
            <a:defRPr sz="2300"/>
          </a:lvl1pPr>
          <a:lvl2pPr marL="171450" indent="-171450" algn="ctr">
            <a:defRPr sz="1700"/>
          </a:lvl2pPr>
          <a:lvl3pPr marL="342900" indent="-171450" algn="ctr">
            <a:defRPr sz="1700"/>
          </a:lvl3pPr>
          <a:lvl4pPr marL="514350" indent="-171450" algn="ctr">
            <a:defRPr sz="1700"/>
          </a:lvl4pPr>
          <a:lvl5pPr marL="685800" indent="-171450" algn="ctr">
            <a:defRPr sz="1700"/>
          </a:lvl5pPr>
          <a:lvl6pPr marL="857250" indent="-171450" algn="ctr">
            <a:defRPr sz="1700"/>
          </a:lvl6pPr>
          <a:lvl7pPr marL="1028700" indent="-171450" algn="ctr">
            <a:defRPr sz="1700"/>
          </a:lvl7pPr>
          <a:lvl8pPr marL="1200150" indent="-171450" algn="ctr">
            <a:defRPr sz="1700"/>
          </a:lvl8pPr>
          <a:lvl9pPr marL="1371600" indent="-171450" algn="ctr">
            <a:defRPr sz="1700"/>
          </a:lvl9pPr>
        </a:lstStyle>
        <a:p>
          <a:pPr lvl="0">
            <a:lnSpc>
              <a:spcPct val="100000"/>
            </a:lnSpc>
            <a:spcBef>
              <a:spcPct val="0"/>
            </a:spcBef>
            <a:spcAft>
              <a:spcPct val="35000"/>
            </a:spcAft>
          </a:pPr>
          <a:r>
            <a:rPr lang="zh-CN" altLang="en-US" smtClean="0"/>
            <a:t>消防系统</a:t>
          </a:r>
          <a:endParaRPr lang="zh-CN" altLang="en-US"/>
        </a:p>
      </dsp:txBody>
      <dsp:txXfrm>
        <a:off x="0" y="621601"/>
        <a:ext cx="2029037" cy="828801"/>
      </dsp:txXfrm>
    </dsp:sp>
    <dsp:sp modelId="{5295CB80-F329-447E-9DA3-CC1BE809B5FA}">
      <dsp:nvSpPr>
        <dsp:cNvPr id="5" name="圆角矩形 4"/>
        <dsp:cNvSpPr/>
      </dsp:nvSpPr>
      <dsp:spPr bwMode="white">
        <a:xfrm>
          <a:off x="2367209" y="621601"/>
          <a:ext cx="2029037" cy="828801"/>
        </a:xfrm>
        <a:prstGeom prst="roundRect">
          <a:avLst/>
        </a:prstGeom>
      </dsp:spPr>
      <dsp:style>
        <a:lnRef idx="2">
          <a:schemeClr val="lt1"/>
        </a:lnRef>
        <a:fillRef idx="1">
          <a:schemeClr val="accent3"/>
        </a:fillRef>
        <a:effectRef idx="0">
          <a:scrgbClr r="0" g="0" b="0"/>
        </a:effectRef>
        <a:fontRef idx="minor">
          <a:schemeClr val="lt1"/>
        </a:fontRef>
      </dsp:style>
      <dsp:txBody>
        <a:bodyPr lIns="87630" tIns="87630" rIns="87630" bIns="87630" anchor="ctr"/>
        <a:lstStyle>
          <a:lvl1pPr algn="ctr">
            <a:defRPr sz="2300"/>
          </a:lvl1pPr>
          <a:lvl2pPr marL="171450" indent="-171450" algn="ctr">
            <a:defRPr sz="1700"/>
          </a:lvl2pPr>
          <a:lvl3pPr marL="342900" indent="-171450" algn="ctr">
            <a:defRPr sz="1700"/>
          </a:lvl3pPr>
          <a:lvl4pPr marL="514350" indent="-171450" algn="ctr">
            <a:defRPr sz="1700"/>
          </a:lvl4pPr>
          <a:lvl5pPr marL="685800" indent="-171450" algn="ctr">
            <a:defRPr sz="1700"/>
          </a:lvl5pPr>
          <a:lvl6pPr marL="857250" indent="-171450" algn="ctr">
            <a:defRPr sz="1700"/>
          </a:lvl6pPr>
          <a:lvl7pPr marL="1028700" indent="-171450" algn="ctr">
            <a:defRPr sz="1700"/>
          </a:lvl7pPr>
          <a:lvl8pPr marL="1200150" indent="-171450" algn="ctr">
            <a:defRPr sz="1700"/>
          </a:lvl8pPr>
          <a:lvl9pPr marL="1371600" indent="-171450" algn="ctr">
            <a:defRPr sz="1700"/>
          </a:lvl9pPr>
        </a:lstStyle>
        <a:p>
          <a:pPr lvl="0">
            <a:lnSpc>
              <a:spcPct val="100000"/>
            </a:lnSpc>
            <a:spcBef>
              <a:spcPct val="0"/>
            </a:spcBef>
            <a:spcAft>
              <a:spcPct val="35000"/>
            </a:spcAft>
          </a:pPr>
          <a:r>
            <a:rPr lang="zh-CN" altLang="en-US" smtClean="0"/>
            <a:t>消防器材</a:t>
          </a:r>
          <a:endParaRPr lang="zh-CN" altLang="en-US"/>
        </a:p>
      </dsp:txBody>
      <dsp:txXfrm>
        <a:off x="2367209" y="621601"/>
        <a:ext cx="2029037" cy="828801"/>
      </dsp:txXfrm>
    </dsp:sp>
    <dsp:sp modelId="{27E076D2-03F8-4222-A7B2-357962D8D2B1}">
      <dsp:nvSpPr>
        <dsp:cNvPr id="6" name="圆角矩形 5"/>
        <dsp:cNvSpPr/>
      </dsp:nvSpPr>
      <dsp:spPr bwMode="white">
        <a:xfrm>
          <a:off x="4545137" y="633113"/>
          <a:ext cx="2029037" cy="828801"/>
        </a:xfrm>
        <a:prstGeom prst="roundRect">
          <a:avLst/>
        </a:prstGeom>
      </dsp:spPr>
      <dsp:style>
        <a:lnRef idx="2">
          <a:schemeClr val="lt1"/>
        </a:lnRef>
        <a:fillRef idx="1">
          <a:schemeClr val="accent3"/>
        </a:fillRef>
        <a:effectRef idx="0">
          <a:scrgbClr r="0" g="0" b="0"/>
        </a:effectRef>
        <a:fontRef idx="minor">
          <a:schemeClr val="lt1"/>
        </a:fontRef>
      </dsp:style>
      <dsp:txBody>
        <a:bodyPr lIns="87630" tIns="87630" rIns="87630" bIns="87630" anchor="ctr"/>
        <a:lstStyle>
          <a:lvl1pPr algn="ctr">
            <a:defRPr sz="2300"/>
          </a:lvl1pPr>
          <a:lvl2pPr marL="171450" indent="-171450" algn="ctr">
            <a:defRPr sz="1700"/>
          </a:lvl2pPr>
          <a:lvl3pPr marL="342900" indent="-171450" algn="ctr">
            <a:defRPr sz="1700"/>
          </a:lvl3pPr>
          <a:lvl4pPr marL="514350" indent="-171450" algn="ctr">
            <a:defRPr sz="1700"/>
          </a:lvl4pPr>
          <a:lvl5pPr marL="685800" indent="-171450" algn="ctr">
            <a:defRPr sz="1700"/>
          </a:lvl5pPr>
          <a:lvl6pPr marL="857250" indent="-171450" algn="ctr">
            <a:defRPr sz="1700"/>
          </a:lvl6pPr>
          <a:lvl7pPr marL="1028700" indent="-171450" algn="ctr">
            <a:defRPr sz="1700"/>
          </a:lvl7pPr>
          <a:lvl8pPr marL="1200150" indent="-171450" algn="ctr">
            <a:defRPr sz="1700"/>
          </a:lvl8pPr>
          <a:lvl9pPr marL="1371600" indent="-171450" algn="ctr">
            <a:defRPr sz="1700"/>
          </a:lvl9pPr>
        </a:lstStyle>
        <a:p>
          <a:pPr lvl="0">
            <a:lnSpc>
              <a:spcPct val="100000"/>
            </a:lnSpc>
            <a:spcBef>
              <a:spcPct val="0"/>
            </a:spcBef>
            <a:spcAft>
              <a:spcPct val="35000"/>
            </a:spcAft>
          </a:pPr>
          <a:r>
            <a:rPr lang="zh-CN" altLang="en-US" smtClean="0"/>
            <a:t>管道标志</a:t>
          </a:r>
          <a:endParaRPr lang="zh-CN" altLang="en-US"/>
        </a:p>
      </dsp:txBody>
      <dsp:txXfrm>
        <a:off x="4545137" y="633113"/>
        <a:ext cx="2029037" cy="828801"/>
      </dsp:txXfrm>
    </dsp:sp>
    <dsp:sp modelId="{E85B433E-0517-4C19-8D41-850949A19A6C}">
      <dsp:nvSpPr>
        <dsp:cNvPr id="7" name="圆角矩形 6"/>
        <dsp:cNvSpPr/>
      </dsp:nvSpPr>
      <dsp:spPr bwMode="white">
        <a:xfrm>
          <a:off x="6803908" y="630610"/>
          <a:ext cx="2029037" cy="828801"/>
        </a:xfrm>
        <a:prstGeom prst="roundRect">
          <a:avLst/>
        </a:prstGeom>
      </dsp:spPr>
      <dsp:style>
        <a:lnRef idx="2">
          <a:schemeClr val="lt1"/>
        </a:lnRef>
        <a:fillRef idx="1">
          <a:schemeClr val="accent3"/>
        </a:fillRef>
        <a:effectRef idx="0">
          <a:scrgbClr r="0" g="0" b="0"/>
        </a:effectRef>
        <a:fontRef idx="minor">
          <a:schemeClr val="lt1"/>
        </a:fontRef>
      </dsp:style>
      <dsp:txBody>
        <a:bodyPr lIns="87630" tIns="87630" rIns="87630" bIns="87630" anchor="ctr"/>
        <a:lstStyle>
          <a:lvl1pPr algn="ctr">
            <a:defRPr sz="2300"/>
          </a:lvl1pPr>
          <a:lvl2pPr marL="171450" indent="-171450" algn="ctr">
            <a:defRPr sz="1700"/>
          </a:lvl2pPr>
          <a:lvl3pPr marL="342900" indent="-171450" algn="ctr">
            <a:defRPr sz="1700"/>
          </a:lvl3pPr>
          <a:lvl4pPr marL="514350" indent="-171450" algn="ctr">
            <a:defRPr sz="1700"/>
          </a:lvl4pPr>
          <a:lvl5pPr marL="685800" indent="-171450" algn="ctr">
            <a:defRPr sz="1700"/>
          </a:lvl5pPr>
          <a:lvl6pPr marL="857250" indent="-171450" algn="ctr">
            <a:defRPr sz="1700"/>
          </a:lvl6pPr>
          <a:lvl7pPr marL="1028700" indent="-171450" algn="ctr">
            <a:defRPr sz="1700"/>
          </a:lvl7pPr>
          <a:lvl8pPr marL="1200150" indent="-171450" algn="ctr">
            <a:defRPr sz="1700"/>
          </a:lvl8pPr>
          <a:lvl9pPr marL="1371600" indent="-171450" algn="ctr">
            <a:defRPr sz="1700"/>
          </a:lvl9pPr>
        </a:lstStyle>
        <a:p>
          <a:pPr lvl="0">
            <a:lnSpc>
              <a:spcPct val="100000"/>
            </a:lnSpc>
            <a:spcBef>
              <a:spcPct val="0"/>
            </a:spcBef>
            <a:spcAft>
              <a:spcPct val="35000"/>
            </a:spcAft>
          </a:pPr>
          <a:r>
            <a:rPr lang="zh-CN" altLang="en-US" smtClean="0"/>
            <a:t>安全警示标志</a:t>
          </a:r>
          <a:endParaRPr lang="zh-CN" altLang="en-US"/>
        </a:p>
      </dsp:txBody>
      <dsp:txXfrm>
        <a:off x="6803908" y="630610"/>
        <a:ext cx="2029037" cy="828801"/>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rSet qsTypeId="urn:microsoft.com/office/officeart/2005/8/quickstyle/simple5"/>
        </dgm:pt>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rSet csTypeId="urn:microsoft.com/office/officeart/2005/8/colors/accent6_5"/>
        </dgm:pt>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dstNode" val="node"/>
                    <dgm:param type="begSty" val="noArr"/>
                    <dgm:param type="endSty" val="noArr"/>
                    <dgm:param type="connRout" val="curve"/>
                    <dgm:param type="begPts" val="ctr"/>
                    <dgm:param type="endPts" val="ctr"/>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srcNode" val="dummyConnPt"/>
                    <dgm:param type="dstNode" val="dummyConnPt"/>
                    <dgm:param type="begSty" val="noArr"/>
                    <dgm:param type="endSty" val="noArr"/>
                    <dgm:param type="connRout" val="longCurve"/>
                    <dgm:param type="begPts" val="bCtr"/>
                    <dgm:param type="endPts" val="tCtr"/>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rSet csTypeId="urn:microsoft.com/office/officeart/2005/8/colors/accent6_5"/>
        </dgm:pt>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vertAlign" val="mid"/>
      <dgm:param type="horzAlign" val="ctr"/>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rSet csTypeId="urn:microsoft.com/office/officeart/2005/8/colors/accent6_5"/>
        </dgm:pt>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vertAlign" val="mid"/>
      <dgm:param type="horzAlign" val="ctr"/>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rSet csTypeId="urn:microsoft.com/office/officeart/2005/8/colors/accent6_5"/>
        </dgm:pt>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vertAlign" val="mid"/>
      <dgm:param type="horzAlign" val="ctr"/>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rSet qsTypeId="urn:microsoft.com/office/officeart/2005/8/quickstyle/simple5"/>
        </dgm:pt>
        <dgm:pt modelId="1"/>
      </dgm:ptLst>
      <dgm:cxnLst>
        <dgm:cxn modelId="4" srcId="0" destId="1" srcOrd="0" destOrd="0"/>
      </dgm:cxnLst>
      <dgm:bg/>
      <dgm:whole/>
    </dgm:dataModel>
  </dgm:styleData>
  <dgm:clrData>
    <dgm:dataModel>
      <dgm:ptLst>
        <dgm:pt modelId="0" type="doc">
          <dgm:prSet csTypeId="urn:microsoft.com/office/officeart/2005/8/colors/accent6_5"/>
        </dgm:pt>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type="chevron" r:blip="" rot="90">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type="round2SameRect" r:blip="" rot="90">
                <dgm:adjLst/>
              </dgm:shape>
            </dgm:if>
            <dgm:else name="Name6">
              <dgm:alg type="tx">
                <dgm:param type="stBulletLvl" val="1"/>
                <dgm:param type="txAnchorVertCh" val="mid"/>
              </dgm:alg>
              <dgm:shape xmlns:r="http://schemas.openxmlformats.org/officeDocument/2006/relationships" type="round2SameRect" r:blip="" rot="-90">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rSet qsTypeId="urn:microsoft.com/office/officeart/2005/8/quickstyle/simple5"/>
        </dgm:pt>
        <dgm:pt modelId="1"/>
      </dgm:ptLst>
      <dgm:cxnLst>
        <dgm:cxn modelId="4" srcId="0" destId="1" srcOrd="0" destOrd="0"/>
      </dgm:cxnLst>
      <dgm:bg/>
      <dgm:whole/>
    </dgm:dataModel>
  </dgm:styleData>
  <dgm:clrData>
    <dgm:dataModel>
      <dgm:ptLst>
        <dgm:pt modelId="0" type="doc">
          <dgm:prSet csTypeId="urn:microsoft.com/office/officeart/2005/8/colors/accent6_5"/>
        </dgm:pt>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type="chevron" r:blip="" rot="90">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type="round2SameRect" r:blip="" rot="90">
                <dgm:adjLst/>
              </dgm:shape>
            </dgm:if>
            <dgm:else name="Name6">
              <dgm:alg type="tx">
                <dgm:param type="stBulletLvl" val="1"/>
                <dgm:param type="txAnchorVertCh" val="mid"/>
              </dgm:alg>
              <dgm:shape xmlns:r="http://schemas.openxmlformats.org/officeDocument/2006/relationships" type="round2SameRect" r:blip="" rot="-90">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rSet qsTypeId="urn:microsoft.com/office/officeart/2005/8/quickstyle/simple5"/>
        </dgm:pt>
        <dgm:pt modelId="1"/>
      </dgm:ptLst>
      <dgm:cxnLst>
        <dgm:cxn modelId="4" srcId="0" destId="1" srcOrd="0" destOrd="0"/>
      </dgm:cxnLst>
      <dgm:bg/>
      <dgm:whole/>
    </dgm:dataModel>
  </dgm:styleData>
  <dgm:clrData>
    <dgm:dataModel>
      <dgm:ptLst>
        <dgm:pt modelId="0" type="doc">
          <dgm:prSet csTypeId="urn:microsoft.com/office/officeart/2005/8/colors/accent6_5"/>
        </dgm:pt>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type="chevron" r:blip="" rot="90">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type="round2SameRect" r:blip="" rot="90">
                <dgm:adjLst/>
              </dgm:shape>
            </dgm:if>
            <dgm:else name="Name6">
              <dgm:alg type="tx">
                <dgm:param type="stBulletLvl" val="1"/>
                <dgm:param type="txAnchorVertCh" val="mid"/>
              </dgm:alg>
              <dgm:shape xmlns:r="http://schemas.openxmlformats.org/officeDocument/2006/relationships" type="round2SameRect" r:blip="" rot="-90">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rSet qsTypeId="urn:microsoft.com/office/officeart/2005/8/quickstyle/simple5"/>
        </dgm:pt>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rSet csTypeId="urn:microsoft.com/office/officeart/2005/8/colors/accent6_5"/>
        </dgm:pt>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endSty" val="noArr"/>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rSet qsTypeId="urn:microsoft.com/office/officeart/2005/8/quickstyle/simple5"/>
        </dgm:pt>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rSet csTypeId="urn:microsoft.com/office/officeart/2005/8/colors/accent6_5"/>
        </dgm:pt>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rSet csTypeId="urn:microsoft.com/office/officeart/2005/8/colors/accent6_5"/>
        </dgm:pt>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rSet csTypeId="urn:microsoft.com/office/officeart/2005/8/colors/accent6_5"/>
        </dgm:pt>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vertAlign" val="mid"/>
      <dgm:param type="horzAlign" val="ctr"/>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rSet csTypeId="urn:microsoft.com/office/officeart/2005/8/colors/accent6_5"/>
        </dgm:pt>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vertAlign" val="mid"/>
      <dgm:param type="horzAlign" val="ctr"/>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rSet csTypeId="urn:microsoft.com/office/officeart/2005/8/colors/accent6_5"/>
        </dgm:pt>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vertAlign" val="mid"/>
      <dgm:param type="horzAlign" val="ctr"/>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rSet csTypeId="urn:microsoft.com/office/officeart/2005/8/colors/accent6_5"/>
        </dgm:pt>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vertAlign" val="mid"/>
      <dgm:param type="horzAlign" val="ctr"/>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rSet csTypeId="urn:microsoft.com/office/officeart/2005/8/colors/accent6_5"/>
        </dgm:pt>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vertAlign" val="mid"/>
      <dgm:param type="horzAlign" val="ctr"/>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rSet csTypeId="urn:microsoft.com/office/officeart/2005/8/colors/accent6_5"/>
        </dgm:pt>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vertAlign" val="mid"/>
      <dgm:param type="horzAlign" val="ctr"/>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0">
        <a:scrgbClr r="0" g="0" b="0"/>
      </a:lnRef>
      <a:fillRef idx="1">
        <a:scrgbClr r="0" g="0" b="0"/>
      </a:fillRef>
      <a:effectRef idx="2">
        <a:scrgbClr r="0" g="0" b="0"/>
      </a:effectRef>
      <a:fontRef idx="minor"/>
    </dgm:style>
  </dgm:styleLbl>
  <dgm:styleLbl name="alignNode1">
    <dgm:scene3d>
      <a:camera prst="orthographicFront"/>
      <a:lightRig rig="threePt" dir="t"/>
    </dgm:scene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0">
        <a:scrgbClr r="0" g="0" b="0"/>
      </a:lnRef>
      <a:fillRef idx="1">
        <a:scrgbClr r="0" g="0" b="0"/>
      </a:fillRef>
      <a:effectRef idx="2">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0">
        <a:scrgbClr r="0" g="0" b="0"/>
      </a:lnRef>
      <a:fillRef idx="1">
        <a:scrgbClr r="0" g="0" b="0"/>
      </a:fillRef>
      <a:effectRef idx="2">
        <a:scrgbClr r="0" g="0" b="0"/>
      </a:effectRef>
      <a:fontRef idx="minor"/>
    </dgm:style>
  </dgm:styleLbl>
  <dgm:styleLbl name="fgShp">
    <dgm:scene3d>
      <a:camera prst="orthographicFront"/>
      <a:lightRig rig="threePt" dir="t"/>
    </dgm:scene3d>
    <dgm:txPr/>
    <dgm:style>
      <a:lnRef idx="0">
        <a:scrgbClr r="0" g="0" b="0"/>
      </a:lnRef>
      <a:fillRef idx="3">
        <a:scrgbClr r="0" g="0" b="0"/>
      </a:fillRef>
      <a:effectRef idx="2">
        <a:scrgbClr r="0" g="0" b="0"/>
      </a:effectRef>
      <a:fontRef idx="minor"/>
    </dgm:style>
  </dgm:styleLbl>
  <dgm:styleLbl name="fgSibTrans2D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1">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txPr/>
    <dgm:style>
      <a:lnRef idx="1">
        <a:scrgbClr r="0" g="0" b="0"/>
      </a:lnRef>
      <a:fillRef idx="3">
        <a:scrgbClr r="0" g="0" b="0"/>
      </a:fillRef>
      <a:effectRef idx="2">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0">
        <a:scrgbClr r="0" g="0" b="0"/>
      </a:lnRef>
      <a:fillRef idx="3">
        <a:scrgbClr r="0" g="0" b="0"/>
      </a:fillRef>
      <a:effectRef idx="0">
        <a:scrgbClr r="0" g="0" b="0"/>
      </a:effectRef>
      <a:fontRef idx="minor">
        <a:schemeClr val="tx1"/>
      </a:fontRef>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0" hangingPunct="0">
              <a:buFont typeface="Arial" panose="020B0604020202020204" pitchFamily="34" charset="0"/>
              <a:buNone/>
              <a:defRPr sz="1200"/>
            </a:lvl1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0" hangingPunct="0">
              <a:buFont typeface="Arial" panose="020B0604020202020204" pitchFamily="34" charset="0"/>
              <a:buNone/>
              <a:defRPr sz="1200"/>
            </a:lvl1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defRPr/>
            </a:pPr>
            <a:fld id="{6577F618-1B24-4953-BFEF-FD3B8044A16E}" type="datetimeFigureOut">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124" name="Rectangle 4"/>
          <p:cNvSpPr>
            <a:spLocks noGrp="1" noRot="1" noChangeAspect="1"/>
          </p:cNvSpPr>
          <p:nvPr>
            <p:ph type="sldImg"/>
          </p:nvPr>
        </p:nvSpPr>
        <p:spPr>
          <a:xfrm>
            <a:off x="1143000" y="685800"/>
            <a:ext cx="4572000" cy="3429000"/>
          </a:xfrm>
          <a:prstGeom prst="rect">
            <a:avLst/>
          </a:prstGeom>
          <a:noFill/>
          <a:ln w="9525">
            <a:noFill/>
          </a:ln>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Calibri" panose="020F0502020204030204" pitchFamily="34" charset="0"/>
                <a:ea typeface="宋体" panose="02010600030101010101" pitchFamily="2" charset="-122"/>
                <a:cs typeface="+mn-cs"/>
              </a:rPr>
              <a:t>单击此处编辑母版文本样式</a:t>
            </a:r>
            <a:endParaRPr kumimoji="0" lang="zh-CN" altLang="en-US" sz="1200" b="0" i="0" u="none" strike="noStrike" kern="1200" cap="none" spc="0" normalizeH="0" baseline="0" noProof="0" smtClean="0">
              <a:ln>
                <a:noFill/>
              </a:ln>
              <a:solidFill>
                <a:schemeClr val="tx1"/>
              </a:solidFill>
              <a:effectLst/>
              <a:uLnTx/>
              <a:uFillTx/>
              <a:latin typeface="Calibri" panose="020F0502020204030204" pitchFamily="34" charset="0"/>
              <a:ea typeface="宋体" panose="02010600030101010101" pitchFamily="2" charset="-122"/>
              <a:cs typeface="+mn-cs"/>
            </a:endParaRP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Calibri" panose="020F0502020204030204" pitchFamily="34" charset="0"/>
                <a:ea typeface="宋体" panose="02010600030101010101" pitchFamily="2" charset="-122"/>
                <a:cs typeface="+mn-cs"/>
              </a:rPr>
              <a:t>第二级</a:t>
            </a:r>
            <a:endParaRPr kumimoji="0" lang="zh-CN" altLang="en-US" sz="1200" b="0" i="0" u="none" strike="noStrike" kern="1200" cap="none" spc="0" normalizeH="0" baseline="0" noProof="0" smtClean="0">
              <a:ln>
                <a:noFill/>
              </a:ln>
              <a:solidFill>
                <a:schemeClr val="tx1"/>
              </a:solidFill>
              <a:effectLst/>
              <a:uLnTx/>
              <a:uFillTx/>
              <a:latin typeface="Calibri" panose="020F0502020204030204" pitchFamily="34" charset="0"/>
              <a:ea typeface="宋体" panose="02010600030101010101" pitchFamily="2" charset="-122"/>
              <a:cs typeface="+mn-cs"/>
            </a:endParaRP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Calibri" panose="020F0502020204030204" pitchFamily="34" charset="0"/>
                <a:ea typeface="宋体" panose="02010600030101010101" pitchFamily="2" charset="-122"/>
                <a:cs typeface="+mn-cs"/>
              </a:rPr>
              <a:t>第三级</a:t>
            </a:r>
            <a:endParaRPr kumimoji="0" lang="zh-CN" altLang="en-US" sz="1200" b="0" i="0" u="none" strike="noStrike" kern="1200" cap="none" spc="0" normalizeH="0" baseline="0" noProof="0" smtClean="0">
              <a:ln>
                <a:noFill/>
              </a:ln>
              <a:solidFill>
                <a:schemeClr val="tx1"/>
              </a:solidFill>
              <a:effectLst/>
              <a:uLnTx/>
              <a:uFillTx/>
              <a:latin typeface="Calibri" panose="020F0502020204030204" pitchFamily="34" charset="0"/>
              <a:ea typeface="宋体" panose="02010600030101010101" pitchFamily="2" charset="-122"/>
              <a:cs typeface="+mn-cs"/>
            </a:endParaRP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Calibri" panose="020F0502020204030204" pitchFamily="34" charset="0"/>
                <a:ea typeface="宋体" panose="02010600030101010101" pitchFamily="2" charset="-122"/>
                <a:cs typeface="+mn-cs"/>
              </a:rPr>
              <a:t>第四级</a:t>
            </a:r>
            <a:endParaRPr kumimoji="0" lang="zh-CN" altLang="en-US" sz="1200" b="0" i="0" u="none" strike="noStrike" kern="1200" cap="none" spc="0" normalizeH="0" baseline="0" noProof="0" smtClean="0">
              <a:ln>
                <a:noFill/>
              </a:ln>
              <a:solidFill>
                <a:schemeClr val="tx1"/>
              </a:solidFill>
              <a:effectLst/>
              <a:uLnTx/>
              <a:uFillTx/>
              <a:latin typeface="Calibri" panose="020F0502020204030204" pitchFamily="34" charset="0"/>
              <a:ea typeface="宋体" panose="02010600030101010101" pitchFamily="2" charset="-122"/>
              <a:cs typeface="+mn-cs"/>
            </a:endParaRP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Calibri" panose="020F0502020204030204" pitchFamily="34" charset="0"/>
                <a:ea typeface="宋体" panose="02010600030101010101" pitchFamily="2" charset="-122"/>
                <a:cs typeface="+mn-cs"/>
              </a:rPr>
              <a:t>第五级</a:t>
            </a:r>
            <a:endParaRPr kumimoji="0" lang="zh-CN" altLang="en-US" sz="1200" b="0" i="0" u="none" strike="noStrike" kern="1200" cap="none" spc="0" normalizeH="0" baseline="0" noProof="0" smtClean="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eaLnBrk="0" hangingPunct="0">
              <a:buFont typeface="Arial" panose="020B0604020202020204" pitchFamily="34" charset="0"/>
              <a:buNone/>
              <a:defRPr sz="1200"/>
            </a:lvl1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p>
            <a:pPr lvl="0" algn="r" fontAlgn="base">
              <a:buFont typeface="Arial" panose="020B0604020202020204" pitchFamily="34" charset="0"/>
              <a:buNone/>
            </a:pPr>
            <a:fld id="{9A0DB2DC-4C9A-4742-B13C-FB6460FD3503}" type="slidenum">
              <a:rPr lang="zh-CN" altLang="en-US" sz="1200" strike="noStrike" noProof="1" dirty="0">
                <a:latin typeface="Arial" panose="020B0604020202020204" pitchFamily="34" charset="0"/>
                <a:ea typeface="宋体" panose="02010600030101010101" pitchFamily="2" charset="-122"/>
                <a:cs typeface="+mn-cs"/>
              </a:rPr>
            </a:fld>
            <a:endParaRPr lang="zh-CN" altLang="en-US" sz="1200" strike="noStrike" noProof="1" dirty="0"/>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169" name="幻灯片图像占位符 1"/>
          <p:cNvSpPr>
            <a:spLocks noGrp="1" noRot="1" noChangeAspect="1"/>
          </p:cNvSpPr>
          <p:nvPr>
            <p:ph type="sldImg"/>
          </p:nvPr>
        </p:nvSpPr>
        <p:spPr/>
      </p:sp>
      <p:sp>
        <p:nvSpPr>
          <p:cNvPr id="7170" name="文本占位符 2"/>
          <p:cNvSpPr>
            <a:spLocks noGrp="1"/>
          </p:cNvSpPr>
          <p:nvPr>
            <p:ph type="body"/>
          </p:nvPr>
        </p:nvSpPr>
        <p:spPr/>
        <p:txBody>
          <a:bodyPr wrap="square" lIns="91440" tIns="45720" rIns="91440" bIns="45720" anchor="ctr" anchorCtr="0"/>
          <a:p>
            <a:pPr lvl="0"/>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3988" cy="1470025"/>
          </a:xfrm>
        </p:spPr>
        <p:txBody>
          <a:body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371600" y="3886200"/>
            <a:ext cx="6402388"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fontAlgn="base"/>
            <a:r>
              <a:rPr lang="zh-CN" altLang="en-US" strike="noStrike" noProof="1" smtClean="0"/>
              <a:t>单击此处编辑母版副标题样式</a:t>
            </a:r>
            <a:endParaRPr lang="zh-CN" altLang="en-US" strike="noStrike" noProof="1"/>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590550"/>
            <a:ext cx="1970088" cy="5286375"/>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631825" y="590550"/>
            <a:ext cx="5759450" cy="5286375"/>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3988" cy="1470025"/>
          </a:xfrm>
        </p:spPr>
        <p:txBody>
          <a:body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371600" y="3886200"/>
            <a:ext cx="6402388"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fontAlgn="base"/>
            <a:r>
              <a:rPr lang="zh-CN" altLang="en-US" strike="noStrike" noProof="1" smtClean="0"/>
              <a:t>单击此处编辑母版副标题样式</a:t>
            </a:r>
            <a:endParaRPr lang="zh-CN" altLang="en-US" strike="noStrike" noProof="1"/>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3987" cy="1362075"/>
          </a:xfr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722313" y="2906713"/>
            <a:ext cx="7773987"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631825" y="1600200"/>
            <a:ext cx="3863975" cy="4276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48200" y="1600200"/>
            <a:ext cx="3865563" cy="4276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31188" cy="1143000"/>
          </a:xfrm>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4661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4661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575050" y="273050"/>
            <a:ext cx="511333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7987" cy="566738"/>
          </a:xfr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1792288" y="612775"/>
            <a:ext cx="5487987"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zh-CN" altLang="en-US" sz="3200" b="0" i="0" u="none" strike="noStrike" kern="0" cap="none" spc="0" normalizeH="0" baseline="0" noProof="0" smtClean="0">
              <a:ln>
                <a:noFill/>
              </a:ln>
              <a:solidFill>
                <a:srgbClr val="4D4D4D"/>
              </a:solidFill>
              <a:effectLst/>
              <a:uLnTx/>
              <a:uFillTx/>
              <a:latin typeface="+mn-lt"/>
              <a:ea typeface="+mn-ea"/>
              <a:cs typeface="微软雅黑" panose="020B0503020204020204" pitchFamily="34" charset="-122"/>
            </a:endParaRPr>
          </a:p>
        </p:txBody>
      </p:sp>
      <p:sp>
        <p:nvSpPr>
          <p:cNvPr id="4" name="文本占位符 3"/>
          <p:cNvSpPr>
            <a:spLocks noGrp="1"/>
          </p:cNvSpPr>
          <p:nvPr>
            <p:ph type="body" sz="half" idx="2"/>
          </p:nvPr>
        </p:nvSpPr>
        <p:spPr>
          <a:xfrm>
            <a:off x="1792288" y="5367338"/>
            <a:ext cx="5487987"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590550"/>
            <a:ext cx="1970088" cy="5286375"/>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631825" y="590550"/>
            <a:ext cx="5759450" cy="5286375"/>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3988" cy="1470025"/>
          </a:xfrm>
        </p:spPr>
        <p:txBody>
          <a:body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371600" y="3886200"/>
            <a:ext cx="6402388"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fontAlgn="base"/>
            <a:r>
              <a:rPr lang="zh-CN" altLang="en-US" strike="noStrike" noProof="1" smtClean="0"/>
              <a:t>单击此处编辑母版副标题样式</a:t>
            </a:r>
            <a:endParaRPr lang="zh-CN" altLang="en-US" strike="noStrike" noProof="1"/>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3987" cy="1362075"/>
          </a:xfr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722313" y="2906713"/>
            <a:ext cx="7773987"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631825" y="1600200"/>
            <a:ext cx="3863975" cy="4276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48200" y="1600200"/>
            <a:ext cx="3865563" cy="4276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31188" cy="1143000"/>
          </a:xfrm>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4661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4661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3987" cy="1362075"/>
          </a:xfr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722313" y="2906713"/>
            <a:ext cx="7773987"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575050" y="273050"/>
            <a:ext cx="511333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7987" cy="566738"/>
          </a:xfr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1792288" y="612775"/>
            <a:ext cx="5487987"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zh-CN" altLang="en-US" sz="3200" b="0" i="0" u="none" strike="noStrike" kern="0" cap="none" spc="0" normalizeH="0" baseline="0" noProof="0" smtClean="0">
              <a:ln>
                <a:noFill/>
              </a:ln>
              <a:solidFill>
                <a:srgbClr val="4D4D4D"/>
              </a:solidFill>
              <a:effectLst/>
              <a:uLnTx/>
              <a:uFillTx/>
              <a:latin typeface="+mn-lt"/>
              <a:ea typeface="+mn-ea"/>
              <a:cs typeface="微软雅黑" panose="020B0503020204020204" pitchFamily="34" charset="-122"/>
            </a:endParaRPr>
          </a:p>
        </p:txBody>
      </p:sp>
      <p:sp>
        <p:nvSpPr>
          <p:cNvPr id="4" name="文本占位符 3"/>
          <p:cNvSpPr>
            <a:spLocks noGrp="1"/>
          </p:cNvSpPr>
          <p:nvPr>
            <p:ph type="body" sz="half" idx="2"/>
          </p:nvPr>
        </p:nvSpPr>
        <p:spPr>
          <a:xfrm>
            <a:off x="1792288" y="5367338"/>
            <a:ext cx="5487987"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590550"/>
            <a:ext cx="1970088" cy="5286375"/>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631825" y="590550"/>
            <a:ext cx="5759450" cy="5286375"/>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3988" cy="1470025"/>
          </a:xfrm>
        </p:spPr>
        <p:txBody>
          <a:body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371600" y="3886200"/>
            <a:ext cx="6402388"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fontAlgn="base"/>
            <a:r>
              <a:rPr lang="zh-CN" altLang="en-US" strike="noStrike" noProof="1" smtClean="0"/>
              <a:t>单击此处编辑母版副标题样式</a:t>
            </a:r>
            <a:endParaRPr lang="zh-CN" altLang="en-US" strike="noStrike" noProof="1"/>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3987" cy="1362075"/>
          </a:xfr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722313" y="2906713"/>
            <a:ext cx="7773987"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631825" y="1600200"/>
            <a:ext cx="3863975" cy="4276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48200" y="1600200"/>
            <a:ext cx="3865563" cy="4276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31188" cy="1143000"/>
          </a:xfrm>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4661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4661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631825" y="1600200"/>
            <a:ext cx="3863975" cy="4276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48200" y="1600200"/>
            <a:ext cx="3865563" cy="4276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575050" y="273050"/>
            <a:ext cx="511333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7987" cy="566738"/>
          </a:xfr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1792288" y="612775"/>
            <a:ext cx="5487987"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zh-CN" altLang="en-US" sz="3200" b="0" i="0" u="none" strike="noStrike" kern="0" cap="none" spc="0" normalizeH="0" baseline="0" noProof="0" smtClean="0">
              <a:ln>
                <a:noFill/>
              </a:ln>
              <a:solidFill>
                <a:srgbClr val="4D4D4D"/>
              </a:solidFill>
              <a:effectLst/>
              <a:uLnTx/>
              <a:uFillTx/>
              <a:latin typeface="+mn-lt"/>
              <a:ea typeface="+mn-ea"/>
              <a:cs typeface="微软雅黑" panose="020B0503020204020204" pitchFamily="34" charset="-122"/>
            </a:endParaRPr>
          </a:p>
        </p:txBody>
      </p:sp>
      <p:sp>
        <p:nvSpPr>
          <p:cNvPr id="4" name="文本占位符 3"/>
          <p:cNvSpPr>
            <a:spLocks noGrp="1"/>
          </p:cNvSpPr>
          <p:nvPr>
            <p:ph type="body" sz="half" idx="2"/>
          </p:nvPr>
        </p:nvSpPr>
        <p:spPr>
          <a:xfrm>
            <a:off x="1792288" y="5367338"/>
            <a:ext cx="5487987"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590550"/>
            <a:ext cx="1970088" cy="5286375"/>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631825" y="590550"/>
            <a:ext cx="5759450" cy="5286375"/>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31188" cy="1143000"/>
          </a:xfrm>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4661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4661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575050" y="273050"/>
            <a:ext cx="511333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7987" cy="566738"/>
          </a:xfr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1792288" y="612775"/>
            <a:ext cx="5487987"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zh-CN" altLang="en-US" sz="3200" b="0" i="0" u="none" strike="noStrike" kern="0" cap="none" spc="0" normalizeH="0" baseline="0" noProof="0" smtClean="0">
              <a:ln>
                <a:noFill/>
              </a:ln>
              <a:solidFill>
                <a:srgbClr val="4D4D4D"/>
              </a:solidFill>
              <a:effectLst/>
              <a:uLnTx/>
              <a:uFillTx/>
              <a:latin typeface="+mn-lt"/>
              <a:ea typeface="+mn-ea"/>
              <a:cs typeface="微软雅黑" panose="020B0503020204020204" pitchFamily="34" charset="-122"/>
            </a:endParaRPr>
          </a:p>
        </p:txBody>
      </p:sp>
      <p:sp>
        <p:nvSpPr>
          <p:cNvPr id="4" name="文本占位符 3"/>
          <p:cNvSpPr>
            <a:spLocks noGrp="1"/>
          </p:cNvSpPr>
          <p:nvPr>
            <p:ph type="body" sz="half" idx="2"/>
          </p:nvPr>
        </p:nvSpPr>
        <p:spPr>
          <a:xfrm>
            <a:off x="1792288" y="5367338"/>
            <a:ext cx="5487987"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3" Type="http://schemas.openxmlformats.org/officeDocument/2006/relationships/theme" Target="../theme/theme2.xml"/><Relationship Id="rId12" Type="http://schemas.openxmlformats.org/officeDocument/2006/relationships/image" Target="../media/image1.jpe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3" Type="http://schemas.openxmlformats.org/officeDocument/2006/relationships/theme" Target="../theme/theme3.xml"/><Relationship Id="rId12" Type="http://schemas.openxmlformats.org/officeDocument/2006/relationships/image" Target="../media/image1.jpeg"/><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2.xml"/><Relationship Id="rId8" Type="http://schemas.openxmlformats.org/officeDocument/2006/relationships/slideLayout" Target="../slideLayouts/slideLayout41.xml"/><Relationship Id="rId7" Type="http://schemas.openxmlformats.org/officeDocument/2006/relationships/slideLayout" Target="../slideLayouts/slideLayout40.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3" Type="http://schemas.openxmlformats.org/officeDocument/2006/relationships/slideLayout" Target="../slideLayouts/slideLayout36.xml"/><Relationship Id="rId26" Type="http://schemas.openxmlformats.org/officeDocument/2006/relationships/theme" Target="../theme/theme4.xml"/><Relationship Id="rId25" Type="http://schemas.openxmlformats.org/officeDocument/2006/relationships/image" Target="../media/image14.png"/><Relationship Id="rId24" Type="http://schemas.openxmlformats.org/officeDocument/2006/relationships/image" Target="../media/image13.png"/><Relationship Id="rId23" Type="http://schemas.openxmlformats.org/officeDocument/2006/relationships/image" Target="../media/image12.png"/><Relationship Id="rId22" Type="http://schemas.openxmlformats.org/officeDocument/2006/relationships/image" Target="../media/image11.png"/><Relationship Id="rId21" Type="http://schemas.openxmlformats.org/officeDocument/2006/relationships/image" Target="../media/image10.png"/><Relationship Id="rId20" Type="http://schemas.openxmlformats.org/officeDocument/2006/relationships/image" Target="../media/image9.png"/><Relationship Id="rId2" Type="http://schemas.openxmlformats.org/officeDocument/2006/relationships/slideLayout" Target="../slideLayouts/slideLayout35.xml"/><Relationship Id="rId19" Type="http://schemas.openxmlformats.org/officeDocument/2006/relationships/image" Target="../media/image8.png"/><Relationship Id="rId18" Type="http://schemas.openxmlformats.org/officeDocument/2006/relationships/image" Target="../media/image7.png"/><Relationship Id="rId17" Type="http://schemas.openxmlformats.org/officeDocument/2006/relationships/image" Target="../media/image6.png"/><Relationship Id="rId16" Type="http://schemas.openxmlformats.org/officeDocument/2006/relationships/image" Target="../media/image5.png"/><Relationship Id="rId15" Type="http://schemas.openxmlformats.org/officeDocument/2006/relationships/image" Target="../media/image4.png"/><Relationship Id="rId14" Type="http://schemas.openxmlformats.org/officeDocument/2006/relationships/image" Target="../media/image3.png"/><Relationship Id="rId13" Type="http://schemas.openxmlformats.org/officeDocument/2006/relationships/image" Target="../media/image2.png"/><Relationship Id="rId12" Type="http://schemas.openxmlformats.org/officeDocument/2006/relationships/image" Target="../media/image1.jpeg"/><Relationship Id="rId11" Type="http://schemas.openxmlformats.org/officeDocument/2006/relationships/slideLayout" Target="../slideLayouts/slideLayout44.xml"/><Relationship Id="rId10" Type="http://schemas.openxmlformats.org/officeDocument/2006/relationships/slideLayout" Target="../slideLayouts/slideLayout43.xml"/><Relationship Id="rId1"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p:sp>
        <p:nvSpPr>
          <p:cNvPr id="1026" name="Rectangle 2"/>
          <p:cNvSpPr>
            <a:spLocks noGrp="1"/>
          </p:cNvSpPr>
          <p:nvPr>
            <p:ph type="title"/>
          </p:nvPr>
        </p:nvSpPr>
        <p:spPr>
          <a:xfrm>
            <a:off x="631825" y="590550"/>
            <a:ext cx="7881938" cy="635000"/>
          </a:xfrm>
          <a:prstGeom prst="rect">
            <a:avLst/>
          </a:prstGeom>
          <a:noFill/>
          <a:ln w="9525">
            <a:noFill/>
          </a:ln>
        </p:spPr>
        <p:txBody>
          <a:bodyPr anchor="ctr" anchorCtr="0"/>
          <a:p>
            <a:pPr lvl="0"/>
            <a:r>
              <a:rPr lang="zh-CN" altLang="zh-CN" dirty="0"/>
              <a:t>单击此处编辑母版标题样式</a:t>
            </a:r>
            <a:endParaRPr lang="zh-CN" altLang="zh-CN" dirty="0"/>
          </a:p>
        </p:txBody>
      </p:sp>
      <p:sp>
        <p:nvSpPr>
          <p:cNvPr id="1027" name="Rectangle 3"/>
          <p:cNvSpPr>
            <a:spLocks noGrp="1"/>
          </p:cNvSpPr>
          <p:nvPr>
            <p:ph type="body"/>
          </p:nvPr>
        </p:nvSpPr>
        <p:spPr>
          <a:xfrm>
            <a:off x="631825" y="1600200"/>
            <a:ext cx="7881938" cy="4276725"/>
          </a:xfrm>
          <a:prstGeom prst="rect">
            <a:avLst/>
          </a:prstGeom>
          <a:noFill/>
          <a:ln w="9525">
            <a:noFill/>
          </a:ln>
        </p:spPr>
        <p:txBody>
          <a:bodyPr anchor="t" anchorCtr="0"/>
          <a:p>
            <a:pPr lvl="0"/>
            <a:r>
              <a:rPr lang="zh-CN" altLang="zh-CN" dirty="0"/>
              <a:t>单击此处编辑母版文本样式</a:t>
            </a:r>
            <a:endParaRPr lang="zh-CN" altLang="zh-CN" dirty="0"/>
          </a:p>
          <a:p>
            <a:pPr lvl="1" indent="-285750"/>
            <a:r>
              <a:rPr lang="zh-CN" altLang="zh-CN" dirty="0"/>
              <a:t>第二级</a:t>
            </a:r>
            <a:endParaRPr lang="zh-CN" altLang="zh-CN" dirty="0"/>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rtl="0" eaLnBrk="0" fontAlgn="base" hangingPunct="0">
        <a:spcBef>
          <a:spcPct val="0"/>
        </a:spcBef>
        <a:spcAft>
          <a:spcPct val="0"/>
        </a:spcAft>
        <a:defRPr sz="2400">
          <a:solidFill>
            <a:srgbClr val="4D4D4D"/>
          </a:solidFill>
          <a:latin typeface="+mj-lt"/>
          <a:ea typeface="+mj-ea"/>
          <a:cs typeface="+mj-cs"/>
        </a:defRPr>
      </a:lvl1pPr>
      <a:lvl2pPr algn="l" rtl="0" eaLnBrk="0" fontAlgn="base" hangingPunct="0">
        <a:spcBef>
          <a:spcPct val="0"/>
        </a:spcBef>
        <a:spcAft>
          <a:spcPct val="0"/>
        </a:spcAft>
        <a:defRPr sz="2400">
          <a:solidFill>
            <a:srgbClr val="4D4D4D"/>
          </a:solidFill>
          <a:latin typeface="Arial" panose="020B0604020202020204" pitchFamily="34" charset="0"/>
          <a:ea typeface="微软雅黑" panose="020B0503020204020204" pitchFamily="34" charset="-122"/>
        </a:defRPr>
      </a:lvl2pPr>
      <a:lvl3pPr algn="l" rtl="0" eaLnBrk="0" fontAlgn="base" hangingPunct="0">
        <a:spcBef>
          <a:spcPct val="0"/>
        </a:spcBef>
        <a:spcAft>
          <a:spcPct val="0"/>
        </a:spcAft>
        <a:defRPr sz="2400">
          <a:solidFill>
            <a:srgbClr val="4D4D4D"/>
          </a:solidFill>
          <a:latin typeface="Arial" panose="020B0604020202020204" pitchFamily="34" charset="0"/>
          <a:ea typeface="微软雅黑" panose="020B0503020204020204" pitchFamily="34" charset="-122"/>
        </a:defRPr>
      </a:lvl3pPr>
      <a:lvl4pPr algn="l" rtl="0" eaLnBrk="0" fontAlgn="base" hangingPunct="0">
        <a:spcBef>
          <a:spcPct val="0"/>
        </a:spcBef>
        <a:spcAft>
          <a:spcPct val="0"/>
        </a:spcAft>
        <a:defRPr sz="2400">
          <a:solidFill>
            <a:srgbClr val="4D4D4D"/>
          </a:solidFill>
          <a:latin typeface="Arial" panose="020B0604020202020204" pitchFamily="34" charset="0"/>
          <a:ea typeface="微软雅黑" panose="020B0503020204020204" pitchFamily="34" charset="-122"/>
        </a:defRPr>
      </a:lvl4pPr>
      <a:lvl5pPr algn="l" rtl="0" eaLnBrk="0" fontAlgn="base" hangingPunct="0">
        <a:spcBef>
          <a:spcPct val="0"/>
        </a:spcBef>
        <a:spcAft>
          <a:spcPct val="0"/>
        </a:spcAft>
        <a:defRPr sz="2400">
          <a:solidFill>
            <a:srgbClr val="4D4D4D"/>
          </a:solidFill>
          <a:latin typeface="Arial" panose="020B0604020202020204" pitchFamily="34" charset="0"/>
          <a:ea typeface="微软雅黑" panose="020B0503020204020204" pitchFamily="34" charset="-122"/>
        </a:defRPr>
      </a:lvl5pPr>
      <a:lvl6pPr marL="457200" algn="l" rtl="0" eaLnBrk="0" fontAlgn="base" hangingPunct="0">
        <a:spcBef>
          <a:spcPct val="0"/>
        </a:spcBef>
        <a:spcAft>
          <a:spcPct val="0"/>
        </a:spcAft>
        <a:defRPr sz="2400">
          <a:solidFill>
            <a:srgbClr val="4D4D4D"/>
          </a:solidFill>
          <a:latin typeface="Arial" panose="020B0604020202020204" pitchFamily="34" charset="0"/>
          <a:ea typeface="微软雅黑" panose="020B0503020204020204" pitchFamily="34" charset="-122"/>
        </a:defRPr>
      </a:lvl6pPr>
      <a:lvl7pPr marL="914400" algn="l" rtl="0" eaLnBrk="0" fontAlgn="base" hangingPunct="0">
        <a:spcBef>
          <a:spcPct val="0"/>
        </a:spcBef>
        <a:spcAft>
          <a:spcPct val="0"/>
        </a:spcAft>
        <a:defRPr sz="2400">
          <a:solidFill>
            <a:srgbClr val="4D4D4D"/>
          </a:solidFill>
          <a:latin typeface="Arial" panose="020B0604020202020204" pitchFamily="34" charset="0"/>
          <a:ea typeface="微软雅黑" panose="020B0503020204020204" pitchFamily="34" charset="-122"/>
        </a:defRPr>
      </a:lvl7pPr>
      <a:lvl8pPr marL="1371600" algn="l" rtl="0" eaLnBrk="0" fontAlgn="base" hangingPunct="0">
        <a:spcBef>
          <a:spcPct val="0"/>
        </a:spcBef>
        <a:spcAft>
          <a:spcPct val="0"/>
        </a:spcAft>
        <a:defRPr sz="2400">
          <a:solidFill>
            <a:srgbClr val="4D4D4D"/>
          </a:solidFill>
          <a:latin typeface="Arial" panose="020B0604020202020204" pitchFamily="34" charset="0"/>
          <a:ea typeface="微软雅黑" panose="020B0503020204020204" pitchFamily="34" charset="-122"/>
        </a:defRPr>
      </a:lvl8pPr>
      <a:lvl9pPr marL="1828800" algn="l" rtl="0" eaLnBrk="0" fontAlgn="base" hangingPunct="0">
        <a:spcBef>
          <a:spcPct val="0"/>
        </a:spcBef>
        <a:spcAft>
          <a:spcPct val="0"/>
        </a:spcAft>
        <a:defRPr sz="2400">
          <a:solidFill>
            <a:srgbClr val="4D4D4D"/>
          </a:solidFill>
          <a:latin typeface="Arial" panose="020B0604020202020204" pitchFamily="34" charset="0"/>
          <a:ea typeface="微软雅黑" panose="020B0503020204020204" pitchFamily="34" charset="-122"/>
        </a:defRPr>
      </a:lvl9pPr>
    </p:titleStyle>
    <p:bodyStyle>
      <a:lvl1pPr marL="342900" indent="-342900" algn="l" rtl="0" eaLnBrk="0" fontAlgn="base" hangingPunct="0">
        <a:spcBef>
          <a:spcPct val="20000"/>
        </a:spcBef>
        <a:spcAft>
          <a:spcPct val="0"/>
        </a:spcAft>
        <a:buChar char="•"/>
        <a:defRPr sz="2000">
          <a:solidFill>
            <a:srgbClr val="4D4D4D"/>
          </a:solidFill>
          <a:latin typeface="+mn-lt"/>
          <a:ea typeface="+mn-ea"/>
          <a:cs typeface="微软雅黑" panose="020B0503020204020204" pitchFamily="34" charset="-122"/>
        </a:defRPr>
      </a:lvl1pPr>
      <a:lvl2pPr marL="742950" indent="-285750" algn="l" rtl="0" eaLnBrk="0" fontAlgn="base" hangingPunct="0">
        <a:spcBef>
          <a:spcPct val="20000"/>
        </a:spcBef>
        <a:spcAft>
          <a:spcPct val="0"/>
        </a:spcAft>
        <a:buChar char="–"/>
        <a:defRPr sz="2000">
          <a:solidFill>
            <a:srgbClr val="4D4D4D"/>
          </a:solidFill>
          <a:latin typeface="+mn-lt"/>
          <a:ea typeface="仿宋_GB2312" pitchFamily="49" charset="-122"/>
          <a:cs typeface="仿宋_GB2312"/>
        </a:defRPr>
      </a:lvl2pPr>
      <a:lvl3pPr marL="1143000" indent="-228600" algn="l" rtl="0" eaLnBrk="0" fontAlgn="base" hangingPunct="0">
        <a:spcBef>
          <a:spcPct val="20000"/>
        </a:spcBef>
        <a:spcAft>
          <a:spcPct val="0"/>
        </a:spcAft>
        <a:buChar char="•"/>
        <a:defRPr sz="2400">
          <a:solidFill>
            <a:schemeClr val="tx1"/>
          </a:solidFill>
          <a:latin typeface="+mn-lt"/>
          <a:ea typeface="宋体" panose="02010600030101010101" pitchFamily="2" charset="-122"/>
          <a:cs typeface="仿宋_GB2312"/>
        </a:defRPr>
      </a:lvl3pPr>
      <a:lvl4pPr marL="16002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cs typeface="仿宋_GB2312"/>
        </a:defRPr>
      </a:lvl4pPr>
      <a:lvl5pPr marL="20574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cs typeface="仿宋_GB2312"/>
        </a:defRPr>
      </a:lvl5pPr>
      <a:lvl6pPr marL="25146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6pPr>
      <a:lvl7pPr marL="29718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7pPr>
      <a:lvl8pPr marL="34290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8pPr>
      <a:lvl9pPr marL="38862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p:sp>
        <p:nvSpPr>
          <p:cNvPr id="2050" name="Rectangle 2"/>
          <p:cNvSpPr>
            <a:spLocks noGrp="1"/>
          </p:cNvSpPr>
          <p:nvPr>
            <p:ph type="title"/>
          </p:nvPr>
        </p:nvSpPr>
        <p:spPr>
          <a:xfrm>
            <a:off x="631825" y="590550"/>
            <a:ext cx="7881938" cy="635000"/>
          </a:xfrm>
          <a:prstGeom prst="rect">
            <a:avLst/>
          </a:prstGeom>
          <a:noFill/>
          <a:ln w="9525">
            <a:noFill/>
          </a:ln>
        </p:spPr>
        <p:txBody>
          <a:bodyPr anchor="ctr" anchorCtr="0"/>
          <a:p>
            <a:pPr lvl="0"/>
            <a:r>
              <a:rPr lang="zh-CN" altLang="zh-CN" dirty="0"/>
              <a:t>单击此处编辑母版标题样式</a:t>
            </a:r>
            <a:endParaRPr lang="zh-CN" altLang="zh-CN" dirty="0"/>
          </a:p>
        </p:txBody>
      </p:sp>
      <p:sp>
        <p:nvSpPr>
          <p:cNvPr id="2051" name="Rectangle 3"/>
          <p:cNvSpPr>
            <a:spLocks noGrp="1"/>
          </p:cNvSpPr>
          <p:nvPr>
            <p:ph type="body"/>
          </p:nvPr>
        </p:nvSpPr>
        <p:spPr>
          <a:xfrm>
            <a:off x="631825" y="1600200"/>
            <a:ext cx="7881938" cy="4276725"/>
          </a:xfrm>
          <a:prstGeom prst="rect">
            <a:avLst/>
          </a:prstGeom>
          <a:noFill/>
          <a:ln w="9525">
            <a:noFill/>
          </a:ln>
        </p:spPr>
        <p:txBody>
          <a:bodyPr anchor="t" anchorCtr="0"/>
          <a:p>
            <a:pPr lvl="0"/>
            <a:r>
              <a:rPr lang="zh-CN" altLang="zh-CN" dirty="0"/>
              <a:t>单击此处编辑母版文本样式</a:t>
            </a:r>
            <a:endParaRPr lang="zh-CN" altLang="zh-CN" dirty="0"/>
          </a:p>
          <a:p>
            <a:pPr lvl="1" indent="-285750"/>
            <a:r>
              <a:rPr lang="zh-CN" altLang="zh-CN" dirty="0"/>
              <a:t>第二级</a:t>
            </a:r>
            <a:endParaRPr lang="zh-CN" altLang="zh-CN" dirty="0"/>
          </a:p>
        </p:txBody>
      </p:sp>
    </p:spTree>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rtl="0" eaLnBrk="0" fontAlgn="base" hangingPunct="0">
        <a:spcBef>
          <a:spcPct val="0"/>
        </a:spcBef>
        <a:spcAft>
          <a:spcPct val="0"/>
        </a:spcAft>
        <a:defRPr sz="2400">
          <a:solidFill>
            <a:srgbClr val="4D4D4D"/>
          </a:solidFill>
          <a:latin typeface="+mj-lt"/>
          <a:ea typeface="+mj-ea"/>
          <a:cs typeface="+mj-cs"/>
        </a:defRPr>
      </a:lvl1pPr>
      <a:lvl2pPr algn="l" rtl="0" eaLnBrk="0" fontAlgn="base" hangingPunct="0">
        <a:spcBef>
          <a:spcPct val="0"/>
        </a:spcBef>
        <a:spcAft>
          <a:spcPct val="0"/>
        </a:spcAft>
        <a:defRPr sz="2400">
          <a:solidFill>
            <a:srgbClr val="4D4D4D"/>
          </a:solidFill>
          <a:latin typeface="Arial" panose="020B0604020202020204" pitchFamily="34" charset="0"/>
          <a:ea typeface="微软雅黑" panose="020B0503020204020204" pitchFamily="34" charset="-122"/>
        </a:defRPr>
      </a:lvl2pPr>
      <a:lvl3pPr algn="l" rtl="0" eaLnBrk="0" fontAlgn="base" hangingPunct="0">
        <a:spcBef>
          <a:spcPct val="0"/>
        </a:spcBef>
        <a:spcAft>
          <a:spcPct val="0"/>
        </a:spcAft>
        <a:defRPr sz="2400">
          <a:solidFill>
            <a:srgbClr val="4D4D4D"/>
          </a:solidFill>
          <a:latin typeface="Arial" panose="020B0604020202020204" pitchFamily="34" charset="0"/>
          <a:ea typeface="微软雅黑" panose="020B0503020204020204" pitchFamily="34" charset="-122"/>
        </a:defRPr>
      </a:lvl3pPr>
      <a:lvl4pPr algn="l" rtl="0" eaLnBrk="0" fontAlgn="base" hangingPunct="0">
        <a:spcBef>
          <a:spcPct val="0"/>
        </a:spcBef>
        <a:spcAft>
          <a:spcPct val="0"/>
        </a:spcAft>
        <a:defRPr sz="2400">
          <a:solidFill>
            <a:srgbClr val="4D4D4D"/>
          </a:solidFill>
          <a:latin typeface="Arial" panose="020B0604020202020204" pitchFamily="34" charset="0"/>
          <a:ea typeface="微软雅黑" panose="020B0503020204020204" pitchFamily="34" charset="-122"/>
        </a:defRPr>
      </a:lvl4pPr>
      <a:lvl5pPr algn="l" rtl="0" eaLnBrk="0" fontAlgn="base" hangingPunct="0">
        <a:spcBef>
          <a:spcPct val="0"/>
        </a:spcBef>
        <a:spcAft>
          <a:spcPct val="0"/>
        </a:spcAft>
        <a:defRPr sz="2400">
          <a:solidFill>
            <a:srgbClr val="4D4D4D"/>
          </a:solidFill>
          <a:latin typeface="Arial" panose="020B0604020202020204" pitchFamily="34" charset="0"/>
          <a:ea typeface="微软雅黑" panose="020B0503020204020204" pitchFamily="34" charset="-122"/>
        </a:defRPr>
      </a:lvl5pPr>
      <a:lvl6pPr marL="457200" algn="l" rtl="0" eaLnBrk="0" fontAlgn="base" hangingPunct="0">
        <a:spcBef>
          <a:spcPct val="0"/>
        </a:spcBef>
        <a:spcAft>
          <a:spcPct val="0"/>
        </a:spcAft>
        <a:defRPr sz="2400">
          <a:solidFill>
            <a:srgbClr val="4D4D4D"/>
          </a:solidFill>
          <a:latin typeface="Arial" panose="020B0604020202020204" pitchFamily="34" charset="0"/>
          <a:ea typeface="微软雅黑" panose="020B0503020204020204" pitchFamily="34" charset="-122"/>
        </a:defRPr>
      </a:lvl6pPr>
      <a:lvl7pPr marL="914400" algn="l" rtl="0" eaLnBrk="0" fontAlgn="base" hangingPunct="0">
        <a:spcBef>
          <a:spcPct val="0"/>
        </a:spcBef>
        <a:spcAft>
          <a:spcPct val="0"/>
        </a:spcAft>
        <a:defRPr sz="2400">
          <a:solidFill>
            <a:srgbClr val="4D4D4D"/>
          </a:solidFill>
          <a:latin typeface="Arial" panose="020B0604020202020204" pitchFamily="34" charset="0"/>
          <a:ea typeface="微软雅黑" panose="020B0503020204020204" pitchFamily="34" charset="-122"/>
        </a:defRPr>
      </a:lvl7pPr>
      <a:lvl8pPr marL="1371600" algn="l" rtl="0" eaLnBrk="0" fontAlgn="base" hangingPunct="0">
        <a:spcBef>
          <a:spcPct val="0"/>
        </a:spcBef>
        <a:spcAft>
          <a:spcPct val="0"/>
        </a:spcAft>
        <a:defRPr sz="2400">
          <a:solidFill>
            <a:srgbClr val="4D4D4D"/>
          </a:solidFill>
          <a:latin typeface="Arial" panose="020B0604020202020204" pitchFamily="34" charset="0"/>
          <a:ea typeface="微软雅黑" panose="020B0503020204020204" pitchFamily="34" charset="-122"/>
        </a:defRPr>
      </a:lvl8pPr>
      <a:lvl9pPr marL="1828800" algn="l" rtl="0" eaLnBrk="0" fontAlgn="base" hangingPunct="0">
        <a:spcBef>
          <a:spcPct val="0"/>
        </a:spcBef>
        <a:spcAft>
          <a:spcPct val="0"/>
        </a:spcAft>
        <a:defRPr sz="2400">
          <a:solidFill>
            <a:srgbClr val="4D4D4D"/>
          </a:solidFill>
          <a:latin typeface="Arial" panose="020B0604020202020204" pitchFamily="34" charset="0"/>
          <a:ea typeface="微软雅黑" panose="020B0503020204020204" pitchFamily="34" charset="-122"/>
        </a:defRPr>
      </a:lvl9pPr>
    </p:titleStyle>
    <p:bodyStyle>
      <a:lvl1pPr marL="342900" indent="-342900" algn="l" rtl="0" eaLnBrk="0" fontAlgn="base" hangingPunct="0">
        <a:spcBef>
          <a:spcPct val="20000"/>
        </a:spcBef>
        <a:spcAft>
          <a:spcPct val="0"/>
        </a:spcAft>
        <a:buChar char="•"/>
        <a:defRPr sz="2000">
          <a:solidFill>
            <a:srgbClr val="4D4D4D"/>
          </a:solidFill>
          <a:latin typeface="+mn-lt"/>
          <a:ea typeface="+mn-ea"/>
          <a:cs typeface="微软雅黑" panose="020B0503020204020204" pitchFamily="34" charset="-122"/>
        </a:defRPr>
      </a:lvl1pPr>
      <a:lvl2pPr marL="742950" indent="-285750" algn="l" rtl="0" eaLnBrk="0" fontAlgn="base" hangingPunct="0">
        <a:spcBef>
          <a:spcPct val="20000"/>
        </a:spcBef>
        <a:spcAft>
          <a:spcPct val="0"/>
        </a:spcAft>
        <a:buChar char="–"/>
        <a:defRPr sz="2000">
          <a:solidFill>
            <a:srgbClr val="4D4D4D"/>
          </a:solidFill>
          <a:latin typeface="+mn-lt"/>
          <a:ea typeface="仿宋_GB2312" pitchFamily="49" charset="-122"/>
          <a:cs typeface="仿宋_GB2312"/>
        </a:defRPr>
      </a:lvl2pPr>
      <a:lvl3pPr marL="1143000" indent="-228600" algn="l" rtl="0" eaLnBrk="0" fontAlgn="base" hangingPunct="0">
        <a:spcBef>
          <a:spcPct val="20000"/>
        </a:spcBef>
        <a:spcAft>
          <a:spcPct val="0"/>
        </a:spcAft>
        <a:buChar char="•"/>
        <a:defRPr sz="2400">
          <a:solidFill>
            <a:schemeClr val="tx1"/>
          </a:solidFill>
          <a:latin typeface="+mn-lt"/>
          <a:ea typeface="宋体" panose="02010600030101010101" pitchFamily="2" charset="-122"/>
          <a:cs typeface="仿宋_GB2312"/>
        </a:defRPr>
      </a:lvl3pPr>
      <a:lvl4pPr marL="16002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cs typeface="仿宋_GB2312"/>
        </a:defRPr>
      </a:lvl4pPr>
      <a:lvl5pPr marL="20574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cs typeface="仿宋_GB2312"/>
        </a:defRPr>
      </a:lvl5pPr>
      <a:lvl6pPr marL="25146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6pPr>
      <a:lvl7pPr marL="29718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7pPr>
      <a:lvl8pPr marL="34290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8pPr>
      <a:lvl9pPr marL="38862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p:sp>
        <p:nvSpPr>
          <p:cNvPr id="3074" name="Freeform 7"/>
          <p:cNvSpPr/>
          <p:nvPr/>
        </p:nvSpPr>
        <p:spPr>
          <a:xfrm>
            <a:off x="8570913" y="6305550"/>
            <a:ext cx="525462" cy="525463"/>
          </a:xfrm>
          <a:custGeom>
            <a:avLst/>
            <a:gdLst/>
            <a:ahLst/>
            <a:cxnLst>
              <a:cxn ang="0">
                <a:pos x="2147483647" y="0"/>
              </a:cxn>
              <a:cxn ang="0">
                <a:pos x="2147483647" y="2147483647"/>
              </a:cxn>
              <a:cxn ang="0">
                <a:pos x="2147483647" y="2147483647"/>
              </a:cxn>
              <a:cxn ang="0">
                <a:pos x="0" y="2147483647"/>
              </a:cxn>
              <a:cxn ang="0">
                <a:pos x="2147483647" y="0"/>
              </a:cxn>
            </a:cxnLst>
            <a:pathLst>
              <a:path w="1007" h="1007">
                <a:moveTo>
                  <a:pt x="1007" y="0"/>
                </a:moveTo>
                <a:lnTo>
                  <a:pt x="1007" y="881"/>
                </a:lnTo>
                <a:cubicBezTo>
                  <a:pt x="1007" y="950"/>
                  <a:pt x="951" y="1007"/>
                  <a:pt x="882" y="1007"/>
                </a:cubicBezTo>
                <a:lnTo>
                  <a:pt x="0" y="1007"/>
                </a:lnTo>
                <a:lnTo>
                  <a:pt x="1007" y="0"/>
                </a:lnTo>
                <a:close/>
              </a:path>
            </a:pathLst>
          </a:custGeom>
          <a:solidFill>
            <a:schemeClr val="bg1"/>
          </a:solidFill>
          <a:ln w="9525">
            <a:noFill/>
          </a:ln>
        </p:spPr>
        <p:txBody>
          <a:bodyPr/>
          <a:p>
            <a:endParaRPr lang="zh-CN" altLang="en-US"/>
          </a:p>
        </p:txBody>
      </p:sp>
      <p:sp>
        <p:nvSpPr>
          <p:cNvPr id="3075" name="TextBox 4"/>
          <p:cNvSpPr txBox="1"/>
          <p:nvPr/>
        </p:nvSpPr>
        <p:spPr>
          <a:xfrm>
            <a:off x="8740775" y="6510338"/>
            <a:ext cx="401638" cy="307975"/>
          </a:xfrm>
          <a:prstGeom prst="rect">
            <a:avLst/>
          </a:prstGeom>
          <a:noFill/>
          <a:ln w="9525">
            <a:noFill/>
          </a:ln>
        </p:spPr>
        <p:txBody>
          <a:bodyPr wrap="none" anchor="t" anchorCtr="0">
            <a:spAutoFit/>
          </a:bodyPr>
          <a:p>
            <a:pPr lvl="0" algn="ctr">
              <a:buFont typeface="Arial" panose="020B0604020202020204" pitchFamily="34" charset="0"/>
            </a:pPr>
            <a:fld id="{9A0DB2DC-4C9A-4742-B13C-FB6460FD3503}" type="slidenum">
              <a:rPr lang="zh-CN" altLang="en-US" sz="1400" dirty="0">
                <a:solidFill>
                  <a:schemeClr val="accent2"/>
                </a:solidFill>
                <a:latin typeface="Arial" panose="020B0604020202020204" pitchFamily="34" charset="0"/>
                <a:ea typeface="宋体" panose="02010600030101010101" pitchFamily="2" charset="-122"/>
              </a:rPr>
            </a:fld>
            <a:endParaRPr lang="zh-CN" altLang="en-US" sz="1400" dirty="0">
              <a:solidFill>
                <a:schemeClr val="accent2"/>
              </a:solidFill>
              <a:latin typeface="Arial" panose="020B0604020202020204" pitchFamily="34" charset="0"/>
              <a:ea typeface="宋体" panose="02010600030101010101" pitchFamily="2" charset="-122"/>
            </a:endParaRPr>
          </a:p>
        </p:txBody>
      </p:sp>
      <p:sp>
        <p:nvSpPr>
          <p:cNvPr id="3076" name="Rectangle 2"/>
          <p:cNvSpPr>
            <a:spLocks noGrp="1"/>
          </p:cNvSpPr>
          <p:nvPr>
            <p:ph type="title"/>
          </p:nvPr>
        </p:nvSpPr>
        <p:spPr>
          <a:xfrm>
            <a:off x="631825" y="590550"/>
            <a:ext cx="7881938" cy="635000"/>
          </a:xfrm>
          <a:prstGeom prst="rect">
            <a:avLst/>
          </a:prstGeom>
          <a:noFill/>
          <a:ln w="9525">
            <a:noFill/>
          </a:ln>
        </p:spPr>
        <p:txBody>
          <a:bodyPr anchor="ctr" anchorCtr="0"/>
          <a:p>
            <a:pPr lvl="0"/>
            <a:r>
              <a:rPr lang="zh-CN" altLang="zh-CN" dirty="0"/>
              <a:t>单击此处编辑母版标题样式</a:t>
            </a:r>
            <a:endParaRPr lang="zh-CN" altLang="zh-CN" dirty="0"/>
          </a:p>
        </p:txBody>
      </p:sp>
      <p:sp>
        <p:nvSpPr>
          <p:cNvPr id="3077" name="Rectangle 3"/>
          <p:cNvSpPr>
            <a:spLocks noGrp="1"/>
          </p:cNvSpPr>
          <p:nvPr>
            <p:ph type="body"/>
          </p:nvPr>
        </p:nvSpPr>
        <p:spPr>
          <a:xfrm>
            <a:off x="631825" y="1600200"/>
            <a:ext cx="7881938" cy="4276725"/>
          </a:xfrm>
          <a:prstGeom prst="rect">
            <a:avLst/>
          </a:prstGeom>
          <a:noFill/>
          <a:ln w="9525">
            <a:noFill/>
          </a:ln>
        </p:spPr>
        <p:txBody>
          <a:bodyPr anchor="t" anchorCtr="0"/>
          <a:p>
            <a:pPr lvl="0"/>
            <a:r>
              <a:rPr lang="zh-CN" altLang="zh-CN" dirty="0"/>
              <a:t>单击此处编辑母版文本样式</a:t>
            </a:r>
            <a:endParaRPr lang="zh-CN" altLang="zh-CN" dirty="0"/>
          </a:p>
          <a:p>
            <a:pPr lvl="1" indent="-285750"/>
            <a:r>
              <a:rPr lang="zh-CN" altLang="zh-CN" dirty="0"/>
              <a:t>第二级</a:t>
            </a:r>
            <a:endParaRPr lang="zh-CN" altLang="zh-CN" dirty="0"/>
          </a:p>
        </p:txBody>
      </p:sp>
    </p:spTree>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300" fill="hold"/>
                                        <p:tgtEl>
                                          <p:spTgt spid="3074"/>
                                        </p:tgtEl>
                                        <p:attrNameLst>
                                          <p:attrName>ppt_w</p:attrName>
                                        </p:attrNameLst>
                                      </p:cBhvr>
                                      <p:tavLst>
                                        <p:tav tm="0">
                                          <p:val>
                                            <p:fltVal val="0.000000"/>
                                          </p:val>
                                        </p:tav>
                                        <p:tav tm="100000">
                                          <p:val>
                                            <p:strVal val="#ppt_w"/>
                                          </p:val>
                                        </p:tav>
                                      </p:tavLst>
                                    </p:anim>
                                    <p:anim calcmode="lin" valueType="num">
                                      <p:cBhvr>
                                        <p:cTn id="8" dur="300" fill="hold"/>
                                        <p:tgtEl>
                                          <p:spTgt spid="3074"/>
                                        </p:tgtEl>
                                        <p:attrNameLst>
                                          <p:attrName>ppt_h</p:attrName>
                                        </p:attrNameLst>
                                      </p:cBhvr>
                                      <p:tavLst>
                                        <p:tav tm="0">
                                          <p:val>
                                            <p:fltVal val="0.000000"/>
                                          </p:val>
                                        </p:tav>
                                        <p:tav tm="100000">
                                          <p:val>
                                            <p:strVal val="#ppt_h"/>
                                          </p:val>
                                        </p:tav>
                                      </p:tavLst>
                                    </p:anim>
                                    <p:anim calcmode="lin" valueType="num">
                                      <p:cBhvr>
                                        <p:cTn id="9" dur="300" fill="hold"/>
                                        <p:tgtEl>
                                          <p:spTgt spid="3074"/>
                                        </p:tgtEl>
                                        <p:attrNameLst>
                                          <p:attrName>style.rotation</p:attrName>
                                        </p:attrNameLst>
                                      </p:cBhvr>
                                      <p:tavLst>
                                        <p:tav tm="0">
                                          <p:val>
                                            <p:fltVal val="90.000000"/>
                                          </p:val>
                                        </p:tav>
                                        <p:tav tm="100000">
                                          <p:val>
                                            <p:fltVal val="0.000000"/>
                                          </p:val>
                                        </p:tav>
                                      </p:tavLst>
                                    </p:anim>
                                    <p:animEffect transition="in" filter="fade">
                                      <p:cBhvr>
                                        <p:cTn id="10" dur="3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animBg="1"/>
    </p:bldLst>
  </p:timing>
  <p:hf sldNum="0" hdr="0" ftr="0" dt="0"/>
  <p:txStyles>
    <p:titleStyle>
      <a:lvl1pPr algn="l" rtl="0" eaLnBrk="0" fontAlgn="base" hangingPunct="0">
        <a:spcBef>
          <a:spcPct val="0"/>
        </a:spcBef>
        <a:spcAft>
          <a:spcPct val="0"/>
        </a:spcAft>
        <a:defRPr sz="2400">
          <a:solidFill>
            <a:srgbClr val="4D4D4D"/>
          </a:solidFill>
          <a:latin typeface="+mj-lt"/>
          <a:ea typeface="+mj-ea"/>
          <a:cs typeface="+mj-cs"/>
        </a:defRPr>
      </a:lvl1pPr>
      <a:lvl2pPr algn="l" rtl="0" eaLnBrk="0" fontAlgn="base" hangingPunct="0">
        <a:spcBef>
          <a:spcPct val="0"/>
        </a:spcBef>
        <a:spcAft>
          <a:spcPct val="0"/>
        </a:spcAft>
        <a:defRPr sz="2400">
          <a:solidFill>
            <a:srgbClr val="4D4D4D"/>
          </a:solidFill>
          <a:latin typeface="Arial" panose="020B0604020202020204" pitchFamily="34" charset="0"/>
          <a:ea typeface="微软雅黑" panose="020B0503020204020204" pitchFamily="34" charset="-122"/>
        </a:defRPr>
      </a:lvl2pPr>
      <a:lvl3pPr algn="l" rtl="0" eaLnBrk="0" fontAlgn="base" hangingPunct="0">
        <a:spcBef>
          <a:spcPct val="0"/>
        </a:spcBef>
        <a:spcAft>
          <a:spcPct val="0"/>
        </a:spcAft>
        <a:defRPr sz="2400">
          <a:solidFill>
            <a:srgbClr val="4D4D4D"/>
          </a:solidFill>
          <a:latin typeface="Arial" panose="020B0604020202020204" pitchFamily="34" charset="0"/>
          <a:ea typeface="微软雅黑" panose="020B0503020204020204" pitchFamily="34" charset="-122"/>
        </a:defRPr>
      </a:lvl3pPr>
      <a:lvl4pPr algn="l" rtl="0" eaLnBrk="0" fontAlgn="base" hangingPunct="0">
        <a:spcBef>
          <a:spcPct val="0"/>
        </a:spcBef>
        <a:spcAft>
          <a:spcPct val="0"/>
        </a:spcAft>
        <a:defRPr sz="2400">
          <a:solidFill>
            <a:srgbClr val="4D4D4D"/>
          </a:solidFill>
          <a:latin typeface="Arial" panose="020B0604020202020204" pitchFamily="34" charset="0"/>
          <a:ea typeface="微软雅黑" panose="020B0503020204020204" pitchFamily="34" charset="-122"/>
        </a:defRPr>
      </a:lvl4pPr>
      <a:lvl5pPr algn="l" rtl="0" eaLnBrk="0" fontAlgn="base" hangingPunct="0">
        <a:spcBef>
          <a:spcPct val="0"/>
        </a:spcBef>
        <a:spcAft>
          <a:spcPct val="0"/>
        </a:spcAft>
        <a:defRPr sz="2400">
          <a:solidFill>
            <a:srgbClr val="4D4D4D"/>
          </a:solidFill>
          <a:latin typeface="Arial" panose="020B0604020202020204" pitchFamily="34" charset="0"/>
          <a:ea typeface="微软雅黑" panose="020B0503020204020204" pitchFamily="34" charset="-122"/>
        </a:defRPr>
      </a:lvl5pPr>
      <a:lvl6pPr marL="457200" algn="l" rtl="0" eaLnBrk="0" fontAlgn="base" hangingPunct="0">
        <a:spcBef>
          <a:spcPct val="0"/>
        </a:spcBef>
        <a:spcAft>
          <a:spcPct val="0"/>
        </a:spcAft>
        <a:defRPr sz="2400">
          <a:solidFill>
            <a:srgbClr val="4D4D4D"/>
          </a:solidFill>
          <a:latin typeface="Arial" panose="020B0604020202020204" pitchFamily="34" charset="0"/>
          <a:ea typeface="微软雅黑" panose="020B0503020204020204" pitchFamily="34" charset="-122"/>
        </a:defRPr>
      </a:lvl6pPr>
      <a:lvl7pPr marL="914400" algn="l" rtl="0" eaLnBrk="0" fontAlgn="base" hangingPunct="0">
        <a:spcBef>
          <a:spcPct val="0"/>
        </a:spcBef>
        <a:spcAft>
          <a:spcPct val="0"/>
        </a:spcAft>
        <a:defRPr sz="2400">
          <a:solidFill>
            <a:srgbClr val="4D4D4D"/>
          </a:solidFill>
          <a:latin typeface="Arial" panose="020B0604020202020204" pitchFamily="34" charset="0"/>
          <a:ea typeface="微软雅黑" panose="020B0503020204020204" pitchFamily="34" charset="-122"/>
        </a:defRPr>
      </a:lvl7pPr>
      <a:lvl8pPr marL="1371600" algn="l" rtl="0" eaLnBrk="0" fontAlgn="base" hangingPunct="0">
        <a:spcBef>
          <a:spcPct val="0"/>
        </a:spcBef>
        <a:spcAft>
          <a:spcPct val="0"/>
        </a:spcAft>
        <a:defRPr sz="2400">
          <a:solidFill>
            <a:srgbClr val="4D4D4D"/>
          </a:solidFill>
          <a:latin typeface="Arial" panose="020B0604020202020204" pitchFamily="34" charset="0"/>
          <a:ea typeface="微软雅黑" panose="020B0503020204020204" pitchFamily="34" charset="-122"/>
        </a:defRPr>
      </a:lvl8pPr>
      <a:lvl9pPr marL="1828800" algn="l" rtl="0" eaLnBrk="0" fontAlgn="base" hangingPunct="0">
        <a:spcBef>
          <a:spcPct val="0"/>
        </a:spcBef>
        <a:spcAft>
          <a:spcPct val="0"/>
        </a:spcAft>
        <a:defRPr sz="2400">
          <a:solidFill>
            <a:srgbClr val="4D4D4D"/>
          </a:solidFill>
          <a:latin typeface="Arial" panose="020B0604020202020204" pitchFamily="34" charset="0"/>
          <a:ea typeface="微软雅黑" panose="020B0503020204020204" pitchFamily="34" charset="-122"/>
        </a:defRPr>
      </a:lvl9pPr>
    </p:titleStyle>
    <p:bodyStyle>
      <a:lvl1pPr marL="342900" indent="-342900" algn="l" rtl="0" eaLnBrk="0" fontAlgn="base" hangingPunct="0">
        <a:spcBef>
          <a:spcPct val="20000"/>
        </a:spcBef>
        <a:spcAft>
          <a:spcPct val="0"/>
        </a:spcAft>
        <a:buChar char="•"/>
        <a:defRPr sz="2000">
          <a:solidFill>
            <a:srgbClr val="4D4D4D"/>
          </a:solidFill>
          <a:latin typeface="+mn-lt"/>
          <a:ea typeface="+mn-ea"/>
          <a:cs typeface="微软雅黑" panose="020B0503020204020204" pitchFamily="34" charset="-122"/>
        </a:defRPr>
      </a:lvl1pPr>
      <a:lvl2pPr marL="742950" indent="-285750" algn="l" rtl="0" eaLnBrk="0" fontAlgn="base" hangingPunct="0">
        <a:spcBef>
          <a:spcPct val="20000"/>
        </a:spcBef>
        <a:spcAft>
          <a:spcPct val="0"/>
        </a:spcAft>
        <a:buChar char="–"/>
        <a:defRPr sz="2000">
          <a:solidFill>
            <a:srgbClr val="4D4D4D"/>
          </a:solidFill>
          <a:latin typeface="+mn-lt"/>
          <a:ea typeface="仿宋_GB2312" pitchFamily="49" charset="-122"/>
          <a:cs typeface="仿宋_GB2312"/>
        </a:defRPr>
      </a:lvl2pPr>
      <a:lvl3pPr marL="1143000" indent="-228600" algn="l" rtl="0" eaLnBrk="0" fontAlgn="base" hangingPunct="0">
        <a:spcBef>
          <a:spcPct val="20000"/>
        </a:spcBef>
        <a:spcAft>
          <a:spcPct val="0"/>
        </a:spcAft>
        <a:buChar char="•"/>
        <a:defRPr sz="2400">
          <a:solidFill>
            <a:schemeClr val="tx1"/>
          </a:solidFill>
          <a:latin typeface="+mn-lt"/>
          <a:ea typeface="宋体" panose="02010600030101010101" pitchFamily="2" charset="-122"/>
          <a:cs typeface="仿宋_GB2312"/>
        </a:defRPr>
      </a:lvl3pPr>
      <a:lvl4pPr marL="16002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cs typeface="仿宋_GB2312"/>
        </a:defRPr>
      </a:lvl4pPr>
      <a:lvl5pPr marL="20574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cs typeface="仿宋_GB2312"/>
        </a:defRPr>
      </a:lvl5pPr>
      <a:lvl6pPr marL="25146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6pPr>
      <a:lvl7pPr marL="29718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7pPr>
      <a:lvl8pPr marL="34290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8pPr>
      <a:lvl9pPr marL="38862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p:pic>
        <p:nvPicPr>
          <p:cNvPr id="4098" name="Picture 2" descr="PPECLOGO-eff-0-1"/>
          <p:cNvPicPr>
            <a:picLocks noChangeAspect="1"/>
          </p:cNvPicPr>
          <p:nvPr/>
        </p:nvPicPr>
        <p:blipFill>
          <a:blip r:embed="rId13"/>
          <a:stretch>
            <a:fillRect/>
          </a:stretch>
        </p:blipFill>
        <p:spPr>
          <a:xfrm>
            <a:off x="3109913" y="2886075"/>
            <a:ext cx="795337" cy="800100"/>
          </a:xfrm>
          <a:prstGeom prst="rect">
            <a:avLst/>
          </a:prstGeom>
          <a:noFill/>
          <a:ln w="9525">
            <a:noFill/>
          </a:ln>
        </p:spPr>
      </p:pic>
      <p:pic>
        <p:nvPicPr>
          <p:cNvPr id="4099" name="Picture 3" descr="PPECLOGO-eff-0-2"/>
          <p:cNvPicPr>
            <a:picLocks noChangeAspect="1"/>
          </p:cNvPicPr>
          <p:nvPr/>
        </p:nvPicPr>
        <p:blipFill>
          <a:blip r:embed="rId14"/>
          <a:stretch>
            <a:fillRect/>
          </a:stretch>
        </p:blipFill>
        <p:spPr>
          <a:xfrm>
            <a:off x="6321425" y="2757488"/>
            <a:ext cx="822325" cy="839787"/>
          </a:xfrm>
          <a:prstGeom prst="rect">
            <a:avLst/>
          </a:prstGeom>
          <a:noFill/>
          <a:ln w="9525">
            <a:noFill/>
          </a:ln>
        </p:spPr>
      </p:pic>
      <p:pic>
        <p:nvPicPr>
          <p:cNvPr id="4100" name="Picture 4" descr="PPECLOGO-eff-0-3"/>
          <p:cNvPicPr>
            <a:picLocks noChangeAspect="1"/>
          </p:cNvPicPr>
          <p:nvPr/>
        </p:nvPicPr>
        <p:blipFill>
          <a:blip r:embed="rId15"/>
          <a:stretch>
            <a:fillRect/>
          </a:stretch>
        </p:blipFill>
        <p:spPr>
          <a:xfrm>
            <a:off x="779463" y="1447800"/>
            <a:ext cx="2260600" cy="2376488"/>
          </a:xfrm>
          <a:prstGeom prst="rect">
            <a:avLst/>
          </a:prstGeom>
          <a:noFill/>
          <a:ln w="9525">
            <a:noFill/>
          </a:ln>
        </p:spPr>
      </p:pic>
      <p:pic>
        <p:nvPicPr>
          <p:cNvPr id="4101" name="Picture 5" descr="PPECLOGO-eff-0-1"/>
          <p:cNvPicPr>
            <a:picLocks noChangeAspect="1"/>
          </p:cNvPicPr>
          <p:nvPr/>
        </p:nvPicPr>
        <p:blipFill>
          <a:blip r:embed="rId16"/>
          <a:stretch>
            <a:fillRect/>
          </a:stretch>
        </p:blipFill>
        <p:spPr>
          <a:xfrm>
            <a:off x="3349625" y="3770313"/>
            <a:ext cx="393700" cy="396875"/>
          </a:xfrm>
          <a:prstGeom prst="rect">
            <a:avLst/>
          </a:prstGeom>
          <a:noFill/>
          <a:ln w="9525">
            <a:noFill/>
          </a:ln>
        </p:spPr>
      </p:pic>
      <p:pic>
        <p:nvPicPr>
          <p:cNvPr id="4102" name="Picture 6" descr="PPECLOGO-eff-0-1"/>
          <p:cNvPicPr>
            <a:picLocks noChangeAspect="1"/>
          </p:cNvPicPr>
          <p:nvPr/>
        </p:nvPicPr>
        <p:blipFill>
          <a:blip r:embed="rId17"/>
          <a:stretch>
            <a:fillRect/>
          </a:stretch>
        </p:blipFill>
        <p:spPr>
          <a:xfrm>
            <a:off x="5530850" y="2903538"/>
            <a:ext cx="301625" cy="303212"/>
          </a:xfrm>
          <a:prstGeom prst="rect">
            <a:avLst/>
          </a:prstGeom>
          <a:noFill/>
          <a:ln w="9525">
            <a:noFill/>
          </a:ln>
        </p:spPr>
      </p:pic>
      <p:pic>
        <p:nvPicPr>
          <p:cNvPr id="4103" name="Picture 8" descr="PPECLOGO-eff-0-2"/>
          <p:cNvPicPr>
            <a:picLocks noChangeAspect="1"/>
          </p:cNvPicPr>
          <p:nvPr/>
        </p:nvPicPr>
        <p:blipFill>
          <a:blip r:embed="rId18"/>
          <a:stretch>
            <a:fillRect/>
          </a:stretch>
        </p:blipFill>
        <p:spPr>
          <a:xfrm>
            <a:off x="3957638" y="2574925"/>
            <a:ext cx="736600" cy="750888"/>
          </a:xfrm>
          <a:prstGeom prst="rect">
            <a:avLst/>
          </a:prstGeom>
          <a:noFill/>
          <a:ln w="9525">
            <a:noFill/>
          </a:ln>
        </p:spPr>
      </p:pic>
      <p:pic>
        <p:nvPicPr>
          <p:cNvPr id="4104" name="Picture 9" descr="PPECLOGO-eff-5-4"/>
          <p:cNvPicPr>
            <a:picLocks noChangeAspect="1"/>
          </p:cNvPicPr>
          <p:nvPr/>
        </p:nvPicPr>
        <p:blipFill>
          <a:blip r:embed="rId19"/>
          <a:stretch>
            <a:fillRect/>
          </a:stretch>
        </p:blipFill>
        <p:spPr>
          <a:xfrm>
            <a:off x="2446338" y="3206750"/>
            <a:ext cx="1108075" cy="1123950"/>
          </a:xfrm>
          <a:prstGeom prst="rect">
            <a:avLst/>
          </a:prstGeom>
          <a:noFill/>
          <a:ln w="9525">
            <a:noFill/>
          </a:ln>
        </p:spPr>
      </p:pic>
      <p:pic>
        <p:nvPicPr>
          <p:cNvPr id="4105" name="Picture 10" descr="PPECLOGO-eff-5-2"/>
          <p:cNvPicPr>
            <a:picLocks noChangeAspect="1"/>
          </p:cNvPicPr>
          <p:nvPr/>
        </p:nvPicPr>
        <p:blipFill>
          <a:blip r:embed="rId20"/>
          <a:stretch>
            <a:fillRect/>
          </a:stretch>
        </p:blipFill>
        <p:spPr>
          <a:xfrm>
            <a:off x="4013200" y="3446463"/>
            <a:ext cx="1376363" cy="1435100"/>
          </a:xfrm>
          <a:prstGeom prst="rect">
            <a:avLst/>
          </a:prstGeom>
          <a:noFill/>
          <a:ln w="9525">
            <a:noFill/>
          </a:ln>
        </p:spPr>
      </p:pic>
      <p:pic>
        <p:nvPicPr>
          <p:cNvPr id="4106" name="Picture 11" descr="PPECLOGO-eff-5-4"/>
          <p:cNvPicPr>
            <a:picLocks noChangeAspect="1"/>
          </p:cNvPicPr>
          <p:nvPr/>
        </p:nvPicPr>
        <p:blipFill>
          <a:blip r:embed="rId21"/>
          <a:stretch>
            <a:fillRect/>
          </a:stretch>
        </p:blipFill>
        <p:spPr>
          <a:xfrm>
            <a:off x="7413625" y="2725738"/>
            <a:ext cx="836613" cy="850900"/>
          </a:xfrm>
          <a:prstGeom prst="rect">
            <a:avLst/>
          </a:prstGeom>
          <a:noFill/>
          <a:ln w="9525">
            <a:noFill/>
          </a:ln>
        </p:spPr>
      </p:pic>
      <p:pic>
        <p:nvPicPr>
          <p:cNvPr id="4107" name="Picture 12" descr="PPECLOGO-eff-0-1"/>
          <p:cNvPicPr>
            <a:picLocks noChangeAspect="1"/>
          </p:cNvPicPr>
          <p:nvPr/>
        </p:nvPicPr>
        <p:blipFill>
          <a:blip r:embed="rId22"/>
          <a:stretch>
            <a:fillRect/>
          </a:stretch>
        </p:blipFill>
        <p:spPr>
          <a:xfrm>
            <a:off x="5956300" y="3624263"/>
            <a:ext cx="390525" cy="393700"/>
          </a:xfrm>
          <a:prstGeom prst="rect">
            <a:avLst/>
          </a:prstGeom>
          <a:noFill/>
          <a:ln w="9525">
            <a:noFill/>
          </a:ln>
        </p:spPr>
      </p:pic>
      <p:pic>
        <p:nvPicPr>
          <p:cNvPr id="4108" name="Picture 13" descr="PPECLOGO-eff-0-1"/>
          <p:cNvPicPr>
            <a:picLocks noChangeAspect="1"/>
          </p:cNvPicPr>
          <p:nvPr/>
        </p:nvPicPr>
        <p:blipFill>
          <a:blip r:embed="rId22"/>
          <a:stretch>
            <a:fillRect/>
          </a:stretch>
        </p:blipFill>
        <p:spPr>
          <a:xfrm>
            <a:off x="8439150" y="2365375"/>
            <a:ext cx="392113" cy="392113"/>
          </a:xfrm>
          <a:prstGeom prst="rect">
            <a:avLst/>
          </a:prstGeom>
          <a:noFill/>
          <a:ln w="9525">
            <a:noFill/>
          </a:ln>
        </p:spPr>
      </p:pic>
      <p:pic>
        <p:nvPicPr>
          <p:cNvPr id="4109" name="Picture 14" descr="PPECLOGO-eff2-1-2"/>
          <p:cNvPicPr>
            <a:picLocks noChangeAspect="1"/>
          </p:cNvPicPr>
          <p:nvPr/>
        </p:nvPicPr>
        <p:blipFill>
          <a:blip r:embed="rId23"/>
          <a:stretch>
            <a:fillRect/>
          </a:stretch>
        </p:blipFill>
        <p:spPr>
          <a:xfrm>
            <a:off x="1539875" y="2795588"/>
            <a:ext cx="1273175" cy="1428750"/>
          </a:xfrm>
          <a:prstGeom prst="rect">
            <a:avLst/>
          </a:prstGeom>
          <a:noFill/>
          <a:ln w="9525">
            <a:noFill/>
          </a:ln>
        </p:spPr>
      </p:pic>
      <p:pic>
        <p:nvPicPr>
          <p:cNvPr id="4110" name="Picture 15" descr="PPECLOGO-eff2-1-3"/>
          <p:cNvPicPr>
            <a:picLocks noChangeAspect="1"/>
          </p:cNvPicPr>
          <p:nvPr/>
        </p:nvPicPr>
        <p:blipFill>
          <a:blip r:embed="rId24"/>
          <a:stretch>
            <a:fillRect/>
          </a:stretch>
        </p:blipFill>
        <p:spPr>
          <a:xfrm>
            <a:off x="2987675" y="2786063"/>
            <a:ext cx="327025" cy="365125"/>
          </a:xfrm>
          <a:prstGeom prst="rect">
            <a:avLst/>
          </a:prstGeom>
          <a:noFill/>
          <a:ln w="9525">
            <a:noFill/>
          </a:ln>
        </p:spPr>
      </p:pic>
      <p:pic>
        <p:nvPicPr>
          <p:cNvPr id="4111" name="Picture 16" descr="PPECLOGO-eff2-1-4"/>
          <p:cNvPicPr>
            <a:picLocks noChangeAspect="1"/>
          </p:cNvPicPr>
          <p:nvPr/>
        </p:nvPicPr>
        <p:blipFill>
          <a:blip r:embed="rId25"/>
          <a:stretch>
            <a:fillRect/>
          </a:stretch>
        </p:blipFill>
        <p:spPr>
          <a:xfrm>
            <a:off x="6388100" y="3325813"/>
            <a:ext cx="527050" cy="585787"/>
          </a:xfrm>
          <a:prstGeom prst="rect">
            <a:avLst/>
          </a:prstGeom>
          <a:noFill/>
          <a:ln w="9525">
            <a:noFill/>
          </a:ln>
        </p:spPr>
      </p:pic>
      <p:pic>
        <p:nvPicPr>
          <p:cNvPr id="4112" name="Picture 17" descr="PPECLOGO-eff2-1-3"/>
          <p:cNvPicPr>
            <a:picLocks noChangeAspect="1"/>
          </p:cNvPicPr>
          <p:nvPr/>
        </p:nvPicPr>
        <p:blipFill>
          <a:blip r:embed="rId24"/>
          <a:stretch>
            <a:fillRect/>
          </a:stretch>
        </p:blipFill>
        <p:spPr>
          <a:xfrm>
            <a:off x="6927850" y="2909888"/>
            <a:ext cx="269875" cy="301625"/>
          </a:xfrm>
          <a:prstGeom prst="rect">
            <a:avLst/>
          </a:prstGeom>
          <a:noFill/>
          <a:ln w="9525">
            <a:noFill/>
          </a:ln>
        </p:spPr>
      </p:pic>
      <p:pic>
        <p:nvPicPr>
          <p:cNvPr id="4113" name="Picture 18" descr="PPECLOGO-eff2-1-3"/>
          <p:cNvPicPr>
            <a:picLocks noChangeAspect="1"/>
          </p:cNvPicPr>
          <p:nvPr/>
        </p:nvPicPr>
        <p:blipFill>
          <a:blip r:embed="rId24"/>
          <a:stretch>
            <a:fillRect/>
          </a:stretch>
        </p:blipFill>
        <p:spPr>
          <a:xfrm>
            <a:off x="7307263" y="3446463"/>
            <a:ext cx="211137" cy="236537"/>
          </a:xfrm>
          <a:prstGeom prst="rect">
            <a:avLst/>
          </a:prstGeom>
          <a:noFill/>
          <a:ln w="9525">
            <a:noFill/>
          </a:ln>
        </p:spPr>
      </p:pic>
      <p:sp>
        <p:nvSpPr>
          <p:cNvPr id="4114" name="Rectangle 2"/>
          <p:cNvSpPr>
            <a:spLocks noGrp="1"/>
          </p:cNvSpPr>
          <p:nvPr>
            <p:ph type="title"/>
          </p:nvPr>
        </p:nvSpPr>
        <p:spPr>
          <a:xfrm>
            <a:off x="631825" y="590550"/>
            <a:ext cx="7881938" cy="635000"/>
          </a:xfrm>
          <a:prstGeom prst="rect">
            <a:avLst/>
          </a:prstGeom>
          <a:noFill/>
          <a:ln w="9525">
            <a:noFill/>
          </a:ln>
        </p:spPr>
        <p:txBody>
          <a:bodyPr anchor="ctr" anchorCtr="0"/>
          <a:p>
            <a:pPr lvl="0"/>
            <a:r>
              <a:rPr lang="zh-CN" altLang="zh-CN" dirty="0"/>
              <a:t>单击此处编辑母版标题样式</a:t>
            </a:r>
            <a:endParaRPr lang="zh-CN" altLang="zh-CN" dirty="0"/>
          </a:p>
        </p:txBody>
      </p:sp>
      <p:sp>
        <p:nvSpPr>
          <p:cNvPr id="4115" name="Rectangle 3"/>
          <p:cNvSpPr>
            <a:spLocks noGrp="1"/>
          </p:cNvSpPr>
          <p:nvPr>
            <p:ph type="body"/>
          </p:nvPr>
        </p:nvSpPr>
        <p:spPr>
          <a:xfrm>
            <a:off x="631825" y="1600200"/>
            <a:ext cx="7881938" cy="4276725"/>
          </a:xfrm>
          <a:prstGeom prst="rect">
            <a:avLst/>
          </a:prstGeom>
          <a:noFill/>
          <a:ln w="9525">
            <a:noFill/>
          </a:ln>
        </p:spPr>
        <p:txBody>
          <a:bodyPr anchor="t" anchorCtr="0"/>
          <a:p>
            <a:pPr lvl="0"/>
            <a:r>
              <a:rPr lang="zh-CN" altLang="zh-CN" dirty="0"/>
              <a:t>单击此处编辑母版文本样式</a:t>
            </a:r>
            <a:endParaRPr lang="zh-CN" altLang="zh-CN" dirty="0"/>
          </a:p>
          <a:p>
            <a:pPr lvl="1" indent="-285750"/>
            <a:r>
              <a:rPr lang="zh-CN" altLang="zh-CN" dirty="0"/>
              <a:t>第二级</a:t>
            </a:r>
            <a:endParaRPr lang="zh-CN" altLang="zh-CN" dirty="0"/>
          </a:p>
        </p:txBody>
      </p:sp>
    </p:spTree>
  </p:cSld>
  <p:clrMap bg1="dk2" tx1="lt1" bg2="dk1"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04"/>
                                        </p:tgtEl>
                                        <p:attrNameLst>
                                          <p:attrName>style.visibility</p:attrName>
                                        </p:attrNameLst>
                                      </p:cBhvr>
                                      <p:to>
                                        <p:strVal val="visible"/>
                                      </p:to>
                                    </p:set>
                                    <p:animEffect transition="in" filter="fade">
                                      <p:cBhvr>
                                        <p:cTn id="7" dur="500"/>
                                        <p:tgtEl>
                                          <p:spTgt spid="4104"/>
                                        </p:tgtEl>
                                      </p:cBhvr>
                                    </p:animEffect>
                                  </p:childTnLst>
                                </p:cTn>
                              </p:par>
                              <p:par>
                                <p:cTn id="8" presetID="10" presetClass="entr" presetSubtype="0" fill="hold" nodeType="withEffect">
                                  <p:stCondLst>
                                    <p:cond delay="0"/>
                                  </p:stCondLst>
                                  <p:childTnLst>
                                    <p:set>
                                      <p:cBhvr>
                                        <p:cTn id="9" dur="1" fill="hold">
                                          <p:stCondLst>
                                            <p:cond delay="0"/>
                                          </p:stCondLst>
                                        </p:cTn>
                                        <p:tgtEl>
                                          <p:spTgt spid="4101"/>
                                        </p:tgtEl>
                                        <p:attrNameLst>
                                          <p:attrName>style.visibility</p:attrName>
                                        </p:attrNameLst>
                                      </p:cBhvr>
                                      <p:to>
                                        <p:strVal val="visible"/>
                                      </p:to>
                                    </p:set>
                                    <p:animEffect transition="in" filter="fade">
                                      <p:cBhvr>
                                        <p:cTn id="10" dur="500"/>
                                        <p:tgtEl>
                                          <p:spTgt spid="4101"/>
                                        </p:tgtEl>
                                      </p:cBhvr>
                                    </p:animEffect>
                                  </p:childTnLst>
                                </p:cTn>
                              </p:par>
                              <p:par>
                                <p:cTn id="11" presetID="10" presetClass="entr" presetSubtype="0" fill="hold" nodeType="withEffect">
                                  <p:stCondLst>
                                    <p:cond delay="0"/>
                                  </p:stCondLst>
                                  <p:childTnLst>
                                    <p:set>
                                      <p:cBhvr>
                                        <p:cTn id="12" dur="1" fill="hold">
                                          <p:stCondLst>
                                            <p:cond delay="0"/>
                                          </p:stCondLst>
                                        </p:cTn>
                                        <p:tgtEl>
                                          <p:spTgt spid="4100"/>
                                        </p:tgtEl>
                                        <p:attrNameLst>
                                          <p:attrName>style.visibility</p:attrName>
                                        </p:attrNameLst>
                                      </p:cBhvr>
                                      <p:to>
                                        <p:strVal val="visible"/>
                                      </p:to>
                                    </p:set>
                                    <p:animEffect transition="in" filter="fade">
                                      <p:cBhvr>
                                        <p:cTn id="13" dur="500"/>
                                        <p:tgtEl>
                                          <p:spTgt spid="4100"/>
                                        </p:tgtEl>
                                      </p:cBhvr>
                                    </p:animEffect>
                                  </p:childTnLst>
                                </p:cTn>
                              </p:par>
                              <p:par>
                                <p:cTn id="14" presetID="10" presetClass="entr" presetSubtype="0" fill="hold" nodeType="withEffect">
                                  <p:stCondLst>
                                    <p:cond delay="0"/>
                                  </p:stCondLst>
                                  <p:childTnLst>
                                    <p:set>
                                      <p:cBhvr>
                                        <p:cTn id="15" dur="1" fill="hold">
                                          <p:stCondLst>
                                            <p:cond delay="0"/>
                                          </p:stCondLst>
                                        </p:cTn>
                                        <p:tgtEl>
                                          <p:spTgt spid="4098"/>
                                        </p:tgtEl>
                                        <p:attrNameLst>
                                          <p:attrName>style.visibility</p:attrName>
                                        </p:attrNameLst>
                                      </p:cBhvr>
                                      <p:to>
                                        <p:strVal val="visible"/>
                                      </p:to>
                                    </p:set>
                                    <p:animEffect transition="in" filter="fade">
                                      <p:cBhvr>
                                        <p:cTn id="16" dur="500"/>
                                        <p:tgtEl>
                                          <p:spTgt spid="4098"/>
                                        </p:tgtEl>
                                      </p:cBhvr>
                                    </p:animEffect>
                                  </p:childTnLst>
                                </p:cTn>
                              </p:par>
                              <p:par>
                                <p:cTn id="17" presetID="10" presetClass="entr" presetSubtype="0" fill="hold" nodeType="withEffect">
                                  <p:stCondLst>
                                    <p:cond delay="0"/>
                                  </p:stCondLst>
                                  <p:childTnLst>
                                    <p:set>
                                      <p:cBhvr>
                                        <p:cTn id="18" dur="1" fill="hold">
                                          <p:stCondLst>
                                            <p:cond delay="0"/>
                                          </p:stCondLst>
                                        </p:cTn>
                                        <p:tgtEl>
                                          <p:spTgt spid="4103"/>
                                        </p:tgtEl>
                                        <p:attrNameLst>
                                          <p:attrName>style.visibility</p:attrName>
                                        </p:attrNameLst>
                                      </p:cBhvr>
                                      <p:to>
                                        <p:strVal val="visible"/>
                                      </p:to>
                                    </p:set>
                                    <p:animEffect transition="in" filter="fade">
                                      <p:cBhvr>
                                        <p:cTn id="19" dur="500"/>
                                        <p:tgtEl>
                                          <p:spTgt spid="4103"/>
                                        </p:tgtEl>
                                      </p:cBhvr>
                                    </p:animEffect>
                                  </p:childTnLst>
                                </p:cTn>
                              </p:par>
                              <p:par>
                                <p:cTn id="20" presetID="10" presetClass="entr" presetSubtype="0" fill="hold" nodeType="withEffect">
                                  <p:stCondLst>
                                    <p:cond delay="0"/>
                                  </p:stCondLst>
                                  <p:childTnLst>
                                    <p:set>
                                      <p:cBhvr>
                                        <p:cTn id="21" dur="1" fill="hold">
                                          <p:stCondLst>
                                            <p:cond delay="0"/>
                                          </p:stCondLst>
                                        </p:cTn>
                                        <p:tgtEl>
                                          <p:spTgt spid="4105"/>
                                        </p:tgtEl>
                                        <p:attrNameLst>
                                          <p:attrName>style.visibility</p:attrName>
                                        </p:attrNameLst>
                                      </p:cBhvr>
                                      <p:to>
                                        <p:strVal val="visible"/>
                                      </p:to>
                                    </p:set>
                                    <p:animEffect transition="in" filter="fade">
                                      <p:cBhvr>
                                        <p:cTn id="22" dur="500"/>
                                        <p:tgtEl>
                                          <p:spTgt spid="4105"/>
                                        </p:tgtEl>
                                      </p:cBhvr>
                                    </p:animEffect>
                                  </p:childTnLst>
                                </p:cTn>
                              </p:par>
                              <p:par>
                                <p:cTn id="23" presetID="10" presetClass="entr" presetSubtype="0" fill="hold" nodeType="withEffect">
                                  <p:stCondLst>
                                    <p:cond delay="0"/>
                                  </p:stCondLst>
                                  <p:childTnLst>
                                    <p:set>
                                      <p:cBhvr>
                                        <p:cTn id="24" dur="1" fill="hold">
                                          <p:stCondLst>
                                            <p:cond delay="0"/>
                                          </p:stCondLst>
                                        </p:cTn>
                                        <p:tgtEl>
                                          <p:spTgt spid="4107"/>
                                        </p:tgtEl>
                                        <p:attrNameLst>
                                          <p:attrName>style.visibility</p:attrName>
                                        </p:attrNameLst>
                                      </p:cBhvr>
                                      <p:to>
                                        <p:strVal val="visible"/>
                                      </p:to>
                                    </p:set>
                                    <p:animEffect transition="in" filter="fade">
                                      <p:cBhvr>
                                        <p:cTn id="25" dur="500"/>
                                        <p:tgtEl>
                                          <p:spTgt spid="4107"/>
                                        </p:tgtEl>
                                      </p:cBhvr>
                                    </p:animEffect>
                                  </p:childTnLst>
                                </p:cTn>
                              </p:par>
                              <p:par>
                                <p:cTn id="26" presetID="10" presetClass="entr" presetSubtype="0" fill="hold" nodeType="withEffect">
                                  <p:stCondLst>
                                    <p:cond delay="0"/>
                                  </p:stCondLst>
                                  <p:childTnLst>
                                    <p:set>
                                      <p:cBhvr>
                                        <p:cTn id="27" dur="1" fill="hold">
                                          <p:stCondLst>
                                            <p:cond delay="0"/>
                                          </p:stCondLst>
                                        </p:cTn>
                                        <p:tgtEl>
                                          <p:spTgt spid="4099"/>
                                        </p:tgtEl>
                                        <p:attrNameLst>
                                          <p:attrName>style.visibility</p:attrName>
                                        </p:attrNameLst>
                                      </p:cBhvr>
                                      <p:to>
                                        <p:strVal val="visible"/>
                                      </p:to>
                                    </p:set>
                                    <p:animEffect transition="in" filter="fade">
                                      <p:cBhvr>
                                        <p:cTn id="28" dur="500"/>
                                        <p:tgtEl>
                                          <p:spTgt spid="4099"/>
                                        </p:tgtEl>
                                      </p:cBhvr>
                                    </p:animEffect>
                                  </p:childTnLst>
                                </p:cTn>
                              </p:par>
                              <p:par>
                                <p:cTn id="29" presetID="10" presetClass="entr" presetSubtype="0" fill="hold" nodeType="withEffect">
                                  <p:stCondLst>
                                    <p:cond delay="0"/>
                                  </p:stCondLst>
                                  <p:childTnLst>
                                    <p:set>
                                      <p:cBhvr>
                                        <p:cTn id="30" dur="1" fill="hold">
                                          <p:stCondLst>
                                            <p:cond delay="0"/>
                                          </p:stCondLst>
                                        </p:cTn>
                                        <p:tgtEl>
                                          <p:spTgt spid="4106"/>
                                        </p:tgtEl>
                                        <p:attrNameLst>
                                          <p:attrName>style.visibility</p:attrName>
                                        </p:attrNameLst>
                                      </p:cBhvr>
                                      <p:to>
                                        <p:strVal val="visible"/>
                                      </p:to>
                                    </p:set>
                                    <p:animEffect transition="in" filter="fade">
                                      <p:cBhvr>
                                        <p:cTn id="31" dur="500"/>
                                        <p:tgtEl>
                                          <p:spTgt spid="4106"/>
                                        </p:tgtEl>
                                      </p:cBhvr>
                                    </p:animEffect>
                                  </p:childTnLst>
                                </p:cTn>
                              </p:par>
                              <p:par>
                                <p:cTn id="32" presetID="10" presetClass="entr" presetSubtype="0" fill="hold" nodeType="withEffect">
                                  <p:stCondLst>
                                    <p:cond delay="0"/>
                                  </p:stCondLst>
                                  <p:childTnLst>
                                    <p:set>
                                      <p:cBhvr>
                                        <p:cTn id="33" dur="1" fill="hold">
                                          <p:stCondLst>
                                            <p:cond delay="0"/>
                                          </p:stCondLst>
                                        </p:cTn>
                                        <p:tgtEl>
                                          <p:spTgt spid="4102"/>
                                        </p:tgtEl>
                                        <p:attrNameLst>
                                          <p:attrName>style.visibility</p:attrName>
                                        </p:attrNameLst>
                                      </p:cBhvr>
                                      <p:to>
                                        <p:strVal val="visible"/>
                                      </p:to>
                                    </p:set>
                                    <p:animEffect transition="in" filter="fade">
                                      <p:cBhvr>
                                        <p:cTn id="34" dur="500"/>
                                        <p:tgtEl>
                                          <p:spTgt spid="4102"/>
                                        </p:tgtEl>
                                      </p:cBhvr>
                                    </p:animEffect>
                                  </p:childTnLst>
                                </p:cTn>
                              </p:par>
                              <p:par>
                                <p:cTn id="35" presetID="10" presetClass="entr" presetSubtype="0" fill="hold" nodeType="withEffect">
                                  <p:stCondLst>
                                    <p:cond delay="0"/>
                                  </p:stCondLst>
                                  <p:childTnLst>
                                    <p:set>
                                      <p:cBhvr>
                                        <p:cTn id="36" dur="1" fill="hold">
                                          <p:stCondLst>
                                            <p:cond delay="0"/>
                                          </p:stCondLst>
                                        </p:cTn>
                                        <p:tgtEl>
                                          <p:spTgt spid="4108"/>
                                        </p:tgtEl>
                                        <p:attrNameLst>
                                          <p:attrName>style.visibility</p:attrName>
                                        </p:attrNameLst>
                                      </p:cBhvr>
                                      <p:to>
                                        <p:strVal val="visible"/>
                                      </p:to>
                                    </p:set>
                                    <p:animEffect transition="in" filter="fade">
                                      <p:cBhvr>
                                        <p:cTn id="37" dur="500"/>
                                        <p:tgtEl>
                                          <p:spTgt spid="4108"/>
                                        </p:tgtEl>
                                      </p:cBhvr>
                                    </p:animEffect>
                                  </p:childTnLst>
                                </p:cTn>
                              </p:par>
                              <p:par>
                                <p:cTn id="38" presetID="35" presetClass="path" presetSubtype="0" fill="hold" nodeType="withEffect">
                                  <p:stCondLst>
                                    <p:cond delay="0"/>
                                  </p:stCondLst>
                                  <p:childTnLst>
                                    <p:animMotion origin="layout" path="M 0 0  L -0.25 0  E" pathEditMode="relative" rAng="0" ptsTypes="">
                                      <p:cBhvr>
                                        <p:cTn id="39" dur="3000" fill="hold"/>
                                        <p:tgtEl>
                                          <p:spTgt spid="4106"/>
                                        </p:tgtEl>
                                        <p:attrNameLst>
                                          <p:attrName>ppt_x</p:attrName>
                                          <p:attrName>ppt_y</p:attrName>
                                        </p:attrNameLst>
                                      </p:cBhvr>
                                      <p:rCtr x="0" y="0"/>
                                    </p:animMotion>
                                  </p:childTnLst>
                                </p:cTn>
                              </p:par>
                              <p:par>
                                <p:cTn id="40" presetID="35" presetClass="path" presetSubtype="0" fill="hold" nodeType="withEffect">
                                  <p:stCondLst>
                                    <p:cond delay="0"/>
                                  </p:stCondLst>
                                  <p:childTnLst>
                                    <p:animMotion origin="layout" path="M 4.16667E-6 3.33333E-6 L -0.31632 3.33333E-6 " pathEditMode="relative" rAng="0" ptsTypes="AA">
                                      <p:cBhvr>
                                        <p:cTn id="41" dur="3000" fill="hold"/>
                                        <p:tgtEl>
                                          <p:spTgt spid="4099"/>
                                        </p:tgtEl>
                                        <p:attrNameLst>
                                          <p:attrName>ppt_x</p:attrName>
                                          <p:attrName>ppt_y</p:attrName>
                                        </p:attrNameLst>
                                      </p:cBhvr>
                                      <p:rCtr x="-15600" y="0"/>
                                    </p:animMotion>
                                  </p:childTnLst>
                                </p:cTn>
                              </p:par>
                              <p:par>
                                <p:cTn id="42" presetID="35" presetClass="path" presetSubtype="0" fill="hold" nodeType="withEffect">
                                  <p:stCondLst>
                                    <p:cond delay="0"/>
                                  </p:stCondLst>
                                  <p:childTnLst>
                                    <p:animMotion origin="layout" path="M 0.00504 -1.85185E-6 L -0.46684 -1.85185E-6 " pathEditMode="relative" rAng="0" ptsTypes="AA">
                                      <p:cBhvr>
                                        <p:cTn id="43" dur="3000" fill="hold"/>
                                        <p:tgtEl>
                                          <p:spTgt spid="4102"/>
                                        </p:tgtEl>
                                        <p:attrNameLst>
                                          <p:attrName>ppt_x</p:attrName>
                                          <p:attrName>ppt_y</p:attrName>
                                        </p:attrNameLst>
                                      </p:cBhvr>
                                      <p:rCtr x="-23400" y="0"/>
                                    </p:animMotion>
                                  </p:childTnLst>
                                </p:cTn>
                              </p:par>
                              <p:par>
                                <p:cTn id="44" presetID="35" presetClass="path" presetSubtype="0" fill="hold" nodeType="withEffect">
                                  <p:stCondLst>
                                    <p:cond delay="0"/>
                                  </p:stCondLst>
                                  <p:childTnLst>
                                    <p:animMotion origin="layout" path="M -3.05556E-6 1.11111E-6 L -0.19531 1.11111E-6 " pathEditMode="relative" rAng="0" ptsTypes="AA">
                                      <p:cBhvr>
                                        <p:cTn id="45" dur="3000" fill="hold"/>
                                        <p:tgtEl>
                                          <p:spTgt spid="4103"/>
                                        </p:tgtEl>
                                        <p:attrNameLst>
                                          <p:attrName>ppt_x</p:attrName>
                                          <p:attrName>ppt_y</p:attrName>
                                        </p:attrNameLst>
                                      </p:cBhvr>
                                      <p:rCtr x="-9600" y="0"/>
                                    </p:animMotion>
                                  </p:childTnLst>
                                </p:cTn>
                              </p:par>
                              <p:par>
                                <p:cTn id="46" presetID="35" presetClass="path" presetSubtype="0" fill="hold" nodeType="withEffect">
                                  <p:stCondLst>
                                    <p:cond delay="0"/>
                                  </p:stCondLst>
                                  <p:childTnLst>
                                    <p:animMotion origin="layout" path="M 5.55556E-7 2.59259E-6 L -0.43594 2.59259E-6 " pathEditMode="relative" rAng="0" ptsTypes="AA">
                                      <p:cBhvr>
                                        <p:cTn id="47" dur="3000" fill="hold"/>
                                        <p:tgtEl>
                                          <p:spTgt spid="4101"/>
                                        </p:tgtEl>
                                        <p:attrNameLst>
                                          <p:attrName>ppt_x</p:attrName>
                                          <p:attrName>ppt_y</p:attrName>
                                        </p:attrNameLst>
                                      </p:cBhvr>
                                      <p:rCtr x="-21600" y="0"/>
                                    </p:animMotion>
                                  </p:childTnLst>
                                </p:cTn>
                              </p:par>
                              <p:par>
                                <p:cTn id="48" presetID="35" presetClass="path" presetSubtype="0" fill="hold" nodeType="withEffect">
                                  <p:stCondLst>
                                    <p:cond delay="0"/>
                                  </p:stCondLst>
                                  <p:childTnLst>
                                    <p:animMotion origin="layout" path="M 3.05556E-6 -1.85185E-6 L -0.33577 -1.85185E-6 " pathEditMode="relative" rAng="0" ptsTypes="AA">
                                      <p:cBhvr>
                                        <p:cTn id="49" dur="3000" fill="hold"/>
                                        <p:tgtEl>
                                          <p:spTgt spid="4098"/>
                                        </p:tgtEl>
                                        <p:attrNameLst>
                                          <p:attrName>ppt_x</p:attrName>
                                          <p:attrName>ppt_y</p:attrName>
                                        </p:attrNameLst>
                                      </p:cBhvr>
                                      <p:rCtr x="-16600" y="0"/>
                                    </p:animMotion>
                                  </p:childTnLst>
                                </p:cTn>
                              </p:par>
                              <p:par>
                                <p:cTn id="50" presetID="35" presetClass="path" presetSubtype="0" fill="hold" nodeType="withEffect">
                                  <p:stCondLst>
                                    <p:cond delay="0"/>
                                  </p:stCondLst>
                                  <p:childTnLst>
                                    <p:animMotion origin="layout" path="M 1.66667E-6 -1.85185E-6 L -0.57188 -1.85185E-6 " pathEditMode="relative" rAng="0" ptsTypes="AA">
                                      <p:cBhvr>
                                        <p:cTn id="51" dur="3000" fill="hold"/>
                                        <p:tgtEl>
                                          <p:spTgt spid="4107"/>
                                        </p:tgtEl>
                                        <p:attrNameLst>
                                          <p:attrName>ppt_x</p:attrName>
                                          <p:attrName>ppt_y</p:attrName>
                                        </p:attrNameLst>
                                      </p:cBhvr>
                                      <p:rCtr x="-28400" y="0"/>
                                    </p:animMotion>
                                  </p:childTnLst>
                                </p:cTn>
                              </p:par>
                              <p:par>
                                <p:cTn id="52" presetID="35" presetClass="path" presetSubtype="0" fill="hold" nodeType="withEffect">
                                  <p:stCondLst>
                                    <p:cond delay="0"/>
                                  </p:stCondLst>
                                  <p:childTnLst>
                                    <p:animMotion origin="layout" path="M 1.66667E-6 -1.85185E-6 L -0.57188 -1.85185E-6 " pathEditMode="relative" rAng="0" ptsTypes="AA">
                                      <p:cBhvr>
                                        <p:cTn id="53" dur="3000" fill="hold"/>
                                        <p:tgtEl>
                                          <p:spTgt spid="4108"/>
                                        </p:tgtEl>
                                        <p:attrNameLst>
                                          <p:attrName>ppt_x</p:attrName>
                                          <p:attrName>ppt_y</p:attrName>
                                        </p:attrNameLst>
                                      </p:cBhvr>
                                      <p:rCtr x="-28400" y="0"/>
                                    </p:animMotion>
                                  </p:childTnLst>
                                </p:cTn>
                              </p:par>
                              <p:par>
                                <p:cTn id="54" presetID="63" presetClass="path" presetSubtype="0" fill="hold" nodeType="withEffect">
                                  <p:stCondLst>
                                    <p:cond delay="0"/>
                                  </p:stCondLst>
                                  <p:childTnLst>
                                    <p:animMotion origin="layout" path="M 5.55556E-7 2.59259E-6 L 0.43906 2.59259E-6 " pathEditMode="relative" rAng="0" ptsTypes="AA">
                                      <p:cBhvr>
                                        <p:cTn id="55" dur="3000" fill="hold"/>
                                        <p:tgtEl>
                                          <p:spTgt spid="4105"/>
                                        </p:tgtEl>
                                        <p:attrNameLst>
                                          <p:attrName>ppt_x</p:attrName>
                                          <p:attrName>ppt_y</p:attrName>
                                        </p:attrNameLst>
                                      </p:cBhvr>
                                      <p:rCtr x="21900" y="0"/>
                                    </p:animMotion>
                                  </p:childTnLst>
                                </p:cTn>
                              </p:par>
                              <p:par>
                                <p:cTn id="56" presetID="63" presetClass="path" presetSubtype="0" fill="hold" nodeType="withEffect">
                                  <p:stCondLst>
                                    <p:cond delay="0"/>
                                  </p:stCondLst>
                                  <p:childTnLst>
                                    <p:animMotion origin="layout" path="M -1.38889E-6 2.96296E-6 L 0.62813 2.96296E-6 " pathEditMode="relative" rAng="0" ptsTypes="AA">
                                      <p:cBhvr>
                                        <p:cTn id="57" dur="3000" fill="hold"/>
                                        <p:tgtEl>
                                          <p:spTgt spid="4104"/>
                                        </p:tgtEl>
                                        <p:attrNameLst>
                                          <p:attrName>ppt_x</p:attrName>
                                          <p:attrName>ppt_y</p:attrName>
                                        </p:attrNameLst>
                                      </p:cBhvr>
                                      <p:rCtr x="31400" y="0"/>
                                    </p:animMotion>
                                  </p:childTnLst>
                                </p:cTn>
                              </p:par>
                              <p:par>
                                <p:cTn id="58" presetID="63" presetClass="path" presetSubtype="0" fill="hold" nodeType="withEffect">
                                  <p:stCondLst>
                                    <p:cond delay="0"/>
                                  </p:stCondLst>
                                  <p:childTnLst>
                                    <p:animMotion origin="layout" path="M 2.77778E-6 -2.96296E-6 L 0.42465 -2.96296E-6 " pathEditMode="relative" rAng="0" ptsTypes="AA">
                                      <p:cBhvr>
                                        <p:cTn id="59" dur="3000" fill="hold"/>
                                        <p:tgtEl>
                                          <p:spTgt spid="4100"/>
                                        </p:tgtEl>
                                        <p:attrNameLst>
                                          <p:attrName>ppt_x</p:attrName>
                                          <p:attrName>ppt_y</p:attrName>
                                        </p:attrNameLst>
                                      </p:cBhvr>
                                      <p:rCtr x="21200" y="0"/>
                                    </p:animMotion>
                                  </p:childTnLst>
                                </p:cTn>
                              </p:par>
                              <p:par>
                                <p:cTn id="60" presetID="10" presetClass="exit" presetSubtype="0" fill="hold" nodeType="withEffect">
                                  <p:stCondLst>
                                    <p:cond delay="2500"/>
                                  </p:stCondLst>
                                  <p:childTnLst>
                                    <p:animEffect transition="out" filter="fade">
                                      <p:cBhvr>
                                        <p:cTn id="61" dur="500"/>
                                        <p:tgtEl>
                                          <p:spTgt spid="4104"/>
                                        </p:tgtEl>
                                      </p:cBhvr>
                                    </p:animEffect>
                                    <p:set>
                                      <p:cBhvr>
                                        <p:cTn id="62" dur="1" fill="hold">
                                          <p:stCondLst>
                                            <p:cond delay="499"/>
                                          </p:stCondLst>
                                        </p:cTn>
                                        <p:tgtEl>
                                          <p:spTgt spid="4104"/>
                                        </p:tgtEl>
                                        <p:attrNameLst>
                                          <p:attrName>style.visibility</p:attrName>
                                        </p:attrNameLst>
                                      </p:cBhvr>
                                      <p:to>
                                        <p:strVal val="hidden"/>
                                      </p:to>
                                    </p:set>
                                  </p:childTnLst>
                                </p:cTn>
                              </p:par>
                              <p:par>
                                <p:cTn id="63" presetID="10" presetClass="exit" presetSubtype="0" fill="hold" nodeType="withEffect">
                                  <p:stCondLst>
                                    <p:cond delay="2500"/>
                                  </p:stCondLst>
                                  <p:childTnLst>
                                    <p:animEffect transition="out" filter="fade">
                                      <p:cBhvr>
                                        <p:cTn id="64" dur="500"/>
                                        <p:tgtEl>
                                          <p:spTgt spid="4105"/>
                                        </p:tgtEl>
                                      </p:cBhvr>
                                    </p:animEffect>
                                    <p:set>
                                      <p:cBhvr>
                                        <p:cTn id="65" dur="1" fill="hold">
                                          <p:stCondLst>
                                            <p:cond delay="499"/>
                                          </p:stCondLst>
                                        </p:cTn>
                                        <p:tgtEl>
                                          <p:spTgt spid="4105"/>
                                        </p:tgtEl>
                                        <p:attrNameLst>
                                          <p:attrName>style.visibility</p:attrName>
                                        </p:attrNameLst>
                                      </p:cBhvr>
                                      <p:to>
                                        <p:strVal val="hidden"/>
                                      </p:to>
                                    </p:set>
                                  </p:childTnLst>
                                </p:cTn>
                              </p:par>
                              <p:par>
                                <p:cTn id="66" presetID="10" presetClass="exit" presetSubtype="0" fill="hold" nodeType="withEffect">
                                  <p:stCondLst>
                                    <p:cond delay="2500"/>
                                  </p:stCondLst>
                                  <p:childTnLst>
                                    <p:animEffect transition="out" filter="fade">
                                      <p:cBhvr>
                                        <p:cTn id="67" dur="500"/>
                                        <p:tgtEl>
                                          <p:spTgt spid="4107"/>
                                        </p:tgtEl>
                                      </p:cBhvr>
                                    </p:animEffect>
                                    <p:set>
                                      <p:cBhvr>
                                        <p:cTn id="68" dur="1" fill="hold">
                                          <p:stCondLst>
                                            <p:cond delay="499"/>
                                          </p:stCondLst>
                                        </p:cTn>
                                        <p:tgtEl>
                                          <p:spTgt spid="4107"/>
                                        </p:tgtEl>
                                        <p:attrNameLst>
                                          <p:attrName>style.visibility</p:attrName>
                                        </p:attrNameLst>
                                      </p:cBhvr>
                                      <p:to>
                                        <p:strVal val="hidden"/>
                                      </p:to>
                                    </p:set>
                                  </p:childTnLst>
                                </p:cTn>
                              </p:par>
                              <p:par>
                                <p:cTn id="69" presetID="10" presetClass="exit" presetSubtype="0" fill="hold" nodeType="withEffect">
                                  <p:stCondLst>
                                    <p:cond delay="2500"/>
                                  </p:stCondLst>
                                  <p:childTnLst>
                                    <p:animEffect transition="out" filter="fade">
                                      <p:cBhvr>
                                        <p:cTn id="70" dur="500"/>
                                        <p:tgtEl>
                                          <p:spTgt spid="4101"/>
                                        </p:tgtEl>
                                      </p:cBhvr>
                                    </p:animEffect>
                                    <p:set>
                                      <p:cBhvr>
                                        <p:cTn id="71" dur="1" fill="hold">
                                          <p:stCondLst>
                                            <p:cond delay="499"/>
                                          </p:stCondLst>
                                        </p:cTn>
                                        <p:tgtEl>
                                          <p:spTgt spid="4101"/>
                                        </p:tgtEl>
                                        <p:attrNameLst>
                                          <p:attrName>style.visibility</p:attrName>
                                        </p:attrNameLst>
                                      </p:cBhvr>
                                      <p:to>
                                        <p:strVal val="hidden"/>
                                      </p:to>
                                    </p:set>
                                  </p:childTnLst>
                                </p:cTn>
                              </p:par>
                              <p:par>
                                <p:cTn id="72" presetID="10" presetClass="exit" presetSubtype="0" fill="hold" nodeType="withEffect">
                                  <p:stCondLst>
                                    <p:cond delay="2500"/>
                                  </p:stCondLst>
                                  <p:childTnLst>
                                    <p:animEffect transition="out" filter="fade">
                                      <p:cBhvr>
                                        <p:cTn id="73" dur="500"/>
                                        <p:tgtEl>
                                          <p:spTgt spid="4103"/>
                                        </p:tgtEl>
                                      </p:cBhvr>
                                    </p:animEffect>
                                    <p:set>
                                      <p:cBhvr>
                                        <p:cTn id="74" dur="1" fill="hold">
                                          <p:stCondLst>
                                            <p:cond delay="499"/>
                                          </p:stCondLst>
                                        </p:cTn>
                                        <p:tgtEl>
                                          <p:spTgt spid="4103"/>
                                        </p:tgtEl>
                                        <p:attrNameLst>
                                          <p:attrName>style.visibility</p:attrName>
                                        </p:attrNameLst>
                                      </p:cBhvr>
                                      <p:to>
                                        <p:strVal val="hidden"/>
                                      </p:to>
                                    </p:set>
                                  </p:childTnLst>
                                </p:cTn>
                              </p:par>
                              <p:par>
                                <p:cTn id="75" presetID="10" presetClass="exit" presetSubtype="0" fill="hold" nodeType="withEffect">
                                  <p:stCondLst>
                                    <p:cond delay="2500"/>
                                  </p:stCondLst>
                                  <p:childTnLst>
                                    <p:animEffect transition="out" filter="fade">
                                      <p:cBhvr>
                                        <p:cTn id="76" dur="500"/>
                                        <p:tgtEl>
                                          <p:spTgt spid="4099"/>
                                        </p:tgtEl>
                                      </p:cBhvr>
                                    </p:animEffect>
                                    <p:set>
                                      <p:cBhvr>
                                        <p:cTn id="77" dur="1" fill="hold">
                                          <p:stCondLst>
                                            <p:cond delay="499"/>
                                          </p:stCondLst>
                                        </p:cTn>
                                        <p:tgtEl>
                                          <p:spTgt spid="4099"/>
                                        </p:tgtEl>
                                        <p:attrNameLst>
                                          <p:attrName>style.visibility</p:attrName>
                                        </p:attrNameLst>
                                      </p:cBhvr>
                                      <p:to>
                                        <p:strVal val="hidden"/>
                                      </p:to>
                                    </p:set>
                                  </p:childTnLst>
                                </p:cTn>
                              </p:par>
                              <p:par>
                                <p:cTn id="78" presetID="10" presetClass="exit" presetSubtype="0" fill="hold" nodeType="withEffect">
                                  <p:stCondLst>
                                    <p:cond delay="2500"/>
                                  </p:stCondLst>
                                  <p:childTnLst>
                                    <p:animEffect transition="out" filter="fade">
                                      <p:cBhvr>
                                        <p:cTn id="79" dur="500"/>
                                        <p:tgtEl>
                                          <p:spTgt spid="4106"/>
                                        </p:tgtEl>
                                      </p:cBhvr>
                                    </p:animEffect>
                                    <p:set>
                                      <p:cBhvr>
                                        <p:cTn id="80" dur="1" fill="hold">
                                          <p:stCondLst>
                                            <p:cond delay="499"/>
                                          </p:stCondLst>
                                        </p:cTn>
                                        <p:tgtEl>
                                          <p:spTgt spid="4106"/>
                                        </p:tgtEl>
                                        <p:attrNameLst>
                                          <p:attrName>style.visibility</p:attrName>
                                        </p:attrNameLst>
                                      </p:cBhvr>
                                      <p:to>
                                        <p:strVal val="hidden"/>
                                      </p:to>
                                    </p:set>
                                  </p:childTnLst>
                                </p:cTn>
                              </p:par>
                              <p:par>
                                <p:cTn id="81" presetID="10" presetClass="exit" presetSubtype="0" fill="hold" nodeType="withEffect">
                                  <p:stCondLst>
                                    <p:cond delay="2500"/>
                                  </p:stCondLst>
                                  <p:childTnLst>
                                    <p:animEffect transition="out" filter="fade">
                                      <p:cBhvr>
                                        <p:cTn id="82" dur="500"/>
                                        <p:tgtEl>
                                          <p:spTgt spid="4108"/>
                                        </p:tgtEl>
                                      </p:cBhvr>
                                    </p:animEffect>
                                    <p:set>
                                      <p:cBhvr>
                                        <p:cTn id="83" dur="1" fill="hold">
                                          <p:stCondLst>
                                            <p:cond delay="499"/>
                                          </p:stCondLst>
                                        </p:cTn>
                                        <p:tgtEl>
                                          <p:spTgt spid="4108"/>
                                        </p:tgtEl>
                                        <p:attrNameLst>
                                          <p:attrName>style.visibility</p:attrName>
                                        </p:attrNameLst>
                                      </p:cBhvr>
                                      <p:to>
                                        <p:strVal val="hidden"/>
                                      </p:to>
                                    </p:set>
                                  </p:childTnLst>
                                </p:cTn>
                              </p:par>
                              <p:par>
                                <p:cTn id="84" presetID="10" presetClass="exit" presetSubtype="0" fill="hold" nodeType="withEffect">
                                  <p:stCondLst>
                                    <p:cond delay="2500"/>
                                  </p:stCondLst>
                                  <p:childTnLst>
                                    <p:animEffect transition="out" filter="fade">
                                      <p:cBhvr>
                                        <p:cTn id="85" dur="500"/>
                                        <p:tgtEl>
                                          <p:spTgt spid="4100"/>
                                        </p:tgtEl>
                                      </p:cBhvr>
                                    </p:animEffect>
                                    <p:set>
                                      <p:cBhvr>
                                        <p:cTn id="86" dur="1" fill="hold">
                                          <p:stCondLst>
                                            <p:cond delay="499"/>
                                          </p:stCondLst>
                                        </p:cTn>
                                        <p:tgtEl>
                                          <p:spTgt spid="4100"/>
                                        </p:tgtEl>
                                        <p:attrNameLst>
                                          <p:attrName>style.visibility</p:attrName>
                                        </p:attrNameLst>
                                      </p:cBhvr>
                                      <p:to>
                                        <p:strVal val="hidden"/>
                                      </p:to>
                                    </p:set>
                                  </p:childTnLst>
                                </p:cTn>
                              </p:par>
                              <p:par>
                                <p:cTn id="87" presetID="10" presetClass="exit" presetSubtype="0" fill="hold" nodeType="withEffect">
                                  <p:stCondLst>
                                    <p:cond delay="2500"/>
                                  </p:stCondLst>
                                  <p:childTnLst>
                                    <p:animEffect transition="out" filter="fade">
                                      <p:cBhvr>
                                        <p:cTn id="88" dur="500"/>
                                        <p:tgtEl>
                                          <p:spTgt spid="4098"/>
                                        </p:tgtEl>
                                      </p:cBhvr>
                                    </p:animEffect>
                                    <p:set>
                                      <p:cBhvr>
                                        <p:cTn id="89" dur="1" fill="hold">
                                          <p:stCondLst>
                                            <p:cond delay="499"/>
                                          </p:stCondLst>
                                        </p:cTn>
                                        <p:tgtEl>
                                          <p:spTgt spid="4098"/>
                                        </p:tgtEl>
                                        <p:attrNameLst>
                                          <p:attrName>style.visibility</p:attrName>
                                        </p:attrNameLst>
                                      </p:cBhvr>
                                      <p:to>
                                        <p:strVal val="hidden"/>
                                      </p:to>
                                    </p:set>
                                  </p:childTnLst>
                                </p:cTn>
                              </p:par>
                              <p:par>
                                <p:cTn id="90" presetID="10" presetClass="exit" presetSubtype="0" fill="hold" nodeType="withEffect">
                                  <p:stCondLst>
                                    <p:cond delay="2500"/>
                                  </p:stCondLst>
                                  <p:childTnLst>
                                    <p:animEffect transition="out" filter="fade">
                                      <p:cBhvr>
                                        <p:cTn id="91" dur="500"/>
                                        <p:tgtEl>
                                          <p:spTgt spid="4102"/>
                                        </p:tgtEl>
                                      </p:cBhvr>
                                    </p:animEffect>
                                    <p:set>
                                      <p:cBhvr>
                                        <p:cTn id="92" dur="1" fill="hold">
                                          <p:stCondLst>
                                            <p:cond delay="499"/>
                                          </p:stCondLst>
                                        </p:cTn>
                                        <p:tgtEl>
                                          <p:spTgt spid="4102"/>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4109"/>
                                        </p:tgtEl>
                                        <p:attrNameLst>
                                          <p:attrName>style.visibility</p:attrName>
                                        </p:attrNameLst>
                                      </p:cBhvr>
                                      <p:to>
                                        <p:strVal val="visible"/>
                                      </p:to>
                                    </p:set>
                                    <p:animEffect transition="in" filter="fade">
                                      <p:cBhvr>
                                        <p:cTn id="95" dur="100"/>
                                        <p:tgtEl>
                                          <p:spTgt spid="4109"/>
                                        </p:tgtEl>
                                      </p:cBhvr>
                                    </p:animEffect>
                                  </p:childTnLst>
                                </p:cTn>
                              </p:par>
                              <p:par>
                                <p:cTn id="96" presetID="10" presetClass="entr" presetSubtype="0" fill="hold" nodeType="withEffect">
                                  <p:stCondLst>
                                    <p:cond delay="600"/>
                                  </p:stCondLst>
                                  <p:childTnLst>
                                    <p:set>
                                      <p:cBhvr>
                                        <p:cTn id="97" dur="1" fill="hold">
                                          <p:stCondLst>
                                            <p:cond delay="0"/>
                                          </p:stCondLst>
                                        </p:cTn>
                                        <p:tgtEl>
                                          <p:spTgt spid="4110"/>
                                        </p:tgtEl>
                                        <p:attrNameLst>
                                          <p:attrName>style.visibility</p:attrName>
                                        </p:attrNameLst>
                                      </p:cBhvr>
                                      <p:to>
                                        <p:strVal val="visible"/>
                                      </p:to>
                                    </p:set>
                                    <p:animEffect transition="in" filter="fade">
                                      <p:cBhvr>
                                        <p:cTn id="98" dur="100"/>
                                        <p:tgtEl>
                                          <p:spTgt spid="4110"/>
                                        </p:tgtEl>
                                      </p:cBhvr>
                                    </p:animEffect>
                                  </p:childTnLst>
                                </p:cTn>
                              </p:par>
                              <p:par>
                                <p:cTn id="99" presetID="10" presetClass="entr" presetSubtype="0" fill="hold" nodeType="withEffect">
                                  <p:stCondLst>
                                    <p:cond delay="200"/>
                                  </p:stCondLst>
                                  <p:childTnLst>
                                    <p:set>
                                      <p:cBhvr>
                                        <p:cTn id="100" dur="1" fill="hold">
                                          <p:stCondLst>
                                            <p:cond delay="0"/>
                                          </p:stCondLst>
                                        </p:cTn>
                                        <p:tgtEl>
                                          <p:spTgt spid="4111"/>
                                        </p:tgtEl>
                                        <p:attrNameLst>
                                          <p:attrName>style.visibility</p:attrName>
                                        </p:attrNameLst>
                                      </p:cBhvr>
                                      <p:to>
                                        <p:strVal val="visible"/>
                                      </p:to>
                                    </p:set>
                                    <p:animEffect transition="in" filter="fade">
                                      <p:cBhvr>
                                        <p:cTn id="101" dur="100"/>
                                        <p:tgtEl>
                                          <p:spTgt spid="4111"/>
                                        </p:tgtEl>
                                      </p:cBhvr>
                                    </p:animEffect>
                                  </p:childTnLst>
                                </p:cTn>
                              </p:par>
                              <p:par>
                                <p:cTn id="102" presetID="10" presetClass="entr" presetSubtype="0" fill="hold" nodeType="withEffect">
                                  <p:stCondLst>
                                    <p:cond delay="1800"/>
                                  </p:stCondLst>
                                  <p:childTnLst>
                                    <p:set>
                                      <p:cBhvr>
                                        <p:cTn id="103" dur="1" fill="hold">
                                          <p:stCondLst>
                                            <p:cond delay="0"/>
                                          </p:stCondLst>
                                        </p:cTn>
                                        <p:tgtEl>
                                          <p:spTgt spid="4112"/>
                                        </p:tgtEl>
                                        <p:attrNameLst>
                                          <p:attrName>style.visibility</p:attrName>
                                        </p:attrNameLst>
                                      </p:cBhvr>
                                      <p:to>
                                        <p:strVal val="visible"/>
                                      </p:to>
                                    </p:set>
                                    <p:animEffect transition="in" filter="fade">
                                      <p:cBhvr>
                                        <p:cTn id="104" dur="100"/>
                                        <p:tgtEl>
                                          <p:spTgt spid="4112"/>
                                        </p:tgtEl>
                                      </p:cBhvr>
                                    </p:animEffect>
                                  </p:childTnLst>
                                </p:cTn>
                              </p:par>
                              <p:par>
                                <p:cTn id="105" presetID="10" presetClass="entr" presetSubtype="0" fill="hold" nodeType="withEffect">
                                  <p:stCondLst>
                                    <p:cond delay="2200"/>
                                  </p:stCondLst>
                                  <p:childTnLst>
                                    <p:set>
                                      <p:cBhvr>
                                        <p:cTn id="106" dur="1" fill="hold">
                                          <p:stCondLst>
                                            <p:cond delay="0"/>
                                          </p:stCondLst>
                                        </p:cTn>
                                        <p:tgtEl>
                                          <p:spTgt spid="4113"/>
                                        </p:tgtEl>
                                        <p:attrNameLst>
                                          <p:attrName>style.visibility</p:attrName>
                                        </p:attrNameLst>
                                      </p:cBhvr>
                                      <p:to>
                                        <p:strVal val="visible"/>
                                      </p:to>
                                    </p:set>
                                    <p:animEffect transition="in" filter="fade">
                                      <p:cBhvr>
                                        <p:cTn id="107" dur="100"/>
                                        <p:tgtEl>
                                          <p:spTgt spid="4113"/>
                                        </p:tgtEl>
                                      </p:cBhvr>
                                    </p:animEffect>
                                  </p:childTnLst>
                                </p:cTn>
                              </p:par>
                              <p:par>
                                <p:cTn id="108" presetID="53" presetClass="exit" presetSubtype="16" fill="hold" nodeType="withEffect">
                                  <p:stCondLst>
                                    <p:cond delay="100"/>
                                  </p:stCondLst>
                                  <p:childTnLst>
                                    <p:anim calcmode="lin" valueType="num">
                                      <p:cBhvr>
                                        <p:cTn id="109" dur="1000"/>
                                        <p:tgtEl>
                                          <p:spTgt spid="4109"/>
                                        </p:tgtEl>
                                        <p:attrNameLst>
                                          <p:attrName>ppt_w</p:attrName>
                                        </p:attrNameLst>
                                      </p:cBhvr>
                                      <p:tavLst>
                                        <p:tav tm="0">
                                          <p:val>
                                            <p:strVal val="ppt_w"/>
                                          </p:val>
                                        </p:tav>
                                        <p:tav tm="100000">
                                          <p:val>
                                            <p:fltVal val="0.000000"/>
                                          </p:val>
                                        </p:tav>
                                      </p:tavLst>
                                    </p:anim>
                                    <p:anim calcmode="lin" valueType="num">
                                      <p:cBhvr>
                                        <p:cTn id="110" dur="1000"/>
                                        <p:tgtEl>
                                          <p:spTgt spid="4109"/>
                                        </p:tgtEl>
                                        <p:attrNameLst>
                                          <p:attrName>ppt_h</p:attrName>
                                        </p:attrNameLst>
                                      </p:cBhvr>
                                      <p:tavLst>
                                        <p:tav tm="0">
                                          <p:val>
                                            <p:strVal val="ppt_h"/>
                                          </p:val>
                                        </p:tav>
                                        <p:tav tm="100000">
                                          <p:val>
                                            <p:fltVal val="0.000000"/>
                                          </p:val>
                                        </p:tav>
                                      </p:tavLst>
                                    </p:anim>
                                    <p:animEffect transition="out" filter="fade">
                                      <p:cBhvr>
                                        <p:cTn id="111" dur="1000"/>
                                        <p:tgtEl>
                                          <p:spTgt spid="4109"/>
                                        </p:tgtEl>
                                      </p:cBhvr>
                                    </p:animEffect>
                                    <p:set>
                                      <p:cBhvr>
                                        <p:cTn id="112" dur="1" fill="hold">
                                          <p:stCondLst>
                                            <p:cond delay="999"/>
                                          </p:stCondLst>
                                        </p:cTn>
                                        <p:tgtEl>
                                          <p:spTgt spid="4109"/>
                                        </p:tgtEl>
                                        <p:attrNameLst>
                                          <p:attrName>style.visibility</p:attrName>
                                        </p:attrNameLst>
                                      </p:cBhvr>
                                      <p:to>
                                        <p:strVal val="hidden"/>
                                      </p:to>
                                    </p:set>
                                  </p:childTnLst>
                                </p:cTn>
                              </p:par>
                              <p:par>
                                <p:cTn id="113" presetID="53" presetClass="exit" presetSubtype="16" fill="hold" nodeType="withEffect">
                                  <p:stCondLst>
                                    <p:cond delay="700"/>
                                  </p:stCondLst>
                                  <p:childTnLst>
                                    <p:anim calcmode="lin" valueType="num">
                                      <p:cBhvr>
                                        <p:cTn id="114" dur="500"/>
                                        <p:tgtEl>
                                          <p:spTgt spid="4110"/>
                                        </p:tgtEl>
                                        <p:attrNameLst>
                                          <p:attrName>ppt_w</p:attrName>
                                        </p:attrNameLst>
                                      </p:cBhvr>
                                      <p:tavLst>
                                        <p:tav tm="0">
                                          <p:val>
                                            <p:strVal val="ppt_w"/>
                                          </p:val>
                                        </p:tav>
                                        <p:tav tm="100000">
                                          <p:val>
                                            <p:fltVal val="0.000000"/>
                                          </p:val>
                                        </p:tav>
                                      </p:tavLst>
                                    </p:anim>
                                    <p:anim calcmode="lin" valueType="num">
                                      <p:cBhvr>
                                        <p:cTn id="115" dur="500"/>
                                        <p:tgtEl>
                                          <p:spTgt spid="4110"/>
                                        </p:tgtEl>
                                        <p:attrNameLst>
                                          <p:attrName>ppt_h</p:attrName>
                                        </p:attrNameLst>
                                      </p:cBhvr>
                                      <p:tavLst>
                                        <p:tav tm="0">
                                          <p:val>
                                            <p:strVal val="ppt_h"/>
                                          </p:val>
                                        </p:tav>
                                        <p:tav tm="100000">
                                          <p:val>
                                            <p:fltVal val="0.000000"/>
                                          </p:val>
                                        </p:tav>
                                      </p:tavLst>
                                    </p:anim>
                                    <p:animEffect transition="out" filter="fade">
                                      <p:cBhvr>
                                        <p:cTn id="116" dur="500"/>
                                        <p:tgtEl>
                                          <p:spTgt spid="4110"/>
                                        </p:tgtEl>
                                      </p:cBhvr>
                                    </p:animEffect>
                                    <p:set>
                                      <p:cBhvr>
                                        <p:cTn id="117" dur="1" fill="hold">
                                          <p:stCondLst>
                                            <p:cond delay="499"/>
                                          </p:stCondLst>
                                        </p:cTn>
                                        <p:tgtEl>
                                          <p:spTgt spid="4110"/>
                                        </p:tgtEl>
                                        <p:attrNameLst>
                                          <p:attrName>style.visibility</p:attrName>
                                        </p:attrNameLst>
                                      </p:cBhvr>
                                      <p:to>
                                        <p:strVal val="hidden"/>
                                      </p:to>
                                    </p:set>
                                  </p:childTnLst>
                                </p:cTn>
                              </p:par>
                              <p:par>
                                <p:cTn id="118" presetID="53" presetClass="exit" presetSubtype="16" fill="hold" nodeType="withEffect">
                                  <p:stCondLst>
                                    <p:cond delay="300"/>
                                  </p:stCondLst>
                                  <p:childTnLst>
                                    <p:anim calcmode="lin" valueType="num">
                                      <p:cBhvr>
                                        <p:cTn id="119" dur="500"/>
                                        <p:tgtEl>
                                          <p:spTgt spid="4111"/>
                                        </p:tgtEl>
                                        <p:attrNameLst>
                                          <p:attrName>ppt_w</p:attrName>
                                        </p:attrNameLst>
                                      </p:cBhvr>
                                      <p:tavLst>
                                        <p:tav tm="0">
                                          <p:val>
                                            <p:strVal val="ppt_w"/>
                                          </p:val>
                                        </p:tav>
                                        <p:tav tm="100000">
                                          <p:val>
                                            <p:fltVal val="0.000000"/>
                                          </p:val>
                                        </p:tav>
                                      </p:tavLst>
                                    </p:anim>
                                    <p:anim calcmode="lin" valueType="num">
                                      <p:cBhvr>
                                        <p:cTn id="120" dur="500"/>
                                        <p:tgtEl>
                                          <p:spTgt spid="4111"/>
                                        </p:tgtEl>
                                        <p:attrNameLst>
                                          <p:attrName>ppt_h</p:attrName>
                                        </p:attrNameLst>
                                      </p:cBhvr>
                                      <p:tavLst>
                                        <p:tav tm="0">
                                          <p:val>
                                            <p:strVal val="ppt_h"/>
                                          </p:val>
                                        </p:tav>
                                        <p:tav tm="100000">
                                          <p:val>
                                            <p:fltVal val="0.000000"/>
                                          </p:val>
                                        </p:tav>
                                      </p:tavLst>
                                    </p:anim>
                                    <p:animEffect transition="out" filter="fade">
                                      <p:cBhvr>
                                        <p:cTn id="121" dur="500"/>
                                        <p:tgtEl>
                                          <p:spTgt spid="4111"/>
                                        </p:tgtEl>
                                      </p:cBhvr>
                                    </p:animEffect>
                                    <p:set>
                                      <p:cBhvr>
                                        <p:cTn id="122" dur="1" fill="hold">
                                          <p:stCondLst>
                                            <p:cond delay="499"/>
                                          </p:stCondLst>
                                        </p:cTn>
                                        <p:tgtEl>
                                          <p:spTgt spid="4111"/>
                                        </p:tgtEl>
                                        <p:attrNameLst>
                                          <p:attrName>style.visibility</p:attrName>
                                        </p:attrNameLst>
                                      </p:cBhvr>
                                      <p:to>
                                        <p:strVal val="hidden"/>
                                      </p:to>
                                    </p:set>
                                  </p:childTnLst>
                                </p:cTn>
                              </p:par>
                              <p:par>
                                <p:cTn id="123" presetID="53" presetClass="exit" presetSubtype="16" fill="hold" nodeType="withEffect">
                                  <p:stCondLst>
                                    <p:cond delay="1900"/>
                                  </p:stCondLst>
                                  <p:childTnLst>
                                    <p:anim calcmode="lin" valueType="num">
                                      <p:cBhvr>
                                        <p:cTn id="124" dur="500"/>
                                        <p:tgtEl>
                                          <p:spTgt spid="4112"/>
                                        </p:tgtEl>
                                        <p:attrNameLst>
                                          <p:attrName>ppt_w</p:attrName>
                                        </p:attrNameLst>
                                      </p:cBhvr>
                                      <p:tavLst>
                                        <p:tav tm="0">
                                          <p:val>
                                            <p:strVal val="ppt_w"/>
                                          </p:val>
                                        </p:tav>
                                        <p:tav tm="100000">
                                          <p:val>
                                            <p:fltVal val="0.000000"/>
                                          </p:val>
                                        </p:tav>
                                      </p:tavLst>
                                    </p:anim>
                                    <p:anim calcmode="lin" valueType="num">
                                      <p:cBhvr>
                                        <p:cTn id="125" dur="500"/>
                                        <p:tgtEl>
                                          <p:spTgt spid="4112"/>
                                        </p:tgtEl>
                                        <p:attrNameLst>
                                          <p:attrName>ppt_h</p:attrName>
                                        </p:attrNameLst>
                                      </p:cBhvr>
                                      <p:tavLst>
                                        <p:tav tm="0">
                                          <p:val>
                                            <p:strVal val="ppt_h"/>
                                          </p:val>
                                        </p:tav>
                                        <p:tav tm="100000">
                                          <p:val>
                                            <p:fltVal val="0.000000"/>
                                          </p:val>
                                        </p:tav>
                                      </p:tavLst>
                                    </p:anim>
                                    <p:animEffect transition="out" filter="fade">
                                      <p:cBhvr>
                                        <p:cTn id="126" dur="500"/>
                                        <p:tgtEl>
                                          <p:spTgt spid="4112"/>
                                        </p:tgtEl>
                                      </p:cBhvr>
                                    </p:animEffect>
                                    <p:set>
                                      <p:cBhvr>
                                        <p:cTn id="127" dur="1" fill="hold">
                                          <p:stCondLst>
                                            <p:cond delay="499"/>
                                          </p:stCondLst>
                                        </p:cTn>
                                        <p:tgtEl>
                                          <p:spTgt spid="4112"/>
                                        </p:tgtEl>
                                        <p:attrNameLst>
                                          <p:attrName>style.visibility</p:attrName>
                                        </p:attrNameLst>
                                      </p:cBhvr>
                                      <p:to>
                                        <p:strVal val="hidden"/>
                                      </p:to>
                                    </p:set>
                                  </p:childTnLst>
                                </p:cTn>
                              </p:par>
                              <p:par>
                                <p:cTn id="128" presetID="53" presetClass="exit" presetSubtype="16" fill="hold" nodeType="withEffect">
                                  <p:stCondLst>
                                    <p:cond delay="2300"/>
                                  </p:stCondLst>
                                  <p:childTnLst>
                                    <p:anim calcmode="lin" valueType="num">
                                      <p:cBhvr>
                                        <p:cTn id="129" dur="500"/>
                                        <p:tgtEl>
                                          <p:spTgt spid="4113"/>
                                        </p:tgtEl>
                                        <p:attrNameLst>
                                          <p:attrName>ppt_w</p:attrName>
                                        </p:attrNameLst>
                                      </p:cBhvr>
                                      <p:tavLst>
                                        <p:tav tm="0">
                                          <p:val>
                                            <p:strVal val="ppt_w"/>
                                          </p:val>
                                        </p:tav>
                                        <p:tav tm="100000">
                                          <p:val>
                                            <p:fltVal val="0.000000"/>
                                          </p:val>
                                        </p:tav>
                                      </p:tavLst>
                                    </p:anim>
                                    <p:anim calcmode="lin" valueType="num">
                                      <p:cBhvr>
                                        <p:cTn id="130" dur="500"/>
                                        <p:tgtEl>
                                          <p:spTgt spid="4113"/>
                                        </p:tgtEl>
                                        <p:attrNameLst>
                                          <p:attrName>ppt_h</p:attrName>
                                        </p:attrNameLst>
                                      </p:cBhvr>
                                      <p:tavLst>
                                        <p:tav tm="0">
                                          <p:val>
                                            <p:strVal val="ppt_h"/>
                                          </p:val>
                                        </p:tav>
                                        <p:tav tm="100000">
                                          <p:val>
                                            <p:fltVal val="0.000000"/>
                                          </p:val>
                                        </p:tav>
                                      </p:tavLst>
                                    </p:anim>
                                    <p:animEffect transition="out" filter="fade">
                                      <p:cBhvr>
                                        <p:cTn id="131" dur="500"/>
                                        <p:tgtEl>
                                          <p:spTgt spid="4113"/>
                                        </p:tgtEl>
                                      </p:cBhvr>
                                    </p:animEffect>
                                    <p:set>
                                      <p:cBhvr>
                                        <p:cTn id="132" dur="1" fill="hold">
                                          <p:stCondLst>
                                            <p:cond delay="499"/>
                                          </p:stCondLst>
                                        </p:cTn>
                                        <p:tgtEl>
                                          <p:spTgt spid="41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sldNum="0" hdr="0" ftr="0" dt="0"/>
  <p:txStyles>
    <p:titleStyle>
      <a:lvl1pPr algn="l" rtl="0" eaLnBrk="0" fontAlgn="base" hangingPunct="0">
        <a:spcBef>
          <a:spcPct val="0"/>
        </a:spcBef>
        <a:spcAft>
          <a:spcPct val="0"/>
        </a:spcAft>
        <a:defRPr sz="2400">
          <a:solidFill>
            <a:srgbClr val="4D4D4D"/>
          </a:solidFill>
          <a:latin typeface="+mj-lt"/>
          <a:ea typeface="+mj-ea"/>
          <a:cs typeface="+mj-cs"/>
        </a:defRPr>
      </a:lvl1pPr>
      <a:lvl2pPr algn="l" rtl="0" eaLnBrk="0" fontAlgn="base" hangingPunct="0">
        <a:spcBef>
          <a:spcPct val="0"/>
        </a:spcBef>
        <a:spcAft>
          <a:spcPct val="0"/>
        </a:spcAft>
        <a:defRPr sz="2400">
          <a:solidFill>
            <a:srgbClr val="4D4D4D"/>
          </a:solidFill>
          <a:latin typeface="Arial" panose="020B0604020202020204" pitchFamily="34" charset="0"/>
          <a:ea typeface="微软雅黑" panose="020B0503020204020204" pitchFamily="34" charset="-122"/>
        </a:defRPr>
      </a:lvl2pPr>
      <a:lvl3pPr algn="l" rtl="0" eaLnBrk="0" fontAlgn="base" hangingPunct="0">
        <a:spcBef>
          <a:spcPct val="0"/>
        </a:spcBef>
        <a:spcAft>
          <a:spcPct val="0"/>
        </a:spcAft>
        <a:defRPr sz="2400">
          <a:solidFill>
            <a:srgbClr val="4D4D4D"/>
          </a:solidFill>
          <a:latin typeface="Arial" panose="020B0604020202020204" pitchFamily="34" charset="0"/>
          <a:ea typeface="微软雅黑" panose="020B0503020204020204" pitchFamily="34" charset="-122"/>
        </a:defRPr>
      </a:lvl3pPr>
      <a:lvl4pPr algn="l" rtl="0" eaLnBrk="0" fontAlgn="base" hangingPunct="0">
        <a:spcBef>
          <a:spcPct val="0"/>
        </a:spcBef>
        <a:spcAft>
          <a:spcPct val="0"/>
        </a:spcAft>
        <a:defRPr sz="2400">
          <a:solidFill>
            <a:srgbClr val="4D4D4D"/>
          </a:solidFill>
          <a:latin typeface="Arial" panose="020B0604020202020204" pitchFamily="34" charset="0"/>
          <a:ea typeface="微软雅黑" panose="020B0503020204020204" pitchFamily="34" charset="-122"/>
        </a:defRPr>
      </a:lvl4pPr>
      <a:lvl5pPr algn="l" rtl="0" eaLnBrk="0" fontAlgn="base" hangingPunct="0">
        <a:spcBef>
          <a:spcPct val="0"/>
        </a:spcBef>
        <a:spcAft>
          <a:spcPct val="0"/>
        </a:spcAft>
        <a:defRPr sz="2400">
          <a:solidFill>
            <a:srgbClr val="4D4D4D"/>
          </a:solidFill>
          <a:latin typeface="Arial" panose="020B0604020202020204" pitchFamily="34" charset="0"/>
          <a:ea typeface="微软雅黑" panose="020B0503020204020204" pitchFamily="34" charset="-122"/>
        </a:defRPr>
      </a:lvl5pPr>
      <a:lvl6pPr marL="457200" algn="l" rtl="0" eaLnBrk="0" fontAlgn="base" hangingPunct="0">
        <a:spcBef>
          <a:spcPct val="0"/>
        </a:spcBef>
        <a:spcAft>
          <a:spcPct val="0"/>
        </a:spcAft>
        <a:defRPr sz="2400">
          <a:solidFill>
            <a:srgbClr val="4D4D4D"/>
          </a:solidFill>
          <a:latin typeface="Arial" panose="020B0604020202020204" pitchFamily="34" charset="0"/>
          <a:ea typeface="微软雅黑" panose="020B0503020204020204" pitchFamily="34" charset="-122"/>
        </a:defRPr>
      </a:lvl6pPr>
      <a:lvl7pPr marL="914400" algn="l" rtl="0" eaLnBrk="0" fontAlgn="base" hangingPunct="0">
        <a:spcBef>
          <a:spcPct val="0"/>
        </a:spcBef>
        <a:spcAft>
          <a:spcPct val="0"/>
        </a:spcAft>
        <a:defRPr sz="2400">
          <a:solidFill>
            <a:srgbClr val="4D4D4D"/>
          </a:solidFill>
          <a:latin typeface="Arial" panose="020B0604020202020204" pitchFamily="34" charset="0"/>
          <a:ea typeface="微软雅黑" panose="020B0503020204020204" pitchFamily="34" charset="-122"/>
        </a:defRPr>
      </a:lvl7pPr>
      <a:lvl8pPr marL="1371600" algn="l" rtl="0" eaLnBrk="0" fontAlgn="base" hangingPunct="0">
        <a:spcBef>
          <a:spcPct val="0"/>
        </a:spcBef>
        <a:spcAft>
          <a:spcPct val="0"/>
        </a:spcAft>
        <a:defRPr sz="2400">
          <a:solidFill>
            <a:srgbClr val="4D4D4D"/>
          </a:solidFill>
          <a:latin typeface="Arial" panose="020B0604020202020204" pitchFamily="34" charset="0"/>
          <a:ea typeface="微软雅黑" panose="020B0503020204020204" pitchFamily="34" charset="-122"/>
        </a:defRPr>
      </a:lvl8pPr>
      <a:lvl9pPr marL="1828800" algn="l" rtl="0" eaLnBrk="0" fontAlgn="base" hangingPunct="0">
        <a:spcBef>
          <a:spcPct val="0"/>
        </a:spcBef>
        <a:spcAft>
          <a:spcPct val="0"/>
        </a:spcAft>
        <a:defRPr sz="2400">
          <a:solidFill>
            <a:srgbClr val="4D4D4D"/>
          </a:solidFill>
          <a:latin typeface="Arial" panose="020B0604020202020204" pitchFamily="34" charset="0"/>
          <a:ea typeface="微软雅黑" panose="020B0503020204020204" pitchFamily="34" charset="-122"/>
        </a:defRPr>
      </a:lvl9pPr>
    </p:titleStyle>
    <p:bodyStyle>
      <a:lvl1pPr marL="342900" indent="-342900" algn="l" rtl="0" eaLnBrk="0" fontAlgn="base" hangingPunct="0">
        <a:spcBef>
          <a:spcPct val="20000"/>
        </a:spcBef>
        <a:spcAft>
          <a:spcPct val="0"/>
        </a:spcAft>
        <a:buChar char="•"/>
        <a:defRPr sz="2000">
          <a:solidFill>
            <a:srgbClr val="4D4D4D"/>
          </a:solidFill>
          <a:latin typeface="+mn-lt"/>
          <a:ea typeface="+mn-ea"/>
          <a:cs typeface="微软雅黑" panose="020B0503020204020204" pitchFamily="34" charset="-122"/>
        </a:defRPr>
      </a:lvl1pPr>
      <a:lvl2pPr marL="742950" indent="-285750" algn="l" rtl="0" eaLnBrk="0" fontAlgn="base" hangingPunct="0">
        <a:spcBef>
          <a:spcPct val="20000"/>
        </a:spcBef>
        <a:spcAft>
          <a:spcPct val="0"/>
        </a:spcAft>
        <a:buChar char="–"/>
        <a:defRPr sz="2000">
          <a:solidFill>
            <a:srgbClr val="4D4D4D"/>
          </a:solidFill>
          <a:latin typeface="+mn-lt"/>
          <a:ea typeface="仿宋_GB2312" pitchFamily="49" charset="-122"/>
          <a:cs typeface="仿宋_GB2312"/>
        </a:defRPr>
      </a:lvl2pPr>
      <a:lvl3pPr marL="1143000" indent="-228600" algn="l" rtl="0" eaLnBrk="0" fontAlgn="base" hangingPunct="0">
        <a:spcBef>
          <a:spcPct val="20000"/>
        </a:spcBef>
        <a:spcAft>
          <a:spcPct val="0"/>
        </a:spcAft>
        <a:buChar char="•"/>
        <a:defRPr sz="2400">
          <a:solidFill>
            <a:schemeClr val="tx1"/>
          </a:solidFill>
          <a:latin typeface="+mn-lt"/>
          <a:ea typeface="宋体" panose="02010600030101010101" pitchFamily="2" charset="-122"/>
          <a:cs typeface="仿宋_GB2312"/>
        </a:defRPr>
      </a:lvl3pPr>
      <a:lvl4pPr marL="16002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cs typeface="仿宋_GB2312"/>
        </a:defRPr>
      </a:lvl4pPr>
      <a:lvl5pPr marL="20574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cs typeface="仿宋_GB2312"/>
        </a:defRPr>
      </a:lvl5pPr>
      <a:lvl6pPr marL="25146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6pPr>
      <a:lvl7pPr marL="29718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7pPr>
      <a:lvl8pPr marL="34290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8pPr>
      <a:lvl9pPr marL="38862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15.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image" Target="../media/image55.png"/><Relationship Id="rId1" Type="http://schemas.openxmlformats.org/officeDocument/2006/relationships/image" Target="../media/image54.png"/></Relationships>
</file>

<file path=ppt/slides/_rels/slide101.xml.rels><?xml version="1.0" encoding="UTF-8" standalone="yes"?>
<Relationships xmlns="http://schemas.openxmlformats.org/package/2006/relationships"><Relationship Id="rId4" Type="http://schemas.openxmlformats.org/officeDocument/2006/relationships/slideLayout" Target="../slideLayouts/slideLayout29.xml"/><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image" Target="../media/image56.png"/></Relationships>
</file>

<file path=ppt/slides/_rels/slide102.xml.rels><?xml version="1.0" encoding="UTF-8" standalone="yes"?>
<Relationships xmlns="http://schemas.openxmlformats.org/package/2006/relationships"><Relationship Id="rId4" Type="http://schemas.openxmlformats.org/officeDocument/2006/relationships/slideLayout" Target="../slideLayouts/slideLayout29.xml"/><Relationship Id="rId3" Type="http://schemas.openxmlformats.org/officeDocument/2006/relationships/image" Target="../media/image59.png"/><Relationship Id="rId2" Type="http://schemas.openxmlformats.org/officeDocument/2006/relationships/image" Target="../media/image57.png"/><Relationship Id="rId1" Type="http://schemas.openxmlformats.org/officeDocument/2006/relationships/image" Target="../media/image56.png"/></Relationships>
</file>

<file path=ppt/slides/_rels/slide103.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60.png"/></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image" Target="../media/image62.png"/><Relationship Id="rId1" Type="http://schemas.openxmlformats.org/officeDocument/2006/relationships/image" Target="../media/image61.png"/></Relationships>
</file>

<file path=ppt/slides/_rels/slide105.xml.rels><?xml version="1.0" encoding="UTF-8" standalone="yes"?>
<Relationships xmlns="http://schemas.openxmlformats.org/package/2006/relationships"><Relationship Id="rId4" Type="http://schemas.openxmlformats.org/officeDocument/2006/relationships/slideLayout" Target="../slideLayouts/slideLayout29.xml"/><Relationship Id="rId3" Type="http://schemas.openxmlformats.org/officeDocument/2006/relationships/image" Target="../media/image63.png"/><Relationship Id="rId2" Type="http://schemas.openxmlformats.org/officeDocument/2006/relationships/image" Target="../media/image57.png"/><Relationship Id="rId1" Type="http://schemas.openxmlformats.org/officeDocument/2006/relationships/image" Target="../media/image56.png"/></Relationships>
</file>

<file path=ppt/slides/_rels/slide106.xml.rels><?xml version="1.0" encoding="UTF-8" standalone="yes"?>
<Relationships xmlns="http://schemas.openxmlformats.org/package/2006/relationships"><Relationship Id="rId4" Type="http://schemas.openxmlformats.org/officeDocument/2006/relationships/slideLayout" Target="../slideLayouts/slideLayout29.xml"/><Relationship Id="rId3" Type="http://schemas.openxmlformats.org/officeDocument/2006/relationships/image" Target="../media/image64.png"/><Relationship Id="rId2" Type="http://schemas.openxmlformats.org/officeDocument/2006/relationships/image" Target="../media/image57.png"/><Relationship Id="rId1" Type="http://schemas.openxmlformats.org/officeDocument/2006/relationships/image" Target="../media/image56.png"/></Relationships>
</file>

<file path=ppt/slides/_rels/slide107.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65.jpeg"/></Relationships>
</file>

<file path=ppt/slides/_rels/slide108.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66.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0.xml.rels><?xml version="1.0" encoding="UTF-8" standalone="yes"?>
<Relationships xmlns="http://schemas.openxmlformats.org/package/2006/relationships"><Relationship Id="rId6" Type="http://schemas.openxmlformats.org/officeDocument/2006/relationships/slideLayout" Target="../slideLayouts/slideLayout29.xml"/><Relationship Id="rId5" Type="http://schemas.microsoft.com/office/2007/relationships/diagramDrawing" Target="../diagrams/drawing16.xml"/><Relationship Id="rId4" Type="http://schemas.openxmlformats.org/officeDocument/2006/relationships/diagramColors" Target="../diagrams/colors16.xml"/><Relationship Id="rId3" Type="http://schemas.openxmlformats.org/officeDocument/2006/relationships/diagramQuickStyle" Target="../diagrams/quickStyle16.xml"/><Relationship Id="rId2" Type="http://schemas.openxmlformats.org/officeDocument/2006/relationships/diagramLayout" Target="../diagrams/layout16.xml"/><Relationship Id="rId1" Type="http://schemas.openxmlformats.org/officeDocument/2006/relationships/diagramData" Target="../diagrams/data16.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4.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67.png"/></Relationships>
</file>

<file path=ppt/slides/_rels/slide115.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68.png"/></Relationships>
</file>

<file path=ppt/slides/_rels/slide116.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69.png"/></Relationships>
</file>

<file path=ppt/slides/_rels/slide117.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70.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9.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image" Target="../media/image72.png"/><Relationship Id="rId1" Type="http://schemas.openxmlformats.org/officeDocument/2006/relationships/image" Target="../media/image7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20.xml.rels><?xml version="1.0" encoding="UTF-8" standalone="yes"?>
<Relationships xmlns="http://schemas.openxmlformats.org/package/2006/relationships"><Relationship Id="rId4" Type="http://schemas.openxmlformats.org/officeDocument/2006/relationships/slideLayout" Target="../slideLayouts/slideLayout29.xml"/><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image" Target="../media/image73.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62.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76.png"/></Relationships>
</file>

<file path=ppt/slides/_rels/slide163.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77.png"/></Relationships>
</file>

<file path=ppt/slides/_rels/slide164.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78.jpe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6" Type="http://schemas.openxmlformats.org/officeDocument/2006/relationships/slideLayout" Target="../slideLayouts/slideLayout29.xml"/><Relationship Id="rId5" Type="http://schemas.microsoft.com/office/2007/relationships/diagramDrawing" Target="../diagrams/drawing3.xml"/><Relationship Id="rId4" Type="http://schemas.openxmlformats.org/officeDocument/2006/relationships/diagramColors" Target="../diagrams/colors3.xml"/><Relationship Id="rId3" Type="http://schemas.openxmlformats.org/officeDocument/2006/relationships/diagramQuickStyle" Target="../diagrams/quickStyle3.xml"/><Relationship Id="rId2" Type="http://schemas.openxmlformats.org/officeDocument/2006/relationships/diagramLayout" Target="../diagrams/layout3.xml"/><Relationship Id="rId1" Type="http://schemas.openxmlformats.org/officeDocument/2006/relationships/diagramData" Target="../diagrams/data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1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6" Type="http://schemas.openxmlformats.org/officeDocument/2006/relationships/slideLayout" Target="../slideLayouts/slideLayout29.xml"/><Relationship Id="rId5" Type="http://schemas.microsoft.com/office/2007/relationships/diagramDrawing" Target="../diagrams/drawing4.xml"/><Relationship Id="rId4" Type="http://schemas.openxmlformats.org/officeDocument/2006/relationships/diagramColors" Target="../diagrams/colors4.xml"/><Relationship Id="rId3" Type="http://schemas.openxmlformats.org/officeDocument/2006/relationships/diagramQuickStyle" Target="../diagrams/quickStyle4.xml"/><Relationship Id="rId2" Type="http://schemas.openxmlformats.org/officeDocument/2006/relationships/diagramLayout" Target="../diagrams/layout4.xml"/><Relationship Id="rId1" Type="http://schemas.openxmlformats.org/officeDocument/2006/relationships/diagramData" Target="../diagrams/data4.xml"/></Relationships>
</file>

<file path=ppt/slides/_rels/slide34.xml.rels><?xml version="1.0" encoding="UTF-8" standalone="yes"?>
<Relationships xmlns="http://schemas.openxmlformats.org/package/2006/relationships"><Relationship Id="rId6" Type="http://schemas.openxmlformats.org/officeDocument/2006/relationships/slideLayout" Target="../slideLayouts/slideLayout29.xml"/><Relationship Id="rId5" Type="http://schemas.microsoft.com/office/2007/relationships/diagramDrawing" Target="../diagrams/drawing5.xml"/><Relationship Id="rId4" Type="http://schemas.openxmlformats.org/officeDocument/2006/relationships/diagramColors" Target="../diagrams/colors5.xml"/><Relationship Id="rId3" Type="http://schemas.openxmlformats.org/officeDocument/2006/relationships/diagramQuickStyle" Target="../diagrams/quickStyle5.xml"/><Relationship Id="rId2" Type="http://schemas.openxmlformats.org/officeDocument/2006/relationships/diagramLayout" Target="../diagrams/layout5.xml"/><Relationship Id="rId1" Type="http://schemas.openxmlformats.org/officeDocument/2006/relationships/diagramData" Target="../diagrams/data5.xml"/></Relationships>
</file>

<file path=ppt/slides/_rels/slide35.xml.rels><?xml version="1.0" encoding="UTF-8" standalone="yes"?>
<Relationships xmlns="http://schemas.openxmlformats.org/package/2006/relationships"><Relationship Id="rId6" Type="http://schemas.openxmlformats.org/officeDocument/2006/relationships/slideLayout" Target="../slideLayouts/slideLayout29.xml"/><Relationship Id="rId5" Type="http://schemas.microsoft.com/office/2007/relationships/diagramDrawing" Target="../diagrams/drawing6.xml"/><Relationship Id="rId4" Type="http://schemas.openxmlformats.org/officeDocument/2006/relationships/diagramColors" Target="../diagrams/colors6.xml"/><Relationship Id="rId3" Type="http://schemas.openxmlformats.org/officeDocument/2006/relationships/diagramQuickStyle" Target="../diagrams/quickStyle6.xml"/><Relationship Id="rId2" Type="http://schemas.openxmlformats.org/officeDocument/2006/relationships/diagramLayout" Target="../diagrams/layout6.xml"/><Relationship Id="rId1" Type="http://schemas.openxmlformats.org/officeDocument/2006/relationships/diagramData" Target="../diagrams/data6.xml"/></Relationships>
</file>

<file path=ppt/slides/_rels/slide36.xml.rels><?xml version="1.0" encoding="UTF-8" standalone="yes"?>
<Relationships xmlns="http://schemas.openxmlformats.org/package/2006/relationships"><Relationship Id="rId6" Type="http://schemas.openxmlformats.org/officeDocument/2006/relationships/slideLayout" Target="../slideLayouts/slideLayout29.xml"/><Relationship Id="rId5" Type="http://schemas.microsoft.com/office/2007/relationships/diagramDrawing" Target="../diagrams/drawing7.xml"/><Relationship Id="rId4" Type="http://schemas.openxmlformats.org/officeDocument/2006/relationships/diagramColors" Target="../diagrams/colors7.xml"/><Relationship Id="rId3" Type="http://schemas.openxmlformats.org/officeDocument/2006/relationships/diagramQuickStyle" Target="../diagrams/quickStyle7.xml"/><Relationship Id="rId2" Type="http://schemas.openxmlformats.org/officeDocument/2006/relationships/diagramLayout" Target="../diagrams/layout7.xml"/><Relationship Id="rId1" Type="http://schemas.openxmlformats.org/officeDocument/2006/relationships/diagramData" Target="../diagrams/data7.xml"/></Relationships>
</file>

<file path=ppt/slides/_rels/slide37.xml.rels><?xml version="1.0" encoding="UTF-8" standalone="yes"?>
<Relationships xmlns="http://schemas.openxmlformats.org/package/2006/relationships"><Relationship Id="rId6" Type="http://schemas.openxmlformats.org/officeDocument/2006/relationships/slideLayout" Target="../slideLayouts/slideLayout29.xml"/><Relationship Id="rId5" Type="http://schemas.microsoft.com/office/2007/relationships/diagramDrawing" Target="../diagrams/drawing8.xml"/><Relationship Id="rId4" Type="http://schemas.openxmlformats.org/officeDocument/2006/relationships/diagramColors" Target="../diagrams/colors8.xml"/><Relationship Id="rId3" Type="http://schemas.openxmlformats.org/officeDocument/2006/relationships/diagramQuickStyle" Target="../diagrams/quickStyle8.xml"/><Relationship Id="rId2" Type="http://schemas.openxmlformats.org/officeDocument/2006/relationships/diagramLayout" Target="../diagrams/layout8.xml"/><Relationship Id="rId1" Type="http://schemas.openxmlformats.org/officeDocument/2006/relationships/diagramData" Target="../diagrams/data8.xml"/></Relationships>
</file>

<file path=ppt/slides/_rels/slide38.xml.rels><?xml version="1.0" encoding="UTF-8" standalone="yes"?>
<Relationships xmlns="http://schemas.openxmlformats.org/package/2006/relationships"><Relationship Id="rId6" Type="http://schemas.openxmlformats.org/officeDocument/2006/relationships/slideLayout" Target="../slideLayouts/slideLayout29.xml"/><Relationship Id="rId5" Type="http://schemas.microsoft.com/office/2007/relationships/diagramDrawing" Target="../diagrams/drawing9.xml"/><Relationship Id="rId4" Type="http://schemas.openxmlformats.org/officeDocument/2006/relationships/diagramColors" Target="../diagrams/colors9.xml"/><Relationship Id="rId3" Type="http://schemas.openxmlformats.org/officeDocument/2006/relationships/diagramQuickStyle" Target="../diagrams/quickStyle9.xml"/><Relationship Id="rId2" Type="http://schemas.openxmlformats.org/officeDocument/2006/relationships/diagramLayout" Target="../diagrams/layout9.xml"/><Relationship Id="rId1" Type="http://schemas.openxmlformats.org/officeDocument/2006/relationships/diagramData" Target="../diagrams/data9.xml"/></Relationships>
</file>

<file path=ppt/slides/_rels/slide39.xml.rels><?xml version="1.0" encoding="UTF-8" standalone="yes"?>
<Relationships xmlns="http://schemas.openxmlformats.org/package/2006/relationships"><Relationship Id="rId6" Type="http://schemas.openxmlformats.org/officeDocument/2006/relationships/slideLayout" Target="../slideLayouts/slideLayout29.xml"/><Relationship Id="rId5" Type="http://schemas.microsoft.com/office/2007/relationships/diagramDrawing" Target="../diagrams/drawing10.xml"/><Relationship Id="rId4" Type="http://schemas.openxmlformats.org/officeDocument/2006/relationships/diagramColors" Target="../diagrams/colors10.xml"/><Relationship Id="rId3" Type="http://schemas.openxmlformats.org/officeDocument/2006/relationships/diagramQuickStyle" Target="../diagrams/quickStyle10.xml"/><Relationship Id="rId2" Type="http://schemas.openxmlformats.org/officeDocument/2006/relationships/diagramLayout" Target="../diagrams/layout10.xml"/><Relationship Id="rId1" Type="http://schemas.openxmlformats.org/officeDocument/2006/relationships/diagramData" Target="../diagrams/data10.xml"/></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29.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40.xml.rels><?xml version="1.0" encoding="UTF-8" standalone="yes"?>
<Relationships xmlns="http://schemas.openxmlformats.org/package/2006/relationships"><Relationship Id="rId6" Type="http://schemas.openxmlformats.org/officeDocument/2006/relationships/slideLayout" Target="../slideLayouts/slideLayout29.xml"/><Relationship Id="rId5" Type="http://schemas.microsoft.com/office/2007/relationships/diagramDrawing" Target="../diagrams/drawing11.xml"/><Relationship Id="rId4" Type="http://schemas.openxmlformats.org/officeDocument/2006/relationships/diagramColors" Target="../diagrams/colors11.xml"/><Relationship Id="rId3" Type="http://schemas.openxmlformats.org/officeDocument/2006/relationships/diagramQuickStyle" Target="../diagrams/quickStyle11.xml"/><Relationship Id="rId2" Type="http://schemas.openxmlformats.org/officeDocument/2006/relationships/diagramLayout" Target="../diagrams/layout11.xml"/><Relationship Id="rId1" Type="http://schemas.openxmlformats.org/officeDocument/2006/relationships/diagramData" Target="../diagrams/data1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7" Type="http://schemas.openxmlformats.org/officeDocument/2006/relationships/slideLayout" Target="../slideLayouts/slideLayout29.xml"/><Relationship Id="rId6" Type="http://schemas.openxmlformats.org/officeDocument/2006/relationships/image" Target="../media/image17.png"/><Relationship Id="rId5" Type="http://schemas.microsoft.com/office/2007/relationships/diagramDrawing" Target="../diagrams/drawing12.xml"/><Relationship Id="rId4" Type="http://schemas.openxmlformats.org/officeDocument/2006/relationships/diagramColors" Target="../diagrams/colors12.xml"/><Relationship Id="rId3" Type="http://schemas.openxmlformats.org/officeDocument/2006/relationships/diagramQuickStyle" Target="../diagrams/quickStyle12.xml"/><Relationship Id="rId2" Type="http://schemas.openxmlformats.org/officeDocument/2006/relationships/diagramLayout" Target="../diagrams/layout12.xml"/><Relationship Id="rId1" Type="http://schemas.openxmlformats.org/officeDocument/2006/relationships/diagramData" Target="../diagrams/data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6" Type="http://schemas.openxmlformats.org/officeDocument/2006/relationships/slideLayout" Target="../slideLayouts/slideLayout29.xml"/><Relationship Id="rId5" Type="http://schemas.openxmlformats.org/officeDocument/2006/relationships/image" Target="../media/image22.png"/><Relationship Id="rId4" Type="http://schemas.openxmlformats.org/officeDocument/2006/relationships/image" Target="../media/image21.png"/><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image" Target="../media/image23.png"/><Relationship Id="rId1" Type="http://schemas.openxmlformats.org/officeDocument/2006/relationships/image" Target="../media/image18.png"/></Relationships>
</file>

<file path=ppt/slides/_rels/slide46.xml.rels><?xml version="1.0" encoding="UTF-8" standalone="yes"?>
<Relationships xmlns="http://schemas.openxmlformats.org/package/2006/relationships"><Relationship Id="rId5" Type="http://schemas.openxmlformats.org/officeDocument/2006/relationships/slideLayout" Target="../slideLayouts/slideLayout29.xml"/><Relationship Id="rId4" Type="http://schemas.openxmlformats.org/officeDocument/2006/relationships/image" Target="../media/image21.png"/><Relationship Id="rId3"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image" Target="../media/image18.pn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25.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image" Target="../media/image27.png"/><Relationship Id="rId1" Type="http://schemas.openxmlformats.org/officeDocument/2006/relationships/image" Target="../media/image2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29.xml"/><Relationship Id="rId5" Type="http://schemas.microsoft.com/office/2007/relationships/diagramDrawing" Target="../diagrams/drawing2.xml"/><Relationship Id="rId4" Type="http://schemas.openxmlformats.org/officeDocument/2006/relationships/diagramColors" Target="../diagrams/colors2.xml"/><Relationship Id="rId3" Type="http://schemas.openxmlformats.org/officeDocument/2006/relationships/diagramQuickStyle" Target="../diagrams/quickStyle2.xml"/><Relationship Id="rId2" Type="http://schemas.openxmlformats.org/officeDocument/2006/relationships/diagramLayout" Target="../diagrams/layout2.xml"/><Relationship Id="rId1" Type="http://schemas.openxmlformats.org/officeDocument/2006/relationships/diagramData" Target="../diagrams/data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7" Type="http://schemas.openxmlformats.org/officeDocument/2006/relationships/slideLayout" Target="../slideLayouts/slideLayout29.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image" Target="../media/image1.jpeg"/></Relationships>
</file>

<file path=ppt/slides/_rels/slide52.xml.rels><?xml version="1.0" encoding="UTF-8" standalone="yes"?>
<Relationships xmlns="http://schemas.openxmlformats.org/package/2006/relationships"><Relationship Id="rId6" Type="http://schemas.openxmlformats.org/officeDocument/2006/relationships/slideLayout" Target="../slideLayouts/slideLayout29.xml"/><Relationship Id="rId5" Type="http://schemas.microsoft.com/office/2007/relationships/diagramDrawing" Target="../diagrams/drawing14.xml"/><Relationship Id="rId4" Type="http://schemas.openxmlformats.org/officeDocument/2006/relationships/diagramColors" Target="../diagrams/colors14.xml"/><Relationship Id="rId3" Type="http://schemas.openxmlformats.org/officeDocument/2006/relationships/diagramQuickStyle" Target="../diagrams/quickStyle14.xml"/><Relationship Id="rId2" Type="http://schemas.openxmlformats.org/officeDocument/2006/relationships/diagramLayout" Target="../diagrams/layout14.xml"/><Relationship Id="rId1" Type="http://schemas.openxmlformats.org/officeDocument/2006/relationships/diagramData" Target="../diagrams/data1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1.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28.png"/></Relationships>
</file>

<file path=ppt/slides/_rels/slide72.xml.rels><?xml version="1.0" encoding="UTF-8" standalone="yes"?>
<Relationships xmlns="http://schemas.openxmlformats.org/package/2006/relationships"><Relationship Id="rId6" Type="http://schemas.openxmlformats.org/officeDocument/2006/relationships/slideLayout" Target="../slideLayouts/slideLayout29.xml"/><Relationship Id="rId5" Type="http://schemas.microsoft.com/office/2007/relationships/diagramDrawing" Target="../diagrams/drawing15.xml"/><Relationship Id="rId4" Type="http://schemas.openxmlformats.org/officeDocument/2006/relationships/diagramColors" Target="../diagrams/colors15.xml"/><Relationship Id="rId3" Type="http://schemas.openxmlformats.org/officeDocument/2006/relationships/diagramQuickStyle" Target="../diagrams/quickStyle15.xml"/><Relationship Id="rId2" Type="http://schemas.openxmlformats.org/officeDocument/2006/relationships/diagramLayout" Target="../diagrams/layout15.xml"/><Relationship Id="rId1" Type="http://schemas.openxmlformats.org/officeDocument/2006/relationships/diagramData" Target="../diagrams/data15.xml"/></Relationships>
</file>

<file path=ppt/slides/_rels/slide73.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29.jpeg"/></Relationships>
</file>

<file path=ppt/slides/_rels/slide74.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30.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6.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31.png"/></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image" Target="../media/image32.png"/><Relationship Id="rId1" Type="http://schemas.openxmlformats.org/officeDocument/2006/relationships/hyperlink" Target="CO&#25991;&#20214;&#22841;\CO&#23433;&#20840;&#23459;&#20256;&#29256;&#25253;2.jpg" TargetMode="Externa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9.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0.xml.rels><?xml version="1.0" encoding="UTF-8" standalone="yes"?>
<Relationships xmlns="http://schemas.openxmlformats.org/package/2006/relationships"><Relationship Id="rId7" Type="http://schemas.openxmlformats.org/officeDocument/2006/relationships/slideLayout" Target="../slideLayouts/slideLayout29.xml"/><Relationship Id="rId6" Type="http://schemas.openxmlformats.org/officeDocument/2006/relationships/hyperlink" Target="http://www.so.com/s?q=%E8%87%AA%E7%84%B6%E5%AF%B9%E6%B5%81&amp;ie=utf-8&amp;src=internal_wenda_recommend_textn" TargetMode="External"/><Relationship Id="rId5" Type="http://schemas.openxmlformats.org/officeDocument/2006/relationships/hyperlink" Target="http://www.so.com/s?q=%E6%B0%94%E4%BD%93&amp;ie=utf-8&amp;src=internal_wenda_recommend_textn" TargetMode="External"/><Relationship Id="rId4" Type="http://schemas.openxmlformats.org/officeDocument/2006/relationships/hyperlink" Target="http://www.so.com/s?q=%E6%8E%92%E6%B0%94%E7%AE%A1&amp;ie=utf-8&amp;src=internal_wenda_recommend_textn" TargetMode="External"/><Relationship Id="rId3" Type="http://schemas.openxmlformats.org/officeDocument/2006/relationships/hyperlink" Target="http://www.so.com/s?q=%E7%83%AD%E6%B0%B4%E5%99%A8&amp;ie=utf-8&amp;src=internal_wenda_recommend_textn" TargetMode="External"/><Relationship Id="rId2" Type="http://schemas.openxmlformats.org/officeDocument/2006/relationships/hyperlink" Target="http://www.so.com/s?q=%E5%AE%A4%E5%86%85&amp;ie=utf-8&amp;src=internal_wenda_recommend_textn" TargetMode="External"/><Relationship Id="rId1" Type="http://schemas.openxmlformats.org/officeDocument/2006/relationships/hyperlink" Target="http://www.so.com/s?q=%E5%BA%9F%E6%B0%94&amp;ie=utf-8&amp;src=internal_wenda_recommend_textn" TargetMode="Externa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image" Target="../media/image35.jpeg"/><Relationship Id="rId1" Type="http://schemas.openxmlformats.org/officeDocument/2006/relationships/image" Target="../media/image34.jpeg"/></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image" Target="../media/image37.png"/><Relationship Id="rId1" Type="http://schemas.openxmlformats.org/officeDocument/2006/relationships/image" Target="../media/image36.png"/></Relationships>
</file>

<file path=ppt/slides/_rels/slide84.xml.rels><?xml version="1.0" encoding="UTF-8" standalone="yes"?>
<Relationships xmlns="http://schemas.openxmlformats.org/package/2006/relationships"><Relationship Id="rId4" Type="http://schemas.openxmlformats.org/officeDocument/2006/relationships/slideLayout" Target="../slideLayouts/slideLayout29.xml"/><Relationship Id="rId3"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image" Target="../media/image38.png"/></Relationships>
</file>

<file path=ppt/slides/_rels/slide85.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40.png"/></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image" Target="../media/image41.png"/><Relationship Id="rId1" Type="http://schemas.openxmlformats.org/officeDocument/2006/relationships/image" Target="../media/image40.png"/></Relationships>
</file>

<file path=ppt/slides/_rels/slide87.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42.png"/></Relationships>
</file>

<file path=ppt/slides/_rels/slide88.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43.png"/></Relationships>
</file>

<file path=ppt/slides/_rels/slide89.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4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image" Target="../media/image44.png"/><Relationship Id="rId1" Type="http://schemas.openxmlformats.org/officeDocument/2006/relationships/image" Target="../media/image45.png"/></Relationships>
</file>

<file path=ppt/slides/_rels/slide91.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46.jpeg"/></Relationships>
</file>

<file path=ppt/slides/_rels/slide92.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47.png"/></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image" Target="../media/image49.png"/><Relationship Id="rId1" Type="http://schemas.openxmlformats.org/officeDocument/2006/relationships/image" Target="../media/image48.png"/></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image" Target="../media/image49.png"/><Relationship Id="rId1" Type="http://schemas.openxmlformats.org/officeDocument/2006/relationships/image" Target="../media/image50.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7.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51.png"/></Relationships>
</file>

<file path=ppt/slides/_rels/slide98.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52.png"/></Relationships>
</file>

<file path=ppt/slides/_rels/slide99.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6146" name="Freeform 16"/>
          <p:cNvSpPr/>
          <p:nvPr/>
        </p:nvSpPr>
        <p:spPr>
          <a:xfrm>
            <a:off x="7466013" y="5516563"/>
            <a:ext cx="1679575" cy="139700"/>
          </a:xfrm>
          <a:custGeom>
            <a:avLst/>
            <a:gdLst/>
            <a:ahLst/>
            <a:cxnLst>
              <a:cxn ang="0">
                <a:pos x="2147483647" y="0"/>
              </a:cxn>
              <a:cxn ang="0">
                <a:pos x="2147483647" y="2147483647"/>
              </a:cxn>
              <a:cxn ang="0">
                <a:pos x="0" y="2147483647"/>
              </a:cxn>
              <a:cxn ang="0">
                <a:pos x="2147483647" y="0"/>
              </a:cxn>
              <a:cxn ang="0">
                <a:pos x="2147483647" y="0"/>
              </a:cxn>
            </a:cxnLst>
            <a:pathLst>
              <a:path w="2941" h="244">
                <a:moveTo>
                  <a:pt x="2941" y="0"/>
                </a:moveTo>
                <a:lnTo>
                  <a:pt x="2941" y="244"/>
                </a:lnTo>
                <a:lnTo>
                  <a:pt x="0" y="244"/>
                </a:lnTo>
                <a:lnTo>
                  <a:pt x="174" y="0"/>
                </a:lnTo>
                <a:lnTo>
                  <a:pt x="2941" y="0"/>
                </a:lnTo>
                <a:close/>
              </a:path>
            </a:pathLst>
          </a:custGeom>
          <a:solidFill>
            <a:schemeClr val="tx1"/>
          </a:solidFill>
          <a:ln w="9525">
            <a:noFill/>
          </a:ln>
        </p:spPr>
        <p:txBody>
          <a:bodyPr/>
          <a:p>
            <a:endParaRPr lang="zh-CN" altLang="en-US"/>
          </a:p>
        </p:txBody>
      </p:sp>
      <p:sp>
        <p:nvSpPr>
          <p:cNvPr id="6147" name="Freeform 17"/>
          <p:cNvSpPr/>
          <p:nvPr/>
        </p:nvSpPr>
        <p:spPr>
          <a:xfrm>
            <a:off x="0" y="1398588"/>
            <a:ext cx="3140075" cy="100012"/>
          </a:xfrm>
          <a:custGeom>
            <a:avLst/>
            <a:gdLst/>
            <a:ahLst/>
            <a:cxnLst>
              <a:cxn ang="0">
                <a:pos x="0" y="2147483647"/>
              </a:cxn>
              <a:cxn ang="0">
                <a:pos x="0" y="0"/>
              </a:cxn>
              <a:cxn ang="0">
                <a:pos x="2147483647" y="0"/>
              </a:cxn>
              <a:cxn ang="0">
                <a:pos x="2147483647" y="2147483647"/>
              </a:cxn>
              <a:cxn ang="0">
                <a:pos x="0" y="2147483647"/>
              </a:cxn>
            </a:cxnLst>
            <a:pathLst>
              <a:path w="5494" h="176">
                <a:moveTo>
                  <a:pt x="0" y="176"/>
                </a:moveTo>
                <a:lnTo>
                  <a:pt x="0" y="0"/>
                </a:lnTo>
                <a:lnTo>
                  <a:pt x="5494" y="0"/>
                </a:lnTo>
                <a:lnTo>
                  <a:pt x="5364" y="176"/>
                </a:lnTo>
                <a:lnTo>
                  <a:pt x="0" y="176"/>
                </a:lnTo>
                <a:close/>
              </a:path>
            </a:pathLst>
          </a:custGeom>
          <a:solidFill>
            <a:schemeClr val="bg1"/>
          </a:solidFill>
          <a:ln w="9525">
            <a:noFill/>
          </a:ln>
        </p:spPr>
        <p:txBody>
          <a:bodyPr/>
          <a:p>
            <a:endParaRPr lang="zh-CN" altLang="en-US"/>
          </a:p>
        </p:txBody>
      </p:sp>
      <p:sp>
        <p:nvSpPr>
          <p:cNvPr id="6148" name="TextBox 14"/>
          <p:cNvSpPr txBox="1"/>
          <p:nvPr/>
        </p:nvSpPr>
        <p:spPr>
          <a:xfrm>
            <a:off x="4860608" y="1988820"/>
            <a:ext cx="3629025" cy="368300"/>
          </a:xfrm>
          <a:prstGeom prst="rect">
            <a:avLst/>
          </a:prstGeom>
          <a:noFill/>
          <a:ln w="9525">
            <a:noFill/>
          </a:ln>
        </p:spPr>
        <p:txBody>
          <a:bodyPr anchor="t" anchorCtr="0">
            <a:spAutoFit/>
          </a:bodyPr>
          <a:p>
            <a:pPr algn="dist"/>
            <a:r>
              <a:rPr lang="zh-CN" altLang="en-US" sz="1800" b="1" dirty="0">
                <a:solidFill>
                  <a:srgbClr val="FF0000"/>
                </a:solidFill>
                <a:latin typeface="微软雅黑" panose="020B0503020204020204" pitchFamily="34" charset="-122"/>
                <a:ea typeface="微软雅黑" panose="020B0503020204020204" pitchFamily="34" charset="-122"/>
              </a:rPr>
              <a:t>晟通燃气配送分公司</a:t>
            </a:r>
            <a:endParaRPr lang="zh-CN" altLang="en-US" sz="1800" b="1" dirty="0">
              <a:solidFill>
                <a:srgbClr val="FF0000"/>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611823" y="3069908"/>
            <a:ext cx="8385175" cy="874713"/>
          </a:xfrm>
          <a:prstGeom prst="rect">
            <a:avLst/>
          </a:prstGeom>
          <a:noFill/>
        </p:spPr>
        <p:txBody>
          <a:bodyPr wrap="square" rtlCol="0">
            <a:noAutofit/>
          </a:bodyPr>
          <a:p>
            <a:r>
              <a:rPr lang="zh-CN" altLang="en-US" sz="6000" kern="0" noProof="0" dirty="0" smtClean="0">
                <a:effectLst>
                  <a:outerShdw blurRad="38100" dist="38100" dir="2700000" algn="tl">
                    <a:srgbClr val="000000"/>
                  </a:outerShdw>
                </a:effectLst>
                <a:latin typeface="宋体" panose="02010600030101010101" pitchFamily="2" charset="-122"/>
                <a:ea typeface="宋体" panose="02010600030101010101" pitchFamily="2" charset="-122"/>
                <a:cs typeface="+mn-cs"/>
                <a:sym typeface="+mn-ea"/>
              </a:rPr>
              <a:t>城镇燃气安全管理培训</a:t>
            </a:r>
            <a:endParaRPr kumimoji="0" lang="zh-CN" altLang="en-US" sz="6000" kern="0" cap="none" spc="0" normalizeH="0" baseline="0" noProof="0" dirty="0" smtClean="0">
              <a:effectLst>
                <a:outerShdw blurRad="38100" dist="38100" dir="2700000" algn="tl">
                  <a:srgbClr val="000000"/>
                </a:outerShdw>
              </a:effectLst>
              <a:latin typeface="宋体" panose="02010600030101010101" pitchFamily="2" charset="-122"/>
              <a:cs typeface="+mn-cs"/>
            </a:endParaRPr>
          </a:p>
          <a:p>
            <a:endParaRPr lang="zh-CN" altLang="en-US" sz="6000" noProof="1">
              <a:latin typeface="宋体" panose="02010600030101010101" pitchFamily="2" charset="-122"/>
            </a:endParaRPr>
          </a:p>
        </p:txBody>
      </p:sp>
    </p:spTree>
  </p:cSld>
  <p:clrMapOvr>
    <a:masterClrMapping/>
  </p:clrMapOvr>
  <p:transition spd="slow" advTm="10224">
    <p:push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5" name="Freeform 7"/>
          <p:cNvSpPr/>
          <p:nvPr/>
        </p:nvSpPr>
        <p:spPr>
          <a:xfrm>
            <a:off x="890588" y="785813"/>
            <a:ext cx="369887" cy="425450"/>
          </a:xfrm>
          <a:custGeom>
            <a:avLst/>
            <a:gdLst/>
            <a:ahLst/>
            <a:cxnLst>
              <a:cxn ang="0">
                <a:pos x="2147483647" y="0"/>
              </a:cxn>
              <a:cxn ang="0">
                <a:pos x="2147483647" y="0"/>
              </a:cxn>
              <a:cxn ang="0">
                <a:pos x="2147483647" y="2147483647"/>
              </a:cxn>
              <a:cxn ang="0">
                <a:pos x="0" y="2147483647"/>
              </a:cxn>
              <a:cxn ang="0">
                <a:pos x="0" y="2147483647"/>
              </a:cxn>
              <a:cxn ang="0">
                <a:pos x="2147483647" y="2147483647"/>
              </a:cxn>
              <a:cxn ang="0">
                <a:pos x="2147483647" y="2147483647"/>
              </a:cxn>
              <a:cxn ang="0">
                <a:pos x="2147483647" y="2147483647"/>
              </a:cxn>
              <a:cxn ang="0">
                <a:pos x="2147483647" y="2147483647"/>
              </a:cxn>
              <a:cxn ang="0">
                <a:pos x="2147483647" y="0"/>
              </a:cxn>
            </a:cxnLst>
            <a:pathLst>
              <a:path w="2504" h="2504">
                <a:moveTo>
                  <a:pt x="2199" y="0"/>
                </a:moveTo>
                <a:lnTo>
                  <a:pt x="2504" y="0"/>
                </a:lnTo>
                <a:lnTo>
                  <a:pt x="2504" y="2504"/>
                </a:lnTo>
                <a:lnTo>
                  <a:pt x="0" y="2504"/>
                </a:lnTo>
                <a:lnTo>
                  <a:pt x="0" y="2199"/>
                </a:lnTo>
                <a:lnTo>
                  <a:pt x="1970" y="2199"/>
                </a:lnTo>
                <a:lnTo>
                  <a:pt x="87" y="315"/>
                </a:lnTo>
                <a:lnTo>
                  <a:pt x="303" y="99"/>
                </a:lnTo>
                <a:lnTo>
                  <a:pt x="2199" y="1996"/>
                </a:lnTo>
                <a:lnTo>
                  <a:pt x="2199" y="0"/>
                </a:lnTo>
                <a:close/>
              </a:path>
            </a:pathLst>
          </a:custGeom>
          <a:solidFill>
            <a:schemeClr val="bg1"/>
          </a:solidFill>
          <a:ln w="9525">
            <a:noFill/>
          </a:ln>
        </p:spPr>
        <p:txBody>
          <a:bodyPr/>
          <a:p>
            <a:endParaRPr lang="zh-CN" altLang="en-US"/>
          </a:p>
        </p:txBody>
      </p:sp>
      <p:sp>
        <p:nvSpPr>
          <p:cNvPr id="2" name="文本框 1"/>
          <p:cNvSpPr txBox="1"/>
          <p:nvPr/>
        </p:nvSpPr>
        <p:spPr>
          <a:xfrm>
            <a:off x="890588" y="1412875"/>
            <a:ext cx="7342188" cy="1827213"/>
          </a:xfrm>
          <a:prstGeom prst="rect">
            <a:avLst/>
          </a:prstGeom>
          <a:noFill/>
        </p:spPr>
        <p:txBody>
          <a:bodyPr wrap="square" rtlCol="0">
            <a:spAutoFit/>
          </a:bodyPr>
          <a:p>
            <a:pPr marL="571500" marR="0" indent="-571500" defTabSz="914400">
              <a:lnSpc>
                <a:spcPct val="150000"/>
              </a:lnSpc>
              <a:spcBef>
                <a:spcPct val="20000"/>
              </a:spcBef>
              <a:buClr>
                <a:schemeClr val="tx2"/>
              </a:buClr>
              <a:buSzTx/>
              <a:buFontTx/>
              <a:defRPr/>
            </a:pPr>
            <a:r>
              <a:rPr lang="en-US" altLang="zh-CN" sz="2400" kern="0" noProof="0" dirty="0" smtClean="0">
                <a:effectLst>
                  <a:outerShdw blurRad="38100" dist="38100" dir="2700000" algn="tl">
                    <a:srgbClr val="000000"/>
                  </a:outerShdw>
                </a:effectLst>
                <a:latin typeface="+mn-lt"/>
                <a:ea typeface="+mn-ea"/>
                <a:cs typeface="+mn-cs"/>
                <a:sym typeface="+mn-ea"/>
              </a:rPr>
              <a:t>《</a:t>
            </a:r>
            <a:r>
              <a:rPr lang="zh-CN" altLang="en-US" sz="2400" kern="0" noProof="0" dirty="0" smtClean="0">
                <a:effectLst>
                  <a:outerShdw blurRad="38100" dist="38100" dir="2700000" algn="tl">
                    <a:srgbClr val="000000"/>
                  </a:outerShdw>
                </a:effectLst>
                <a:latin typeface="+mn-lt"/>
                <a:ea typeface="+mn-ea"/>
                <a:cs typeface="+mn-cs"/>
                <a:sym typeface="+mn-ea"/>
              </a:rPr>
              <a:t>安全生产法</a:t>
            </a:r>
            <a:r>
              <a:rPr lang="en-US" altLang="zh-CN" sz="2400" kern="0" noProof="0" dirty="0" smtClean="0">
                <a:effectLst>
                  <a:outerShdw blurRad="38100" dist="38100" dir="2700000" algn="tl">
                    <a:srgbClr val="000000"/>
                  </a:outerShdw>
                </a:effectLst>
                <a:latin typeface="+mn-lt"/>
                <a:ea typeface="+mn-ea"/>
                <a:cs typeface="+mn-cs"/>
                <a:sym typeface="+mn-ea"/>
              </a:rPr>
              <a:t>》</a:t>
            </a:r>
            <a:r>
              <a:rPr lang="zh-CN" altLang="en-US" sz="2400" kern="0" noProof="0" dirty="0" smtClean="0">
                <a:effectLst>
                  <a:outerShdw blurRad="38100" dist="38100" dir="2700000" algn="tl">
                    <a:srgbClr val="000000"/>
                  </a:outerShdw>
                </a:effectLst>
                <a:latin typeface="+mn-lt"/>
                <a:ea typeface="+mn-ea"/>
                <a:cs typeface="+mn-cs"/>
                <a:sym typeface="+mn-ea"/>
              </a:rPr>
              <a:t>国家主席令</a:t>
            </a:r>
            <a:r>
              <a:rPr lang="en-US" altLang="zh-CN" sz="2400" kern="0" noProof="0" dirty="0" smtClean="0">
                <a:effectLst>
                  <a:outerShdw blurRad="38100" dist="38100" dir="2700000" algn="tl">
                    <a:srgbClr val="000000"/>
                  </a:outerShdw>
                </a:effectLst>
                <a:latin typeface="+mn-lt"/>
                <a:ea typeface="+mn-ea"/>
                <a:cs typeface="+mn-cs"/>
                <a:sym typeface="+mn-ea"/>
              </a:rPr>
              <a:t>88</a:t>
            </a:r>
            <a:r>
              <a:rPr lang="zh-CN" altLang="en-US" sz="2400" kern="0" noProof="0" dirty="0" smtClean="0">
                <a:effectLst>
                  <a:outerShdw blurRad="38100" dist="38100" dir="2700000" algn="tl">
                    <a:srgbClr val="000000"/>
                  </a:outerShdw>
                </a:effectLst>
                <a:latin typeface="+mn-lt"/>
                <a:ea typeface="+mn-ea"/>
                <a:cs typeface="+mn-cs"/>
                <a:sym typeface="+mn-ea"/>
              </a:rPr>
              <a:t>号，</a:t>
            </a:r>
            <a:r>
              <a:rPr lang="en-US" altLang="zh-CN" sz="2400" kern="0" noProof="0" dirty="0" smtClean="0">
                <a:effectLst>
                  <a:outerShdw blurRad="38100" dist="38100" dir="2700000" algn="tl">
                    <a:srgbClr val="000000"/>
                  </a:outerShdw>
                </a:effectLst>
                <a:latin typeface="+mn-lt"/>
                <a:ea typeface="+mn-ea"/>
                <a:cs typeface="+mn-cs"/>
                <a:sym typeface="+mn-ea"/>
              </a:rPr>
              <a:t>2021</a:t>
            </a:r>
            <a:r>
              <a:rPr lang="zh-CN" altLang="en-US" sz="2400" kern="0" noProof="0" dirty="0" smtClean="0">
                <a:effectLst>
                  <a:outerShdw blurRad="38100" dist="38100" dir="2700000" algn="tl">
                    <a:srgbClr val="000000"/>
                  </a:outerShdw>
                </a:effectLst>
                <a:latin typeface="+mn-lt"/>
                <a:ea typeface="+mn-ea"/>
                <a:cs typeface="+mn-cs"/>
                <a:sym typeface="+mn-ea"/>
              </a:rPr>
              <a:t>年</a:t>
            </a:r>
            <a:r>
              <a:rPr lang="en-US" altLang="zh-CN" sz="2400" kern="0" noProof="0" dirty="0" smtClean="0">
                <a:effectLst>
                  <a:outerShdw blurRad="38100" dist="38100" dir="2700000" algn="tl">
                    <a:srgbClr val="000000"/>
                  </a:outerShdw>
                </a:effectLst>
                <a:latin typeface="+mn-lt"/>
                <a:ea typeface="+mn-ea"/>
                <a:cs typeface="+mn-cs"/>
                <a:sym typeface="+mn-ea"/>
              </a:rPr>
              <a:t>9</a:t>
            </a:r>
            <a:r>
              <a:rPr lang="zh-CN" altLang="en-US" sz="2400" kern="0" noProof="0" dirty="0" smtClean="0">
                <a:effectLst>
                  <a:outerShdw blurRad="38100" dist="38100" dir="2700000" algn="tl">
                    <a:srgbClr val="000000"/>
                  </a:outerShdw>
                </a:effectLst>
                <a:latin typeface="+mn-lt"/>
                <a:ea typeface="+mn-ea"/>
                <a:cs typeface="+mn-cs"/>
                <a:sym typeface="+mn-ea"/>
              </a:rPr>
              <a:t>月</a:t>
            </a:r>
            <a:r>
              <a:rPr lang="en-US" altLang="zh-CN" sz="2400" kern="0" noProof="0" dirty="0" smtClean="0">
                <a:effectLst>
                  <a:outerShdw blurRad="38100" dist="38100" dir="2700000" algn="tl">
                    <a:srgbClr val="000000"/>
                  </a:outerShdw>
                </a:effectLst>
                <a:latin typeface="+mn-lt"/>
                <a:ea typeface="+mn-ea"/>
                <a:cs typeface="+mn-cs"/>
                <a:sym typeface="+mn-ea"/>
              </a:rPr>
              <a:t>1</a:t>
            </a:r>
            <a:r>
              <a:rPr lang="zh-CN" altLang="en-US" sz="2400" kern="0" noProof="0" dirty="0" smtClean="0">
                <a:effectLst>
                  <a:outerShdw blurRad="38100" dist="38100" dir="2700000" algn="tl">
                    <a:srgbClr val="000000"/>
                  </a:outerShdw>
                </a:effectLst>
                <a:latin typeface="+mn-lt"/>
                <a:ea typeface="+mn-ea"/>
                <a:cs typeface="+mn-cs"/>
                <a:sym typeface="+mn-ea"/>
              </a:rPr>
              <a:t>日实施</a:t>
            </a:r>
            <a:endParaRPr kumimoji="0" lang="en-US" altLang="zh-CN" sz="2400" kern="0" cap="none" spc="0" normalizeH="0" baseline="0" noProof="0" dirty="0" smtClean="0">
              <a:effectLst>
                <a:outerShdw blurRad="38100" dist="38100" dir="2700000" algn="tl">
                  <a:srgbClr val="000000"/>
                </a:outerShdw>
              </a:effectLst>
              <a:latin typeface="+mn-lt"/>
              <a:ea typeface="+mn-ea"/>
              <a:cs typeface="+mn-cs"/>
            </a:endParaRPr>
          </a:p>
          <a:p>
            <a:pPr marR="0" defTabSz="914400" eaLnBrk="0" hangingPunct="0">
              <a:lnSpc>
                <a:spcPct val="150000"/>
              </a:lnSpc>
              <a:spcBef>
                <a:spcPct val="20000"/>
              </a:spcBef>
              <a:buClr>
                <a:schemeClr val="tx2"/>
              </a:buClr>
              <a:buSzTx/>
              <a:buFontTx/>
              <a:defRPr/>
            </a:pPr>
            <a:r>
              <a:rPr lang="zh-CN" altLang="en-US" sz="2400" kern="0" noProof="0" dirty="0" smtClean="0">
                <a:effectLst>
                  <a:outerShdw blurRad="38100" dist="38100" dir="2700000" algn="tl">
                    <a:srgbClr val="000000"/>
                  </a:outerShdw>
                </a:effectLst>
                <a:latin typeface="+mn-lt"/>
                <a:ea typeface="+mn-ea"/>
                <a:cs typeface="+mn-cs"/>
                <a:sym typeface="+mn-ea"/>
              </a:rPr>
              <a:t>第四十一条　生产经营单位应当建立</a:t>
            </a:r>
            <a:r>
              <a:rPr lang="zh-CN" altLang="en-US" sz="2400" kern="0" noProof="0" dirty="0" smtClean="0">
                <a:solidFill>
                  <a:srgbClr val="FF0000"/>
                </a:solidFill>
                <a:effectLst>
                  <a:outerShdw blurRad="38100" dist="38100" dir="2700000" algn="tl">
                    <a:srgbClr val="000000"/>
                  </a:outerShdw>
                </a:effectLst>
                <a:latin typeface="+mn-lt"/>
                <a:ea typeface="+mn-ea"/>
                <a:cs typeface="+mn-cs"/>
                <a:sym typeface="+mn-ea"/>
              </a:rPr>
              <a:t>安全风险分级管控制度</a:t>
            </a:r>
            <a:r>
              <a:rPr lang="zh-CN" altLang="en-US" sz="2400" kern="0" noProof="0" dirty="0" smtClean="0">
                <a:effectLst>
                  <a:outerShdw blurRad="38100" dist="38100" dir="2700000" algn="tl">
                    <a:srgbClr val="000000"/>
                  </a:outerShdw>
                </a:effectLst>
                <a:latin typeface="+mn-lt"/>
                <a:ea typeface="+mn-ea"/>
                <a:cs typeface="+mn-cs"/>
                <a:sym typeface="+mn-ea"/>
              </a:rPr>
              <a:t>，按照安全风险分级采取相应的</a:t>
            </a:r>
            <a:r>
              <a:rPr lang="zh-CN" altLang="en-US" sz="2400" kern="0" noProof="0" dirty="0" smtClean="0">
                <a:solidFill>
                  <a:srgbClr val="FF0000"/>
                </a:solidFill>
                <a:effectLst>
                  <a:outerShdw blurRad="38100" dist="38100" dir="2700000" algn="tl">
                    <a:srgbClr val="000000"/>
                  </a:outerShdw>
                </a:effectLst>
                <a:latin typeface="+mn-lt"/>
                <a:ea typeface="+mn-ea"/>
                <a:cs typeface="+mn-cs"/>
                <a:sym typeface="+mn-ea"/>
              </a:rPr>
              <a:t>管控措施</a:t>
            </a:r>
            <a:r>
              <a:rPr lang="zh-CN" altLang="en-US" sz="2400" kern="0" noProof="0" dirty="0" smtClean="0">
                <a:effectLst>
                  <a:outerShdw blurRad="38100" dist="38100" dir="2700000" algn="tl">
                    <a:srgbClr val="000000"/>
                  </a:outerShdw>
                </a:effectLst>
                <a:latin typeface="+mn-lt"/>
                <a:ea typeface="+mn-ea"/>
                <a:cs typeface="+mn-cs"/>
                <a:sym typeface="+mn-ea"/>
              </a:rPr>
              <a:t>。</a:t>
            </a:r>
            <a:endParaRPr lang="zh-CN" altLang="en-US" sz="2400" noProof="1"/>
          </a:p>
        </p:txBody>
      </p:sp>
    </p:spTree>
  </p:cSld>
  <p:clrMapOvr>
    <a:masterClrMapping/>
  </p:clrMapOvr>
  <p:transition spd="slow" advTm="5769">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890588" y="1339850"/>
            <a:ext cx="8212138" cy="2197100"/>
          </a:xfrm>
          <a:prstGeom prst="rect">
            <a:avLst/>
          </a:prstGeom>
          <a:noFill/>
        </p:spPr>
        <p:txBody>
          <a:bodyPr wrap="square" rtlCol="0">
            <a:spAutoFit/>
          </a:bodyPr>
          <a:p>
            <a:pPr marL="571500" marR="0" indent="-571500" defTabSz="914400">
              <a:spcBef>
                <a:spcPct val="20000"/>
              </a:spcBef>
              <a:buClr>
                <a:schemeClr val="tx2"/>
              </a:buClr>
              <a:buSzTx/>
              <a:buFontTx/>
              <a:defRPr/>
            </a:pPr>
            <a:r>
              <a:rPr lang="zh-CN" altLang="en-US" kern="0" noProof="0" smtClean="0">
                <a:effectLst>
                  <a:outerShdw blurRad="38100" dist="38100" dir="2700000" algn="tl">
                    <a:srgbClr val="000000"/>
                  </a:outerShdw>
                </a:effectLst>
                <a:latin typeface="+mn-lt"/>
                <a:ea typeface="+mn-ea"/>
                <a:cs typeface="+mn-cs"/>
                <a:sym typeface="+mn-ea"/>
              </a:rPr>
              <a:t>二）</a:t>
            </a:r>
            <a:r>
              <a:rPr lang="zh-CN" altLang="en-US" kern="0" noProof="0" dirty="0" smtClean="0">
                <a:effectLst>
                  <a:outerShdw blurRad="38100" dist="38100" dir="2700000" algn="tl">
                    <a:srgbClr val="000000"/>
                  </a:outerShdw>
                </a:effectLst>
                <a:latin typeface="+mn-lt"/>
                <a:ea typeface="+mn-ea"/>
                <a:cs typeface="+mn-cs"/>
                <a:sym typeface="+mn-ea"/>
              </a:rPr>
              <a:t>燃气专用胶管</a:t>
            </a:r>
            <a:endParaRPr kumimoji="0" lang="en-US" altLang="zh-CN" kern="0" cap="none" spc="0" normalizeH="0" baseline="0" noProof="0" dirty="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r>
              <a:rPr lang="en-US" altLang="zh-CN" kern="0" noProof="0" dirty="0" smtClean="0">
                <a:effectLst>
                  <a:outerShdw blurRad="38100" dist="38100" dir="2700000" algn="tl">
                    <a:srgbClr val="000000"/>
                  </a:outerShdw>
                </a:effectLst>
                <a:latin typeface="+mn-lt"/>
                <a:ea typeface="+mn-ea"/>
                <a:cs typeface="+mn-cs"/>
                <a:sym typeface="+mn-ea"/>
              </a:rPr>
              <a:t>《</a:t>
            </a:r>
            <a:r>
              <a:rPr lang="zh-CN" altLang="en-US" kern="0" noProof="0" dirty="0" smtClean="0">
                <a:effectLst>
                  <a:outerShdw blurRad="38100" dist="38100" dir="2700000" algn="tl">
                    <a:srgbClr val="000000"/>
                  </a:outerShdw>
                </a:effectLst>
                <a:latin typeface="+mn-lt"/>
                <a:ea typeface="+mn-ea"/>
                <a:cs typeface="+mn-cs"/>
                <a:sym typeface="+mn-ea"/>
              </a:rPr>
              <a:t>家用燃气橡胶和塑料软管及软管组合件技术条件</a:t>
            </a:r>
            <a:r>
              <a:rPr lang="en-US" altLang="zh-CN" kern="0" noProof="0" dirty="0" smtClean="0">
                <a:effectLst>
                  <a:outerShdw blurRad="38100" dist="38100" dir="2700000" algn="tl">
                    <a:srgbClr val="000000"/>
                  </a:outerShdw>
                </a:effectLst>
                <a:latin typeface="+mn-lt"/>
                <a:ea typeface="+mn-ea"/>
                <a:cs typeface="+mn-cs"/>
                <a:sym typeface="+mn-ea"/>
              </a:rPr>
              <a:t>》GB29993-2013</a:t>
            </a:r>
            <a:r>
              <a:rPr lang="zh-CN" altLang="en-US" kern="0" noProof="0" dirty="0" smtClean="0">
                <a:effectLst>
                  <a:outerShdw blurRad="38100" dist="38100" dir="2700000" algn="tl">
                    <a:srgbClr val="000000"/>
                  </a:outerShdw>
                </a:effectLst>
                <a:latin typeface="+mn-lt"/>
                <a:ea typeface="+mn-ea"/>
                <a:cs typeface="+mn-cs"/>
                <a:sym typeface="+mn-ea"/>
              </a:rPr>
              <a:t>中，按产品规定使用年限，第</a:t>
            </a:r>
            <a:r>
              <a:rPr lang="en-US" altLang="zh-CN" kern="0" noProof="0" dirty="0" smtClean="0">
                <a:effectLst>
                  <a:outerShdw blurRad="38100" dist="38100" dir="2700000" algn="tl">
                    <a:srgbClr val="000000"/>
                  </a:outerShdw>
                </a:effectLst>
                <a:latin typeface="+mn-lt"/>
                <a:ea typeface="+mn-ea"/>
                <a:cs typeface="+mn-cs"/>
                <a:sym typeface="+mn-ea"/>
              </a:rPr>
              <a:t>7.2.2</a:t>
            </a:r>
            <a:r>
              <a:rPr lang="zh-CN" altLang="en-US" kern="0" noProof="0" dirty="0" smtClean="0">
                <a:effectLst>
                  <a:outerShdw blurRad="38100" dist="38100" dir="2700000" algn="tl">
                    <a:srgbClr val="000000"/>
                  </a:outerShdw>
                </a:effectLst>
                <a:latin typeface="+mn-lt"/>
                <a:ea typeface="+mn-ea"/>
                <a:cs typeface="+mn-cs"/>
                <a:sym typeface="+mn-ea"/>
              </a:rPr>
              <a:t>在符合</a:t>
            </a:r>
            <a:r>
              <a:rPr lang="en-US" altLang="zh-CN" kern="0" noProof="0" dirty="0" smtClean="0">
                <a:effectLst>
                  <a:outerShdw blurRad="38100" dist="38100" dir="2700000" algn="tl">
                    <a:srgbClr val="000000"/>
                  </a:outerShdw>
                </a:effectLst>
                <a:latin typeface="+mn-lt"/>
                <a:ea typeface="+mn-ea"/>
                <a:cs typeface="+mn-cs"/>
                <a:sym typeface="+mn-ea"/>
              </a:rPr>
              <a:t>GB/T9576</a:t>
            </a:r>
            <a:r>
              <a:rPr lang="zh-CN" altLang="en-US" kern="0" noProof="0" dirty="0" smtClean="0">
                <a:effectLst>
                  <a:outerShdw blurRad="38100" dist="38100" dir="2700000" algn="tl">
                    <a:srgbClr val="000000"/>
                  </a:outerShdw>
                </a:effectLst>
                <a:latin typeface="+mn-lt"/>
                <a:ea typeface="+mn-ea"/>
                <a:cs typeface="+mn-cs"/>
                <a:sym typeface="+mn-ea"/>
              </a:rPr>
              <a:t>贮存期不超过</a:t>
            </a:r>
            <a:r>
              <a:rPr lang="en-US" altLang="zh-CN" kern="0" noProof="0" dirty="0" smtClean="0">
                <a:effectLst>
                  <a:outerShdw blurRad="38100" dist="38100" dir="2700000" algn="tl">
                    <a:srgbClr val="000000"/>
                  </a:outerShdw>
                </a:effectLst>
                <a:latin typeface="+mn-lt"/>
                <a:ea typeface="+mn-ea"/>
                <a:cs typeface="+mn-cs"/>
                <a:sym typeface="+mn-ea"/>
              </a:rPr>
              <a:t>1</a:t>
            </a:r>
            <a:r>
              <a:rPr lang="zh-CN" altLang="en-US" kern="0" noProof="0" dirty="0" smtClean="0">
                <a:effectLst>
                  <a:outerShdw blurRad="38100" dist="38100" dir="2700000" algn="tl">
                    <a:srgbClr val="000000"/>
                  </a:outerShdw>
                </a:effectLst>
                <a:latin typeface="+mn-lt"/>
                <a:ea typeface="+mn-ea"/>
                <a:cs typeface="+mn-cs"/>
                <a:sym typeface="+mn-ea"/>
              </a:rPr>
              <a:t>年，</a:t>
            </a:r>
            <a:r>
              <a:rPr lang="zh-CN" altLang="en-US" kern="0" noProof="0" dirty="0" smtClean="0">
                <a:solidFill>
                  <a:srgbClr val="FFFF00"/>
                </a:solidFill>
                <a:effectLst>
                  <a:outerShdw blurRad="38100" dist="38100" dir="2700000" algn="tl">
                    <a:srgbClr val="000000"/>
                  </a:outerShdw>
                </a:effectLst>
                <a:latin typeface="+mn-lt"/>
                <a:ea typeface="+mn-ea"/>
                <a:cs typeface="+mn-cs"/>
                <a:sym typeface="+mn-ea"/>
              </a:rPr>
              <a:t>使用期不超过</a:t>
            </a:r>
            <a:r>
              <a:rPr lang="en-US" altLang="zh-CN" kern="0" noProof="0" dirty="0" smtClean="0">
                <a:solidFill>
                  <a:srgbClr val="FFFF00"/>
                </a:solidFill>
                <a:effectLst>
                  <a:outerShdw blurRad="38100" dist="38100" dir="2700000" algn="tl">
                    <a:srgbClr val="000000"/>
                  </a:outerShdw>
                </a:effectLst>
                <a:latin typeface="+mn-lt"/>
                <a:ea typeface="+mn-ea"/>
                <a:cs typeface="+mn-cs"/>
                <a:sym typeface="+mn-ea"/>
              </a:rPr>
              <a:t>3</a:t>
            </a:r>
            <a:r>
              <a:rPr lang="zh-CN" altLang="en-US" kern="0" noProof="0" dirty="0" smtClean="0">
                <a:solidFill>
                  <a:srgbClr val="FFFF00"/>
                </a:solidFill>
                <a:effectLst>
                  <a:outerShdw blurRad="38100" dist="38100" dir="2700000" algn="tl">
                    <a:srgbClr val="000000"/>
                  </a:outerShdw>
                </a:effectLst>
                <a:latin typeface="+mn-lt"/>
                <a:ea typeface="+mn-ea"/>
                <a:cs typeface="+mn-cs"/>
                <a:sym typeface="+mn-ea"/>
              </a:rPr>
              <a:t>年。</a:t>
            </a:r>
            <a:endParaRPr kumimoji="0" lang="en-US" altLang="zh-CN" kern="0" cap="none" spc="0" normalizeH="0" baseline="0" noProof="0" dirty="0" smtClean="0">
              <a:solidFill>
                <a:srgbClr val="FFFF00"/>
              </a:solidFill>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endParaRPr kumimoji="0" lang="en-US" altLang="zh-CN" kern="0" cap="none" spc="0" normalizeH="0" baseline="0" noProof="0" dirty="0" smtClean="0">
              <a:solidFill>
                <a:srgbClr val="FF0000"/>
              </a:solidFill>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endParaRPr kumimoji="0" lang="en-US" altLang="zh-CN" kern="0" cap="none" spc="0" normalizeH="0" baseline="0" noProof="0" dirty="0" smtClean="0">
              <a:effectLst>
                <a:outerShdw blurRad="38100" dist="38100" dir="2700000" algn="tl">
                  <a:srgbClr val="000000"/>
                </a:outerShdw>
              </a:effectLst>
              <a:latin typeface="+mn-lt"/>
              <a:ea typeface="+mn-ea"/>
              <a:cs typeface="+mn-cs"/>
            </a:endParaRPr>
          </a:p>
          <a:p>
            <a:endParaRPr lang="zh-CN" altLang="en-US" noProof="1"/>
          </a:p>
        </p:txBody>
      </p:sp>
      <p:pic>
        <p:nvPicPr>
          <p:cNvPr id="108548" name="Picture 7"/>
          <p:cNvPicPr>
            <a:picLocks noChangeAspect="1"/>
          </p:cNvPicPr>
          <p:nvPr/>
        </p:nvPicPr>
        <p:blipFill>
          <a:blip r:embed="rId1"/>
          <a:stretch>
            <a:fillRect/>
          </a:stretch>
        </p:blipFill>
        <p:spPr>
          <a:xfrm>
            <a:off x="0" y="2606675"/>
            <a:ext cx="9115425" cy="1644650"/>
          </a:xfrm>
          <a:prstGeom prst="rect">
            <a:avLst/>
          </a:prstGeom>
          <a:noFill/>
          <a:ln w="9525">
            <a:noFill/>
          </a:ln>
        </p:spPr>
      </p:pic>
      <p:pic>
        <p:nvPicPr>
          <p:cNvPr id="108549" name="Picture 6"/>
          <p:cNvPicPr>
            <a:picLocks noChangeAspect="1"/>
          </p:cNvPicPr>
          <p:nvPr/>
        </p:nvPicPr>
        <p:blipFill>
          <a:blip r:embed="rId2"/>
          <a:stretch>
            <a:fillRect/>
          </a:stretch>
        </p:blipFill>
        <p:spPr>
          <a:xfrm>
            <a:off x="468313" y="4359275"/>
            <a:ext cx="6586537" cy="2443163"/>
          </a:xfrm>
          <a:prstGeom prst="rect">
            <a:avLst/>
          </a:prstGeom>
          <a:noFill/>
          <a:ln w="9525">
            <a:noFill/>
          </a:ln>
        </p:spPr>
      </p:pic>
    </p:spTree>
  </p:cSld>
  <p:clrMapOvr>
    <a:masterClrMapping/>
  </p:clrMapOvr>
  <p:transition spd="slow" advTm="5769">
    <p:fad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9571" name="Picture 3"/>
          <p:cNvPicPr>
            <a:picLocks noChangeAspect="1"/>
          </p:cNvPicPr>
          <p:nvPr/>
        </p:nvPicPr>
        <p:blipFill>
          <a:blip r:embed="rId1"/>
          <a:stretch>
            <a:fillRect/>
          </a:stretch>
        </p:blipFill>
        <p:spPr>
          <a:xfrm>
            <a:off x="-34925" y="1311275"/>
            <a:ext cx="9144000" cy="1181100"/>
          </a:xfrm>
          <a:prstGeom prst="rect">
            <a:avLst/>
          </a:prstGeom>
          <a:noFill/>
          <a:ln w="9525">
            <a:noFill/>
          </a:ln>
        </p:spPr>
      </p:pic>
      <p:pic>
        <p:nvPicPr>
          <p:cNvPr id="109572" name="Picture 4"/>
          <p:cNvPicPr>
            <a:picLocks noChangeAspect="1"/>
          </p:cNvPicPr>
          <p:nvPr/>
        </p:nvPicPr>
        <p:blipFill>
          <a:blip r:embed="rId2"/>
          <a:stretch>
            <a:fillRect/>
          </a:stretch>
        </p:blipFill>
        <p:spPr>
          <a:xfrm>
            <a:off x="2916238" y="2636838"/>
            <a:ext cx="3732212" cy="533400"/>
          </a:xfrm>
          <a:prstGeom prst="rect">
            <a:avLst/>
          </a:prstGeom>
          <a:noFill/>
          <a:ln w="9525">
            <a:noFill/>
          </a:ln>
        </p:spPr>
      </p:pic>
      <p:pic>
        <p:nvPicPr>
          <p:cNvPr id="109573" name="Picture 2"/>
          <p:cNvPicPr>
            <a:picLocks noChangeAspect="1"/>
          </p:cNvPicPr>
          <p:nvPr/>
        </p:nvPicPr>
        <p:blipFill>
          <a:blip r:embed="rId3"/>
          <a:stretch>
            <a:fillRect/>
          </a:stretch>
        </p:blipFill>
        <p:spPr>
          <a:xfrm>
            <a:off x="36513" y="3644900"/>
            <a:ext cx="8577262" cy="2962275"/>
          </a:xfrm>
          <a:prstGeom prst="rect">
            <a:avLst/>
          </a:prstGeom>
          <a:noFill/>
          <a:ln w="9525">
            <a:noFill/>
          </a:ln>
        </p:spPr>
      </p:pic>
    </p:spTree>
  </p:cSld>
  <p:clrMapOvr>
    <a:masterClrMapping/>
  </p:clrMapOvr>
  <p:transition spd="slow" advTm="5769">
    <p:fad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0595" name="Picture 3"/>
          <p:cNvPicPr>
            <a:picLocks noChangeAspect="1"/>
          </p:cNvPicPr>
          <p:nvPr/>
        </p:nvPicPr>
        <p:blipFill>
          <a:blip r:embed="rId1"/>
          <a:stretch>
            <a:fillRect/>
          </a:stretch>
        </p:blipFill>
        <p:spPr>
          <a:xfrm>
            <a:off x="0" y="1268413"/>
            <a:ext cx="9145588" cy="1120775"/>
          </a:xfrm>
          <a:prstGeom prst="rect">
            <a:avLst/>
          </a:prstGeom>
          <a:noFill/>
          <a:ln w="9525">
            <a:noFill/>
          </a:ln>
        </p:spPr>
      </p:pic>
      <p:pic>
        <p:nvPicPr>
          <p:cNvPr id="110596" name="Picture 4"/>
          <p:cNvPicPr>
            <a:picLocks noChangeAspect="1"/>
          </p:cNvPicPr>
          <p:nvPr/>
        </p:nvPicPr>
        <p:blipFill>
          <a:blip r:embed="rId2"/>
          <a:stretch>
            <a:fillRect/>
          </a:stretch>
        </p:blipFill>
        <p:spPr>
          <a:xfrm>
            <a:off x="3419475" y="3500438"/>
            <a:ext cx="4997450" cy="714375"/>
          </a:xfrm>
          <a:prstGeom prst="rect">
            <a:avLst/>
          </a:prstGeom>
          <a:noFill/>
          <a:ln w="9525">
            <a:noFill/>
          </a:ln>
        </p:spPr>
      </p:pic>
      <p:pic>
        <p:nvPicPr>
          <p:cNvPr id="110597" name="Picture 5"/>
          <p:cNvPicPr>
            <a:picLocks noChangeAspect="1"/>
          </p:cNvPicPr>
          <p:nvPr/>
        </p:nvPicPr>
        <p:blipFill>
          <a:blip r:embed="rId3"/>
          <a:stretch>
            <a:fillRect/>
          </a:stretch>
        </p:blipFill>
        <p:spPr>
          <a:xfrm>
            <a:off x="828675" y="4262438"/>
            <a:ext cx="6727825" cy="2595562"/>
          </a:xfrm>
          <a:prstGeom prst="rect">
            <a:avLst/>
          </a:prstGeom>
          <a:noFill/>
          <a:ln w="9525">
            <a:noFill/>
          </a:ln>
          <a:effectLst>
            <a:prstShdw prst="shdw17" dist="17961" dir="2699999">
              <a:srgbClr val="000000"/>
            </a:prstShdw>
          </a:effectLst>
        </p:spPr>
      </p:pic>
      <p:sp>
        <p:nvSpPr>
          <p:cNvPr id="110598" name="文本框 1"/>
          <p:cNvSpPr txBox="1"/>
          <p:nvPr/>
        </p:nvSpPr>
        <p:spPr>
          <a:xfrm>
            <a:off x="0" y="2276475"/>
            <a:ext cx="2836863" cy="1985963"/>
          </a:xfrm>
          <a:prstGeom prst="rect">
            <a:avLst/>
          </a:prstGeom>
          <a:noFill/>
          <a:ln w="9525">
            <a:noFill/>
          </a:ln>
        </p:spPr>
        <p:txBody>
          <a:bodyPr wrap="square" anchor="t" anchorCtr="0"/>
          <a:p>
            <a:pPr>
              <a:lnSpc>
                <a:spcPct val="110000"/>
              </a:lnSpc>
            </a:pPr>
            <a:r>
              <a:rPr lang="zh-CN" altLang="en-US" dirty="0">
                <a:latin typeface="汉仪综艺体简" panose="02010600000101010101" charset="-122"/>
                <a:ea typeface="汉仪综艺体简" panose="02010600000101010101" charset="-122"/>
                <a:sym typeface="微软雅黑" panose="020B0503020204020204" pitchFamily="34" charset="-122"/>
              </a:rPr>
              <a:t>燃气软管主要耐液体性能：</a:t>
            </a:r>
            <a:endParaRPr lang="en-US" altLang="zh-CN" dirty="0">
              <a:latin typeface="汉仪综艺体简" panose="02010600000101010101" charset="-122"/>
              <a:ea typeface="汉仪综艺体简" panose="02010600000101010101" charset="-122"/>
              <a:sym typeface="汉仪综艺体简" panose="02010600000101010101" charset="-122"/>
            </a:endParaRPr>
          </a:p>
          <a:p>
            <a:pPr>
              <a:lnSpc>
                <a:spcPct val="110000"/>
              </a:lnSpc>
            </a:pPr>
            <a:r>
              <a:rPr lang="en-US" altLang="zh-CN" dirty="0">
                <a:latin typeface="汉仪综艺体简" panose="02010600000101010101" charset="-122"/>
                <a:ea typeface="汉仪综艺体简" panose="02010600000101010101" charset="-122"/>
                <a:sym typeface="微软雅黑" panose="020B0503020204020204" pitchFamily="34" charset="-122"/>
              </a:rPr>
              <a:t>1.</a:t>
            </a:r>
            <a:r>
              <a:rPr lang="zh-CN" altLang="en-US" dirty="0">
                <a:latin typeface="汉仪综艺体简" panose="02010600000101010101" charset="-122"/>
                <a:ea typeface="汉仪综艺体简" panose="02010600000101010101" charset="-122"/>
                <a:sym typeface="微软雅黑" panose="020B0503020204020204" pitchFamily="34" charset="-122"/>
              </a:rPr>
              <a:t>耐洗涤剂</a:t>
            </a:r>
            <a:endParaRPr lang="en-US" altLang="zh-CN" dirty="0">
              <a:latin typeface="汉仪综艺体简" panose="02010600000101010101" charset="-122"/>
              <a:ea typeface="汉仪综艺体简" panose="02010600000101010101" charset="-122"/>
              <a:sym typeface="汉仪综艺体简" panose="02010600000101010101" charset="-122"/>
            </a:endParaRPr>
          </a:p>
          <a:p>
            <a:pPr>
              <a:lnSpc>
                <a:spcPct val="110000"/>
              </a:lnSpc>
            </a:pPr>
            <a:r>
              <a:rPr lang="en-US" altLang="zh-CN" dirty="0">
                <a:latin typeface="汉仪综艺体简" panose="02010600000101010101" charset="-122"/>
                <a:ea typeface="汉仪综艺体简" panose="02010600000101010101" charset="-122"/>
                <a:sym typeface="微软雅黑" panose="020B0503020204020204" pitchFamily="34" charset="-122"/>
              </a:rPr>
              <a:t>2.</a:t>
            </a:r>
            <a:r>
              <a:rPr lang="zh-CN" altLang="en-US" dirty="0">
                <a:latin typeface="汉仪综艺体简" panose="02010600000101010101" charset="-122"/>
                <a:ea typeface="汉仪综艺体简" panose="02010600000101010101" charset="-122"/>
                <a:sym typeface="微软雅黑" panose="020B0503020204020204" pitchFamily="34" charset="-122"/>
              </a:rPr>
              <a:t>耐高温食用油</a:t>
            </a:r>
            <a:endParaRPr lang="en-US" altLang="zh-CN" dirty="0">
              <a:latin typeface="汉仪综艺体简" panose="02010600000101010101" charset="-122"/>
              <a:ea typeface="汉仪综艺体简" panose="02010600000101010101" charset="-122"/>
              <a:sym typeface="汉仪综艺体简" panose="02010600000101010101" charset="-122"/>
            </a:endParaRPr>
          </a:p>
          <a:p>
            <a:pPr>
              <a:lnSpc>
                <a:spcPct val="110000"/>
              </a:lnSpc>
            </a:pPr>
            <a:r>
              <a:rPr lang="en-US" altLang="zh-CN" dirty="0">
                <a:latin typeface="汉仪综艺体简" panose="02010600000101010101" charset="-122"/>
                <a:ea typeface="汉仪综艺体简" panose="02010600000101010101" charset="-122"/>
                <a:sym typeface="微软雅黑" panose="020B0503020204020204" pitchFamily="34" charset="-122"/>
              </a:rPr>
              <a:t>3.</a:t>
            </a:r>
            <a:r>
              <a:rPr lang="zh-CN" altLang="en-US" dirty="0">
                <a:latin typeface="汉仪综艺体简" panose="02010600000101010101" charset="-122"/>
                <a:ea typeface="汉仪综艺体简" panose="02010600000101010101" charset="-122"/>
                <a:sym typeface="微软雅黑" panose="020B0503020204020204" pitchFamily="34" charset="-122"/>
              </a:rPr>
              <a:t>耐食用油</a:t>
            </a:r>
            <a:endParaRPr lang="en-US" altLang="zh-CN" dirty="0">
              <a:latin typeface="汉仪综艺体简" panose="02010600000101010101" charset="-122"/>
              <a:ea typeface="汉仪综艺体简" panose="02010600000101010101" charset="-122"/>
              <a:sym typeface="汉仪综艺体简" panose="02010600000101010101" charset="-122"/>
            </a:endParaRPr>
          </a:p>
          <a:p>
            <a:pPr>
              <a:lnSpc>
                <a:spcPct val="110000"/>
              </a:lnSpc>
            </a:pPr>
            <a:r>
              <a:rPr lang="en-US" altLang="zh-CN" dirty="0">
                <a:latin typeface="汉仪综艺体简" panose="02010600000101010101" charset="-122"/>
                <a:ea typeface="汉仪综艺体简" panose="02010600000101010101" charset="-122"/>
                <a:sym typeface="微软雅黑" panose="020B0503020204020204" pitchFamily="34" charset="-122"/>
              </a:rPr>
              <a:t>4.</a:t>
            </a:r>
            <a:r>
              <a:rPr lang="zh-CN" altLang="en-US" dirty="0">
                <a:latin typeface="汉仪综艺体简" panose="02010600000101010101" charset="-122"/>
                <a:ea typeface="汉仪综艺体简" panose="02010600000101010101" charset="-122"/>
                <a:sym typeface="微软雅黑" panose="020B0503020204020204" pitchFamily="34" charset="-122"/>
              </a:rPr>
              <a:t>耐食醋</a:t>
            </a:r>
            <a:endParaRPr lang="en-US" altLang="zh-CN" dirty="0">
              <a:latin typeface="汉仪综艺体简" panose="02010600000101010101" charset="-122"/>
              <a:ea typeface="汉仪综艺体简" panose="02010600000101010101" charset="-122"/>
              <a:sym typeface="汉仪综艺体简" panose="02010600000101010101" charset="-122"/>
            </a:endParaRPr>
          </a:p>
          <a:p>
            <a:pPr>
              <a:lnSpc>
                <a:spcPct val="110000"/>
              </a:lnSpc>
            </a:pPr>
            <a:r>
              <a:rPr lang="en-US" altLang="zh-CN" dirty="0">
                <a:latin typeface="汉仪综艺体简" panose="02010600000101010101" charset="-122"/>
                <a:ea typeface="汉仪综艺体简" panose="02010600000101010101" charset="-122"/>
                <a:sym typeface="微软雅黑" panose="020B0503020204020204" pitchFamily="34" charset="-122"/>
              </a:rPr>
              <a:t>5.</a:t>
            </a:r>
            <a:r>
              <a:rPr lang="zh-CN" altLang="en-US" dirty="0">
                <a:latin typeface="汉仪综艺体简" panose="02010600000101010101" charset="-122"/>
                <a:ea typeface="汉仪综艺体简" panose="02010600000101010101" charset="-122"/>
                <a:sym typeface="微软雅黑" panose="020B0503020204020204" pitchFamily="34" charset="-122"/>
              </a:rPr>
              <a:t>耐肥皂液</a:t>
            </a:r>
            <a:endParaRPr lang="en-US" altLang="zh-CN" dirty="0">
              <a:latin typeface="汉仪综艺体简" panose="02010600000101010101" charset="-122"/>
              <a:ea typeface="汉仪综艺体简" panose="02010600000101010101" charset="-122"/>
              <a:sym typeface="汉仪综艺体简" panose="02010600000101010101" charset="-122"/>
            </a:endParaRPr>
          </a:p>
          <a:p>
            <a:endParaRPr lang="zh-CN" altLang="en-US">
              <a:latin typeface="Arial" panose="020B0604020202020204" pitchFamily="34" charset="0"/>
              <a:ea typeface="宋体" panose="02010600030101010101" pitchFamily="2" charset="-122"/>
            </a:endParaRPr>
          </a:p>
        </p:txBody>
      </p:sp>
    </p:spTree>
  </p:cSld>
  <p:clrMapOvr>
    <a:masterClrMapping/>
  </p:clrMapOvr>
  <p:transition spd="slow" advTm="5769">
    <p:fad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1619" name="文本框 1"/>
          <p:cNvSpPr txBox="1"/>
          <p:nvPr/>
        </p:nvSpPr>
        <p:spPr>
          <a:xfrm>
            <a:off x="890588" y="1268413"/>
            <a:ext cx="7004050" cy="646112"/>
          </a:xfrm>
          <a:prstGeom prst="rect">
            <a:avLst/>
          </a:prstGeom>
          <a:noFill/>
          <a:ln w="9525">
            <a:noFill/>
          </a:ln>
        </p:spPr>
        <p:txBody>
          <a:bodyPr wrap="square" anchor="t" anchorCtr="0">
            <a:spAutoFit/>
          </a:bodyPr>
          <a:p>
            <a:r>
              <a:rPr lang="en-US" altLang="zh-CN" b="1" dirty="0">
                <a:solidFill>
                  <a:srgbClr val="FFFF00"/>
                </a:solidFill>
                <a:latin typeface="黑体" panose="02010609060101010101" pitchFamily="49" charset="-122"/>
                <a:ea typeface="黑体" panose="02010609060101010101" pitchFamily="49" charset="-122"/>
                <a:sym typeface="Heiti SC Medium"/>
              </a:rPr>
              <a:t>《</a:t>
            </a:r>
            <a:r>
              <a:rPr lang="zh-CN" altLang="en-US" b="1" dirty="0">
                <a:solidFill>
                  <a:srgbClr val="FFFF00"/>
                </a:solidFill>
                <a:latin typeface="黑体" panose="02010609060101010101" pitchFamily="49" charset="-122"/>
                <a:ea typeface="黑体" panose="02010609060101010101" pitchFamily="49" charset="-122"/>
                <a:sym typeface="Heiti SC Medium"/>
              </a:rPr>
              <a:t>燃气用具连接用橡胶复合软管</a:t>
            </a:r>
            <a:r>
              <a:rPr lang="en-US" altLang="zh-CN" b="1" dirty="0">
                <a:solidFill>
                  <a:srgbClr val="FFFF00"/>
                </a:solidFill>
                <a:latin typeface="黑体" panose="02010609060101010101" pitchFamily="49" charset="-122"/>
                <a:ea typeface="黑体" panose="02010609060101010101" pitchFamily="49" charset="-122"/>
                <a:sym typeface="Heiti SC Medium"/>
              </a:rPr>
              <a:t>》CJ/T491-2016</a:t>
            </a:r>
            <a:endParaRPr lang="zh-CN" altLang="zh-CN" b="1" dirty="0">
              <a:solidFill>
                <a:srgbClr val="FFFF00"/>
              </a:solidFill>
              <a:latin typeface="黑体" panose="02010609060101010101" pitchFamily="49" charset="-122"/>
              <a:ea typeface="黑体" panose="02010609060101010101" pitchFamily="49" charset="-122"/>
              <a:sym typeface="Heiti SC Medium"/>
            </a:endParaRPr>
          </a:p>
          <a:p>
            <a:endParaRPr lang="zh-CN" altLang="en-US">
              <a:latin typeface="Arial" panose="020B0604020202020204" pitchFamily="34" charset="0"/>
              <a:ea typeface="宋体" panose="02010600030101010101" pitchFamily="2" charset="-122"/>
            </a:endParaRPr>
          </a:p>
        </p:txBody>
      </p:sp>
      <p:pic>
        <p:nvPicPr>
          <p:cNvPr id="111620" name="Picture 3"/>
          <p:cNvPicPr>
            <a:picLocks noChangeAspect="1"/>
          </p:cNvPicPr>
          <p:nvPr/>
        </p:nvPicPr>
        <p:blipFill>
          <a:blip r:embed="rId1"/>
          <a:stretch>
            <a:fillRect/>
          </a:stretch>
        </p:blipFill>
        <p:spPr>
          <a:xfrm>
            <a:off x="107950" y="2060575"/>
            <a:ext cx="8724900" cy="4087813"/>
          </a:xfrm>
          <a:prstGeom prst="rect">
            <a:avLst/>
          </a:prstGeom>
          <a:noFill/>
          <a:ln w="9525">
            <a:noFill/>
          </a:ln>
        </p:spPr>
      </p:pic>
    </p:spTree>
  </p:cSld>
  <p:clrMapOvr>
    <a:masterClrMapping/>
  </p:clrMapOvr>
  <p:transition spd="slow" advTm="5769">
    <p:fad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2643" name="文本框 1"/>
          <p:cNvSpPr txBox="1"/>
          <p:nvPr/>
        </p:nvSpPr>
        <p:spPr>
          <a:xfrm>
            <a:off x="900113" y="1344613"/>
            <a:ext cx="6991350" cy="646112"/>
          </a:xfrm>
          <a:prstGeom prst="rect">
            <a:avLst/>
          </a:prstGeom>
          <a:noFill/>
          <a:ln w="9525">
            <a:noFill/>
          </a:ln>
        </p:spPr>
        <p:txBody>
          <a:bodyPr wrap="square" anchor="t" anchorCtr="0">
            <a:spAutoFit/>
          </a:bodyPr>
          <a:p>
            <a:r>
              <a:rPr lang="en-US" altLang="zh-CN" b="1" dirty="0">
                <a:solidFill>
                  <a:srgbClr val="FFFF00"/>
                </a:solidFill>
                <a:latin typeface="黑体" panose="02010609060101010101" pitchFamily="49" charset="-122"/>
                <a:ea typeface="黑体" panose="02010609060101010101" pitchFamily="49" charset="-122"/>
                <a:sym typeface="Heiti SC Medium"/>
              </a:rPr>
              <a:t>《</a:t>
            </a:r>
            <a:r>
              <a:rPr lang="zh-CN" altLang="en-US" b="1" dirty="0">
                <a:solidFill>
                  <a:srgbClr val="FFFF00"/>
                </a:solidFill>
                <a:latin typeface="黑体" panose="02010609060101010101" pitchFamily="49" charset="-122"/>
                <a:ea typeface="黑体" panose="02010609060101010101" pitchFamily="49" charset="-122"/>
                <a:sym typeface="Heiti SC Medium"/>
              </a:rPr>
              <a:t>燃气用具连接用橡胶复合软管</a:t>
            </a:r>
            <a:r>
              <a:rPr lang="en-US" altLang="zh-CN" b="1" dirty="0">
                <a:solidFill>
                  <a:srgbClr val="FFFF00"/>
                </a:solidFill>
                <a:latin typeface="黑体" panose="02010609060101010101" pitchFamily="49" charset="-122"/>
                <a:ea typeface="黑体" panose="02010609060101010101" pitchFamily="49" charset="-122"/>
                <a:sym typeface="Heiti SC Medium"/>
              </a:rPr>
              <a:t>》CJ/T491-2016</a:t>
            </a:r>
            <a:endParaRPr lang="zh-CN" altLang="zh-CN" b="1" dirty="0">
              <a:solidFill>
                <a:srgbClr val="FFFF00"/>
              </a:solidFill>
              <a:latin typeface="黑体" panose="02010609060101010101" pitchFamily="49" charset="-122"/>
              <a:ea typeface="黑体" panose="02010609060101010101" pitchFamily="49" charset="-122"/>
              <a:sym typeface="Heiti SC Medium"/>
            </a:endParaRPr>
          </a:p>
          <a:p>
            <a:endParaRPr lang="zh-CN" altLang="en-US">
              <a:latin typeface="Arial" panose="020B0604020202020204" pitchFamily="34" charset="0"/>
              <a:ea typeface="宋体" panose="02010600030101010101" pitchFamily="2" charset="-122"/>
            </a:endParaRPr>
          </a:p>
        </p:txBody>
      </p:sp>
      <p:pic>
        <p:nvPicPr>
          <p:cNvPr id="112644" name="Picture 2"/>
          <p:cNvPicPr>
            <a:picLocks noChangeAspect="1"/>
          </p:cNvPicPr>
          <p:nvPr/>
        </p:nvPicPr>
        <p:blipFill>
          <a:blip r:embed="rId1"/>
          <a:stretch>
            <a:fillRect/>
          </a:stretch>
        </p:blipFill>
        <p:spPr>
          <a:xfrm>
            <a:off x="-11112" y="2060575"/>
            <a:ext cx="9123362" cy="2160588"/>
          </a:xfrm>
          <a:prstGeom prst="rect">
            <a:avLst/>
          </a:prstGeom>
          <a:noFill/>
          <a:ln w="9525">
            <a:noFill/>
          </a:ln>
        </p:spPr>
      </p:pic>
      <p:pic>
        <p:nvPicPr>
          <p:cNvPr id="112645" name="Picture 2"/>
          <p:cNvPicPr>
            <a:picLocks noChangeAspect="1"/>
          </p:cNvPicPr>
          <p:nvPr/>
        </p:nvPicPr>
        <p:blipFill>
          <a:blip r:embed="rId2"/>
          <a:stretch>
            <a:fillRect/>
          </a:stretch>
        </p:blipFill>
        <p:spPr>
          <a:xfrm>
            <a:off x="0" y="5013325"/>
            <a:ext cx="9117013" cy="706438"/>
          </a:xfrm>
          <a:prstGeom prst="rect">
            <a:avLst/>
          </a:prstGeom>
          <a:noFill/>
          <a:ln w="9525">
            <a:noFill/>
          </a:ln>
        </p:spPr>
      </p:pic>
    </p:spTree>
  </p:cSld>
  <p:clrMapOvr>
    <a:masterClrMapping/>
  </p:clrMapOvr>
  <p:transition spd="slow" advTm="5769">
    <p:fad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3667" name="Picture 3"/>
          <p:cNvPicPr>
            <a:picLocks noChangeAspect="1"/>
          </p:cNvPicPr>
          <p:nvPr/>
        </p:nvPicPr>
        <p:blipFill>
          <a:blip r:embed="rId1"/>
          <a:stretch>
            <a:fillRect/>
          </a:stretch>
        </p:blipFill>
        <p:spPr>
          <a:xfrm>
            <a:off x="-36512" y="1235075"/>
            <a:ext cx="9145587" cy="965200"/>
          </a:xfrm>
          <a:prstGeom prst="rect">
            <a:avLst/>
          </a:prstGeom>
          <a:noFill/>
          <a:ln w="9525">
            <a:noFill/>
          </a:ln>
        </p:spPr>
      </p:pic>
      <p:pic>
        <p:nvPicPr>
          <p:cNvPr id="113668" name="Picture 4"/>
          <p:cNvPicPr>
            <a:picLocks noChangeAspect="1"/>
          </p:cNvPicPr>
          <p:nvPr/>
        </p:nvPicPr>
        <p:blipFill>
          <a:blip r:embed="rId2"/>
          <a:stretch>
            <a:fillRect/>
          </a:stretch>
        </p:blipFill>
        <p:spPr>
          <a:xfrm>
            <a:off x="2700338" y="2132013"/>
            <a:ext cx="3786187" cy="584200"/>
          </a:xfrm>
          <a:prstGeom prst="rect">
            <a:avLst/>
          </a:prstGeom>
          <a:noFill/>
          <a:ln w="9525">
            <a:noFill/>
          </a:ln>
        </p:spPr>
      </p:pic>
      <p:pic>
        <p:nvPicPr>
          <p:cNvPr id="113669" name="Picture 5"/>
          <p:cNvPicPr>
            <a:picLocks noChangeAspect="1"/>
          </p:cNvPicPr>
          <p:nvPr/>
        </p:nvPicPr>
        <p:blipFill>
          <a:blip r:embed="rId3"/>
          <a:srcRect t="44328" b="42426"/>
          <a:stretch>
            <a:fillRect/>
          </a:stretch>
        </p:blipFill>
        <p:spPr>
          <a:xfrm>
            <a:off x="0" y="5013325"/>
            <a:ext cx="9137650" cy="1222375"/>
          </a:xfrm>
          <a:prstGeom prst="rect">
            <a:avLst/>
          </a:prstGeom>
          <a:noFill/>
          <a:ln w="9525">
            <a:noFill/>
          </a:ln>
        </p:spPr>
      </p:pic>
      <p:sp>
        <p:nvSpPr>
          <p:cNvPr id="18" name="矩形标注 17"/>
          <p:cNvSpPr/>
          <p:nvPr/>
        </p:nvSpPr>
        <p:spPr>
          <a:xfrm>
            <a:off x="14288" y="2781300"/>
            <a:ext cx="2500313" cy="500063"/>
          </a:xfrm>
          <a:prstGeom prst="wedgeRectCallout">
            <a:avLst>
              <a:gd name="adj1" fmla="val -10076"/>
              <a:gd name="adj2" fmla="val 500729"/>
            </a:avLst>
          </a:prstGeom>
          <a:gradFill>
            <a:gsLst>
              <a:gs pos="40000">
                <a:srgbClr val="AF1D5C"/>
              </a:gs>
              <a:gs pos="0">
                <a:schemeClr val="accent3"/>
              </a:gs>
              <a:gs pos="80000">
                <a:schemeClr val="accent3"/>
              </a:gs>
              <a:gs pos="100000">
                <a:schemeClr val="accent3"/>
              </a:gs>
            </a:gsLst>
            <a:lin ang="162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schemeClr val="lt1"/>
                </a:solidFill>
                <a:effectLst/>
                <a:uLnTx/>
                <a:uFillTx/>
                <a:latin typeface="+mn-lt"/>
                <a:ea typeface="+mn-ea"/>
                <a:cs typeface="+mn-cs"/>
              </a:rPr>
              <a:t>1.</a:t>
            </a:r>
            <a:r>
              <a:rPr kumimoji="0" lang="zh-CN" altLang="en-US" sz="2000" b="0" i="0" u="none" strike="noStrike" kern="1200" cap="none" spc="0" normalizeH="0" baseline="0" noProof="0">
                <a:ln>
                  <a:noFill/>
                </a:ln>
                <a:solidFill>
                  <a:schemeClr val="lt1"/>
                </a:solidFill>
                <a:effectLst/>
                <a:uLnTx/>
                <a:uFillTx/>
                <a:latin typeface="+mn-lt"/>
                <a:ea typeface="+mn-ea"/>
                <a:cs typeface="+mn-cs"/>
              </a:rPr>
              <a:t>制造商名称或缩写</a:t>
            </a:r>
            <a:endParaRPr kumimoji="0" lang="zh-CN" altLang="en-US" sz="2000" b="0" i="0" u="none" strike="noStrike" kern="1200" cap="none" spc="0" normalizeH="0" baseline="0" noProof="0" dirty="0">
              <a:ln>
                <a:noFill/>
              </a:ln>
              <a:solidFill>
                <a:schemeClr val="lt1"/>
              </a:solidFill>
              <a:effectLst/>
              <a:uLnTx/>
              <a:uFillTx/>
              <a:latin typeface="+mn-lt"/>
              <a:ea typeface="+mn-ea"/>
              <a:cs typeface="+mn-cs"/>
            </a:endParaRPr>
          </a:p>
        </p:txBody>
      </p:sp>
      <p:sp>
        <p:nvSpPr>
          <p:cNvPr id="22" name="矩形标注 21"/>
          <p:cNvSpPr/>
          <p:nvPr/>
        </p:nvSpPr>
        <p:spPr>
          <a:xfrm>
            <a:off x="1189038" y="3857625"/>
            <a:ext cx="2500313" cy="500063"/>
          </a:xfrm>
          <a:prstGeom prst="wedgeRectCallout">
            <a:avLst>
              <a:gd name="adj1" fmla="val -11130"/>
              <a:gd name="adj2" fmla="val 318507"/>
            </a:avLst>
          </a:prstGeom>
          <a:gradFill>
            <a:gsLst>
              <a:gs pos="40000">
                <a:srgbClr val="AF1D5C"/>
              </a:gs>
              <a:gs pos="0">
                <a:schemeClr val="accent3"/>
              </a:gs>
              <a:gs pos="80000">
                <a:schemeClr val="accent3"/>
              </a:gs>
              <a:gs pos="100000">
                <a:schemeClr val="accent3"/>
              </a:gs>
            </a:gsLst>
            <a:lin ang="162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schemeClr val="lt1"/>
                </a:solidFill>
                <a:effectLst/>
                <a:uLnTx/>
                <a:uFillTx/>
                <a:latin typeface="+mn-lt"/>
                <a:ea typeface="+mn-ea"/>
                <a:cs typeface="+mn-cs"/>
              </a:rPr>
              <a:t>2.</a:t>
            </a:r>
            <a:r>
              <a:rPr kumimoji="0" lang="zh-CN" altLang="en-US" sz="2000" b="0" i="0" u="none" strike="noStrike" kern="1200" cap="none" spc="0" normalizeH="0" baseline="0" noProof="0">
                <a:ln>
                  <a:noFill/>
                </a:ln>
                <a:solidFill>
                  <a:schemeClr val="lt1"/>
                </a:solidFill>
                <a:effectLst/>
                <a:uLnTx/>
                <a:uFillTx/>
                <a:latin typeface="+mn-lt"/>
                <a:ea typeface="+mn-ea"/>
                <a:cs typeface="+mn-cs"/>
              </a:rPr>
              <a:t>产品名称</a:t>
            </a:r>
            <a:endParaRPr kumimoji="0" lang="zh-CN" altLang="en-US" sz="2000" b="0" i="0" u="none" strike="noStrike" kern="1200" cap="none" spc="0" normalizeH="0" baseline="0" noProof="0" dirty="0">
              <a:ln>
                <a:noFill/>
              </a:ln>
              <a:solidFill>
                <a:schemeClr val="lt1"/>
              </a:solidFill>
              <a:effectLst/>
              <a:uLnTx/>
              <a:uFillTx/>
              <a:latin typeface="+mn-lt"/>
              <a:ea typeface="+mn-ea"/>
              <a:cs typeface="+mn-cs"/>
            </a:endParaRPr>
          </a:p>
        </p:txBody>
      </p:sp>
      <p:sp>
        <p:nvSpPr>
          <p:cNvPr id="23" name="矩形标注 22"/>
          <p:cNvSpPr/>
          <p:nvPr/>
        </p:nvSpPr>
        <p:spPr>
          <a:xfrm>
            <a:off x="2916238" y="2674938"/>
            <a:ext cx="5000625" cy="1000125"/>
          </a:xfrm>
          <a:prstGeom prst="wedgeRectCallout">
            <a:avLst>
              <a:gd name="adj1" fmla="val 7901"/>
              <a:gd name="adj2" fmla="val 53934"/>
            </a:avLst>
          </a:prstGeom>
          <a:gradFill>
            <a:gsLst>
              <a:gs pos="40000">
                <a:srgbClr val="AF1D5C"/>
              </a:gs>
              <a:gs pos="0">
                <a:schemeClr val="accent3"/>
              </a:gs>
              <a:gs pos="80000">
                <a:schemeClr val="accent3"/>
              </a:gs>
              <a:gs pos="100000">
                <a:schemeClr val="accent3"/>
              </a:gs>
            </a:gsLst>
            <a:lin ang="162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sng" strike="noStrike" kern="1200" cap="none" spc="0" normalizeH="0" baseline="0" noProof="0">
                <a:ln>
                  <a:noFill/>
                </a:ln>
                <a:solidFill>
                  <a:srgbClr val="FFFF00"/>
                </a:solidFill>
                <a:effectLst/>
                <a:uLnTx/>
                <a:uFillTx/>
                <a:latin typeface="+mn-lt"/>
                <a:ea typeface="+mn-ea"/>
                <a:cs typeface="+mn-cs"/>
              </a:rPr>
              <a:t>胶管标志缺乏：</a:t>
            </a:r>
            <a:r>
              <a:rPr kumimoji="0" lang="en-US" altLang="zh-CN" sz="2400" b="1" i="0" u="sng" strike="noStrike" kern="1200" cap="none" spc="0" normalizeH="0" baseline="0" noProof="0">
                <a:ln>
                  <a:noFill/>
                </a:ln>
                <a:solidFill>
                  <a:srgbClr val="FFFF00"/>
                </a:solidFill>
                <a:effectLst/>
                <a:uLnTx/>
                <a:uFillTx/>
                <a:latin typeface="+mn-lt"/>
                <a:ea typeface="+mn-ea"/>
                <a:cs typeface="+mn-cs"/>
              </a:rPr>
              <a:t>4.</a:t>
            </a:r>
            <a:r>
              <a:rPr kumimoji="0" lang="zh-CN" altLang="en-US" sz="2400" b="1" i="0" u="sng" strike="noStrike" kern="1200" cap="none" spc="0" normalizeH="0" baseline="0" noProof="0">
                <a:ln>
                  <a:noFill/>
                </a:ln>
                <a:solidFill>
                  <a:srgbClr val="FFFF00"/>
                </a:solidFill>
                <a:effectLst/>
                <a:uLnTx/>
                <a:uFillTx/>
                <a:latin typeface="+mn-lt"/>
                <a:ea typeface="+mn-ea"/>
                <a:cs typeface="+mn-cs"/>
              </a:rPr>
              <a:t>制造季度、年份</a:t>
            </a:r>
            <a:endParaRPr kumimoji="0" lang="en-US" altLang="zh-CN" sz="2400" b="1" i="0" u="sng" strike="noStrike" kern="1200" cap="none" spc="0" normalizeH="0" baseline="0" noProof="0">
              <a:ln>
                <a:noFill/>
              </a:ln>
              <a:solidFill>
                <a:srgbClr val="FFFF00"/>
              </a:solidFill>
              <a:effectLst/>
              <a:uLnTx/>
              <a:uFillTx/>
              <a:latin typeface="+mn-lt"/>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400" b="1" i="0" u="sng" strike="noStrike" kern="1200" cap="none" spc="0" normalizeH="0" baseline="0" noProof="0">
                <a:ln>
                  <a:noFill/>
                </a:ln>
                <a:solidFill>
                  <a:srgbClr val="FFFF00"/>
                </a:solidFill>
                <a:effectLst/>
                <a:uLnTx/>
                <a:uFillTx/>
                <a:latin typeface="+mn-lt"/>
                <a:ea typeface="+mn-ea"/>
                <a:cs typeface="+mn-cs"/>
              </a:rPr>
              <a:t>5.</a:t>
            </a:r>
            <a:r>
              <a:rPr kumimoji="0" lang="zh-CN" altLang="en-US" sz="2400" b="1" i="0" u="sng" strike="noStrike" kern="1200" cap="none" spc="0" normalizeH="0" baseline="0" noProof="0">
                <a:ln>
                  <a:noFill/>
                </a:ln>
                <a:solidFill>
                  <a:srgbClr val="FFFF00"/>
                </a:solidFill>
                <a:effectLst/>
                <a:uLnTx/>
                <a:uFillTx/>
                <a:latin typeface="+mn-lt"/>
                <a:ea typeface="+mn-ea"/>
                <a:cs typeface="+mn-cs"/>
              </a:rPr>
              <a:t>使用期限</a:t>
            </a:r>
            <a:endParaRPr kumimoji="0" lang="zh-CN" altLang="en-US" sz="2400" b="1" i="0" u="sng" strike="noStrike" kern="1200" cap="none" spc="0" normalizeH="0" baseline="0" noProof="0" dirty="0">
              <a:ln>
                <a:noFill/>
              </a:ln>
              <a:solidFill>
                <a:srgbClr val="FFFF00"/>
              </a:solidFill>
              <a:effectLst/>
              <a:uLnTx/>
              <a:uFillTx/>
              <a:latin typeface="+mn-lt"/>
              <a:ea typeface="+mn-ea"/>
              <a:cs typeface="+mn-cs"/>
            </a:endParaRPr>
          </a:p>
        </p:txBody>
      </p:sp>
      <p:sp>
        <p:nvSpPr>
          <p:cNvPr id="20" name="矩形标注 19"/>
          <p:cNvSpPr/>
          <p:nvPr/>
        </p:nvSpPr>
        <p:spPr>
          <a:xfrm>
            <a:off x="3781425" y="3876675"/>
            <a:ext cx="2500313" cy="428625"/>
          </a:xfrm>
          <a:prstGeom prst="wedgeRectCallout">
            <a:avLst>
              <a:gd name="adj1" fmla="val 41631"/>
              <a:gd name="adj2" fmla="val 344370"/>
            </a:avLst>
          </a:prstGeom>
          <a:gradFill>
            <a:gsLst>
              <a:gs pos="40000">
                <a:srgbClr val="AF1D5C"/>
              </a:gs>
              <a:gs pos="0">
                <a:schemeClr val="accent3"/>
              </a:gs>
              <a:gs pos="80000">
                <a:schemeClr val="accent3"/>
              </a:gs>
              <a:gs pos="100000">
                <a:schemeClr val="accent3"/>
              </a:gs>
            </a:gsLst>
            <a:lin ang="162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000" b="0" i="0" u="none" strike="noStrike" kern="1200" cap="none" spc="0" normalizeH="0" baseline="0" noProof="0">
                <a:ln>
                  <a:noFill/>
                </a:ln>
                <a:solidFill>
                  <a:schemeClr val="lt1"/>
                </a:solidFill>
                <a:effectLst/>
                <a:uLnTx/>
                <a:uFillTx/>
                <a:latin typeface="+mn-lt"/>
                <a:ea typeface="+mn-ea"/>
                <a:cs typeface="+mn-cs"/>
              </a:rPr>
              <a:t>制造许可证号</a:t>
            </a:r>
            <a:endParaRPr kumimoji="0" lang="zh-CN" altLang="en-US" sz="2000" b="0" i="0" u="none" strike="noStrike" kern="1200" cap="none" spc="0" normalizeH="0" baseline="0" noProof="0" dirty="0">
              <a:ln>
                <a:noFill/>
              </a:ln>
              <a:solidFill>
                <a:schemeClr val="lt1"/>
              </a:solidFill>
              <a:effectLst/>
              <a:uLnTx/>
              <a:uFillTx/>
              <a:latin typeface="+mn-lt"/>
              <a:ea typeface="+mn-ea"/>
              <a:cs typeface="+mn-cs"/>
            </a:endParaRPr>
          </a:p>
        </p:txBody>
      </p:sp>
      <p:sp>
        <p:nvSpPr>
          <p:cNvPr id="19" name="矩形标注 18"/>
          <p:cNvSpPr/>
          <p:nvPr/>
        </p:nvSpPr>
        <p:spPr>
          <a:xfrm>
            <a:off x="6372225" y="4581525"/>
            <a:ext cx="1285875" cy="571500"/>
          </a:xfrm>
          <a:prstGeom prst="wedgeRectCallout">
            <a:avLst>
              <a:gd name="adj1" fmla="val 23975"/>
              <a:gd name="adj2" fmla="val 131000"/>
            </a:avLst>
          </a:prstGeom>
          <a:gradFill>
            <a:gsLst>
              <a:gs pos="40000">
                <a:srgbClr val="AF1D5C"/>
              </a:gs>
              <a:gs pos="0">
                <a:schemeClr val="accent3"/>
              </a:gs>
              <a:gs pos="80000">
                <a:schemeClr val="accent3"/>
              </a:gs>
              <a:gs pos="100000">
                <a:schemeClr val="accent3"/>
              </a:gs>
            </a:gsLst>
            <a:lin ang="162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schemeClr val="lt1"/>
                </a:solidFill>
                <a:effectLst/>
                <a:uLnTx/>
                <a:uFillTx/>
                <a:latin typeface="+mn-lt"/>
                <a:ea typeface="+mn-ea"/>
                <a:cs typeface="+mn-cs"/>
              </a:rPr>
              <a:t>2.</a:t>
            </a:r>
            <a:r>
              <a:rPr kumimoji="0" lang="zh-CN" altLang="en-US" sz="2000" b="0" i="0" u="none" strike="noStrike" kern="1200" cap="none" spc="0" normalizeH="0" baseline="0" noProof="0">
                <a:ln>
                  <a:noFill/>
                </a:ln>
                <a:solidFill>
                  <a:schemeClr val="lt1"/>
                </a:solidFill>
                <a:effectLst/>
                <a:uLnTx/>
                <a:uFillTx/>
                <a:latin typeface="+mn-lt"/>
                <a:ea typeface="+mn-ea"/>
                <a:cs typeface="+mn-cs"/>
              </a:rPr>
              <a:t>产品规格</a:t>
            </a:r>
            <a:endParaRPr kumimoji="0" lang="zh-CN" altLang="en-US" sz="2000" b="0" i="0" u="none" strike="noStrike" kern="1200" cap="none" spc="0" normalizeH="0" baseline="0" noProof="0" dirty="0">
              <a:ln>
                <a:noFill/>
              </a:ln>
              <a:solidFill>
                <a:schemeClr val="lt1"/>
              </a:solidFill>
              <a:effectLst/>
              <a:uLnTx/>
              <a:uFillTx/>
              <a:latin typeface="+mn-lt"/>
              <a:ea typeface="+mn-ea"/>
              <a:cs typeface="+mn-cs"/>
            </a:endParaRPr>
          </a:p>
        </p:txBody>
      </p:sp>
      <p:sp>
        <p:nvSpPr>
          <p:cNvPr id="21" name="矩形标注 20"/>
          <p:cNvSpPr/>
          <p:nvPr/>
        </p:nvSpPr>
        <p:spPr>
          <a:xfrm>
            <a:off x="6445250" y="3716338"/>
            <a:ext cx="2500313" cy="428625"/>
          </a:xfrm>
          <a:prstGeom prst="wedgeRectCallout">
            <a:avLst>
              <a:gd name="adj1" fmla="val 16336"/>
              <a:gd name="adj2" fmla="val 391999"/>
            </a:avLst>
          </a:prstGeom>
          <a:gradFill>
            <a:gsLst>
              <a:gs pos="40000">
                <a:srgbClr val="AF1D5C"/>
              </a:gs>
              <a:gs pos="0">
                <a:schemeClr val="accent3"/>
              </a:gs>
              <a:gs pos="80000">
                <a:schemeClr val="accent3"/>
              </a:gs>
              <a:gs pos="100000">
                <a:schemeClr val="accent3"/>
              </a:gs>
            </a:gsLst>
            <a:lin ang="162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schemeClr val="lt1"/>
                </a:solidFill>
                <a:effectLst/>
                <a:uLnTx/>
                <a:uFillTx/>
                <a:latin typeface="+mn-lt"/>
                <a:ea typeface="+mn-ea"/>
                <a:cs typeface="+mn-cs"/>
              </a:rPr>
              <a:t>3.</a:t>
            </a:r>
            <a:r>
              <a:rPr kumimoji="0" lang="zh-CN" altLang="en-US" sz="2000" b="0" i="0" u="none" strike="noStrike" kern="1200" cap="none" spc="0" normalizeH="0" baseline="0" noProof="0">
                <a:ln>
                  <a:noFill/>
                </a:ln>
                <a:solidFill>
                  <a:schemeClr val="lt1"/>
                </a:solidFill>
                <a:effectLst/>
                <a:uLnTx/>
                <a:uFillTx/>
                <a:latin typeface="+mn-lt"/>
                <a:ea typeface="+mn-ea"/>
                <a:cs typeface="+mn-cs"/>
              </a:rPr>
              <a:t>产品标准号</a:t>
            </a:r>
            <a:endParaRPr kumimoji="0" lang="zh-CN" altLang="en-US" sz="2000" b="0"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p:transition spd="slow" advTm="5769">
    <p:fade/>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4691" name="Picture 3"/>
          <p:cNvPicPr>
            <a:picLocks noChangeAspect="1"/>
          </p:cNvPicPr>
          <p:nvPr/>
        </p:nvPicPr>
        <p:blipFill>
          <a:blip r:embed="rId1"/>
          <a:stretch>
            <a:fillRect/>
          </a:stretch>
        </p:blipFill>
        <p:spPr>
          <a:xfrm>
            <a:off x="177800" y="1235075"/>
            <a:ext cx="8839200" cy="965200"/>
          </a:xfrm>
          <a:prstGeom prst="rect">
            <a:avLst/>
          </a:prstGeom>
          <a:noFill/>
          <a:ln w="9525">
            <a:noFill/>
          </a:ln>
        </p:spPr>
      </p:pic>
      <p:pic>
        <p:nvPicPr>
          <p:cNvPr id="114692" name="Picture 4"/>
          <p:cNvPicPr>
            <a:picLocks noChangeAspect="1"/>
          </p:cNvPicPr>
          <p:nvPr/>
        </p:nvPicPr>
        <p:blipFill>
          <a:blip r:embed="rId2"/>
          <a:stretch>
            <a:fillRect/>
          </a:stretch>
        </p:blipFill>
        <p:spPr>
          <a:xfrm>
            <a:off x="2843213" y="2205038"/>
            <a:ext cx="3786187" cy="584200"/>
          </a:xfrm>
          <a:prstGeom prst="rect">
            <a:avLst/>
          </a:prstGeom>
          <a:noFill/>
          <a:ln w="9525">
            <a:noFill/>
          </a:ln>
        </p:spPr>
      </p:pic>
      <p:pic>
        <p:nvPicPr>
          <p:cNvPr id="114693" name="Picture 2"/>
          <p:cNvPicPr>
            <a:picLocks noChangeAspect="1"/>
          </p:cNvPicPr>
          <p:nvPr/>
        </p:nvPicPr>
        <p:blipFill>
          <a:blip r:embed="rId3"/>
          <a:srcRect t="38408" b="40004"/>
          <a:stretch>
            <a:fillRect/>
          </a:stretch>
        </p:blipFill>
        <p:spPr>
          <a:xfrm>
            <a:off x="0" y="5589588"/>
            <a:ext cx="9097963" cy="1049337"/>
          </a:xfrm>
          <a:prstGeom prst="rect">
            <a:avLst/>
          </a:prstGeom>
          <a:noFill/>
          <a:ln w="9525">
            <a:noFill/>
          </a:ln>
        </p:spPr>
      </p:pic>
      <p:sp>
        <p:nvSpPr>
          <p:cNvPr id="18" name="矩形标注 17"/>
          <p:cNvSpPr/>
          <p:nvPr/>
        </p:nvSpPr>
        <p:spPr>
          <a:xfrm>
            <a:off x="36513" y="2852738"/>
            <a:ext cx="2500313" cy="500063"/>
          </a:xfrm>
          <a:prstGeom prst="wedgeRectCallout">
            <a:avLst>
              <a:gd name="adj1" fmla="val 39879"/>
              <a:gd name="adj2" fmla="val 593110"/>
            </a:avLst>
          </a:prstGeom>
          <a:gradFill>
            <a:gsLst>
              <a:gs pos="40000">
                <a:srgbClr val="AF1D5C"/>
              </a:gs>
              <a:gs pos="0">
                <a:schemeClr val="accent3"/>
              </a:gs>
              <a:gs pos="80000">
                <a:schemeClr val="accent3"/>
              </a:gs>
              <a:gs pos="100000">
                <a:schemeClr val="accent3"/>
              </a:gs>
            </a:gsLst>
            <a:lin ang="162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schemeClr val="lt1"/>
                </a:solidFill>
                <a:effectLst/>
                <a:uLnTx/>
                <a:uFillTx/>
                <a:latin typeface="+mn-lt"/>
                <a:ea typeface="+mn-ea"/>
                <a:cs typeface="+mn-cs"/>
              </a:rPr>
              <a:t>1.</a:t>
            </a:r>
            <a:r>
              <a:rPr kumimoji="0" lang="zh-CN" altLang="en-US" sz="2000" b="0" i="0" u="none" strike="noStrike" kern="1200" cap="none" spc="0" normalizeH="0" baseline="0" noProof="0">
                <a:ln>
                  <a:noFill/>
                </a:ln>
                <a:solidFill>
                  <a:schemeClr val="lt1"/>
                </a:solidFill>
                <a:effectLst/>
                <a:uLnTx/>
                <a:uFillTx/>
                <a:latin typeface="+mn-lt"/>
                <a:ea typeface="+mn-ea"/>
                <a:cs typeface="+mn-cs"/>
              </a:rPr>
              <a:t>制造商名称或缩写</a:t>
            </a:r>
            <a:endParaRPr kumimoji="0" lang="zh-CN" altLang="en-US" sz="2000" b="0" i="0" u="none" strike="noStrike" kern="1200" cap="none" spc="0" normalizeH="0" baseline="0" noProof="0" dirty="0">
              <a:ln>
                <a:noFill/>
              </a:ln>
              <a:solidFill>
                <a:schemeClr val="lt1"/>
              </a:solidFill>
              <a:effectLst/>
              <a:uLnTx/>
              <a:uFillTx/>
              <a:latin typeface="+mn-lt"/>
              <a:ea typeface="+mn-ea"/>
              <a:cs typeface="+mn-cs"/>
            </a:endParaRPr>
          </a:p>
        </p:txBody>
      </p:sp>
      <p:sp>
        <p:nvSpPr>
          <p:cNvPr id="23" name="矩形标注 22"/>
          <p:cNvSpPr/>
          <p:nvPr/>
        </p:nvSpPr>
        <p:spPr>
          <a:xfrm>
            <a:off x="3228975" y="2766060"/>
            <a:ext cx="5501005" cy="734695"/>
          </a:xfrm>
          <a:prstGeom prst="wedgeRectCallout">
            <a:avLst>
              <a:gd name="adj1" fmla="val 7901"/>
              <a:gd name="adj2" fmla="val 53934"/>
            </a:avLst>
          </a:prstGeom>
          <a:gradFill>
            <a:gsLst>
              <a:gs pos="40000">
                <a:srgbClr val="AF1D5C"/>
              </a:gs>
              <a:gs pos="0">
                <a:schemeClr val="accent3"/>
              </a:gs>
              <a:gs pos="80000">
                <a:schemeClr val="accent3"/>
              </a:gs>
              <a:gs pos="100000">
                <a:schemeClr val="accent3"/>
              </a:gs>
            </a:gsLst>
            <a:lin ang="162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sng" strike="noStrike" kern="1200" cap="none" spc="0" normalizeH="0" baseline="0" noProof="0">
                <a:ln>
                  <a:noFill/>
                </a:ln>
                <a:solidFill>
                  <a:srgbClr val="FFFF00"/>
                </a:solidFill>
                <a:effectLst/>
                <a:uLnTx/>
                <a:uFillTx/>
                <a:latin typeface="+mn-lt"/>
                <a:ea typeface="+mn-ea"/>
                <a:cs typeface="+mn-cs"/>
              </a:rPr>
              <a:t>胶管标志缺乏：</a:t>
            </a:r>
            <a:r>
              <a:rPr kumimoji="0" lang="en-US" altLang="zh-CN" sz="2400" b="1" i="0" u="sng" strike="noStrike" kern="1200" cap="none" spc="0" normalizeH="0" baseline="0" noProof="0">
                <a:ln>
                  <a:noFill/>
                </a:ln>
                <a:solidFill>
                  <a:srgbClr val="FFFF00"/>
                </a:solidFill>
                <a:effectLst/>
                <a:uLnTx/>
                <a:uFillTx/>
                <a:latin typeface="+mn-lt"/>
                <a:ea typeface="+mn-ea"/>
                <a:cs typeface="+mn-cs"/>
              </a:rPr>
              <a:t>4.</a:t>
            </a:r>
            <a:r>
              <a:rPr kumimoji="0" lang="zh-CN" altLang="en-US" sz="2400" b="1" i="0" u="sng" strike="noStrike" kern="1200" cap="none" spc="0" normalizeH="0" baseline="0" noProof="0">
                <a:ln>
                  <a:noFill/>
                </a:ln>
                <a:solidFill>
                  <a:srgbClr val="FFFF00"/>
                </a:solidFill>
                <a:effectLst/>
                <a:uLnTx/>
                <a:uFillTx/>
                <a:latin typeface="+mn-lt"/>
                <a:ea typeface="+mn-ea"/>
                <a:cs typeface="+mn-cs"/>
              </a:rPr>
              <a:t>制造季度、年份</a:t>
            </a:r>
            <a:endParaRPr kumimoji="0" lang="en-US" altLang="zh-CN" sz="2400" b="1" i="0" u="sng" strike="noStrike" kern="1200" cap="none" spc="0" normalizeH="0" baseline="0" noProof="0">
              <a:ln>
                <a:noFill/>
              </a:ln>
              <a:solidFill>
                <a:srgbClr val="FFFF00"/>
              </a:solidFill>
              <a:effectLst/>
              <a:uLnTx/>
              <a:uFillTx/>
              <a:latin typeface="+mn-lt"/>
              <a:ea typeface="+mn-ea"/>
              <a:cs typeface="+mn-cs"/>
            </a:endParaRPr>
          </a:p>
        </p:txBody>
      </p:sp>
      <p:sp>
        <p:nvSpPr>
          <p:cNvPr id="22" name="矩形标注 21"/>
          <p:cNvSpPr/>
          <p:nvPr/>
        </p:nvSpPr>
        <p:spPr>
          <a:xfrm>
            <a:off x="2197100" y="3573463"/>
            <a:ext cx="2500313" cy="500063"/>
          </a:xfrm>
          <a:prstGeom prst="wedgeRectCallout">
            <a:avLst>
              <a:gd name="adj1" fmla="val -11498"/>
              <a:gd name="adj2" fmla="val 448729"/>
            </a:avLst>
          </a:prstGeom>
          <a:gradFill>
            <a:gsLst>
              <a:gs pos="40000">
                <a:srgbClr val="AF1D5C"/>
              </a:gs>
              <a:gs pos="0">
                <a:schemeClr val="accent3"/>
              </a:gs>
              <a:gs pos="80000">
                <a:schemeClr val="accent3"/>
              </a:gs>
              <a:gs pos="100000">
                <a:schemeClr val="accent3"/>
              </a:gs>
            </a:gsLst>
            <a:lin ang="162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schemeClr val="lt1"/>
                </a:solidFill>
                <a:effectLst/>
                <a:uLnTx/>
                <a:uFillTx/>
                <a:latin typeface="+mn-lt"/>
                <a:ea typeface="+mn-ea"/>
                <a:cs typeface="+mn-cs"/>
              </a:rPr>
              <a:t>2.</a:t>
            </a:r>
            <a:r>
              <a:rPr kumimoji="0" lang="zh-CN" altLang="en-US" sz="2000" b="0" i="0" u="none" strike="noStrike" kern="1200" cap="none" spc="0" normalizeH="0" baseline="0" noProof="0">
                <a:ln>
                  <a:noFill/>
                </a:ln>
                <a:solidFill>
                  <a:schemeClr val="lt1"/>
                </a:solidFill>
                <a:effectLst/>
                <a:uLnTx/>
                <a:uFillTx/>
                <a:latin typeface="+mn-lt"/>
                <a:ea typeface="+mn-ea"/>
                <a:cs typeface="+mn-cs"/>
              </a:rPr>
              <a:t>产品名称</a:t>
            </a:r>
            <a:endParaRPr kumimoji="0" lang="zh-CN" altLang="en-US" sz="2000" b="0" i="0" u="none" strike="noStrike" kern="1200" cap="none" spc="0" normalizeH="0" baseline="0" noProof="0" dirty="0">
              <a:ln>
                <a:noFill/>
              </a:ln>
              <a:solidFill>
                <a:schemeClr val="lt1"/>
              </a:solidFill>
              <a:effectLst/>
              <a:uLnTx/>
              <a:uFillTx/>
              <a:latin typeface="+mn-lt"/>
              <a:ea typeface="+mn-ea"/>
              <a:cs typeface="+mn-cs"/>
            </a:endParaRPr>
          </a:p>
        </p:txBody>
      </p:sp>
      <p:sp>
        <p:nvSpPr>
          <p:cNvPr id="19" name="矩形标注 18"/>
          <p:cNvSpPr/>
          <p:nvPr/>
        </p:nvSpPr>
        <p:spPr>
          <a:xfrm>
            <a:off x="3421063" y="4364038"/>
            <a:ext cx="1571625" cy="571500"/>
          </a:xfrm>
          <a:prstGeom prst="wedgeRectCallout">
            <a:avLst>
              <a:gd name="adj1" fmla="val -25030"/>
              <a:gd name="adj2" fmla="val 251944"/>
            </a:avLst>
          </a:prstGeom>
          <a:gradFill>
            <a:gsLst>
              <a:gs pos="40000">
                <a:srgbClr val="AF1D5C"/>
              </a:gs>
              <a:gs pos="0">
                <a:schemeClr val="accent3"/>
              </a:gs>
              <a:gs pos="80000">
                <a:schemeClr val="accent3"/>
              </a:gs>
              <a:gs pos="100000">
                <a:schemeClr val="accent3"/>
              </a:gs>
            </a:gsLst>
            <a:lin ang="162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schemeClr val="lt1"/>
                </a:solidFill>
                <a:effectLst/>
                <a:uLnTx/>
                <a:uFillTx/>
                <a:latin typeface="+mn-lt"/>
                <a:ea typeface="+mn-ea"/>
                <a:cs typeface="+mn-cs"/>
              </a:rPr>
              <a:t>2.</a:t>
            </a:r>
            <a:r>
              <a:rPr kumimoji="0" lang="zh-CN" altLang="en-US" sz="2000" b="0" i="0" u="none" strike="noStrike" kern="1200" cap="none" spc="0" normalizeH="0" baseline="0" noProof="0">
                <a:ln>
                  <a:noFill/>
                </a:ln>
                <a:solidFill>
                  <a:schemeClr val="lt1"/>
                </a:solidFill>
                <a:effectLst/>
                <a:uLnTx/>
                <a:uFillTx/>
                <a:latin typeface="+mn-lt"/>
                <a:ea typeface="+mn-ea"/>
                <a:cs typeface="+mn-cs"/>
              </a:rPr>
              <a:t>产品规格</a:t>
            </a:r>
            <a:endParaRPr kumimoji="0" lang="zh-CN" altLang="en-US" sz="2000" b="0" i="0" u="none" strike="noStrike" kern="1200" cap="none" spc="0" normalizeH="0" baseline="0" noProof="0" dirty="0">
              <a:ln>
                <a:noFill/>
              </a:ln>
              <a:solidFill>
                <a:schemeClr val="lt1"/>
              </a:solidFill>
              <a:effectLst/>
              <a:uLnTx/>
              <a:uFillTx/>
              <a:latin typeface="+mn-lt"/>
              <a:ea typeface="+mn-ea"/>
              <a:cs typeface="+mn-cs"/>
            </a:endParaRPr>
          </a:p>
        </p:txBody>
      </p:sp>
      <p:sp>
        <p:nvSpPr>
          <p:cNvPr id="21" name="矩形标注 20"/>
          <p:cNvSpPr/>
          <p:nvPr/>
        </p:nvSpPr>
        <p:spPr>
          <a:xfrm>
            <a:off x="4932363" y="3644900"/>
            <a:ext cx="2500313" cy="428625"/>
          </a:xfrm>
          <a:prstGeom prst="wedgeRectCallout">
            <a:avLst>
              <a:gd name="adj1" fmla="val -37060"/>
              <a:gd name="adj2" fmla="val 502888"/>
            </a:avLst>
          </a:prstGeom>
          <a:gradFill>
            <a:gsLst>
              <a:gs pos="40000">
                <a:srgbClr val="AF1D5C"/>
              </a:gs>
              <a:gs pos="0">
                <a:schemeClr val="accent3"/>
              </a:gs>
              <a:gs pos="80000">
                <a:schemeClr val="accent3"/>
              </a:gs>
              <a:gs pos="100000">
                <a:schemeClr val="accent3"/>
              </a:gs>
            </a:gsLst>
            <a:lin ang="162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schemeClr val="lt1"/>
                </a:solidFill>
                <a:effectLst/>
                <a:uLnTx/>
                <a:uFillTx/>
                <a:latin typeface="+mn-lt"/>
                <a:ea typeface="+mn-ea"/>
                <a:cs typeface="+mn-cs"/>
              </a:rPr>
              <a:t>3.</a:t>
            </a:r>
            <a:r>
              <a:rPr kumimoji="0" lang="zh-CN" altLang="en-US" sz="2000" b="0" i="0" u="none" strike="noStrike" kern="1200" cap="none" spc="0" normalizeH="0" baseline="0" noProof="0">
                <a:ln>
                  <a:noFill/>
                </a:ln>
                <a:solidFill>
                  <a:schemeClr val="lt1"/>
                </a:solidFill>
                <a:effectLst/>
                <a:uLnTx/>
                <a:uFillTx/>
                <a:latin typeface="+mn-lt"/>
                <a:ea typeface="+mn-ea"/>
                <a:cs typeface="+mn-cs"/>
              </a:rPr>
              <a:t>产品标准号</a:t>
            </a:r>
            <a:endParaRPr kumimoji="0" lang="zh-CN" altLang="en-US" sz="2000" b="0" i="0" u="none" strike="noStrike" kern="1200" cap="none" spc="0" normalizeH="0" baseline="0" noProof="0" dirty="0">
              <a:ln>
                <a:noFill/>
              </a:ln>
              <a:solidFill>
                <a:schemeClr val="lt1"/>
              </a:solidFill>
              <a:effectLst/>
              <a:uLnTx/>
              <a:uFillTx/>
              <a:latin typeface="+mn-lt"/>
              <a:ea typeface="+mn-ea"/>
              <a:cs typeface="+mn-cs"/>
            </a:endParaRPr>
          </a:p>
        </p:txBody>
      </p:sp>
      <p:sp>
        <p:nvSpPr>
          <p:cNvPr id="20" name="矩形标注 19"/>
          <p:cNvSpPr/>
          <p:nvPr/>
        </p:nvSpPr>
        <p:spPr>
          <a:xfrm>
            <a:off x="6516688" y="4149725"/>
            <a:ext cx="2500313" cy="1357313"/>
          </a:xfrm>
          <a:prstGeom prst="wedgeRectCallout">
            <a:avLst>
              <a:gd name="adj1" fmla="val -37263"/>
              <a:gd name="adj2" fmla="val 88385"/>
            </a:avLst>
          </a:prstGeom>
          <a:gradFill>
            <a:gsLst>
              <a:gs pos="40000">
                <a:srgbClr val="AF1D5C"/>
              </a:gs>
              <a:gs pos="0">
                <a:schemeClr val="accent3"/>
              </a:gs>
              <a:gs pos="80000">
                <a:schemeClr val="accent3"/>
              </a:gs>
              <a:gs pos="100000">
                <a:schemeClr val="accent3"/>
              </a:gs>
            </a:gsLst>
            <a:lin ang="162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000" b="1" i="0" u="sng" strike="noStrike" kern="1200" cap="none" spc="0" normalizeH="0" baseline="0" noProof="0">
                <a:ln>
                  <a:noFill/>
                </a:ln>
                <a:solidFill>
                  <a:srgbClr val="FFFF00"/>
                </a:solidFill>
                <a:effectLst/>
                <a:uLnTx/>
                <a:uFillTx/>
                <a:latin typeface="+mn-lt"/>
                <a:ea typeface="+mn-ea"/>
                <a:cs typeface="+mn-cs"/>
              </a:rPr>
              <a:t>5.</a:t>
            </a:r>
            <a:r>
              <a:rPr kumimoji="0" lang="zh-CN" altLang="en-US" sz="2000" b="1" i="0" u="sng" strike="noStrike" kern="1200" cap="none" spc="0" normalizeH="0" baseline="0" noProof="0">
                <a:ln>
                  <a:noFill/>
                </a:ln>
                <a:solidFill>
                  <a:srgbClr val="FFFF00"/>
                </a:solidFill>
                <a:effectLst/>
                <a:uLnTx/>
                <a:uFillTx/>
                <a:latin typeface="+mn-lt"/>
                <a:ea typeface="+mn-ea"/>
                <a:cs typeface="+mn-cs"/>
              </a:rPr>
              <a:t>使用期限标示不对！</a:t>
            </a:r>
            <a:endParaRPr kumimoji="0" lang="en-US" altLang="zh-CN" sz="2000" b="1" i="0" u="sng" strike="noStrike" kern="1200" cap="none" spc="0" normalizeH="0" baseline="0" noProof="0">
              <a:ln>
                <a:noFill/>
              </a:ln>
              <a:solidFill>
                <a:srgbClr val="FFFF00"/>
              </a:solidFill>
              <a:effectLst/>
              <a:uLnTx/>
              <a:uFillTx/>
              <a:latin typeface="+mn-lt"/>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000" b="1" i="0" u="none" strike="noStrike" kern="1200" cap="none" spc="0" normalizeH="0" baseline="0" noProof="0">
                <a:ln>
                  <a:noFill/>
                </a:ln>
                <a:solidFill>
                  <a:schemeClr val="tx1"/>
                </a:solidFill>
                <a:effectLst/>
                <a:uLnTx/>
                <a:uFillTx/>
                <a:latin typeface="+mn-lt"/>
                <a:ea typeface="+mn-ea"/>
                <a:cs typeface="+mn-cs"/>
              </a:rPr>
              <a:t>应为：使用期限至   年     月</a:t>
            </a:r>
            <a:endParaRPr kumimoji="0" lang="zh-CN" altLang="en-US" sz="2000" b="1" i="0" u="none" strike="noStrike" kern="1200" cap="none" spc="0" normalizeH="0" baseline="0" noProof="0">
              <a:ln>
                <a:noFill/>
              </a:ln>
              <a:solidFill>
                <a:schemeClr val="tx1"/>
              </a:solidFill>
              <a:effectLst/>
              <a:uLnTx/>
              <a:uFillTx/>
              <a:latin typeface="+mn-lt"/>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2000" b="0"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p:transition spd="slow" advTm="5769">
    <p:fad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5715" name="Picture 2"/>
          <p:cNvPicPr>
            <a:picLocks noChangeAspect="1"/>
          </p:cNvPicPr>
          <p:nvPr/>
        </p:nvPicPr>
        <p:blipFill>
          <a:blip r:embed="rId1"/>
          <a:srcRect t="16061" b="32942"/>
          <a:stretch>
            <a:fillRect/>
          </a:stretch>
        </p:blipFill>
        <p:spPr>
          <a:xfrm>
            <a:off x="36513" y="4149725"/>
            <a:ext cx="9072562" cy="1820863"/>
          </a:xfrm>
          <a:prstGeom prst="rect">
            <a:avLst/>
          </a:prstGeom>
          <a:noFill/>
          <a:ln w="9525">
            <a:noFill/>
          </a:ln>
        </p:spPr>
      </p:pic>
      <p:sp>
        <p:nvSpPr>
          <p:cNvPr id="6" name="圆角矩形标注 5"/>
          <p:cNvSpPr/>
          <p:nvPr/>
        </p:nvSpPr>
        <p:spPr>
          <a:xfrm>
            <a:off x="2439988" y="1557338"/>
            <a:ext cx="5951538" cy="1914525"/>
          </a:xfrm>
          <a:prstGeom prst="wedgeRoundRectCallout">
            <a:avLst>
              <a:gd name="adj1" fmla="val -37408"/>
              <a:gd name="adj2" fmla="val 148981"/>
              <a:gd name="adj3" fmla="val 16667"/>
            </a:avLst>
          </a:prstGeom>
          <a:gradFill>
            <a:gsLst>
              <a:gs pos="40000">
                <a:srgbClr val="AF1D5C"/>
              </a:gs>
              <a:gs pos="0">
                <a:schemeClr val="accent3"/>
              </a:gs>
              <a:gs pos="80000">
                <a:schemeClr val="accent3"/>
              </a:gs>
              <a:gs pos="100000">
                <a:schemeClr val="accent3"/>
              </a:gs>
            </a:gsLst>
            <a:lin ang="162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dirty="0">
                <a:ln>
                  <a:noFill/>
                </a:ln>
                <a:solidFill>
                  <a:schemeClr val="tx1"/>
                </a:solidFill>
                <a:effectLst/>
                <a:uLnTx/>
                <a:uFillTx/>
                <a:latin typeface="+mn-lt"/>
                <a:ea typeface="+mn-ea"/>
                <a:cs typeface="+mn-cs"/>
              </a:rPr>
              <a:t>按照</a:t>
            </a:r>
            <a:r>
              <a:rPr kumimoji="0" lang="en-US" altLang="zh-CN" sz="2400" b="0" i="0" u="none" strike="noStrike" kern="1200" cap="none" spc="0" normalizeH="0" baseline="0" noProof="0" dirty="0">
                <a:ln>
                  <a:noFill/>
                </a:ln>
                <a:solidFill>
                  <a:schemeClr val="tx1"/>
                </a:solidFill>
                <a:effectLst/>
                <a:uLnTx/>
                <a:uFillTx/>
                <a:latin typeface="+mn-lt"/>
                <a:ea typeface="+mn-ea"/>
                <a:cs typeface="+mn-cs"/>
              </a:rPr>
              <a:t>GB29993-2013</a:t>
            </a:r>
            <a:r>
              <a:rPr kumimoji="0" lang="zh-CN" altLang="en-US" sz="2400" b="0" i="0" u="none" strike="noStrike" kern="1200" cap="none" spc="0" normalizeH="0" baseline="0" noProof="0" dirty="0">
                <a:ln>
                  <a:noFill/>
                </a:ln>
                <a:solidFill>
                  <a:schemeClr val="tx1"/>
                </a:solidFill>
                <a:effectLst/>
                <a:uLnTx/>
                <a:uFillTx/>
                <a:latin typeface="+mn-lt"/>
                <a:ea typeface="+mn-ea"/>
                <a:cs typeface="+mn-cs"/>
              </a:rPr>
              <a:t>或</a:t>
            </a:r>
            <a:r>
              <a:rPr kumimoji="0" lang="en-US" altLang="zh-CN" sz="2400" b="0" i="0" u="none" strike="noStrike" kern="1200" cap="none" spc="0" normalizeH="0" baseline="0" noProof="0" dirty="0">
                <a:ln>
                  <a:noFill/>
                </a:ln>
                <a:solidFill>
                  <a:schemeClr val="tx1"/>
                </a:solidFill>
                <a:effectLst/>
                <a:uLnTx/>
                <a:uFillTx/>
                <a:latin typeface="+mn-lt"/>
                <a:ea typeface="+mn-ea"/>
                <a:cs typeface="+mn-cs"/>
              </a:rPr>
              <a:t>CJ/T491-2016</a:t>
            </a:r>
            <a:r>
              <a:rPr kumimoji="0" lang="zh-CN" altLang="en-US" sz="2400" b="0" i="0" u="none" strike="noStrike" kern="1200" cap="none" spc="0" normalizeH="0" baseline="0" noProof="0" dirty="0">
                <a:ln>
                  <a:noFill/>
                </a:ln>
                <a:solidFill>
                  <a:schemeClr val="tx1"/>
                </a:solidFill>
                <a:effectLst/>
                <a:uLnTx/>
                <a:uFillTx/>
                <a:latin typeface="+mn-lt"/>
                <a:ea typeface="+mn-ea"/>
                <a:cs typeface="+mn-cs"/>
              </a:rPr>
              <a:t>评判此</a:t>
            </a:r>
            <a:r>
              <a:rPr kumimoji="0" lang="zh-CN" altLang="en-US" sz="2400" b="0" i="0" u="none" strike="noStrike" kern="1200" cap="none" spc="0" normalizeH="0" baseline="0" noProof="0">
                <a:ln>
                  <a:noFill/>
                </a:ln>
                <a:solidFill>
                  <a:schemeClr val="tx1"/>
                </a:solidFill>
                <a:effectLst/>
                <a:uLnTx/>
                <a:uFillTx/>
                <a:latin typeface="+mn-lt"/>
                <a:ea typeface="+mn-ea"/>
                <a:cs typeface="+mn-cs"/>
              </a:rPr>
              <a:t>胶管为典型假</a:t>
            </a:r>
            <a:r>
              <a:rPr kumimoji="0" lang="zh-CN" altLang="en-US" sz="2400" b="0" i="0" u="none" strike="noStrike" kern="1200" cap="none" spc="0" normalizeH="0" baseline="0" noProof="0" dirty="0">
                <a:ln>
                  <a:noFill/>
                </a:ln>
                <a:solidFill>
                  <a:schemeClr val="tx1"/>
                </a:solidFill>
                <a:effectLst/>
                <a:uLnTx/>
                <a:uFillTx/>
                <a:latin typeface="+mn-lt"/>
                <a:ea typeface="+mn-ea"/>
                <a:cs typeface="+mn-cs"/>
              </a:rPr>
              <a:t>冒产品：</a:t>
            </a:r>
            <a:r>
              <a:rPr kumimoji="0" lang="en-US" altLang="zh-CN" sz="2400" b="0" i="0" u="none" strike="noStrike" kern="1200" cap="none" spc="0" normalizeH="0" baseline="0" noProof="0" dirty="0">
                <a:ln>
                  <a:noFill/>
                </a:ln>
                <a:solidFill>
                  <a:schemeClr val="tx1"/>
                </a:solidFill>
                <a:effectLst/>
                <a:uLnTx/>
                <a:uFillTx/>
                <a:latin typeface="+mn-lt"/>
                <a:ea typeface="+mn-ea"/>
                <a:cs typeface="+mn-cs"/>
              </a:rPr>
              <a:t>1.</a:t>
            </a:r>
            <a:r>
              <a:rPr kumimoji="0" lang="zh-CN" altLang="en-US" sz="2400" b="0" i="0" u="none" strike="noStrike" kern="1200" cap="none" spc="0" normalizeH="0" baseline="0" noProof="0" dirty="0">
                <a:ln>
                  <a:noFill/>
                </a:ln>
                <a:solidFill>
                  <a:schemeClr val="tx1"/>
                </a:solidFill>
                <a:effectLst/>
                <a:uLnTx/>
                <a:uFillTx/>
                <a:latin typeface="+mn-lt"/>
                <a:ea typeface="+mn-ea"/>
                <a:cs typeface="+mn-cs"/>
              </a:rPr>
              <a:t>无制造日期、</a:t>
            </a:r>
            <a:r>
              <a:rPr kumimoji="0" lang="en-US" altLang="zh-CN" sz="2400" b="0" i="0" u="none" strike="noStrike" kern="1200" cap="none" spc="0" normalizeH="0" baseline="0" noProof="0" dirty="0">
                <a:ln>
                  <a:noFill/>
                </a:ln>
                <a:solidFill>
                  <a:schemeClr val="tx1"/>
                </a:solidFill>
                <a:effectLst/>
                <a:uLnTx/>
                <a:uFillTx/>
                <a:latin typeface="+mn-lt"/>
                <a:ea typeface="+mn-ea"/>
                <a:cs typeface="+mn-cs"/>
              </a:rPr>
              <a:t>2.</a:t>
            </a:r>
            <a:r>
              <a:rPr kumimoji="0" lang="zh-CN" altLang="en-US" sz="2400" b="0" i="0" u="none" strike="noStrike" kern="1200" cap="none" spc="0" normalizeH="0" baseline="0" noProof="0" dirty="0">
                <a:ln>
                  <a:noFill/>
                </a:ln>
                <a:solidFill>
                  <a:schemeClr val="tx1"/>
                </a:solidFill>
                <a:effectLst/>
                <a:uLnTx/>
                <a:uFillTx/>
                <a:latin typeface="+mn-lt"/>
                <a:ea typeface="+mn-ea"/>
                <a:cs typeface="+mn-cs"/>
              </a:rPr>
              <a:t>无有效期至</a:t>
            </a:r>
            <a:r>
              <a:rPr kumimoji="0" lang="en-US" altLang="zh-CN" sz="2400" b="0" i="0" u="none" strike="noStrike" kern="1200" cap="none" spc="0" normalizeH="0" baseline="0" noProof="0" dirty="0">
                <a:ln>
                  <a:noFill/>
                </a:ln>
                <a:solidFill>
                  <a:schemeClr val="tx1"/>
                </a:solidFill>
                <a:effectLst/>
                <a:uLnTx/>
                <a:uFillTx/>
                <a:latin typeface="+mn-lt"/>
                <a:ea typeface="+mn-ea"/>
                <a:cs typeface="+mn-cs"/>
              </a:rPr>
              <a:t>*</a:t>
            </a:r>
            <a:r>
              <a:rPr kumimoji="0" lang="zh-CN" altLang="en-US" sz="2400" b="0" i="0" u="none" strike="noStrike" kern="1200" cap="none" spc="0" normalizeH="0" baseline="0" noProof="0" dirty="0">
                <a:ln>
                  <a:noFill/>
                </a:ln>
                <a:solidFill>
                  <a:schemeClr val="tx1"/>
                </a:solidFill>
                <a:effectLst/>
                <a:uLnTx/>
                <a:uFillTx/>
                <a:latin typeface="+mn-lt"/>
                <a:ea typeface="+mn-ea"/>
                <a:cs typeface="+mn-cs"/>
              </a:rPr>
              <a:t>年</a:t>
            </a:r>
            <a:r>
              <a:rPr kumimoji="0" lang="en-US" altLang="zh-CN" sz="2400" b="0" i="0" u="none" strike="noStrike" kern="1200" cap="none" spc="0" normalizeH="0" baseline="0" noProof="0" dirty="0">
                <a:ln>
                  <a:noFill/>
                </a:ln>
                <a:solidFill>
                  <a:schemeClr val="tx1"/>
                </a:solidFill>
                <a:effectLst/>
                <a:uLnTx/>
                <a:uFillTx/>
                <a:latin typeface="+mn-lt"/>
                <a:ea typeface="+mn-ea"/>
                <a:cs typeface="+mn-cs"/>
              </a:rPr>
              <a:t>*</a:t>
            </a:r>
            <a:r>
              <a:rPr kumimoji="0" lang="zh-CN" altLang="en-US" sz="2400" b="0" i="0" u="none" strike="noStrike" kern="1200" cap="none" spc="0" normalizeH="0" baseline="0" noProof="0" dirty="0">
                <a:ln>
                  <a:noFill/>
                </a:ln>
                <a:solidFill>
                  <a:schemeClr val="tx1"/>
                </a:solidFill>
                <a:effectLst/>
                <a:uLnTx/>
                <a:uFillTx/>
                <a:latin typeface="+mn-lt"/>
                <a:ea typeface="+mn-ea"/>
                <a:cs typeface="+mn-cs"/>
              </a:rPr>
              <a:t>月，</a:t>
            </a:r>
            <a:r>
              <a:rPr kumimoji="0" lang="en-US" altLang="zh-CN" sz="2400" b="0" i="0" u="none" strike="noStrike" kern="1200" cap="none" spc="0" normalizeH="0" baseline="0" noProof="0" dirty="0">
                <a:ln>
                  <a:noFill/>
                </a:ln>
                <a:solidFill>
                  <a:schemeClr val="tx1"/>
                </a:solidFill>
                <a:effectLst/>
                <a:uLnTx/>
                <a:uFillTx/>
                <a:latin typeface="+mn-lt"/>
                <a:ea typeface="+mn-ea"/>
                <a:cs typeface="+mn-cs"/>
              </a:rPr>
              <a:t>3.</a:t>
            </a:r>
            <a:r>
              <a:rPr kumimoji="0" lang="zh-CN" altLang="en-US" sz="2400" b="0" i="0" u="none" strike="noStrike" kern="1200" cap="none" spc="0" normalizeH="0" baseline="0" noProof="0" dirty="0">
                <a:ln>
                  <a:noFill/>
                </a:ln>
                <a:solidFill>
                  <a:schemeClr val="tx1"/>
                </a:solidFill>
                <a:effectLst/>
                <a:uLnTx/>
                <a:uFillTx/>
                <a:latin typeface="+mn-lt"/>
                <a:ea typeface="+mn-ea"/>
                <a:cs typeface="+mn-cs"/>
              </a:rPr>
              <a:t>无产品执行标准，</a:t>
            </a:r>
            <a:r>
              <a:rPr kumimoji="0" lang="en-US" altLang="zh-CN" sz="2400" b="0" i="0" u="none" strike="noStrike" kern="1200" cap="none" spc="0" normalizeH="0" baseline="0" noProof="0" dirty="0">
                <a:ln>
                  <a:noFill/>
                </a:ln>
                <a:solidFill>
                  <a:schemeClr val="tx1"/>
                </a:solidFill>
                <a:effectLst/>
                <a:uLnTx/>
                <a:uFillTx/>
                <a:latin typeface="+mn-lt"/>
                <a:ea typeface="+mn-ea"/>
                <a:cs typeface="+mn-cs"/>
              </a:rPr>
              <a:t>4.</a:t>
            </a:r>
            <a:r>
              <a:rPr kumimoji="0" lang="zh-CN" altLang="en-US" sz="2400" b="0" i="0" u="none" strike="noStrike" kern="1200" cap="none" spc="0" normalizeH="0" baseline="0" noProof="0" dirty="0">
                <a:ln>
                  <a:noFill/>
                </a:ln>
                <a:solidFill>
                  <a:schemeClr val="tx1"/>
                </a:solidFill>
                <a:effectLst/>
                <a:uLnTx/>
                <a:uFillTx/>
                <a:latin typeface="+mn-lt"/>
                <a:ea typeface="+mn-ea"/>
                <a:cs typeface="+mn-cs"/>
              </a:rPr>
              <a:t>无型号、规格</a:t>
            </a:r>
            <a:endParaRPr kumimoji="0" lang="zh-CN" alt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115717" name="文本框 1"/>
          <p:cNvSpPr txBox="1"/>
          <p:nvPr/>
        </p:nvSpPr>
        <p:spPr>
          <a:xfrm>
            <a:off x="3565525" y="692150"/>
            <a:ext cx="3048000" cy="829945"/>
          </a:xfrm>
          <a:prstGeom prst="rect">
            <a:avLst/>
          </a:prstGeom>
          <a:noFill/>
          <a:ln w="9525">
            <a:noFill/>
          </a:ln>
        </p:spPr>
        <p:txBody>
          <a:bodyPr wrap="square" anchor="t" anchorCtr="0">
            <a:spAutoFit/>
          </a:bodyPr>
          <a:p>
            <a:r>
              <a:rPr lang="zh-CN" altLang="en-US" sz="2400" b="1" dirty="0">
                <a:solidFill>
                  <a:schemeClr val="bg1">
                    <a:lumMod val="60000"/>
                    <a:lumOff val="40000"/>
                  </a:schemeClr>
                </a:solidFill>
                <a:latin typeface="黑体" panose="02010609060101010101" pitchFamily="49" charset="-122"/>
                <a:ea typeface="黑体" panose="02010609060101010101" pitchFamily="49" charset="-122"/>
                <a:sym typeface="Heiti SC Medium"/>
              </a:rPr>
              <a:t>非专用胶管</a:t>
            </a:r>
            <a:endParaRPr lang="zh-CN" altLang="en-US" sz="2400" b="1" dirty="0">
              <a:solidFill>
                <a:schemeClr val="bg1">
                  <a:lumMod val="60000"/>
                  <a:lumOff val="40000"/>
                </a:schemeClr>
              </a:solidFill>
              <a:latin typeface="黑体" panose="02010609060101010101" pitchFamily="49" charset="-122"/>
              <a:ea typeface="黑体" panose="02010609060101010101" pitchFamily="49" charset="-122"/>
              <a:sym typeface="Heiti SC Medium"/>
            </a:endParaRPr>
          </a:p>
          <a:p>
            <a:endParaRPr lang="zh-CN" altLang="en-US" sz="2400" b="1" dirty="0">
              <a:solidFill>
                <a:schemeClr val="bg1">
                  <a:lumMod val="60000"/>
                  <a:lumOff val="40000"/>
                </a:schemeClr>
              </a:solidFill>
              <a:latin typeface="黑体" panose="02010609060101010101" pitchFamily="49" charset="-122"/>
              <a:ea typeface="黑体" panose="02010609060101010101" pitchFamily="49" charset="-122"/>
              <a:sym typeface="Heiti SC Medium"/>
            </a:endParaRPr>
          </a:p>
        </p:txBody>
      </p:sp>
    </p:spTree>
  </p:cSld>
  <p:clrMapOvr>
    <a:masterClrMapping/>
  </p:clrMapOvr>
  <p:transition spd="slow" advTm="5769">
    <p:fade/>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6739" name="Picture 2"/>
          <p:cNvPicPr>
            <a:picLocks noChangeAspect="1"/>
          </p:cNvPicPr>
          <p:nvPr/>
        </p:nvPicPr>
        <p:blipFill>
          <a:blip r:embed="rId1"/>
          <a:stretch>
            <a:fillRect/>
          </a:stretch>
        </p:blipFill>
        <p:spPr>
          <a:xfrm>
            <a:off x="468313" y="2132013"/>
            <a:ext cx="6072187" cy="4354512"/>
          </a:xfrm>
          <a:prstGeom prst="rect">
            <a:avLst/>
          </a:prstGeom>
          <a:noFill/>
          <a:ln w="9525">
            <a:noFill/>
          </a:ln>
          <a:effectLst>
            <a:prstShdw prst="shdw17" dist="17961" dir="2699999">
              <a:srgbClr val="000000"/>
            </a:prstShdw>
          </a:effectLst>
        </p:spPr>
      </p:pic>
      <p:sp>
        <p:nvSpPr>
          <p:cNvPr id="6" name="圆角矩形标注 5"/>
          <p:cNvSpPr/>
          <p:nvPr/>
        </p:nvSpPr>
        <p:spPr>
          <a:xfrm>
            <a:off x="5435600" y="1700213"/>
            <a:ext cx="2928938" cy="2571750"/>
          </a:xfrm>
          <a:prstGeom prst="wedgeRoundRectCallout">
            <a:avLst>
              <a:gd name="adj1" fmla="val -77371"/>
              <a:gd name="adj2" fmla="val 84814"/>
              <a:gd name="adj3" fmla="val 16667"/>
            </a:avLst>
          </a:prstGeom>
          <a:gradFill>
            <a:gsLst>
              <a:gs pos="40000">
                <a:srgbClr val="AF1D5C"/>
              </a:gs>
              <a:gs pos="0">
                <a:schemeClr val="accent3"/>
              </a:gs>
              <a:gs pos="80000">
                <a:schemeClr val="accent3"/>
              </a:gs>
              <a:gs pos="100000">
                <a:schemeClr val="accent3"/>
              </a:gs>
            </a:gsLst>
            <a:lin ang="162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a:ln>
                  <a:noFill/>
                </a:ln>
                <a:solidFill>
                  <a:schemeClr val="tx1"/>
                </a:solidFill>
                <a:effectLst/>
                <a:uLnTx/>
                <a:uFillTx/>
                <a:latin typeface="+mn-lt"/>
                <a:ea typeface="+mn-ea"/>
                <a:cs typeface="+mn-cs"/>
              </a:rPr>
              <a:t>胶管被老鼠咬破</a:t>
            </a:r>
            <a:r>
              <a:rPr kumimoji="0" lang="zh-CN" altLang="en-US" sz="2400" b="0" i="0" u="none" strike="noStrike" kern="1200" cap="none" spc="0" normalizeH="0" baseline="0" noProof="0" smtClean="0">
                <a:ln>
                  <a:noFill/>
                </a:ln>
                <a:solidFill>
                  <a:schemeClr val="tx1"/>
                </a:solidFill>
                <a:effectLst/>
                <a:uLnTx/>
                <a:uFillTx/>
                <a:latin typeface="+mn-lt"/>
                <a:ea typeface="+mn-ea"/>
                <a:cs typeface="+mn-cs"/>
              </a:rPr>
              <a:t>，安装不</a:t>
            </a:r>
            <a:r>
              <a:rPr kumimoji="0" lang="zh-CN" altLang="en-US" sz="2400" b="0" i="0" u="none" strike="noStrike" kern="1200" cap="none" spc="0" normalizeH="0" baseline="0" noProof="0">
                <a:ln>
                  <a:noFill/>
                </a:ln>
                <a:solidFill>
                  <a:schemeClr val="tx1"/>
                </a:solidFill>
                <a:effectLst/>
                <a:uLnTx/>
                <a:uFillTx/>
                <a:latin typeface="+mn-lt"/>
                <a:ea typeface="+mn-ea"/>
                <a:cs typeface="+mn-cs"/>
              </a:rPr>
              <a:t>应切着地面穿管，孔洞不要太</a:t>
            </a:r>
            <a:r>
              <a:rPr kumimoji="0" lang="zh-CN" altLang="en-US" sz="2400" b="0" i="0" u="none" strike="noStrike" kern="1200" cap="none" spc="0" normalizeH="0" baseline="0" noProof="0" smtClean="0">
                <a:ln>
                  <a:noFill/>
                </a:ln>
                <a:solidFill>
                  <a:schemeClr val="tx1"/>
                </a:solidFill>
                <a:effectLst/>
                <a:uLnTx/>
                <a:uFillTx/>
                <a:latin typeface="+mn-lt"/>
                <a:ea typeface="+mn-ea"/>
                <a:cs typeface="+mn-cs"/>
              </a:rPr>
              <a:t>大，应封堵好。</a:t>
            </a:r>
            <a:endParaRPr kumimoji="0" lang="en-US" altLang="zh-CN" sz="2400" b="0" i="0" u="none" strike="noStrike" kern="1200" cap="none" spc="0" normalizeH="0" baseline="0" noProof="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a:ln>
                  <a:noFill/>
                </a:ln>
                <a:solidFill>
                  <a:schemeClr val="tx1"/>
                </a:solidFill>
                <a:effectLst/>
                <a:uLnTx/>
                <a:uFillTx/>
                <a:latin typeface="+mn-lt"/>
                <a:ea typeface="+mn-ea"/>
                <a:cs typeface="+mn-cs"/>
              </a:rPr>
              <a:t>建议用不锈钢波纹管</a:t>
            </a:r>
            <a:endParaRPr kumimoji="0" lang="zh-CN" alt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116741" name="文本框 1"/>
          <p:cNvSpPr txBox="1"/>
          <p:nvPr/>
        </p:nvSpPr>
        <p:spPr>
          <a:xfrm>
            <a:off x="3636645" y="786130"/>
            <a:ext cx="3049588" cy="829945"/>
          </a:xfrm>
          <a:prstGeom prst="rect">
            <a:avLst/>
          </a:prstGeom>
          <a:noFill/>
          <a:ln w="9525">
            <a:noFill/>
          </a:ln>
        </p:spPr>
        <p:txBody>
          <a:bodyPr wrap="square" anchor="t" anchorCtr="0">
            <a:spAutoFit/>
          </a:bodyPr>
          <a:p>
            <a:r>
              <a:rPr lang="zh-CN" altLang="en-US" sz="2400" b="1" dirty="0">
                <a:solidFill>
                  <a:schemeClr val="bg1">
                    <a:lumMod val="60000"/>
                    <a:lumOff val="40000"/>
                  </a:schemeClr>
                </a:solidFill>
                <a:latin typeface="黑体" panose="02010609060101010101" pitchFamily="49" charset="-122"/>
                <a:ea typeface="黑体" panose="02010609060101010101" pitchFamily="49" charset="-122"/>
                <a:sym typeface="Heiti SC Medium"/>
              </a:rPr>
              <a:t>非专用胶管</a:t>
            </a:r>
            <a:endParaRPr lang="zh-CN" altLang="en-US" sz="2400" b="1" dirty="0">
              <a:solidFill>
                <a:schemeClr val="bg1">
                  <a:lumMod val="60000"/>
                  <a:lumOff val="40000"/>
                </a:schemeClr>
              </a:solidFill>
              <a:latin typeface="黑体" panose="02010609060101010101" pitchFamily="49" charset="-122"/>
              <a:ea typeface="黑体" panose="02010609060101010101" pitchFamily="49" charset="-122"/>
              <a:sym typeface="Heiti SC Medium"/>
            </a:endParaRPr>
          </a:p>
          <a:p>
            <a:endParaRPr lang="zh-CN" altLang="en-US" sz="2400" b="1" dirty="0">
              <a:solidFill>
                <a:schemeClr val="bg1">
                  <a:lumMod val="60000"/>
                  <a:lumOff val="40000"/>
                </a:schemeClr>
              </a:solidFill>
              <a:latin typeface="黑体" panose="02010609060101010101" pitchFamily="49" charset="-122"/>
              <a:ea typeface="黑体" panose="02010609060101010101" pitchFamily="49" charset="-122"/>
              <a:sym typeface="Heiti SC Medium"/>
            </a:endParaRPr>
          </a:p>
        </p:txBody>
      </p:sp>
    </p:spTree>
  </p:cSld>
  <p:clrMapOvr>
    <a:masterClrMapping/>
  </p:clrMapOvr>
  <p:transition spd="slow" advTm="5769">
    <p:fad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890588" y="1339850"/>
            <a:ext cx="7874000" cy="646113"/>
          </a:xfrm>
          <a:prstGeom prst="rect">
            <a:avLst/>
          </a:prstGeom>
          <a:noFill/>
        </p:spPr>
        <p:txBody>
          <a:bodyPr wrap="square" rtlCol="0">
            <a:spAutoFit/>
          </a:bodyPr>
          <a:p>
            <a:r>
              <a:rPr lang="zh-CN" altLang="en-US" kern="0" noProof="0" smtClean="0">
                <a:solidFill>
                  <a:schemeClr val="tx2"/>
                </a:solidFill>
                <a:effectLst>
                  <a:outerShdw blurRad="38100" dist="38100" dir="2700000" algn="tl">
                    <a:srgbClr val="000000"/>
                  </a:outerShdw>
                </a:effectLst>
                <a:latin typeface="+mj-lt"/>
                <a:ea typeface="+mj-ea"/>
                <a:cs typeface="+mj-cs"/>
                <a:sym typeface="+mn-ea"/>
              </a:rPr>
              <a:t>十二、城镇燃气安全设施设备</a:t>
            </a:r>
            <a:endParaRPr kumimoji="0" lang="zh-CN" altLang="en-US" kern="0" cap="none" spc="0" normalizeH="0" baseline="0" noProof="0" dirty="0" smtClean="0">
              <a:solidFill>
                <a:schemeClr val="tx2"/>
              </a:solidFill>
              <a:effectLst>
                <a:outerShdw blurRad="38100" dist="38100" dir="2700000" algn="tl">
                  <a:srgbClr val="000000"/>
                </a:outerShdw>
              </a:effectLst>
              <a:latin typeface="+mj-lt"/>
              <a:ea typeface="+mj-ea"/>
              <a:cs typeface="+mj-cs"/>
            </a:endParaRPr>
          </a:p>
          <a:p>
            <a:endParaRPr lang="zh-CN" altLang="en-US" noProof="1"/>
          </a:p>
        </p:txBody>
      </p:sp>
      <p:sp>
        <p:nvSpPr>
          <p:cNvPr id="3" name="文本框 2"/>
          <p:cNvSpPr txBox="1"/>
          <p:nvPr/>
        </p:nvSpPr>
        <p:spPr>
          <a:xfrm>
            <a:off x="844550" y="1797050"/>
            <a:ext cx="8285163" cy="2970213"/>
          </a:xfrm>
          <a:prstGeom prst="rect">
            <a:avLst/>
          </a:prstGeom>
          <a:noFill/>
        </p:spPr>
        <p:txBody>
          <a:bodyPr wrap="square" rtlCol="0">
            <a:spAutoFit/>
          </a:bodyPr>
          <a:p>
            <a:pPr marL="571500" marR="0" indent="-571500" defTabSz="914400">
              <a:spcBef>
                <a:spcPct val="20000"/>
              </a:spcBef>
              <a:buClr>
                <a:schemeClr val="tx2"/>
              </a:buClr>
              <a:buSzTx/>
              <a:buFontTx/>
              <a:defRPr/>
            </a:pPr>
            <a:r>
              <a:rPr lang="zh-CN" altLang="en-US" kern="0" noProof="0" smtClean="0">
                <a:effectLst>
                  <a:outerShdw blurRad="38100" dist="38100" dir="2700000" algn="tl">
                    <a:srgbClr val="000000"/>
                  </a:outerShdw>
                </a:effectLst>
                <a:latin typeface="+mn-lt"/>
                <a:ea typeface="+mn-ea"/>
                <a:cs typeface="+mn-cs"/>
                <a:sym typeface="+mn-ea"/>
              </a:rPr>
              <a:t>（</a:t>
            </a:r>
            <a:r>
              <a:rPr lang="zh-CN" altLang="en-US" kern="0" noProof="0" dirty="0" smtClean="0">
                <a:effectLst>
                  <a:outerShdw blurRad="38100" dist="38100" dir="2700000" algn="tl">
                    <a:srgbClr val="000000"/>
                  </a:outerShdw>
                </a:effectLst>
                <a:latin typeface="+mn-lt"/>
                <a:ea typeface="+mn-ea"/>
                <a:cs typeface="+mn-cs"/>
                <a:sym typeface="+mn-ea"/>
              </a:rPr>
              <a:t>一）安全装置</a:t>
            </a:r>
            <a:endParaRPr kumimoji="0" lang="en-US" altLang="zh-CN" kern="0" cap="none" spc="0" normalizeH="0" baseline="0" noProof="0" dirty="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r>
              <a:rPr lang="en-US" altLang="zh-CN" kern="0" noProof="0" dirty="0" smtClean="0">
                <a:effectLst>
                  <a:outerShdw blurRad="38100" dist="38100" dir="2700000" algn="tl">
                    <a:srgbClr val="000000"/>
                  </a:outerShdw>
                </a:effectLst>
                <a:latin typeface="+mn-lt"/>
                <a:ea typeface="+mn-ea"/>
                <a:cs typeface="+mn-cs"/>
                <a:sym typeface="+mn-ea"/>
              </a:rPr>
              <a:t>1.</a:t>
            </a:r>
            <a:r>
              <a:rPr lang="zh-CN" altLang="en-US" kern="0" noProof="0" dirty="0" smtClean="0">
                <a:effectLst>
                  <a:outerShdw blurRad="38100" dist="38100" dir="2700000" algn="tl">
                    <a:srgbClr val="000000"/>
                  </a:outerShdw>
                </a:effectLst>
                <a:latin typeface="+mn-lt"/>
                <a:ea typeface="+mn-ea"/>
                <a:cs typeface="+mn-cs"/>
                <a:sym typeface="+mn-ea"/>
              </a:rPr>
              <a:t>安全阀</a:t>
            </a:r>
            <a:endParaRPr kumimoji="0" lang="en-US" altLang="zh-CN" kern="0" cap="none" spc="0" normalizeH="0" baseline="0" noProof="0" dirty="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r>
              <a:rPr lang="en-US" altLang="zh-CN" kern="0" noProof="0" dirty="0" smtClean="0">
                <a:effectLst>
                  <a:outerShdw blurRad="38100" dist="38100" dir="2700000" algn="tl">
                    <a:srgbClr val="000000"/>
                  </a:outerShdw>
                </a:effectLst>
                <a:latin typeface="+mn-lt"/>
                <a:ea typeface="+mn-ea"/>
                <a:cs typeface="+mn-cs"/>
                <a:sym typeface="+mn-ea"/>
              </a:rPr>
              <a:t>2.</a:t>
            </a:r>
            <a:r>
              <a:rPr lang="zh-CN" altLang="en-US" kern="0" noProof="0" dirty="0" smtClean="0">
                <a:effectLst>
                  <a:outerShdw blurRad="38100" dist="38100" dir="2700000" algn="tl">
                    <a:srgbClr val="000000"/>
                  </a:outerShdw>
                </a:effectLst>
                <a:latin typeface="+mn-lt"/>
                <a:ea typeface="+mn-ea"/>
                <a:cs typeface="+mn-cs"/>
                <a:sym typeface="+mn-ea"/>
              </a:rPr>
              <a:t>超压切断装置（如紧急切断阀）</a:t>
            </a:r>
            <a:endParaRPr kumimoji="0" lang="en-US" altLang="zh-CN" kern="0" cap="none" spc="0" normalizeH="0" baseline="0" noProof="0" dirty="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r>
              <a:rPr lang="en-US" altLang="zh-CN" kern="0" noProof="0" dirty="0" smtClean="0">
                <a:effectLst>
                  <a:outerShdw blurRad="38100" dist="38100" dir="2700000" algn="tl">
                    <a:srgbClr val="000000"/>
                  </a:outerShdw>
                </a:effectLst>
                <a:latin typeface="+mn-lt"/>
                <a:ea typeface="+mn-ea"/>
                <a:cs typeface="+mn-cs"/>
                <a:sym typeface="+mn-ea"/>
              </a:rPr>
              <a:t>3.</a:t>
            </a:r>
            <a:r>
              <a:rPr lang="zh-CN" altLang="en-US" kern="0" noProof="0" dirty="0" smtClean="0">
                <a:effectLst>
                  <a:outerShdw blurRad="38100" dist="38100" dir="2700000" algn="tl">
                    <a:srgbClr val="000000"/>
                  </a:outerShdw>
                </a:effectLst>
                <a:latin typeface="+mn-lt"/>
                <a:ea typeface="+mn-ea"/>
                <a:cs typeface="+mn-cs"/>
                <a:sym typeface="+mn-ea"/>
              </a:rPr>
              <a:t>爆破片</a:t>
            </a:r>
            <a:endParaRPr kumimoji="0" lang="en-US" altLang="zh-CN" kern="0" cap="none" spc="0" normalizeH="0" baseline="0" noProof="0" dirty="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r>
              <a:rPr lang="en-US" altLang="zh-CN" kern="0" noProof="0" dirty="0" smtClean="0">
                <a:effectLst>
                  <a:outerShdw blurRad="38100" dist="38100" dir="2700000" algn="tl">
                    <a:srgbClr val="000000"/>
                  </a:outerShdw>
                </a:effectLst>
                <a:latin typeface="+mn-lt"/>
                <a:ea typeface="+mn-ea"/>
                <a:cs typeface="+mn-cs"/>
                <a:sym typeface="+mn-ea"/>
              </a:rPr>
              <a:t>4.</a:t>
            </a:r>
            <a:r>
              <a:rPr lang="zh-CN" altLang="en-US" kern="0" noProof="0" dirty="0" smtClean="0">
                <a:effectLst>
                  <a:outerShdw blurRad="38100" dist="38100" dir="2700000" algn="tl">
                    <a:srgbClr val="000000"/>
                  </a:outerShdw>
                </a:effectLst>
                <a:latin typeface="+mn-lt"/>
                <a:ea typeface="+mn-ea"/>
                <a:cs typeface="+mn-cs"/>
                <a:sym typeface="+mn-ea"/>
              </a:rPr>
              <a:t>液位计</a:t>
            </a:r>
            <a:endParaRPr kumimoji="0" lang="en-US" altLang="zh-CN" kern="0" cap="none" spc="0" normalizeH="0" baseline="0" noProof="0" dirty="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r>
              <a:rPr lang="en-US" altLang="zh-CN" kern="0" noProof="0" dirty="0" smtClean="0">
                <a:effectLst>
                  <a:outerShdw blurRad="38100" dist="38100" dir="2700000" algn="tl">
                    <a:srgbClr val="000000"/>
                  </a:outerShdw>
                </a:effectLst>
                <a:latin typeface="+mn-lt"/>
                <a:ea typeface="+mn-ea"/>
                <a:cs typeface="+mn-cs"/>
                <a:sym typeface="+mn-ea"/>
              </a:rPr>
              <a:t>5.</a:t>
            </a:r>
            <a:r>
              <a:rPr lang="zh-CN" altLang="en-US" kern="0" noProof="0" dirty="0" smtClean="0">
                <a:effectLst>
                  <a:outerShdw blurRad="38100" dist="38100" dir="2700000" algn="tl">
                    <a:srgbClr val="000000"/>
                  </a:outerShdw>
                </a:effectLst>
                <a:latin typeface="+mn-lt"/>
                <a:ea typeface="+mn-ea"/>
                <a:cs typeface="+mn-cs"/>
                <a:sym typeface="+mn-ea"/>
              </a:rPr>
              <a:t>压力表</a:t>
            </a:r>
            <a:endParaRPr kumimoji="0" lang="en-US" altLang="zh-CN" kern="0" cap="none" spc="0" normalizeH="0" baseline="0" noProof="0" dirty="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endParaRPr kumimoji="0" lang="en-US" altLang="zh-CN" kern="0" cap="none" spc="0" normalizeH="0" baseline="0" noProof="0" dirty="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endParaRPr kumimoji="0" lang="zh-CN" altLang="en-US" kern="0" cap="none" spc="0" normalizeH="0" baseline="0" noProof="0" dirty="0" smtClean="0">
              <a:effectLst>
                <a:outerShdw blurRad="38100" dist="38100" dir="2700000" algn="tl">
                  <a:srgbClr val="000000"/>
                </a:outerShdw>
              </a:effectLst>
              <a:latin typeface="+mn-lt"/>
              <a:ea typeface="+mn-ea"/>
              <a:cs typeface="+mn-cs"/>
            </a:endParaRPr>
          </a:p>
          <a:p>
            <a:endParaRPr lang="zh-CN" altLang="en-US" noProof="1"/>
          </a:p>
        </p:txBody>
      </p:sp>
    </p:spTree>
  </p:cSld>
  <p:clrMapOvr>
    <a:masterClrMapping/>
  </p:clrMapOvr>
  <p:transition spd="slow" advTm="5769">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409" name="Freeform 7"/>
          <p:cNvSpPr/>
          <p:nvPr/>
        </p:nvSpPr>
        <p:spPr>
          <a:xfrm>
            <a:off x="890588" y="785813"/>
            <a:ext cx="369887" cy="425450"/>
          </a:xfrm>
          <a:custGeom>
            <a:avLst/>
            <a:gdLst/>
            <a:ahLst/>
            <a:cxnLst>
              <a:cxn ang="0">
                <a:pos x="2147483647" y="0"/>
              </a:cxn>
              <a:cxn ang="0">
                <a:pos x="2147483647" y="0"/>
              </a:cxn>
              <a:cxn ang="0">
                <a:pos x="2147483647" y="2147483647"/>
              </a:cxn>
              <a:cxn ang="0">
                <a:pos x="0" y="2147483647"/>
              </a:cxn>
              <a:cxn ang="0">
                <a:pos x="0" y="2147483647"/>
              </a:cxn>
              <a:cxn ang="0">
                <a:pos x="2147483647" y="2147483647"/>
              </a:cxn>
              <a:cxn ang="0">
                <a:pos x="2147483647" y="2147483647"/>
              </a:cxn>
              <a:cxn ang="0">
                <a:pos x="2147483647" y="2147483647"/>
              </a:cxn>
              <a:cxn ang="0">
                <a:pos x="2147483647" y="2147483647"/>
              </a:cxn>
              <a:cxn ang="0">
                <a:pos x="2147483647" y="0"/>
              </a:cxn>
            </a:cxnLst>
            <a:pathLst>
              <a:path w="2504" h="2504">
                <a:moveTo>
                  <a:pt x="2199" y="0"/>
                </a:moveTo>
                <a:lnTo>
                  <a:pt x="2504" y="0"/>
                </a:lnTo>
                <a:lnTo>
                  <a:pt x="2504" y="2504"/>
                </a:lnTo>
                <a:lnTo>
                  <a:pt x="0" y="2504"/>
                </a:lnTo>
                <a:lnTo>
                  <a:pt x="0" y="2199"/>
                </a:lnTo>
                <a:lnTo>
                  <a:pt x="1970" y="2199"/>
                </a:lnTo>
                <a:lnTo>
                  <a:pt x="87" y="315"/>
                </a:lnTo>
                <a:lnTo>
                  <a:pt x="303" y="99"/>
                </a:lnTo>
                <a:lnTo>
                  <a:pt x="2199" y="1996"/>
                </a:lnTo>
                <a:lnTo>
                  <a:pt x="2199" y="0"/>
                </a:lnTo>
                <a:close/>
              </a:path>
            </a:pathLst>
          </a:custGeom>
          <a:solidFill>
            <a:schemeClr val="bg1"/>
          </a:solidFill>
          <a:ln w="9525">
            <a:noFill/>
          </a:ln>
        </p:spPr>
        <p:txBody>
          <a:bodyPr/>
          <a:p>
            <a:endParaRPr lang="zh-CN" altLang="en-US"/>
          </a:p>
        </p:txBody>
      </p:sp>
      <p:sp>
        <p:nvSpPr>
          <p:cNvPr id="2" name="文本框 1"/>
          <p:cNvSpPr txBox="1"/>
          <p:nvPr/>
        </p:nvSpPr>
        <p:spPr>
          <a:xfrm>
            <a:off x="890588" y="1412875"/>
            <a:ext cx="6854825" cy="3489325"/>
          </a:xfrm>
          <a:prstGeom prst="rect">
            <a:avLst/>
          </a:prstGeom>
          <a:noFill/>
        </p:spPr>
        <p:txBody>
          <a:bodyPr wrap="square" rtlCol="0">
            <a:spAutoFit/>
          </a:bodyPr>
          <a:p>
            <a:pPr marL="571500" marR="0" indent="-571500" defTabSz="914400">
              <a:lnSpc>
                <a:spcPct val="150000"/>
              </a:lnSpc>
              <a:spcBef>
                <a:spcPct val="20000"/>
              </a:spcBef>
              <a:buClr>
                <a:schemeClr val="tx2"/>
              </a:buClr>
              <a:buSzTx/>
              <a:buFontTx/>
              <a:defRPr/>
            </a:pPr>
            <a:r>
              <a:rPr lang="en-US" altLang="zh-CN" sz="2400" kern="0" noProof="0" dirty="0" smtClean="0">
                <a:effectLst>
                  <a:outerShdw blurRad="38100" dist="38100" dir="2700000" algn="tl">
                    <a:srgbClr val="000000"/>
                  </a:outerShdw>
                </a:effectLst>
                <a:latin typeface="+mn-lt"/>
                <a:ea typeface="+mn-ea"/>
                <a:cs typeface="+mn-cs"/>
                <a:sym typeface="+mn-ea"/>
              </a:rPr>
              <a:t>《</a:t>
            </a:r>
            <a:r>
              <a:rPr lang="zh-CN" altLang="en-US" sz="2400" kern="0" noProof="0" dirty="0" smtClean="0">
                <a:effectLst>
                  <a:outerShdw blurRad="38100" dist="38100" dir="2700000" algn="tl">
                    <a:srgbClr val="000000"/>
                  </a:outerShdw>
                </a:effectLst>
                <a:latin typeface="+mn-lt"/>
                <a:ea typeface="+mn-ea"/>
                <a:cs typeface="+mn-cs"/>
                <a:sym typeface="+mn-ea"/>
              </a:rPr>
              <a:t>安全生产法</a:t>
            </a:r>
            <a:r>
              <a:rPr lang="en-US" altLang="zh-CN" sz="2400" kern="0" noProof="0" dirty="0" smtClean="0">
                <a:effectLst>
                  <a:outerShdw blurRad="38100" dist="38100" dir="2700000" algn="tl">
                    <a:srgbClr val="000000"/>
                  </a:outerShdw>
                </a:effectLst>
                <a:latin typeface="+mn-lt"/>
                <a:ea typeface="+mn-ea"/>
                <a:cs typeface="+mn-cs"/>
                <a:sym typeface="+mn-ea"/>
              </a:rPr>
              <a:t>》</a:t>
            </a:r>
            <a:r>
              <a:rPr lang="zh-CN" altLang="en-US" sz="2400" kern="0" noProof="0" dirty="0" smtClean="0">
                <a:effectLst>
                  <a:outerShdw blurRad="38100" dist="38100" dir="2700000" algn="tl">
                    <a:srgbClr val="000000"/>
                  </a:outerShdw>
                </a:effectLst>
                <a:latin typeface="+mn-lt"/>
                <a:ea typeface="+mn-ea"/>
                <a:cs typeface="+mn-cs"/>
                <a:sym typeface="+mn-ea"/>
              </a:rPr>
              <a:t>国家主席令</a:t>
            </a:r>
            <a:r>
              <a:rPr lang="en-US" altLang="zh-CN" sz="2400" kern="0" noProof="0" dirty="0" smtClean="0">
                <a:effectLst>
                  <a:outerShdw blurRad="38100" dist="38100" dir="2700000" algn="tl">
                    <a:srgbClr val="000000"/>
                  </a:outerShdw>
                </a:effectLst>
                <a:latin typeface="+mn-lt"/>
                <a:ea typeface="+mn-ea"/>
                <a:cs typeface="+mn-cs"/>
                <a:sym typeface="+mn-ea"/>
              </a:rPr>
              <a:t>88</a:t>
            </a:r>
            <a:r>
              <a:rPr lang="zh-CN" altLang="en-US" sz="2400" kern="0" noProof="0" dirty="0" smtClean="0">
                <a:effectLst>
                  <a:outerShdw blurRad="38100" dist="38100" dir="2700000" algn="tl">
                    <a:srgbClr val="000000"/>
                  </a:outerShdw>
                </a:effectLst>
                <a:latin typeface="+mn-lt"/>
                <a:ea typeface="+mn-ea"/>
                <a:cs typeface="+mn-cs"/>
                <a:sym typeface="+mn-ea"/>
              </a:rPr>
              <a:t>号，</a:t>
            </a:r>
            <a:r>
              <a:rPr lang="en-US" altLang="zh-CN" sz="2400" kern="0" noProof="0" dirty="0" smtClean="0">
                <a:effectLst>
                  <a:outerShdw blurRad="38100" dist="38100" dir="2700000" algn="tl">
                    <a:srgbClr val="000000"/>
                  </a:outerShdw>
                </a:effectLst>
                <a:latin typeface="+mn-lt"/>
                <a:ea typeface="+mn-ea"/>
                <a:cs typeface="+mn-cs"/>
                <a:sym typeface="+mn-ea"/>
              </a:rPr>
              <a:t>2021</a:t>
            </a:r>
            <a:r>
              <a:rPr lang="zh-CN" altLang="en-US" sz="2400" kern="0" noProof="0" dirty="0" smtClean="0">
                <a:effectLst>
                  <a:outerShdw blurRad="38100" dist="38100" dir="2700000" algn="tl">
                    <a:srgbClr val="000000"/>
                  </a:outerShdw>
                </a:effectLst>
                <a:latin typeface="+mn-lt"/>
                <a:ea typeface="+mn-ea"/>
                <a:cs typeface="+mn-cs"/>
                <a:sym typeface="+mn-ea"/>
              </a:rPr>
              <a:t>年</a:t>
            </a:r>
            <a:r>
              <a:rPr lang="en-US" altLang="zh-CN" sz="2400" kern="0" noProof="0" dirty="0" smtClean="0">
                <a:effectLst>
                  <a:outerShdw blurRad="38100" dist="38100" dir="2700000" algn="tl">
                    <a:srgbClr val="000000"/>
                  </a:outerShdw>
                </a:effectLst>
                <a:latin typeface="+mn-lt"/>
                <a:ea typeface="+mn-ea"/>
                <a:cs typeface="+mn-cs"/>
                <a:sym typeface="+mn-ea"/>
              </a:rPr>
              <a:t>9</a:t>
            </a:r>
            <a:r>
              <a:rPr lang="zh-CN" altLang="en-US" sz="2400" kern="0" noProof="0" dirty="0" smtClean="0">
                <a:effectLst>
                  <a:outerShdw blurRad="38100" dist="38100" dir="2700000" algn="tl">
                    <a:srgbClr val="000000"/>
                  </a:outerShdw>
                </a:effectLst>
                <a:latin typeface="+mn-lt"/>
                <a:ea typeface="+mn-ea"/>
                <a:cs typeface="+mn-cs"/>
                <a:sym typeface="+mn-ea"/>
              </a:rPr>
              <a:t>月</a:t>
            </a:r>
            <a:r>
              <a:rPr lang="en-US" altLang="zh-CN" sz="2400" kern="0" noProof="0" dirty="0" smtClean="0">
                <a:effectLst>
                  <a:outerShdw blurRad="38100" dist="38100" dir="2700000" algn="tl">
                    <a:srgbClr val="000000"/>
                  </a:outerShdw>
                </a:effectLst>
                <a:latin typeface="+mn-lt"/>
                <a:ea typeface="+mn-ea"/>
                <a:cs typeface="+mn-cs"/>
                <a:sym typeface="+mn-ea"/>
              </a:rPr>
              <a:t>1</a:t>
            </a:r>
            <a:r>
              <a:rPr lang="zh-CN" altLang="en-US" sz="2400" kern="0" noProof="0" dirty="0" smtClean="0">
                <a:effectLst>
                  <a:outerShdw blurRad="38100" dist="38100" dir="2700000" algn="tl">
                    <a:srgbClr val="000000"/>
                  </a:outerShdw>
                </a:effectLst>
                <a:latin typeface="+mn-lt"/>
                <a:ea typeface="+mn-ea"/>
                <a:cs typeface="+mn-cs"/>
                <a:sym typeface="+mn-ea"/>
              </a:rPr>
              <a:t>日实施，对安全管理人员、从业人员职责要求：</a:t>
            </a:r>
            <a:endParaRPr kumimoji="0" lang="en-US" altLang="zh-CN" sz="2400" kern="0" cap="none" spc="0" normalizeH="0" baseline="0" noProof="0" dirty="0" smtClean="0">
              <a:effectLst>
                <a:outerShdw blurRad="38100" dist="38100" dir="2700000" algn="tl">
                  <a:srgbClr val="000000"/>
                </a:outerShdw>
              </a:effectLst>
              <a:latin typeface="+mn-lt"/>
              <a:ea typeface="+mn-ea"/>
              <a:cs typeface="+mn-cs"/>
            </a:endParaRPr>
          </a:p>
          <a:p>
            <a:pPr marR="0" defTabSz="914400" eaLnBrk="0" hangingPunct="0">
              <a:lnSpc>
                <a:spcPct val="150000"/>
              </a:lnSpc>
              <a:spcBef>
                <a:spcPct val="20000"/>
              </a:spcBef>
              <a:buClr>
                <a:schemeClr val="tx2"/>
              </a:buClr>
              <a:buSzTx/>
              <a:buFontTx/>
              <a:defRPr/>
            </a:pPr>
            <a:r>
              <a:rPr lang="zh-CN" altLang="en-US" sz="2400" kern="0" noProof="0" dirty="0" smtClean="0">
                <a:effectLst>
                  <a:outerShdw blurRad="38100" dist="38100" dir="2700000" algn="tl">
                    <a:srgbClr val="000000"/>
                  </a:outerShdw>
                </a:effectLst>
                <a:latin typeface="+mn-lt"/>
                <a:ea typeface="+mn-ea"/>
                <a:cs typeface="+mn-cs"/>
                <a:sym typeface="+mn-ea"/>
              </a:rPr>
              <a:t>第四十四条　生产经营单位应当关注从业人员的</a:t>
            </a:r>
            <a:r>
              <a:rPr lang="zh-CN" altLang="en-US" sz="2400" kern="0" noProof="0" dirty="0" smtClean="0">
                <a:solidFill>
                  <a:srgbClr val="FF0000"/>
                </a:solidFill>
                <a:effectLst>
                  <a:outerShdw blurRad="38100" dist="38100" dir="2700000" algn="tl">
                    <a:srgbClr val="000000"/>
                  </a:outerShdw>
                </a:effectLst>
                <a:latin typeface="+mn-lt"/>
                <a:ea typeface="+mn-ea"/>
                <a:cs typeface="+mn-cs"/>
                <a:sym typeface="+mn-ea"/>
              </a:rPr>
              <a:t>身体、心理状况和行为习惯</a:t>
            </a:r>
            <a:r>
              <a:rPr lang="zh-CN" altLang="en-US" sz="2400" kern="0" noProof="0" dirty="0" smtClean="0">
                <a:effectLst>
                  <a:outerShdw blurRad="38100" dist="38100" dir="2700000" algn="tl">
                    <a:srgbClr val="000000"/>
                  </a:outerShdw>
                </a:effectLst>
                <a:latin typeface="+mn-lt"/>
                <a:ea typeface="+mn-ea"/>
                <a:cs typeface="+mn-cs"/>
                <a:sym typeface="+mn-ea"/>
              </a:rPr>
              <a:t>，加强对从业人员的</a:t>
            </a:r>
            <a:r>
              <a:rPr lang="zh-CN" altLang="en-US" sz="2400" kern="0" noProof="0" dirty="0" smtClean="0">
                <a:solidFill>
                  <a:srgbClr val="FF0000"/>
                </a:solidFill>
                <a:effectLst>
                  <a:outerShdw blurRad="38100" dist="38100" dir="2700000" algn="tl">
                    <a:srgbClr val="000000"/>
                  </a:outerShdw>
                </a:effectLst>
                <a:latin typeface="+mn-lt"/>
                <a:ea typeface="+mn-ea"/>
                <a:cs typeface="+mn-cs"/>
                <a:sym typeface="+mn-ea"/>
              </a:rPr>
              <a:t>心理疏导、精神慰藉</a:t>
            </a:r>
            <a:r>
              <a:rPr lang="zh-CN" altLang="en-US" sz="2400" kern="0" noProof="0" dirty="0" smtClean="0">
                <a:effectLst>
                  <a:outerShdw blurRad="38100" dist="38100" dir="2700000" algn="tl">
                    <a:srgbClr val="000000"/>
                  </a:outerShdw>
                </a:effectLst>
                <a:latin typeface="+mn-lt"/>
                <a:ea typeface="+mn-ea"/>
                <a:cs typeface="+mn-cs"/>
                <a:sym typeface="+mn-ea"/>
              </a:rPr>
              <a:t>，严格落实岗位安全生产责任，防范从业人员行为异常导致事故发生。</a:t>
            </a:r>
            <a:endParaRPr lang="zh-CN" altLang="en-US" sz="2400" noProof="1"/>
          </a:p>
        </p:txBody>
      </p:sp>
    </p:spTree>
  </p:cSld>
  <p:clrMapOvr>
    <a:masterClrMapping/>
  </p:clrMapOvr>
  <p:transition spd="slow" advTm="5769">
    <p:fade/>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68263" y="1339850"/>
            <a:ext cx="3049588" cy="4356100"/>
          </a:xfrm>
          <a:prstGeom prst="rect">
            <a:avLst/>
          </a:prstGeom>
          <a:noFill/>
        </p:spPr>
        <p:txBody>
          <a:bodyPr wrap="square" rtlCol="0">
            <a:spAutoFit/>
          </a:bodyPr>
          <a:p>
            <a:r>
              <a:rPr lang="en-US" altLang="zh-CN" kern="0" noProof="0" smtClean="0">
                <a:solidFill>
                  <a:schemeClr val="tx2"/>
                </a:solidFill>
                <a:effectLst>
                  <a:outerShdw blurRad="38100" dist="38100" dir="2700000" algn="tl">
                    <a:srgbClr val="000000"/>
                  </a:outerShdw>
                </a:effectLst>
                <a:latin typeface="+mj-lt"/>
                <a:ea typeface="+mj-ea"/>
                <a:cs typeface="+mj-cs"/>
                <a:sym typeface="+mn-ea"/>
              </a:rPr>
              <a:t>1.</a:t>
            </a:r>
            <a:r>
              <a:rPr lang="zh-CN" altLang="en-US" kern="0" noProof="0" smtClean="0">
                <a:solidFill>
                  <a:schemeClr val="tx2"/>
                </a:solidFill>
                <a:effectLst>
                  <a:outerShdw blurRad="38100" dist="38100" dir="2700000" algn="tl">
                    <a:srgbClr val="000000"/>
                  </a:outerShdw>
                </a:effectLst>
                <a:latin typeface="+mj-lt"/>
                <a:ea typeface="+mj-ea"/>
                <a:cs typeface="+mj-cs"/>
                <a:sym typeface="+mn-ea"/>
              </a:rPr>
              <a:t>安全阀</a:t>
            </a:r>
            <a:endParaRPr kumimoji="0" lang="zh-CN" altLang="en-US" kern="0" cap="none" spc="0" normalizeH="0" baseline="0" noProof="0" dirty="0" smtClean="0">
              <a:solidFill>
                <a:schemeClr val="tx2"/>
              </a:solidFill>
              <a:effectLst>
                <a:outerShdw blurRad="38100" dist="38100" dir="2700000" algn="tl">
                  <a:srgbClr val="000000"/>
                </a:outerShdw>
              </a:effectLst>
              <a:latin typeface="+mj-lt"/>
              <a:ea typeface="+mj-ea"/>
              <a:cs typeface="+mj-cs"/>
            </a:endParaRPr>
          </a:p>
          <a:p>
            <a:pPr marL="571500" marR="0" indent="-571500" defTabSz="914400">
              <a:spcBef>
                <a:spcPct val="20000"/>
              </a:spcBef>
              <a:buClr>
                <a:schemeClr val="tx2"/>
              </a:buClr>
              <a:buSzTx/>
              <a:buFontTx/>
              <a:defRPr/>
            </a:pPr>
            <a:r>
              <a:rPr lang="zh-CN" altLang="en-US" kern="0" noProof="0" smtClean="0">
                <a:effectLst>
                  <a:outerShdw blurRad="38100" dist="38100" dir="2700000" algn="tl">
                    <a:srgbClr val="000000"/>
                  </a:outerShdw>
                </a:effectLst>
                <a:latin typeface="+mn-lt"/>
                <a:ea typeface="+mn-ea"/>
                <a:cs typeface="+mn-cs"/>
                <a:sym typeface="+mn-ea"/>
              </a:rPr>
              <a:t>（</a:t>
            </a:r>
            <a:r>
              <a:rPr lang="en-US" altLang="zh-CN" kern="0" noProof="0" dirty="0" smtClean="0">
                <a:effectLst>
                  <a:outerShdw blurRad="38100" dist="38100" dir="2700000" algn="tl">
                    <a:srgbClr val="000000"/>
                  </a:outerShdw>
                </a:effectLst>
                <a:latin typeface="+mn-lt"/>
                <a:ea typeface="+mn-ea"/>
                <a:cs typeface="+mn-cs"/>
                <a:sym typeface="+mn-ea"/>
              </a:rPr>
              <a:t>1</a:t>
            </a:r>
            <a:r>
              <a:rPr lang="zh-CN" altLang="en-US" kern="0" noProof="0" dirty="0" smtClean="0">
                <a:effectLst>
                  <a:outerShdw blurRad="38100" dist="38100" dir="2700000" algn="tl">
                    <a:srgbClr val="000000"/>
                  </a:outerShdw>
                </a:effectLst>
                <a:latin typeface="+mn-lt"/>
                <a:ea typeface="+mn-ea"/>
                <a:cs typeface="+mn-cs"/>
                <a:sym typeface="+mn-ea"/>
              </a:rPr>
              <a:t>）结构分类：弹簧式 （液化石油气）</a:t>
            </a:r>
            <a:endParaRPr kumimoji="0" lang="en-US" altLang="zh-CN" kern="0" cap="none" spc="0" normalizeH="0" baseline="0" noProof="0" dirty="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r>
              <a:rPr lang="zh-CN" altLang="en-US" kern="0" noProof="0" dirty="0" smtClean="0">
                <a:effectLst>
                  <a:outerShdw blurRad="38100" dist="38100" dir="2700000" algn="tl">
                    <a:srgbClr val="000000"/>
                  </a:outerShdw>
                </a:effectLst>
                <a:latin typeface="+mn-lt"/>
                <a:ea typeface="+mn-ea"/>
                <a:cs typeface="+mn-cs"/>
                <a:sym typeface="+mn-ea"/>
              </a:rPr>
              <a:t>                                          重力式   </a:t>
            </a:r>
            <a:endParaRPr kumimoji="0" lang="en-US" altLang="zh-CN" kern="0" cap="none" spc="0" normalizeH="0" baseline="0" noProof="0" dirty="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r>
              <a:rPr lang="zh-CN" altLang="en-US" kern="0" noProof="0" dirty="0" smtClean="0">
                <a:effectLst>
                  <a:outerShdw blurRad="38100" dist="38100" dir="2700000" algn="tl">
                    <a:srgbClr val="000000"/>
                  </a:outerShdw>
                </a:effectLst>
                <a:latin typeface="+mn-lt"/>
                <a:ea typeface="+mn-ea"/>
                <a:cs typeface="+mn-cs"/>
                <a:sym typeface="+mn-ea"/>
              </a:rPr>
              <a:t>                                          水封式</a:t>
            </a:r>
            <a:endParaRPr kumimoji="0" lang="en-US" altLang="zh-CN" kern="0" cap="none" spc="0" normalizeH="0" baseline="0" noProof="0" dirty="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r>
              <a:rPr lang="zh-CN" altLang="en-US" kern="0" noProof="0" dirty="0" smtClean="0">
                <a:effectLst>
                  <a:outerShdw blurRad="38100" dist="38100" dir="2700000" algn="tl">
                    <a:srgbClr val="000000"/>
                  </a:outerShdw>
                </a:effectLst>
                <a:latin typeface="+mn-lt"/>
                <a:ea typeface="+mn-ea"/>
                <a:cs typeface="+mn-cs"/>
                <a:sym typeface="+mn-ea"/>
              </a:rPr>
              <a:t>（</a:t>
            </a:r>
            <a:r>
              <a:rPr lang="en-US" altLang="zh-CN" kern="0" noProof="0" dirty="0" smtClean="0">
                <a:effectLst>
                  <a:outerShdw blurRad="38100" dist="38100" dir="2700000" algn="tl">
                    <a:srgbClr val="000000"/>
                  </a:outerShdw>
                </a:effectLst>
                <a:latin typeface="+mn-lt"/>
                <a:ea typeface="+mn-ea"/>
                <a:cs typeface="+mn-cs"/>
                <a:sym typeface="+mn-ea"/>
              </a:rPr>
              <a:t>2</a:t>
            </a:r>
            <a:r>
              <a:rPr lang="zh-CN" altLang="en-US" kern="0" noProof="0" dirty="0" smtClean="0">
                <a:effectLst>
                  <a:outerShdw blurRad="38100" dist="38100" dir="2700000" algn="tl">
                    <a:srgbClr val="000000"/>
                  </a:outerShdw>
                </a:effectLst>
                <a:latin typeface="+mn-lt"/>
                <a:ea typeface="+mn-ea"/>
                <a:cs typeface="+mn-cs"/>
                <a:sym typeface="+mn-ea"/>
              </a:rPr>
              <a:t>）安全阀安装要求：</a:t>
            </a:r>
            <a:endParaRPr kumimoji="0" lang="en-US" altLang="zh-CN" kern="0" cap="none" spc="0" normalizeH="0" baseline="0" noProof="0" dirty="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r>
              <a:rPr lang="zh-CN" altLang="en-US" kern="0" noProof="0" dirty="0" smtClean="0">
                <a:effectLst>
                  <a:outerShdw blurRad="38100" dist="38100" dir="2700000" algn="tl">
                    <a:srgbClr val="000000"/>
                  </a:outerShdw>
                </a:effectLst>
                <a:latin typeface="+mn-lt"/>
                <a:ea typeface="+mn-ea"/>
                <a:cs typeface="+mn-cs"/>
                <a:sym typeface="+mn-ea"/>
              </a:rPr>
              <a:t>（</a:t>
            </a:r>
            <a:r>
              <a:rPr lang="en-US" altLang="zh-CN" kern="0" noProof="0" dirty="0" smtClean="0">
                <a:effectLst>
                  <a:outerShdw blurRad="38100" dist="38100" dir="2700000" algn="tl">
                    <a:srgbClr val="000000"/>
                  </a:outerShdw>
                </a:effectLst>
                <a:latin typeface="+mn-lt"/>
                <a:ea typeface="+mn-ea"/>
                <a:cs typeface="+mn-cs"/>
                <a:sym typeface="+mn-ea"/>
              </a:rPr>
              <a:t>3</a:t>
            </a:r>
            <a:r>
              <a:rPr lang="zh-CN" altLang="en-US" kern="0" noProof="0" dirty="0" smtClean="0">
                <a:effectLst>
                  <a:outerShdw blurRad="38100" dist="38100" dir="2700000" algn="tl">
                    <a:srgbClr val="000000"/>
                  </a:outerShdw>
                </a:effectLst>
                <a:latin typeface="+mn-lt"/>
                <a:ea typeface="+mn-ea"/>
                <a:cs typeface="+mn-cs"/>
                <a:sym typeface="+mn-ea"/>
              </a:rPr>
              <a:t>）</a:t>
            </a:r>
            <a:r>
              <a:rPr lang="zh-CN" altLang="en-US" kern="0" noProof="0" dirty="0" smtClean="0">
                <a:solidFill>
                  <a:srgbClr val="FFFF00"/>
                </a:solidFill>
                <a:effectLst>
                  <a:outerShdw blurRad="38100" dist="38100" dir="2700000" algn="tl">
                    <a:srgbClr val="000000"/>
                  </a:outerShdw>
                </a:effectLst>
                <a:latin typeface="+mn-lt"/>
                <a:ea typeface="+mn-ea"/>
                <a:cs typeface="+mn-cs"/>
                <a:sym typeface="+mn-ea"/>
              </a:rPr>
              <a:t>安全阀定期校验每年至少</a:t>
            </a:r>
            <a:r>
              <a:rPr lang="en-US" altLang="zh-CN" kern="0" noProof="0" dirty="0" smtClean="0">
                <a:solidFill>
                  <a:srgbClr val="FFFF00"/>
                </a:solidFill>
                <a:effectLst>
                  <a:outerShdw blurRad="38100" dist="38100" dir="2700000" algn="tl">
                    <a:srgbClr val="000000"/>
                  </a:outerShdw>
                </a:effectLst>
                <a:latin typeface="+mn-lt"/>
                <a:ea typeface="+mn-ea"/>
                <a:cs typeface="+mn-cs"/>
                <a:sym typeface="+mn-ea"/>
              </a:rPr>
              <a:t>1</a:t>
            </a:r>
            <a:r>
              <a:rPr lang="zh-CN" altLang="en-US" kern="0" noProof="0" dirty="0" smtClean="0">
                <a:solidFill>
                  <a:srgbClr val="FFFF00"/>
                </a:solidFill>
                <a:effectLst>
                  <a:outerShdw blurRad="38100" dist="38100" dir="2700000" algn="tl">
                    <a:srgbClr val="000000"/>
                  </a:outerShdw>
                </a:effectLst>
                <a:latin typeface="+mn-lt"/>
                <a:ea typeface="+mn-ea"/>
                <a:cs typeface="+mn-cs"/>
                <a:sym typeface="+mn-ea"/>
              </a:rPr>
              <a:t>次，</a:t>
            </a:r>
            <a:endParaRPr kumimoji="0" lang="en-US" altLang="zh-CN" kern="0" cap="none" spc="0" normalizeH="0" baseline="0" noProof="0" dirty="0" smtClean="0">
              <a:solidFill>
                <a:srgbClr val="FFFF00"/>
              </a:solidFill>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r>
              <a:rPr lang="zh-CN" altLang="en-US" kern="0" noProof="0" dirty="0" smtClean="0">
                <a:solidFill>
                  <a:srgbClr val="FFFF00"/>
                </a:solidFill>
                <a:effectLst>
                  <a:outerShdw blurRad="38100" dist="38100" dir="2700000" algn="tl">
                    <a:srgbClr val="000000"/>
                  </a:outerShdw>
                </a:effectLst>
                <a:latin typeface="+mn-lt"/>
                <a:ea typeface="+mn-ea"/>
                <a:cs typeface="+mn-cs"/>
                <a:sym typeface="+mn-ea"/>
              </a:rPr>
              <a:t>但凡是已经启跳过的，要及时校验。</a:t>
            </a:r>
            <a:endParaRPr kumimoji="0" lang="en-US" altLang="zh-CN" kern="0" cap="none" spc="0" normalizeH="0" baseline="0" noProof="0" dirty="0" smtClean="0">
              <a:solidFill>
                <a:srgbClr val="FFFF00"/>
              </a:solidFill>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endParaRPr kumimoji="0" lang="en-US" altLang="zh-CN" kern="0" cap="none" spc="0" normalizeH="0" baseline="0" noProof="0" dirty="0" smtClean="0">
              <a:effectLst>
                <a:outerShdw blurRad="38100" dist="38100" dir="2700000" algn="tl">
                  <a:srgbClr val="000000"/>
                </a:outerShdw>
              </a:effectLst>
              <a:latin typeface="+mn-lt"/>
              <a:ea typeface="+mn-ea"/>
              <a:cs typeface="+mn-cs"/>
            </a:endParaRPr>
          </a:p>
          <a:p>
            <a:endParaRPr lang="zh-CN" altLang="en-US" noProof="1"/>
          </a:p>
        </p:txBody>
      </p:sp>
      <p:graphicFrame>
        <p:nvGraphicFramePr>
          <p:cNvPr id="6" name="图示 5"/>
          <p:cNvGraphicFramePr/>
          <p:nvPr/>
        </p:nvGraphicFramePr>
        <p:xfrm>
          <a:off x="2846704" y="848360"/>
          <a:ext cx="6351905" cy="5935344"/>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p:transition spd="slow" advTm="5769">
    <p:fad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890588" y="1339850"/>
            <a:ext cx="8188325" cy="3911600"/>
          </a:xfrm>
          <a:prstGeom prst="rect">
            <a:avLst/>
          </a:prstGeom>
          <a:noFill/>
        </p:spPr>
        <p:txBody>
          <a:bodyPr wrap="square" rtlCol="0">
            <a:spAutoFit/>
          </a:bodyPr>
          <a:p>
            <a:r>
              <a:rPr lang="zh-CN" altLang="en-US" kern="0" noProof="0" smtClean="0">
                <a:solidFill>
                  <a:schemeClr val="tx2"/>
                </a:solidFill>
                <a:effectLst>
                  <a:outerShdw blurRad="38100" dist="38100" dir="2700000" algn="tl">
                    <a:srgbClr val="000000"/>
                  </a:outerShdw>
                </a:effectLst>
                <a:latin typeface="+mj-lt"/>
                <a:ea typeface="+mj-ea"/>
                <a:cs typeface="+mj-cs"/>
                <a:sym typeface="+mn-ea"/>
              </a:rPr>
              <a:t>城镇燃气常用设备设施</a:t>
            </a:r>
            <a:endParaRPr kumimoji="0" lang="zh-CN" altLang="en-US" kern="0" cap="none" spc="0" normalizeH="0" baseline="0" noProof="0" dirty="0" smtClean="0">
              <a:solidFill>
                <a:schemeClr val="tx2"/>
              </a:solidFill>
              <a:effectLst>
                <a:outerShdw blurRad="38100" dist="38100" dir="2700000" algn="tl">
                  <a:srgbClr val="000000"/>
                </a:outerShdw>
              </a:effectLst>
              <a:latin typeface="+mj-lt"/>
              <a:ea typeface="+mj-ea"/>
              <a:cs typeface="+mj-cs"/>
            </a:endParaRPr>
          </a:p>
          <a:p>
            <a:pPr marL="571500" marR="0" indent="-571500" defTabSz="914400">
              <a:spcBef>
                <a:spcPct val="20000"/>
              </a:spcBef>
              <a:buClr>
                <a:schemeClr val="tx2"/>
              </a:buClr>
              <a:buSzTx/>
              <a:buFontTx/>
              <a:defRPr/>
            </a:pPr>
            <a:r>
              <a:rPr lang="en-US" altLang="zh-CN" kern="0" noProof="0" smtClean="0">
                <a:effectLst>
                  <a:outerShdw blurRad="38100" dist="38100" dir="2700000" algn="tl">
                    <a:srgbClr val="000000"/>
                  </a:outerShdw>
                </a:effectLst>
                <a:latin typeface="+mn-lt"/>
                <a:ea typeface="+mn-ea"/>
                <a:cs typeface="+mn-cs"/>
                <a:sym typeface="+mn-ea"/>
              </a:rPr>
              <a:t>2</a:t>
            </a:r>
            <a:r>
              <a:rPr lang="en-US" altLang="zh-CN" kern="0" noProof="0" dirty="0" smtClean="0">
                <a:effectLst>
                  <a:outerShdw blurRad="38100" dist="38100" dir="2700000" algn="tl">
                    <a:srgbClr val="000000"/>
                  </a:outerShdw>
                </a:effectLst>
                <a:latin typeface="+mn-lt"/>
                <a:ea typeface="+mn-ea"/>
                <a:cs typeface="+mn-cs"/>
                <a:sym typeface="+mn-ea"/>
              </a:rPr>
              <a:t>.</a:t>
            </a:r>
            <a:r>
              <a:rPr lang="zh-CN" altLang="en-US" kern="0" noProof="0" dirty="0" smtClean="0">
                <a:effectLst>
                  <a:outerShdw blurRad="38100" dist="38100" dir="2700000" algn="tl">
                    <a:srgbClr val="000000"/>
                  </a:outerShdw>
                </a:effectLst>
                <a:latin typeface="+mn-lt"/>
                <a:ea typeface="+mn-ea"/>
                <a:cs typeface="+mn-cs"/>
                <a:sym typeface="+mn-ea"/>
              </a:rPr>
              <a:t>紧急切断阀：</a:t>
            </a:r>
            <a:endParaRPr kumimoji="0" lang="en-US" altLang="zh-CN" kern="0" cap="none" spc="0" normalizeH="0" baseline="0" noProof="0" dirty="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r>
              <a:rPr lang="zh-CN" altLang="en-US" kern="0" noProof="0" dirty="0" smtClean="0">
                <a:solidFill>
                  <a:srgbClr val="FFFF00"/>
                </a:solidFill>
                <a:effectLst>
                  <a:outerShdw blurRad="38100" dist="38100" dir="2700000" algn="tl">
                    <a:srgbClr val="000000"/>
                  </a:outerShdw>
                </a:effectLst>
                <a:latin typeface="+mn-lt"/>
                <a:ea typeface="+mn-ea"/>
                <a:cs typeface="+mn-cs"/>
                <a:sym typeface="+mn-ea"/>
              </a:rPr>
              <a:t>（</a:t>
            </a:r>
            <a:r>
              <a:rPr lang="en-US" altLang="zh-CN" kern="0" noProof="0" dirty="0" smtClean="0">
                <a:solidFill>
                  <a:srgbClr val="FFFF00"/>
                </a:solidFill>
                <a:effectLst>
                  <a:outerShdw blurRad="38100" dist="38100" dir="2700000" algn="tl">
                    <a:srgbClr val="000000"/>
                  </a:outerShdw>
                </a:effectLst>
                <a:latin typeface="+mn-lt"/>
                <a:ea typeface="+mn-ea"/>
                <a:cs typeface="+mn-cs"/>
                <a:sym typeface="+mn-ea"/>
              </a:rPr>
              <a:t>1</a:t>
            </a:r>
            <a:r>
              <a:rPr lang="zh-CN" altLang="en-US" kern="0" noProof="0" dirty="0" smtClean="0">
                <a:solidFill>
                  <a:srgbClr val="FFFF00"/>
                </a:solidFill>
                <a:effectLst>
                  <a:outerShdw blurRad="38100" dist="38100" dir="2700000" algn="tl">
                    <a:srgbClr val="000000"/>
                  </a:outerShdw>
                </a:effectLst>
                <a:latin typeface="+mn-lt"/>
                <a:ea typeface="+mn-ea"/>
                <a:cs typeface="+mn-cs"/>
                <a:sym typeface="+mn-ea"/>
              </a:rPr>
              <a:t>）结构形式分：角式（内置式）紧急切断阀</a:t>
            </a:r>
            <a:endParaRPr kumimoji="0" lang="en-US" altLang="zh-CN" kern="0" cap="none" spc="0" normalizeH="0" baseline="0" noProof="0" dirty="0" smtClean="0">
              <a:solidFill>
                <a:srgbClr val="FFFF00"/>
              </a:solidFill>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r>
              <a:rPr lang="zh-CN" altLang="en-US" kern="0" noProof="0" dirty="0" smtClean="0">
                <a:solidFill>
                  <a:srgbClr val="FFFF00"/>
                </a:solidFill>
                <a:effectLst>
                  <a:outerShdw blurRad="38100" dist="38100" dir="2700000" algn="tl">
                    <a:srgbClr val="000000"/>
                  </a:outerShdw>
                </a:effectLst>
                <a:latin typeface="+mn-lt"/>
                <a:ea typeface="+mn-ea"/>
                <a:cs typeface="+mn-cs"/>
                <a:sym typeface="+mn-ea"/>
              </a:rPr>
              <a:t>（多用于槽车内）</a:t>
            </a:r>
            <a:endParaRPr kumimoji="0" lang="en-US" altLang="zh-CN" kern="0" cap="none" spc="0" normalizeH="0" baseline="0" noProof="0" dirty="0" smtClean="0">
              <a:solidFill>
                <a:srgbClr val="FFFF00"/>
              </a:solidFill>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r>
              <a:rPr lang="zh-CN" altLang="en-US" kern="0" noProof="0" dirty="0" smtClean="0">
                <a:solidFill>
                  <a:srgbClr val="FFFF00"/>
                </a:solidFill>
                <a:effectLst>
                  <a:outerShdw blurRad="38100" dist="38100" dir="2700000" algn="tl">
                    <a:srgbClr val="000000"/>
                  </a:outerShdw>
                </a:effectLst>
                <a:latin typeface="+mn-lt"/>
                <a:ea typeface="+mn-ea"/>
                <a:cs typeface="+mn-cs"/>
                <a:sym typeface="+mn-ea"/>
              </a:rPr>
              <a:t>直通式紧急切断阀</a:t>
            </a:r>
            <a:endParaRPr kumimoji="0" lang="en-US" altLang="zh-CN" kern="0" cap="none" spc="0" normalizeH="0" baseline="0" noProof="0" dirty="0" smtClean="0">
              <a:solidFill>
                <a:srgbClr val="FFFF00"/>
              </a:solidFill>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r>
              <a:rPr lang="zh-CN" altLang="en-US" kern="0" noProof="0" dirty="0" smtClean="0">
                <a:solidFill>
                  <a:srgbClr val="FFFF00"/>
                </a:solidFill>
                <a:effectLst>
                  <a:outerShdw blurRad="38100" dist="38100" dir="2700000" algn="tl">
                    <a:srgbClr val="000000"/>
                  </a:outerShdw>
                </a:effectLst>
                <a:latin typeface="+mn-lt"/>
                <a:ea typeface="+mn-ea"/>
                <a:cs typeface="+mn-cs"/>
                <a:sym typeface="+mn-ea"/>
              </a:rPr>
              <a:t>（多用于固定压力容器）</a:t>
            </a:r>
            <a:endParaRPr kumimoji="0" lang="en-US" altLang="zh-CN" kern="0" cap="none" spc="0" normalizeH="0" baseline="0" noProof="0" dirty="0" smtClean="0">
              <a:solidFill>
                <a:srgbClr val="FFFF00"/>
              </a:solidFill>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r>
              <a:rPr lang="zh-CN" altLang="en-US" kern="0" noProof="0" dirty="0" smtClean="0">
                <a:solidFill>
                  <a:srgbClr val="FFFF00"/>
                </a:solidFill>
                <a:effectLst>
                  <a:outerShdw blurRad="38100" dist="38100" dir="2700000" algn="tl">
                    <a:srgbClr val="000000"/>
                  </a:outerShdw>
                </a:effectLst>
                <a:latin typeface="+mn-lt"/>
                <a:ea typeface="+mn-ea"/>
                <a:cs typeface="+mn-cs"/>
                <a:sym typeface="+mn-ea"/>
              </a:rPr>
              <a:t>（</a:t>
            </a:r>
            <a:r>
              <a:rPr lang="en-US" altLang="zh-CN" kern="0" noProof="0" dirty="0" smtClean="0">
                <a:solidFill>
                  <a:srgbClr val="FFFF00"/>
                </a:solidFill>
                <a:effectLst>
                  <a:outerShdw blurRad="38100" dist="38100" dir="2700000" algn="tl">
                    <a:srgbClr val="000000"/>
                  </a:outerShdw>
                </a:effectLst>
                <a:latin typeface="+mn-lt"/>
                <a:ea typeface="+mn-ea"/>
                <a:cs typeface="+mn-cs"/>
                <a:sym typeface="+mn-ea"/>
              </a:rPr>
              <a:t>2</a:t>
            </a:r>
            <a:r>
              <a:rPr lang="zh-CN" altLang="en-US" kern="0" noProof="0" dirty="0" smtClean="0">
                <a:solidFill>
                  <a:srgbClr val="FFFF00"/>
                </a:solidFill>
                <a:effectLst>
                  <a:outerShdw blurRad="38100" dist="38100" dir="2700000" algn="tl">
                    <a:srgbClr val="000000"/>
                  </a:outerShdw>
                </a:effectLst>
                <a:latin typeface="+mn-lt"/>
                <a:ea typeface="+mn-ea"/>
                <a:cs typeface="+mn-cs"/>
                <a:sym typeface="+mn-ea"/>
              </a:rPr>
              <a:t>）操纵形式分：机械（手动）牵引、油压操纵式、气动操纵式、液动操纵式四</a:t>
            </a:r>
            <a:r>
              <a:rPr lang="zh-CN" altLang="en-US" kern="0" noProof="0" smtClean="0">
                <a:solidFill>
                  <a:srgbClr val="FFFF00"/>
                </a:solidFill>
                <a:effectLst>
                  <a:outerShdw blurRad="38100" dist="38100" dir="2700000" algn="tl">
                    <a:srgbClr val="000000"/>
                  </a:outerShdw>
                </a:effectLst>
                <a:latin typeface="+mn-lt"/>
                <a:ea typeface="+mn-ea"/>
                <a:cs typeface="+mn-cs"/>
                <a:sym typeface="+mn-ea"/>
              </a:rPr>
              <a:t>种，</a:t>
            </a:r>
            <a:endParaRPr kumimoji="0" lang="en-US" altLang="zh-CN" kern="0" cap="none" spc="0" normalizeH="0" baseline="0" noProof="0" smtClean="0">
              <a:solidFill>
                <a:srgbClr val="FFFF00"/>
              </a:solidFill>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r>
              <a:rPr lang="zh-CN" altLang="en-US" kern="0" noProof="0" smtClean="0">
                <a:solidFill>
                  <a:srgbClr val="FFFF00"/>
                </a:solidFill>
                <a:effectLst>
                  <a:outerShdw blurRad="38100" dist="38100" dir="2700000" algn="tl">
                    <a:srgbClr val="000000"/>
                  </a:outerShdw>
                </a:effectLst>
                <a:latin typeface="+mn-lt"/>
                <a:ea typeface="+mn-ea"/>
                <a:cs typeface="+mn-cs"/>
                <a:sym typeface="+mn-ea"/>
              </a:rPr>
              <a:t>（</a:t>
            </a:r>
            <a:r>
              <a:rPr lang="en-US" altLang="zh-CN" kern="0" noProof="0" smtClean="0">
                <a:solidFill>
                  <a:srgbClr val="FFFF00"/>
                </a:solidFill>
                <a:effectLst>
                  <a:outerShdw blurRad="38100" dist="38100" dir="2700000" algn="tl">
                    <a:srgbClr val="000000"/>
                  </a:outerShdw>
                </a:effectLst>
                <a:latin typeface="+mn-lt"/>
                <a:ea typeface="+mn-ea"/>
                <a:cs typeface="+mn-cs"/>
                <a:sym typeface="+mn-ea"/>
              </a:rPr>
              <a:t>3</a:t>
            </a:r>
            <a:r>
              <a:rPr lang="zh-CN" altLang="en-US" kern="0" noProof="0" smtClean="0">
                <a:solidFill>
                  <a:srgbClr val="FFFF00"/>
                </a:solidFill>
                <a:effectLst>
                  <a:outerShdw blurRad="38100" dist="38100" dir="2700000" algn="tl">
                    <a:srgbClr val="000000"/>
                  </a:outerShdw>
                </a:effectLst>
                <a:latin typeface="+mn-lt"/>
                <a:ea typeface="+mn-ea"/>
                <a:cs typeface="+mn-cs"/>
                <a:sym typeface="+mn-ea"/>
              </a:rPr>
              <a:t>）联锁控制系统：压缩机停机与紧急切断装置联锁（储罐压力、液位、温度、报警）。</a:t>
            </a:r>
            <a:endParaRPr kumimoji="0" lang="en-US" altLang="zh-CN" kern="0" cap="none" spc="0" normalizeH="0" baseline="0" noProof="0" dirty="0" smtClean="0">
              <a:solidFill>
                <a:srgbClr val="FFFF00"/>
              </a:solidFill>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endParaRPr kumimoji="0" lang="en-US" altLang="zh-CN" kern="0" cap="none" spc="0" normalizeH="0" baseline="0" noProof="0" dirty="0" smtClean="0">
              <a:solidFill>
                <a:srgbClr val="FFFF00"/>
              </a:solidFill>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endParaRPr lang="zh-CN" altLang="en-US" noProof="1"/>
          </a:p>
        </p:txBody>
      </p:sp>
    </p:spTree>
  </p:cSld>
  <p:clrMapOvr>
    <a:masterClrMapping/>
  </p:clrMapOvr>
  <p:transition spd="slow" advTm="5769">
    <p:fade/>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890588" y="1381125"/>
            <a:ext cx="8064500" cy="3524250"/>
          </a:xfrm>
          <a:prstGeom prst="rect">
            <a:avLst/>
          </a:prstGeom>
          <a:noFill/>
        </p:spPr>
        <p:txBody>
          <a:bodyPr wrap="square" rtlCol="0">
            <a:spAutoFit/>
          </a:bodyPr>
          <a:p>
            <a:r>
              <a:rPr lang="zh-CN" altLang="en-US" kern="0" noProof="0" smtClean="0">
                <a:solidFill>
                  <a:schemeClr val="tx2"/>
                </a:solidFill>
                <a:effectLst>
                  <a:outerShdw blurRad="38100" dist="38100" dir="2700000" algn="tl">
                    <a:srgbClr val="000000"/>
                  </a:outerShdw>
                </a:effectLst>
                <a:latin typeface="+mj-lt"/>
                <a:ea typeface="+mj-ea"/>
                <a:cs typeface="+mj-cs"/>
                <a:sym typeface="+mn-ea"/>
              </a:rPr>
              <a:t>城镇燃气安全设施设备</a:t>
            </a:r>
            <a:endParaRPr kumimoji="0" lang="zh-CN" altLang="en-US" kern="0" cap="none" spc="0" normalizeH="0" baseline="0" noProof="0" dirty="0" smtClean="0">
              <a:solidFill>
                <a:schemeClr val="tx2"/>
              </a:solidFill>
              <a:effectLst>
                <a:outerShdw blurRad="38100" dist="38100" dir="2700000" algn="tl">
                  <a:srgbClr val="000000"/>
                </a:outerShdw>
              </a:effectLst>
              <a:latin typeface="+mj-lt"/>
              <a:ea typeface="+mj-ea"/>
              <a:cs typeface="+mj-cs"/>
            </a:endParaRPr>
          </a:p>
          <a:p>
            <a:pPr marL="571500" marR="0" indent="-571500" defTabSz="914400">
              <a:spcBef>
                <a:spcPct val="20000"/>
              </a:spcBef>
              <a:buClr>
                <a:schemeClr val="tx2"/>
              </a:buClr>
              <a:buSzTx/>
              <a:buFontTx/>
              <a:defRPr/>
            </a:pPr>
            <a:r>
              <a:rPr lang="en-US" altLang="zh-CN" kern="0" noProof="0" smtClean="0">
                <a:effectLst>
                  <a:outerShdw blurRad="38100" dist="38100" dir="2700000" algn="tl">
                    <a:srgbClr val="000000"/>
                  </a:outerShdw>
                </a:effectLst>
                <a:latin typeface="+mn-lt"/>
                <a:ea typeface="+mn-ea"/>
                <a:cs typeface="+mn-cs"/>
                <a:sym typeface="+mn-ea"/>
              </a:rPr>
              <a:t>3</a:t>
            </a:r>
            <a:r>
              <a:rPr lang="en-US" altLang="zh-CN" kern="0" noProof="0" dirty="0" smtClean="0">
                <a:effectLst>
                  <a:outerShdw blurRad="38100" dist="38100" dir="2700000" algn="tl">
                    <a:srgbClr val="000000"/>
                  </a:outerShdw>
                </a:effectLst>
                <a:latin typeface="+mn-lt"/>
                <a:ea typeface="+mn-ea"/>
                <a:cs typeface="+mn-cs"/>
                <a:sym typeface="+mn-ea"/>
              </a:rPr>
              <a:t>.</a:t>
            </a:r>
            <a:r>
              <a:rPr lang="zh-CN" altLang="en-US" kern="0" noProof="0" dirty="0" smtClean="0">
                <a:effectLst>
                  <a:outerShdw blurRad="38100" dist="38100" dir="2700000" algn="tl">
                    <a:srgbClr val="000000"/>
                  </a:outerShdw>
                </a:effectLst>
                <a:latin typeface="+mn-lt"/>
                <a:ea typeface="+mn-ea"/>
                <a:cs typeface="+mn-cs"/>
                <a:sym typeface="+mn-ea"/>
              </a:rPr>
              <a:t>液位计</a:t>
            </a:r>
            <a:endParaRPr kumimoji="0" lang="en-US" altLang="zh-CN" kern="0" cap="none" spc="0" normalizeH="0" baseline="0" noProof="0" dirty="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r>
              <a:rPr lang="zh-CN" altLang="en-US" kern="0" noProof="0" dirty="0" smtClean="0">
                <a:effectLst>
                  <a:outerShdw blurRad="38100" dist="38100" dir="2700000" algn="tl">
                    <a:srgbClr val="000000"/>
                  </a:outerShdw>
                </a:effectLst>
                <a:latin typeface="+mn-lt"/>
                <a:ea typeface="+mn-ea"/>
                <a:cs typeface="+mn-cs"/>
                <a:sym typeface="+mn-ea"/>
              </a:rPr>
              <a:t>种类：玻璃管式、板式、</a:t>
            </a:r>
            <a:r>
              <a:rPr lang="zh-CN" altLang="en-US" kern="0" noProof="0" dirty="0" smtClean="0">
                <a:solidFill>
                  <a:srgbClr val="FFFF00"/>
                </a:solidFill>
                <a:effectLst>
                  <a:outerShdw blurRad="38100" dist="38100" dir="2700000" algn="tl">
                    <a:srgbClr val="000000"/>
                  </a:outerShdw>
                </a:effectLst>
                <a:latin typeface="+mn-lt"/>
                <a:ea typeface="+mn-ea"/>
                <a:cs typeface="+mn-cs"/>
                <a:sym typeface="+mn-ea"/>
              </a:rPr>
              <a:t>浮子或浮标式</a:t>
            </a:r>
            <a:r>
              <a:rPr lang="zh-CN" altLang="en-US" kern="0" noProof="0" dirty="0" smtClean="0">
                <a:effectLst>
                  <a:outerShdw blurRad="38100" dist="38100" dir="2700000" algn="tl">
                    <a:srgbClr val="000000"/>
                  </a:outerShdw>
                </a:effectLst>
                <a:latin typeface="+mn-lt"/>
                <a:ea typeface="+mn-ea"/>
                <a:cs typeface="+mn-cs"/>
                <a:sym typeface="+mn-ea"/>
              </a:rPr>
              <a:t>、雷达测控式、自动化仪表式等</a:t>
            </a:r>
            <a:endParaRPr kumimoji="0" lang="en-US" altLang="zh-CN" kern="0" cap="none" spc="0" normalizeH="0" baseline="0" noProof="0" dirty="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endParaRPr kumimoji="0" lang="en-US" altLang="zh-CN" kern="0" cap="none" spc="0" normalizeH="0" baseline="0" noProof="0" dirty="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r>
              <a:rPr lang="zh-CN" altLang="en-US" kern="0" noProof="0" dirty="0" smtClean="0">
                <a:solidFill>
                  <a:srgbClr val="FFFF00"/>
                </a:solidFill>
                <a:effectLst>
                  <a:outerShdw blurRad="38100" dist="38100" dir="2700000" algn="tl">
                    <a:srgbClr val="000000"/>
                  </a:outerShdw>
                </a:effectLst>
                <a:latin typeface="+mn-lt"/>
                <a:ea typeface="+mn-ea"/>
                <a:cs typeface="+mn-cs"/>
                <a:sym typeface="+mn-ea"/>
              </a:rPr>
              <a:t>注：</a:t>
            </a:r>
            <a:r>
              <a:rPr lang="zh-CN" altLang="en-US" u="sng" kern="0" noProof="0" dirty="0" smtClean="0">
                <a:solidFill>
                  <a:srgbClr val="FFFF00"/>
                </a:solidFill>
                <a:effectLst>
                  <a:outerShdw blurRad="38100" dist="38100" dir="2700000" algn="tl">
                    <a:srgbClr val="000000"/>
                  </a:outerShdw>
                </a:effectLst>
                <a:latin typeface="+mn-lt"/>
                <a:ea typeface="+mn-ea"/>
                <a:cs typeface="+mn-cs"/>
                <a:sym typeface="+mn-ea"/>
              </a:rPr>
              <a:t>液位计的</a:t>
            </a:r>
            <a:r>
              <a:rPr lang="zh-CN" altLang="en-US" u="sng" kern="0" noProof="0" dirty="0" smtClean="0">
                <a:solidFill>
                  <a:srgbClr val="FF0000"/>
                </a:solidFill>
                <a:effectLst>
                  <a:outerShdw blurRad="38100" dist="38100" dir="2700000" algn="tl">
                    <a:srgbClr val="000000"/>
                  </a:outerShdw>
                </a:effectLst>
                <a:latin typeface="+mn-lt"/>
                <a:ea typeface="+mn-ea"/>
                <a:cs typeface="+mn-cs"/>
                <a:sym typeface="+mn-ea"/>
              </a:rPr>
              <a:t>最高</a:t>
            </a:r>
            <a:r>
              <a:rPr lang="zh-CN" altLang="en-US" u="sng" kern="0" noProof="0" dirty="0" smtClean="0">
                <a:solidFill>
                  <a:srgbClr val="FFFF00"/>
                </a:solidFill>
                <a:effectLst>
                  <a:outerShdw blurRad="38100" dist="38100" dir="2700000" algn="tl">
                    <a:srgbClr val="000000"/>
                  </a:outerShdw>
                </a:effectLst>
                <a:latin typeface="+mn-lt"/>
                <a:ea typeface="+mn-ea"/>
                <a:cs typeface="+mn-cs"/>
                <a:sym typeface="+mn-ea"/>
              </a:rPr>
              <a:t>和</a:t>
            </a:r>
            <a:r>
              <a:rPr lang="zh-CN" altLang="en-US" u="sng" kern="0" noProof="0" dirty="0" smtClean="0">
                <a:solidFill>
                  <a:srgbClr val="FF0000"/>
                </a:solidFill>
                <a:effectLst>
                  <a:outerShdw blurRad="38100" dist="38100" dir="2700000" algn="tl">
                    <a:srgbClr val="000000"/>
                  </a:outerShdw>
                </a:effectLst>
                <a:latin typeface="+mn-lt"/>
                <a:ea typeface="+mn-ea"/>
                <a:cs typeface="+mn-cs"/>
                <a:sym typeface="+mn-ea"/>
              </a:rPr>
              <a:t>最低</a:t>
            </a:r>
            <a:r>
              <a:rPr lang="zh-CN" altLang="en-US" u="sng" kern="0" noProof="0" dirty="0" smtClean="0">
                <a:solidFill>
                  <a:srgbClr val="FFFF00"/>
                </a:solidFill>
                <a:effectLst>
                  <a:outerShdw blurRad="38100" dist="38100" dir="2700000" algn="tl">
                    <a:srgbClr val="000000"/>
                  </a:outerShdw>
                </a:effectLst>
                <a:latin typeface="+mn-lt"/>
                <a:ea typeface="+mn-ea"/>
                <a:cs typeface="+mn-cs"/>
                <a:sym typeface="+mn-ea"/>
              </a:rPr>
              <a:t>安全液位必须做出明显标记！（划红线 </a:t>
            </a:r>
            <a:r>
              <a:rPr lang="zh-CN" altLang="en-US" kern="0" noProof="0" dirty="0" smtClean="0">
                <a:solidFill>
                  <a:srgbClr val="FFFF00"/>
                </a:solidFill>
                <a:effectLst>
                  <a:outerShdw blurRad="38100" dist="38100" dir="2700000" algn="tl">
                    <a:srgbClr val="000000"/>
                  </a:outerShdw>
                </a:effectLst>
                <a:latin typeface="+mn-lt"/>
                <a:ea typeface="+mn-ea"/>
                <a:cs typeface="+mn-cs"/>
                <a:sym typeface="+mn-ea"/>
              </a:rPr>
              <a:t>）</a:t>
            </a:r>
            <a:endParaRPr kumimoji="0" lang="en-US" altLang="zh-CN" kern="0" cap="none" spc="0" normalizeH="0" baseline="0" noProof="0" dirty="0" smtClean="0">
              <a:solidFill>
                <a:srgbClr val="FFFF00"/>
              </a:solidFill>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r>
              <a:rPr lang="zh-CN" altLang="en-US" kern="0" noProof="0" dirty="0" smtClean="0">
                <a:solidFill>
                  <a:srgbClr val="FFFF00"/>
                </a:solidFill>
                <a:effectLst>
                  <a:outerShdw blurRad="38100" dist="38100" dir="2700000" algn="tl">
                    <a:srgbClr val="000000"/>
                  </a:outerShdw>
                </a:effectLst>
                <a:latin typeface="+mn-lt"/>
                <a:ea typeface="+mn-ea"/>
                <a:cs typeface="+mn-cs"/>
                <a:sym typeface="+mn-ea"/>
              </a:rPr>
              <a:t>储罐应设置远传显示液位计，且应设置液位上、下限报警装置！</a:t>
            </a:r>
            <a:endParaRPr kumimoji="0" lang="en-US" altLang="zh-CN" kern="0" cap="none" spc="0" normalizeH="0" baseline="0" noProof="0" dirty="0" smtClean="0">
              <a:solidFill>
                <a:srgbClr val="FFFF00"/>
              </a:solidFill>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r>
              <a:rPr lang="zh-CN" altLang="en-US" kern="0" noProof="0" dirty="0" smtClean="0">
                <a:solidFill>
                  <a:srgbClr val="FFFF00"/>
                </a:solidFill>
                <a:effectLst>
                  <a:outerShdw blurRad="38100" dist="38100" dir="2700000" algn="tl">
                    <a:srgbClr val="000000"/>
                  </a:outerShdw>
                </a:effectLst>
                <a:latin typeface="+mn-lt"/>
                <a:ea typeface="+mn-ea"/>
                <a:cs typeface="+mn-cs"/>
                <a:sym typeface="+mn-ea"/>
              </a:rPr>
              <a:t>每台压力容器的产品说明书中有最高液位规定，</a:t>
            </a:r>
            <a:r>
              <a:rPr lang="en-US" altLang="zh-CN" kern="0" noProof="0" dirty="0" smtClean="0">
                <a:solidFill>
                  <a:srgbClr val="FFFF00"/>
                </a:solidFill>
                <a:effectLst>
                  <a:outerShdw blurRad="38100" dist="38100" dir="2700000" algn="tl">
                    <a:srgbClr val="000000"/>
                  </a:outerShdw>
                </a:effectLst>
                <a:latin typeface="+mn-lt"/>
                <a:ea typeface="+mn-ea"/>
                <a:cs typeface="+mn-cs"/>
                <a:sym typeface="+mn-ea"/>
              </a:rPr>
              <a:t>《</a:t>
            </a:r>
            <a:r>
              <a:rPr lang="zh-CN" altLang="en-US" kern="0" noProof="0" dirty="0" smtClean="0">
                <a:solidFill>
                  <a:srgbClr val="FFFF00"/>
                </a:solidFill>
                <a:effectLst>
                  <a:outerShdw blurRad="38100" dist="38100" dir="2700000" algn="tl">
                    <a:srgbClr val="000000"/>
                  </a:outerShdw>
                </a:effectLst>
                <a:latin typeface="+mn-lt"/>
                <a:ea typeface="+mn-ea"/>
                <a:cs typeface="+mn-cs"/>
                <a:sym typeface="+mn-ea"/>
              </a:rPr>
              <a:t>固定式压力容器安全技术监察规程</a:t>
            </a:r>
            <a:r>
              <a:rPr lang="en-US" altLang="zh-CN" kern="0" noProof="0" dirty="0" smtClean="0">
                <a:solidFill>
                  <a:srgbClr val="FFFF00"/>
                </a:solidFill>
                <a:effectLst>
                  <a:outerShdw blurRad="38100" dist="38100" dir="2700000" algn="tl">
                    <a:srgbClr val="000000"/>
                  </a:outerShdw>
                </a:effectLst>
                <a:latin typeface="+mn-lt"/>
                <a:ea typeface="+mn-ea"/>
                <a:cs typeface="+mn-cs"/>
                <a:sym typeface="+mn-ea"/>
              </a:rPr>
              <a:t>》</a:t>
            </a:r>
            <a:r>
              <a:rPr lang="zh-CN" altLang="en-US" kern="0" noProof="0" dirty="0" smtClean="0">
                <a:solidFill>
                  <a:srgbClr val="FFFF00"/>
                </a:solidFill>
                <a:effectLst>
                  <a:outerShdw blurRad="38100" dist="38100" dir="2700000" algn="tl">
                    <a:srgbClr val="000000"/>
                  </a:outerShdw>
                </a:effectLst>
                <a:latin typeface="+mn-lt"/>
                <a:ea typeface="+mn-ea"/>
                <a:cs typeface="+mn-cs"/>
                <a:sym typeface="+mn-ea"/>
              </a:rPr>
              <a:t>：按</a:t>
            </a:r>
            <a:r>
              <a:rPr lang="en-US" altLang="zh-CN" kern="0" noProof="0" dirty="0" smtClean="0">
                <a:effectLst>
                  <a:outerShdw blurRad="38100" dist="38100" dir="2700000" algn="tl">
                    <a:srgbClr val="000000"/>
                  </a:outerShdw>
                </a:effectLst>
                <a:latin typeface="+mn-lt"/>
                <a:ea typeface="+mn-ea"/>
                <a:cs typeface="+mn-cs"/>
                <a:sym typeface="+mn-ea"/>
              </a:rPr>
              <a:t>50</a:t>
            </a:r>
            <a:r>
              <a:rPr lang="zh-CN" altLang="en-US" kern="0" noProof="0" dirty="0" smtClean="0">
                <a:effectLst>
                  <a:outerShdw blurRad="38100" dist="38100" dir="2700000" algn="tl">
                    <a:srgbClr val="000000"/>
                  </a:outerShdw>
                </a:effectLst>
                <a:latin typeface="+mn-lt"/>
                <a:ea typeface="+mn-ea"/>
                <a:cs typeface="+mn-cs"/>
                <a:sym typeface="+mn-ea"/>
              </a:rPr>
              <a:t>℃时</a:t>
            </a:r>
            <a:r>
              <a:rPr lang="zh-CN" altLang="en-US" kern="0" noProof="0" dirty="0" smtClean="0">
                <a:solidFill>
                  <a:srgbClr val="FFFF00"/>
                </a:solidFill>
                <a:effectLst>
                  <a:outerShdw blurRad="38100" dist="38100" dir="2700000" algn="tl">
                    <a:srgbClr val="000000"/>
                  </a:outerShdw>
                </a:effectLst>
                <a:latin typeface="+mn-lt"/>
                <a:ea typeface="+mn-ea"/>
                <a:cs typeface="+mn-cs"/>
                <a:sym typeface="+mn-ea"/>
              </a:rPr>
              <a:t>液体高度不得大于（容积百分比）</a:t>
            </a:r>
            <a:r>
              <a:rPr lang="en-US" altLang="zh-CN" kern="0" noProof="0" dirty="0" smtClean="0">
                <a:solidFill>
                  <a:srgbClr val="FFFF00"/>
                </a:solidFill>
                <a:effectLst>
                  <a:outerShdw blurRad="38100" dist="38100" dir="2700000" algn="tl">
                    <a:srgbClr val="000000"/>
                  </a:outerShdw>
                </a:effectLst>
                <a:latin typeface="+mn-lt"/>
                <a:ea typeface="+mn-ea"/>
                <a:cs typeface="+mn-cs"/>
                <a:sym typeface="+mn-ea"/>
              </a:rPr>
              <a:t>95</a:t>
            </a:r>
            <a:r>
              <a:rPr lang="en-US" altLang="zh-CN" kern="0" noProof="0" smtClean="0">
                <a:solidFill>
                  <a:srgbClr val="FFFF00"/>
                </a:solidFill>
                <a:effectLst>
                  <a:outerShdw blurRad="38100" dist="38100" dir="2700000" algn="tl">
                    <a:srgbClr val="000000"/>
                  </a:outerShdw>
                </a:effectLst>
                <a:latin typeface="+mn-lt"/>
                <a:ea typeface="+mn-ea"/>
                <a:cs typeface="+mn-cs"/>
                <a:sym typeface="+mn-ea"/>
              </a:rPr>
              <a:t>%</a:t>
            </a:r>
            <a:r>
              <a:rPr lang="zh-CN" altLang="en-US" kern="0" noProof="0" smtClean="0">
                <a:solidFill>
                  <a:srgbClr val="FFFF00"/>
                </a:solidFill>
                <a:effectLst>
                  <a:outerShdw blurRad="38100" dist="38100" dir="2700000" algn="tl">
                    <a:srgbClr val="000000"/>
                  </a:outerShdw>
                </a:effectLst>
                <a:latin typeface="+mn-lt"/>
                <a:ea typeface="+mn-ea"/>
                <a:cs typeface="+mn-cs"/>
                <a:sym typeface="+mn-ea"/>
              </a:rPr>
              <a:t>。一般</a:t>
            </a:r>
            <a:r>
              <a:rPr lang="zh-CN" altLang="en-US" kern="0" noProof="0" smtClean="0">
                <a:solidFill>
                  <a:srgbClr val="FF0000"/>
                </a:solidFill>
                <a:effectLst>
                  <a:outerShdw blurRad="38100" dist="38100" dir="2700000" algn="tl">
                    <a:srgbClr val="000000"/>
                  </a:outerShdw>
                </a:effectLst>
                <a:latin typeface="+mn-lt"/>
                <a:ea typeface="+mn-ea"/>
                <a:cs typeface="+mn-cs"/>
                <a:sym typeface="+mn-ea"/>
              </a:rPr>
              <a:t>常温下</a:t>
            </a:r>
            <a:r>
              <a:rPr lang="zh-CN" altLang="en-US" kern="0" noProof="0" smtClean="0">
                <a:solidFill>
                  <a:srgbClr val="FFFF00"/>
                </a:solidFill>
                <a:effectLst>
                  <a:outerShdw blurRad="38100" dist="38100" dir="2700000" algn="tl">
                    <a:srgbClr val="000000"/>
                  </a:outerShdw>
                </a:effectLst>
                <a:latin typeface="+mn-lt"/>
                <a:ea typeface="+mn-ea"/>
                <a:cs typeface="+mn-cs"/>
                <a:sym typeface="+mn-ea"/>
              </a:rPr>
              <a:t>选取不大于</a:t>
            </a:r>
            <a:r>
              <a:rPr lang="en-US" altLang="zh-CN" kern="0" noProof="0" smtClean="0">
                <a:solidFill>
                  <a:srgbClr val="FF0000"/>
                </a:solidFill>
                <a:effectLst>
                  <a:outerShdw blurRad="38100" dist="38100" dir="2700000" algn="tl">
                    <a:srgbClr val="000000"/>
                  </a:outerShdw>
                </a:effectLst>
                <a:latin typeface="+mn-lt"/>
                <a:ea typeface="+mn-ea"/>
                <a:cs typeface="+mn-cs"/>
                <a:sym typeface="+mn-ea"/>
              </a:rPr>
              <a:t>85%</a:t>
            </a:r>
            <a:r>
              <a:rPr lang="zh-CN" altLang="en-US" kern="0" noProof="0" smtClean="0">
                <a:solidFill>
                  <a:srgbClr val="FFFF00"/>
                </a:solidFill>
                <a:effectLst>
                  <a:outerShdw blurRad="38100" dist="38100" dir="2700000" algn="tl">
                    <a:srgbClr val="000000"/>
                  </a:outerShdw>
                </a:effectLst>
                <a:latin typeface="+mn-lt"/>
                <a:ea typeface="+mn-ea"/>
                <a:cs typeface="+mn-cs"/>
                <a:sym typeface="+mn-ea"/>
              </a:rPr>
              <a:t>报警联动。</a:t>
            </a:r>
            <a:endParaRPr kumimoji="0" lang="en-US" altLang="zh-CN" kern="0" cap="none" spc="0" normalizeH="0" baseline="0" noProof="0" dirty="0" smtClean="0">
              <a:solidFill>
                <a:srgbClr val="FFFF00"/>
              </a:solidFill>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r>
              <a:rPr lang="zh-CN" altLang="en-US" kern="0" noProof="0" dirty="0" smtClean="0">
                <a:solidFill>
                  <a:srgbClr val="FFFF00"/>
                </a:solidFill>
                <a:effectLst>
                  <a:outerShdw blurRad="38100" dist="38100" dir="2700000" algn="tl">
                    <a:srgbClr val="000000"/>
                  </a:outerShdw>
                </a:effectLst>
                <a:latin typeface="+mn-lt"/>
                <a:ea typeface="+mn-ea"/>
                <a:cs typeface="+mn-cs"/>
                <a:sym typeface="+mn-ea"/>
              </a:rPr>
              <a:t>书中</a:t>
            </a:r>
            <a:r>
              <a:rPr lang="en-US" altLang="zh-CN" kern="0" noProof="0" dirty="0" smtClean="0">
                <a:solidFill>
                  <a:srgbClr val="FFFF00"/>
                </a:solidFill>
                <a:effectLst>
                  <a:outerShdw blurRad="38100" dist="38100" dir="2700000" algn="tl">
                    <a:srgbClr val="000000"/>
                  </a:outerShdw>
                </a:effectLst>
                <a:latin typeface="+mn-lt"/>
                <a:ea typeface="+mn-ea"/>
                <a:cs typeface="+mn-cs"/>
                <a:sym typeface="+mn-ea"/>
              </a:rPr>
              <a:t>P97</a:t>
            </a:r>
            <a:r>
              <a:rPr lang="zh-CN" altLang="en-US" kern="0" noProof="0" dirty="0" smtClean="0">
                <a:solidFill>
                  <a:srgbClr val="FFFF00"/>
                </a:solidFill>
                <a:effectLst>
                  <a:outerShdw blurRad="38100" dist="38100" dir="2700000" algn="tl">
                    <a:srgbClr val="000000"/>
                  </a:outerShdw>
                </a:effectLst>
                <a:latin typeface="+mn-lt"/>
                <a:ea typeface="+mn-ea"/>
                <a:cs typeface="+mn-cs"/>
                <a:sym typeface="+mn-ea"/>
              </a:rPr>
              <a:t>：最高工作压力</a:t>
            </a:r>
            <a:r>
              <a:rPr lang="en-US" altLang="zh-CN" kern="0" noProof="0" dirty="0" smtClean="0">
                <a:effectLst>
                  <a:outerShdw blurRad="38100" dist="38100" dir="2700000" algn="tl">
                    <a:srgbClr val="000000"/>
                  </a:outerShdw>
                </a:effectLst>
                <a:latin typeface="+mn-lt"/>
                <a:ea typeface="+mn-ea"/>
                <a:cs typeface="+mn-cs"/>
                <a:sym typeface="+mn-ea"/>
              </a:rPr>
              <a:t>40</a:t>
            </a:r>
            <a:r>
              <a:rPr lang="zh-CN" altLang="en-US" kern="0" noProof="0" dirty="0" smtClean="0">
                <a:effectLst>
                  <a:outerShdw blurRad="38100" dist="38100" dir="2700000" algn="tl">
                    <a:srgbClr val="000000"/>
                  </a:outerShdw>
                </a:effectLst>
                <a:latin typeface="+mn-lt"/>
                <a:ea typeface="+mn-ea"/>
                <a:cs typeface="+mn-cs"/>
                <a:sym typeface="+mn-ea"/>
              </a:rPr>
              <a:t>℃时</a:t>
            </a:r>
            <a:r>
              <a:rPr lang="zh-CN" altLang="en-US" kern="0" noProof="0" dirty="0" smtClean="0">
                <a:solidFill>
                  <a:srgbClr val="FFFF00"/>
                </a:solidFill>
                <a:effectLst>
                  <a:outerShdw blurRad="38100" dist="38100" dir="2700000" algn="tl">
                    <a:srgbClr val="000000"/>
                  </a:outerShdw>
                </a:effectLst>
                <a:latin typeface="+mn-lt"/>
                <a:ea typeface="+mn-ea"/>
                <a:cs typeface="+mn-cs"/>
                <a:sym typeface="+mn-ea"/>
              </a:rPr>
              <a:t>不得大于（容积百分比）</a:t>
            </a:r>
            <a:r>
              <a:rPr lang="en-US" altLang="zh-CN" kern="0" noProof="0" dirty="0" smtClean="0">
                <a:solidFill>
                  <a:srgbClr val="FFFF00"/>
                </a:solidFill>
                <a:effectLst>
                  <a:outerShdw blurRad="38100" dist="38100" dir="2700000" algn="tl">
                    <a:srgbClr val="000000"/>
                  </a:outerShdw>
                </a:effectLst>
                <a:latin typeface="+mn-lt"/>
                <a:ea typeface="+mn-ea"/>
                <a:cs typeface="+mn-cs"/>
                <a:sym typeface="+mn-ea"/>
              </a:rPr>
              <a:t>90%</a:t>
            </a:r>
            <a:r>
              <a:rPr lang="zh-CN" altLang="en-US" kern="0" noProof="0" dirty="0" smtClean="0">
                <a:solidFill>
                  <a:srgbClr val="FFFF00"/>
                </a:solidFill>
                <a:effectLst>
                  <a:outerShdw blurRad="38100" dist="38100" dir="2700000" algn="tl">
                    <a:srgbClr val="000000"/>
                  </a:outerShdw>
                </a:effectLst>
                <a:latin typeface="+mn-lt"/>
                <a:ea typeface="+mn-ea"/>
                <a:cs typeface="+mn-cs"/>
                <a:sym typeface="+mn-ea"/>
              </a:rPr>
              <a:t>，</a:t>
            </a:r>
            <a:r>
              <a:rPr lang="zh-CN" altLang="en-US" kern="0" noProof="0" dirty="0" smtClean="0">
                <a:effectLst>
                  <a:outerShdw blurRad="38100" dist="38100" dir="2700000" algn="tl">
                    <a:srgbClr val="000000"/>
                  </a:outerShdw>
                </a:effectLst>
                <a:latin typeface="+mn-lt"/>
                <a:ea typeface="+mn-ea"/>
                <a:cs typeface="+mn-cs"/>
                <a:sym typeface="+mn-ea"/>
              </a:rPr>
              <a:t>表达不太准确，已过时。</a:t>
            </a:r>
            <a:endParaRPr lang="zh-CN" altLang="en-US" noProof="1"/>
          </a:p>
        </p:txBody>
      </p:sp>
    </p:spTree>
  </p:cSld>
  <p:clrMapOvr>
    <a:masterClrMapping/>
  </p:clrMapOvr>
  <p:transition spd="slow" advTm="5769">
    <p:fade/>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890588" y="1339850"/>
            <a:ext cx="8208963" cy="2251075"/>
          </a:xfrm>
          <a:prstGeom prst="rect">
            <a:avLst/>
          </a:prstGeom>
          <a:noFill/>
        </p:spPr>
        <p:txBody>
          <a:bodyPr wrap="square" rtlCol="0">
            <a:spAutoFit/>
          </a:bodyPr>
          <a:p>
            <a:r>
              <a:rPr lang="en-US" altLang="zh-CN" kern="0" noProof="0" smtClean="0">
                <a:solidFill>
                  <a:schemeClr val="tx2"/>
                </a:solidFill>
                <a:effectLst>
                  <a:outerShdw blurRad="38100" dist="38100" dir="2700000" algn="tl">
                    <a:srgbClr val="000000"/>
                  </a:outerShdw>
                </a:effectLst>
                <a:latin typeface="+mj-lt"/>
                <a:ea typeface="+mj-ea"/>
                <a:cs typeface="+mj-cs"/>
                <a:sym typeface="+mn-ea"/>
              </a:rPr>
              <a:t>4.</a:t>
            </a:r>
            <a:r>
              <a:rPr lang="zh-CN" altLang="en-US" kern="0" noProof="0" smtClean="0">
                <a:solidFill>
                  <a:schemeClr val="tx2"/>
                </a:solidFill>
                <a:effectLst>
                  <a:outerShdw blurRad="38100" dist="38100" dir="2700000" algn="tl">
                    <a:srgbClr val="000000"/>
                  </a:outerShdw>
                </a:effectLst>
                <a:latin typeface="+mj-lt"/>
                <a:ea typeface="+mj-ea"/>
                <a:cs typeface="+mj-cs"/>
                <a:sym typeface="+mn-ea"/>
              </a:rPr>
              <a:t>压力表</a:t>
            </a:r>
            <a:endParaRPr kumimoji="0" lang="zh-CN" altLang="en-US" kern="0" cap="none" spc="0" normalizeH="0" baseline="0" noProof="0" dirty="0" smtClean="0">
              <a:solidFill>
                <a:schemeClr val="tx2"/>
              </a:solidFill>
              <a:effectLst>
                <a:outerShdw blurRad="38100" dist="38100" dir="2700000" algn="tl">
                  <a:srgbClr val="000000"/>
                </a:outerShdw>
              </a:effectLst>
              <a:latin typeface="+mj-lt"/>
              <a:ea typeface="+mj-ea"/>
              <a:cs typeface="+mj-cs"/>
            </a:endParaRPr>
          </a:p>
          <a:p>
            <a:pPr marL="571500" marR="0" indent="-571500" defTabSz="914400">
              <a:spcBef>
                <a:spcPct val="20000"/>
              </a:spcBef>
              <a:buClr>
                <a:schemeClr val="tx2"/>
              </a:buClr>
              <a:buSzTx/>
              <a:buFontTx/>
              <a:defRPr/>
            </a:pPr>
            <a:r>
              <a:rPr lang="zh-CN" altLang="en-US" kern="0" noProof="0" smtClean="0">
                <a:effectLst>
                  <a:outerShdw blurRad="38100" dist="38100" dir="2700000" algn="tl">
                    <a:srgbClr val="000000"/>
                  </a:outerShdw>
                </a:effectLst>
                <a:latin typeface="+mn-lt"/>
                <a:ea typeface="+mn-ea"/>
                <a:cs typeface="+mn-cs"/>
                <a:sym typeface="+mn-ea"/>
              </a:rPr>
              <a:t>液</a:t>
            </a:r>
            <a:r>
              <a:rPr lang="zh-CN" altLang="en-US" kern="0" noProof="0" dirty="0" smtClean="0">
                <a:effectLst>
                  <a:outerShdw blurRad="38100" dist="38100" dir="2700000" algn="tl">
                    <a:srgbClr val="000000"/>
                  </a:outerShdw>
                </a:effectLst>
                <a:latin typeface="+mn-lt"/>
                <a:ea typeface="+mn-ea"/>
                <a:cs typeface="+mn-cs"/>
                <a:sym typeface="+mn-ea"/>
              </a:rPr>
              <a:t>化石油气压力表要求：表直径不小于</a:t>
            </a:r>
            <a:r>
              <a:rPr lang="en-US" altLang="zh-CN" kern="0" noProof="0" dirty="0" smtClean="0">
                <a:effectLst>
                  <a:outerShdw blurRad="38100" dist="38100" dir="2700000" algn="tl">
                    <a:srgbClr val="000000"/>
                  </a:outerShdw>
                </a:effectLst>
                <a:latin typeface="+mn-lt"/>
                <a:ea typeface="+mn-ea"/>
                <a:cs typeface="+mn-cs"/>
                <a:sym typeface="+mn-ea"/>
              </a:rPr>
              <a:t>100mm</a:t>
            </a:r>
            <a:r>
              <a:rPr lang="zh-CN" altLang="en-US" kern="0" noProof="0" dirty="0" smtClean="0">
                <a:effectLst>
                  <a:outerShdw blurRad="38100" dist="38100" dir="2700000" algn="tl">
                    <a:srgbClr val="000000"/>
                  </a:outerShdw>
                </a:effectLst>
                <a:latin typeface="+mn-lt"/>
                <a:ea typeface="+mn-ea"/>
                <a:cs typeface="+mn-cs"/>
                <a:sym typeface="+mn-ea"/>
              </a:rPr>
              <a:t>、精度等级</a:t>
            </a:r>
            <a:r>
              <a:rPr lang="en-US" altLang="zh-CN" kern="0" noProof="0" dirty="0" smtClean="0">
                <a:effectLst>
                  <a:outerShdw blurRad="38100" dist="38100" dir="2700000" algn="tl">
                    <a:srgbClr val="000000"/>
                  </a:outerShdw>
                </a:effectLst>
                <a:latin typeface="+mn-lt"/>
                <a:ea typeface="+mn-ea"/>
                <a:cs typeface="+mn-cs"/>
                <a:sym typeface="+mn-ea"/>
              </a:rPr>
              <a:t>1.5</a:t>
            </a:r>
            <a:r>
              <a:rPr lang="zh-CN" altLang="en-US" kern="0" noProof="0" dirty="0" smtClean="0">
                <a:effectLst>
                  <a:outerShdw blurRad="38100" dist="38100" dir="2700000" algn="tl">
                    <a:srgbClr val="000000"/>
                  </a:outerShdw>
                </a:effectLst>
                <a:latin typeface="+mn-lt"/>
                <a:ea typeface="+mn-ea"/>
                <a:cs typeface="+mn-cs"/>
                <a:sym typeface="+mn-ea"/>
              </a:rPr>
              <a:t>以上（数字越低精度越高）</a:t>
            </a:r>
            <a:endParaRPr kumimoji="0" lang="en-US" altLang="zh-CN" kern="0" cap="none" spc="0" normalizeH="0" baseline="0" noProof="0" dirty="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r>
              <a:rPr lang="zh-CN" altLang="en-US" kern="0" noProof="0" dirty="0" smtClean="0">
                <a:solidFill>
                  <a:srgbClr val="FFFF00"/>
                </a:solidFill>
                <a:effectLst>
                  <a:outerShdw blurRad="38100" dist="38100" dir="2700000" algn="tl">
                    <a:srgbClr val="000000"/>
                  </a:outerShdw>
                </a:effectLst>
                <a:latin typeface="+mn-lt"/>
                <a:ea typeface="+mn-ea"/>
                <a:cs typeface="+mn-cs"/>
                <a:sym typeface="+mn-ea"/>
              </a:rPr>
              <a:t>注：压力表应有</a:t>
            </a:r>
            <a:r>
              <a:rPr lang="zh-CN" altLang="en-US" kern="0" noProof="0" smtClean="0">
                <a:solidFill>
                  <a:srgbClr val="FF0000"/>
                </a:solidFill>
                <a:effectLst>
                  <a:outerShdw blurRad="38100" dist="38100" dir="2700000" algn="tl">
                    <a:srgbClr val="000000"/>
                  </a:outerShdw>
                </a:effectLst>
                <a:latin typeface="+mn-lt"/>
                <a:ea typeface="+mn-ea"/>
                <a:cs typeface="+mn-cs"/>
                <a:sym typeface="+mn-ea"/>
              </a:rPr>
              <a:t>最高</a:t>
            </a:r>
            <a:r>
              <a:rPr lang="zh-CN" altLang="en-US" kern="0" noProof="0" smtClean="0">
                <a:solidFill>
                  <a:srgbClr val="FFFF00"/>
                </a:solidFill>
                <a:effectLst>
                  <a:outerShdw blurRad="38100" dist="38100" dir="2700000" algn="tl">
                    <a:srgbClr val="000000"/>
                  </a:outerShdw>
                </a:effectLst>
                <a:latin typeface="+mn-lt"/>
                <a:ea typeface="+mn-ea"/>
                <a:cs typeface="+mn-cs"/>
                <a:sym typeface="+mn-ea"/>
              </a:rPr>
              <a:t>和最低压</a:t>
            </a:r>
            <a:r>
              <a:rPr lang="zh-CN" altLang="en-US" kern="0" noProof="0" dirty="0" smtClean="0">
                <a:solidFill>
                  <a:srgbClr val="FFFF00"/>
                </a:solidFill>
                <a:effectLst>
                  <a:outerShdw blurRad="38100" dist="38100" dir="2700000" algn="tl">
                    <a:srgbClr val="000000"/>
                  </a:outerShdw>
                </a:effectLst>
                <a:latin typeface="+mn-lt"/>
                <a:ea typeface="+mn-ea"/>
                <a:cs typeface="+mn-cs"/>
                <a:sym typeface="+mn-ea"/>
              </a:rPr>
              <a:t>力警示标</a:t>
            </a:r>
            <a:r>
              <a:rPr lang="zh-CN" altLang="en-US" kern="0" noProof="0" smtClean="0">
                <a:solidFill>
                  <a:srgbClr val="FFFF00"/>
                </a:solidFill>
                <a:effectLst>
                  <a:outerShdw blurRad="38100" dist="38100" dir="2700000" algn="tl">
                    <a:srgbClr val="000000"/>
                  </a:outerShdw>
                </a:effectLst>
                <a:latin typeface="+mn-lt"/>
                <a:ea typeface="+mn-ea"/>
                <a:cs typeface="+mn-cs"/>
                <a:sym typeface="+mn-ea"/>
              </a:rPr>
              <a:t>记！（最高线划红线 ）</a:t>
            </a:r>
            <a:endParaRPr kumimoji="0" lang="en-US" altLang="zh-CN" kern="0" cap="none" spc="0" normalizeH="0" baseline="0" noProof="0" smtClean="0">
              <a:solidFill>
                <a:srgbClr val="FFFF00"/>
              </a:solidFill>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r>
              <a:rPr lang="en-US" altLang="zh-CN" kern="0" noProof="0" smtClean="0">
                <a:effectLst>
                  <a:outerShdw blurRad="38100" dist="38100" dir="2700000" algn="tl">
                    <a:srgbClr val="000000"/>
                  </a:outerShdw>
                </a:effectLst>
                <a:latin typeface="+mn-lt"/>
                <a:ea typeface="+mn-ea"/>
                <a:cs typeface="+mn-cs"/>
                <a:sym typeface="+mn-ea"/>
              </a:rPr>
              <a:t>5.</a:t>
            </a:r>
            <a:r>
              <a:rPr lang="zh-CN" altLang="en-US" kern="0" noProof="0" smtClean="0">
                <a:effectLst>
                  <a:outerShdw blurRad="38100" dist="38100" dir="2700000" algn="tl">
                    <a:srgbClr val="000000"/>
                  </a:outerShdw>
                </a:effectLst>
                <a:latin typeface="+mn-lt"/>
                <a:ea typeface="+mn-ea"/>
                <a:cs typeface="+mn-cs"/>
                <a:sym typeface="+mn-ea"/>
              </a:rPr>
              <a:t>温度计：划最高和最低温度线！（最高线划红线 ）</a:t>
            </a:r>
            <a:endParaRPr kumimoji="0" lang="en-US" altLang="zh-CN" kern="0" cap="none" spc="0" normalizeH="0" baseline="0" noProof="0" dirty="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endParaRPr kumimoji="0" lang="zh-CN" altLang="en-US" kern="0" cap="none" spc="0" normalizeH="0" baseline="0" noProof="0" dirty="0" smtClean="0">
              <a:solidFill>
                <a:srgbClr val="FFFF00"/>
              </a:solidFill>
              <a:effectLst>
                <a:outerShdw blurRad="38100" dist="38100" dir="2700000" algn="tl">
                  <a:srgbClr val="000000"/>
                </a:outerShdw>
              </a:effectLst>
              <a:latin typeface="+mn-lt"/>
              <a:ea typeface="+mn-ea"/>
              <a:cs typeface="+mn-cs"/>
            </a:endParaRPr>
          </a:p>
          <a:p>
            <a:endParaRPr lang="zh-CN" altLang="en-US" noProof="1"/>
          </a:p>
        </p:txBody>
      </p:sp>
    </p:spTree>
  </p:cSld>
  <p:clrMapOvr>
    <a:masterClrMapping/>
  </p:clrMapOvr>
  <p:transition spd="slow" advTm="5769">
    <p:fade/>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049338" y="1282700"/>
            <a:ext cx="8056563" cy="1309688"/>
          </a:xfrm>
          <a:prstGeom prst="rect">
            <a:avLst/>
          </a:prstGeom>
          <a:noFill/>
        </p:spPr>
        <p:txBody>
          <a:bodyPr wrap="square" rtlCol="0">
            <a:spAutoFit/>
          </a:bodyPr>
          <a:p>
            <a:r>
              <a:rPr lang="zh-CN" altLang="en-US" kern="0" noProof="0" smtClean="0">
                <a:solidFill>
                  <a:srgbClr val="FFFF00"/>
                </a:solidFill>
                <a:effectLst>
                  <a:outerShdw blurRad="38100" dist="38100" dir="2700000" algn="tl">
                    <a:srgbClr val="000000"/>
                  </a:outerShdw>
                </a:effectLst>
                <a:latin typeface="+mj-lt"/>
                <a:ea typeface="+mj-ea"/>
                <a:cs typeface="+mj-cs"/>
                <a:sym typeface="+mn-ea"/>
              </a:rPr>
              <a:t>十三、液化石油气供应站等级划分</a:t>
            </a:r>
            <a:endParaRPr kumimoji="0" lang="zh-CN" altLang="en-US" kern="0" cap="none" spc="0" normalizeH="0" baseline="0" noProof="0" dirty="0" smtClean="0">
              <a:solidFill>
                <a:schemeClr val="tx2"/>
              </a:solidFill>
              <a:effectLst>
                <a:outerShdw blurRad="38100" dist="38100" dir="2700000" algn="tl">
                  <a:srgbClr val="000000"/>
                </a:outerShdw>
              </a:effectLst>
              <a:latin typeface="+mj-lt"/>
              <a:ea typeface="+mj-ea"/>
              <a:cs typeface="+mj-cs"/>
            </a:endParaRPr>
          </a:p>
          <a:p>
            <a:pPr marL="571500" marR="0" indent="-571500" defTabSz="914400">
              <a:spcBef>
                <a:spcPct val="20000"/>
              </a:spcBef>
              <a:buClr>
                <a:schemeClr val="tx2"/>
              </a:buClr>
              <a:buSzTx/>
              <a:buFontTx/>
              <a:defRPr/>
            </a:pPr>
            <a:r>
              <a:rPr lang="zh-CN" altLang="en-US" kern="0" noProof="0" dirty="0" smtClean="0">
                <a:solidFill>
                  <a:srgbClr val="FFFF00"/>
                </a:solidFill>
                <a:effectLst>
                  <a:outerShdw blurRad="38100" dist="38100" dir="2700000" algn="tl">
                    <a:srgbClr val="000000"/>
                  </a:outerShdw>
                </a:effectLst>
                <a:latin typeface="+mn-lt"/>
                <a:ea typeface="+mn-ea"/>
                <a:cs typeface="+mn-cs"/>
                <a:sym typeface="+mn-ea"/>
              </a:rPr>
              <a:t>根据</a:t>
            </a:r>
            <a:r>
              <a:rPr lang="en-US" altLang="zh-CN" kern="0" noProof="0" dirty="0" smtClean="0">
                <a:solidFill>
                  <a:srgbClr val="FFFF00"/>
                </a:solidFill>
                <a:effectLst>
                  <a:outerShdw blurRad="38100" dist="38100" dir="2700000" algn="tl">
                    <a:srgbClr val="000000"/>
                  </a:outerShdw>
                </a:effectLst>
                <a:latin typeface="+mn-lt"/>
                <a:ea typeface="+mn-ea"/>
                <a:cs typeface="+mn-cs"/>
                <a:sym typeface="+mn-ea"/>
              </a:rPr>
              <a:t>《</a:t>
            </a:r>
            <a:r>
              <a:rPr lang="zh-CN" altLang="en-US" kern="0" noProof="0" dirty="0" smtClean="0">
                <a:solidFill>
                  <a:srgbClr val="FFFF00"/>
                </a:solidFill>
                <a:effectLst>
                  <a:outerShdw blurRad="38100" dist="38100" dir="2700000" algn="tl">
                    <a:srgbClr val="000000"/>
                  </a:outerShdw>
                </a:effectLst>
                <a:latin typeface="+mn-lt"/>
                <a:ea typeface="+mn-ea"/>
                <a:cs typeface="+mn-cs"/>
                <a:sym typeface="+mn-ea"/>
              </a:rPr>
              <a:t>液化石油气供应工程设计规</a:t>
            </a:r>
            <a:r>
              <a:rPr lang="zh-CN" altLang="en-US" kern="0" noProof="0" smtClean="0">
                <a:solidFill>
                  <a:srgbClr val="FFFF00"/>
                </a:solidFill>
                <a:effectLst>
                  <a:outerShdw blurRad="38100" dist="38100" dir="2700000" algn="tl">
                    <a:srgbClr val="000000"/>
                  </a:outerShdw>
                </a:effectLst>
                <a:latin typeface="+mn-lt"/>
                <a:ea typeface="+mn-ea"/>
                <a:cs typeface="+mn-cs"/>
                <a:sym typeface="+mn-ea"/>
              </a:rPr>
              <a:t>范</a:t>
            </a:r>
            <a:r>
              <a:rPr lang="en-US" altLang="zh-CN" kern="0" noProof="0" smtClean="0">
                <a:solidFill>
                  <a:srgbClr val="FFFF00"/>
                </a:solidFill>
                <a:effectLst>
                  <a:outerShdw blurRad="38100" dist="38100" dir="2700000" algn="tl">
                    <a:srgbClr val="000000"/>
                  </a:outerShdw>
                </a:effectLst>
                <a:latin typeface="+mn-lt"/>
                <a:ea typeface="+mn-ea"/>
                <a:cs typeface="+mn-cs"/>
                <a:sym typeface="+mn-ea"/>
              </a:rPr>
              <a:t>》GB51142-2015</a:t>
            </a:r>
            <a:endParaRPr kumimoji="0" lang="zh-CN" altLang="en-US" kern="0" cap="none" spc="0" normalizeH="0" baseline="0" noProof="0" dirty="0" smtClean="0">
              <a:solidFill>
                <a:srgbClr val="FFFF00"/>
              </a:solidFill>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endParaRPr kumimoji="0" lang="zh-CN" altLang="en-US" kern="0" cap="none" spc="0" normalizeH="0" baseline="0" noProof="0" dirty="0" smtClean="0">
              <a:effectLst>
                <a:outerShdw blurRad="38100" dist="38100" dir="2700000" algn="tl">
                  <a:srgbClr val="000000"/>
                </a:outerShdw>
              </a:effectLst>
              <a:latin typeface="+mn-lt"/>
              <a:ea typeface="+mn-ea"/>
              <a:cs typeface="+mn-cs"/>
            </a:endParaRPr>
          </a:p>
          <a:p>
            <a:endParaRPr lang="zh-CN" altLang="en-US" noProof="1"/>
          </a:p>
        </p:txBody>
      </p:sp>
      <p:pic>
        <p:nvPicPr>
          <p:cNvPr id="122884" name="Picture 2"/>
          <p:cNvPicPr>
            <a:picLocks noChangeAspect="1"/>
          </p:cNvPicPr>
          <p:nvPr/>
        </p:nvPicPr>
        <p:blipFill>
          <a:blip r:embed="rId1"/>
          <a:srcRect l="2499" t="32262" b="27734"/>
          <a:stretch>
            <a:fillRect/>
          </a:stretch>
        </p:blipFill>
        <p:spPr>
          <a:xfrm>
            <a:off x="1404938" y="1989138"/>
            <a:ext cx="7123112" cy="4818062"/>
          </a:xfrm>
          <a:prstGeom prst="rect">
            <a:avLst/>
          </a:prstGeom>
          <a:noFill/>
          <a:ln w="9525">
            <a:noFill/>
          </a:ln>
        </p:spPr>
      </p:pic>
    </p:spTree>
  </p:cSld>
  <p:clrMapOvr>
    <a:masterClrMapping/>
  </p:clrMapOvr>
  <p:transition spd="slow" advTm="5769">
    <p:fade/>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3907" name="文本框 2"/>
          <p:cNvSpPr txBox="1"/>
          <p:nvPr/>
        </p:nvSpPr>
        <p:spPr>
          <a:xfrm>
            <a:off x="3348038" y="763588"/>
            <a:ext cx="3524250" cy="644525"/>
          </a:xfrm>
          <a:prstGeom prst="rect">
            <a:avLst/>
          </a:prstGeom>
          <a:noFill/>
          <a:ln w="9525">
            <a:noFill/>
          </a:ln>
        </p:spPr>
        <p:txBody>
          <a:bodyPr wrap="square" anchor="t" anchorCtr="0">
            <a:spAutoFit/>
          </a:bodyPr>
          <a:p>
            <a:r>
              <a:rPr lang="en-US" altLang="zh-CN" dirty="0">
                <a:solidFill>
                  <a:srgbClr val="FFC000"/>
                </a:solidFill>
                <a:latin typeface="华文中宋" panose="02010600040101010101" charset="-122"/>
                <a:ea typeface="华文中宋" panose="02010600040101010101" charset="-122"/>
                <a:sym typeface="微软雅黑" panose="020B0503020204020204" pitchFamily="34" charset="-122"/>
              </a:rPr>
              <a:t>1</a:t>
            </a:r>
            <a:r>
              <a:rPr lang="zh-CN" altLang="en-US" dirty="0">
                <a:solidFill>
                  <a:srgbClr val="FFC000"/>
                </a:solidFill>
                <a:latin typeface="华文中宋" panose="02010600040101010101" charset="-122"/>
                <a:ea typeface="华文中宋" panose="02010600040101010101" charset="-122"/>
                <a:sym typeface="微软雅黑" panose="020B0503020204020204" pitchFamily="34" charset="-122"/>
              </a:rPr>
              <a:t>、燃气事故案例</a:t>
            </a:r>
            <a:r>
              <a:rPr lang="zh-CN" altLang="en-US">
                <a:solidFill>
                  <a:srgbClr val="FFC000"/>
                </a:solidFill>
                <a:latin typeface="华文中宋" panose="02010600040101010101" charset="-122"/>
                <a:ea typeface="华文中宋" panose="02010600040101010101" charset="-122"/>
                <a:sym typeface="微软雅黑" panose="020B0503020204020204" pitchFamily="34" charset="-122"/>
              </a:rPr>
              <a:t>剖析</a:t>
            </a:r>
            <a:endParaRPr lang="en-US" altLang="zh-CN" dirty="0">
              <a:solidFill>
                <a:srgbClr val="FFC000"/>
              </a:solidFill>
              <a:latin typeface="华文中宋" panose="02010600040101010101" charset="-122"/>
              <a:ea typeface="华文中宋" panose="02010600040101010101" charset="-122"/>
              <a:sym typeface="微软雅黑" panose="020B0503020204020204" pitchFamily="34" charset="-122"/>
            </a:endParaRPr>
          </a:p>
          <a:p>
            <a:endParaRPr lang="zh-CN" altLang="en-US">
              <a:latin typeface="Arial" panose="020B0604020202020204" pitchFamily="34" charset="0"/>
              <a:ea typeface="宋体" panose="02010600030101010101" pitchFamily="2" charset="-122"/>
            </a:endParaRPr>
          </a:p>
        </p:txBody>
      </p:sp>
      <p:sp>
        <p:nvSpPr>
          <p:cNvPr id="32" name="Rectangle 37"/>
          <p:cNvSpPr>
            <a:spLocks noChangeArrowheads="1"/>
          </p:cNvSpPr>
          <p:nvPr/>
        </p:nvSpPr>
        <p:spPr bwMode="auto">
          <a:xfrm>
            <a:off x="3733800" y="1211263"/>
            <a:ext cx="1679575" cy="363538"/>
          </a:xfrm>
          <a:prstGeom prst="rect">
            <a:avLst/>
          </a:prstGeom>
          <a:solidFill>
            <a:srgbClr val="FFFFFF"/>
          </a:solidFill>
          <a:ln w="12700">
            <a:noFill/>
            <a:miter lim="800000"/>
          </a:ln>
        </p:spPr>
        <p:txBody>
          <a:bodyPr lIns="26988" tIns="34925" rIns="26988" bIns="34925"/>
          <a:p>
            <a:pPr marL="0" marR="0" lvl="0" indent="0" algn="ctr" defTabSz="554355" rtl="0" eaLnBrk="1" fontAlgn="auto" latinLnBrk="0" hangingPunct="1">
              <a:lnSpc>
                <a:spcPct val="100000"/>
              </a:lnSpc>
              <a:spcBef>
                <a:spcPct val="0"/>
              </a:spcBef>
              <a:spcAft>
                <a:spcPts val="0"/>
              </a:spcAft>
              <a:buClrTx/>
              <a:buSzTx/>
              <a:buFontTx/>
              <a:buNone/>
              <a:defRPr/>
            </a:pPr>
            <a:r>
              <a:rPr kumimoji="0" lang="zh-CN" altLang="en-US" sz="1800" b="0" i="0" u="none" strike="noStrike" kern="0" cap="none" spc="0" normalizeH="0" baseline="0" noProof="0" dirty="0">
                <a:ln>
                  <a:noFill/>
                </a:ln>
                <a:solidFill>
                  <a:srgbClr val="FFC000"/>
                </a:solidFill>
                <a:effectLst/>
                <a:uLnTx/>
                <a:uFillTx/>
                <a:latin typeface="华文中宋" panose="02010600040101010101" charset="-122"/>
                <a:ea typeface="华文中宋" panose="02010600040101010101" charset="-122"/>
                <a:cs typeface="+mn-cs"/>
                <a:sym typeface="华文中宋" panose="02010600040101010101" charset="-122"/>
              </a:rPr>
              <a:t>事故简述</a:t>
            </a:r>
            <a:endParaRPr kumimoji="0" lang="en-US" altLang="ko-KR" sz="1800" b="0" i="0" u="none" strike="noStrike" kern="0" cap="none" spc="0" normalizeH="0" baseline="0" noProof="0" dirty="0">
              <a:ln>
                <a:noFill/>
              </a:ln>
              <a:solidFill>
                <a:srgbClr val="FFC000"/>
              </a:solidFill>
              <a:effectLst/>
              <a:uLnTx/>
              <a:uFillTx/>
              <a:latin typeface="华文中宋" panose="02010600040101010101" charset="-122"/>
              <a:ea typeface="华文中宋" panose="02010600040101010101" charset="-122"/>
              <a:cs typeface="+mn-cs"/>
              <a:sym typeface="华文中宋" panose="02010600040101010101" charset="-122"/>
            </a:endParaRPr>
          </a:p>
        </p:txBody>
      </p:sp>
      <p:sp>
        <p:nvSpPr>
          <p:cNvPr id="123909" name="文本框 5"/>
          <p:cNvSpPr txBox="1"/>
          <p:nvPr/>
        </p:nvSpPr>
        <p:spPr>
          <a:xfrm>
            <a:off x="755650" y="1574800"/>
            <a:ext cx="8369300" cy="1198563"/>
          </a:xfrm>
          <a:prstGeom prst="rect">
            <a:avLst/>
          </a:prstGeom>
          <a:noFill/>
          <a:ln w="9525">
            <a:noFill/>
          </a:ln>
        </p:spPr>
        <p:txBody>
          <a:bodyPr wrap="square" anchor="t" anchorCtr="0">
            <a:spAutoFit/>
          </a:bodyPr>
          <a:p>
            <a:r>
              <a:rPr lang="zh-CN" altLang="en-US" dirty="0">
                <a:solidFill>
                  <a:srgbClr val="FFC000"/>
                </a:solidFill>
                <a:latin typeface="华文中宋" panose="02010600040101010101" charset="-122"/>
                <a:ea typeface="华文中宋" panose="02010600040101010101" charset="-122"/>
                <a:sym typeface="微软雅黑" panose="020B0503020204020204" pitchFamily="34" charset="-122"/>
              </a:rPr>
              <a:t>案例一：</a:t>
            </a:r>
            <a:r>
              <a:rPr lang="zh-CN" altLang="en-US" dirty="0">
                <a:latin typeface="Arial" panose="020B0604020202020204" pitchFamily="34" charset="0"/>
                <a:ea typeface="宋体" panose="02010600030101010101" pitchFamily="2" charset="-122"/>
                <a:sym typeface="微软雅黑" panose="020B0503020204020204" pitchFamily="34" charset="-122"/>
              </a:rPr>
              <a:t> </a:t>
            </a:r>
            <a:r>
              <a:rPr lang="en-US" altLang="zh-CN" dirty="0">
                <a:latin typeface="Arial" panose="020B0604020202020204" pitchFamily="34" charset="0"/>
                <a:ea typeface="宋体" panose="02010600030101010101" pitchFamily="2" charset="-122"/>
                <a:sym typeface="微软雅黑" panose="020B0503020204020204" pitchFamily="34" charset="-122"/>
              </a:rPr>
              <a:t>6</a:t>
            </a:r>
            <a:r>
              <a:rPr lang="zh-CN" altLang="en-US" dirty="0">
                <a:latin typeface="Arial" panose="020B0604020202020204" pitchFamily="34" charset="0"/>
                <a:ea typeface="宋体" panose="02010600030101010101" pitchFamily="2" charset="-122"/>
                <a:sym typeface="微软雅黑" panose="020B0503020204020204" pitchFamily="34" charset="-122"/>
              </a:rPr>
              <a:t>月</a:t>
            </a:r>
            <a:r>
              <a:rPr lang="en-US" altLang="zh-CN" dirty="0">
                <a:latin typeface="Arial" panose="020B0604020202020204" pitchFamily="34" charset="0"/>
                <a:ea typeface="宋体" panose="02010600030101010101" pitchFamily="2" charset="-122"/>
                <a:sym typeface="微软雅黑" panose="020B0503020204020204" pitchFamily="34" charset="-122"/>
              </a:rPr>
              <a:t>13</a:t>
            </a:r>
            <a:r>
              <a:rPr lang="zh-CN" altLang="en-US" dirty="0">
                <a:latin typeface="Arial" panose="020B0604020202020204" pitchFamily="34" charset="0"/>
                <a:ea typeface="宋体" panose="02010600030101010101" pitchFamily="2" charset="-122"/>
                <a:sym typeface="微软雅黑" panose="020B0503020204020204" pitchFamily="34" charset="-122"/>
              </a:rPr>
              <a:t>日</a:t>
            </a:r>
            <a:r>
              <a:rPr lang="en-US" altLang="zh-CN" dirty="0">
                <a:latin typeface="Arial" panose="020B0604020202020204" pitchFamily="34" charset="0"/>
                <a:ea typeface="宋体" panose="02010600030101010101" pitchFamily="2" charset="-122"/>
                <a:sym typeface="微软雅黑" panose="020B0503020204020204" pitchFamily="34" charset="-122"/>
              </a:rPr>
              <a:t>6</a:t>
            </a:r>
            <a:r>
              <a:rPr lang="zh-CN" altLang="en-US" dirty="0">
                <a:latin typeface="Arial" panose="020B0604020202020204" pitchFamily="34" charset="0"/>
                <a:ea typeface="宋体" panose="02010600030101010101" pitchFamily="2" charset="-122"/>
                <a:sym typeface="微软雅黑" panose="020B0503020204020204" pitchFamily="34" charset="-122"/>
              </a:rPr>
              <a:t>时</a:t>
            </a:r>
            <a:r>
              <a:rPr lang="en-US" altLang="zh-CN" dirty="0">
                <a:latin typeface="Arial" panose="020B0604020202020204" pitchFamily="34" charset="0"/>
                <a:ea typeface="宋体" panose="02010600030101010101" pitchFamily="2" charset="-122"/>
                <a:sym typeface="微软雅黑" panose="020B0503020204020204" pitchFamily="34" charset="-122"/>
              </a:rPr>
              <a:t>42</a:t>
            </a:r>
            <a:r>
              <a:rPr lang="zh-CN" altLang="en-US" dirty="0">
                <a:latin typeface="Arial" panose="020B0604020202020204" pitchFamily="34" charset="0"/>
                <a:ea typeface="宋体" panose="02010600030101010101" pitchFamily="2" charset="-122"/>
                <a:sym typeface="微软雅黑" panose="020B0503020204020204" pitchFamily="34" charset="-122"/>
              </a:rPr>
              <a:t>分许，位于湖北省十堰市张湾区艳湖社区的集贸市场发生重大燃气爆炸事故，</a:t>
            </a:r>
            <a:r>
              <a:rPr lang="zh-CN" altLang="en-US" b="1" dirty="0">
                <a:latin typeface="Arial" panose="020B0604020202020204" pitchFamily="34" charset="0"/>
                <a:ea typeface="宋体" panose="02010600030101010101" pitchFamily="2" charset="-122"/>
                <a:sym typeface="微软雅黑" panose="020B0503020204020204" pitchFamily="34" charset="-122"/>
              </a:rPr>
              <a:t>造成</a:t>
            </a:r>
            <a:r>
              <a:rPr lang="en-US" altLang="zh-CN" b="1" dirty="0">
                <a:latin typeface="Arial" panose="020B0604020202020204" pitchFamily="34" charset="0"/>
                <a:ea typeface="宋体" panose="02010600030101010101" pitchFamily="2" charset="-122"/>
                <a:sym typeface="微软雅黑" panose="020B0503020204020204" pitchFamily="34" charset="-122"/>
              </a:rPr>
              <a:t>26</a:t>
            </a:r>
            <a:r>
              <a:rPr lang="zh-CN" altLang="en-US" b="1" dirty="0">
                <a:latin typeface="Arial" panose="020B0604020202020204" pitchFamily="34" charset="0"/>
                <a:ea typeface="宋体" panose="02010600030101010101" pitchFamily="2" charset="-122"/>
                <a:sym typeface="微软雅黑" panose="020B0503020204020204" pitchFamily="34" charset="-122"/>
              </a:rPr>
              <a:t>人死亡，</a:t>
            </a:r>
            <a:r>
              <a:rPr lang="en-US" altLang="zh-CN" b="1" dirty="0">
                <a:latin typeface="Arial" panose="020B0604020202020204" pitchFamily="34" charset="0"/>
                <a:ea typeface="宋体" panose="02010600030101010101" pitchFamily="2" charset="-122"/>
                <a:sym typeface="微软雅黑" panose="020B0503020204020204" pitchFamily="34" charset="-122"/>
              </a:rPr>
              <a:t>138</a:t>
            </a:r>
            <a:r>
              <a:rPr lang="zh-CN" altLang="en-US" b="1" dirty="0">
                <a:latin typeface="Arial" panose="020B0604020202020204" pitchFamily="34" charset="0"/>
                <a:ea typeface="宋体" panose="02010600030101010101" pitchFamily="2" charset="-122"/>
                <a:sym typeface="微软雅黑" panose="020B0503020204020204" pitchFamily="34" charset="-122"/>
              </a:rPr>
              <a:t>人受伤，其中重伤</a:t>
            </a:r>
            <a:r>
              <a:rPr lang="en-US" altLang="zh-CN" b="1" dirty="0">
                <a:latin typeface="Arial" panose="020B0604020202020204" pitchFamily="34" charset="0"/>
                <a:ea typeface="宋体" panose="02010600030101010101" pitchFamily="2" charset="-122"/>
                <a:sym typeface="微软雅黑" panose="020B0503020204020204" pitchFamily="34" charset="-122"/>
              </a:rPr>
              <a:t>37</a:t>
            </a:r>
            <a:r>
              <a:rPr lang="zh-CN" altLang="en-US" b="1" dirty="0">
                <a:latin typeface="Arial" panose="020B0604020202020204" pitchFamily="34" charset="0"/>
                <a:ea typeface="宋体" panose="02010600030101010101" pitchFamily="2" charset="-122"/>
                <a:sym typeface="微软雅黑" panose="020B0503020204020204" pitchFamily="34" charset="-122"/>
              </a:rPr>
              <a:t>人，直接经济损失约</a:t>
            </a:r>
            <a:r>
              <a:rPr lang="en-US" altLang="zh-CN" b="1" dirty="0">
                <a:latin typeface="Arial" panose="020B0604020202020204" pitchFamily="34" charset="0"/>
                <a:ea typeface="宋体" panose="02010600030101010101" pitchFamily="2" charset="-122"/>
                <a:sym typeface="微软雅黑" panose="020B0503020204020204" pitchFamily="34" charset="-122"/>
              </a:rPr>
              <a:t>5395.41</a:t>
            </a:r>
            <a:r>
              <a:rPr lang="zh-CN" altLang="en-US" b="1" dirty="0">
                <a:latin typeface="Arial" panose="020B0604020202020204" pitchFamily="34" charset="0"/>
                <a:ea typeface="宋体" panose="02010600030101010101" pitchFamily="2" charset="-122"/>
                <a:sym typeface="微软雅黑" panose="020B0503020204020204" pitchFamily="34" charset="-122"/>
              </a:rPr>
              <a:t>万元。</a:t>
            </a:r>
            <a:endParaRPr lang="en-US" altLang="zh-CN" dirty="0">
              <a:solidFill>
                <a:srgbClr val="FFC000"/>
              </a:solidFill>
              <a:latin typeface="华文中宋" panose="02010600040101010101" charset="-122"/>
              <a:ea typeface="华文中宋" panose="02010600040101010101" charset="-122"/>
              <a:sym typeface="华文中宋" panose="02010600040101010101" charset="-122"/>
            </a:endParaRPr>
          </a:p>
          <a:p>
            <a:endParaRPr lang="zh-CN" altLang="en-US">
              <a:latin typeface="Arial" panose="020B0604020202020204" pitchFamily="34" charset="0"/>
              <a:ea typeface="宋体" panose="02010600030101010101" pitchFamily="2" charset="-122"/>
            </a:endParaRPr>
          </a:p>
        </p:txBody>
      </p:sp>
      <p:sp>
        <p:nvSpPr>
          <p:cNvPr id="123910" name="Rectangle 3"/>
          <p:cNvSpPr txBox="1"/>
          <p:nvPr/>
        </p:nvSpPr>
        <p:spPr>
          <a:xfrm>
            <a:off x="612775" y="2773363"/>
            <a:ext cx="4695825" cy="3429000"/>
          </a:xfrm>
          <a:prstGeom prst="rect">
            <a:avLst/>
          </a:prstGeom>
          <a:solidFill>
            <a:srgbClr val="FFFFFF"/>
          </a:solidFill>
          <a:ln w="9525" cap="flat" cmpd="sng">
            <a:solidFill>
              <a:srgbClr val="EBEBEB"/>
            </a:solidFill>
            <a:prstDash val="solid"/>
            <a:miter/>
            <a:headEnd type="none" w="med" len="med"/>
            <a:tailEnd type="none" w="med" len="med"/>
          </a:ln>
        </p:spPr>
        <p:txBody>
          <a:bodyPr anchor="t" anchorCtr="0"/>
          <a:p>
            <a:pPr defTabSz="622300">
              <a:lnSpc>
                <a:spcPts val="2400"/>
              </a:lnSpc>
              <a:buSzTx/>
            </a:pPr>
            <a:r>
              <a:rPr lang="zh-CN" altLang="en-US" sz="2000" b="1">
                <a:solidFill>
                  <a:srgbClr val="FF0000"/>
                </a:solidFill>
                <a:latin typeface="Arial" panose="020B0604020202020204" pitchFamily="34" charset="0"/>
                <a:ea typeface="宋体" panose="02010600030101010101" pitchFamily="2" charset="-122"/>
              </a:rPr>
              <a:t>事故直接原因：</a:t>
            </a:r>
            <a:r>
              <a:rPr lang="zh-CN" altLang="en-US" sz="2000">
                <a:solidFill>
                  <a:srgbClr val="FF0000"/>
                </a:solidFill>
                <a:latin typeface="Arial" panose="020B0604020202020204" pitchFamily="34" charset="0"/>
                <a:ea typeface="宋体" panose="02010600030101010101" pitchFamily="2" charset="-122"/>
              </a:rPr>
              <a:t>为天然气中压钢管严重锈蚀破裂，泄漏的天然气在建筑物下方河道内密闭空间聚集，遇餐饮商户排油烟管道排出的火星发生爆炸。</a:t>
            </a:r>
            <a:endParaRPr lang="en-US" altLang="zh-CN" sz="2000">
              <a:solidFill>
                <a:srgbClr val="FF0000"/>
              </a:solidFill>
              <a:latin typeface="Arial" panose="020B0604020202020204" pitchFamily="34" charset="0"/>
              <a:ea typeface="宋体" panose="02010600030101010101" pitchFamily="2" charset="-122"/>
            </a:endParaRPr>
          </a:p>
          <a:p>
            <a:pPr defTabSz="622300">
              <a:lnSpc>
                <a:spcPts val="2400"/>
              </a:lnSpc>
              <a:buSzTx/>
            </a:pPr>
            <a:r>
              <a:rPr lang="zh-CN" altLang="en-US" sz="2000" b="1">
                <a:solidFill>
                  <a:srgbClr val="FF0000"/>
                </a:solidFill>
                <a:latin typeface="Arial" panose="020B0604020202020204" pitchFamily="34" charset="0"/>
                <a:ea typeface="宋体" panose="02010600030101010101" pitchFamily="2" charset="-122"/>
              </a:rPr>
              <a:t>事发前</a:t>
            </a:r>
            <a:r>
              <a:rPr lang="en-US" altLang="zh-CN" sz="2000" b="1">
                <a:solidFill>
                  <a:srgbClr val="FF0000"/>
                </a:solidFill>
                <a:latin typeface="Arial" panose="020B0604020202020204" pitchFamily="34" charset="0"/>
                <a:ea typeface="宋体" panose="02010600030101010101" pitchFamily="2" charset="-122"/>
              </a:rPr>
              <a:t>1</a:t>
            </a:r>
            <a:r>
              <a:rPr lang="zh-CN" altLang="en-US" sz="2000" b="1">
                <a:solidFill>
                  <a:srgbClr val="FF0000"/>
                </a:solidFill>
                <a:latin typeface="Arial" panose="020B0604020202020204" pitchFamily="34" charset="0"/>
                <a:ea typeface="宋体" panose="02010600030101010101" pitchFamily="2" charset="-122"/>
              </a:rPr>
              <a:t>小时十堰市</a:t>
            </a:r>
            <a:r>
              <a:rPr lang="en-US" altLang="zh-CN" sz="2000" b="1">
                <a:solidFill>
                  <a:srgbClr val="FF0000"/>
                </a:solidFill>
                <a:latin typeface="Arial" panose="020B0604020202020204" pitchFamily="34" charset="0"/>
                <a:ea typeface="宋体" panose="02010600030101010101" pitchFamily="2" charset="-122"/>
              </a:rPr>
              <a:t>110</a:t>
            </a:r>
            <a:r>
              <a:rPr lang="zh-CN" altLang="en-US" sz="2000" b="1">
                <a:solidFill>
                  <a:srgbClr val="FF0000"/>
                </a:solidFill>
                <a:latin typeface="Arial" panose="020B0604020202020204" pitchFamily="34" charset="0"/>
                <a:ea typeface="宋体" panose="02010600030101010101" pitchFamily="2" charset="-122"/>
              </a:rPr>
              <a:t>指挥中心已接到管道泄漏报警电话，并派出民警到现场处置，燃气公司也派出抢修人员到现场处置。抢修</a:t>
            </a:r>
            <a:r>
              <a:rPr lang="en-US" altLang="zh-CN" sz="2000" b="1">
                <a:solidFill>
                  <a:srgbClr val="FF0000"/>
                </a:solidFill>
                <a:latin typeface="Arial" panose="020B0604020202020204" pitchFamily="34" charset="0"/>
                <a:ea typeface="宋体" panose="02010600030101010101" pitchFamily="2" charset="-122"/>
              </a:rPr>
              <a:t>8</a:t>
            </a:r>
            <a:r>
              <a:rPr lang="zh-CN" altLang="en-US" sz="2000" b="1">
                <a:solidFill>
                  <a:srgbClr val="FF0000"/>
                </a:solidFill>
                <a:latin typeface="Arial" panose="020B0604020202020204" pitchFamily="34" charset="0"/>
                <a:ea typeface="宋体" panose="02010600030101010101" pitchFamily="2" charset="-122"/>
              </a:rPr>
              <a:t>分钟后，抢修人员告知公安、消防人员处置结束、可以撤离，民警与消防在现场继续观察警戒和做好安监护，</a:t>
            </a:r>
            <a:r>
              <a:rPr lang="en-US" altLang="zh-CN" sz="2000" b="1">
                <a:solidFill>
                  <a:srgbClr val="FF0000"/>
                </a:solidFill>
                <a:latin typeface="Arial" panose="020B0604020202020204" pitchFamily="34" charset="0"/>
                <a:ea typeface="宋体" panose="02010600030101010101" pitchFamily="2" charset="-122"/>
              </a:rPr>
              <a:t>4</a:t>
            </a:r>
            <a:r>
              <a:rPr lang="zh-CN" altLang="en-US" sz="2000" b="1">
                <a:solidFill>
                  <a:srgbClr val="FF0000"/>
                </a:solidFill>
                <a:latin typeface="Arial" panose="020B0604020202020204" pitchFamily="34" charset="0"/>
                <a:ea typeface="宋体" panose="02010600030101010101" pitchFamily="2" charset="-122"/>
              </a:rPr>
              <a:t>分钟后发生爆炸。</a:t>
            </a:r>
            <a:endParaRPr lang="en-US" altLang="zh-CN" sz="2000" dirty="0">
              <a:solidFill>
                <a:srgbClr val="FF0000"/>
              </a:solidFill>
              <a:latin typeface="华文中宋" panose="02010600040101010101" charset="-122"/>
              <a:ea typeface="华文中宋" panose="02010600040101010101" charset="-122"/>
              <a:sym typeface="华文中宋" panose="02010600040101010101" charset="-122"/>
            </a:endParaRPr>
          </a:p>
        </p:txBody>
      </p:sp>
      <p:pic>
        <p:nvPicPr>
          <p:cNvPr id="123911" name="Picture 11"/>
          <p:cNvPicPr>
            <a:picLocks noChangeAspect="1"/>
          </p:cNvPicPr>
          <p:nvPr/>
        </p:nvPicPr>
        <p:blipFill>
          <a:blip r:embed="rId1"/>
          <a:stretch>
            <a:fillRect/>
          </a:stretch>
        </p:blipFill>
        <p:spPr>
          <a:xfrm>
            <a:off x="5365750" y="2492375"/>
            <a:ext cx="3684588" cy="3900488"/>
          </a:xfrm>
          <a:prstGeom prst="rect">
            <a:avLst/>
          </a:prstGeom>
          <a:noFill/>
          <a:ln w="9525">
            <a:noFill/>
          </a:ln>
          <a:effectLst>
            <a:prstShdw prst="shdw17" dist="17961" dir="2699999">
              <a:srgbClr val="000000"/>
            </a:prstShdw>
          </a:effectLst>
        </p:spPr>
      </p:pic>
      <p:sp>
        <p:nvSpPr>
          <p:cNvPr id="15" name="Rectangle 4"/>
          <p:cNvSpPr>
            <a:spLocks noChangeArrowheads="1"/>
          </p:cNvSpPr>
          <p:nvPr/>
        </p:nvSpPr>
        <p:spPr bwMode="auto">
          <a:xfrm>
            <a:off x="119063" y="3573463"/>
            <a:ext cx="492125" cy="1428750"/>
          </a:xfrm>
          <a:prstGeom prst="rect">
            <a:avLst/>
          </a:prstGeom>
          <a:solidFill>
            <a:srgbClr val="0065A6"/>
          </a:solidFill>
          <a:ln w="9525">
            <a:noFill/>
            <a:miter lim="800000"/>
          </a:ln>
          <a:effectLst>
            <a:prstShdw prst="shdw17" dist="17961" dir="2700000">
              <a:srgbClr val="003D99"/>
            </a:prstShdw>
          </a:effectLst>
        </p:spPr>
        <p:txBody>
          <a:bodyPr wrap="none" anchor="ctr"/>
          <a:p>
            <a:pPr marL="266700" marR="0" lvl="0" indent="-266700" algn="ctr" defTabSz="914400" rtl="0" eaLnBrk="1" fontAlgn="auto" latinLnBrk="0" hangingPunct="1">
              <a:lnSpc>
                <a:spcPct val="100000"/>
              </a:lnSpc>
              <a:spcBef>
                <a:spcPct val="20000"/>
              </a:spcBef>
              <a:spcAft>
                <a:spcPts val="0"/>
              </a:spcAft>
              <a:buClrTx/>
              <a:buSzTx/>
              <a:buFontTx/>
              <a:buNone/>
              <a:defRPr/>
            </a:pPr>
            <a:r>
              <a:rPr kumimoji="0" lang="zh-CN" altLang="en-US" sz="1600" b="0" i="0" u="none" strike="noStrike" kern="0" cap="none" spc="0" normalizeH="0" baseline="0" noProof="0" dirty="0">
                <a:ln>
                  <a:noFill/>
                </a:ln>
                <a:solidFill>
                  <a:srgbClr val="FFFFFF"/>
                </a:solidFill>
                <a:effectLst/>
                <a:uLnTx/>
                <a:uFillTx/>
                <a:latin typeface="Arial" panose="020B0604020202020204" pitchFamily="34" charset="0"/>
                <a:ea typeface="宋体" panose="02010600030101010101" pitchFamily="2" charset="-122"/>
                <a:cs typeface="+mn-cs"/>
                <a:sym typeface="宋体" panose="02010600030101010101" pitchFamily="2" charset="-122"/>
              </a:rPr>
              <a:t>主</a:t>
            </a:r>
            <a:endParaRPr kumimoji="0" lang="en-US" altLang="zh-CN" sz="1600" b="0" i="0" u="none" strike="noStrike" kern="0" cap="none" spc="0" normalizeH="0" baseline="0" noProof="0" dirty="0">
              <a:ln>
                <a:noFill/>
              </a:ln>
              <a:solidFill>
                <a:srgbClr val="FFFFFF"/>
              </a:solidFill>
              <a:effectLst/>
              <a:uLnTx/>
              <a:uFillTx/>
              <a:latin typeface="Arial" panose="020B0604020202020204" pitchFamily="34" charset="0"/>
              <a:ea typeface="宋体" panose="02010600030101010101" pitchFamily="2" charset="-122"/>
              <a:cs typeface="+mn-cs"/>
              <a:sym typeface="宋体" panose="02010600030101010101" pitchFamily="2" charset="-122"/>
            </a:endParaRPr>
          </a:p>
          <a:p>
            <a:pPr marL="266700" marR="0" lvl="0" indent="-266700" algn="ctr" defTabSz="914400" rtl="0" eaLnBrk="1" fontAlgn="auto" latinLnBrk="0" hangingPunct="1">
              <a:lnSpc>
                <a:spcPct val="100000"/>
              </a:lnSpc>
              <a:spcBef>
                <a:spcPct val="20000"/>
              </a:spcBef>
              <a:spcAft>
                <a:spcPts val="0"/>
              </a:spcAft>
              <a:buClrTx/>
              <a:buSzTx/>
              <a:buFontTx/>
              <a:buNone/>
              <a:defRPr/>
            </a:pPr>
            <a:r>
              <a:rPr kumimoji="0" lang="zh-CN" altLang="en-US" sz="1600" b="0" i="0" u="none" strike="noStrike" kern="0" cap="none" spc="0" normalizeH="0" baseline="0" noProof="0" dirty="0">
                <a:ln>
                  <a:noFill/>
                </a:ln>
                <a:solidFill>
                  <a:srgbClr val="FFFFFF"/>
                </a:solidFill>
                <a:effectLst/>
                <a:uLnTx/>
                <a:uFillTx/>
                <a:latin typeface="Arial" panose="020B0604020202020204" pitchFamily="34" charset="0"/>
                <a:ea typeface="宋体" panose="02010600030101010101" pitchFamily="2" charset="-122"/>
                <a:cs typeface="+mn-cs"/>
                <a:sym typeface="宋体" panose="02010600030101010101" pitchFamily="2" charset="-122"/>
              </a:rPr>
              <a:t>要</a:t>
            </a:r>
            <a:endParaRPr kumimoji="0" lang="en-US" altLang="zh-CN" sz="1600" b="0" i="0" u="none" strike="noStrike" kern="0" cap="none" spc="0" normalizeH="0" baseline="0" noProof="0" dirty="0">
              <a:ln>
                <a:noFill/>
              </a:ln>
              <a:solidFill>
                <a:srgbClr val="FFFFFF"/>
              </a:solidFill>
              <a:effectLst/>
              <a:uLnTx/>
              <a:uFillTx/>
              <a:latin typeface="Arial" panose="020B0604020202020204" pitchFamily="34" charset="0"/>
              <a:ea typeface="宋体" panose="02010600030101010101" pitchFamily="2" charset="-122"/>
              <a:cs typeface="+mn-cs"/>
              <a:sym typeface="宋体" panose="02010600030101010101" pitchFamily="2" charset="-122"/>
            </a:endParaRPr>
          </a:p>
          <a:p>
            <a:pPr marL="266700" marR="0" lvl="0" indent="-266700" algn="ctr" defTabSz="914400" rtl="0" eaLnBrk="1" fontAlgn="auto" latinLnBrk="0" hangingPunct="1">
              <a:lnSpc>
                <a:spcPct val="100000"/>
              </a:lnSpc>
              <a:spcBef>
                <a:spcPct val="20000"/>
              </a:spcBef>
              <a:spcAft>
                <a:spcPts val="0"/>
              </a:spcAft>
              <a:buClrTx/>
              <a:buSzTx/>
              <a:buFontTx/>
              <a:buNone/>
              <a:defRPr/>
            </a:pPr>
            <a:r>
              <a:rPr kumimoji="0" lang="zh-CN" altLang="en-US" sz="1600" b="0" i="0" u="none" strike="noStrike" kern="0" cap="none" spc="0" normalizeH="0" baseline="0" noProof="0" dirty="0">
                <a:ln>
                  <a:noFill/>
                </a:ln>
                <a:solidFill>
                  <a:srgbClr val="FFFFFF"/>
                </a:solidFill>
                <a:effectLst/>
                <a:uLnTx/>
                <a:uFillTx/>
                <a:latin typeface="Arial" panose="020B0604020202020204" pitchFamily="34" charset="0"/>
                <a:ea typeface="宋体" panose="02010600030101010101" pitchFamily="2" charset="-122"/>
                <a:cs typeface="+mn-cs"/>
                <a:sym typeface="宋体" panose="02010600030101010101" pitchFamily="2" charset="-122"/>
              </a:rPr>
              <a:t>原</a:t>
            </a:r>
            <a:endParaRPr kumimoji="0" lang="en-US" altLang="zh-CN" sz="1600" b="0" i="0" u="none" strike="noStrike" kern="0" cap="none" spc="0" normalizeH="0" baseline="0" noProof="0" dirty="0">
              <a:ln>
                <a:noFill/>
              </a:ln>
              <a:solidFill>
                <a:srgbClr val="FFFFFF"/>
              </a:solidFill>
              <a:effectLst/>
              <a:uLnTx/>
              <a:uFillTx/>
              <a:latin typeface="Arial" panose="020B0604020202020204" pitchFamily="34" charset="0"/>
              <a:ea typeface="宋体" panose="02010600030101010101" pitchFamily="2" charset="-122"/>
              <a:cs typeface="+mn-cs"/>
              <a:sym typeface="宋体" panose="02010600030101010101" pitchFamily="2" charset="-122"/>
            </a:endParaRPr>
          </a:p>
          <a:p>
            <a:pPr marL="266700" marR="0" lvl="0" indent="-266700" algn="ctr" defTabSz="914400" rtl="0" eaLnBrk="1" fontAlgn="auto" latinLnBrk="0" hangingPunct="1">
              <a:lnSpc>
                <a:spcPct val="100000"/>
              </a:lnSpc>
              <a:spcBef>
                <a:spcPct val="20000"/>
              </a:spcBef>
              <a:spcAft>
                <a:spcPts val="0"/>
              </a:spcAft>
              <a:buClrTx/>
              <a:buSzTx/>
              <a:buFontTx/>
              <a:buNone/>
              <a:defRPr/>
            </a:pPr>
            <a:r>
              <a:rPr kumimoji="0" lang="zh-CN" altLang="en-US" sz="1600" b="0" i="0" u="none" strike="noStrike" kern="0" cap="none" spc="0" normalizeH="0" baseline="0" noProof="0" dirty="0">
                <a:ln>
                  <a:noFill/>
                </a:ln>
                <a:solidFill>
                  <a:srgbClr val="FFFFFF"/>
                </a:solidFill>
                <a:effectLst/>
                <a:uLnTx/>
                <a:uFillTx/>
                <a:latin typeface="Arial" panose="020B0604020202020204" pitchFamily="34" charset="0"/>
                <a:ea typeface="宋体" panose="02010600030101010101" pitchFamily="2" charset="-122"/>
                <a:cs typeface="+mn-cs"/>
                <a:sym typeface="宋体" panose="02010600030101010101" pitchFamily="2" charset="-122"/>
              </a:rPr>
              <a:t>因</a:t>
            </a:r>
            <a:endParaRPr kumimoji="0" lang="en-US" altLang="zh-CN" sz="1600" b="0" i="0" u="none" strike="noStrike" kern="0" cap="none" spc="0" normalizeH="0" baseline="0" noProof="0" dirty="0">
              <a:ln>
                <a:noFill/>
              </a:ln>
              <a:solidFill>
                <a:srgbClr val="FFFFFF"/>
              </a:solidFill>
              <a:effectLst/>
              <a:uLnTx/>
              <a:uFillTx/>
              <a:latin typeface="Arial" panose="020B0604020202020204" pitchFamily="34" charset="0"/>
              <a:ea typeface="宋体" panose="02010600030101010101" pitchFamily="2" charset="-122"/>
              <a:cs typeface="+mn-cs"/>
              <a:sym typeface="宋体" panose="02010600030101010101" pitchFamily="2" charset="-122"/>
            </a:endParaRPr>
          </a:p>
        </p:txBody>
      </p:sp>
    </p:spTree>
  </p:cSld>
  <p:clrMapOvr>
    <a:masterClrMapping/>
  </p:clrMapOvr>
  <p:transition spd="slow" advTm="5769">
    <p:fade/>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4931" name="文本框 1"/>
          <p:cNvSpPr txBox="1"/>
          <p:nvPr/>
        </p:nvSpPr>
        <p:spPr>
          <a:xfrm>
            <a:off x="890588" y="1333500"/>
            <a:ext cx="7820025" cy="644525"/>
          </a:xfrm>
          <a:prstGeom prst="rect">
            <a:avLst/>
          </a:prstGeom>
          <a:noFill/>
          <a:ln w="9525">
            <a:noFill/>
          </a:ln>
        </p:spPr>
        <p:txBody>
          <a:bodyPr wrap="square" anchor="t" anchorCtr="0">
            <a:spAutoFit/>
          </a:bodyPr>
          <a:p>
            <a:r>
              <a:rPr lang="zh-CN" altLang="en-US" dirty="0">
                <a:solidFill>
                  <a:srgbClr val="FFC000"/>
                </a:solidFill>
                <a:latin typeface="华文中宋" panose="02010600040101010101" charset="-122"/>
                <a:ea typeface="华文中宋" panose="02010600040101010101" charset="-122"/>
                <a:sym typeface="微软雅黑" panose="020B0503020204020204" pitchFamily="34" charset="-122"/>
              </a:rPr>
              <a:t>案例二：</a:t>
            </a:r>
            <a:r>
              <a:rPr lang="zh-CN" altLang="en-US" b="1" dirty="0">
                <a:latin typeface="Arial" panose="020B0604020202020204" pitchFamily="34" charset="0"/>
                <a:ea typeface="宋体" panose="02010600030101010101" pitchFamily="2" charset="-122"/>
                <a:sym typeface="微软雅黑" panose="020B0503020204020204" pitchFamily="34" charset="-122"/>
              </a:rPr>
              <a:t>大连市</a:t>
            </a:r>
            <a:r>
              <a:rPr lang="en-US" altLang="zh-CN" b="1" dirty="0">
                <a:latin typeface="Arial" panose="020B0604020202020204" pitchFamily="34" charset="0"/>
                <a:ea typeface="宋体" panose="02010600030101010101" pitchFamily="2" charset="-122"/>
                <a:sym typeface="微软雅黑" panose="020B0503020204020204" pitchFamily="34" charset="-122"/>
              </a:rPr>
              <a:t>9.10</a:t>
            </a:r>
            <a:r>
              <a:rPr lang="zh-CN" altLang="en-US" b="1" dirty="0">
                <a:latin typeface="Arial" panose="020B0604020202020204" pitchFamily="34" charset="0"/>
                <a:ea typeface="宋体" panose="02010600030101010101" pitchFamily="2" charset="-122"/>
                <a:sym typeface="微软雅黑" panose="020B0503020204020204" pitchFamily="34" charset="-122"/>
              </a:rPr>
              <a:t>燃气爆炸事故</a:t>
            </a:r>
            <a:endParaRPr lang="zh-CN" altLang="en-US" b="1" dirty="0">
              <a:latin typeface="Arial" panose="020B0604020202020204" pitchFamily="34" charset="0"/>
              <a:ea typeface="宋体" panose="02010600030101010101" pitchFamily="2" charset="-122"/>
            </a:endParaRPr>
          </a:p>
          <a:p>
            <a:endParaRPr lang="zh-CN" altLang="en-US">
              <a:latin typeface="Arial" panose="020B0604020202020204" pitchFamily="34" charset="0"/>
              <a:ea typeface="宋体" panose="02010600030101010101" pitchFamily="2" charset="-122"/>
            </a:endParaRPr>
          </a:p>
        </p:txBody>
      </p:sp>
      <p:grpSp>
        <p:nvGrpSpPr>
          <p:cNvPr id="124932" name="Group 35"/>
          <p:cNvGrpSpPr/>
          <p:nvPr/>
        </p:nvGrpSpPr>
        <p:grpSpPr>
          <a:xfrm>
            <a:off x="1428750" y="1844675"/>
            <a:ext cx="1827213" cy="573088"/>
            <a:chOff x="1774" y="1890"/>
            <a:chExt cx="947" cy="541"/>
          </a:xfrm>
        </p:grpSpPr>
        <p:sp>
          <p:nvSpPr>
            <p:cNvPr id="15" name="Freeform 36"/>
            <p:cNvSpPr/>
            <p:nvPr/>
          </p:nvSpPr>
          <p:spPr bwMode="auto">
            <a:xfrm>
              <a:off x="1778" y="1890"/>
              <a:ext cx="943" cy="541"/>
            </a:xfrm>
            <a:custGeom>
              <a:avLst/>
              <a:gdLst/>
              <a:ahLst/>
              <a:cxnLst>
                <a:cxn ang="0">
                  <a:pos x="0" y="0"/>
                </a:cxn>
                <a:cxn ang="0">
                  <a:pos x="0" y="384"/>
                </a:cxn>
                <a:cxn ang="0">
                  <a:pos x="318" y="384"/>
                </a:cxn>
                <a:cxn ang="0">
                  <a:pos x="266" y="540"/>
                </a:cxn>
                <a:cxn ang="0">
                  <a:pos x="624" y="384"/>
                </a:cxn>
                <a:cxn ang="0">
                  <a:pos x="942" y="384"/>
                </a:cxn>
                <a:cxn ang="0">
                  <a:pos x="942" y="0"/>
                </a:cxn>
                <a:cxn ang="0">
                  <a:pos x="0" y="0"/>
                </a:cxn>
              </a:cxnLst>
              <a:rect l="0" t="0" r="r" b="b"/>
              <a:pathLst>
                <a:path w="943" h="541">
                  <a:moveTo>
                    <a:pt x="0" y="0"/>
                  </a:moveTo>
                  <a:lnTo>
                    <a:pt x="0" y="384"/>
                  </a:lnTo>
                  <a:lnTo>
                    <a:pt x="318" y="384"/>
                  </a:lnTo>
                  <a:lnTo>
                    <a:pt x="266" y="540"/>
                  </a:lnTo>
                  <a:lnTo>
                    <a:pt x="624" y="384"/>
                  </a:lnTo>
                  <a:lnTo>
                    <a:pt x="942" y="384"/>
                  </a:lnTo>
                  <a:lnTo>
                    <a:pt x="942" y="0"/>
                  </a:lnTo>
                  <a:lnTo>
                    <a:pt x="0" y="0"/>
                  </a:lnTo>
                </a:path>
              </a:pathLst>
            </a:custGeom>
            <a:solidFill>
              <a:srgbClr val="FFFFFF"/>
            </a:solidFill>
            <a:ln w="12700" cap="rnd" cmpd="sng">
              <a:solidFill>
                <a:schemeClr val="tx2"/>
              </a:solidFill>
              <a:prstDash val="solid"/>
              <a:round/>
              <a:headEnd type="none" w="med" len="med"/>
              <a:tailEnd type="none" w="med" len="med"/>
            </a:ln>
            <a:effectLst>
              <a:outerShdw dist="35921" dir="2700000" algn="ctr" rotWithShape="0">
                <a:srgbClr val="919191"/>
              </a:outerShdw>
            </a:effectLst>
          </p:spPr>
          <p:txBody>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Arial" panose="020B0604020202020204" pitchFamily="34" charset="0"/>
                <a:ea typeface="宋体" panose="02010600030101010101" pitchFamily="2" charset="-122"/>
                <a:cs typeface="+mn-cs"/>
              </a:endParaRPr>
            </a:p>
          </p:txBody>
        </p:sp>
        <p:sp>
          <p:nvSpPr>
            <p:cNvPr id="16" name="Rectangle 37"/>
            <p:cNvSpPr>
              <a:spLocks noChangeArrowheads="1"/>
            </p:cNvSpPr>
            <p:nvPr/>
          </p:nvSpPr>
          <p:spPr bwMode="auto">
            <a:xfrm>
              <a:off x="1774" y="1890"/>
              <a:ext cx="947" cy="395"/>
            </a:xfrm>
            <a:prstGeom prst="rect">
              <a:avLst/>
            </a:prstGeom>
            <a:solidFill>
              <a:srgbClr val="FFFFFF"/>
            </a:solidFill>
            <a:ln w="12700">
              <a:noFill/>
              <a:miter lim="800000"/>
            </a:ln>
          </p:spPr>
          <p:txBody>
            <a:bodyPr lIns="26988" tIns="34925" rIns="26988" bIns="34925"/>
            <a:p>
              <a:pPr marL="0" marR="0" lvl="0" indent="0" algn="ctr" defTabSz="554355" rtl="0" eaLnBrk="1" fontAlgn="auto" latinLnBrk="0" hangingPunct="1">
                <a:lnSpc>
                  <a:spcPct val="100000"/>
                </a:lnSpc>
                <a:spcBef>
                  <a:spcPct val="0"/>
                </a:spcBef>
                <a:spcAft>
                  <a:spcPts val="0"/>
                </a:spcAft>
                <a:buClrTx/>
                <a:buSzTx/>
                <a:buFontTx/>
                <a:buNone/>
                <a:defRPr/>
              </a:pPr>
              <a:r>
                <a:rPr kumimoji="0" lang="zh-CN" altLang="en-US" sz="1800" b="0" i="0" u="none" strike="noStrike" kern="0" cap="none" spc="0" normalizeH="0" baseline="0" noProof="0" dirty="0">
                  <a:ln>
                    <a:noFill/>
                  </a:ln>
                  <a:solidFill>
                    <a:srgbClr val="FFC000"/>
                  </a:solidFill>
                  <a:effectLst/>
                  <a:uLnTx/>
                  <a:uFillTx/>
                  <a:latin typeface="华文中宋" panose="02010600040101010101" charset="-122"/>
                  <a:ea typeface="华文中宋" panose="02010600040101010101" charset="-122"/>
                  <a:cs typeface="+mn-cs"/>
                  <a:sym typeface="华文中宋" panose="02010600040101010101" charset="-122"/>
                </a:rPr>
                <a:t>事故简述</a:t>
              </a:r>
              <a:endParaRPr kumimoji="0" lang="en-US" altLang="ko-KR" sz="1800" b="0" i="0" u="none" strike="noStrike" kern="0" cap="none" spc="0" normalizeH="0" baseline="0" noProof="0" dirty="0">
                <a:ln>
                  <a:noFill/>
                </a:ln>
                <a:solidFill>
                  <a:srgbClr val="FFC000"/>
                </a:solidFill>
                <a:effectLst/>
                <a:uLnTx/>
                <a:uFillTx/>
                <a:latin typeface="华文中宋" panose="02010600040101010101" charset="-122"/>
                <a:ea typeface="华文中宋" panose="02010600040101010101" charset="-122"/>
                <a:cs typeface="+mn-cs"/>
                <a:sym typeface="华文中宋" panose="02010600040101010101" charset="-122"/>
              </a:endParaRPr>
            </a:p>
          </p:txBody>
        </p:sp>
      </p:grpSp>
      <p:sp>
        <p:nvSpPr>
          <p:cNvPr id="9" name="TextBox 6"/>
          <p:cNvSpPr txBox="1">
            <a:spLocks noChangeArrowheads="1"/>
          </p:cNvSpPr>
          <p:nvPr/>
        </p:nvSpPr>
        <p:spPr bwMode="auto">
          <a:xfrm>
            <a:off x="0" y="2263775"/>
            <a:ext cx="9144000" cy="860425"/>
          </a:xfrm>
          <a:prstGeom prst="rect">
            <a:avLst/>
          </a:prstGeom>
          <a:noFill/>
          <a:ln>
            <a:solidFill>
              <a:schemeClr val="accent1">
                <a:lumMod val="75000"/>
              </a:schemeClr>
            </a:solidFill>
          </a:ln>
        </p:spPr>
        <p:txBody>
          <a:bodyPr wrap="square">
            <a:spAutoFit/>
          </a:bodyPr>
          <a:lstStyle>
            <a:lvl1pPr eaLnBrk="0" hangingPunct="0">
              <a:defRPr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l" defTabSz="914400" rtl="0" eaLnBrk="1" fontAlgn="base" latinLnBrk="0" hangingPunct="1">
              <a:lnSpc>
                <a:spcPts val="3000"/>
              </a:lnSpc>
              <a:spcBef>
                <a:spcPct val="0"/>
              </a:spcBef>
              <a:spcAft>
                <a:spcPct val="0"/>
              </a:spcAft>
              <a:buClrTx/>
              <a:buSzTx/>
              <a:buFontTx/>
              <a:buNone/>
              <a:defRPr/>
            </a:pPr>
            <a:r>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t>2021</a:t>
            </a:r>
            <a:r>
              <a:rPr kumimoji="0" lang="zh-CN" altLang="en-US" sz="16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t>年</a:t>
            </a:r>
            <a:r>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t>9</a:t>
            </a:r>
            <a:r>
              <a:rPr kumimoji="0" lang="zh-CN" altLang="en-US" sz="16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t>月</a:t>
            </a:r>
            <a:r>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t>10</a:t>
            </a:r>
            <a:r>
              <a:rPr kumimoji="0" lang="zh-CN" altLang="en-US" sz="16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t>日</a:t>
            </a:r>
            <a:r>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t>23</a:t>
            </a:r>
            <a:r>
              <a:rPr kumimoji="0" lang="zh-CN" altLang="en-US" sz="16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t>时</a:t>
            </a:r>
            <a:r>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t>39</a:t>
            </a:r>
            <a:r>
              <a:rPr kumimoji="0" lang="zh-CN" altLang="en-US" sz="16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t>分，大连市普兰店区丰荣街道鑫和社区一住户家中发生燃气爆炸事故，造成</a:t>
            </a:r>
            <a:r>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t>8</a:t>
            </a:r>
            <a:r>
              <a:rPr kumimoji="0" lang="zh-CN" altLang="en-US" sz="16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t>人死亡、</a:t>
            </a:r>
            <a:r>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t>5</a:t>
            </a:r>
            <a:r>
              <a:rPr kumimoji="0" lang="zh-CN" altLang="en-US" sz="16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t>人受伤，给人民群众生命财产造成重大损失</a:t>
            </a:r>
            <a:r>
              <a:rPr kumimoji="0" lang="en-US" altLang="zh-CN" sz="16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t>......</a:t>
            </a:r>
            <a:r>
              <a:rPr kumimoji="0" lang="zh-CN" altLang="en-US" sz="16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t>。</a:t>
            </a:r>
            <a:endParaRPr kumimoji="0" lang="zh-CN" altLang="en-US" sz="2000" b="0" i="0" u="none" strike="noStrike" kern="1200" cap="none" spc="0" normalizeH="0" baseline="0" noProof="0" dirty="0" smtClean="0">
              <a:ln>
                <a:noFill/>
              </a:ln>
              <a:solidFill>
                <a:srgbClr val="FFC000"/>
              </a:solidFill>
              <a:effectLst/>
              <a:uLnTx/>
              <a:uFillTx/>
              <a:latin typeface="华文中宋" panose="02010600040101010101" charset="-122"/>
              <a:ea typeface="华文中宋" panose="02010600040101010101" charset="-122"/>
              <a:cs typeface="+mn-cs"/>
              <a:sym typeface="华文中宋" panose="02010600040101010101" charset="-122"/>
            </a:endParaRPr>
          </a:p>
        </p:txBody>
      </p:sp>
      <p:sp>
        <p:nvSpPr>
          <p:cNvPr id="124936" name="Rectangle 3"/>
          <p:cNvSpPr txBox="1"/>
          <p:nvPr/>
        </p:nvSpPr>
        <p:spPr>
          <a:xfrm>
            <a:off x="428625" y="3284538"/>
            <a:ext cx="3192463" cy="3000375"/>
          </a:xfrm>
          <a:prstGeom prst="rect">
            <a:avLst/>
          </a:prstGeom>
          <a:solidFill>
            <a:srgbClr val="FFFFFF"/>
          </a:solidFill>
          <a:ln w="9525" cap="flat" cmpd="sng">
            <a:solidFill>
              <a:srgbClr val="041010"/>
            </a:solidFill>
            <a:prstDash val="solid"/>
            <a:miter/>
            <a:headEnd type="none" w="med" len="med"/>
            <a:tailEnd type="none" w="med" len="med"/>
          </a:ln>
        </p:spPr>
        <p:txBody>
          <a:bodyPr anchor="t" anchorCtr="0"/>
          <a:p>
            <a:pPr defTabSz="622300">
              <a:lnSpc>
                <a:spcPts val="2400"/>
              </a:lnSpc>
              <a:buSzTx/>
            </a:pPr>
            <a:r>
              <a:rPr lang="zh-CN" altLang="en-US" sz="2000">
                <a:solidFill>
                  <a:srgbClr val="FF0000"/>
                </a:solidFill>
                <a:latin typeface="Arial" panose="020B0604020202020204" pitchFamily="34" charset="0"/>
                <a:ea typeface="宋体" panose="02010600030101010101" pitchFamily="2" charset="-122"/>
              </a:rPr>
              <a:t>是由于大连坤马燃气公司，无视国务院</a:t>
            </a:r>
            <a:r>
              <a:rPr lang="en-US" altLang="zh-CN" sz="2000">
                <a:solidFill>
                  <a:srgbClr val="FF0000"/>
                </a:solidFill>
                <a:latin typeface="Arial" panose="020B0604020202020204" pitchFamily="34" charset="0"/>
                <a:ea typeface="宋体" panose="02010600030101010101" pitchFamily="2" charset="-122"/>
              </a:rPr>
              <a:t>《</a:t>
            </a:r>
            <a:r>
              <a:rPr lang="zh-CN" altLang="en-US" sz="2000">
                <a:solidFill>
                  <a:srgbClr val="FF0000"/>
                </a:solidFill>
                <a:latin typeface="Arial" panose="020B0604020202020204" pitchFamily="34" charset="0"/>
                <a:ea typeface="宋体" panose="02010600030101010101" pitchFamily="2" charset="-122"/>
              </a:rPr>
              <a:t>城镇燃气管理条例</a:t>
            </a:r>
            <a:r>
              <a:rPr lang="en-US" altLang="zh-CN" sz="2000">
                <a:solidFill>
                  <a:srgbClr val="FF0000"/>
                </a:solidFill>
                <a:latin typeface="Arial" panose="020B0604020202020204" pitchFamily="34" charset="0"/>
                <a:ea typeface="宋体" panose="02010600030101010101" pitchFamily="2" charset="-122"/>
              </a:rPr>
              <a:t>》《</a:t>
            </a:r>
            <a:r>
              <a:rPr lang="zh-CN" altLang="en-US" sz="2000">
                <a:solidFill>
                  <a:srgbClr val="FF0000"/>
                </a:solidFill>
                <a:latin typeface="Arial" panose="020B0604020202020204" pitchFamily="34" charset="0"/>
                <a:ea typeface="宋体" panose="02010600030101010101" pitchFamily="2" charset="-122"/>
              </a:rPr>
              <a:t>辽宁省城镇燃气管理条例</a:t>
            </a:r>
            <a:r>
              <a:rPr lang="en-US" altLang="zh-CN" sz="2000">
                <a:solidFill>
                  <a:srgbClr val="FF0000"/>
                </a:solidFill>
                <a:latin typeface="Arial" panose="020B0604020202020204" pitchFamily="34" charset="0"/>
                <a:ea typeface="宋体" panose="02010600030101010101" pitchFamily="2" charset="-122"/>
              </a:rPr>
              <a:t>》《</a:t>
            </a:r>
            <a:r>
              <a:rPr lang="zh-CN" altLang="en-US" sz="2000">
                <a:solidFill>
                  <a:srgbClr val="FF0000"/>
                </a:solidFill>
                <a:latin typeface="Arial" panose="020B0604020202020204" pitchFamily="34" charset="0"/>
                <a:ea typeface="宋体" panose="02010600030101010101" pitchFamily="2" charset="-122"/>
              </a:rPr>
              <a:t>大连市燃气管理条例</a:t>
            </a:r>
            <a:r>
              <a:rPr lang="en-US" altLang="zh-CN" sz="2000">
                <a:solidFill>
                  <a:srgbClr val="FF0000"/>
                </a:solidFill>
                <a:latin typeface="Arial" panose="020B0604020202020204" pitchFamily="34" charset="0"/>
                <a:ea typeface="宋体" panose="02010600030101010101" pitchFamily="2" charset="-122"/>
              </a:rPr>
              <a:t>》</a:t>
            </a:r>
            <a:r>
              <a:rPr lang="zh-CN" altLang="en-US" sz="2000">
                <a:solidFill>
                  <a:srgbClr val="FF0000"/>
                </a:solidFill>
                <a:latin typeface="Arial" panose="020B0604020202020204" pitchFamily="34" charset="0"/>
                <a:ea typeface="宋体" panose="02010600030101010101" pitchFamily="2" charset="-122"/>
              </a:rPr>
              <a:t>等法律、法规，对燃气企业应承担的安全责任的规定，在燃气生产和作业过程中，造成的严重后果。</a:t>
            </a:r>
            <a:endParaRPr lang="en-US" altLang="zh-CN" sz="2000" dirty="0">
              <a:solidFill>
                <a:srgbClr val="FF0000"/>
              </a:solidFill>
              <a:latin typeface="华文中宋" panose="02010600040101010101" charset="-122"/>
              <a:ea typeface="华文中宋" panose="02010600040101010101" charset="-122"/>
              <a:sym typeface="华文中宋" panose="02010600040101010101" charset="-122"/>
            </a:endParaRPr>
          </a:p>
        </p:txBody>
      </p:sp>
      <p:pic>
        <p:nvPicPr>
          <p:cNvPr id="124937" name="Picture 10"/>
          <p:cNvPicPr>
            <a:picLocks noChangeAspect="1"/>
          </p:cNvPicPr>
          <p:nvPr/>
        </p:nvPicPr>
        <p:blipFill>
          <a:blip r:embed="rId1"/>
          <a:stretch>
            <a:fillRect/>
          </a:stretch>
        </p:blipFill>
        <p:spPr>
          <a:xfrm>
            <a:off x="3636963" y="3284538"/>
            <a:ext cx="5449887" cy="2941637"/>
          </a:xfrm>
          <a:prstGeom prst="rect">
            <a:avLst/>
          </a:prstGeom>
          <a:noFill/>
          <a:ln w="9525">
            <a:noFill/>
          </a:ln>
          <a:effectLst>
            <a:prstShdw prst="shdw17" dist="17961" dir="2699999">
              <a:srgbClr val="000000"/>
            </a:prstShdw>
          </a:effectLst>
        </p:spPr>
      </p:pic>
      <p:sp>
        <p:nvSpPr>
          <p:cNvPr id="11" name="Rectangle 4"/>
          <p:cNvSpPr>
            <a:spLocks noChangeArrowheads="1"/>
          </p:cNvSpPr>
          <p:nvPr/>
        </p:nvSpPr>
        <p:spPr bwMode="auto">
          <a:xfrm>
            <a:off x="0" y="3284538"/>
            <a:ext cx="428625" cy="1714500"/>
          </a:xfrm>
          <a:prstGeom prst="rect">
            <a:avLst/>
          </a:prstGeom>
          <a:solidFill>
            <a:srgbClr val="0065A6"/>
          </a:solidFill>
          <a:ln w="9525">
            <a:noFill/>
            <a:miter lim="800000"/>
          </a:ln>
          <a:effectLst>
            <a:prstShdw prst="shdw17" dist="17961" dir="2700000">
              <a:srgbClr val="003D99"/>
            </a:prstShdw>
          </a:effectLst>
        </p:spPr>
        <p:txBody>
          <a:bodyPr wrap="none" anchor="ctr"/>
          <a:p>
            <a:pPr marL="266700" marR="0" lvl="0" indent="-266700" algn="ctr" defTabSz="914400" rtl="0" eaLnBrk="1" fontAlgn="auto" latinLnBrk="0" hangingPunct="1">
              <a:lnSpc>
                <a:spcPct val="100000"/>
              </a:lnSpc>
              <a:spcBef>
                <a:spcPct val="20000"/>
              </a:spcBef>
              <a:spcAft>
                <a:spcPts val="0"/>
              </a:spcAft>
              <a:buClrTx/>
              <a:buSzTx/>
              <a:buFontTx/>
              <a:buNone/>
              <a:defRPr/>
            </a:pPr>
            <a:r>
              <a:rPr kumimoji="0" lang="zh-CN" altLang="en-US" sz="1600" b="0" i="0" u="none" strike="noStrike" kern="0" cap="none" spc="0" normalizeH="0" baseline="0" noProof="0" dirty="0">
                <a:ln>
                  <a:noFill/>
                </a:ln>
                <a:solidFill>
                  <a:srgbClr val="FFFFFF"/>
                </a:solidFill>
                <a:effectLst/>
                <a:uLnTx/>
                <a:uFillTx/>
                <a:latin typeface="Arial" panose="020B0604020202020204" pitchFamily="34" charset="0"/>
                <a:ea typeface="宋体" panose="02010600030101010101" pitchFamily="2" charset="-122"/>
                <a:cs typeface="+mn-cs"/>
                <a:sym typeface="宋体" panose="02010600030101010101" pitchFamily="2" charset="-122"/>
              </a:rPr>
              <a:t>主</a:t>
            </a:r>
            <a:endParaRPr kumimoji="0" lang="en-US" altLang="zh-CN" sz="1600" b="0" i="0" u="none" strike="noStrike" kern="0" cap="none" spc="0" normalizeH="0" baseline="0" noProof="0" dirty="0">
              <a:ln>
                <a:noFill/>
              </a:ln>
              <a:solidFill>
                <a:srgbClr val="FFFFFF"/>
              </a:solidFill>
              <a:effectLst/>
              <a:uLnTx/>
              <a:uFillTx/>
              <a:latin typeface="Arial" panose="020B0604020202020204" pitchFamily="34" charset="0"/>
              <a:ea typeface="宋体" panose="02010600030101010101" pitchFamily="2" charset="-122"/>
              <a:cs typeface="+mn-cs"/>
              <a:sym typeface="宋体" panose="02010600030101010101" pitchFamily="2" charset="-122"/>
            </a:endParaRPr>
          </a:p>
          <a:p>
            <a:pPr marL="266700" marR="0" lvl="0" indent="-266700" algn="ctr" defTabSz="914400" rtl="0" eaLnBrk="1" fontAlgn="auto" latinLnBrk="0" hangingPunct="1">
              <a:lnSpc>
                <a:spcPct val="100000"/>
              </a:lnSpc>
              <a:spcBef>
                <a:spcPct val="20000"/>
              </a:spcBef>
              <a:spcAft>
                <a:spcPts val="0"/>
              </a:spcAft>
              <a:buClrTx/>
              <a:buSzTx/>
              <a:buFontTx/>
              <a:buNone/>
              <a:defRPr/>
            </a:pPr>
            <a:r>
              <a:rPr kumimoji="0" lang="zh-CN" altLang="en-US" sz="1600" b="0" i="0" u="none" strike="noStrike" kern="0" cap="none" spc="0" normalizeH="0" baseline="0" noProof="0" dirty="0">
                <a:ln>
                  <a:noFill/>
                </a:ln>
                <a:solidFill>
                  <a:srgbClr val="FFFFFF"/>
                </a:solidFill>
                <a:effectLst/>
                <a:uLnTx/>
                <a:uFillTx/>
                <a:latin typeface="Arial" panose="020B0604020202020204" pitchFamily="34" charset="0"/>
                <a:ea typeface="宋体" panose="02010600030101010101" pitchFamily="2" charset="-122"/>
                <a:cs typeface="+mn-cs"/>
                <a:sym typeface="宋体" panose="02010600030101010101" pitchFamily="2" charset="-122"/>
              </a:rPr>
              <a:t>要</a:t>
            </a:r>
            <a:endParaRPr kumimoji="0" lang="en-US" altLang="zh-CN" sz="1600" b="0" i="0" u="none" strike="noStrike" kern="0" cap="none" spc="0" normalizeH="0" baseline="0" noProof="0" dirty="0">
              <a:ln>
                <a:noFill/>
              </a:ln>
              <a:solidFill>
                <a:srgbClr val="FFFFFF"/>
              </a:solidFill>
              <a:effectLst/>
              <a:uLnTx/>
              <a:uFillTx/>
              <a:latin typeface="Arial" panose="020B0604020202020204" pitchFamily="34" charset="0"/>
              <a:ea typeface="宋体" panose="02010600030101010101" pitchFamily="2" charset="-122"/>
              <a:cs typeface="+mn-cs"/>
              <a:sym typeface="宋体" panose="02010600030101010101" pitchFamily="2" charset="-122"/>
            </a:endParaRPr>
          </a:p>
          <a:p>
            <a:pPr marL="266700" marR="0" lvl="0" indent="-266700" algn="ctr" defTabSz="914400" rtl="0" eaLnBrk="1" fontAlgn="auto" latinLnBrk="0" hangingPunct="1">
              <a:lnSpc>
                <a:spcPct val="100000"/>
              </a:lnSpc>
              <a:spcBef>
                <a:spcPct val="20000"/>
              </a:spcBef>
              <a:spcAft>
                <a:spcPts val="0"/>
              </a:spcAft>
              <a:buClrTx/>
              <a:buSzTx/>
              <a:buFontTx/>
              <a:buNone/>
              <a:defRPr/>
            </a:pPr>
            <a:r>
              <a:rPr kumimoji="0" lang="zh-CN" altLang="en-US" sz="1600" b="0" i="0" u="none" strike="noStrike" kern="0" cap="none" spc="0" normalizeH="0" baseline="0" noProof="0" dirty="0">
                <a:ln>
                  <a:noFill/>
                </a:ln>
                <a:solidFill>
                  <a:srgbClr val="FFFFFF"/>
                </a:solidFill>
                <a:effectLst/>
                <a:uLnTx/>
                <a:uFillTx/>
                <a:latin typeface="Arial" panose="020B0604020202020204" pitchFamily="34" charset="0"/>
                <a:ea typeface="宋体" panose="02010600030101010101" pitchFamily="2" charset="-122"/>
                <a:cs typeface="+mn-cs"/>
                <a:sym typeface="宋体" panose="02010600030101010101" pitchFamily="2" charset="-122"/>
              </a:rPr>
              <a:t>原</a:t>
            </a:r>
            <a:endParaRPr kumimoji="0" lang="en-US" altLang="zh-CN" sz="1600" b="0" i="0" u="none" strike="noStrike" kern="0" cap="none" spc="0" normalizeH="0" baseline="0" noProof="0" dirty="0">
              <a:ln>
                <a:noFill/>
              </a:ln>
              <a:solidFill>
                <a:srgbClr val="FFFFFF"/>
              </a:solidFill>
              <a:effectLst/>
              <a:uLnTx/>
              <a:uFillTx/>
              <a:latin typeface="Arial" panose="020B0604020202020204" pitchFamily="34" charset="0"/>
              <a:ea typeface="宋体" panose="02010600030101010101" pitchFamily="2" charset="-122"/>
              <a:cs typeface="+mn-cs"/>
              <a:sym typeface="宋体" panose="02010600030101010101" pitchFamily="2" charset="-122"/>
            </a:endParaRPr>
          </a:p>
          <a:p>
            <a:pPr marL="266700" marR="0" lvl="0" indent="-266700" algn="ctr" defTabSz="914400" rtl="0" eaLnBrk="1" fontAlgn="auto" latinLnBrk="0" hangingPunct="1">
              <a:lnSpc>
                <a:spcPct val="100000"/>
              </a:lnSpc>
              <a:spcBef>
                <a:spcPct val="20000"/>
              </a:spcBef>
              <a:spcAft>
                <a:spcPts val="0"/>
              </a:spcAft>
              <a:buClrTx/>
              <a:buSzTx/>
              <a:buFontTx/>
              <a:buNone/>
              <a:defRPr/>
            </a:pPr>
            <a:r>
              <a:rPr kumimoji="0" lang="zh-CN" altLang="en-US" sz="1600" b="0" i="0" u="none" strike="noStrike" kern="0" cap="none" spc="0" normalizeH="0" baseline="0" noProof="0" dirty="0">
                <a:ln>
                  <a:noFill/>
                </a:ln>
                <a:solidFill>
                  <a:srgbClr val="FFFFFF"/>
                </a:solidFill>
                <a:effectLst/>
                <a:uLnTx/>
                <a:uFillTx/>
                <a:latin typeface="Arial" panose="020B0604020202020204" pitchFamily="34" charset="0"/>
                <a:ea typeface="宋体" panose="02010600030101010101" pitchFamily="2" charset="-122"/>
                <a:cs typeface="+mn-cs"/>
                <a:sym typeface="宋体" panose="02010600030101010101" pitchFamily="2" charset="-122"/>
              </a:rPr>
              <a:t>因</a:t>
            </a:r>
            <a:endParaRPr kumimoji="0" lang="en-US" altLang="zh-CN" sz="1600" b="0" i="0" u="none" strike="noStrike" kern="0" cap="none" spc="0" normalizeH="0" baseline="0" noProof="0" dirty="0">
              <a:ln>
                <a:noFill/>
              </a:ln>
              <a:solidFill>
                <a:srgbClr val="FFFFFF"/>
              </a:solidFill>
              <a:effectLst/>
              <a:uLnTx/>
              <a:uFillTx/>
              <a:latin typeface="Arial" panose="020B0604020202020204" pitchFamily="34" charset="0"/>
              <a:ea typeface="宋体" panose="02010600030101010101" pitchFamily="2" charset="-122"/>
              <a:cs typeface="+mn-cs"/>
              <a:sym typeface="宋体" panose="02010600030101010101" pitchFamily="2" charset="-122"/>
            </a:endParaRPr>
          </a:p>
        </p:txBody>
      </p:sp>
    </p:spTree>
  </p:cSld>
  <p:clrMapOvr>
    <a:masterClrMapping/>
  </p:clrMapOvr>
  <p:transition spd="slow" advTm="5769">
    <p:fade/>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5955" name="文本框 1"/>
          <p:cNvSpPr txBox="1"/>
          <p:nvPr/>
        </p:nvSpPr>
        <p:spPr>
          <a:xfrm>
            <a:off x="1476375" y="787400"/>
            <a:ext cx="7613650" cy="644525"/>
          </a:xfrm>
          <a:prstGeom prst="rect">
            <a:avLst/>
          </a:prstGeom>
          <a:noFill/>
          <a:ln w="9525">
            <a:noFill/>
          </a:ln>
        </p:spPr>
        <p:txBody>
          <a:bodyPr wrap="square" anchor="t" anchorCtr="0">
            <a:spAutoFit/>
          </a:bodyPr>
          <a:p>
            <a:r>
              <a:rPr lang="zh-CN" altLang="en-US" dirty="0">
                <a:solidFill>
                  <a:srgbClr val="FFC000"/>
                </a:solidFill>
                <a:latin typeface="华文中宋" panose="02010600040101010101" charset="-122"/>
                <a:ea typeface="华文中宋" panose="02010600040101010101" charset="-122"/>
                <a:sym typeface="微软雅黑" panose="020B0503020204020204" pitchFamily="34" charset="-122"/>
              </a:rPr>
              <a:t>案例三：</a:t>
            </a:r>
            <a:r>
              <a:rPr lang="en-US" altLang="zh-CN" dirty="0">
                <a:solidFill>
                  <a:srgbClr val="FFC000"/>
                </a:solidFill>
                <a:latin typeface="华文中宋" panose="02010600040101010101" charset="-122"/>
                <a:ea typeface="华文中宋" panose="02010600040101010101" charset="-122"/>
                <a:sym typeface="微软雅黑" panose="020B0503020204020204" pitchFamily="34" charset="-122"/>
              </a:rPr>
              <a:t>10.21</a:t>
            </a:r>
            <a:r>
              <a:rPr lang="zh-CN" altLang="en-US" b="1" dirty="0">
                <a:latin typeface="Arial" panose="020B0604020202020204" pitchFamily="34" charset="0"/>
                <a:ea typeface="宋体" panose="02010600030101010101" pitchFamily="2" charset="-122"/>
                <a:sym typeface="微软雅黑" panose="020B0503020204020204" pitchFamily="34" charset="-122"/>
              </a:rPr>
              <a:t>沈阳燃气爆炸致</a:t>
            </a:r>
            <a:r>
              <a:rPr lang="en-US" altLang="zh-CN" b="1" dirty="0">
                <a:latin typeface="Arial" panose="020B0604020202020204" pitchFamily="34" charset="0"/>
                <a:ea typeface="宋体" panose="02010600030101010101" pitchFamily="2" charset="-122"/>
                <a:sym typeface="微软雅黑" panose="020B0503020204020204" pitchFamily="34" charset="-122"/>
              </a:rPr>
              <a:t>5</a:t>
            </a:r>
            <a:r>
              <a:rPr lang="zh-CN" altLang="en-US" b="1" dirty="0">
                <a:latin typeface="Arial" panose="020B0604020202020204" pitchFamily="34" charset="0"/>
                <a:ea typeface="宋体" panose="02010600030101010101" pitchFamily="2" charset="-122"/>
                <a:sym typeface="微软雅黑" panose="020B0503020204020204" pitchFamily="34" charset="-122"/>
              </a:rPr>
              <a:t>死</a:t>
            </a:r>
            <a:r>
              <a:rPr lang="en-US" altLang="zh-CN" b="1" dirty="0">
                <a:latin typeface="Arial" panose="020B0604020202020204" pitchFamily="34" charset="0"/>
                <a:ea typeface="宋体" panose="02010600030101010101" pitchFamily="2" charset="-122"/>
                <a:sym typeface="微软雅黑" panose="020B0503020204020204" pitchFamily="34" charset="-122"/>
              </a:rPr>
              <a:t>3</a:t>
            </a:r>
            <a:r>
              <a:rPr lang="zh-CN" altLang="en-US" b="1" dirty="0">
                <a:latin typeface="Arial" panose="020B0604020202020204" pitchFamily="34" charset="0"/>
                <a:ea typeface="宋体" panose="02010600030101010101" pitchFamily="2" charset="-122"/>
                <a:sym typeface="微软雅黑" panose="020B0503020204020204" pitchFamily="34" charset="-122"/>
              </a:rPr>
              <a:t>重伤 事故</a:t>
            </a:r>
            <a:endParaRPr lang="en-US" altLang="zh-CN" dirty="0">
              <a:solidFill>
                <a:srgbClr val="FFC000"/>
              </a:solidFill>
              <a:latin typeface="华文中宋" panose="02010600040101010101" charset="-122"/>
              <a:ea typeface="华文中宋" panose="02010600040101010101" charset="-122"/>
              <a:sym typeface="华文中宋" panose="02010600040101010101" charset="-122"/>
            </a:endParaRPr>
          </a:p>
          <a:p>
            <a:endParaRPr lang="zh-CN" altLang="en-US">
              <a:latin typeface="Arial" panose="020B0604020202020204" pitchFamily="34" charset="0"/>
              <a:ea typeface="宋体" panose="02010600030101010101" pitchFamily="2" charset="-122"/>
            </a:endParaRPr>
          </a:p>
        </p:txBody>
      </p:sp>
      <p:grpSp>
        <p:nvGrpSpPr>
          <p:cNvPr id="125956" name="Group 35"/>
          <p:cNvGrpSpPr/>
          <p:nvPr/>
        </p:nvGrpSpPr>
        <p:grpSpPr>
          <a:xfrm>
            <a:off x="3981450" y="1108075"/>
            <a:ext cx="1819275" cy="573088"/>
            <a:chOff x="1778" y="1890"/>
            <a:chExt cx="943" cy="541"/>
          </a:xfrm>
        </p:grpSpPr>
        <p:sp>
          <p:nvSpPr>
            <p:cNvPr id="11" name="Freeform 36"/>
            <p:cNvSpPr/>
            <p:nvPr/>
          </p:nvSpPr>
          <p:spPr bwMode="auto">
            <a:xfrm>
              <a:off x="1778" y="1890"/>
              <a:ext cx="943" cy="541"/>
            </a:xfrm>
            <a:custGeom>
              <a:avLst/>
              <a:gdLst/>
              <a:ahLst/>
              <a:cxnLst>
                <a:cxn ang="0">
                  <a:pos x="0" y="0"/>
                </a:cxn>
                <a:cxn ang="0">
                  <a:pos x="0" y="384"/>
                </a:cxn>
                <a:cxn ang="0">
                  <a:pos x="318" y="384"/>
                </a:cxn>
                <a:cxn ang="0">
                  <a:pos x="266" y="540"/>
                </a:cxn>
                <a:cxn ang="0">
                  <a:pos x="624" y="384"/>
                </a:cxn>
                <a:cxn ang="0">
                  <a:pos x="942" y="384"/>
                </a:cxn>
                <a:cxn ang="0">
                  <a:pos x="942" y="0"/>
                </a:cxn>
                <a:cxn ang="0">
                  <a:pos x="0" y="0"/>
                </a:cxn>
              </a:cxnLst>
              <a:rect l="0" t="0" r="r" b="b"/>
              <a:pathLst>
                <a:path w="943" h="541">
                  <a:moveTo>
                    <a:pt x="0" y="0"/>
                  </a:moveTo>
                  <a:lnTo>
                    <a:pt x="0" y="384"/>
                  </a:lnTo>
                  <a:lnTo>
                    <a:pt x="318" y="384"/>
                  </a:lnTo>
                  <a:lnTo>
                    <a:pt x="266" y="540"/>
                  </a:lnTo>
                  <a:lnTo>
                    <a:pt x="624" y="384"/>
                  </a:lnTo>
                  <a:lnTo>
                    <a:pt x="942" y="384"/>
                  </a:lnTo>
                  <a:lnTo>
                    <a:pt x="942" y="0"/>
                  </a:lnTo>
                  <a:lnTo>
                    <a:pt x="0" y="0"/>
                  </a:lnTo>
                </a:path>
              </a:pathLst>
            </a:custGeom>
            <a:solidFill>
              <a:srgbClr val="FFFFFF"/>
            </a:solidFill>
            <a:ln w="12700" cap="rnd" cmpd="sng">
              <a:solidFill>
                <a:schemeClr val="tx2"/>
              </a:solidFill>
              <a:prstDash val="solid"/>
              <a:round/>
              <a:headEnd type="none" w="med" len="med"/>
              <a:tailEnd type="none" w="med" len="med"/>
            </a:ln>
            <a:effectLst>
              <a:outerShdw dist="35921" dir="2700000" algn="ctr" rotWithShape="0">
                <a:srgbClr val="919191"/>
              </a:outerShdw>
            </a:effectLst>
          </p:spPr>
          <p:txBody>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Arial" panose="020B0604020202020204" pitchFamily="34" charset="0"/>
                <a:ea typeface="宋体" panose="02010600030101010101" pitchFamily="2" charset="-122"/>
                <a:cs typeface="+mn-cs"/>
              </a:endParaRPr>
            </a:p>
          </p:txBody>
        </p:sp>
        <p:sp>
          <p:nvSpPr>
            <p:cNvPr id="12" name="Rectangle 37"/>
            <p:cNvSpPr>
              <a:spLocks noChangeArrowheads="1"/>
            </p:cNvSpPr>
            <p:nvPr/>
          </p:nvSpPr>
          <p:spPr bwMode="auto">
            <a:xfrm>
              <a:off x="1786" y="1906"/>
              <a:ext cx="871" cy="343"/>
            </a:xfrm>
            <a:prstGeom prst="rect">
              <a:avLst/>
            </a:prstGeom>
            <a:solidFill>
              <a:srgbClr val="FFFFFF"/>
            </a:solidFill>
            <a:ln w="12700">
              <a:noFill/>
              <a:miter lim="800000"/>
            </a:ln>
          </p:spPr>
          <p:txBody>
            <a:bodyPr lIns="26988" tIns="34925" rIns="26988" bIns="34925"/>
            <a:p>
              <a:pPr marL="0" marR="0" lvl="0" indent="0" algn="ctr" defTabSz="554355" rtl="0" eaLnBrk="1" fontAlgn="auto" latinLnBrk="0" hangingPunct="1">
                <a:lnSpc>
                  <a:spcPct val="100000"/>
                </a:lnSpc>
                <a:spcBef>
                  <a:spcPct val="0"/>
                </a:spcBef>
                <a:spcAft>
                  <a:spcPts val="0"/>
                </a:spcAft>
                <a:buClrTx/>
                <a:buSzTx/>
                <a:buFontTx/>
                <a:buNone/>
                <a:defRPr/>
              </a:pPr>
              <a:r>
                <a:rPr kumimoji="0" lang="zh-CN" altLang="en-US" sz="1800" b="0" i="0" u="none" strike="noStrike" kern="0" cap="none" spc="0" normalizeH="0" baseline="0" noProof="0" dirty="0">
                  <a:ln>
                    <a:noFill/>
                  </a:ln>
                  <a:solidFill>
                    <a:srgbClr val="FFC000"/>
                  </a:solidFill>
                  <a:effectLst/>
                  <a:uLnTx/>
                  <a:uFillTx/>
                  <a:latin typeface="华文中宋" panose="02010600040101010101" charset="-122"/>
                  <a:ea typeface="华文中宋" panose="02010600040101010101" charset="-122"/>
                  <a:cs typeface="+mn-cs"/>
                  <a:sym typeface="华文中宋" panose="02010600040101010101" charset="-122"/>
                </a:rPr>
                <a:t>事故简述</a:t>
              </a:r>
              <a:endParaRPr kumimoji="0" lang="en-US" altLang="ko-KR" sz="1800" b="0" i="0" u="none" strike="noStrike" kern="0" cap="none" spc="0" normalizeH="0" baseline="0" noProof="0" dirty="0">
                <a:ln>
                  <a:noFill/>
                </a:ln>
                <a:solidFill>
                  <a:srgbClr val="FFC000"/>
                </a:solidFill>
                <a:effectLst/>
                <a:uLnTx/>
                <a:uFillTx/>
                <a:latin typeface="华文中宋" panose="02010600040101010101" charset="-122"/>
                <a:ea typeface="华文中宋" panose="02010600040101010101" charset="-122"/>
                <a:cs typeface="+mn-cs"/>
                <a:sym typeface="华文中宋" panose="02010600040101010101" charset="-122"/>
              </a:endParaRPr>
            </a:p>
          </p:txBody>
        </p:sp>
      </p:grpSp>
      <p:sp>
        <p:nvSpPr>
          <p:cNvPr id="9" name="TextBox 6"/>
          <p:cNvSpPr txBox="1">
            <a:spLocks noChangeArrowheads="1"/>
          </p:cNvSpPr>
          <p:nvPr/>
        </p:nvSpPr>
        <p:spPr bwMode="auto">
          <a:xfrm>
            <a:off x="36513" y="1484313"/>
            <a:ext cx="9109075" cy="1168400"/>
          </a:xfrm>
          <a:prstGeom prst="rect">
            <a:avLst/>
          </a:prstGeom>
          <a:noFill/>
          <a:ln>
            <a:solidFill>
              <a:schemeClr val="accent1">
                <a:lumMod val="75000"/>
              </a:schemeClr>
            </a:solidFill>
          </a:ln>
        </p:spPr>
        <p:txBody>
          <a:bodyPr wrap="square">
            <a:spAutoFit/>
          </a:bodyPr>
          <a:lstStyle>
            <a:lvl1pPr eaLnBrk="0" hangingPunct="0">
              <a:defRPr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l" defTabSz="914400" rtl="0" eaLnBrk="1" fontAlgn="base" latinLnBrk="0" hangingPunct="1">
              <a:lnSpc>
                <a:spcPts val="2800"/>
              </a:lnSpc>
              <a:spcBef>
                <a:spcPct val="0"/>
              </a:spcBef>
              <a:spcAft>
                <a:spcPct val="0"/>
              </a:spcAft>
              <a:buClrTx/>
              <a:buSzTx/>
              <a:buFontTx/>
              <a:buNone/>
              <a:defRPr/>
            </a:pPr>
            <a:r>
              <a:rPr kumimoji="0" lang="en-US" altLang="zh-CN" sz="1800" b="0" i="0" u="none" strike="noStrike" kern="1200" cap="none" spc="0" normalizeH="0" baseline="0" noProof="0" smtClean="0">
                <a:ln>
                  <a:noFill/>
                </a:ln>
                <a:solidFill>
                  <a:schemeClr val="tx2"/>
                </a:solidFill>
                <a:effectLst/>
                <a:uLnTx/>
                <a:uFillTx/>
                <a:latin typeface="华文中宋" panose="02010600040101010101" charset="-122"/>
                <a:ea typeface="华文中宋" panose="02010600040101010101" charset="-122"/>
                <a:cs typeface="+mn-cs"/>
                <a:sym typeface="华文中宋" panose="02010600040101010101" charset="-122"/>
              </a:rPr>
              <a:t> </a:t>
            </a:r>
            <a:r>
              <a:rPr kumimoji="0" lang="en-US" altLang="zh-CN" sz="18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t>10</a:t>
            </a:r>
            <a:r>
              <a:rPr kumimoji="0" lang="zh-CN" altLang="en-US" sz="18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t>月</a:t>
            </a:r>
            <a:r>
              <a:rPr kumimoji="0" lang="en-US" altLang="zh-CN" sz="18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t>21</a:t>
            </a:r>
            <a:r>
              <a:rPr kumimoji="0" lang="zh-CN" altLang="en-US" sz="18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t>日早</a:t>
            </a:r>
            <a:r>
              <a:rPr kumimoji="0" lang="en-US" altLang="zh-CN" sz="18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t>8</a:t>
            </a:r>
            <a:r>
              <a:rPr kumimoji="0" lang="zh-CN" altLang="en-US" sz="18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t>时</a:t>
            </a:r>
            <a:r>
              <a:rPr kumimoji="0" lang="en-US" altLang="zh-CN" sz="18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t>20</a:t>
            </a:r>
            <a:r>
              <a:rPr kumimoji="0" lang="zh-CN" altLang="en-US" sz="18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t>分许，沈阳市和平区太原南街与南七马路交界处发生燃气爆炸。据沈阳市委宣传部消息，截至</a:t>
            </a:r>
            <a:r>
              <a:rPr kumimoji="0" lang="en-US" altLang="zh-CN" sz="18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t>22</a:t>
            </a:r>
            <a:r>
              <a:rPr kumimoji="0" lang="zh-CN" altLang="en-US" sz="18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t>日</a:t>
            </a:r>
            <a:r>
              <a:rPr kumimoji="0" lang="en-US" altLang="zh-CN" sz="18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t>19</a:t>
            </a:r>
            <a:r>
              <a:rPr kumimoji="0" lang="zh-CN" altLang="en-US" sz="18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t>时，搜救工作基本结束，事故共造成</a:t>
            </a:r>
            <a:r>
              <a:rPr kumimoji="0" lang="en-US" altLang="zh-CN" sz="18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t>5</a:t>
            </a:r>
            <a:r>
              <a:rPr kumimoji="0" lang="zh-CN" altLang="en-US" sz="18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t>人死亡，</a:t>
            </a:r>
            <a:r>
              <a:rPr kumimoji="0" lang="en-US" altLang="zh-CN" sz="18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t>3</a:t>
            </a:r>
            <a:r>
              <a:rPr kumimoji="0" lang="zh-CN" altLang="en-US" sz="18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t>人重伤、</a:t>
            </a:r>
            <a:r>
              <a:rPr kumimoji="0" lang="en-US" altLang="zh-CN" sz="18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t>44</a:t>
            </a:r>
            <a:r>
              <a:rPr kumimoji="0" lang="zh-CN" altLang="en-US" sz="18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t>人轻伤。事故原因正在深入调查。消防部门初步判定，现场为商住楼楼内爆炸。</a:t>
            </a:r>
            <a:endParaRPr kumimoji="0" lang="zh-CN" altLang="en-US"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125960" name="Rectangle 3"/>
          <p:cNvSpPr txBox="1"/>
          <p:nvPr/>
        </p:nvSpPr>
        <p:spPr>
          <a:xfrm>
            <a:off x="528638" y="2705100"/>
            <a:ext cx="3571875" cy="2571750"/>
          </a:xfrm>
          <a:prstGeom prst="rect">
            <a:avLst/>
          </a:prstGeom>
          <a:solidFill>
            <a:srgbClr val="FFFFFF"/>
          </a:solidFill>
          <a:ln w="9525" cap="flat" cmpd="sng">
            <a:solidFill>
              <a:srgbClr val="EBEBEB"/>
            </a:solidFill>
            <a:prstDash val="solid"/>
            <a:miter/>
            <a:headEnd type="none" w="med" len="med"/>
            <a:tailEnd type="none" w="med" len="med"/>
          </a:ln>
        </p:spPr>
        <p:txBody>
          <a:bodyPr anchor="t" anchorCtr="0"/>
          <a:p>
            <a:pPr defTabSz="622300">
              <a:lnSpc>
                <a:spcPts val="2400"/>
              </a:lnSpc>
              <a:buSzTx/>
            </a:pPr>
            <a:r>
              <a:rPr lang="zh-CN" altLang="en-US" sz="2000">
                <a:solidFill>
                  <a:srgbClr val="FF0000"/>
                </a:solidFill>
                <a:latin typeface="Arial" panose="020B0604020202020204" pitchFamily="34" charset="0"/>
                <a:ea typeface="宋体" panose="02010600030101010101" pitchFamily="2" charset="-122"/>
              </a:rPr>
              <a:t>此次沈阳发生爆炸的地方是一家烧烤店，当时的客流量十分大，发生燃气爆炸的原因很有可能是当时店主在准备食物而忘记了关燃气，就有了大部分的燃气泄漏。</a:t>
            </a:r>
            <a:endParaRPr lang="en-US" altLang="zh-CN" sz="2000" dirty="0">
              <a:solidFill>
                <a:srgbClr val="FF0000"/>
              </a:solidFill>
              <a:latin typeface="华文中宋" panose="02010600040101010101" charset="-122"/>
              <a:ea typeface="华文中宋" panose="02010600040101010101" charset="-122"/>
              <a:sym typeface="华文中宋" panose="02010600040101010101" charset="-122"/>
            </a:endParaRPr>
          </a:p>
        </p:txBody>
      </p:sp>
      <p:sp>
        <p:nvSpPr>
          <p:cNvPr id="18" name="Rectangle 4"/>
          <p:cNvSpPr>
            <a:spLocks noChangeArrowheads="1"/>
          </p:cNvSpPr>
          <p:nvPr/>
        </p:nvSpPr>
        <p:spPr bwMode="auto">
          <a:xfrm>
            <a:off x="36513" y="2705100"/>
            <a:ext cx="492125" cy="1928813"/>
          </a:xfrm>
          <a:prstGeom prst="rect">
            <a:avLst/>
          </a:prstGeom>
          <a:solidFill>
            <a:srgbClr val="0065A6"/>
          </a:solidFill>
          <a:ln w="9525">
            <a:noFill/>
            <a:miter lim="800000"/>
          </a:ln>
          <a:effectLst>
            <a:prstShdw prst="shdw17" dist="17961" dir="2700000">
              <a:srgbClr val="003D99"/>
            </a:prstShdw>
          </a:effectLst>
        </p:spPr>
        <p:txBody>
          <a:bodyPr wrap="none" anchor="ctr"/>
          <a:p>
            <a:pPr marL="266700" marR="0" lvl="0" indent="-266700" algn="ctr" defTabSz="914400" rtl="0" eaLnBrk="1" fontAlgn="auto" latinLnBrk="0" hangingPunct="1">
              <a:lnSpc>
                <a:spcPct val="100000"/>
              </a:lnSpc>
              <a:spcBef>
                <a:spcPct val="20000"/>
              </a:spcBef>
              <a:spcAft>
                <a:spcPts val="0"/>
              </a:spcAft>
              <a:buClrTx/>
              <a:buSzTx/>
              <a:buFontTx/>
              <a:buNone/>
              <a:defRPr/>
            </a:pPr>
            <a:r>
              <a:rPr kumimoji="0" lang="zh-CN" altLang="en-US" sz="1600" b="0" i="0" u="none" strike="noStrike" kern="0" cap="none" spc="0" normalizeH="0" baseline="0" noProof="0" dirty="0">
                <a:ln>
                  <a:noFill/>
                </a:ln>
                <a:solidFill>
                  <a:srgbClr val="FFFFFF"/>
                </a:solidFill>
                <a:effectLst/>
                <a:uLnTx/>
                <a:uFillTx/>
                <a:latin typeface="Arial" panose="020B0604020202020204" pitchFamily="34" charset="0"/>
                <a:ea typeface="宋体" panose="02010600030101010101" pitchFamily="2" charset="-122"/>
                <a:cs typeface="+mn-cs"/>
                <a:sym typeface="宋体" panose="02010600030101010101" pitchFamily="2" charset="-122"/>
              </a:rPr>
              <a:t>主</a:t>
            </a:r>
            <a:endParaRPr kumimoji="0" lang="en-US" altLang="zh-CN" sz="1600" b="0" i="0" u="none" strike="noStrike" kern="0" cap="none" spc="0" normalizeH="0" baseline="0" noProof="0" dirty="0">
              <a:ln>
                <a:noFill/>
              </a:ln>
              <a:solidFill>
                <a:srgbClr val="FFFFFF"/>
              </a:solidFill>
              <a:effectLst/>
              <a:uLnTx/>
              <a:uFillTx/>
              <a:latin typeface="Arial" panose="020B0604020202020204" pitchFamily="34" charset="0"/>
              <a:ea typeface="宋体" panose="02010600030101010101" pitchFamily="2" charset="-122"/>
              <a:cs typeface="+mn-cs"/>
              <a:sym typeface="宋体" panose="02010600030101010101" pitchFamily="2" charset="-122"/>
            </a:endParaRPr>
          </a:p>
          <a:p>
            <a:pPr marL="266700" marR="0" lvl="0" indent="-266700" algn="ctr" defTabSz="914400" rtl="0" eaLnBrk="1" fontAlgn="auto" latinLnBrk="0" hangingPunct="1">
              <a:lnSpc>
                <a:spcPct val="100000"/>
              </a:lnSpc>
              <a:spcBef>
                <a:spcPct val="20000"/>
              </a:spcBef>
              <a:spcAft>
                <a:spcPts val="0"/>
              </a:spcAft>
              <a:buClrTx/>
              <a:buSzTx/>
              <a:buFontTx/>
              <a:buNone/>
              <a:defRPr/>
            </a:pPr>
            <a:r>
              <a:rPr kumimoji="0" lang="zh-CN" altLang="en-US" sz="1600" b="0" i="0" u="none" strike="noStrike" kern="0" cap="none" spc="0" normalizeH="0" baseline="0" noProof="0" dirty="0">
                <a:ln>
                  <a:noFill/>
                </a:ln>
                <a:solidFill>
                  <a:srgbClr val="FFFFFF"/>
                </a:solidFill>
                <a:effectLst/>
                <a:uLnTx/>
                <a:uFillTx/>
                <a:latin typeface="Arial" panose="020B0604020202020204" pitchFamily="34" charset="0"/>
                <a:ea typeface="宋体" panose="02010600030101010101" pitchFamily="2" charset="-122"/>
                <a:cs typeface="+mn-cs"/>
                <a:sym typeface="宋体" panose="02010600030101010101" pitchFamily="2" charset="-122"/>
              </a:rPr>
              <a:t>要</a:t>
            </a:r>
            <a:endParaRPr kumimoji="0" lang="en-US" altLang="zh-CN" sz="1600" b="0" i="0" u="none" strike="noStrike" kern="0" cap="none" spc="0" normalizeH="0" baseline="0" noProof="0" dirty="0">
              <a:ln>
                <a:noFill/>
              </a:ln>
              <a:solidFill>
                <a:srgbClr val="FFFFFF"/>
              </a:solidFill>
              <a:effectLst/>
              <a:uLnTx/>
              <a:uFillTx/>
              <a:latin typeface="Arial" panose="020B0604020202020204" pitchFamily="34" charset="0"/>
              <a:ea typeface="宋体" panose="02010600030101010101" pitchFamily="2" charset="-122"/>
              <a:cs typeface="+mn-cs"/>
              <a:sym typeface="宋体" panose="02010600030101010101" pitchFamily="2" charset="-122"/>
            </a:endParaRPr>
          </a:p>
          <a:p>
            <a:pPr marL="266700" marR="0" lvl="0" indent="-266700" algn="ctr" defTabSz="914400" rtl="0" eaLnBrk="1" fontAlgn="auto" latinLnBrk="0" hangingPunct="1">
              <a:lnSpc>
                <a:spcPct val="100000"/>
              </a:lnSpc>
              <a:spcBef>
                <a:spcPct val="20000"/>
              </a:spcBef>
              <a:spcAft>
                <a:spcPts val="0"/>
              </a:spcAft>
              <a:buClrTx/>
              <a:buSzTx/>
              <a:buFontTx/>
              <a:buNone/>
              <a:defRPr/>
            </a:pPr>
            <a:r>
              <a:rPr kumimoji="0" lang="zh-CN" altLang="en-US" sz="1600" b="0" i="0" u="none" strike="noStrike" kern="0" cap="none" spc="0" normalizeH="0" baseline="0" noProof="0" dirty="0">
                <a:ln>
                  <a:noFill/>
                </a:ln>
                <a:solidFill>
                  <a:srgbClr val="FFFFFF"/>
                </a:solidFill>
                <a:effectLst/>
                <a:uLnTx/>
                <a:uFillTx/>
                <a:latin typeface="Arial" panose="020B0604020202020204" pitchFamily="34" charset="0"/>
                <a:ea typeface="宋体" panose="02010600030101010101" pitchFamily="2" charset="-122"/>
                <a:cs typeface="+mn-cs"/>
                <a:sym typeface="宋体" panose="02010600030101010101" pitchFamily="2" charset="-122"/>
              </a:rPr>
              <a:t>原</a:t>
            </a:r>
            <a:endParaRPr kumimoji="0" lang="en-US" altLang="zh-CN" sz="1600" b="0" i="0" u="none" strike="noStrike" kern="0" cap="none" spc="0" normalizeH="0" baseline="0" noProof="0" dirty="0">
              <a:ln>
                <a:noFill/>
              </a:ln>
              <a:solidFill>
                <a:srgbClr val="FFFFFF"/>
              </a:solidFill>
              <a:effectLst/>
              <a:uLnTx/>
              <a:uFillTx/>
              <a:latin typeface="Arial" panose="020B0604020202020204" pitchFamily="34" charset="0"/>
              <a:ea typeface="宋体" panose="02010600030101010101" pitchFamily="2" charset="-122"/>
              <a:cs typeface="+mn-cs"/>
              <a:sym typeface="宋体" panose="02010600030101010101" pitchFamily="2" charset="-122"/>
            </a:endParaRPr>
          </a:p>
          <a:p>
            <a:pPr marL="266700" marR="0" lvl="0" indent="-266700" algn="ctr" defTabSz="914400" rtl="0" eaLnBrk="1" fontAlgn="auto" latinLnBrk="0" hangingPunct="1">
              <a:lnSpc>
                <a:spcPct val="100000"/>
              </a:lnSpc>
              <a:spcBef>
                <a:spcPct val="20000"/>
              </a:spcBef>
              <a:spcAft>
                <a:spcPts val="0"/>
              </a:spcAft>
              <a:buClrTx/>
              <a:buSzTx/>
              <a:buFontTx/>
              <a:buNone/>
              <a:defRPr/>
            </a:pPr>
            <a:r>
              <a:rPr kumimoji="0" lang="zh-CN" altLang="en-US" sz="1600" b="0" i="0" u="none" strike="noStrike" kern="0" cap="none" spc="0" normalizeH="0" baseline="0" noProof="0" dirty="0">
                <a:ln>
                  <a:noFill/>
                </a:ln>
                <a:solidFill>
                  <a:srgbClr val="FFFFFF"/>
                </a:solidFill>
                <a:effectLst/>
                <a:uLnTx/>
                <a:uFillTx/>
                <a:latin typeface="Arial" panose="020B0604020202020204" pitchFamily="34" charset="0"/>
                <a:ea typeface="宋体" panose="02010600030101010101" pitchFamily="2" charset="-122"/>
                <a:cs typeface="+mn-cs"/>
                <a:sym typeface="宋体" panose="02010600030101010101" pitchFamily="2" charset="-122"/>
              </a:rPr>
              <a:t>因</a:t>
            </a:r>
            <a:endParaRPr kumimoji="0" lang="en-US" altLang="zh-CN" sz="1600" b="0" i="0" u="none" strike="noStrike" kern="0" cap="none" spc="0" normalizeH="0" baseline="0" noProof="0" dirty="0">
              <a:ln>
                <a:noFill/>
              </a:ln>
              <a:solidFill>
                <a:srgbClr val="FFFFFF"/>
              </a:solidFill>
              <a:effectLst/>
              <a:uLnTx/>
              <a:uFillTx/>
              <a:latin typeface="Arial" panose="020B0604020202020204" pitchFamily="34" charset="0"/>
              <a:ea typeface="宋体" panose="02010600030101010101" pitchFamily="2" charset="-122"/>
              <a:cs typeface="+mn-cs"/>
              <a:sym typeface="宋体" panose="02010600030101010101" pitchFamily="2" charset="-122"/>
            </a:endParaRPr>
          </a:p>
        </p:txBody>
      </p:sp>
      <p:pic>
        <p:nvPicPr>
          <p:cNvPr id="125962" name="Picture 11"/>
          <p:cNvPicPr>
            <a:picLocks noChangeAspect="1"/>
          </p:cNvPicPr>
          <p:nvPr/>
        </p:nvPicPr>
        <p:blipFill>
          <a:blip r:embed="rId1"/>
          <a:stretch>
            <a:fillRect/>
          </a:stretch>
        </p:blipFill>
        <p:spPr>
          <a:xfrm>
            <a:off x="4100513" y="2705100"/>
            <a:ext cx="4762500" cy="3797300"/>
          </a:xfrm>
          <a:prstGeom prst="rect">
            <a:avLst/>
          </a:prstGeom>
          <a:noFill/>
          <a:ln w="9525">
            <a:noFill/>
          </a:ln>
          <a:effectLst>
            <a:prstShdw prst="shdw17" dist="17961" dir="2699999">
              <a:srgbClr val="000000"/>
            </a:prstShdw>
          </a:effectLst>
        </p:spPr>
      </p:pic>
    </p:spTree>
  </p:cSld>
  <p:clrMapOvr>
    <a:masterClrMapping/>
  </p:clrMapOvr>
  <p:transition spd="slow" advTm="5769">
    <p:fade/>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6979" name="文本框 1"/>
          <p:cNvSpPr txBox="1"/>
          <p:nvPr/>
        </p:nvSpPr>
        <p:spPr>
          <a:xfrm>
            <a:off x="1619250" y="763588"/>
            <a:ext cx="7456488" cy="644525"/>
          </a:xfrm>
          <a:prstGeom prst="rect">
            <a:avLst/>
          </a:prstGeom>
          <a:noFill/>
          <a:ln w="9525">
            <a:noFill/>
          </a:ln>
        </p:spPr>
        <p:txBody>
          <a:bodyPr wrap="square" anchor="t" anchorCtr="0">
            <a:spAutoFit/>
          </a:bodyPr>
          <a:p>
            <a:r>
              <a:rPr lang="zh-CN" altLang="en-US" dirty="0">
                <a:solidFill>
                  <a:srgbClr val="FFC000"/>
                </a:solidFill>
                <a:latin typeface="华文中宋" panose="02010600040101010101" charset="-122"/>
                <a:ea typeface="华文中宋" panose="02010600040101010101" charset="-122"/>
                <a:sym typeface="微软雅黑" panose="020B0503020204020204" pitchFamily="34" charset="-122"/>
              </a:rPr>
              <a:t>案例三：</a:t>
            </a:r>
            <a:r>
              <a:rPr lang="zh-CN" altLang="en-US" dirty="0">
                <a:latin typeface="Arial" panose="020B0604020202020204" pitchFamily="34" charset="0"/>
                <a:ea typeface="宋体" panose="02010600030101010101" pitchFamily="2" charset="-122"/>
                <a:sym typeface="微软雅黑" panose="020B0503020204020204" pitchFamily="34" charset="-122"/>
              </a:rPr>
              <a:t>南宁市江南区金沙湾花园 “</a:t>
            </a:r>
            <a:r>
              <a:rPr lang="en-US" altLang="zh-CN" dirty="0">
                <a:latin typeface="Arial" panose="020B0604020202020204" pitchFamily="34" charset="0"/>
                <a:ea typeface="宋体" panose="02010600030101010101" pitchFamily="2" charset="-122"/>
                <a:sym typeface="微软雅黑" panose="020B0503020204020204" pitchFamily="34" charset="-122"/>
              </a:rPr>
              <a:t>6.4</a:t>
            </a:r>
            <a:r>
              <a:rPr lang="zh-CN" altLang="en-US" dirty="0">
                <a:latin typeface="Arial" panose="020B0604020202020204" pitchFamily="34" charset="0"/>
                <a:ea typeface="宋体" panose="02010600030101010101" pitchFamily="2" charset="-122"/>
                <a:sym typeface="微软雅黑" panose="020B0503020204020204" pitchFamily="34" charset="-122"/>
              </a:rPr>
              <a:t>”燃气爆燃事故</a:t>
            </a:r>
            <a:endParaRPr lang="en-US" altLang="zh-CN" dirty="0">
              <a:solidFill>
                <a:srgbClr val="FFC000"/>
              </a:solidFill>
              <a:latin typeface="华文中宋" panose="02010600040101010101" charset="-122"/>
              <a:ea typeface="华文中宋" panose="02010600040101010101" charset="-122"/>
              <a:sym typeface="华文中宋" panose="02010600040101010101" charset="-122"/>
            </a:endParaRPr>
          </a:p>
          <a:p>
            <a:endParaRPr lang="zh-CN" altLang="en-US">
              <a:latin typeface="Arial" panose="020B0604020202020204" pitchFamily="34" charset="0"/>
              <a:ea typeface="宋体" panose="02010600030101010101" pitchFamily="2" charset="-122"/>
            </a:endParaRPr>
          </a:p>
        </p:txBody>
      </p:sp>
      <p:grpSp>
        <p:nvGrpSpPr>
          <p:cNvPr id="126980" name="Group 35"/>
          <p:cNvGrpSpPr/>
          <p:nvPr/>
        </p:nvGrpSpPr>
        <p:grpSpPr>
          <a:xfrm>
            <a:off x="5348288" y="1108075"/>
            <a:ext cx="1819275" cy="573088"/>
            <a:chOff x="1778" y="1890"/>
            <a:chExt cx="943" cy="541"/>
          </a:xfrm>
        </p:grpSpPr>
        <p:sp>
          <p:nvSpPr>
            <p:cNvPr id="11" name="Freeform 36"/>
            <p:cNvSpPr/>
            <p:nvPr/>
          </p:nvSpPr>
          <p:spPr bwMode="auto">
            <a:xfrm>
              <a:off x="1778" y="1890"/>
              <a:ext cx="943" cy="541"/>
            </a:xfrm>
            <a:custGeom>
              <a:avLst/>
              <a:gdLst/>
              <a:ahLst/>
              <a:cxnLst>
                <a:cxn ang="0">
                  <a:pos x="0" y="0"/>
                </a:cxn>
                <a:cxn ang="0">
                  <a:pos x="0" y="384"/>
                </a:cxn>
                <a:cxn ang="0">
                  <a:pos x="318" y="384"/>
                </a:cxn>
                <a:cxn ang="0">
                  <a:pos x="266" y="540"/>
                </a:cxn>
                <a:cxn ang="0">
                  <a:pos x="624" y="384"/>
                </a:cxn>
                <a:cxn ang="0">
                  <a:pos x="942" y="384"/>
                </a:cxn>
                <a:cxn ang="0">
                  <a:pos x="942" y="0"/>
                </a:cxn>
                <a:cxn ang="0">
                  <a:pos x="0" y="0"/>
                </a:cxn>
              </a:cxnLst>
              <a:rect l="0" t="0" r="r" b="b"/>
              <a:pathLst>
                <a:path w="943" h="541">
                  <a:moveTo>
                    <a:pt x="0" y="0"/>
                  </a:moveTo>
                  <a:lnTo>
                    <a:pt x="0" y="384"/>
                  </a:lnTo>
                  <a:lnTo>
                    <a:pt x="318" y="384"/>
                  </a:lnTo>
                  <a:lnTo>
                    <a:pt x="266" y="540"/>
                  </a:lnTo>
                  <a:lnTo>
                    <a:pt x="624" y="384"/>
                  </a:lnTo>
                  <a:lnTo>
                    <a:pt x="942" y="384"/>
                  </a:lnTo>
                  <a:lnTo>
                    <a:pt x="942" y="0"/>
                  </a:lnTo>
                  <a:lnTo>
                    <a:pt x="0" y="0"/>
                  </a:lnTo>
                </a:path>
              </a:pathLst>
            </a:custGeom>
            <a:solidFill>
              <a:srgbClr val="FFFFFF"/>
            </a:solidFill>
            <a:ln w="12700" cap="rnd" cmpd="sng">
              <a:solidFill>
                <a:schemeClr val="tx2"/>
              </a:solidFill>
              <a:prstDash val="solid"/>
              <a:round/>
              <a:headEnd type="none" w="med" len="med"/>
              <a:tailEnd type="none" w="med" len="med"/>
            </a:ln>
            <a:effectLst>
              <a:outerShdw dist="35921" dir="2700000" algn="ctr" rotWithShape="0">
                <a:srgbClr val="919191"/>
              </a:outerShdw>
            </a:effectLst>
          </p:spPr>
          <p:txBody>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Arial" panose="020B0604020202020204" pitchFamily="34" charset="0"/>
                <a:ea typeface="宋体" panose="02010600030101010101" pitchFamily="2" charset="-122"/>
                <a:cs typeface="+mn-cs"/>
              </a:endParaRPr>
            </a:p>
          </p:txBody>
        </p:sp>
        <p:sp>
          <p:nvSpPr>
            <p:cNvPr id="12" name="Rectangle 37"/>
            <p:cNvSpPr>
              <a:spLocks noChangeArrowheads="1"/>
            </p:cNvSpPr>
            <p:nvPr/>
          </p:nvSpPr>
          <p:spPr bwMode="auto">
            <a:xfrm>
              <a:off x="1786" y="1906"/>
              <a:ext cx="871" cy="343"/>
            </a:xfrm>
            <a:prstGeom prst="rect">
              <a:avLst/>
            </a:prstGeom>
            <a:solidFill>
              <a:srgbClr val="FFFFFF"/>
            </a:solidFill>
            <a:ln w="12700">
              <a:noFill/>
              <a:miter lim="800000"/>
            </a:ln>
          </p:spPr>
          <p:txBody>
            <a:bodyPr lIns="26988" tIns="34925" rIns="26988" bIns="34925"/>
            <a:p>
              <a:pPr marL="0" marR="0" lvl="0" indent="0" algn="ctr" defTabSz="554355" rtl="0" eaLnBrk="1" fontAlgn="auto" latinLnBrk="0" hangingPunct="1">
                <a:lnSpc>
                  <a:spcPct val="100000"/>
                </a:lnSpc>
                <a:spcBef>
                  <a:spcPct val="0"/>
                </a:spcBef>
                <a:spcAft>
                  <a:spcPts val="0"/>
                </a:spcAft>
                <a:buClrTx/>
                <a:buSzTx/>
                <a:buFontTx/>
                <a:buNone/>
                <a:defRPr/>
              </a:pPr>
              <a:r>
                <a:rPr kumimoji="0" lang="zh-CN" altLang="en-US" sz="1800" b="0" i="0" u="none" strike="noStrike" kern="0" cap="none" spc="0" normalizeH="0" baseline="0" noProof="0" dirty="0">
                  <a:ln>
                    <a:noFill/>
                  </a:ln>
                  <a:solidFill>
                    <a:srgbClr val="FFC000"/>
                  </a:solidFill>
                  <a:effectLst/>
                  <a:uLnTx/>
                  <a:uFillTx/>
                  <a:latin typeface="华文中宋" panose="02010600040101010101" charset="-122"/>
                  <a:ea typeface="华文中宋" panose="02010600040101010101" charset="-122"/>
                  <a:cs typeface="+mn-cs"/>
                  <a:sym typeface="华文中宋" panose="02010600040101010101" charset="-122"/>
                </a:rPr>
                <a:t>事故简述</a:t>
              </a:r>
              <a:endParaRPr kumimoji="0" lang="en-US" altLang="ko-KR" sz="1800" b="0" i="0" u="none" strike="noStrike" kern="0" cap="none" spc="0" normalizeH="0" baseline="0" noProof="0" dirty="0">
                <a:ln>
                  <a:noFill/>
                </a:ln>
                <a:solidFill>
                  <a:srgbClr val="FFC000"/>
                </a:solidFill>
                <a:effectLst/>
                <a:uLnTx/>
                <a:uFillTx/>
                <a:latin typeface="华文中宋" panose="02010600040101010101" charset="-122"/>
                <a:ea typeface="华文中宋" panose="02010600040101010101" charset="-122"/>
                <a:cs typeface="+mn-cs"/>
                <a:sym typeface="华文中宋" panose="02010600040101010101" charset="-122"/>
              </a:endParaRPr>
            </a:p>
          </p:txBody>
        </p:sp>
      </p:grpSp>
      <p:sp>
        <p:nvSpPr>
          <p:cNvPr id="9" name="TextBox 6"/>
          <p:cNvSpPr txBox="1">
            <a:spLocks noChangeArrowheads="1"/>
          </p:cNvSpPr>
          <p:nvPr/>
        </p:nvSpPr>
        <p:spPr bwMode="auto">
          <a:xfrm>
            <a:off x="0" y="1487488"/>
            <a:ext cx="9144000" cy="922338"/>
          </a:xfrm>
          <a:prstGeom prst="rect">
            <a:avLst/>
          </a:prstGeom>
          <a:noFill/>
          <a:ln>
            <a:solidFill>
              <a:schemeClr val="accent1">
                <a:lumMod val="75000"/>
              </a:schemeClr>
            </a:solidFill>
          </a:ln>
        </p:spPr>
        <p:txBody>
          <a:bodyPr wrap="square">
            <a:spAutoFit/>
          </a:bodyPr>
          <a:lstStyle>
            <a:lvl1pPr eaLnBrk="0" hangingPunct="0">
              <a:defRPr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1800" b="0" i="0" u="none" strike="noStrike" kern="1200" cap="none" spc="0" normalizeH="0" baseline="0" noProof="0" smtClean="0">
                <a:ln>
                  <a:noFill/>
                </a:ln>
                <a:solidFill>
                  <a:schemeClr val="tx2"/>
                </a:solidFill>
                <a:effectLst/>
                <a:uLnTx/>
                <a:uFillTx/>
                <a:latin typeface="华文中宋" panose="02010600040101010101" charset="-122"/>
                <a:ea typeface="华文中宋" panose="02010600040101010101" charset="-122"/>
                <a:cs typeface="+mn-cs"/>
                <a:sym typeface="华文中宋" panose="02010600040101010101" charset="-122"/>
              </a:rPr>
              <a:t> </a:t>
            </a:r>
            <a:r>
              <a:rPr kumimoji="0" lang="en-US" sz="18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t>2021</a:t>
            </a:r>
            <a:r>
              <a:rPr kumimoji="0" lang="zh-CN" altLang="en-US" sz="18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t>年</a:t>
            </a:r>
            <a:r>
              <a:rPr kumimoji="0" lang="en-US" sz="18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t>6</a:t>
            </a:r>
            <a:r>
              <a:rPr kumimoji="0" lang="zh-CN" altLang="en-US" sz="18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t>月</a:t>
            </a:r>
            <a:r>
              <a:rPr kumimoji="0" lang="en-US" sz="18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t>4</a:t>
            </a:r>
            <a:r>
              <a:rPr kumimoji="0" lang="zh-CN" altLang="en-US" sz="18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t>日，承租户</a:t>
            </a:r>
            <a:r>
              <a:rPr kumimoji="0" lang="en-US" altLang="zh-CN" sz="18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t>***</a:t>
            </a:r>
            <a:r>
              <a:rPr kumimoji="0" lang="zh-CN" altLang="en-US" sz="18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t>使用液化石油气煮食，在刚开启灶具打火开关时发生燃气爆炸和燃烧，随即关闭钢瓶和灶具阀门，事故造成该承租用户</a:t>
            </a:r>
            <a:r>
              <a:rPr kumimoji="0" lang="en-US" sz="18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t>1</a:t>
            </a:r>
            <a:r>
              <a:rPr kumimoji="0" lang="zh-CN" altLang="en-US" sz="18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t>人（女）脸部头发及手脚烧伤。</a:t>
            </a:r>
            <a:endParaRPr kumimoji="0" lang="zh-CN" altLang="en-US" sz="18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18" name="Rectangle 4"/>
          <p:cNvSpPr>
            <a:spLocks noChangeArrowheads="1"/>
          </p:cNvSpPr>
          <p:nvPr/>
        </p:nvSpPr>
        <p:spPr bwMode="auto">
          <a:xfrm>
            <a:off x="755650" y="2636838"/>
            <a:ext cx="777875" cy="2143125"/>
          </a:xfrm>
          <a:prstGeom prst="rect">
            <a:avLst/>
          </a:prstGeom>
          <a:solidFill>
            <a:srgbClr val="0065A6"/>
          </a:solidFill>
          <a:ln w="9525">
            <a:noFill/>
            <a:miter lim="800000"/>
          </a:ln>
          <a:effectLst>
            <a:prstShdw prst="shdw17" dist="17961" dir="2700000">
              <a:srgbClr val="003D99"/>
            </a:prstShdw>
          </a:effectLst>
        </p:spPr>
        <p:txBody>
          <a:bodyPr wrap="none" anchor="ctr"/>
          <a:p>
            <a:pPr marL="266700" marR="0" lvl="0" indent="-266700" algn="ctr" defTabSz="914400" rtl="0" eaLnBrk="1" fontAlgn="auto" latinLnBrk="0" hangingPunct="1">
              <a:lnSpc>
                <a:spcPct val="100000"/>
              </a:lnSpc>
              <a:spcBef>
                <a:spcPct val="20000"/>
              </a:spcBef>
              <a:spcAft>
                <a:spcPts val="0"/>
              </a:spcAft>
              <a:buClrTx/>
              <a:buSzTx/>
              <a:buFontTx/>
              <a:buNone/>
              <a:defRPr/>
            </a:pPr>
            <a:r>
              <a:rPr kumimoji="0" lang="zh-CN" altLang="en-US" sz="1600" b="0" i="0" u="none" strike="noStrike" kern="0" cap="none" spc="0" normalizeH="0" baseline="0" noProof="0" dirty="0">
                <a:ln>
                  <a:noFill/>
                </a:ln>
                <a:solidFill>
                  <a:srgbClr val="FFFFFF"/>
                </a:solidFill>
                <a:effectLst/>
                <a:uLnTx/>
                <a:uFillTx/>
                <a:latin typeface="Arial" panose="020B0604020202020204" pitchFamily="34" charset="0"/>
                <a:ea typeface="宋体" panose="02010600030101010101" pitchFamily="2" charset="-122"/>
                <a:cs typeface="+mn-cs"/>
                <a:sym typeface="宋体" panose="02010600030101010101" pitchFamily="2" charset="-122"/>
              </a:rPr>
              <a:t>主</a:t>
            </a:r>
            <a:endParaRPr kumimoji="0" lang="en-US" altLang="zh-CN" sz="1600" b="0" i="0" u="none" strike="noStrike" kern="0" cap="none" spc="0" normalizeH="0" baseline="0" noProof="0" dirty="0">
              <a:ln>
                <a:noFill/>
              </a:ln>
              <a:solidFill>
                <a:srgbClr val="FFFFFF"/>
              </a:solidFill>
              <a:effectLst/>
              <a:uLnTx/>
              <a:uFillTx/>
              <a:latin typeface="Arial" panose="020B0604020202020204" pitchFamily="34" charset="0"/>
              <a:ea typeface="宋体" panose="02010600030101010101" pitchFamily="2" charset="-122"/>
              <a:cs typeface="+mn-cs"/>
              <a:sym typeface="宋体" panose="02010600030101010101" pitchFamily="2" charset="-122"/>
            </a:endParaRPr>
          </a:p>
          <a:p>
            <a:pPr marL="266700" marR="0" lvl="0" indent="-266700" algn="ctr" defTabSz="914400" rtl="0" eaLnBrk="1" fontAlgn="auto" latinLnBrk="0" hangingPunct="1">
              <a:lnSpc>
                <a:spcPct val="100000"/>
              </a:lnSpc>
              <a:spcBef>
                <a:spcPct val="20000"/>
              </a:spcBef>
              <a:spcAft>
                <a:spcPts val="0"/>
              </a:spcAft>
              <a:buClrTx/>
              <a:buSzTx/>
              <a:buFontTx/>
              <a:buNone/>
              <a:defRPr/>
            </a:pPr>
            <a:r>
              <a:rPr kumimoji="0" lang="zh-CN" altLang="en-US" sz="1600" b="0" i="0" u="none" strike="noStrike" kern="0" cap="none" spc="0" normalizeH="0" baseline="0" noProof="0" dirty="0">
                <a:ln>
                  <a:noFill/>
                </a:ln>
                <a:solidFill>
                  <a:srgbClr val="FFFFFF"/>
                </a:solidFill>
                <a:effectLst/>
                <a:uLnTx/>
                <a:uFillTx/>
                <a:latin typeface="Arial" panose="020B0604020202020204" pitchFamily="34" charset="0"/>
                <a:ea typeface="宋体" panose="02010600030101010101" pitchFamily="2" charset="-122"/>
                <a:cs typeface="+mn-cs"/>
                <a:sym typeface="宋体" panose="02010600030101010101" pitchFamily="2" charset="-122"/>
              </a:rPr>
              <a:t>要</a:t>
            </a:r>
            <a:endParaRPr kumimoji="0" lang="en-US" altLang="zh-CN" sz="1600" b="0" i="0" u="none" strike="noStrike" kern="0" cap="none" spc="0" normalizeH="0" baseline="0" noProof="0" dirty="0">
              <a:ln>
                <a:noFill/>
              </a:ln>
              <a:solidFill>
                <a:srgbClr val="FFFFFF"/>
              </a:solidFill>
              <a:effectLst/>
              <a:uLnTx/>
              <a:uFillTx/>
              <a:latin typeface="Arial" panose="020B0604020202020204" pitchFamily="34" charset="0"/>
              <a:ea typeface="宋体" panose="02010600030101010101" pitchFamily="2" charset="-122"/>
              <a:cs typeface="+mn-cs"/>
              <a:sym typeface="宋体" panose="02010600030101010101" pitchFamily="2" charset="-122"/>
            </a:endParaRPr>
          </a:p>
          <a:p>
            <a:pPr marL="266700" marR="0" lvl="0" indent="-266700" algn="ctr" defTabSz="914400" rtl="0" eaLnBrk="1" fontAlgn="auto" latinLnBrk="0" hangingPunct="1">
              <a:lnSpc>
                <a:spcPct val="100000"/>
              </a:lnSpc>
              <a:spcBef>
                <a:spcPct val="20000"/>
              </a:spcBef>
              <a:spcAft>
                <a:spcPts val="0"/>
              </a:spcAft>
              <a:buClrTx/>
              <a:buSzTx/>
              <a:buFontTx/>
              <a:buNone/>
              <a:defRPr/>
            </a:pPr>
            <a:r>
              <a:rPr kumimoji="0" lang="zh-CN" altLang="en-US" sz="1600" b="0" i="0" u="none" strike="noStrike" kern="0" cap="none" spc="0" normalizeH="0" baseline="0" noProof="0" dirty="0">
                <a:ln>
                  <a:noFill/>
                </a:ln>
                <a:solidFill>
                  <a:srgbClr val="FFFFFF"/>
                </a:solidFill>
                <a:effectLst/>
                <a:uLnTx/>
                <a:uFillTx/>
                <a:latin typeface="Arial" panose="020B0604020202020204" pitchFamily="34" charset="0"/>
                <a:ea typeface="宋体" panose="02010600030101010101" pitchFamily="2" charset="-122"/>
                <a:cs typeface="+mn-cs"/>
                <a:sym typeface="宋体" panose="02010600030101010101" pitchFamily="2" charset="-122"/>
              </a:rPr>
              <a:t>原</a:t>
            </a:r>
            <a:endParaRPr kumimoji="0" lang="en-US" altLang="zh-CN" sz="1600" b="0" i="0" u="none" strike="noStrike" kern="0" cap="none" spc="0" normalizeH="0" baseline="0" noProof="0" dirty="0">
              <a:ln>
                <a:noFill/>
              </a:ln>
              <a:solidFill>
                <a:srgbClr val="FFFFFF"/>
              </a:solidFill>
              <a:effectLst/>
              <a:uLnTx/>
              <a:uFillTx/>
              <a:latin typeface="Arial" panose="020B0604020202020204" pitchFamily="34" charset="0"/>
              <a:ea typeface="宋体" panose="02010600030101010101" pitchFamily="2" charset="-122"/>
              <a:cs typeface="+mn-cs"/>
              <a:sym typeface="宋体" panose="02010600030101010101" pitchFamily="2" charset="-122"/>
            </a:endParaRPr>
          </a:p>
          <a:p>
            <a:pPr marL="266700" marR="0" lvl="0" indent="-266700" algn="ctr" defTabSz="914400" rtl="0" eaLnBrk="1" fontAlgn="auto" latinLnBrk="0" hangingPunct="1">
              <a:lnSpc>
                <a:spcPct val="100000"/>
              </a:lnSpc>
              <a:spcBef>
                <a:spcPct val="20000"/>
              </a:spcBef>
              <a:spcAft>
                <a:spcPts val="0"/>
              </a:spcAft>
              <a:buClrTx/>
              <a:buSzTx/>
              <a:buFontTx/>
              <a:buNone/>
              <a:defRPr/>
            </a:pPr>
            <a:r>
              <a:rPr kumimoji="0" lang="zh-CN" altLang="en-US" sz="1600" b="0" i="0" u="none" strike="noStrike" kern="0" cap="none" spc="0" normalizeH="0" baseline="0" noProof="0" dirty="0">
                <a:ln>
                  <a:noFill/>
                </a:ln>
                <a:solidFill>
                  <a:srgbClr val="FFFFFF"/>
                </a:solidFill>
                <a:effectLst/>
                <a:uLnTx/>
                <a:uFillTx/>
                <a:latin typeface="Arial" panose="020B0604020202020204" pitchFamily="34" charset="0"/>
                <a:ea typeface="宋体" panose="02010600030101010101" pitchFamily="2" charset="-122"/>
                <a:cs typeface="+mn-cs"/>
                <a:sym typeface="宋体" panose="02010600030101010101" pitchFamily="2" charset="-122"/>
              </a:rPr>
              <a:t>因</a:t>
            </a:r>
            <a:endParaRPr kumimoji="0" lang="en-US" altLang="zh-CN" sz="1600" b="0" i="0" u="none" strike="noStrike" kern="0" cap="none" spc="0" normalizeH="0" baseline="0" noProof="0" dirty="0">
              <a:ln>
                <a:noFill/>
              </a:ln>
              <a:solidFill>
                <a:srgbClr val="FFFFFF"/>
              </a:solidFill>
              <a:effectLst/>
              <a:uLnTx/>
              <a:uFillTx/>
              <a:latin typeface="Arial" panose="020B0604020202020204" pitchFamily="34" charset="0"/>
              <a:ea typeface="宋体" panose="02010600030101010101" pitchFamily="2" charset="-122"/>
              <a:cs typeface="+mn-cs"/>
              <a:sym typeface="宋体" panose="02010600030101010101" pitchFamily="2" charset="-122"/>
            </a:endParaRPr>
          </a:p>
        </p:txBody>
      </p:sp>
      <p:sp>
        <p:nvSpPr>
          <p:cNvPr id="17" name="Rectangle 3"/>
          <p:cNvSpPr txBox="1">
            <a:spLocks noChangeArrowheads="1"/>
          </p:cNvSpPr>
          <p:nvPr/>
        </p:nvSpPr>
        <p:spPr bwMode="auto">
          <a:xfrm>
            <a:off x="1547813" y="2636838"/>
            <a:ext cx="6459538" cy="4187825"/>
          </a:xfrm>
          <a:prstGeom prst="rect">
            <a:avLst/>
          </a:prstGeom>
          <a:solidFill>
            <a:srgbClr val="FFFFFF"/>
          </a:solidFill>
          <a:ln w="9525">
            <a:solidFill>
              <a:schemeClr val="tx2">
                <a:lumMod val="60000"/>
                <a:lumOff val="40000"/>
              </a:schemeClr>
            </a:solidFill>
            <a:miter lim="800000"/>
          </a:ln>
        </p:spPr>
        <p:txBody>
          <a:bodyPr/>
          <a:p>
            <a:pPr marR="0" defTabSz="622300" fontAlgn="auto">
              <a:lnSpc>
                <a:spcPts val="2400"/>
              </a:lnSpc>
              <a:spcBef>
                <a:spcPts val="0"/>
              </a:spcBef>
              <a:spcAft>
                <a:spcPts val="0"/>
              </a:spcAft>
              <a:buClrTx/>
              <a:buSzTx/>
              <a:buFontTx/>
              <a:defRPr/>
            </a:pPr>
            <a:endParaRPr kumimoji="0" lang="en-US" altLang="zh-CN" sz="3200" kern="1200" cap="none" spc="0" normalizeH="0" baseline="0" noProof="0" smtClean="0">
              <a:solidFill>
                <a:srgbClr val="FF0000"/>
              </a:solidFill>
              <a:latin typeface="Arial" panose="020B0604020202020204" pitchFamily="34" charset="0"/>
              <a:ea typeface="宋体" panose="02010600030101010101" pitchFamily="2" charset="-122"/>
              <a:cs typeface="+mn-cs"/>
            </a:endParaRPr>
          </a:p>
          <a:p>
            <a:pPr marL="71755" marR="0" defTabSz="622300" fontAlgn="auto">
              <a:spcBef>
                <a:spcPts val="600"/>
              </a:spcBef>
              <a:spcAft>
                <a:spcPts val="0"/>
              </a:spcAft>
              <a:buClrTx/>
              <a:buSzTx/>
              <a:buFontTx/>
              <a:defRPr/>
            </a:pPr>
            <a:r>
              <a:rPr kumimoji="0" lang="zh-CN" altLang="en-US" sz="3200" kern="1200" cap="none" spc="0" normalizeH="0" baseline="0" noProof="0" smtClean="0">
                <a:solidFill>
                  <a:srgbClr val="FF0000"/>
                </a:solidFill>
                <a:latin typeface="Arial" panose="020B0604020202020204" pitchFamily="34" charset="0"/>
                <a:ea typeface="宋体" panose="02010600030101010101" pitchFamily="2" charset="-122"/>
                <a:cs typeface="+mn-cs"/>
              </a:rPr>
              <a:t>燃</a:t>
            </a:r>
            <a:r>
              <a:rPr kumimoji="0" lang="zh-CN" altLang="en-US" sz="3200" kern="1200" cap="none" spc="0" normalizeH="0" baseline="0" noProof="0">
                <a:solidFill>
                  <a:srgbClr val="FF0000"/>
                </a:solidFill>
                <a:latin typeface="Arial" panose="020B0604020202020204" pitchFamily="34" charset="0"/>
                <a:ea typeface="宋体" panose="02010600030101010101" pitchFamily="2" charset="-122"/>
                <a:cs typeface="+mn-cs"/>
              </a:rPr>
              <a:t>气胶管与灶具连接部位因没有卡箍连接</a:t>
            </a:r>
            <a:r>
              <a:rPr kumimoji="0" lang="zh-CN" altLang="en-US" sz="3200" kern="1200" cap="none" spc="0" normalizeH="0" baseline="0" noProof="0" smtClean="0">
                <a:solidFill>
                  <a:srgbClr val="FF0000"/>
                </a:solidFill>
                <a:latin typeface="Arial" panose="020B0604020202020204" pitchFamily="34" charset="0"/>
                <a:ea typeface="宋体" panose="02010600030101010101" pitchFamily="2" charset="-122"/>
                <a:cs typeface="+mn-cs"/>
              </a:rPr>
              <a:t>，发</a:t>
            </a:r>
            <a:r>
              <a:rPr kumimoji="0" lang="zh-CN" altLang="en-US" sz="3200" kern="1200" cap="none" spc="0" normalizeH="0" baseline="0" noProof="0">
                <a:solidFill>
                  <a:srgbClr val="FF0000"/>
                </a:solidFill>
                <a:latin typeface="Arial" panose="020B0604020202020204" pitchFamily="34" charset="0"/>
                <a:ea typeface="宋体" panose="02010600030101010101" pitchFamily="2" charset="-122"/>
                <a:cs typeface="+mn-cs"/>
              </a:rPr>
              <a:t>生松动胶管脱落，当用户打开钢瓶阀门时液化石油气从发生胶管脱落的燃气灶具接口处泄漏，并在空气中形成浓度范围的爆炸性气体，当打开灶具开关点火时，立即发生爆炸和燃烧事故。</a:t>
            </a:r>
            <a:endParaRPr kumimoji="0" lang="en-US" altLang="zh-CN" sz="3200" kern="0" cap="none" spc="0" normalizeH="0" baseline="0" noProof="0" dirty="0">
              <a:solidFill>
                <a:srgbClr val="FF0000"/>
              </a:solidFill>
              <a:latin typeface="华文中宋" panose="02010600040101010101" charset="-122"/>
              <a:ea typeface="华文中宋" panose="02010600040101010101" charset="-122"/>
              <a:cs typeface="+mn-cs"/>
              <a:sym typeface="华文中宋" panose="02010600040101010101" charset="-122"/>
            </a:endParaRPr>
          </a:p>
        </p:txBody>
      </p:sp>
    </p:spTree>
  </p:cSld>
  <p:clrMapOvr>
    <a:masterClrMapping/>
  </p:clrMapOvr>
  <p:transition spd="slow" advTm="5769">
    <p:fade/>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8003" name="文本框 1"/>
          <p:cNvSpPr txBox="1"/>
          <p:nvPr/>
        </p:nvSpPr>
        <p:spPr>
          <a:xfrm>
            <a:off x="1692275" y="787400"/>
            <a:ext cx="7639050" cy="644525"/>
          </a:xfrm>
          <a:prstGeom prst="rect">
            <a:avLst/>
          </a:prstGeom>
          <a:noFill/>
          <a:ln w="9525">
            <a:noFill/>
          </a:ln>
        </p:spPr>
        <p:txBody>
          <a:bodyPr wrap="square" anchor="t" anchorCtr="0">
            <a:spAutoFit/>
          </a:bodyPr>
          <a:p>
            <a:r>
              <a:rPr lang="zh-CN" altLang="en-US">
                <a:solidFill>
                  <a:srgbClr val="FFC000"/>
                </a:solidFill>
                <a:latin typeface="华文中宋" panose="02010600040101010101" charset="-122"/>
                <a:ea typeface="华文中宋" panose="02010600040101010101" charset="-122"/>
                <a:sym typeface="微软雅黑" panose="020B0503020204020204" pitchFamily="34" charset="-122"/>
              </a:rPr>
              <a:t>案例八：山东临沂</a:t>
            </a:r>
            <a:r>
              <a:rPr lang="zh-CN" altLang="zh-CN">
                <a:solidFill>
                  <a:srgbClr val="FFC000"/>
                </a:solidFill>
                <a:latin typeface="华文中宋" panose="02010600040101010101" charset="-122"/>
                <a:ea typeface="华文中宋" panose="02010600040101010101" charset="-122"/>
                <a:sym typeface="微软雅黑" panose="020B0503020204020204" pitchFamily="34" charset="-122"/>
              </a:rPr>
              <a:t>事</a:t>
            </a:r>
            <a:r>
              <a:rPr lang="zh-CN" altLang="zh-CN" dirty="0">
                <a:solidFill>
                  <a:srgbClr val="FFC000"/>
                </a:solidFill>
                <a:latin typeface="华文中宋" panose="02010600040101010101" charset="-122"/>
                <a:ea typeface="华文中宋" panose="02010600040101010101" charset="-122"/>
                <a:sym typeface="微软雅黑" panose="020B0503020204020204" pitchFamily="34" charset="-122"/>
              </a:rPr>
              <a:t>故</a:t>
            </a:r>
            <a:endParaRPr lang="en-US" altLang="zh-CN" dirty="0">
              <a:solidFill>
                <a:srgbClr val="FFC000"/>
              </a:solidFill>
              <a:latin typeface="华文中宋" panose="02010600040101010101" charset="-122"/>
              <a:ea typeface="华文中宋" panose="02010600040101010101" charset="-122"/>
              <a:sym typeface="华文中宋" panose="02010600040101010101" charset="-122"/>
            </a:endParaRPr>
          </a:p>
          <a:p>
            <a:endParaRPr lang="zh-CN" altLang="en-US">
              <a:latin typeface="Arial" panose="020B0604020202020204" pitchFamily="34" charset="0"/>
              <a:ea typeface="宋体" panose="02010600030101010101" pitchFamily="2" charset="-122"/>
            </a:endParaRPr>
          </a:p>
        </p:txBody>
      </p:sp>
      <p:grpSp>
        <p:nvGrpSpPr>
          <p:cNvPr id="128004" name="Group 35"/>
          <p:cNvGrpSpPr/>
          <p:nvPr/>
        </p:nvGrpSpPr>
        <p:grpSpPr>
          <a:xfrm>
            <a:off x="1533525" y="1323975"/>
            <a:ext cx="1820863" cy="573088"/>
            <a:chOff x="1778" y="1890"/>
            <a:chExt cx="943" cy="541"/>
          </a:xfrm>
        </p:grpSpPr>
        <p:sp>
          <p:nvSpPr>
            <p:cNvPr id="14" name="Freeform 36"/>
            <p:cNvSpPr/>
            <p:nvPr/>
          </p:nvSpPr>
          <p:spPr bwMode="auto">
            <a:xfrm>
              <a:off x="1778" y="1890"/>
              <a:ext cx="943" cy="541"/>
            </a:xfrm>
            <a:custGeom>
              <a:avLst/>
              <a:gdLst/>
              <a:ahLst/>
              <a:cxnLst>
                <a:cxn ang="0">
                  <a:pos x="0" y="0"/>
                </a:cxn>
                <a:cxn ang="0">
                  <a:pos x="0" y="384"/>
                </a:cxn>
                <a:cxn ang="0">
                  <a:pos x="318" y="384"/>
                </a:cxn>
                <a:cxn ang="0">
                  <a:pos x="266" y="540"/>
                </a:cxn>
                <a:cxn ang="0">
                  <a:pos x="624" y="384"/>
                </a:cxn>
                <a:cxn ang="0">
                  <a:pos x="942" y="384"/>
                </a:cxn>
                <a:cxn ang="0">
                  <a:pos x="942" y="0"/>
                </a:cxn>
                <a:cxn ang="0">
                  <a:pos x="0" y="0"/>
                </a:cxn>
              </a:cxnLst>
              <a:rect l="0" t="0" r="r" b="b"/>
              <a:pathLst>
                <a:path w="943" h="541">
                  <a:moveTo>
                    <a:pt x="0" y="0"/>
                  </a:moveTo>
                  <a:lnTo>
                    <a:pt x="0" y="384"/>
                  </a:lnTo>
                  <a:lnTo>
                    <a:pt x="318" y="384"/>
                  </a:lnTo>
                  <a:lnTo>
                    <a:pt x="266" y="540"/>
                  </a:lnTo>
                  <a:lnTo>
                    <a:pt x="624" y="384"/>
                  </a:lnTo>
                  <a:lnTo>
                    <a:pt x="942" y="384"/>
                  </a:lnTo>
                  <a:lnTo>
                    <a:pt x="942" y="0"/>
                  </a:lnTo>
                  <a:lnTo>
                    <a:pt x="0" y="0"/>
                  </a:lnTo>
                </a:path>
              </a:pathLst>
            </a:custGeom>
            <a:solidFill>
              <a:srgbClr val="FFFFFF"/>
            </a:solidFill>
            <a:ln w="12700" cap="rnd" cmpd="sng">
              <a:solidFill>
                <a:schemeClr val="tx2"/>
              </a:solidFill>
              <a:prstDash val="solid"/>
              <a:round/>
              <a:headEnd type="none" w="med" len="med"/>
              <a:tailEnd type="none" w="med" len="med"/>
            </a:ln>
            <a:effectLst>
              <a:outerShdw dist="35921" dir="2700000" algn="ctr" rotWithShape="0">
                <a:srgbClr val="919191"/>
              </a:outerShdw>
            </a:effectLst>
          </p:spPr>
          <p:txBody>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Arial" panose="020B0604020202020204" pitchFamily="34" charset="0"/>
                <a:ea typeface="宋体" panose="02010600030101010101" pitchFamily="2" charset="-122"/>
                <a:cs typeface="+mn-cs"/>
              </a:endParaRPr>
            </a:p>
          </p:txBody>
        </p:sp>
        <p:sp>
          <p:nvSpPr>
            <p:cNvPr id="15" name="Rectangle 37"/>
            <p:cNvSpPr>
              <a:spLocks noChangeArrowheads="1"/>
            </p:cNvSpPr>
            <p:nvPr/>
          </p:nvSpPr>
          <p:spPr bwMode="auto">
            <a:xfrm>
              <a:off x="1786" y="1906"/>
              <a:ext cx="871" cy="343"/>
            </a:xfrm>
            <a:prstGeom prst="rect">
              <a:avLst/>
            </a:prstGeom>
            <a:solidFill>
              <a:srgbClr val="FFFFFF"/>
            </a:solidFill>
            <a:ln w="12700">
              <a:noFill/>
              <a:miter lim="800000"/>
            </a:ln>
          </p:spPr>
          <p:txBody>
            <a:bodyPr lIns="26988" tIns="34925" rIns="26988" bIns="34925"/>
            <a:p>
              <a:pPr marL="0" marR="0" lvl="0" indent="0" algn="ctr" defTabSz="554355" rtl="0" eaLnBrk="1" fontAlgn="auto" latinLnBrk="0" hangingPunct="1">
                <a:lnSpc>
                  <a:spcPct val="100000"/>
                </a:lnSpc>
                <a:spcBef>
                  <a:spcPct val="0"/>
                </a:spcBef>
                <a:spcAft>
                  <a:spcPts val="0"/>
                </a:spcAft>
                <a:buClrTx/>
                <a:buSzTx/>
                <a:buFontTx/>
                <a:buNone/>
                <a:defRPr/>
              </a:pPr>
              <a:r>
                <a:rPr kumimoji="0" lang="zh-CN" altLang="en-US" sz="1800" b="0" i="0" u="none" strike="noStrike" kern="0" cap="none" spc="0" normalizeH="0" baseline="0" noProof="0" dirty="0">
                  <a:ln>
                    <a:noFill/>
                  </a:ln>
                  <a:solidFill>
                    <a:srgbClr val="FFC000"/>
                  </a:solidFill>
                  <a:effectLst/>
                  <a:uLnTx/>
                  <a:uFillTx/>
                  <a:latin typeface="华文中宋" panose="02010600040101010101" charset="-122"/>
                  <a:ea typeface="华文中宋" panose="02010600040101010101" charset="-122"/>
                  <a:cs typeface="+mn-cs"/>
                  <a:sym typeface="华文中宋" panose="02010600040101010101" charset="-122"/>
                </a:rPr>
                <a:t>事故简述</a:t>
              </a:r>
              <a:endParaRPr kumimoji="0" lang="en-US" altLang="ko-KR" sz="1800" b="0" i="0" u="none" strike="noStrike" kern="0" cap="none" spc="0" normalizeH="0" baseline="0" noProof="0" dirty="0">
                <a:ln>
                  <a:noFill/>
                </a:ln>
                <a:solidFill>
                  <a:srgbClr val="FFC000"/>
                </a:solidFill>
                <a:effectLst/>
                <a:uLnTx/>
                <a:uFillTx/>
                <a:latin typeface="华文中宋" panose="02010600040101010101" charset="-122"/>
                <a:ea typeface="华文中宋" panose="02010600040101010101" charset="-122"/>
                <a:cs typeface="+mn-cs"/>
                <a:sym typeface="华文中宋" panose="02010600040101010101" charset="-122"/>
              </a:endParaRPr>
            </a:p>
          </p:txBody>
        </p:sp>
      </p:grpSp>
      <p:pic>
        <p:nvPicPr>
          <p:cNvPr id="128007" name="Picture 2"/>
          <p:cNvPicPr>
            <a:picLocks noChangeAspect="1"/>
          </p:cNvPicPr>
          <p:nvPr/>
        </p:nvPicPr>
        <p:blipFill>
          <a:blip r:embed="rId1"/>
          <a:stretch>
            <a:fillRect/>
          </a:stretch>
        </p:blipFill>
        <p:spPr>
          <a:xfrm>
            <a:off x="180975" y="1947863"/>
            <a:ext cx="6921500" cy="1857375"/>
          </a:xfrm>
          <a:prstGeom prst="rect">
            <a:avLst/>
          </a:prstGeom>
          <a:noFill/>
          <a:ln w="9525">
            <a:noFill/>
          </a:ln>
          <a:effectLst>
            <a:prstShdw prst="shdw17" dist="17961" dir="2699999">
              <a:srgbClr val="000000"/>
            </a:prstShdw>
          </a:effectLst>
        </p:spPr>
      </p:pic>
      <p:sp>
        <p:nvSpPr>
          <p:cNvPr id="11" name="Rectangle 4"/>
          <p:cNvSpPr>
            <a:spLocks noChangeArrowheads="1"/>
          </p:cNvSpPr>
          <p:nvPr/>
        </p:nvSpPr>
        <p:spPr bwMode="auto">
          <a:xfrm>
            <a:off x="180975" y="3860800"/>
            <a:ext cx="495300" cy="1857375"/>
          </a:xfrm>
          <a:prstGeom prst="rect">
            <a:avLst/>
          </a:prstGeom>
          <a:solidFill>
            <a:srgbClr val="0065A6"/>
          </a:solidFill>
          <a:ln w="9525">
            <a:noFill/>
            <a:miter lim="800000"/>
          </a:ln>
          <a:effectLst>
            <a:prstShdw prst="shdw17" dist="17961" dir="2700000">
              <a:srgbClr val="003D99"/>
            </a:prstShdw>
          </a:effectLst>
        </p:spPr>
        <p:txBody>
          <a:bodyPr wrap="none" anchor="ctr"/>
          <a:p>
            <a:pPr marL="266700" marR="0" lvl="0" indent="-266700" algn="ctr" defTabSz="914400" rtl="0" eaLnBrk="1" fontAlgn="auto" latinLnBrk="0" hangingPunct="1">
              <a:lnSpc>
                <a:spcPct val="100000"/>
              </a:lnSpc>
              <a:spcBef>
                <a:spcPct val="20000"/>
              </a:spcBef>
              <a:spcAft>
                <a:spcPts val="0"/>
              </a:spcAft>
              <a:buClrTx/>
              <a:buSzTx/>
              <a:buFontTx/>
              <a:buNone/>
              <a:defRPr/>
            </a:pPr>
            <a:r>
              <a:rPr kumimoji="0" lang="zh-CN" altLang="en-US" sz="1600" b="0" i="0" u="none" strike="noStrike" kern="0" cap="none" spc="0" normalizeH="0" baseline="0" noProof="0" dirty="0">
                <a:ln>
                  <a:noFill/>
                </a:ln>
                <a:solidFill>
                  <a:srgbClr val="FFFFFF"/>
                </a:solidFill>
                <a:effectLst/>
                <a:uLnTx/>
                <a:uFillTx/>
                <a:latin typeface="Arial" panose="020B0604020202020204" pitchFamily="34" charset="0"/>
                <a:ea typeface="宋体" panose="02010600030101010101" pitchFamily="2" charset="-122"/>
                <a:cs typeface="+mn-cs"/>
                <a:sym typeface="宋体" panose="02010600030101010101" pitchFamily="2" charset="-122"/>
              </a:rPr>
              <a:t>主</a:t>
            </a:r>
            <a:endParaRPr kumimoji="0" lang="en-US" altLang="zh-CN" sz="1600" b="0" i="0" u="none" strike="noStrike" kern="0" cap="none" spc="0" normalizeH="0" baseline="0" noProof="0" dirty="0">
              <a:ln>
                <a:noFill/>
              </a:ln>
              <a:solidFill>
                <a:srgbClr val="FFFFFF"/>
              </a:solidFill>
              <a:effectLst/>
              <a:uLnTx/>
              <a:uFillTx/>
              <a:latin typeface="Arial" panose="020B0604020202020204" pitchFamily="34" charset="0"/>
              <a:ea typeface="宋体" panose="02010600030101010101" pitchFamily="2" charset="-122"/>
              <a:cs typeface="+mn-cs"/>
              <a:sym typeface="宋体" panose="02010600030101010101" pitchFamily="2" charset="-122"/>
            </a:endParaRPr>
          </a:p>
          <a:p>
            <a:pPr marL="266700" marR="0" lvl="0" indent="-266700" algn="ctr" defTabSz="914400" rtl="0" eaLnBrk="1" fontAlgn="auto" latinLnBrk="0" hangingPunct="1">
              <a:lnSpc>
                <a:spcPct val="100000"/>
              </a:lnSpc>
              <a:spcBef>
                <a:spcPct val="20000"/>
              </a:spcBef>
              <a:spcAft>
                <a:spcPts val="0"/>
              </a:spcAft>
              <a:buClrTx/>
              <a:buSzTx/>
              <a:buFontTx/>
              <a:buNone/>
              <a:defRPr/>
            </a:pPr>
            <a:r>
              <a:rPr kumimoji="0" lang="zh-CN" altLang="en-US" sz="1600" b="0" i="0" u="none" strike="noStrike" kern="0" cap="none" spc="0" normalizeH="0" baseline="0" noProof="0" dirty="0">
                <a:ln>
                  <a:noFill/>
                </a:ln>
                <a:solidFill>
                  <a:srgbClr val="FFFFFF"/>
                </a:solidFill>
                <a:effectLst/>
                <a:uLnTx/>
                <a:uFillTx/>
                <a:latin typeface="Arial" panose="020B0604020202020204" pitchFamily="34" charset="0"/>
                <a:ea typeface="宋体" panose="02010600030101010101" pitchFamily="2" charset="-122"/>
                <a:cs typeface="+mn-cs"/>
                <a:sym typeface="宋体" panose="02010600030101010101" pitchFamily="2" charset="-122"/>
              </a:rPr>
              <a:t>要</a:t>
            </a:r>
            <a:endParaRPr kumimoji="0" lang="en-US" altLang="zh-CN" sz="1600" b="0" i="0" u="none" strike="noStrike" kern="0" cap="none" spc="0" normalizeH="0" baseline="0" noProof="0" dirty="0">
              <a:ln>
                <a:noFill/>
              </a:ln>
              <a:solidFill>
                <a:srgbClr val="FFFFFF"/>
              </a:solidFill>
              <a:effectLst/>
              <a:uLnTx/>
              <a:uFillTx/>
              <a:latin typeface="Arial" panose="020B0604020202020204" pitchFamily="34" charset="0"/>
              <a:ea typeface="宋体" panose="02010600030101010101" pitchFamily="2" charset="-122"/>
              <a:cs typeface="+mn-cs"/>
              <a:sym typeface="宋体" panose="02010600030101010101" pitchFamily="2" charset="-122"/>
            </a:endParaRPr>
          </a:p>
          <a:p>
            <a:pPr marL="266700" marR="0" lvl="0" indent="-266700" algn="ctr" defTabSz="914400" rtl="0" eaLnBrk="1" fontAlgn="auto" latinLnBrk="0" hangingPunct="1">
              <a:lnSpc>
                <a:spcPct val="100000"/>
              </a:lnSpc>
              <a:spcBef>
                <a:spcPct val="20000"/>
              </a:spcBef>
              <a:spcAft>
                <a:spcPts val="0"/>
              </a:spcAft>
              <a:buClrTx/>
              <a:buSzTx/>
              <a:buFontTx/>
              <a:buNone/>
              <a:defRPr/>
            </a:pPr>
            <a:r>
              <a:rPr kumimoji="0" lang="zh-CN" altLang="en-US" sz="1600" b="0" i="0" u="none" strike="noStrike" kern="0" cap="none" spc="0" normalizeH="0" baseline="0" noProof="0" dirty="0">
                <a:ln>
                  <a:noFill/>
                </a:ln>
                <a:solidFill>
                  <a:srgbClr val="FFFFFF"/>
                </a:solidFill>
                <a:effectLst/>
                <a:uLnTx/>
                <a:uFillTx/>
                <a:latin typeface="Arial" panose="020B0604020202020204" pitchFamily="34" charset="0"/>
                <a:ea typeface="宋体" panose="02010600030101010101" pitchFamily="2" charset="-122"/>
                <a:cs typeface="+mn-cs"/>
                <a:sym typeface="宋体" panose="02010600030101010101" pitchFamily="2" charset="-122"/>
              </a:rPr>
              <a:t>原</a:t>
            </a:r>
            <a:endParaRPr kumimoji="0" lang="en-US" altLang="zh-CN" sz="1600" b="0" i="0" u="none" strike="noStrike" kern="0" cap="none" spc="0" normalizeH="0" baseline="0" noProof="0" dirty="0">
              <a:ln>
                <a:noFill/>
              </a:ln>
              <a:solidFill>
                <a:srgbClr val="FFFFFF"/>
              </a:solidFill>
              <a:effectLst/>
              <a:uLnTx/>
              <a:uFillTx/>
              <a:latin typeface="Arial" panose="020B0604020202020204" pitchFamily="34" charset="0"/>
              <a:ea typeface="宋体" panose="02010600030101010101" pitchFamily="2" charset="-122"/>
              <a:cs typeface="+mn-cs"/>
              <a:sym typeface="宋体" panose="02010600030101010101" pitchFamily="2" charset="-122"/>
            </a:endParaRPr>
          </a:p>
          <a:p>
            <a:pPr marL="266700" marR="0" lvl="0" indent="-266700" algn="ctr" defTabSz="914400" rtl="0" eaLnBrk="1" fontAlgn="auto" latinLnBrk="0" hangingPunct="1">
              <a:lnSpc>
                <a:spcPct val="100000"/>
              </a:lnSpc>
              <a:spcBef>
                <a:spcPct val="20000"/>
              </a:spcBef>
              <a:spcAft>
                <a:spcPts val="0"/>
              </a:spcAft>
              <a:buClrTx/>
              <a:buSzTx/>
              <a:buFontTx/>
              <a:buNone/>
              <a:defRPr/>
            </a:pPr>
            <a:r>
              <a:rPr kumimoji="0" lang="zh-CN" altLang="en-US" sz="1600" b="0" i="0" u="none" strike="noStrike" kern="0" cap="none" spc="0" normalizeH="0" baseline="0" noProof="0" dirty="0">
                <a:ln>
                  <a:noFill/>
                </a:ln>
                <a:solidFill>
                  <a:srgbClr val="FFFFFF"/>
                </a:solidFill>
                <a:effectLst/>
                <a:uLnTx/>
                <a:uFillTx/>
                <a:latin typeface="Arial" panose="020B0604020202020204" pitchFamily="34" charset="0"/>
                <a:ea typeface="宋体" panose="02010600030101010101" pitchFamily="2" charset="-122"/>
                <a:cs typeface="+mn-cs"/>
                <a:sym typeface="宋体" panose="02010600030101010101" pitchFamily="2" charset="-122"/>
              </a:rPr>
              <a:t>因</a:t>
            </a:r>
            <a:endParaRPr kumimoji="0" lang="en-US" altLang="zh-CN" sz="1600" b="0" i="0" u="none" strike="noStrike" kern="0" cap="none" spc="0" normalizeH="0" baseline="0" noProof="0" dirty="0">
              <a:ln>
                <a:noFill/>
              </a:ln>
              <a:solidFill>
                <a:srgbClr val="FFFFFF"/>
              </a:solidFill>
              <a:effectLst/>
              <a:uLnTx/>
              <a:uFillTx/>
              <a:latin typeface="Arial" panose="020B0604020202020204" pitchFamily="34" charset="0"/>
              <a:ea typeface="宋体" panose="02010600030101010101" pitchFamily="2" charset="-122"/>
              <a:cs typeface="+mn-cs"/>
              <a:sym typeface="宋体" panose="02010600030101010101" pitchFamily="2" charset="-122"/>
            </a:endParaRPr>
          </a:p>
        </p:txBody>
      </p:sp>
      <p:pic>
        <p:nvPicPr>
          <p:cNvPr id="128009" name="Picture 4"/>
          <p:cNvPicPr>
            <a:picLocks noChangeAspect="1"/>
          </p:cNvPicPr>
          <p:nvPr/>
        </p:nvPicPr>
        <p:blipFill>
          <a:blip r:embed="rId2"/>
          <a:stretch>
            <a:fillRect/>
          </a:stretch>
        </p:blipFill>
        <p:spPr>
          <a:xfrm>
            <a:off x="755650" y="3860800"/>
            <a:ext cx="6156325" cy="2571750"/>
          </a:xfrm>
          <a:prstGeom prst="rect">
            <a:avLst/>
          </a:prstGeom>
          <a:noFill/>
          <a:ln w="9525">
            <a:noFill/>
          </a:ln>
          <a:effectLst>
            <a:prstShdw prst="shdw17" dist="17961" dir="2699999">
              <a:srgbClr val="000000"/>
            </a:prstShdw>
          </a:effectLst>
        </p:spPr>
      </p:pic>
    </p:spTree>
  </p:cSld>
  <p:clrMapOvr>
    <a:masterClrMapping/>
  </p:clrMapOvr>
  <p:transition spd="slow" advTm="5769">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433" name="Freeform 7"/>
          <p:cNvSpPr/>
          <p:nvPr/>
        </p:nvSpPr>
        <p:spPr>
          <a:xfrm>
            <a:off x="890588" y="785813"/>
            <a:ext cx="369887" cy="425450"/>
          </a:xfrm>
          <a:custGeom>
            <a:avLst/>
            <a:gdLst/>
            <a:ahLst/>
            <a:cxnLst>
              <a:cxn ang="0">
                <a:pos x="2147483647" y="0"/>
              </a:cxn>
              <a:cxn ang="0">
                <a:pos x="2147483647" y="0"/>
              </a:cxn>
              <a:cxn ang="0">
                <a:pos x="2147483647" y="2147483647"/>
              </a:cxn>
              <a:cxn ang="0">
                <a:pos x="0" y="2147483647"/>
              </a:cxn>
              <a:cxn ang="0">
                <a:pos x="0" y="2147483647"/>
              </a:cxn>
              <a:cxn ang="0">
                <a:pos x="2147483647" y="2147483647"/>
              </a:cxn>
              <a:cxn ang="0">
                <a:pos x="2147483647" y="2147483647"/>
              </a:cxn>
              <a:cxn ang="0">
                <a:pos x="2147483647" y="2147483647"/>
              </a:cxn>
              <a:cxn ang="0">
                <a:pos x="2147483647" y="2147483647"/>
              </a:cxn>
              <a:cxn ang="0">
                <a:pos x="2147483647" y="0"/>
              </a:cxn>
            </a:cxnLst>
            <a:pathLst>
              <a:path w="2504" h="2504">
                <a:moveTo>
                  <a:pt x="2199" y="0"/>
                </a:moveTo>
                <a:lnTo>
                  <a:pt x="2504" y="0"/>
                </a:lnTo>
                <a:lnTo>
                  <a:pt x="2504" y="2504"/>
                </a:lnTo>
                <a:lnTo>
                  <a:pt x="0" y="2504"/>
                </a:lnTo>
                <a:lnTo>
                  <a:pt x="0" y="2199"/>
                </a:lnTo>
                <a:lnTo>
                  <a:pt x="1970" y="2199"/>
                </a:lnTo>
                <a:lnTo>
                  <a:pt x="87" y="315"/>
                </a:lnTo>
                <a:lnTo>
                  <a:pt x="303" y="99"/>
                </a:lnTo>
                <a:lnTo>
                  <a:pt x="2199" y="1996"/>
                </a:lnTo>
                <a:lnTo>
                  <a:pt x="2199" y="0"/>
                </a:lnTo>
                <a:close/>
              </a:path>
            </a:pathLst>
          </a:custGeom>
          <a:solidFill>
            <a:schemeClr val="bg1"/>
          </a:solidFill>
          <a:ln w="9525">
            <a:noFill/>
          </a:ln>
        </p:spPr>
        <p:txBody>
          <a:bodyPr/>
          <a:p>
            <a:endParaRPr lang="zh-CN" altLang="en-US"/>
          </a:p>
        </p:txBody>
      </p:sp>
      <p:sp>
        <p:nvSpPr>
          <p:cNvPr id="2" name="文本框 1"/>
          <p:cNvSpPr txBox="1"/>
          <p:nvPr/>
        </p:nvSpPr>
        <p:spPr>
          <a:xfrm>
            <a:off x="900113" y="1333500"/>
            <a:ext cx="7732713" cy="5500688"/>
          </a:xfrm>
          <a:prstGeom prst="rect">
            <a:avLst/>
          </a:prstGeom>
          <a:noFill/>
        </p:spPr>
        <p:txBody>
          <a:bodyPr wrap="square" rtlCol="0">
            <a:spAutoFit/>
          </a:bodyPr>
          <a:p>
            <a:pPr marL="571500" marR="0" indent="-571500" defTabSz="914400">
              <a:lnSpc>
                <a:spcPct val="150000"/>
              </a:lnSpc>
              <a:spcBef>
                <a:spcPct val="20000"/>
              </a:spcBef>
              <a:buClr>
                <a:schemeClr val="tx2"/>
              </a:buClr>
              <a:buSzTx/>
              <a:buFontTx/>
              <a:defRPr/>
            </a:pPr>
            <a:r>
              <a:rPr lang="zh-CN" altLang="en-US" sz="2400" kern="0" noProof="0" dirty="0" smtClean="0">
                <a:effectLst>
                  <a:outerShdw blurRad="38100" dist="38100" dir="2700000" algn="tl">
                    <a:srgbClr val="000000"/>
                  </a:outerShdw>
                </a:effectLst>
                <a:latin typeface="+mn-lt"/>
                <a:ea typeface="+mn-ea"/>
                <a:cs typeface="+mn-cs"/>
                <a:sym typeface="+mn-ea"/>
              </a:rPr>
              <a:t>《安全生产法</a:t>
            </a:r>
            <a:r>
              <a:rPr lang="en-US" altLang="zh-CN" sz="2400" kern="0" noProof="0" dirty="0" smtClean="0">
                <a:effectLst>
                  <a:outerShdw blurRad="38100" dist="38100" dir="2700000" algn="tl">
                    <a:srgbClr val="000000"/>
                  </a:outerShdw>
                </a:effectLst>
                <a:latin typeface="+mn-lt"/>
                <a:ea typeface="+mn-ea"/>
                <a:cs typeface="+mn-cs"/>
                <a:sym typeface="+mn-ea"/>
              </a:rPr>
              <a:t>》</a:t>
            </a:r>
            <a:r>
              <a:rPr lang="zh-CN" altLang="en-US" sz="2400" kern="0" noProof="0" dirty="0" smtClean="0">
                <a:effectLst>
                  <a:outerShdw blurRad="38100" dist="38100" dir="2700000" algn="tl">
                    <a:srgbClr val="000000"/>
                  </a:outerShdw>
                </a:effectLst>
                <a:latin typeface="+mn-lt"/>
                <a:ea typeface="+mn-ea"/>
                <a:cs typeface="+mn-cs"/>
                <a:sym typeface="+mn-ea"/>
              </a:rPr>
              <a:t>国家主席令</a:t>
            </a:r>
            <a:r>
              <a:rPr lang="en-US" altLang="zh-CN" sz="2400" kern="0" noProof="0" dirty="0" smtClean="0">
                <a:effectLst>
                  <a:outerShdw blurRad="38100" dist="38100" dir="2700000" algn="tl">
                    <a:srgbClr val="000000"/>
                  </a:outerShdw>
                </a:effectLst>
                <a:latin typeface="+mn-lt"/>
                <a:ea typeface="+mn-ea"/>
                <a:cs typeface="+mn-cs"/>
                <a:sym typeface="+mn-ea"/>
              </a:rPr>
              <a:t>88</a:t>
            </a:r>
            <a:r>
              <a:rPr lang="zh-CN" altLang="en-US" sz="2400" kern="0" noProof="0" dirty="0" smtClean="0">
                <a:effectLst>
                  <a:outerShdw blurRad="38100" dist="38100" dir="2700000" algn="tl">
                    <a:srgbClr val="000000"/>
                  </a:outerShdw>
                </a:effectLst>
                <a:latin typeface="+mn-lt"/>
                <a:ea typeface="+mn-ea"/>
                <a:cs typeface="+mn-cs"/>
                <a:sym typeface="+mn-ea"/>
              </a:rPr>
              <a:t>号，</a:t>
            </a:r>
            <a:r>
              <a:rPr lang="en-US" altLang="zh-CN" sz="2400" kern="0" noProof="0" dirty="0" smtClean="0">
                <a:effectLst>
                  <a:outerShdw blurRad="38100" dist="38100" dir="2700000" algn="tl">
                    <a:srgbClr val="000000"/>
                  </a:outerShdw>
                </a:effectLst>
                <a:latin typeface="+mn-lt"/>
                <a:ea typeface="+mn-ea"/>
                <a:cs typeface="+mn-cs"/>
                <a:sym typeface="+mn-ea"/>
              </a:rPr>
              <a:t>2021</a:t>
            </a:r>
            <a:r>
              <a:rPr lang="zh-CN" altLang="en-US" sz="2400" kern="0" noProof="0" dirty="0" smtClean="0">
                <a:effectLst>
                  <a:outerShdw blurRad="38100" dist="38100" dir="2700000" algn="tl">
                    <a:srgbClr val="000000"/>
                  </a:outerShdw>
                </a:effectLst>
                <a:latin typeface="+mn-lt"/>
                <a:ea typeface="+mn-ea"/>
                <a:cs typeface="+mn-cs"/>
                <a:sym typeface="+mn-ea"/>
              </a:rPr>
              <a:t>年</a:t>
            </a:r>
            <a:r>
              <a:rPr lang="en-US" altLang="zh-CN" sz="2400" kern="0" noProof="0" dirty="0" smtClean="0">
                <a:effectLst>
                  <a:outerShdw blurRad="38100" dist="38100" dir="2700000" algn="tl">
                    <a:srgbClr val="000000"/>
                  </a:outerShdw>
                </a:effectLst>
                <a:latin typeface="+mn-lt"/>
                <a:ea typeface="+mn-ea"/>
                <a:cs typeface="+mn-cs"/>
                <a:sym typeface="+mn-ea"/>
              </a:rPr>
              <a:t>9</a:t>
            </a:r>
            <a:r>
              <a:rPr lang="zh-CN" altLang="en-US" sz="2400" kern="0" noProof="0" dirty="0" smtClean="0">
                <a:effectLst>
                  <a:outerShdw blurRad="38100" dist="38100" dir="2700000" algn="tl">
                    <a:srgbClr val="000000"/>
                  </a:outerShdw>
                </a:effectLst>
                <a:latin typeface="+mn-lt"/>
                <a:ea typeface="+mn-ea"/>
                <a:cs typeface="+mn-cs"/>
                <a:sym typeface="+mn-ea"/>
              </a:rPr>
              <a:t>月</a:t>
            </a:r>
            <a:r>
              <a:rPr lang="en-US" altLang="zh-CN" sz="2400" kern="0" noProof="0" dirty="0" smtClean="0">
                <a:effectLst>
                  <a:outerShdw blurRad="38100" dist="38100" dir="2700000" algn="tl">
                    <a:srgbClr val="000000"/>
                  </a:outerShdw>
                </a:effectLst>
                <a:latin typeface="+mn-lt"/>
                <a:ea typeface="+mn-ea"/>
                <a:cs typeface="+mn-cs"/>
                <a:sym typeface="+mn-ea"/>
              </a:rPr>
              <a:t>1</a:t>
            </a:r>
            <a:r>
              <a:rPr lang="zh-CN" altLang="en-US" sz="2400" kern="0" noProof="0" dirty="0" smtClean="0">
                <a:effectLst>
                  <a:outerShdw blurRad="38100" dist="38100" dir="2700000" algn="tl">
                    <a:srgbClr val="000000"/>
                  </a:outerShdw>
                </a:effectLst>
                <a:latin typeface="+mn-lt"/>
                <a:ea typeface="+mn-ea"/>
                <a:cs typeface="+mn-cs"/>
                <a:sym typeface="+mn-ea"/>
              </a:rPr>
              <a:t>日实施，对</a:t>
            </a:r>
            <a:endParaRPr kumimoji="0" lang="en-US" altLang="zh-CN" sz="2400" kern="0" cap="none" spc="0" normalizeH="0" baseline="0" noProof="0" dirty="0" smtClean="0">
              <a:effectLst>
                <a:outerShdw blurRad="38100" dist="38100" dir="2700000" algn="tl">
                  <a:srgbClr val="000000"/>
                </a:outerShdw>
              </a:effectLst>
              <a:latin typeface="+mn-lt"/>
              <a:ea typeface="+mn-ea"/>
              <a:cs typeface="+mn-cs"/>
            </a:endParaRPr>
          </a:p>
          <a:p>
            <a:pPr marR="0" defTabSz="914400" eaLnBrk="0" hangingPunct="0">
              <a:lnSpc>
                <a:spcPct val="150000"/>
              </a:lnSpc>
              <a:spcBef>
                <a:spcPct val="20000"/>
              </a:spcBef>
              <a:buClr>
                <a:schemeClr val="tx2"/>
              </a:buClr>
              <a:buSzTx/>
              <a:buFontTx/>
              <a:defRPr/>
            </a:pPr>
            <a:r>
              <a:rPr lang="zh-CN" altLang="en-US" sz="2400" kern="0" noProof="0" dirty="0" smtClean="0">
                <a:effectLst>
                  <a:outerShdw blurRad="38100" dist="38100" dir="2700000" algn="tl">
                    <a:srgbClr val="000000"/>
                  </a:outerShdw>
                </a:effectLst>
                <a:latin typeface="+mn-lt"/>
                <a:ea typeface="+mn-ea"/>
                <a:cs typeface="+mn-cs"/>
                <a:sym typeface="+mn-ea"/>
              </a:rPr>
              <a:t>第五十一条　生产经营单位必须依法参加工伤保险，为从业人员缴纳保险费。</a:t>
            </a:r>
            <a:endParaRPr kumimoji="0" lang="zh-CN" altLang="en-US" sz="2400" kern="0" cap="none" spc="0" normalizeH="0" baseline="0" noProof="0" dirty="0" smtClean="0">
              <a:effectLst>
                <a:outerShdw blurRad="38100" dist="38100" dir="2700000" algn="tl">
                  <a:srgbClr val="000000"/>
                </a:outerShdw>
              </a:effectLst>
              <a:latin typeface="+mn-lt"/>
              <a:ea typeface="+mn-ea"/>
              <a:cs typeface="+mn-cs"/>
            </a:endParaRPr>
          </a:p>
          <a:p>
            <a:pPr marR="0" defTabSz="914400" eaLnBrk="0" hangingPunct="0">
              <a:lnSpc>
                <a:spcPct val="150000"/>
              </a:lnSpc>
              <a:spcBef>
                <a:spcPct val="20000"/>
              </a:spcBef>
              <a:buClr>
                <a:schemeClr val="tx2"/>
              </a:buClr>
              <a:buSzTx/>
              <a:buFontTx/>
              <a:defRPr/>
            </a:pPr>
            <a:r>
              <a:rPr lang="zh-CN" altLang="en-US" sz="2400" kern="0" noProof="0" dirty="0" smtClean="0">
                <a:effectLst>
                  <a:outerShdw blurRad="38100" dist="38100" dir="2700000" algn="tl">
                    <a:srgbClr val="000000"/>
                  </a:outerShdw>
                </a:effectLst>
                <a:latin typeface="+mn-lt"/>
                <a:ea typeface="+mn-ea"/>
                <a:cs typeface="+mn-cs"/>
                <a:sym typeface="+mn-ea"/>
              </a:rPr>
              <a:t>国家鼓励生产经营单位投保安全生产责任保险；属于国家规定的高危行业、领域的生产经营单位，应当投保安全生产责任保险。具体范围和实施办法由国务院应急管理部门会同国务院财政部门、国务院保险监督管理机构和相关行业主管部门制定。</a:t>
            </a:r>
            <a:endParaRPr kumimoji="0" lang="zh-CN" altLang="en-US" kern="0" cap="none" spc="0" normalizeH="0" baseline="0" noProof="0" dirty="0" smtClean="0">
              <a:effectLst>
                <a:outerShdw blurRad="38100" dist="38100" dir="2700000" algn="tl">
                  <a:srgbClr val="000000"/>
                </a:outerShdw>
              </a:effectLst>
              <a:latin typeface="+mn-lt"/>
              <a:ea typeface="+mn-ea"/>
              <a:cs typeface="+mn-cs"/>
            </a:endParaRPr>
          </a:p>
          <a:p>
            <a:endParaRPr lang="zh-CN" altLang="en-US" noProof="1"/>
          </a:p>
        </p:txBody>
      </p:sp>
    </p:spTree>
  </p:cSld>
  <p:clrMapOvr>
    <a:masterClrMapping/>
  </p:clrMapOvr>
  <p:transition spd="slow" advTm="5769">
    <p:fade/>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9027" name="文本框 1"/>
          <p:cNvSpPr txBox="1"/>
          <p:nvPr/>
        </p:nvSpPr>
        <p:spPr>
          <a:xfrm>
            <a:off x="1979613" y="763588"/>
            <a:ext cx="6777037" cy="953135"/>
          </a:xfrm>
          <a:prstGeom prst="rect">
            <a:avLst/>
          </a:prstGeom>
          <a:noFill/>
          <a:ln w="9525">
            <a:noFill/>
          </a:ln>
        </p:spPr>
        <p:txBody>
          <a:bodyPr wrap="square" anchor="t" anchorCtr="0">
            <a:spAutoFit/>
          </a:bodyPr>
          <a:p>
            <a:r>
              <a:rPr lang="zh-CN" altLang="en-US" sz="2800">
                <a:solidFill>
                  <a:srgbClr val="FFC000"/>
                </a:solidFill>
                <a:latin typeface="华文中宋" panose="02010600040101010101" charset="-122"/>
                <a:ea typeface="华文中宋" panose="02010600040101010101" charset="-122"/>
                <a:sym typeface="微软雅黑" panose="020B0503020204020204" pitchFamily="34" charset="-122"/>
              </a:rPr>
              <a:t>案例八：山东临沂</a:t>
            </a:r>
            <a:r>
              <a:rPr lang="zh-CN" altLang="zh-CN" sz="2800">
                <a:solidFill>
                  <a:srgbClr val="FFC000"/>
                </a:solidFill>
                <a:latin typeface="华文中宋" panose="02010600040101010101" charset="-122"/>
                <a:ea typeface="华文中宋" panose="02010600040101010101" charset="-122"/>
                <a:sym typeface="微软雅黑" panose="020B0503020204020204" pitchFamily="34" charset="-122"/>
              </a:rPr>
              <a:t>事</a:t>
            </a:r>
            <a:r>
              <a:rPr lang="zh-CN" altLang="zh-CN" sz="2800" dirty="0">
                <a:solidFill>
                  <a:srgbClr val="FFC000"/>
                </a:solidFill>
                <a:latin typeface="华文中宋" panose="02010600040101010101" charset="-122"/>
                <a:ea typeface="华文中宋" panose="02010600040101010101" charset="-122"/>
                <a:sym typeface="微软雅黑" panose="020B0503020204020204" pitchFamily="34" charset="-122"/>
              </a:rPr>
              <a:t>故</a:t>
            </a:r>
            <a:endParaRPr lang="en-US" altLang="zh-CN" sz="2800" dirty="0">
              <a:solidFill>
                <a:srgbClr val="FFC000"/>
              </a:solidFill>
              <a:latin typeface="华文中宋" panose="02010600040101010101" charset="-122"/>
              <a:ea typeface="华文中宋" panose="02010600040101010101" charset="-122"/>
              <a:sym typeface="华文中宋" panose="02010600040101010101" charset="-122"/>
            </a:endParaRPr>
          </a:p>
          <a:p>
            <a:endParaRPr lang="en-US" altLang="zh-CN" sz="2800" dirty="0">
              <a:solidFill>
                <a:srgbClr val="FFC000"/>
              </a:solidFill>
              <a:latin typeface="华文中宋" panose="02010600040101010101" charset="-122"/>
              <a:ea typeface="华文中宋" panose="02010600040101010101" charset="-122"/>
              <a:sym typeface="华文中宋" panose="02010600040101010101" charset="-122"/>
            </a:endParaRPr>
          </a:p>
        </p:txBody>
      </p:sp>
      <p:sp>
        <p:nvSpPr>
          <p:cNvPr id="11" name="Rectangle 4"/>
          <p:cNvSpPr>
            <a:spLocks noChangeArrowheads="1"/>
          </p:cNvSpPr>
          <p:nvPr/>
        </p:nvSpPr>
        <p:spPr bwMode="auto">
          <a:xfrm>
            <a:off x="36513" y="1643063"/>
            <a:ext cx="495300" cy="1857375"/>
          </a:xfrm>
          <a:prstGeom prst="rect">
            <a:avLst/>
          </a:prstGeom>
          <a:solidFill>
            <a:srgbClr val="0065A6"/>
          </a:solidFill>
          <a:ln w="9525">
            <a:noFill/>
            <a:miter lim="800000"/>
          </a:ln>
          <a:effectLst>
            <a:prstShdw prst="shdw17" dist="17961" dir="2700000">
              <a:srgbClr val="003D99"/>
            </a:prstShdw>
          </a:effectLst>
        </p:spPr>
        <p:txBody>
          <a:bodyPr wrap="none" anchor="ctr"/>
          <a:p>
            <a:pPr marL="266700" marR="0" lvl="0" indent="-266700" algn="ctr" defTabSz="914400" rtl="0" eaLnBrk="1" fontAlgn="auto" latinLnBrk="0" hangingPunct="1">
              <a:lnSpc>
                <a:spcPct val="100000"/>
              </a:lnSpc>
              <a:spcBef>
                <a:spcPct val="20000"/>
              </a:spcBef>
              <a:spcAft>
                <a:spcPts val="0"/>
              </a:spcAft>
              <a:buClrTx/>
              <a:buSzTx/>
              <a:buFontTx/>
              <a:buNone/>
              <a:defRPr/>
            </a:pPr>
            <a:r>
              <a:rPr kumimoji="0" lang="zh-CN" altLang="en-US" sz="1600" b="0" i="0" u="none" strike="noStrike" kern="0" cap="none" spc="0" normalizeH="0" baseline="0" noProof="0">
                <a:ln>
                  <a:noFill/>
                </a:ln>
                <a:solidFill>
                  <a:srgbClr val="FFFFFF"/>
                </a:solidFill>
                <a:effectLst/>
                <a:uLnTx/>
                <a:uFillTx/>
                <a:latin typeface="Arial" panose="020B0604020202020204" pitchFamily="34" charset="0"/>
                <a:ea typeface="宋体" panose="02010600030101010101" pitchFamily="2" charset="-122"/>
                <a:cs typeface="+mn-cs"/>
                <a:sym typeface="宋体" panose="02010600030101010101" pitchFamily="2" charset="-122"/>
              </a:rPr>
              <a:t>直</a:t>
            </a:r>
            <a:endParaRPr kumimoji="0" lang="en-US" altLang="zh-CN" sz="1600" b="0" i="0" u="none" strike="noStrike" kern="0" cap="none" spc="0" normalizeH="0" baseline="0" noProof="0">
              <a:ln>
                <a:noFill/>
              </a:ln>
              <a:solidFill>
                <a:srgbClr val="FFFFFF"/>
              </a:solidFill>
              <a:effectLst/>
              <a:uLnTx/>
              <a:uFillTx/>
              <a:latin typeface="Arial" panose="020B0604020202020204" pitchFamily="34" charset="0"/>
              <a:ea typeface="宋体" panose="02010600030101010101" pitchFamily="2" charset="-122"/>
              <a:cs typeface="+mn-cs"/>
              <a:sym typeface="宋体" panose="02010600030101010101" pitchFamily="2" charset="-122"/>
            </a:endParaRPr>
          </a:p>
          <a:p>
            <a:pPr marL="266700" marR="0" lvl="0" indent="-266700" algn="ctr" defTabSz="914400" rtl="0" eaLnBrk="1" fontAlgn="auto" latinLnBrk="0" hangingPunct="1">
              <a:lnSpc>
                <a:spcPct val="100000"/>
              </a:lnSpc>
              <a:spcBef>
                <a:spcPct val="20000"/>
              </a:spcBef>
              <a:spcAft>
                <a:spcPts val="0"/>
              </a:spcAft>
              <a:buClrTx/>
              <a:buSzTx/>
              <a:buFontTx/>
              <a:buNone/>
              <a:defRPr/>
            </a:pPr>
            <a:r>
              <a:rPr kumimoji="0" lang="zh-CN" altLang="en-US" sz="1600" b="0" i="0" u="none" strike="noStrike" kern="0" cap="none" spc="0" normalizeH="0" baseline="0" noProof="0">
                <a:ln>
                  <a:noFill/>
                </a:ln>
                <a:solidFill>
                  <a:srgbClr val="FFFFFF"/>
                </a:solidFill>
                <a:effectLst/>
                <a:uLnTx/>
                <a:uFillTx/>
                <a:latin typeface="Arial" panose="020B0604020202020204" pitchFamily="34" charset="0"/>
                <a:ea typeface="宋体" panose="02010600030101010101" pitchFamily="2" charset="-122"/>
                <a:cs typeface="+mn-cs"/>
                <a:sym typeface="宋体" panose="02010600030101010101" pitchFamily="2" charset="-122"/>
              </a:rPr>
              <a:t>接</a:t>
            </a:r>
            <a:endParaRPr kumimoji="0" lang="en-US" altLang="zh-CN" sz="1600" b="0" i="0" u="none" strike="noStrike" kern="0" cap="none" spc="0" normalizeH="0" baseline="0" noProof="0" dirty="0">
              <a:ln>
                <a:noFill/>
              </a:ln>
              <a:solidFill>
                <a:srgbClr val="FFFFFF"/>
              </a:solidFill>
              <a:effectLst/>
              <a:uLnTx/>
              <a:uFillTx/>
              <a:latin typeface="Arial" panose="020B0604020202020204" pitchFamily="34" charset="0"/>
              <a:ea typeface="宋体" panose="02010600030101010101" pitchFamily="2" charset="-122"/>
              <a:cs typeface="+mn-cs"/>
              <a:sym typeface="宋体" panose="02010600030101010101" pitchFamily="2" charset="-122"/>
            </a:endParaRPr>
          </a:p>
          <a:p>
            <a:pPr marL="266700" marR="0" lvl="0" indent="-266700" algn="ctr" defTabSz="914400" rtl="0" eaLnBrk="1" fontAlgn="auto" latinLnBrk="0" hangingPunct="1">
              <a:lnSpc>
                <a:spcPct val="100000"/>
              </a:lnSpc>
              <a:spcBef>
                <a:spcPct val="20000"/>
              </a:spcBef>
              <a:spcAft>
                <a:spcPts val="0"/>
              </a:spcAft>
              <a:buClrTx/>
              <a:buSzTx/>
              <a:buFontTx/>
              <a:buNone/>
              <a:defRPr/>
            </a:pPr>
            <a:r>
              <a:rPr kumimoji="0" lang="zh-CN" altLang="en-US" sz="1600" b="0" i="0" u="none" strike="noStrike" kern="0" cap="none" spc="0" normalizeH="0" baseline="0" noProof="0" dirty="0">
                <a:ln>
                  <a:noFill/>
                </a:ln>
                <a:solidFill>
                  <a:srgbClr val="FFFFFF"/>
                </a:solidFill>
                <a:effectLst/>
                <a:uLnTx/>
                <a:uFillTx/>
                <a:latin typeface="Arial" panose="020B0604020202020204" pitchFamily="34" charset="0"/>
                <a:ea typeface="宋体" panose="02010600030101010101" pitchFamily="2" charset="-122"/>
                <a:cs typeface="+mn-cs"/>
                <a:sym typeface="宋体" panose="02010600030101010101" pitchFamily="2" charset="-122"/>
              </a:rPr>
              <a:t>原</a:t>
            </a:r>
            <a:endParaRPr kumimoji="0" lang="en-US" altLang="zh-CN" sz="1600" b="0" i="0" u="none" strike="noStrike" kern="0" cap="none" spc="0" normalizeH="0" baseline="0" noProof="0" dirty="0">
              <a:ln>
                <a:noFill/>
              </a:ln>
              <a:solidFill>
                <a:srgbClr val="FFFFFF"/>
              </a:solidFill>
              <a:effectLst/>
              <a:uLnTx/>
              <a:uFillTx/>
              <a:latin typeface="Arial" panose="020B0604020202020204" pitchFamily="34" charset="0"/>
              <a:ea typeface="宋体" panose="02010600030101010101" pitchFamily="2" charset="-122"/>
              <a:cs typeface="+mn-cs"/>
              <a:sym typeface="宋体" panose="02010600030101010101" pitchFamily="2" charset="-122"/>
            </a:endParaRPr>
          </a:p>
          <a:p>
            <a:pPr marL="266700" marR="0" lvl="0" indent="-266700" algn="ctr" defTabSz="914400" rtl="0" eaLnBrk="1" fontAlgn="auto" latinLnBrk="0" hangingPunct="1">
              <a:lnSpc>
                <a:spcPct val="100000"/>
              </a:lnSpc>
              <a:spcBef>
                <a:spcPct val="20000"/>
              </a:spcBef>
              <a:spcAft>
                <a:spcPts val="0"/>
              </a:spcAft>
              <a:buClrTx/>
              <a:buSzTx/>
              <a:buFontTx/>
              <a:buNone/>
              <a:defRPr/>
            </a:pPr>
            <a:r>
              <a:rPr kumimoji="0" lang="zh-CN" altLang="en-US" sz="1600" b="0" i="0" u="none" strike="noStrike" kern="0" cap="none" spc="0" normalizeH="0" baseline="0" noProof="0" dirty="0">
                <a:ln>
                  <a:noFill/>
                </a:ln>
                <a:solidFill>
                  <a:srgbClr val="FFFFFF"/>
                </a:solidFill>
                <a:effectLst/>
                <a:uLnTx/>
                <a:uFillTx/>
                <a:latin typeface="Arial" panose="020B0604020202020204" pitchFamily="34" charset="0"/>
                <a:ea typeface="宋体" panose="02010600030101010101" pitchFamily="2" charset="-122"/>
                <a:cs typeface="+mn-cs"/>
                <a:sym typeface="宋体" panose="02010600030101010101" pitchFamily="2" charset="-122"/>
              </a:rPr>
              <a:t>因</a:t>
            </a:r>
            <a:endParaRPr kumimoji="0" lang="en-US" altLang="zh-CN" sz="1600" b="0" i="0" u="none" strike="noStrike" kern="0" cap="none" spc="0" normalizeH="0" baseline="0" noProof="0" dirty="0">
              <a:ln>
                <a:noFill/>
              </a:ln>
              <a:solidFill>
                <a:srgbClr val="FFFFFF"/>
              </a:solidFill>
              <a:effectLst/>
              <a:uLnTx/>
              <a:uFillTx/>
              <a:latin typeface="Arial" panose="020B0604020202020204" pitchFamily="34" charset="0"/>
              <a:ea typeface="宋体" panose="02010600030101010101" pitchFamily="2" charset="-122"/>
              <a:cs typeface="+mn-cs"/>
              <a:sym typeface="宋体" panose="02010600030101010101" pitchFamily="2" charset="-122"/>
            </a:endParaRPr>
          </a:p>
        </p:txBody>
      </p:sp>
      <p:pic>
        <p:nvPicPr>
          <p:cNvPr id="129029" name="Picture 3"/>
          <p:cNvPicPr>
            <a:picLocks noChangeAspect="1"/>
          </p:cNvPicPr>
          <p:nvPr/>
        </p:nvPicPr>
        <p:blipFill>
          <a:blip r:embed="rId1"/>
          <a:stretch>
            <a:fillRect/>
          </a:stretch>
        </p:blipFill>
        <p:spPr>
          <a:xfrm>
            <a:off x="539750" y="1643063"/>
            <a:ext cx="4556125" cy="3063875"/>
          </a:xfrm>
          <a:prstGeom prst="rect">
            <a:avLst/>
          </a:prstGeom>
          <a:noFill/>
          <a:ln w="9525">
            <a:noFill/>
          </a:ln>
          <a:effectLst>
            <a:prstShdw prst="shdw17" dist="17961" dir="2699999">
              <a:srgbClr val="000000"/>
            </a:prstShdw>
          </a:effectLst>
        </p:spPr>
      </p:pic>
      <p:pic>
        <p:nvPicPr>
          <p:cNvPr id="129030" name="Picture 2"/>
          <p:cNvPicPr>
            <a:picLocks noChangeAspect="1"/>
          </p:cNvPicPr>
          <p:nvPr/>
        </p:nvPicPr>
        <p:blipFill>
          <a:blip r:embed="rId2"/>
          <a:stretch>
            <a:fillRect/>
          </a:stretch>
        </p:blipFill>
        <p:spPr>
          <a:xfrm>
            <a:off x="5221288" y="1643063"/>
            <a:ext cx="3821112" cy="3074987"/>
          </a:xfrm>
          <a:prstGeom prst="rect">
            <a:avLst/>
          </a:prstGeom>
          <a:noFill/>
          <a:ln w="9525">
            <a:noFill/>
          </a:ln>
          <a:effectLst>
            <a:prstShdw prst="shdw17" dist="17961" dir="2699999">
              <a:srgbClr val="000000"/>
            </a:prstShdw>
          </a:effectLst>
        </p:spPr>
      </p:pic>
      <p:pic>
        <p:nvPicPr>
          <p:cNvPr id="129031" name="Picture 3"/>
          <p:cNvPicPr>
            <a:picLocks noChangeAspect="1"/>
          </p:cNvPicPr>
          <p:nvPr/>
        </p:nvPicPr>
        <p:blipFill>
          <a:blip r:embed="rId3"/>
          <a:stretch>
            <a:fillRect/>
          </a:stretch>
        </p:blipFill>
        <p:spPr>
          <a:xfrm>
            <a:off x="2052638" y="5013325"/>
            <a:ext cx="5886450" cy="800100"/>
          </a:xfrm>
          <a:prstGeom prst="rect">
            <a:avLst/>
          </a:prstGeom>
          <a:noFill/>
          <a:ln w="9525">
            <a:noFill/>
          </a:ln>
          <a:effectLst>
            <a:prstShdw prst="shdw17" dist="17961" dir="2699999">
              <a:srgbClr val="000000"/>
            </a:prstShdw>
          </a:effectLst>
        </p:spPr>
      </p:pic>
    </p:spTree>
  </p:cSld>
  <p:clrMapOvr>
    <a:masterClrMapping/>
  </p:clrMapOvr>
  <p:transition spd="slow" advTm="5769">
    <p:fade/>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05255" y="908685"/>
            <a:ext cx="6576060" cy="772160"/>
          </a:xfrm>
          <a:prstGeom prst="rect">
            <a:avLst/>
          </a:prstGeom>
          <a:noFill/>
        </p:spPr>
        <p:txBody>
          <a:bodyPr wrap="square" rtlCol="0">
            <a:noAutofit/>
          </a:bodyPr>
          <a:p>
            <a:r>
              <a:rPr lang="zh-CN" altLang="en-US" sz="4000" b="1" kern="0" noProof="0" dirty="0" smtClean="0">
                <a:solidFill>
                  <a:srgbClr val="FF0000"/>
                </a:solidFill>
                <a:effectLst>
                  <a:outerShdw blurRad="38100" dist="38100" dir="2700000" algn="tl">
                    <a:srgbClr val="000000"/>
                  </a:outerShdw>
                </a:effectLst>
                <a:latin typeface="+mj-lt"/>
                <a:ea typeface="华文行楷" panose="02010800040101010101" charset="-122"/>
                <a:cs typeface="+mj-cs"/>
                <a:sym typeface="+mn-ea"/>
              </a:rPr>
              <a:t>十六、居民用户的安全检查</a:t>
            </a:r>
            <a:br>
              <a:rPr lang="en-US" altLang="zh-CN" sz="4000" b="1" kern="0" noProof="0" dirty="0" smtClean="0">
                <a:solidFill>
                  <a:srgbClr val="FF0000"/>
                </a:solidFill>
                <a:effectLst>
                  <a:outerShdw blurRad="38100" dist="38100" dir="2700000" algn="tl">
                    <a:srgbClr val="000000"/>
                  </a:outerShdw>
                </a:effectLst>
                <a:latin typeface="+mj-lt"/>
                <a:ea typeface="华文行楷" panose="02010800040101010101" charset="-122"/>
                <a:cs typeface="+mj-cs"/>
                <a:sym typeface="+mn-ea"/>
              </a:rPr>
            </a:br>
            <a:endParaRPr kumimoji="0" lang="zh-CN" altLang="en-US" sz="4000" b="1" kern="0" cap="none" spc="0" normalizeH="0" baseline="0" noProof="0" dirty="0" smtClean="0">
              <a:solidFill>
                <a:schemeClr val="tx2"/>
              </a:solidFill>
              <a:effectLst>
                <a:outerShdw blurRad="38100" dist="38100" dir="2700000" algn="tl">
                  <a:srgbClr val="000000"/>
                </a:outerShdw>
              </a:effectLst>
              <a:latin typeface="+mj-lt"/>
              <a:ea typeface="+mj-ea"/>
              <a:cs typeface="+mj-cs"/>
            </a:endParaRPr>
          </a:p>
          <a:p>
            <a:endParaRPr kumimoji="0" lang="zh-CN" altLang="en-US" sz="4000" b="1" kern="0" cap="none" spc="0" normalizeH="0" baseline="0" noProof="0" dirty="0" smtClean="0">
              <a:solidFill>
                <a:schemeClr val="tx2"/>
              </a:solidFill>
              <a:effectLst>
                <a:outerShdw blurRad="38100" dist="38100" dir="2700000" algn="tl">
                  <a:srgbClr val="000000"/>
                </a:outerShdw>
              </a:effectLst>
              <a:latin typeface="+mj-lt"/>
              <a:ea typeface="+mj-ea"/>
              <a:cs typeface="+mj-cs"/>
            </a:endParaRPr>
          </a:p>
        </p:txBody>
      </p:sp>
      <p:sp>
        <p:nvSpPr>
          <p:cNvPr id="130052" name="文本框 2"/>
          <p:cNvSpPr txBox="1"/>
          <p:nvPr/>
        </p:nvSpPr>
        <p:spPr>
          <a:xfrm>
            <a:off x="389890" y="2292350"/>
            <a:ext cx="8459470" cy="3741420"/>
          </a:xfrm>
          <a:prstGeom prst="rect">
            <a:avLst/>
          </a:prstGeom>
          <a:noFill/>
          <a:ln w="9525">
            <a:noFill/>
          </a:ln>
        </p:spPr>
        <p:txBody>
          <a:bodyPr wrap="square" anchor="t" anchorCtr="0">
            <a:noAutofit/>
          </a:bodyPr>
          <a:p>
            <a:pPr>
              <a:lnSpc>
                <a:spcPct val="90000"/>
              </a:lnSpc>
            </a:pPr>
            <a:r>
              <a:rPr lang="zh-CN" altLang="en-US" sz="3200" dirty="0">
                <a:latin typeface="黑体" panose="02010609060101010101" pitchFamily="49" charset="-122"/>
                <a:ea typeface="黑体" panose="02010609060101010101" pitchFamily="49" charset="-122"/>
                <a:sym typeface="微软雅黑" panose="020B0503020204020204" pitchFamily="34" charset="-122"/>
              </a:rPr>
              <a:t>燃气</a:t>
            </a:r>
            <a:r>
              <a:rPr lang="zh-CN" altLang="en-US" sz="3200" b="1" dirty="0">
                <a:latin typeface="Arial" panose="020B0604020202020204" pitchFamily="34" charset="0"/>
                <a:ea typeface="宋体" panose="02010600030101010101" pitchFamily="2" charset="-122"/>
                <a:sym typeface="微软雅黑" panose="020B0503020204020204" pitchFamily="34" charset="-122"/>
              </a:rPr>
              <a:t>居民</a:t>
            </a:r>
            <a:r>
              <a:rPr lang="zh-CN" altLang="en-US" sz="3200" dirty="0">
                <a:latin typeface="黑体" panose="02010609060101010101" pitchFamily="49" charset="-122"/>
                <a:ea typeface="黑体" panose="02010609060101010101" pitchFamily="49" charset="-122"/>
                <a:sym typeface="微软雅黑" panose="020B0503020204020204" pitchFamily="34" charset="-122"/>
              </a:rPr>
              <a:t>用户安全工作的重点</a:t>
            </a:r>
            <a:endParaRPr lang="zh-CN" altLang="en-US" sz="3200" dirty="0">
              <a:latin typeface="黑体" panose="02010609060101010101" pitchFamily="49" charset="-122"/>
              <a:ea typeface="黑体" panose="02010609060101010101" pitchFamily="49" charset="-122"/>
            </a:endParaRPr>
          </a:p>
          <a:p>
            <a:pPr>
              <a:lnSpc>
                <a:spcPct val="90000"/>
              </a:lnSpc>
            </a:pPr>
            <a:r>
              <a:rPr lang="zh-CN" altLang="en-US" sz="3200" dirty="0">
                <a:latin typeface="黑体" panose="02010609060101010101" pitchFamily="49" charset="-122"/>
                <a:ea typeface="黑体" panose="02010609060101010101" pitchFamily="49" charset="-122"/>
                <a:sym typeface="微软雅黑" panose="020B0503020204020204" pitchFamily="34" charset="-122"/>
              </a:rPr>
              <a:t>   </a:t>
            </a:r>
            <a:r>
              <a:rPr lang="en-US" altLang="zh-CN" sz="3200" dirty="0">
                <a:latin typeface="黑体" panose="02010609060101010101" pitchFamily="49" charset="-122"/>
                <a:ea typeface="黑体" panose="02010609060101010101" pitchFamily="49" charset="-122"/>
                <a:sym typeface="微软雅黑" panose="020B0503020204020204" pitchFamily="34" charset="-122"/>
              </a:rPr>
              <a:t>A</a:t>
            </a:r>
            <a:r>
              <a:rPr lang="zh-CN" altLang="en-US" sz="3200" dirty="0">
                <a:latin typeface="黑体" panose="02010609060101010101" pitchFamily="49" charset="-122"/>
                <a:ea typeface="黑体" panose="02010609060101010101" pitchFamily="49" charset="-122"/>
                <a:sym typeface="微软雅黑" panose="020B0503020204020204" pitchFamily="34" charset="-122"/>
              </a:rPr>
              <a:t>、有合适的厨房</a:t>
            </a:r>
            <a:r>
              <a:rPr lang="en-US" altLang="zh-CN" sz="3200" dirty="0">
                <a:latin typeface="黑体" panose="02010609060101010101" pitchFamily="49" charset="-122"/>
                <a:ea typeface="黑体" panose="02010609060101010101" pitchFamily="49" charset="-122"/>
                <a:sym typeface="微软雅黑" panose="020B0503020204020204" pitchFamily="34" charset="-122"/>
              </a:rPr>
              <a:t>——</a:t>
            </a:r>
            <a:r>
              <a:rPr lang="zh-CN" altLang="en-US" sz="3200" dirty="0">
                <a:latin typeface="黑体" panose="02010609060101010101" pitchFamily="49" charset="-122"/>
                <a:ea typeface="黑体" panose="02010609060101010101" pitchFamily="49" charset="-122"/>
                <a:sym typeface="微软雅黑" panose="020B0503020204020204" pitchFamily="34" charset="-122"/>
              </a:rPr>
              <a:t>保持良好的通风条件</a:t>
            </a:r>
            <a:endParaRPr lang="zh-CN" altLang="en-US" sz="3200" dirty="0">
              <a:latin typeface="黑体" panose="02010609060101010101" pitchFamily="49" charset="-122"/>
              <a:ea typeface="黑体" panose="02010609060101010101" pitchFamily="49" charset="-122"/>
            </a:endParaRPr>
          </a:p>
          <a:p>
            <a:pPr>
              <a:lnSpc>
                <a:spcPct val="90000"/>
              </a:lnSpc>
            </a:pPr>
            <a:r>
              <a:rPr lang="zh-CN" altLang="en-US" sz="3200" dirty="0">
                <a:latin typeface="黑体" panose="02010609060101010101" pitchFamily="49" charset="-122"/>
                <a:ea typeface="黑体" panose="02010609060101010101" pitchFamily="49" charset="-122"/>
                <a:sym typeface="微软雅黑" panose="020B0503020204020204" pitchFamily="34" charset="-122"/>
              </a:rPr>
              <a:t>   </a:t>
            </a:r>
            <a:r>
              <a:rPr lang="en-US" altLang="zh-CN" sz="3200" dirty="0">
                <a:latin typeface="黑体" panose="02010609060101010101" pitchFamily="49" charset="-122"/>
                <a:ea typeface="黑体" panose="02010609060101010101" pitchFamily="49" charset="-122"/>
                <a:sym typeface="微软雅黑" panose="020B0503020204020204" pitchFamily="34" charset="-122"/>
              </a:rPr>
              <a:t>B</a:t>
            </a:r>
            <a:r>
              <a:rPr lang="zh-CN" altLang="en-US" sz="3200" dirty="0">
                <a:latin typeface="黑体" panose="02010609060101010101" pitchFamily="49" charset="-122"/>
                <a:ea typeface="黑体" panose="02010609060101010101" pitchFamily="49" charset="-122"/>
                <a:sym typeface="微软雅黑" panose="020B0503020204020204" pitchFamily="34" charset="-122"/>
              </a:rPr>
              <a:t>、有必备的安全技术条件</a:t>
            </a:r>
            <a:r>
              <a:rPr lang="en-US" altLang="zh-CN" sz="3200" dirty="0">
                <a:latin typeface="黑体" panose="02010609060101010101" pitchFamily="49" charset="-122"/>
                <a:ea typeface="黑体" panose="02010609060101010101" pitchFamily="49" charset="-122"/>
                <a:sym typeface="微软雅黑" panose="020B0503020204020204" pitchFamily="34" charset="-122"/>
              </a:rPr>
              <a:t>——</a:t>
            </a:r>
            <a:r>
              <a:rPr lang="zh-CN" altLang="en-US" sz="3200" dirty="0">
                <a:latin typeface="黑体" panose="02010609060101010101" pitchFamily="49" charset="-122"/>
                <a:ea typeface="黑体" panose="02010609060101010101" pitchFamily="49" charset="-122"/>
                <a:sym typeface="微软雅黑" panose="020B0503020204020204" pitchFamily="34" charset="-122"/>
              </a:rPr>
              <a:t>使用符合标准的燃气、燃气器具</a:t>
            </a:r>
            <a:endParaRPr lang="zh-CN" altLang="en-US" sz="3200" dirty="0">
              <a:latin typeface="黑体" panose="02010609060101010101" pitchFamily="49" charset="-122"/>
              <a:ea typeface="黑体" panose="02010609060101010101" pitchFamily="49" charset="-122"/>
            </a:endParaRPr>
          </a:p>
          <a:p>
            <a:pPr>
              <a:lnSpc>
                <a:spcPct val="90000"/>
              </a:lnSpc>
            </a:pPr>
            <a:r>
              <a:rPr lang="zh-CN" altLang="en-US" sz="3200" dirty="0">
                <a:latin typeface="黑体" panose="02010609060101010101" pitchFamily="49" charset="-122"/>
                <a:ea typeface="黑体" panose="02010609060101010101" pitchFamily="49" charset="-122"/>
                <a:sym typeface="微软雅黑" panose="020B0503020204020204" pitchFamily="34" charset="-122"/>
              </a:rPr>
              <a:t>   </a:t>
            </a:r>
            <a:r>
              <a:rPr lang="en-US" altLang="zh-CN" sz="3200" dirty="0">
                <a:latin typeface="黑体" panose="02010609060101010101" pitchFamily="49" charset="-122"/>
                <a:ea typeface="黑体" panose="02010609060101010101" pitchFamily="49" charset="-122"/>
                <a:sym typeface="微软雅黑" panose="020B0503020204020204" pitchFamily="34" charset="-122"/>
              </a:rPr>
              <a:t>C</a:t>
            </a:r>
            <a:r>
              <a:rPr lang="zh-CN" altLang="en-US" sz="3200" dirty="0">
                <a:latin typeface="黑体" panose="02010609060101010101" pitchFamily="49" charset="-122"/>
                <a:ea typeface="黑体" panose="02010609060101010101" pitchFamily="49" charset="-122"/>
                <a:sym typeface="微软雅黑" panose="020B0503020204020204" pitchFamily="34" charset="-122"/>
              </a:rPr>
              <a:t>、掌握科学的使用方法</a:t>
            </a:r>
            <a:r>
              <a:rPr lang="en-US" altLang="zh-CN" sz="3200" dirty="0">
                <a:latin typeface="黑体" panose="02010609060101010101" pitchFamily="49" charset="-122"/>
                <a:ea typeface="黑体" panose="02010609060101010101" pitchFamily="49" charset="-122"/>
                <a:sym typeface="微软雅黑" panose="020B0503020204020204" pitchFamily="34" charset="-122"/>
              </a:rPr>
              <a:t>——</a:t>
            </a:r>
            <a:r>
              <a:rPr lang="zh-CN" altLang="en-US" sz="3200" dirty="0">
                <a:latin typeface="黑体" panose="02010609060101010101" pitchFamily="49" charset="-122"/>
                <a:ea typeface="黑体" panose="02010609060101010101" pitchFamily="49" charset="-122"/>
                <a:sym typeface="微软雅黑" panose="020B0503020204020204" pitchFamily="34" charset="-122"/>
              </a:rPr>
              <a:t>遵守安全用气规则</a:t>
            </a:r>
            <a:endParaRPr lang="zh-CN" altLang="en-US" sz="3200" dirty="0">
              <a:latin typeface="黑体" panose="02010609060101010101" pitchFamily="49" charset="-122"/>
              <a:ea typeface="黑体" panose="02010609060101010101" pitchFamily="49" charset="-122"/>
            </a:endParaRPr>
          </a:p>
          <a:p>
            <a:endParaRPr lang="zh-CN" altLang="en-US" sz="3200" dirty="0">
              <a:latin typeface="黑体" panose="02010609060101010101" pitchFamily="49" charset="-122"/>
              <a:ea typeface="黑体" panose="02010609060101010101" pitchFamily="49" charset="-122"/>
            </a:endParaRPr>
          </a:p>
        </p:txBody>
      </p:sp>
    </p:spTree>
  </p:cSld>
  <p:clrMapOvr>
    <a:masterClrMapping/>
  </p:clrMapOvr>
  <p:transition spd="slow" advTm="5769">
    <p:fade/>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1250315" y="1339850"/>
            <a:ext cx="6590030" cy="460375"/>
          </a:xfrm>
          <a:prstGeom prst="rect">
            <a:avLst/>
          </a:prstGeom>
          <a:noFill/>
        </p:spPr>
        <p:txBody>
          <a:bodyPr wrap="square" rtlCol="0">
            <a:spAutoFit/>
          </a:bodyPr>
          <a:p>
            <a:r>
              <a:rPr lang="zh-CN" altLang="en-US" sz="2400" b="1" kern="0" noProof="0" dirty="0" smtClean="0">
                <a:solidFill>
                  <a:srgbClr val="FFC000"/>
                </a:solidFill>
                <a:effectLst>
                  <a:outerShdw blurRad="38100" dist="38100" dir="2700000" algn="tl">
                    <a:srgbClr val="000000"/>
                  </a:outerShdw>
                </a:effectLst>
                <a:latin typeface="+mj-lt"/>
                <a:ea typeface="+mj-ea"/>
                <a:cs typeface="+mj-cs"/>
                <a:sym typeface="+mn-ea"/>
              </a:rPr>
              <a:t>（一）燃气供应企业和用户的义务、责任和权利</a:t>
            </a:r>
            <a:endParaRPr lang="zh-CN" altLang="en-US" sz="2400" b="1" kern="0" noProof="0" dirty="0" smtClean="0">
              <a:solidFill>
                <a:srgbClr val="FFC000"/>
              </a:solidFill>
              <a:effectLst>
                <a:outerShdw blurRad="38100" dist="38100" dir="2700000" algn="tl">
                  <a:srgbClr val="000000"/>
                </a:outerShdw>
              </a:effectLst>
              <a:latin typeface="+mj-lt"/>
              <a:ea typeface="+mj-ea"/>
              <a:cs typeface="+mj-cs"/>
              <a:sym typeface="+mn-ea"/>
            </a:endParaRPr>
          </a:p>
        </p:txBody>
      </p:sp>
      <p:sp>
        <p:nvSpPr>
          <p:cNvPr id="131076" name="文本框 5"/>
          <p:cNvSpPr txBox="1"/>
          <p:nvPr/>
        </p:nvSpPr>
        <p:spPr>
          <a:xfrm>
            <a:off x="890588" y="2257425"/>
            <a:ext cx="7832725" cy="3969385"/>
          </a:xfrm>
          <a:prstGeom prst="rect">
            <a:avLst/>
          </a:prstGeom>
          <a:noFill/>
          <a:ln w="9525">
            <a:noFill/>
          </a:ln>
        </p:spPr>
        <p:txBody>
          <a:bodyPr wrap="square" anchor="t" anchorCtr="0">
            <a:spAutoFit/>
          </a:bodyPr>
          <a:p>
            <a:r>
              <a:rPr lang="zh-CN" altLang="en-US" sz="2400" b="1" dirty="0">
                <a:solidFill>
                  <a:srgbClr val="FFC000"/>
                </a:solidFill>
                <a:latin typeface="Arial" panose="020B0604020202020204" pitchFamily="34" charset="0"/>
                <a:ea typeface="宋体" panose="02010600030101010101" pitchFamily="2" charset="-122"/>
                <a:sym typeface="微软雅黑" panose="020B0503020204020204" pitchFamily="34" charset="-122"/>
              </a:rPr>
              <a:t>有关法律法规的规定</a:t>
            </a:r>
            <a:endParaRPr lang="en-US" altLang="zh-CN" sz="2400" b="1" dirty="0">
              <a:solidFill>
                <a:srgbClr val="FFC000"/>
              </a:solidFill>
              <a:latin typeface="Arial" panose="020B0604020202020204" pitchFamily="34" charset="0"/>
              <a:ea typeface="宋体" panose="02010600030101010101" pitchFamily="2" charset="-122"/>
            </a:endParaRPr>
          </a:p>
          <a:p>
            <a:r>
              <a:rPr lang="en-US" altLang="zh-CN" sz="2400" b="1" dirty="0">
                <a:solidFill>
                  <a:srgbClr val="FFC000"/>
                </a:solidFill>
                <a:latin typeface="Arial" panose="020B0604020202020204" pitchFamily="34" charset="0"/>
                <a:ea typeface="宋体" panose="02010600030101010101" pitchFamily="2" charset="-122"/>
                <a:sym typeface="微软雅黑" panose="020B0503020204020204" pitchFamily="34" charset="-122"/>
              </a:rPr>
              <a:t>《</a:t>
            </a:r>
            <a:r>
              <a:rPr lang="zh-CN" altLang="en-US" sz="2400" b="1" dirty="0">
                <a:solidFill>
                  <a:srgbClr val="FFC000"/>
                </a:solidFill>
                <a:latin typeface="Arial" panose="020B0604020202020204" pitchFamily="34" charset="0"/>
                <a:ea typeface="宋体" panose="02010600030101010101" pitchFamily="2" charset="-122"/>
                <a:sym typeface="微软雅黑" panose="020B0503020204020204" pitchFamily="34" charset="-122"/>
              </a:rPr>
              <a:t>城镇燃气管理条例</a:t>
            </a:r>
            <a:r>
              <a:rPr lang="en-US" altLang="zh-CN" sz="2400" b="1" dirty="0">
                <a:solidFill>
                  <a:srgbClr val="FFC000"/>
                </a:solidFill>
                <a:latin typeface="Arial" panose="020B0604020202020204" pitchFamily="34" charset="0"/>
                <a:ea typeface="宋体" panose="02010600030101010101" pitchFamily="2" charset="-122"/>
                <a:sym typeface="微软雅黑" panose="020B0503020204020204" pitchFamily="34" charset="-122"/>
              </a:rPr>
              <a:t>》</a:t>
            </a:r>
            <a:endParaRPr lang="en-US" altLang="zh-CN" b="1" dirty="0">
              <a:solidFill>
                <a:srgbClr val="FFC000"/>
              </a:solidFill>
              <a:latin typeface="Arial" panose="020B0604020202020204" pitchFamily="34" charset="0"/>
              <a:ea typeface="宋体" panose="02010600030101010101" pitchFamily="2" charset="-122"/>
            </a:endParaRPr>
          </a:p>
          <a:p>
            <a:r>
              <a:rPr lang="zh-CN" altLang="en-US" sz="2400" b="1" dirty="0">
                <a:latin typeface="Arial" panose="020B0604020202020204" pitchFamily="34" charset="0"/>
                <a:ea typeface="宋体" panose="02010600030101010101" pitchFamily="2" charset="-122"/>
                <a:sym typeface="微软雅黑" panose="020B0503020204020204" pitchFamily="34" charset="-122"/>
              </a:rPr>
              <a:t>第七条</a:t>
            </a:r>
            <a:r>
              <a:rPr lang="en-US" altLang="zh-CN" sz="2400" b="1" dirty="0">
                <a:latin typeface="Arial" panose="020B0604020202020204" pitchFamily="34" charset="0"/>
                <a:ea typeface="宋体" panose="02010600030101010101" pitchFamily="2" charset="-122"/>
                <a:sym typeface="微软雅黑" panose="020B0503020204020204" pitchFamily="34" charset="-122"/>
              </a:rPr>
              <a:t>  </a:t>
            </a:r>
            <a:r>
              <a:rPr lang="zh-CN" altLang="en-US" sz="2400" b="1" dirty="0">
                <a:latin typeface="Arial" panose="020B0604020202020204" pitchFamily="34" charset="0"/>
                <a:ea typeface="宋体" panose="02010600030101010101" pitchFamily="2" charset="-122"/>
                <a:sym typeface="微软雅黑" panose="020B0503020204020204" pitchFamily="34" charset="-122"/>
              </a:rPr>
              <a:t>县级以上人民政府有关部门应当建立健全燃气安全监督管理制度，宣传普及燃气法律、法规和安全知识，提高全民的燃气安全意识。</a:t>
            </a:r>
            <a:endParaRPr lang="zh-CN" altLang="en-US" sz="2400" b="1" dirty="0">
              <a:latin typeface="Arial" panose="020B0604020202020204" pitchFamily="34" charset="0"/>
              <a:ea typeface="宋体" panose="02010600030101010101" pitchFamily="2" charset="-122"/>
              <a:sym typeface="微软雅黑" panose="020B0503020204020204" pitchFamily="34" charset="-122"/>
            </a:endParaRPr>
          </a:p>
          <a:p>
            <a:endParaRPr lang="zh-CN" altLang="en-US" sz="2400" b="1" dirty="0">
              <a:latin typeface="Arial" panose="020B0604020202020204" pitchFamily="34" charset="0"/>
              <a:ea typeface="宋体" panose="02010600030101010101" pitchFamily="2" charset="-122"/>
            </a:endParaRPr>
          </a:p>
          <a:p>
            <a:r>
              <a:rPr lang="zh-CN" altLang="en-US" sz="2400" b="1" dirty="0">
                <a:latin typeface="Arial" panose="020B0604020202020204" pitchFamily="34" charset="0"/>
                <a:ea typeface="宋体" panose="02010600030101010101" pitchFamily="2" charset="-122"/>
                <a:sym typeface="微软雅黑" panose="020B0503020204020204" pitchFamily="34" charset="-122"/>
              </a:rPr>
              <a:t>第十七条</a:t>
            </a:r>
            <a:r>
              <a:rPr lang="en-US" altLang="zh-CN" sz="2400" b="1" dirty="0">
                <a:latin typeface="Arial" panose="020B0604020202020204" pitchFamily="34" charset="0"/>
                <a:ea typeface="宋体" panose="02010600030101010101" pitchFamily="2" charset="-122"/>
                <a:sym typeface="微软雅黑" panose="020B0503020204020204" pitchFamily="34" charset="-122"/>
              </a:rPr>
              <a:t>  </a:t>
            </a:r>
            <a:r>
              <a:rPr lang="zh-CN" altLang="en-US" sz="2400" b="1" dirty="0">
                <a:latin typeface="Arial" panose="020B0604020202020204" pitchFamily="34" charset="0"/>
                <a:ea typeface="宋体" panose="02010600030101010101" pitchFamily="2" charset="-122"/>
                <a:sym typeface="微软雅黑" panose="020B0503020204020204" pitchFamily="34" charset="-122"/>
              </a:rPr>
              <a:t>燃气经营者应当向燃气用户持续、稳定、安全供应符合国家质量标准的燃气</a:t>
            </a:r>
            <a:r>
              <a:rPr lang="en-US" altLang="zh-CN" sz="2400" b="1" dirty="0">
                <a:latin typeface="Arial" panose="020B0604020202020204" pitchFamily="34" charset="0"/>
                <a:ea typeface="宋体" panose="02010600030101010101" pitchFamily="2" charset="-122"/>
                <a:sym typeface="微软雅黑" panose="020B0503020204020204" pitchFamily="34" charset="-122"/>
              </a:rPr>
              <a:t>,</a:t>
            </a:r>
            <a:r>
              <a:rPr lang="zh-CN" altLang="en-US" sz="2400" b="1" dirty="0">
                <a:latin typeface="Arial" panose="020B0604020202020204" pitchFamily="34" charset="0"/>
                <a:ea typeface="宋体" panose="02010600030101010101" pitchFamily="2" charset="-122"/>
                <a:sym typeface="微软雅黑" panose="020B0503020204020204" pitchFamily="34" charset="-122"/>
              </a:rPr>
              <a:t>指导燃气用户安全用气、节约用气</a:t>
            </a:r>
            <a:r>
              <a:rPr lang="en-US" altLang="zh-CN" sz="2400" b="1" dirty="0">
                <a:latin typeface="Arial" panose="020B0604020202020204" pitchFamily="34" charset="0"/>
                <a:ea typeface="宋体" panose="02010600030101010101" pitchFamily="2" charset="-122"/>
                <a:sym typeface="微软雅黑" panose="020B0503020204020204" pitchFamily="34" charset="-122"/>
              </a:rPr>
              <a:t>,</a:t>
            </a:r>
            <a:r>
              <a:rPr lang="zh-CN" altLang="en-US" sz="2400" b="1" dirty="0">
                <a:latin typeface="Arial" panose="020B0604020202020204" pitchFamily="34" charset="0"/>
                <a:ea typeface="宋体" panose="02010600030101010101" pitchFamily="2" charset="-122"/>
                <a:sym typeface="微软雅黑" panose="020B0503020204020204" pitchFamily="34" charset="-122"/>
              </a:rPr>
              <a:t>并对燃气设施定期进行安全检查。</a:t>
            </a:r>
            <a:br>
              <a:rPr lang="zh-CN" altLang="en-US" sz="2400" b="1" dirty="0">
                <a:latin typeface="Arial" panose="020B0604020202020204" pitchFamily="34" charset="0"/>
                <a:ea typeface="宋体" panose="02010600030101010101" pitchFamily="2" charset="-122"/>
                <a:sym typeface="微软雅黑" panose="020B0503020204020204" pitchFamily="34" charset="-122"/>
              </a:rPr>
            </a:br>
            <a:endParaRPr lang="zh-CN" altLang="en-US" b="1" dirty="0">
              <a:latin typeface="Arial" panose="020B0604020202020204" pitchFamily="34" charset="0"/>
              <a:ea typeface="宋体" panose="02010600030101010101" pitchFamily="2" charset="-122"/>
            </a:endParaRPr>
          </a:p>
          <a:p>
            <a:endParaRPr lang="zh-CN" altLang="en-US">
              <a:latin typeface="Arial" panose="020B0604020202020204" pitchFamily="34" charset="0"/>
              <a:ea typeface="宋体" panose="02010600030101010101" pitchFamily="2" charset="-122"/>
            </a:endParaRPr>
          </a:p>
        </p:txBody>
      </p:sp>
    </p:spTree>
  </p:cSld>
  <p:clrMapOvr>
    <a:masterClrMapping/>
  </p:clrMapOvr>
  <p:transition spd="slow" advTm="5769">
    <p:fade/>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2099" name="文本框 1"/>
          <p:cNvSpPr txBox="1"/>
          <p:nvPr/>
        </p:nvSpPr>
        <p:spPr>
          <a:xfrm>
            <a:off x="477520" y="1700530"/>
            <a:ext cx="7924165" cy="4641215"/>
          </a:xfrm>
          <a:prstGeom prst="rect">
            <a:avLst/>
          </a:prstGeom>
          <a:noFill/>
          <a:ln w="9525">
            <a:noFill/>
          </a:ln>
        </p:spPr>
        <p:txBody>
          <a:bodyPr wrap="square" anchor="t" anchorCtr="0">
            <a:spAutoFit/>
          </a:bodyPr>
          <a:p>
            <a:pPr>
              <a:lnSpc>
                <a:spcPts val="3260"/>
              </a:lnSpc>
            </a:pPr>
            <a:r>
              <a:rPr lang="zh-CN" altLang="en-US" sz="2400" b="1" dirty="0">
                <a:latin typeface="Arial" panose="020B0604020202020204" pitchFamily="34" charset="0"/>
                <a:ea typeface="宋体" panose="02010600030101010101" pitchFamily="2" charset="-122"/>
                <a:sym typeface="微软雅黑" panose="020B0503020204020204" pitchFamily="34" charset="-122"/>
              </a:rPr>
              <a:t>第二十五条</a:t>
            </a:r>
            <a:r>
              <a:rPr lang="en-US" altLang="zh-CN" sz="2400" b="1" dirty="0">
                <a:latin typeface="Arial" panose="020B0604020202020204" pitchFamily="34" charset="0"/>
                <a:ea typeface="宋体" panose="02010600030101010101" pitchFamily="2" charset="-122"/>
                <a:sym typeface="微软雅黑" panose="020B0503020204020204" pitchFamily="34" charset="-122"/>
              </a:rPr>
              <a:t>  </a:t>
            </a:r>
            <a:r>
              <a:rPr lang="zh-CN" altLang="en-US" sz="2400" b="1" dirty="0">
                <a:latin typeface="Arial" panose="020B0604020202020204" pitchFamily="34" charset="0"/>
                <a:ea typeface="宋体" panose="02010600030101010101" pitchFamily="2" charset="-122"/>
                <a:sym typeface="微软雅黑" panose="020B0503020204020204" pitchFamily="34" charset="-122"/>
              </a:rPr>
              <a:t>燃气经营者应当对其从事瓶装燃气送气服务的人员和车辆加强管理，并承担相应的责任。</a:t>
            </a:r>
            <a:endParaRPr lang="en-US" altLang="zh-CN" sz="2400" b="1" dirty="0">
              <a:latin typeface="Arial" panose="020B0604020202020204" pitchFamily="34" charset="0"/>
              <a:ea typeface="宋体" panose="02010600030101010101" pitchFamily="2" charset="-122"/>
            </a:endParaRPr>
          </a:p>
          <a:p>
            <a:pPr>
              <a:lnSpc>
                <a:spcPts val="3260"/>
              </a:lnSpc>
            </a:pPr>
            <a:endParaRPr lang="zh-CN" altLang="en-US" b="1" dirty="0">
              <a:latin typeface="Arial" panose="020B0604020202020204" pitchFamily="34" charset="0"/>
              <a:ea typeface="宋体" panose="02010600030101010101" pitchFamily="2" charset="-122"/>
            </a:endParaRPr>
          </a:p>
          <a:p>
            <a:pPr>
              <a:lnSpc>
                <a:spcPts val="3260"/>
              </a:lnSpc>
            </a:pPr>
            <a:r>
              <a:rPr lang="en-US" altLang="zh-CN" sz="2800" b="1" dirty="0">
                <a:solidFill>
                  <a:srgbClr val="FFC000"/>
                </a:solidFill>
                <a:latin typeface="Arial" panose="020B0604020202020204" pitchFamily="34" charset="0"/>
                <a:ea typeface="宋体" panose="02010600030101010101" pitchFamily="2" charset="-122"/>
                <a:sym typeface="微软雅黑" panose="020B0503020204020204" pitchFamily="34" charset="-122"/>
              </a:rPr>
              <a:t>《</a:t>
            </a:r>
            <a:r>
              <a:rPr lang="zh-CN" altLang="en-US" sz="2800" b="1" dirty="0">
                <a:solidFill>
                  <a:srgbClr val="FFC000"/>
                </a:solidFill>
                <a:latin typeface="Arial" panose="020B0604020202020204" pitchFamily="34" charset="0"/>
                <a:ea typeface="宋体" panose="02010600030101010101" pitchFamily="2" charset="-122"/>
                <a:sym typeface="微软雅黑" panose="020B0503020204020204" pitchFamily="34" charset="-122"/>
              </a:rPr>
              <a:t>气瓶安全监察规定</a:t>
            </a:r>
            <a:r>
              <a:rPr lang="en-US" altLang="zh-CN" sz="2800" b="1" dirty="0">
                <a:solidFill>
                  <a:srgbClr val="FFC000"/>
                </a:solidFill>
                <a:latin typeface="Arial" panose="020B0604020202020204" pitchFamily="34" charset="0"/>
                <a:ea typeface="宋体" panose="02010600030101010101" pitchFamily="2" charset="-122"/>
                <a:sym typeface="微软雅黑" panose="020B0503020204020204" pitchFamily="34" charset="-122"/>
              </a:rPr>
              <a:t>》</a:t>
            </a:r>
            <a:r>
              <a:rPr lang="zh-CN" altLang="en-US" sz="2800" b="1" dirty="0">
                <a:solidFill>
                  <a:srgbClr val="FFC000"/>
                </a:solidFill>
                <a:latin typeface="Arial" panose="020B0604020202020204" pitchFamily="34" charset="0"/>
                <a:ea typeface="宋体" panose="02010600030101010101" pitchFamily="2" charset="-122"/>
                <a:sym typeface="微软雅黑" panose="020B0503020204020204" pitchFamily="34" charset="-122"/>
              </a:rPr>
              <a:t>（</a:t>
            </a:r>
            <a:r>
              <a:rPr lang="en-US" altLang="zh-CN" sz="2800" b="1" dirty="0">
                <a:solidFill>
                  <a:srgbClr val="FFC000"/>
                </a:solidFill>
                <a:latin typeface="Arial" panose="020B0604020202020204" pitchFamily="34" charset="0"/>
                <a:ea typeface="宋体" panose="02010600030101010101" pitchFamily="2" charset="-122"/>
                <a:sym typeface="微软雅黑" panose="020B0503020204020204" pitchFamily="34" charset="-122"/>
              </a:rPr>
              <a:t>2015</a:t>
            </a:r>
            <a:r>
              <a:rPr lang="zh-CN" altLang="en-US" sz="2800" b="1" dirty="0">
                <a:solidFill>
                  <a:srgbClr val="FFC000"/>
                </a:solidFill>
                <a:latin typeface="Arial" panose="020B0604020202020204" pitchFamily="34" charset="0"/>
                <a:ea typeface="宋体" panose="02010600030101010101" pitchFamily="2" charset="-122"/>
                <a:sym typeface="微软雅黑" panose="020B0503020204020204" pitchFamily="34" charset="-122"/>
              </a:rPr>
              <a:t>年修订）</a:t>
            </a:r>
            <a:br>
              <a:rPr lang="zh-CN" altLang="en-US" b="1" dirty="0">
                <a:latin typeface="Arial" panose="020B0604020202020204" pitchFamily="34" charset="0"/>
                <a:ea typeface="宋体" panose="02010600030101010101" pitchFamily="2" charset="-122"/>
                <a:sym typeface="微软雅黑" panose="020B0503020204020204" pitchFamily="34" charset="-122"/>
              </a:rPr>
            </a:br>
            <a:r>
              <a:rPr lang="zh-CN" altLang="en-US" sz="2400" b="1" dirty="0">
                <a:latin typeface="Arial" panose="020B0604020202020204" pitchFamily="34" charset="0"/>
                <a:ea typeface="宋体" panose="02010600030101010101" pitchFamily="2" charset="-122"/>
                <a:sym typeface="微软雅黑" panose="020B0503020204020204" pitchFamily="34" charset="-122"/>
              </a:rPr>
              <a:t>第二十六条　气瓶充装单位应当履行以下义务：</a:t>
            </a:r>
            <a:endParaRPr lang="zh-CN" altLang="en-US" sz="2400" b="1" dirty="0">
              <a:latin typeface="Arial" panose="020B0604020202020204" pitchFamily="34" charset="0"/>
              <a:ea typeface="宋体" panose="02010600030101010101" pitchFamily="2" charset="-122"/>
            </a:endParaRPr>
          </a:p>
          <a:p>
            <a:pPr>
              <a:lnSpc>
                <a:spcPts val="3260"/>
              </a:lnSpc>
            </a:pPr>
            <a:r>
              <a:rPr lang="zh-CN" altLang="en-US" sz="2400" b="1" dirty="0">
                <a:latin typeface="Arial" panose="020B0604020202020204" pitchFamily="34" charset="0"/>
                <a:ea typeface="宋体" panose="02010600030101010101" pitchFamily="2" charset="-122"/>
                <a:sym typeface="微软雅黑" panose="020B0503020204020204" pitchFamily="34" charset="-122"/>
              </a:rPr>
              <a:t>（一）向气体消费者提供气瓶，并对气瓶的安全全面负责；</a:t>
            </a:r>
            <a:endParaRPr lang="zh-CN" altLang="en-US" sz="2400" b="1" dirty="0">
              <a:latin typeface="Arial" panose="020B0604020202020204" pitchFamily="34" charset="0"/>
              <a:ea typeface="宋体" panose="02010600030101010101" pitchFamily="2" charset="-122"/>
            </a:endParaRPr>
          </a:p>
          <a:p>
            <a:pPr>
              <a:lnSpc>
                <a:spcPts val="3260"/>
              </a:lnSpc>
            </a:pPr>
            <a:r>
              <a:rPr lang="zh-CN" altLang="en-US" sz="2400" b="1" dirty="0">
                <a:latin typeface="Arial" panose="020B0604020202020204" pitchFamily="34" charset="0"/>
                <a:ea typeface="宋体" panose="02010600030101010101" pitchFamily="2" charset="-122"/>
                <a:sym typeface="微软雅黑" panose="020B0503020204020204" pitchFamily="34" charset="-122"/>
              </a:rPr>
              <a:t>（二）负责气瓶的维护、保养和颜色标志的涂敷工作；</a:t>
            </a:r>
            <a:endParaRPr lang="zh-CN" altLang="en-US" sz="2400" b="1" dirty="0">
              <a:latin typeface="Arial" panose="020B0604020202020204" pitchFamily="34" charset="0"/>
              <a:ea typeface="宋体" panose="02010600030101010101" pitchFamily="2" charset="-122"/>
            </a:endParaRPr>
          </a:p>
          <a:p>
            <a:pPr>
              <a:lnSpc>
                <a:spcPts val="3260"/>
              </a:lnSpc>
            </a:pPr>
            <a:r>
              <a:rPr lang="zh-CN" altLang="en-US" sz="2400" b="1" dirty="0">
                <a:latin typeface="Arial" panose="020B0604020202020204" pitchFamily="34" charset="0"/>
                <a:ea typeface="宋体" panose="02010600030101010101" pitchFamily="2" charset="-122"/>
                <a:sym typeface="微软雅黑" panose="020B0503020204020204" pitchFamily="34" charset="-122"/>
              </a:rPr>
              <a:t>（三）按照安全技术规范及有关国家标准的规定，负责做好气瓶充装前的检查和充装记录，并对气瓶的充装安全负责；</a:t>
            </a:r>
            <a:endParaRPr lang="zh-CN" altLang="en-US" sz="2400" b="1" dirty="0">
              <a:latin typeface="Arial" panose="020B0604020202020204" pitchFamily="34" charset="0"/>
              <a:ea typeface="宋体" panose="02010600030101010101" pitchFamily="2" charset="-122"/>
            </a:endParaRPr>
          </a:p>
          <a:p>
            <a:endParaRPr lang="zh-CN" altLang="en-US" sz="2400" b="1" dirty="0">
              <a:latin typeface="Arial" panose="020B0604020202020204" pitchFamily="34" charset="0"/>
              <a:ea typeface="宋体" panose="02010600030101010101" pitchFamily="2" charset="-122"/>
            </a:endParaRPr>
          </a:p>
        </p:txBody>
      </p:sp>
    </p:spTree>
  </p:cSld>
  <p:clrMapOvr>
    <a:masterClrMapping/>
  </p:clrMapOvr>
  <p:transition spd="slow" advTm="5769">
    <p:fade/>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23" name="文本框 1"/>
          <p:cNvSpPr txBox="1"/>
          <p:nvPr/>
        </p:nvSpPr>
        <p:spPr>
          <a:xfrm>
            <a:off x="755968" y="1484630"/>
            <a:ext cx="7385050" cy="5385435"/>
          </a:xfrm>
          <a:prstGeom prst="rect">
            <a:avLst/>
          </a:prstGeom>
          <a:noFill/>
          <a:ln w="9525">
            <a:noFill/>
          </a:ln>
        </p:spPr>
        <p:txBody>
          <a:bodyPr wrap="square" anchor="t" anchorCtr="0">
            <a:spAutoFit/>
          </a:bodyPr>
          <a:p>
            <a:pPr>
              <a:lnSpc>
                <a:spcPct val="130000"/>
              </a:lnSpc>
            </a:pPr>
            <a:r>
              <a:rPr lang="zh-CN" altLang="en-US" b="1" dirty="0">
                <a:latin typeface="Arial" panose="020B0604020202020204" pitchFamily="34" charset="0"/>
                <a:ea typeface="宋体" panose="02010600030101010101" pitchFamily="2" charset="-122"/>
                <a:sym typeface="微软雅黑" panose="020B0503020204020204" pitchFamily="34" charset="-122"/>
              </a:rPr>
              <a:t>（</a:t>
            </a:r>
            <a:r>
              <a:rPr lang="zh-CN" altLang="en-US" sz="2400" b="1" dirty="0">
                <a:latin typeface="Arial" panose="020B0604020202020204" pitchFamily="34" charset="0"/>
                <a:ea typeface="宋体" panose="02010600030101010101" pitchFamily="2" charset="-122"/>
                <a:sym typeface="微软雅黑" panose="020B0503020204020204" pitchFamily="34" charset="-122"/>
              </a:rPr>
              <a:t>四）负责对充装作业人员和充装前检查人员进行有关气体性质、气瓶的基础知识、潜在危险和应急处理措施等内容的培训；</a:t>
            </a:r>
            <a:endParaRPr lang="zh-CN" altLang="en-US" sz="2400" b="1" dirty="0">
              <a:latin typeface="Arial" panose="020B0604020202020204" pitchFamily="34" charset="0"/>
              <a:ea typeface="宋体" panose="02010600030101010101" pitchFamily="2" charset="-122"/>
            </a:endParaRPr>
          </a:p>
          <a:p>
            <a:pPr>
              <a:lnSpc>
                <a:spcPct val="130000"/>
              </a:lnSpc>
            </a:pPr>
            <a:r>
              <a:rPr lang="zh-CN" altLang="en-US" sz="2400" b="1" dirty="0">
                <a:latin typeface="Arial" panose="020B0604020202020204" pitchFamily="34" charset="0"/>
                <a:ea typeface="宋体" panose="02010600030101010101" pitchFamily="2" charset="-122"/>
                <a:sym typeface="微软雅黑" panose="020B0503020204020204" pitchFamily="34" charset="-122"/>
              </a:rPr>
              <a:t>（五）负责向气瓶使用者宣传安全使用知识和危险性警示要求，并在所充装的气瓶上粘贴符合安全技术规范及国家标准规定的警示标签和充装标签；</a:t>
            </a:r>
            <a:endParaRPr lang="zh-CN" altLang="en-US" sz="2400" b="1" dirty="0">
              <a:latin typeface="Arial" panose="020B0604020202020204" pitchFamily="34" charset="0"/>
              <a:ea typeface="宋体" panose="02010600030101010101" pitchFamily="2" charset="-122"/>
            </a:endParaRPr>
          </a:p>
          <a:p>
            <a:pPr>
              <a:lnSpc>
                <a:spcPct val="130000"/>
              </a:lnSpc>
            </a:pPr>
            <a:r>
              <a:rPr lang="zh-CN" altLang="en-US" sz="2400" b="1" dirty="0">
                <a:latin typeface="Arial" panose="020B0604020202020204" pitchFamily="34" charset="0"/>
                <a:ea typeface="宋体" panose="02010600030101010101" pitchFamily="2" charset="-122"/>
                <a:sym typeface="微软雅黑" panose="020B0503020204020204" pitchFamily="34" charset="-122"/>
              </a:rPr>
              <a:t>（六）负责气瓶的送检工作，将不符合安全要求的气瓶送交地（市）级或地（市）级以上质监部门指定的</a:t>
            </a:r>
            <a:r>
              <a:rPr lang="zh-CN" altLang="en-US" sz="2400" b="1" dirty="0">
                <a:solidFill>
                  <a:srgbClr val="FF0000"/>
                </a:solidFill>
                <a:latin typeface="Arial" panose="020B0604020202020204" pitchFamily="34" charset="0"/>
                <a:ea typeface="宋体" panose="02010600030101010101" pitchFamily="2" charset="-122"/>
                <a:sym typeface="微软雅黑" panose="020B0503020204020204" pitchFamily="34" charset="-122"/>
              </a:rPr>
              <a:t>气瓶检验机构报废销毁；</a:t>
            </a:r>
            <a:endParaRPr lang="zh-CN" altLang="en-US" sz="2400" b="1" dirty="0">
              <a:solidFill>
                <a:srgbClr val="FF0000"/>
              </a:solidFill>
              <a:latin typeface="Arial" panose="020B0604020202020204" pitchFamily="34" charset="0"/>
              <a:ea typeface="宋体" panose="02010600030101010101" pitchFamily="2" charset="-122"/>
            </a:endParaRPr>
          </a:p>
          <a:p>
            <a:pPr>
              <a:lnSpc>
                <a:spcPct val="130000"/>
              </a:lnSpc>
            </a:pPr>
            <a:r>
              <a:rPr lang="zh-CN" altLang="en-US" sz="2400" b="1" dirty="0">
                <a:latin typeface="Arial" panose="020B0604020202020204" pitchFamily="34" charset="0"/>
                <a:ea typeface="宋体" panose="02010600030101010101" pitchFamily="2" charset="-122"/>
                <a:sym typeface="微软雅黑" panose="020B0503020204020204" pitchFamily="34" charset="-122"/>
              </a:rPr>
              <a:t>（七）配合气瓶安全事故调查工作。</a:t>
            </a:r>
            <a:endParaRPr lang="zh-CN" altLang="en-US" sz="2400" b="1" dirty="0">
              <a:latin typeface="Arial" panose="020B0604020202020204" pitchFamily="34" charset="0"/>
              <a:ea typeface="宋体" panose="02010600030101010101" pitchFamily="2" charset="-122"/>
            </a:endParaRPr>
          </a:p>
          <a:p>
            <a:pPr>
              <a:lnSpc>
                <a:spcPct val="80000"/>
              </a:lnSpc>
            </a:pPr>
            <a:endParaRPr lang="zh-CN" altLang="en-US" b="1" dirty="0">
              <a:latin typeface="Arial" panose="020B0604020202020204" pitchFamily="34" charset="0"/>
              <a:ea typeface="宋体" panose="02010600030101010101" pitchFamily="2" charset="-122"/>
            </a:endParaRPr>
          </a:p>
          <a:p>
            <a:endParaRPr lang="zh-CN" altLang="en-US">
              <a:latin typeface="Arial" panose="020B0604020202020204" pitchFamily="34" charset="0"/>
              <a:ea typeface="宋体" panose="02010600030101010101" pitchFamily="2" charset="-122"/>
            </a:endParaRPr>
          </a:p>
        </p:txBody>
      </p:sp>
    </p:spTree>
  </p:cSld>
  <p:clrMapOvr>
    <a:masterClrMapping/>
  </p:clrMapOvr>
  <p:transition spd="slow" advTm="5769">
    <p:fade/>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4147" name="文本框 1"/>
          <p:cNvSpPr txBox="1"/>
          <p:nvPr/>
        </p:nvSpPr>
        <p:spPr>
          <a:xfrm>
            <a:off x="612775" y="1584325"/>
            <a:ext cx="7683500" cy="3692525"/>
          </a:xfrm>
          <a:prstGeom prst="rect">
            <a:avLst/>
          </a:prstGeom>
          <a:noFill/>
          <a:ln w="9525">
            <a:noFill/>
          </a:ln>
        </p:spPr>
        <p:txBody>
          <a:bodyPr wrap="square" anchor="t" anchorCtr="0">
            <a:spAutoFit/>
          </a:bodyPr>
          <a:p>
            <a:pPr>
              <a:lnSpc>
                <a:spcPct val="150000"/>
              </a:lnSpc>
            </a:pPr>
            <a:r>
              <a:rPr lang="en-US" altLang="zh-CN" sz="2400" b="1" dirty="0">
                <a:latin typeface="Arial" panose="020B0604020202020204" pitchFamily="34" charset="0"/>
                <a:ea typeface="宋体" panose="02010600030101010101" pitchFamily="2" charset="-122"/>
                <a:sym typeface="微软雅黑" panose="020B0503020204020204" pitchFamily="34" charset="-122"/>
              </a:rPr>
              <a:t>《</a:t>
            </a:r>
            <a:r>
              <a:rPr lang="zh-CN" altLang="en-US" sz="2400" b="1" dirty="0">
                <a:latin typeface="Arial" panose="020B0604020202020204" pitchFamily="34" charset="0"/>
                <a:ea typeface="宋体" panose="02010600030101010101" pitchFamily="2" charset="-122"/>
                <a:sym typeface="微软雅黑" panose="020B0503020204020204" pitchFamily="34" charset="-122"/>
              </a:rPr>
              <a:t>城镇燃气管理条例</a:t>
            </a:r>
            <a:r>
              <a:rPr lang="en-US" altLang="zh-CN" sz="2400" b="1" dirty="0">
                <a:latin typeface="Arial" panose="020B0604020202020204" pitchFamily="34" charset="0"/>
                <a:ea typeface="宋体" panose="02010600030101010101" pitchFamily="2" charset="-122"/>
                <a:sym typeface="微软雅黑" panose="020B0503020204020204" pitchFamily="34" charset="-122"/>
              </a:rPr>
              <a:t>》</a:t>
            </a:r>
            <a:r>
              <a:rPr lang="zh-CN" altLang="en-US" sz="2400" b="1" dirty="0">
                <a:latin typeface="Arial" panose="020B0604020202020204" pitchFamily="34" charset="0"/>
                <a:ea typeface="宋体" panose="02010600030101010101" pitchFamily="2" charset="-122"/>
                <a:sym typeface="微软雅黑" panose="020B0503020204020204" pitchFamily="34" charset="-122"/>
              </a:rPr>
              <a:t>第二十七条</a:t>
            </a:r>
            <a:r>
              <a:rPr lang="en-US" altLang="zh-CN" sz="2400" b="1" dirty="0">
                <a:latin typeface="Arial" panose="020B0604020202020204" pitchFamily="34" charset="0"/>
                <a:ea typeface="宋体" panose="02010600030101010101" pitchFamily="2" charset="-122"/>
                <a:sym typeface="微软雅黑" panose="020B0503020204020204" pitchFamily="34" charset="-122"/>
              </a:rPr>
              <a:t> </a:t>
            </a:r>
            <a:r>
              <a:rPr lang="en-US" altLang="zh-CN" sz="2400" dirty="0">
                <a:latin typeface="Arial" panose="020B0604020202020204" pitchFamily="34" charset="0"/>
                <a:ea typeface="宋体" panose="02010600030101010101" pitchFamily="2" charset="-122"/>
                <a:sym typeface="微软雅黑" panose="020B0503020204020204" pitchFamily="34" charset="-122"/>
              </a:rPr>
              <a:t>  </a:t>
            </a:r>
            <a:endParaRPr lang="en-US" altLang="zh-CN" sz="2400" dirty="0">
              <a:latin typeface="Arial" panose="020B0604020202020204" pitchFamily="34" charset="0"/>
              <a:ea typeface="宋体" panose="02010600030101010101" pitchFamily="2" charset="-122"/>
            </a:endParaRPr>
          </a:p>
          <a:p>
            <a:pPr marL="342900" indent="-342900">
              <a:lnSpc>
                <a:spcPct val="150000"/>
              </a:lnSpc>
              <a:buFont typeface="Arial" panose="020B0604020202020204" pitchFamily="34" charset="0"/>
              <a:buChar char="•"/>
            </a:pPr>
            <a:r>
              <a:rPr lang="zh-CN" altLang="en-US" sz="2400" b="1" dirty="0">
                <a:latin typeface="Arial" panose="020B0604020202020204" pitchFamily="34" charset="0"/>
                <a:ea typeface="宋体" panose="02010600030101010101" pitchFamily="2" charset="-122"/>
                <a:sym typeface="微软雅黑" panose="020B0503020204020204" pitchFamily="34" charset="-122"/>
              </a:rPr>
              <a:t>燃气用户应当遵守安全用气规则，</a:t>
            </a:r>
            <a:endParaRPr lang="zh-CN" altLang="en-US" sz="2400" b="1" dirty="0">
              <a:latin typeface="Arial" panose="020B0604020202020204" pitchFamily="34" charset="0"/>
              <a:ea typeface="宋体" panose="02010600030101010101" pitchFamily="2" charset="-122"/>
            </a:endParaRPr>
          </a:p>
          <a:p>
            <a:pPr marL="342900" indent="-342900">
              <a:lnSpc>
                <a:spcPct val="150000"/>
              </a:lnSpc>
              <a:buFont typeface="Arial" panose="020B0604020202020204" pitchFamily="34" charset="0"/>
              <a:buChar char="•"/>
            </a:pPr>
            <a:r>
              <a:rPr lang="zh-CN" altLang="en-US" sz="2400" b="1" dirty="0">
                <a:latin typeface="Arial" panose="020B0604020202020204" pitchFamily="34" charset="0"/>
                <a:ea typeface="宋体" panose="02010600030101010101" pitchFamily="2" charset="-122"/>
                <a:sym typeface="微软雅黑" panose="020B0503020204020204" pitchFamily="34" charset="-122"/>
              </a:rPr>
              <a:t>使用合格的燃气燃烧器具和气瓶，</a:t>
            </a:r>
            <a:endParaRPr lang="zh-CN" altLang="en-US" sz="2400" b="1" dirty="0">
              <a:latin typeface="Arial" panose="020B0604020202020204" pitchFamily="34" charset="0"/>
              <a:ea typeface="宋体" panose="02010600030101010101" pitchFamily="2" charset="-122"/>
            </a:endParaRPr>
          </a:p>
          <a:p>
            <a:pPr marL="342900" indent="-342900">
              <a:lnSpc>
                <a:spcPct val="150000"/>
              </a:lnSpc>
              <a:buFont typeface="Arial" panose="020B0604020202020204" pitchFamily="34" charset="0"/>
              <a:buChar char="•"/>
            </a:pPr>
            <a:r>
              <a:rPr lang="zh-CN" altLang="en-US" sz="2400" b="1" dirty="0">
                <a:latin typeface="Arial" panose="020B0604020202020204" pitchFamily="34" charset="0"/>
                <a:ea typeface="宋体" panose="02010600030101010101" pitchFamily="2" charset="-122"/>
                <a:sym typeface="微软雅黑" panose="020B0503020204020204" pitchFamily="34" charset="-122"/>
              </a:rPr>
              <a:t>及时更换国家明令淘汰或者使用年限已届满的燃气燃烧器具、连接管等，</a:t>
            </a:r>
            <a:endParaRPr lang="zh-CN" altLang="en-US" sz="2400" b="1" dirty="0">
              <a:latin typeface="Arial" panose="020B0604020202020204" pitchFamily="34" charset="0"/>
              <a:ea typeface="宋体" panose="02010600030101010101" pitchFamily="2" charset="-122"/>
            </a:endParaRPr>
          </a:p>
          <a:p>
            <a:pPr marL="342900" indent="-342900">
              <a:lnSpc>
                <a:spcPct val="150000"/>
              </a:lnSpc>
              <a:buFont typeface="Arial" panose="020B0604020202020204" pitchFamily="34" charset="0"/>
              <a:buChar char="•"/>
            </a:pPr>
            <a:r>
              <a:rPr lang="zh-CN" altLang="en-US" sz="2400" b="1" dirty="0">
                <a:latin typeface="Arial" panose="020B0604020202020204" pitchFamily="34" charset="0"/>
                <a:ea typeface="宋体" panose="02010600030101010101" pitchFamily="2" charset="-122"/>
                <a:sym typeface="微软雅黑" panose="020B0503020204020204" pitchFamily="34" charset="-122"/>
              </a:rPr>
              <a:t>按照约定期限支付燃气费用。</a:t>
            </a:r>
            <a:endParaRPr lang="zh-CN" altLang="en-US" b="1" dirty="0">
              <a:latin typeface="Arial" panose="020B0604020202020204" pitchFamily="34" charset="0"/>
              <a:ea typeface="宋体" panose="02010600030101010101" pitchFamily="2" charset="-122"/>
            </a:endParaRPr>
          </a:p>
          <a:p>
            <a:endParaRPr lang="zh-CN" altLang="en-US">
              <a:latin typeface="Arial" panose="020B0604020202020204" pitchFamily="34" charset="0"/>
              <a:ea typeface="宋体" panose="02010600030101010101" pitchFamily="2" charset="-122"/>
            </a:endParaRPr>
          </a:p>
        </p:txBody>
      </p:sp>
    </p:spTree>
  </p:cSld>
  <p:clrMapOvr>
    <a:masterClrMapping/>
  </p:clrMapOvr>
  <p:transition spd="slow" advTm="5769">
    <p:fade/>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5171" name="文本框 1"/>
          <p:cNvSpPr txBox="1"/>
          <p:nvPr/>
        </p:nvSpPr>
        <p:spPr>
          <a:xfrm>
            <a:off x="890588" y="1339850"/>
            <a:ext cx="7578725" cy="4707890"/>
          </a:xfrm>
          <a:prstGeom prst="rect">
            <a:avLst/>
          </a:prstGeom>
          <a:noFill/>
          <a:ln w="9525">
            <a:noFill/>
          </a:ln>
        </p:spPr>
        <p:txBody>
          <a:bodyPr wrap="square" anchor="t" anchorCtr="0">
            <a:spAutoFit/>
          </a:bodyPr>
          <a:p>
            <a:pPr>
              <a:lnSpc>
                <a:spcPct val="150000"/>
              </a:lnSpc>
            </a:pPr>
            <a:r>
              <a:rPr lang="zh-CN" altLang="en-US" sz="2000" b="1" dirty="0">
                <a:latin typeface="Arial" panose="020B0604020202020204" pitchFamily="34" charset="0"/>
                <a:ea typeface="宋体" panose="02010600030101010101" pitchFamily="2" charset="-122"/>
                <a:sym typeface="微软雅黑" panose="020B0503020204020204" pitchFamily="34" charset="-122"/>
              </a:rPr>
              <a:t>第二十八条</a:t>
            </a:r>
            <a:r>
              <a:rPr lang="en-US" altLang="zh-CN" sz="2000" b="1" dirty="0">
                <a:latin typeface="Arial" panose="020B0604020202020204" pitchFamily="34" charset="0"/>
                <a:ea typeface="宋体" panose="02010600030101010101" pitchFamily="2" charset="-122"/>
                <a:sym typeface="微软雅黑" panose="020B0503020204020204" pitchFamily="34" charset="-122"/>
              </a:rPr>
              <a:t>  </a:t>
            </a:r>
            <a:r>
              <a:rPr lang="zh-CN" altLang="en-US" sz="2000" b="1" dirty="0">
                <a:latin typeface="Arial" panose="020B0604020202020204" pitchFamily="34" charset="0"/>
                <a:ea typeface="宋体" panose="02010600030101010101" pitchFamily="2" charset="-122"/>
                <a:sym typeface="微软雅黑" panose="020B0503020204020204" pitchFamily="34" charset="-122"/>
              </a:rPr>
              <a:t>燃气用户及相关单位和个人不得有下列行为：</a:t>
            </a:r>
            <a:endParaRPr lang="zh-CN" altLang="en-US" sz="2000" b="1" dirty="0">
              <a:latin typeface="Arial" panose="020B0604020202020204" pitchFamily="34" charset="0"/>
              <a:ea typeface="宋体" panose="02010600030101010101" pitchFamily="2" charset="-122"/>
            </a:endParaRPr>
          </a:p>
          <a:p>
            <a:pPr>
              <a:lnSpc>
                <a:spcPct val="150000"/>
              </a:lnSpc>
            </a:pPr>
            <a:r>
              <a:rPr lang="zh-CN" altLang="en-US" sz="2000" b="1" dirty="0">
                <a:latin typeface="Arial" panose="020B0604020202020204" pitchFamily="34" charset="0"/>
                <a:ea typeface="宋体" panose="02010600030101010101" pitchFamily="2" charset="-122"/>
                <a:sym typeface="微软雅黑" panose="020B0503020204020204" pitchFamily="34" charset="-122"/>
              </a:rPr>
              <a:t>（一）擅自操作公用燃气阀门；</a:t>
            </a:r>
            <a:endParaRPr lang="zh-CN" altLang="en-US" sz="2000" b="1" dirty="0">
              <a:latin typeface="Arial" panose="020B0604020202020204" pitchFamily="34" charset="0"/>
              <a:ea typeface="宋体" panose="02010600030101010101" pitchFamily="2" charset="-122"/>
            </a:endParaRPr>
          </a:p>
          <a:p>
            <a:pPr>
              <a:lnSpc>
                <a:spcPct val="150000"/>
              </a:lnSpc>
            </a:pPr>
            <a:r>
              <a:rPr lang="zh-CN" altLang="en-US" sz="2000" b="1" dirty="0">
                <a:latin typeface="Arial" panose="020B0604020202020204" pitchFamily="34" charset="0"/>
                <a:ea typeface="宋体" panose="02010600030101010101" pitchFamily="2" charset="-122"/>
                <a:sym typeface="微软雅黑" panose="020B0503020204020204" pitchFamily="34" charset="-122"/>
              </a:rPr>
              <a:t>（二）将燃气管道作为负重支架或者接地引线；</a:t>
            </a:r>
            <a:r>
              <a:rPr lang="en-US" altLang="zh-CN" sz="2000" b="1" dirty="0">
                <a:latin typeface="Arial" panose="020B0604020202020204" pitchFamily="34" charset="0"/>
                <a:ea typeface="宋体" panose="02010600030101010101" pitchFamily="2" charset="-122"/>
                <a:sym typeface="微软雅黑" panose="020B0503020204020204" pitchFamily="34" charset="-122"/>
              </a:rPr>
              <a:t>    </a:t>
            </a:r>
            <a:endParaRPr lang="en-US" altLang="zh-CN" sz="2000" b="1" dirty="0">
              <a:latin typeface="Arial" panose="020B0604020202020204" pitchFamily="34" charset="0"/>
              <a:ea typeface="宋体" panose="02010600030101010101" pitchFamily="2" charset="-122"/>
            </a:endParaRPr>
          </a:p>
          <a:p>
            <a:pPr>
              <a:lnSpc>
                <a:spcPct val="150000"/>
              </a:lnSpc>
            </a:pPr>
            <a:r>
              <a:rPr lang="zh-CN" altLang="en-US" sz="2000" b="1" dirty="0">
                <a:latin typeface="Arial" panose="020B0604020202020204" pitchFamily="34" charset="0"/>
                <a:ea typeface="宋体" panose="02010600030101010101" pitchFamily="2" charset="-122"/>
                <a:sym typeface="微软雅黑" panose="020B0503020204020204" pitchFamily="34" charset="-122"/>
              </a:rPr>
              <a:t>（三）安装、使用不符合气源要求的燃气燃烧器具；</a:t>
            </a:r>
            <a:endParaRPr lang="zh-CN" altLang="en-US" sz="2000" b="1" dirty="0">
              <a:latin typeface="Arial" panose="020B0604020202020204" pitchFamily="34" charset="0"/>
              <a:ea typeface="宋体" panose="02010600030101010101" pitchFamily="2" charset="-122"/>
            </a:endParaRPr>
          </a:p>
          <a:p>
            <a:pPr>
              <a:lnSpc>
                <a:spcPct val="150000"/>
              </a:lnSpc>
            </a:pPr>
            <a:r>
              <a:rPr lang="zh-CN" altLang="en-US" sz="2000" b="1" dirty="0">
                <a:latin typeface="Arial" panose="020B0604020202020204" pitchFamily="34" charset="0"/>
                <a:ea typeface="宋体" panose="02010600030101010101" pitchFamily="2" charset="-122"/>
                <a:sym typeface="微软雅黑" panose="020B0503020204020204" pitchFamily="34" charset="-122"/>
              </a:rPr>
              <a:t>（四）擅自安装、改装、拆除户内燃气设施和燃气计量装置；</a:t>
            </a:r>
            <a:endParaRPr lang="zh-CN" altLang="en-US" sz="2000" b="1" dirty="0">
              <a:latin typeface="Arial" panose="020B0604020202020204" pitchFamily="34" charset="0"/>
              <a:ea typeface="宋体" panose="02010600030101010101" pitchFamily="2" charset="-122"/>
            </a:endParaRPr>
          </a:p>
          <a:p>
            <a:pPr>
              <a:lnSpc>
                <a:spcPct val="150000"/>
              </a:lnSpc>
            </a:pPr>
            <a:r>
              <a:rPr lang="zh-CN" altLang="en-US" sz="2000" b="1" dirty="0">
                <a:latin typeface="Arial" panose="020B0604020202020204" pitchFamily="34" charset="0"/>
                <a:ea typeface="宋体" panose="02010600030101010101" pitchFamily="2" charset="-122"/>
                <a:sym typeface="微软雅黑" panose="020B0503020204020204" pitchFamily="34" charset="-122"/>
              </a:rPr>
              <a:t>（五）在不具备安全条件的场所使用、储存燃气；</a:t>
            </a:r>
            <a:endParaRPr lang="zh-CN" altLang="en-US" sz="2000" b="1" dirty="0">
              <a:latin typeface="Arial" panose="020B0604020202020204" pitchFamily="34" charset="0"/>
              <a:ea typeface="宋体" panose="02010600030101010101" pitchFamily="2" charset="-122"/>
            </a:endParaRPr>
          </a:p>
          <a:p>
            <a:pPr>
              <a:lnSpc>
                <a:spcPct val="150000"/>
              </a:lnSpc>
            </a:pPr>
            <a:r>
              <a:rPr lang="en-US" altLang="zh-CN" sz="2000" b="1" dirty="0">
                <a:latin typeface="Arial" panose="020B0604020202020204" pitchFamily="34" charset="0"/>
                <a:ea typeface="宋体" panose="02010600030101010101" pitchFamily="2" charset="-122"/>
                <a:sym typeface="微软雅黑" panose="020B0503020204020204" pitchFamily="34" charset="-122"/>
              </a:rPr>
              <a:t>......</a:t>
            </a:r>
            <a:br>
              <a:rPr lang="en-US" altLang="zh-CN" sz="2000" b="1" dirty="0">
                <a:latin typeface="Arial" panose="020B0604020202020204" pitchFamily="34" charset="0"/>
                <a:ea typeface="宋体" panose="02010600030101010101" pitchFamily="2" charset="-122"/>
                <a:sym typeface="微软雅黑" panose="020B0503020204020204" pitchFamily="34" charset="-122"/>
              </a:rPr>
            </a:br>
            <a:r>
              <a:rPr lang="en-US" altLang="zh-CN" sz="2000" b="1" dirty="0">
                <a:latin typeface="Arial" panose="020B0604020202020204" pitchFamily="34" charset="0"/>
                <a:ea typeface="宋体" panose="02010600030101010101" pitchFamily="2" charset="-122"/>
                <a:sym typeface="微软雅黑" panose="020B0503020204020204" pitchFamily="34" charset="-122"/>
              </a:rPr>
              <a:t>  </a:t>
            </a:r>
            <a:r>
              <a:rPr lang="zh-CN" altLang="en-US" sz="2000" b="1" dirty="0">
                <a:latin typeface="Arial" panose="020B0604020202020204" pitchFamily="34" charset="0"/>
                <a:ea typeface="宋体" panose="02010600030101010101" pitchFamily="2" charset="-122"/>
                <a:sym typeface="微软雅黑" panose="020B0503020204020204" pitchFamily="34" charset="-122"/>
              </a:rPr>
              <a:t>第四十一条</a:t>
            </a:r>
            <a:r>
              <a:rPr lang="en-US" altLang="zh-CN" sz="2000" b="1" dirty="0">
                <a:latin typeface="Arial" panose="020B0604020202020204" pitchFamily="34" charset="0"/>
                <a:ea typeface="宋体" panose="02010600030101010101" pitchFamily="2" charset="-122"/>
                <a:sym typeface="微软雅黑" panose="020B0503020204020204" pitchFamily="34" charset="-122"/>
              </a:rPr>
              <a:t> </a:t>
            </a:r>
            <a:r>
              <a:rPr lang="zh-CN" altLang="en-US" sz="2000" b="1" dirty="0">
                <a:latin typeface="Arial" panose="020B0604020202020204" pitchFamily="34" charset="0"/>
                <a:ea typeface="宋体" panose="02010600030101010101" pitchFamily="2" charset="-122"/>
                <a:sym typeface="微软雅黑" panose="020B0503020204020204" pitchFamily="34" charset="-122"/>
              </a:rPr>
              <a:t>在发现燃气事故或有安全隐患，可能危及公共安全时，用户应配合燃气管理部门、燃气公司处理、消除事故隐患的工作。</a:t>
            </a:r>
            <a:endParaRPr lang="zh-CN" altLang="en-US" sz="2000" b="1" dirty="0">
              <a:latin typeface="Arial" panose="020B0604020202020204" pitchFamily="34" charset="0"/>
              <a:ea typeface="宋体" panose="02010600030101010101" pitchFamily="2" charset="-122"/>
            </a:endParaRPr>
          </a:p>
          <a:p>
            <a:pPr>
              <a:lnSpc>
                <a:spcPct val="150000"/>
              </a:lnSpc>
            </a:pPr>
            <a:endParaRPr lang="zh-CN" altLang="en-US" sz="2000" b="1" dirty="0">
              <a:latin typeface="Arial" panose="020B0604020202020204" pitchFamily="34" charset="0"/>
              <a:ea typeface="宋体" panose="02010600030101010101" pitchFamily="2" charset="-122"/>
            </a:endParaRPr>
          </a:p>
        </p:txBody>
      </p:sp>
    </p:spTree>
  </p:cSld>
  <p:clrMapOvr>
    <a:masterClrMapping/>
  </p:clrMapOvr>
  <p:transition spd="slow" advTm="5769">
    <p:fade/>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117850" y="763905"/>
            <a:ext cx="4678045" cy="829945"/>
          </a:xfrm>
          <a:prstGeom prst="rect">
            <a:avLst/>
          </a:prstGeom>
          <a:noFill/>
        </p:spPr>
        <p:txBody>
          <a:bodyPr wrap="square" rtlCol="0">
            <a:spAutoFit/>
          </a:bodyPr>
          <a:p>
            <a:r>
              <a:rPr lang="zh-CN" altLang="en-US" sz="2400" b="1" kern="0" noProof="0" dirty="0" smtClean="0">
                <a:solidFill>
                  <a:srgbClr val="FFC000"/>
                </a:solidFill>
                <a:effectLst>
                  <a:outerShdw blurRad="38100" dist="38100" dir="2700000" algn="tl">
                    <a:srgbClr val="000000"/>
                  </a:outerShdw>
                </a:effectLst>
                <a:latin typeface="+mj-lt"/>
                <a:ea typeface="+mj-ea"/>
                <a:cs typeface="+mj-cs"/>
                <a:sym typeface="+mn-ea"/>
              </a:rPr>
              <a:t>（二）必备的基本知识</a:t>
            </a:r>
            <a:endParaRPr kumimoji="0" lang="zh-CN" altLang="en-US" sz="2400" b="1" kern="0" cap="none" spc="0" normalizeH="0" baseline="0" noProof="0" dirty="0" smtClean="0">
              <a:solidFill>
                <a:srgbClr val="FFC000"/>
              </a:solidFill>
              <a:effectLst>
                <a:outerShdw blurRad="38100" dist="38100" dir="2700000" algn="tl">
                  <a:srgbClr val="000000"/>
                </a:outerShdw>
              </a:effectLst>
              <a:latin typeface="+mj-lt"/>
              <a:ea typeface="+mj-ea"/>
              <a:cs typeface="+mj-cs"/>
            </a:endParaRPr>
          </a:p>
          <a:p>
            <a:endParaRPr kumimoji="0" lang="zh-CN" altLang="en-US" sz="2400" b="1" kern="0" cap="none" spc="0" normalizeH="0" baseline="0" noProof="0" dirty="0" smtClean="0">
              <a:solidFill>
                <a:srgbClr val="FFC000"/>
              </a:solidFill>
              <a:effectLst>
                <a:outerShdw blurRad="38100" dist="38100" dir="2700000" algn="tl">
                  <a:srgbClr val="000000"/>
                </a:outerShdw>
              </a:effectLst>
              <a:latin typeface="+mj-lt"/>
              <a:ea typeface="+mj-ea"/>
              <a:cs typeface="+mj-cs"/>
            </a:endParaRPr>
          </a:p>
        </p:txBody>
      </p:sp>
      <p:sp>
        <p:nvSpPr>
          <p:cNvPr id="136196" name="文本框 2"/>
          <p:cNvSpPr txBox="1"/>
          <p:nvPr/>
        </p:nvSpPr>
        <p:spPr>
          <a:xfrm>
            <a:off x="1273175" y="1779905"/>
            <a:ext cx="5761990" cy="3982085"/>
          </a:xfrm>
          <a:prstGeom prst="rect">
            <a:avLst/>
          </a:prstGeom>
          <a:noFill/>
          <a:ln w="9525">
            <a:noFill/>
          </a:ln>
        </p:spPr>
        <p:txBody>
          <a:bodyPr wrap="square" anchor="t" anchorCtr="0">
            <a:noAutofit/>
          </a:bodyPr>
          <a:p>
            <a:pPr>
              <a:lnSpc>
                <a:spcPct val="200000"/>
              </a:lnSpc>
            </a:pPr>
            <a:r>
              <a:rPr lang="en-US" altLang="zh-CN" sz="20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1</a:t>
            </a:r>
            <a:r>
              <a:rPr lang="zh-CN" altLang="en-US" sz="20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、燃气常识</a:t>
            </a:r>
            <a:endParaRPr lang="zh-CN" altLang="en-US" sz="2000" b="1" dirty="0">
              <a:solidFill>
                <a:schemeClr val="accent1"/>
              </a:solidFill>
              <a:latin typeface="微软雅黑" panose="020B0503020204020204" pitchFamily="34" charset="-122"/>
              <a:ea typeface="微软雅黑" panose="020B0503020204020204" pitchFamily="34" charset="-122"/>
            </a:endParaRPr>
          </a:p>
          <a:p>
            <a:pPr>
              <a:lnSpc>
                <a:spcPct val="200000"/>
              </a:lnSpc>
            </a:pPr>
            <a:r>
              <a:rPr lang="en-US" altLang="zh-CN" sz="20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2</a:t>
            </a:r>
            <a:r>
              <a:rPr lang="zh-CN" altLang="en-US" sz="20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20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LPG</a:t>
            </a:r>
            <a:r>
              <a:rPr lang="zh-CN" altLang="en-US" sz="20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钢瓶的基本知识</a:t>
            </a:r>
            <a:endParaRPr lang="zh-CN" altLang="en-US" sz="2000" b="1" dirty="0">
              <a:solidFill>
                <a:schemeClr val="accent1"/>
              </a:solidFill>
              <a:latin typeface="微软雅黑" panose="020B0503020204020204" pitchFamily="34" charset="-122"/>
              <a:ea typeface="微软雅黑" panose="020B0503020204020204" pitchFamily="34" charset="-122"/>
            </a:endParaRPr>
          </a:p>
          <a:p>
            <a:pPr>
              <a:lnSpc>
                <a:spcPct val="200000"/>
              </a:lnSpc>
            </a:pPr>
            <a:r>
              <a:rPr lang="en-US" altLang="zh-CN" sz="20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3</a:t>
            </a:r>
            <a:r>
              <a:rPr lang="zh-CN" altLang="en-US" sz="20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、燃气燃烧器具</a:t>
            </a:r>
            <a:endParaRPr lang="zh-CN" altLang="en-US" sz="2000" b="1" dirty="0">
              <a:solidFill>
                <a:schemeClr val="accent1"/>
              </a:solidFill>
              <a:latin typeface="微软雅黑" panose="020B0503020204020204" pitchFamily="34" charset="-122"/>
              <a:ea typeface="微软雅黑" panose="020B0503020204020204" pitchFamily="34" charset="-122"/>
            </a:endParaRPr>
          </a:p>
          <a:p>
            <a:pPr>
              <a:lnSpc>
                <a:spcPct val="200000"/>
              </a:lnSpc>
            </a:pPr>
            <a:r>
              <a:rPr lang="en-US" altLang="zh-CN" sz="20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4</a:t>
            </a:r>
            <a:r>
              <a:rPr lang="zh-CN" altLang="en-US" sz="20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、户内供气管道</a:t>
            </a:r>
            <a:endParaRPr lang="zh-CN" altLang="en-US" sz="2000" b="1" dirty="0">
              <a:solidFill>
                <a:schemeClr val="accent1"/>
              </a:solidFill>
              <a:latin typeface="微软雅黑" panose="020B0503020204020204" pitchFamily="34" charset="-122"/>
              <a:ea typeface="微软雅黑" panose="020B0503020204020204" pitchFamily="34" charset="-122"/>
            </a:endParaRPr>
          </a:p>
          <a:p>
            <a:pPr>
              <a:lnSpc>
                <a:spcPct val="200000"/>
              </a:lnSpc>
            </a:pPr>
            <a:r>
              <a:rPr lang="en-US" altLang="zh-CN" sz="20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5</a:t>
            </a:r>
            <a:r>
              <a:rPr lang="zh-CN" altLang="en-US" sz="20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、用户户内事故隐患的危险性分析</a:t>
            </a:r>
            <a:endParaRPr lang="zh-CN" altLang="en-US" sz="2000" b="1" dirty="0">
              <a:solidFill>
                <a:schemeClr val="accent1"/>
              </a:solidFill>
              <a:latin typeface="微软雅黑" panose="020B0503020204020204" pitchFamily="34" charset="-122"/>
              <a:ea typeface="微软雅黑" panose="020B0503020204020204" pitchFamily="34" charset="-122"/>
            </a:endParaRPr>
          </a:p>
          <a:p>
            <a:pPr>
              <a:lnSpc>
                <a:spcPct val="200000"/>
              </a:lnSpc>
            </a:pPr>
            <a:endParaRPr lang="zh-CN" altLang="en-US" sz="2000" b="1" dirty="0">
              <a:solidFill>
                <a:schemeClr val="accent1"/>
              </a:solidFill>
              <a:latin typeface="微软雅黑" panose="020B0503020204020204" pitchFamily="34" charset="-122"/>
              <a:ea typeface="微软雅黑" panose="020B0503020204020204" pitchFamily="34" charset="-122"/>
            </a:endParaRPr>
          </a:p>
        </p:txBody>
      </p:sp>
    </p:spTree>
  </p:cSld>
  <p:clrMapOvr>
    <a:masterClrMapping/>
  </p:clrMapOvr>
  <p:transition spd="slow" advTm="5769">
    <p:fade/>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268855" y="981075"/>
            <a:ext cx="4330700" cy="829945"/>
          </a:xfrm>
          <a:prstGeom prst="rect">
            <a:avLst/>
          </a:prstGeom>
          <a:noFill/>
        </p:spPr>
        <p:txBody>
          <a:bodyPr wrap="square" rtlCol="0">
            <a:spAutoFit/>
          </a:bodyPr>
          <a:p>
            <a:r>
              <a:rPr lang="zh-CN" altLang="en-US" sz="2400" b="1" kern="0" noProof="0" smtClean="0">
                <a:effectLst>
                  <a:outerShdw blurRad="38100" dist="38100" dir="2700000" algn="tl">
                    <a:srgbClr val="000000"/>
                  </a:outerShdw>
                </a:effectLst>
                <a:latin typeface="+mj-lt"/>
                <a:ea typeface="+mj-ea"/>
                <a:cs typeface="+mj-cs"/>
                <a:sym typeface="+mn-ea"/>
              </a:rPr>
              <a:t>户内设施事故隐患危险性分析</a:t>
            </a:r>
            <a:endParaRPr kumimoji="0" lang="zh-CN" altLang="en-US" sz="2400" b="1" kern="0" cap="none" spc="0" normalizeH="0" baseline="0" noProof="0" smtClean="0">
              <a:effectLst>
                <a:outerShdw blurRad="38100" dist="38100" dir="2700000" algn="tl">
                  <a:srgbClr val="000000"/>
                </a:outerShdw>
              </a:effectLst>
              <a:latin typeface="+mj-lt"/>
              <a:ea typeface="+mj-ea"/>
              <a:cs typeface="+mj-cs"/>
            </a:endParaRPr>
          </a:p>
          <a:p>
            <a:endParaRPr kumimoji="0" lang="zh-CN" altLang="en-US" sz="2400" b="1" kern="0" cap="none" spc="0" normalizeH="0" baseline="0" noProof="0" smtClean="0">
              <a:effectLst>
                <a:outerShdw blurRad="38100" dist="38100" dir="2700000" algn="tl">
                  <a:srgbClr val="000000"/>
                </a:outerShdw>
              </a:effectLst>
              <a:latin typeface="+mj-lt"/>
              <a:ea typeface="+mj-ea"/>
              <a:cs typeface="+mj-cs"/>
            </a:endParaRPr>
          </a:p>
        </p:txBody>
      </p:sp>
      <p:sp>
        <p:nvSpPr>
          <p:cNvPr id="137220" name="文本框 2"/>
          <p:cNvSpPr txBox="1"/>
          <p:nvPr/>
        </p:nvSpPr>
        <p:spPr>
          <a:xfrm>
            <a:off x="777875" y="1557655"/>
            <a:ext cx="7802880" cy="5631180"/>
          </a:xfrm>
          <a:prstGeom prst="rect">
            <a:avLst/>
          </a:prstGeom>
          <a:noFill/>
          <a:ln w="9525">
            <a:noFill/>
          </a:ln>
        </p:spPr>
        <p:txBody>
          <a:bodyPr wrap="square" anchor="t" anchorCtr="0">
            <a:spAutoFit/>
          </a:bodyPr>
          <a:p>
            <a:pPr>
              <a:lnSpc>
                <a:spcPct val="200000"/>
              </a:lnSpc>
            </a:pPr>
            <a:r>
              <a:rPr lang="zh-CN" altLang="en-US" sz="2400" b="1" dirty="0">
                <a:latin typeface="Arial" panose="020B0604020202020204" pitchFamily="34" charset="0"/>
                <a:ea typeface="宋体" panose="02010600030101010101" pitchFamily="2" charset="-122"/>
                <a:sym typeface="微软雅黑" panose="020B0503020204020204" pitchFamily="34" charset="-122"/>
              </a:rPr>
              <a:t>液化石油气</a:t>
            </a:r>
            <a:r>
              <a:rPr lang="en-US" altLang="zh-CN" sz="2400" b="1" dirty="0">
                <a:latin typeface="Arial" panose="020B0604020202020204" pitchFamily="34" charset="0"/>
                <a:ea typeface="宋体" panose="02010600030101010101" pitchFamily="2" charset="-122"/>
                <a:sym typeface="微软雅黑" panose="020B0503020204020204" pitchFamily="34" charset="-122"/>
              </a:rPr>
              <a:t>LPG</a:t>
            </a:r>
            <a:r>
              <a:rPr lang="zh-CN" altLang="en-US" sz="2400" b="1" dirty="0">
                <a:latin typeface="Arial" panose="020B0604020202020204" pitchFamily="34" charset="0"/>
                <a:ea typeface="宋体" panose="02010600030101010101" pitchFamily="2" charset="-122"/>
                <a:sym typeface="微软雅黑" panose="020B0503020204020204" pitchFamily="34" charset="-122"/>
              </a:rPr>
              <a:t>泄漏</a:t>
            </a:r>
            <a:endParaRPr lang="zh-CN" altLang="en-US" sz="2400" b="1" dirty="0">
              <a:latin typeface="Arial" panose="020B0604020202020204" pitchFamily="34" charset="0"/>
              <a:ea typeface="宋体" panose="02010600030101010101" pitchFamily="2" charset="-122"/>
            </a:endParaRPr>
          </a:p>
          <a:p>
            <a:pPr>
              <a:lnSpc>
                <a:spcPct val="200000"/>
              </a:lnSpc>
            </a:pPr>
            <a:r>
              <a:rPr lang="en-US" altLang="zh-CN" sz="2400" b="1" dirty="0">
                <a:latin typeface="Arial" panose="020B0604020202020204" pitchFamily="34" charset="0"/>
                <a:ea typeface="宋体" panose="02010600030101010101" pitchFamily="2" charset="-122"/>
                <a:sym typeface="微软雅黑" panose="020B0503020204020204" pitchFamily="34" charset="-122"/>
              </a:rPr>
              <a:t>LPG</a:t>
            </a:r>
            <a:r>
              <a:rPr lang="zh-CN" altLang="en-US" sz="2400" b="1" dirty="0">
                <a:latin typeface="Arial" panose="020B0604020202020204" pitchFamily="34" charset="0"/>
                <a:ea typeface="宋体" panose="02010600030101010101" pitchFamily="2" charset="-122"/>
                <a:sym typeface="微软雅黑" panose="020B0503020204020204" pitchFamily="34" charset="-122"/>
              </a:rPr>
              <a:t>的相对密度约为</a:t>
            </a:r>
            <a:r>
              <a:rPr lang="en-US" altLang="zh-CN" sz="2400" b="1" dirty="0">
                <a:latin typeface="Arial" panose="020B0604020202020204" pitchFamily="34" charset="0"/>
                <a:ea typeface="宋体" panose="02010600030101010101" pitchFamily="2" charset="-122"/>
                <a:sym typeface="微软雅黑" panose="020B0503020204020204" pitchFamily="34" charset="-122"/>
              </a:rPr>
              <a:t>1.5-2.3</a:t>
            </a:r>
            <a:r>
              <a:rPr lang="zh-CN" altLang="en-US" sz="2400" b="1" dirty="0">
                <a:latin typeface="Arial" panose="020B0604020202020204" pitchFamily="34" charset="0"/>
                <a:ea typeface="宋体" panose="02010600030101010101" pitchFamily="2" charset="-122"/>
                <a:sym typeface="微软雅黑" panose="020B0503020204020204" pitchFamily="34" charset="-122"/>
              </a:rPr>
              <a:t>，比空气重，发生泄漏后在空气中（尤其室内）的不容易扩散，容易产生聚集现象，危险性极大。</a:t>
            </a:r>
            <a:endParaRPr lang="zh-CN" altLang="en-US" sz="2400" b="1" dirty="0">
              <a:latin typeface="Arial" panose="020B0604020202020204" pitchFamily="34" charset="0"/>
              <a:ea typeface="宋体" panose="02010600030101010101" pitchFamily="2" charset="-122"/>
            </a:endParaRPr>
          </a:p>
          <a:p>
            <a:pPr>
              <a:lnSpc>
                <a:spcPct val="200000"/>
              </a:lnSpc>
            </a:pPr>
            <a:r>
              <a:rPr lang="zh-CN" altLang="en-US" sz="2400" b="1" dirty="0">
                <a:latin typeface="Arial" panose="020B0604020202020204" pitchFamily="34" charset="0"/>
                <a:ea typeface="宋体" panose="02010600030101010101" pitchFamily="2" charset="-122"/>
                <a:sym typeface="微软雅黑" panose="020B0503020204020204" pitchFamily="34" charset="-122"/>
              </a:rPr>
              <a:t>在户内燃气气的扩散常会受到房屋结构、门窗开启程度及气候条件的影响。</a:t>
            </a:r>
            <a:endParaRPr lang="zh-CN" altLang="en-US" sz="2400" b="1" dirty="0">
              <a:latin typeface="Arial" panose="020B0604020202020204" pitchFamily="34" charset="0"/>
              <a:ea typeface="宋体" panose="02010600030101010101" pitchFamily="2" charset="-122"/>
            </a:endParaRPr>
          </a:p>
          <a:p>
            <a:pPr>
              <a:lnSpc>
                <a:spcPct val="200000"/>
              </a:lnSpc>
            </a:pPr>
            <a:endParaRPr lang="zh-CN" altLang="en-US" sz="2400" dirty="0">
              <a:latin typeface="Arial" panose="020B0604020202020204" pitchFamily="34" charset="0"/>
              <a:ea typeface="宋体" panose="02010600030101010101" pitchFamily="2" charset="-122"/>
            </a:endParaRPr>
          </a:p>
          <a:p>
            <a:endParaRPr lang="zh-CN" altLang="en-US" sz="2400" dirty="0">
              <a:latin typeface="Arial" panose="020B0604020202020204" pitchFamily="34" charset="0"/>
              <a:ea typeface="宋体" panose="02010600030101010101" pitchFamily="2" charset="-122"/>
            </a:endParaRPr>
          </a:p>
        </p:txBody>
      </p:sp>
    </p:spTree>
  </p:cSld>
  <p:clrMapOvr>
    <a:masterClrMapping/>
  </p:clrMapOvr>
  <p:transition spd="slow" advTm="5769">
    <p:fade/>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700655" y="981075"/>
            <a:ext cx="4400550" cy="829945"/>
          </a:xfrm>
          <a:prstGeom prst="rect">
            <a:avLst/>
          </a:prstGeom>
          <a:noFill/>
        </p:spPr>
        <p:txBody>
          <a:bodyPr wrap="square" rtlCol="0">
            <a:spAutoFit/>
          </a:bodyPr>
          <a:p>
            <a:r>
              <a:rPr lang="zh-CN" altLang="en-US" sz="2400" b="1" kern="0" noProof="0" smtClean="0">
                <a:effectLst>
                  <a:outerShdw blurRad="38100" dist="38100" dir="2700000" algn="tl">
                    <a:srgbClr val="000000"/>
                  </a:outerShdw>
                </a:effectLst>
                <a:latin typeface="+mj-lt"/>
                <a:ea typeface="+mj-ea"/>
                <a:cs typeface="+mj-cs"/>
                <a:sym typeface="+mn-ea"/>
              </a:rPr>
              <a:t>户内设施事故隐患危险性分析</a:t>
            </a:r>
            <a:endParaRPr kumimoji="0" lang="zh-CN" altLang="en-US" sz="2400" b="1" kern="0" cap="none" spc="0" normalizeH="0" baseline="0" noProof="0" smtClean="0">
              <a:effectLst>
                <a:outerShdw blurRad="38100" dist="38100" dir="2700000" algn="tl">
                  <a:srgbClr val="000000"/>
                </a:outerShdw>
              </a:effectLst>
              <a:latin typeface="+mj-lt"/>
              <a:ea typeface="+mj-ea"/>
              <a:cs typeface="+mj-cs"/>
            </a:endParaRPr>
          </a:p>
          <a:p>
            <a:endParaRPr kumimoji="0" lang="zh-CN" altLang="en-US" sz="2400" b="1" kern="0" cap="none" spc="0" normalizeH="0" baseline="0" noProof="0" smtClean="0">
              <a:effectLst>
                <a:outerShdw blurRad="38100" dist="38100" dir="2700000" algn="tl">
                  <a:srgbClr val="000000"/>
                </a:outerShdw>
              </a:effectLst>
              <a:latin typeface="+mj-lt"/>
              <a:ea typeface="+mj-ea"/>
              <a:cs typeface="+mj-cs"/>
            </a:endParaRPr>
          </a:p>
        </p:txBody>
      </p:sp>
      <p:sp>
        <p:nvSpPr>
          <p:cNvPr id="138244" name="文本框 2"/>
          <p:cNvSpPr txBox="1"/>
          <p:nvPr/>
        </p:nvSpPr>
        <p:spPr>
          <a:xfrm>
            <a:off x="898525" y="1760855"/>
            <a:ext cx="7123430" cy="4017010"/>
          </a:xfrm>
          <a:prstGeom prst="rect">
            <a:avLst/>
          </a:prstGeom>
          <a:noFill/>
          <a:ln w="9525">
            <a:noFill/>
          </a:ln>
        </p:spPr>
        <p:txBody>
          <a:bodyPr wrap="square" anchor="t" anchorCtr="0">
            <a:noAutofit/>
          </a:bodyPr>
          <a:p>
            <a:pPr>
              <a:lnSpc>
                <a:spcPct val="150000"/>
              </a:lnSpc>
            </a:pPr>
            <a:r>
              <a:rPr lang="zh-CN" altLang="en-US" sz="2400" b="1" dirty="0">
                <a:latin typeface="Arial" panose="020B0604020202020204" pitchFamily="34" charset="0"/>
                <a:ea typeface="宋体" panose="02010600030101010101" pitchFamily="2" charset="-122"/>
                <a:sym typeface="微软雅黑" panose="020B0503020204020204" pitchFamily="34" charset="-122"/>
              </a:rPr>
              <a:t>（</a:t>
            </a:r>
            <a:r>
              <a:rPr lang="en-US" altLang="zh-CN" sz="2400" b="1" dirty="0">
                <a:latin typeface="Arial" panose="020B0604020202020204" pitchFamily="34" charset="0"/>
                <a:ea typeface="宋体" panose="02010600030101010101" pitchFamily="2" charset="-122"/>
                <a:sym typeface="微软雅黑" panose="020B0503020204020204" pitchFamily="34" charset="-122"/>
              </a:rPr>
              <a:t>2</a:t>
            </a:r>
            <a:r>
              <a:rPr lang="zh-CN" altLang="en-US" sz="2400" b="1" dirty="0">
                <a:latin typeface="Arial" panose="020B0604020202020204" pitchFamily="34" charset="0"/>
                <a:ea typeface="宋体" panose="02010600030101010101" pitchFamily="2" charset="-122"/>
                <a:sym typeface="微软雅黑" panose="020B0503020204020204" pitchFamily="34" charset="-122"/>
              </a:rPr>
              <a:t>）局部爆燃</a:t>
            </a:r>
            <a:r>
              <a:rPr lang="en-US" altLang="zh-CN" sz="2400" b="1" dirty="0">
                <a:latin typeface="Arial" panose="020B0604020202020204" pitchFamily="34" charset="0"/>
                <a:ea typeface="宋体" panose="02010600030101010101" pitchFamily="2" charset="-122"/>
                <a:sym typeface="微软雅黑" panose="020B0503020204020204" pitchFamily="34" charset="-122"/>
              </a:rPr>
              <a:t>——</a:t>
            </a:r>
            <a:r>
              <a:rPr lang="zh-CN" altLang="en-US" sz="2400" b="1" dirty="0">
                <a:latin typeface="Arial" panose="020B0604020202020204" pitchFamily="34" charset="0"/>
                <a:ea typeface="宋体" panose="02010600030101010101" pitchFamily="2" charset="-122"/>
                <a:sym typeface="微软雅黑" panose="020B0503020204020204" pitchFamily="34" charset="-122"/>
              </a:rPr>
              <a:t>天然气</a:t>
            </a:r>
            <a:r>
              <a:rPr lang="en-US" altLang="zh-CN" sz="2400" b="1" dirty="0">
                <a:latin typeface="Arial" panose="020B0604020202020204" pitchFamily="34" charset="0"/>
                <a:ea typeface="宋体" panose="02010600030101010101" pitchFamily="2" charset="-122"/>
                <a:sym typeface="微软雅黑" panose="020B0503020204020204" pitchFamily="34" charset="-122"/>
              </a:rPr>
              <a:t>/LPG</a:t>
            </a:r>
            <a:r>
              <a:rPr lang="zh-CN" altLang="en-US" sz="2400" b="1" dirty="0">
                <a:latin typeface="Arial" panose="020B0604020202020204" pitchFamily="34" charset="0"/>
                <a:ea typeface="宋体" panose="02010600030101010101" pitchFamily="2" charset="-122"/>
                <a:sym typeface="微软雅黑" panose="020B0503020204020204" pitchFamily="34" charset="-122"/>
              </a:rPr>
              <a:t>在泄漏后，会形成一个局部着火爆炸区，即使整个环境空间没有达到爆炸浓度，这个局部着火爆炸区如果遇到火源，也会造成局部爆燃着火，并可能点燃附近的可燃物，引发火灾。</a:t>
            </a:r>
            <a:endParaRPr lang="zh-CN" altLang="en-US" sz="2400" b="1" dirty="0">
              <a:latin typeface="Arial" panose="020B0604020202020204" pitchFamily="34" charset="0"/>
              <a:ea typeface="宋体" panose="02010600030101010101" pitchFamily="2" charset="-122"/>
            </a:endParaRPr>
          </a:p>
          <a:p>
            <a:endParaRPr lang="zh-CN" altLang="en-US" dirty="0">
              <a:latin typeface="Arial" panose="020B0604020202020204" pitchFamily="34" charset="0"/>
              <a:ea typeface="宋体" panose="02010600030101010101" pitchFamily="2" charset="-122"/>
            </a:endParaRPr>
          </a:p>
          <a:p>
            <a:endParaRPr lang="zh-CN" altLang="en-US">
              <a:latin typeface="Arial" panose="020B0604020202020204" pitchFamily="34" charset="0"/>
              <a:ea typeface="宋体" panose="02010600030101010101" pitchFamily="2" charset="-122"/>
            </a:endParaRPr>
          </a:p>
        </p:txBody>
      </p:sp>
    </p:spTree>
  </p:cSld>
  <p:clrMapOvr>
    <a:masterClrMapping/>
  </p:clrMapOvr>
  <p:transition spd="slow" advTm="5769">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457" name="Freeform 7"/>
          <p:cNvSpPr/>
          <p:nvPr/>
        </p:nvSpPr>
        <p:spPr>
          <a:xfrm>
            <a:off x="890588" y="785813"/>
            <a:ext cx="369887" cy="425450"/>
          </a:xfrm>
          <a:custGeom>
            <a:avLst/>
            <a:gdLst/>
            <a:ahLst/>
            <a:cxnLst>
              <a:cxn ang="0">
                <a:pos x="2147483647" y="0"/>
              </a:cxn>
              <a:cxn ang="0">
                <a:pos x="2147483647" y="0"/>
              </a:cxn>
              <a:cxn ang="0">
                <a:pos x="2147483647" y="2147483647"/>
              </a:cxn>
              <a:cxn ang="0">
                <a:pos x="0" y="2147483647"/>
              </a:cxn>
              <a:cxn ang="0">
                <a:pos x="0" y="2147483647"/>
              </a:cxn>
              <a:cxn ang="0">
                <a:pos x="2147483647" y="2147483647"/>
              </a:cxn>
              <a:cxn ang="0">
                <a:pos x="2147483647" y="2147483647"/>
              </a:cxn>
              <a:cxn ang="0">
                <a:pos x="2147483647" y="2147483647"/>
              </a:cxn>
              <a:cxn ang="0">
                <a:pos x="2147483647" y="2147483647"/>
              </a:cxn>
              <a:cxn ang="0">
                <a:pos x="2147483647" y="0"/>
              </a:cxn>
            </a:cxnLst>
            <a:pathLst>
              <a:path w="2504" h="2504">
                <a:moveTo>
                  <a:pt x="2199" y="0"/>
                </a:moveTo>
                <a:lnTo>
                  <a:pt x="2504" y="0"/>
                </a:lnTo>
                <a:lnTo>
                  <a:pt x="2504" y="2504"/>
                </a:lnTo>
                <a:lnTo>
                  <a:pt x="0" y="2504"/>
                </a:lnTo>
                <a:lnTo>
                  <a:pt x="0" y="2199"/>
                </a:lnTo>
                <a:lnTo>
                  <a:pt x="1970" y="2199"/>
                </a:lnTo>
                <a:lnTo>
                  <a:pt x="87" y="315"/>
                </a:lnTo>
                <a:lnTo>
                  <a:pt x="303" y="99"/>
                </a:lnTo>
                <a:lnTo>
                  <a:pt x="2199" y="1996"/>
                </a:lnTo>
                <a:lnTo>
                  <a:pt x="2199" y="0"/>
                </a:lnTo>
                <a:close/>
              </a:path>
            </a:pathLst>
          </a:custGeom>
          <a:solidFill>
            <a:schemeClr val="bg1"/>
          </a:solidFill>
          <a:ln w="9525">
            <a:noFill/>
          </a:ln>
        </p:spPr>
        <p:txBody>
          <a:bodyPr/>
          <a:p>
            <a:endParaRPr lang="zh-CN" altLang="en-US"/>
          </a:p>
        </p:txBody>
      </p:sp>
      <p:sp>
        <p:nvSpPr>
          <p:cNvPr id="2" name="文本框 1"/>
          <p:cNvSpPr txBox="1"/>
          <p:nvPr/>
        </p:nvSpPr>
        <p:spPr>
          <a:xfrm>
            <a:off x="890588" y="1412875"/>
            <a:ext cx="7466013" cy="4946650"/>
          </a:xfrm>
          <a:prstGeom prst="rect">
            <a:avLst/>
          </a:prstGeom>
          <a:noFill/>
        </p:spPr>
        <p:txBody>
          <a:bodyPr wrap="square" rtlCol="0">
            <a:noAutofit/>
          </a:bodyPr>
          <a:p>
            <a:pPr marL="571500" marR="0" indent="-571500" defTabSz="914400">
              <a:spcBef>
                <a:spcPct val="20000"/>
              </a:spcBef>
              <a:buClr>
                <a:schemeClr val="tx2"/>
              </a:buClr>
              <a:buSzTx/>
              <a:buFontTx/>
              <a:defRPr/>
            </a:pPr>
            <a:r>
              <a:rPr lang="en-US" altLang="zh-CN" kern="0" noProof="0" dirty="0" smtClean="0">
                <a:effectLst>
                  <a:outerShdw blurRad="38100" dist="38100" dir="2700000" algn="tl">
                    <a:srgbClr val="000000"/>
                  </a:outerShdw>
                </a:effectLst>
                <a:latin typeface="+mn-lt"/>
                <a:ea typeface="+mn-ea"/>
                <a:cs typeface="+mn-cs"/>
                <a:sym typeface="+mn-ea"/>
              </a:rPr>
              <a:t>1.2</a:t>
            </a:r>
            <a:r>
              <a:rPr lang="zh-CN" altLang="en-US" kern="0" noProof="0" dirty="0" smtClean="0">
                <a:effectLst>
                  <a:outerShdw blurRad="38100" dist="38100" dir="2700000" algn="tl">
                    <a:srgbClr val="000000"/>
                  </a:outerShdw>
                </a:effectLst>
                <a:latin typeface="+mn-lt"/>
                <a:ea typeface="+mn-ea"/>
                <a:cs typeface="+mn-cs"/>
                <a:sym typeface="+mn-ea"/>
              </a:rPr>
              <a:t>机构和职责</a:t>
            </a:r>
            <a:endParaRPr kumimoji="0" lang="en-US" altLang="zh-CN" kern="0" cap="none" spc="0" normalizeH="0" baseline="0" noProof="0" dirty="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r>
              <a:rPr lang="en-US" altLang="zh-CN" kern="0" noProof="0" dirty="0" smtClean="0">
                <a:effectLst>
                  <a:outerShdw blurRad="38100" dist="38100" dir="2700000" algn="tl">
                    <a:srgbClr val="000000"/>
                  </a:outerShdw>
                </a:effectLst>
                <a:latin typeface="+mn-lt"/>
                <a:ea typeface="+mn-ea"/>
                <a:cs typeface="+mn-cs"/>
                <a:sym typeface="+mn-ea"/>
              </a:rPr>
              <a:t>1.</a:t>
            </a:r>
            <a:r>
              <a:rPr lang="zh-CN" altLang="en-US" kern="0" noProof="0" dirty="0" smtClean="0">
                <a:effectLst>
                  <a:outerShdw blurRad="38100" dist="38100" dir="2700000" algn="tl">
                    <a:srgbClr val="000000"/>
                  </a:outerShdw>
                </a:effectLst>
                <a:latin typeface="+mn-lt"/>
                <a:ea typeface="+mn-ea"/>
                <a:cs typeface="+mn-cs"/>
                <a:sym typeface="+mn-ea"/>
              </a:rPr>
              <a:t>建立全员</a:t>
            </a:r>
            <a:r>
              <a:rPr lang="zh-CN" altLang="en-US" kern="0" noProof="0" dirty="0" smtClean="0">
                <a:solidFill>
                  <a:srgbClr val="FFFF00"/>
                </a:solidFill>
                <a:effectLst>
                  <a:outerShdw blurRad="38100" dist="38100" dir="2700000" algn="tl">
                    <a:srgbClr val="000000"/>
                  </a:outerShdw>
                </a:effectLst>
                <a:latin typeface="+mn-lt"/>
                <a:ea typeface="+mn-ea"/>
                <a:cs typeface="+mn-cs"/>
                <a:sym typeface="+mn-ea"/>
              </a:rPr>
              <a:t>责任制</a:t>
            </a:r>
            <a:r>
              <a:rPr lang="zh-CN" altLang="en-US" kern="0" noProof="0" dirty="0" smtClean="0">
                <a:effectLst>
                  <a:outerShdw blurRad="38100" dist="38100" dir="2700000" algn="tl">
                    <a:srgbClr val="000000"/>
                  </a:outerShdw>
                </a:effectLst>
                <a:latin typeface="+mn-lt"/>
                <a:ea typeface="+mn-ea"/>
                <a:cs typeface="+mn-cs"/>
                <a:sym typeface="+mn-ea"/>
              </a:rPr>
              <a:t>：从法人、主要负责人、管理人员</a:t>
            </a:r>
            <a:r>
              <a:rPr lang="en-US" altLang="zh-CN" kern="0" noProof="0" dirty="0" smtClean="0">
                <a:effectLst>
                  <a:outerShdw blurRad="38100" dist="38100" dir="2700000" algn="tl">
                    <a:srgbClr val="000000"/>
                  </a:outerShdw>
                </a:effectLst>
                <a:latin typeface="+mn-lt"/>
                <a:ea typeface="+mn-ea"/>
                <a:cs typeface="+mn-cs"/>
                <a:sym typeface="+mn-ea"/>
              </a:rPr>
              <a:t>...</a:t>
            </a:r>
            <a:r>
              <a:rPr lang="zh-CN" altLang="en-US" kern="0" noProof="0" dirty="0" smtClean="0">
                <a:effectLst>
                  <a:outerShdw blurRad="38100" dist="38100" dir="2700000" algn="tl">
                    <a:srgbClr val="000000"/>
                  </a:outerShdw>
                </a:effectLst>
                <a:latin typeface="+mn-lt"/>
                <a:ea typeface="+mn-ea"/>
                <a:cs typeface="+mn-cs"/>
                <a:sym typeface="+mn-ea"/>
              </a:rPr>
              <a:t>到装卸工、送气工等。</a:t>
            </a:r>
            <a:endParaRPr kumimoji="0" lang="en-US" altLang="zh-CN" kern="0" cap="none" spc="0" normalizeH="0" baseline="0" noProof="0" dirty="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r>
              <a:rPr lang="en-US" altLang="zh-CN" kern="0" noProof="0" dirty="0" smtClean="0">
                <a:effectLst>
                  <a:outerShdw blurRad="38100" dist="38100" dir="2700000" algn="tl">
                    <a:srgbClr val="000000"/>
                  </a:outerShdw>
                </a:effectLst>
                <a:latin typeface="+mn-lt"/>
                <a:ea typeface="+mn-ea"/>
                <a:cs typeface="+mn-cs"/>
                <a:sym typeface="+mn-ea"/>
              </a:rPr>
              <a:t>2.</a:t>
            </a:r>
            <a:r>
              <a:rPr lang="zh-CN" altLang="en-US" kern="0" noProof="0" dirty="0" smtClean="0">
                <a:effectLst>
                  <a:outerShdw blurRad="38100" dist="38100" dir="2700000" algn="tl">
                    <a:srgbClr val="000000"/>
                  </a:outerShdw>
                </a:effectLst>
                <a:latin typeface="+mn-lt"/>
                <a:ea typeface="+mn-ea"/>
                <a:cs typeface="+mn-cs"/>
                <a:sym typeface="+mn-ea"/>
              </a:rPr>
              <a:t>签订</a:t>
            </a:r>
            <a:r>
              <a:rPr lang="zh-CN" altLang="en-US" kern="0" noProof="0" dirty="0" smtClean="0">
                <a:solidFill>
                  <a:srgbClr val="FFFF00"/>
                </a:solidFill>
                <a:effectLst>
                  <a:outerShdw blurRad="38100" dist="38100" dir="2700000" algn="tl">
                    <a:srgbClr val="000000"/>
                  </a:outerShdw>
                </a:effectLst>
                <a:latin typeface="+mn-lt"/>
                <a:ea typeface="+mn-ea"/>
                <a:cs typeface="+mn-cs"/>
                <a:sym typeface="+mn-ea"/>
              </a:rPr>
              <a:t>责任书：</a:t>
            </a:r>
            <a:r>
              <a:rPr lang="zh-CN" altLang="en-US" kern="0" noProof="0" dirty="0" smtClean="0">
                <a:effectLst>
                  <a:outerShdw blurRad="38100" dist="38100" dir="2700000" algn="tl">
                    <a:srgbClr val="000000"/>
                  </a:outerShdw>
                </a:effectLst>
                <a:latin typeface="+mn-lt"/>
                <a:ea typeface="+mn-ea"/>
                <a:cs typeface="+mn-cs"/>
                <a:sym typeface="+mn-ea"/>
              </a:rPr>
              <a:t>企业与各人签订。</a:t>
            </a:r>
            <a:endParaRPr kumimoji="0" lang="en-US" altLang="zh-CN" kern="0" cap="none" spc="0" normalizeH="0" baseline="0" noProof="0" dirty="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r>
              <a:rPr lang="en-US" altLang="zh-CN" kern="0" noProof="0" dirty="0" smtClean="0">
                <a:effectLst>
                  <a:outerShdw blurRad="38100" dist="38100" dir="2700000" algn="tl">
                    <a:srgbClr val="000000"/>
                  </a:outerShdw>
                </a:effectLst>
                <a:latin typeface="+mn-lt"/>
                <a:ea typeface="+mn-ea"/>
                <a:cs typeface="+mn-cs"/>
                <a:sym typeface="+mn-ea"/>
              </a:rPr>
              <a:t>3.</a:t>
            </a:r>
            <a:r>
              <a:rPr lang="zh-CN" altLang="en-US" kern="0" noProof="0" dirty="0" smtClean="0">
                <a:solidFill>
                  <a:srgbClr val="FFFF00"/>
                </a:solidFill>
                <a:effectLst>
                  <a:outerShdw blurRad="38100" dist="38100" dir="2700000" algn="tl">
                    <a:srgbClr val="000000"/>
                  </a:outerShdw>
                </a:effectLst>
                <a:latin typeface="+mn-lt"/>
                <a:ea typeface="+mn-ea"/>
                <a:cs typeface="+mn-cs"/>
                <a:sym typeface="+mn-ea"/>
              </a:rPr>
              <a:t>定期考核</a:t>
            </a:r>
            <a:r>
              <a:rPr lang="zh-CN" altLang="en-US" kern="0" noProof="0" dirty="0" smtClean="0">
                <a:effectLst>
                  <a:outerShdw blurRad="38100" dist="38100" dir="2700000" algn="tl">
                    <a:srgbClr val="000000"/>
                  </a:outerShdw>
                </a:effectLst>
                <a:latin typeface="+mn-lt"/>
                <a:ea typeface="+mn-ea"/>
                <a:cs typeface="+mn-cs"/>
                <a:sym typeface="+mn-ea"/>
              </a:rPr>
              <a:t>：责任制、管理制度到操作规程考核。</a:t>
            </a:r>
            <a:endParaRPr kumimoji="0" lang="en-US" altLang="zh-CN" kern="0" cap="none" spc="0" normalizeH="0" baseline="0" noProof="0" dirty="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r>
              <a:rPr lang="zh-CN" altLang="en-US" kern="0" noProof="0" dirty="0" smtClean="0">
                <a:effectLst>
                  <a:outerShdw blurRad="38100" dist="38100" dir="2700000" algn="tl">
                    <a:srgbClr val="000000"/>
                  </a:outerShdw>
                </a:effectLst>
                <a:latin typeface="+mn-lt"/>
                <a:ea typeface="+mn-ea"/>
                <a:cs typeface="+mn-cs"/>
                <a:sym typeface="+mn-ea"/>
              </a:rPr>
              <a:t>充装站人员配置：</a:t>
            </a:r>
            <a:r>
              <a:rPr lang="en-US" altLang="zh-CN" kern="0" noProof="0" dirty="0" smtClean="0">
                <a:solidFill>
                  <a:srgbClr val="FFFF00"/>
                </a:solidFill>
                <a:effectLst>
                  <a:outerShdw blurRad="38100" dist="38100" dir="2700000" algn="tl">
                    <a:srgbClr val="000000"/>
                  </a:outerShdw>
                </a:effectLst>
                <a:latin typeface="+mn-lt"/>
                <a:ea typeface="+mn-ea"/>
                <a:cs typeface="+mn-cs"/>
                <a:sym typeface="+mn-ea"/>
              </a:rPr>
              <a:t>《</a:t>
            </a:r>
            <a:r>
              <a:rPr lang="zh-CN" altLang="en-US" kern="0" noProof="0" dirty="0" smtClean="0">
                <a:solidFill>
                  <a:srgbClr val="FFFF00"/>
                </a:solidFill>
                <a:effectLst>
                  <a:outerShdw blurRad="38100" dist="38100" dir="2700000" algn="tl">
                    <a:srgbClr val="000000"/>
                  </a:outerShdw>
                </a:effectLst>
                <a:latin typeface="+mn-lt"/>
                <a:ea typeface="+mn-ea"/>
                <a:cs typeface="+mn-cs"/>
                <a:sym typeface="+mn-ea"/>
              </a:rPr>
              <a:t>特种设备生产和充装单位许可规则</a:t>
            </a:r>
            <a:r>
              <a:rPr lang="en-US" altLang="zh-CN" kern="0" noProof="0" dirty="0" smtClean="0">
                <a:solidFill>
                  <a:srgbClr val="FFFF00"/>
                </a:solidFill>
                <a:effectLst>
                  <a:outerShdw blurRad="38100" dist="38100" dir="2700000" algn="tl">
                    <a:srgbClr val="000000"/>
                  </a:outerShdw>
                </a:effectLst>
                <a:latin typeface="+mn-lt"/>
                <a:ea typeface="+mn-ea"/>
                <a:cs typeface="+mn-cs"/>
                <a:sym typeface="+mn-ea"/>
              </a:rPr>
              <a:t>》TSG  07-2019</a:t>
            </a:r>
            <a:endParaRPr kumimoji="0" lang="en-US" altLang="zh-CN" kern="0" cap="none" spc="0" normalizeH="0" baseline="0" noProof="0" dirty="0" smtClean="0">
              <a:solidFill>
                <a:srgbClr val="FFFF00"/>
              </a:solidFill>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r>
              <a:rPr lang="zh-CN" altLang="en-US" kern="0" noProof="0" dirty="0" smtClean="0">
                <a:effectLst>
                  <a:outerShdw blurRad="38100" dist="38100" dir="2700000" algn="tl">
                    <a:srgbClr val="000000"/>
                  </a:outerShdw>
                </a:effectLst>
                <a:latin typeface="+mn-lt"/>
                <a:ea typeface="+mn-ea"/>
                <a:cs typeface="+mn-cs"/>
                <a:sym typeface="+mn-ea"/>
              </a:rPr>
              <a:t>⑴法定代表人（主要负责人）；</a:t>
            </a:r>
            <a:endParaRPr kumimoji="0" lang="en-US" altLang="zh-CN" kern="0" cap="none" spc="0" normalizeH="0" baseline="0" noProof="0" dirty="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r>
              <a:rPr lang="en-US" altLang="zh-CN" kern="0" noProof="0" dirty="0" smtClean="0">
                <a:effectLst>
                  <a:outerShdw blurRad="38100" dist="38100" dir="2700000" algn="tl">
                    <a:srgbClr val="000000"/>
                  </a:outerShdw>
                </a:effectLst>
                <a:latin typeface="+mn-lt"/>
                <a:ea typeface="+mn-ea"/>
                <a:cs typeface="+mn-cs"/>
                <a:sym typeface="+mn-ea"/>
              </a:rPr>
              <a:t> </a:t>
            </a:r>
            <a:r>
              <a:rPr lang="zh-CN" altLang="en-US" kern="0" noProof="0" dirty="0" smtClean="0">
                <a:effectLst>
                  <a:outerShdw blurRad="38100" dist="38100" dir="2700000" algn="tl">
                    <a:srgbClr val="000000"/>
                  </a:outerShdw>
                </a:effectLst>
                <a:latin typeface="+mn-lt"/>
                <a:ea typeface="+mn-ea"/>
                <a:cs typeface="+mn-cs"/>
                <a:sym typeface="+mn-ea"/>
              </a:rPr>
              <a:t>⑵技术负责人：</a:t>
            </a:r>
            <a:r>
              <a:rPr lang="zh-CN" altLang="en-US" kern="0" noProof="0" dirty="0" smtClean="0">
                <a:solidFill>
                  <a:srgbClr val="FFFF00"/>
                </a:solidFill>
                <a:effectLst>
                  <a:outerShdw blurRad="38100" dist="38100" dir="2700000" algn="tl">
                    <a:srgbClr val="000000"/>
                  </a:outerShdw>
                </a:effectLst>
                <a:latin typeface="+mn-lt"/>
                <a:ea typeface="+mn-ea"/>
                <a:cs typeface="+mn-cs"/>
                <a:sym typeface="+mn-ea"/>
              </a:rPr>
              <a:t>工程师职称</a:t>
            </a:r>
            <a:r>
              <a:rPr lang="zh-CN" altLang="en-US" kern="0" noProof="0" dirty="0" smtClean="0">
                <a:effectLst>
                  <a:outerShdw blurRad="38100" dist="38100" dir="2700000" algn="tl">
                    <a:srgbClr val="000000"/>
                  </a:outerShdw>
                </a:effectLst>
                <a:latin typeface="+mn-lt"/>
                <a:ea typeface="+mn-ea"/>
                <a:cs typeface="+mn-cs"/>
                <a:sym typeface="+mn-ea"/>
              </a:rPr>
              <a:t>或相当于工程师以上职称； </a:t>
            </a:r>
            <a:endParaRPr kumimoji="0" lang="en-US" altLang="zh-CN" kern="0" cap="none" spc="0" normalizeH="0" baseline="0" noProof="0" dirty="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r>
              <a:rPr lang="zh-CN" altLang="en-US" kern="0" noProof="0" dirty="0" smtClean="0">
                <a:effectLst>
                  <a:outerShdw blurRad="38100" dist="38100" dir="2700000" algn="tl">
                    <a:srgbClr val="000000"/>
                  </a:outerShdw>
                </a:effectLst>
                <a:latin typeface="+mn-lt"/>
                <a:ea typeface="+mn-ea"/>
                <a:cs typeface="+mn-cs"/>
                <a:sym typeface="+mn-ea"/>
              </a:rPr>
              <a:t> ⑶专职安全员：</a:t>
            </a:r>
            <a:r>
              <a:rPr lang="zh-CN" altLang="en-US" kern="0" noProof="0" dirty="0" smtClean="0">
                <a:solidFill>
                  <a:srgbClr val="FFFF00"/>
                </a:solidFill>
                <a:effectLst>
                  <a:outerShdw blurRad="38100" dist="38100" dir="2700000" algn="tl">
                    <a:srgbClr val="000000"/>
                  </a:outerShdw>
                </a:effectLst>
                <a:latin typeface="+mn-lt"/>
                <a:ea typeface="+mn-ea"/>
                <a:cs typeface="+mn-cs"/>
                <a:sym typeface="+mn-ea"/>
              </a:rPr>
              <a:t>专职，</a:t>
            </a:r>
            <a:r>
              <a:rPr lang="en-US" altLang="zh-CN" kern="0" noProof="0" dirty="0" smtClean="0">
                <a:effectLst>
                  <a:outerShdw blurRad="38100" dist="38100" dir="2700000" algn="tl">
                    <a:srgbClr val="000000"/>
                  </a:outerShdw>
                </a:effectLst>
                <a:latin typeface="+mn-lt"/>
                <a:ea typeface="+mn-ea"/>
                <a:cs typeface="+mn-cs"/>
                <a:sym typeface="+mn-ea"/>
              </a:rPr>
              <a:t>《</a:t>
            </a:r>
            <a:r>
              <a:rPr lang="zh-CN" altLang="en-US" kern="0" noProof="0" dirty="0" smtClean="0">
                <a:effectLst>
                  <a:outerShdw blurRad="38100" dist="38100" dir="2700000" algn="tl">
                    <a:srgbClr val="000000"/>
                  </a:outerShdw>
                </a:effectLst>
                <a:latin typeface="+mn-lt"/>
                <a:ea typeface="+mn-ea"/>
                <a:cs typeface="+mn-cs"/>
                <a:sym typeface="+mn-ea"/>
              </a:rPr>
              <a:t>特种设备安全管理人员证</a:t>
            </a:r>
            <a:r>
              <a:rPr lang="en-US" altLang="zh-CN" kern="0" noProof="0" dirty="0" smtClean="0">
                <a:effectLst>
                  <a:outerShdw blurRad="38100" dist="38100" dir="2700000" algn="tl">
                    <a:srgbClr val="000000"/>
                  </a:outerShdw>
                </a:effectLst>
                <a:latin typeface="+mn-lt"/>
                <a:ea typeface="+mn-ea"/>
                <a:cs typeface="+mn-cs"/>
                <a:sym typeface="+mn-ea"/>
              </a:rPr>
              <a:t>》</a:t>
            </a:r>
            <a:r>
              <a:rPr lang="zh-CN" altLang="en-US" kern="0" noProof="0" dirty="0" smtClean="0">
                <a:effectLst>
                  <a:outerShdw blurRad="38100" dist="38100" dir="2700000" algn="tl">
                    <a:srgbClr val="000000"/>
                  </a:outerShdw>
                </a:effectLst>
                <a:latin typeface="+mn-lt"/>
                <a:ea typeface="+mn-ea"/>
                <a:cs typeface="+mn-cs"/>
                <a:sym typeface="+mn-ea"/>
              </a:rPr>
              <a:t>；</a:t>
            </a:r>
            <a:endParaRPr kumimoji="0" lang="en-US" altLang="zh-CN" kern="0" cap="none" spc="0" normalizeH="0" baseline="0" noProof="0" dirty="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r>
              <a:rPr lang="zh-CN" altLang="en-US" kern="0" noProof="0" dirty="0" smtClean="0">
                <a:effectLst>
                  <a:outerShdw blurRad="38100" dist="38100" dir="2700000" algn="tl">
                    <a:srgbClr val="000000"/>
                  </a:outerShdw>
                </a:effectLst>
                <a:latin typeface="+mn-lt"/>
                <a:ea typeface="+mn-ea"/>
                <a:cs typeface="+mn-cs"/>
                <a:sym typeface="+mn-ea"/>
              </a:rPr>
              <a:t>⑷作业（充装）人员：</a:t>
            </a:r>
            <a:r>
              <a:rPr lang="zh-CN" altLang="en-US" kern="0" noProof="0" dirty="0" smtClean="0">
                <a:solidFill>
                  <a:srgbClr val="FFFF00"/>
                </a:solidFill>
                <a:effectLst>
                  <a:outerShdw blurRad="38100" dist="38100" dir="2700000" algn="tl">
                    <a:srgbClr val="000000"/>
                  </a:outerShdw>
                </a:effectLst>
                <a:latin typeface="+mn-lt"/>
                <a:ea typeface="+mn-ea"/>
                <a:cs typeface="+mn-cs"/>
                <a:sym typeface="+mn-ea"/>
              </a:rPr>
              <a:t>每班不少于</a:t>
            </a:r>
            <a:r>
              <a:rPr lang="en-US" altLang="zh-CN" kern="0" noProof="0" dirty="0" smtClean="0">
                <a:solidFill>
                  <a:srgbClr val="FFFF00"/>
                </a:solidFill>
                <a:effectLst>
                  <a:outerShdw blurRad="38100" dist="38100" dir="2700000" algn="tl">
                    <a:srgbClr val="000000"/>
                  </a:outerShdw>
                </a:effectLst>
                <a:latin typeface="+mn-lt"/>
                <a:ea typeface="+mn-ea"/>
                <a:cs typeface="+mn-cs"/>
                <a:sym typeface="+mn-ea"/>
              </a:rPr>
              <a:t>2</a:t>
            </a:r>
            <a:r>
              <a:rPr lang="zh-CN" altLang="en-US" kern="0" noProof="0" dirty="0" smtClean="0">
                <a:solidFill>
                  <a:srgbClr val="FFFF00"/>
                </a:solidFill>
                <a:effectLst>
                  <a:outerShdw blurRad="38100" dist="38100" dir="2700000" algn="tl">
                    <a:srgbClr val="000000"/>
                  </a:outerShdw>
                </a:effectLst>
                <a:latin typeface="+mn-lt"/>
                <a:ea typeface="+mn-ea"/>
                <a:cs typeface="+mn-cs"/>
                <a:sym typeface="+mn-ea"/>
              </a:rPr>
              <a:t>人</a:t>
            </a:r>
            <a:r>
              <a:rPr lang="zh-CN" altLang="en-US" kern="0" noProof="0" dirty="0" smtClean="0">
                <a:effectLst>
                  <a:outerShdw blurRad="38100" dist="38100" dir="2700000" algn="tl">
                    <a:srgbClr val="000000"/>
                  </a:outerShdw>
                </a:effectLst>
                <a:latin typeface="+mn-lt"/>
                <a:ea typeface="+mn-ea"/>
                <a:cs typeface="+mn-cs"/>
                <a:sym typeface="+mn-ea"/>
              </a:rPr>
              <a:t>，</a:t>
            </a:r>
            <a:r>
              <a:rPr lang="en-US" altLang="zh-CN" kern="0" noProof="0" dirty="0" smtClean="0">
                <a:effectLst>
                  <a:outerShdw blurRad="38100" dist="38100" dir="2700000" algn="tl">
                    <a:srgbClr val="000000"/>
                  </a:outerShdw>
                </a:effectLst>
                <a:latin typeface="+mn-lt"/>
                <a:ea typeface="+mn-ea"/>
                <a:cs typeface="+mn-cs"/>
                <a:sym typeface="+mn-ea"/>
              </a:rPr>
              <a:t>《</a:t>
            </a:r>
            <a:r>
              <a:rPr lang="zh-CN" altLang="en-US" kern="0" noProof="0" dirty="0" smtClean="0">
                <a:effectLst>
                  <a:outerShdw blurRad="38100" dist="38100" dir="2700000" algn="tl">
                    <a:srgbClr val="000000"/>
                  </a:outerShdw>
                </a:effectLst>
                <a:latin typeface="+mn-lt"/>
                <a:ea typeface="+mn-ea"/>
                <a:cs typeface="+mn-cs"/>
                <a:sym typeface="+mn-ea"/>
              </a:rPr>
              <a:t>特种设备充装作业人员证</a:t>
            </a:r>
            <a:r>
              <a:rPr lang="en-US" altLang="zh-CN" kern="0" noProof="0" dirty="0" smtClean="0">
                <a:effectLst>
                  <a:outerShdw blurRad="38100" dist="38100" dir="2700000" algn="tl">
                    <a:srgbClr val="000000"/>
                  </a:outerShdw>
                </a:effectLst>
                <a:latin typeface="+mn-lt"/>
                <a:ea typeface="+mn-ea"/>
                <a:cs typeface="+mn-cs"/>
                <a:sym typeface="+mn-ea"/>
              </a:rPr>
              <a:t>》</a:t>
            </a:r>
            <a:r>
              <a:rPr lang="zh-CN" altLang="en-US" kern="0" noProof="0" dirty="0" smtClean="0">
                <a:effectLst>
                  <a:outerShdw blurRad="38100" dist="38100" dir="2700000" algn="tl">
                    <a:srgbClr val="000000"/>
                  </a:outerShdw>
                </a:effectLst>
                <a:latin typeface="+mn-lt"/>
                <a:ea typeface="+mn-ea"/>
                <a:cs typeface="+mn-cs"/>
                <a:sym typeface="+mn-ea"/>
              </a:rPr>
              <a:t>；</a:t>
            </a:r>
            <a:endParaRPr kumimoji="0" lang="en-US" altLang="zh-CN" kern="0" cap="none" spc="0" normalizeH="0" baseline="0" noProof="0" dirty="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r>
              <a:rPr lang="zh-CN" altLang="en-US" kern="0" noProof="0" dirty="0" smtClean="0">
                <a:effectLst>
                  <a:outerShdw blurRad="38100" dist="38100" dir="2700000" algn="tl">
                    <a:srgbClr val="000000"/>
                  </a:outerShdw>
                </a:effectLst>
                <a:latin typeface="+mn-lt"/>
                <a:ea typeface="+mn-ea"/>
                <a:cs typeface="+mn-cs"/>
                <a:sym typeface="+mn-ea"/>
              </a:rPr>
              <a:t> ⑸检查人员：</a:t>
            </a:r>
            <a:r>
              <a:rPr lang="zh-CN" altLang="en-US" kern="0" noProof="0" dirty="0" smtClean="0">
                <a:solidFill>
                  <a:srgbClr val="FFFF00"/>
                </a:solidFill>
                <a:effectLst>
                  <a:outerShdw blurRad="38100" dist="38100" dir="2700000" algn="tl">
                    <a:srgbClr val="000000"/>
                  </a:outerShdw>
                </a:effectLst>
                <a:latin typeface="+mn-lt"/>
                <a:ea typeface="+mn-ea"/>
                <a:cs typeface="+mn-cs"/>
                <a:sym typeface="+mn-ea"/>
              </a:rPr>
              <a:t>每班不少于</a:t>
            </a:r>
            <a:r>
              <a:rPr lang="en-US" altLang="zh-CN" kern="0" noProof="0" dirty="0" smtClean="0">
                <a:solidFill>
                  <a:srgbClr val="FFFF00"/>
                </a:solidFill>
                <a:effectLst>
                  <a:outerShdw blurRad="38100" dist="38100" dir="2700000" algn="tl">
                    <a:srgbClr val="000000"/>
                  </a:outerShdw>
                </a:effectLst>
                <a:latin typeface="+mn-lt"/>
                <a:ea typeface="+mn-ea"/>
                <a:cs typeface="+mn-cs"/>
                <a:sym typeface="+mn-ea"/>
              </a:rPr>
              <a:t>1</a:t>
            </a:r>
            <a:r>
              <a:rPr lang="zh-CN" altLang="en-US" kern="0" noProof="0" dirty="0" smtClean="0">
                <a:solidFill>
                  <a:srgbClr val="FFFF00"/>
                </a:solidFill>
                <a:effectLst>
                  <a:outerShdw blurRad="38100" dist="38100" dir="2700000" algn="tl">
                    <a:srgbClr val="000000"/>
                  </a:outerShdw>
                </a:effectLst>
                <a:latin typeface="+mn-lt"/>
                <a:ea typeface="+mn-ea"/>
                <a:cs typeface="+mn-cs"/>
                <a:sym typeface="+mn-ea"/>
              </a:rPr>
              <a:t>人</a:t>
            </a:r>
            <a:r>
              <a:rPr lang="zh-CN" altLang="en-US" kern="0" noProof="0" dirty="0" smtClean="0">
                <a:effectLst>
                  <a:outerShdw blurRad="38100" dist="38100" dir="2700000" algn="tl">
                    <a:srgbClr val="000000"/>
                  </a:outerShdw>
                </a:effectLst>
                <a:latin typeface="+mn-lt"/>
                <a:ea typeface="+mn-ea"/>
                <a:cs typeface="+mn-cs"/>
                <a:sym typeface="+mn-ea"/>
              </a:rPr>
              <a:t>，</a:t>
            </a:r>
            <a:r>
              <a:rPr lang="en-US" altLang="zh-CN" kern="0" noProof="0" dirty="0" smtClean="0">
                <a:effectLst>
                  <a:outerShdw blurRad="38100" dist="38100" dir="2700000" algn="tl">
                    <a:srgbClr val="000000"/>
                  </a:outerShdw>
                </a:effectLst>
                <a:latin typeface="+mn-lt"/>
                <a:ea typeface="+mn-ea"/>
                <a:cs typeface="+mn-cs"/>
                <a:sym typeface="+mn-ea"/>
              </a:rPr>
              <a:t>《</a:t>
            </a:r>
            <a:r>
              <a:rPr lang="zh-CN" altLang="en-US" kern="0" noProof="0" dirty="0" smtClean="0">
                <a:effectLst>
                  <a:outerShdw blurRad="38100" dist="38100" dir="2700000" algn="tl">
                    <a:srgbClr val="000000"/>
                  </a:outerShdw>
                </a:effectLst>
                <a:latin typeface="+mn-lt"/>
                <a:ea typeface="+mn-ea"/>
                <a:cs typeface="+mn-cs"/>
                <a:sym typeface="+mn-ea"/>
              </a:rPr>
              <a:t>特种设备充装作业人员证</a:t>
            </a:r>
            <a:r>
              <a:rPr lang="en-US" altLang="zh-CN" kern="0" noProof="0" smtClean="0">
                <a:effectLst>
                  <a:outerShdw blurRad="38100" dist="38100" dir="2700000" algn="tl">
                    <a:srgbClr val="000000"/>
                  </a:outerShdw>
                </a:effectLst>
                <a:latin typeface="+mn-lt"/>
                <a:ea typeface="+mn-ea"/>
                <a:cs typeface="+mn-cs"/>
                <a:sym typeface="+mn-ea"/>
              </a:rPr>
              <a:t>》 </a:t>
            </a:r>
            <a:r>
              <a:rPr lang="zh-CN" altLang="en-US" kern="0" noProof="0" smtClean="0">
                <a:effectLst>
                  <a:outerShdw blurRad="38100" dist="38100" dir="2700000" algn="tl">
                    <a:srgbClr val="000000"/>
                  </a:outerShdw>
                </a:effectLst>
                <a:latin typeface="+mn-lt"/>
                <a:ea typeface="+mn-ea"/>
                <a:cs typeface="+mn-cs"/>
                <a:sym typeface="+mn-ea"/>
              </a:rPr>
              <a:t>；充装人员</a:t>
            </a:r>
            <a:r>
              <a:rPr lang="zh-CN" altLang="en-US" kern="0" noProof="0" smtClean="0">
                <a:solidFill>
                  <a:srgbClr val="FFFF00"/>
                </a:solidFill>
                <a:effectLst>
                  <a:outerShdw blurRad="38100" dist="38100" dir="2700000" algn="tl">
                    <a:srgbClr val="000000"/>
                  </a:outerShdw>
                </a:effectLst>
                <a:latin typeface="+mn-lt"/>
                <a:ea typeface="+mn-ea"/>
                <a:cs typeface="+mn-cs"/>
                <a:sym typeface="+mn-ea"/>
              </a:rPr>
              <a:t>不得同时兼任</a:t>
            </a:r>
            <a:r>
              <a:rPr lang="zh-CN" altLang="en-US" kern="0" noProof="0" smtClean="0">
                <a:effectLst>
                  <a:outerShdw blurRad="38100" dist="38100" dir="2700000" algn="tl">
                    <a:srgbClr val="000000"/>
                  </a:outerShdw>
                </a:effectLst>
                <a:latin typeface="+mn-lt"/>
                <a:ea typeface="+mn-ea"/>
                <a:cs typeface="+mn-cs"/>
                <a:sym typeface="+mn-ea"/>
              </a:rPr>
              <a:t>检查人员</a:t>
            </a:r>
            <a:r>
              <a:rPr lang="zh-CN" altLang="en-US" kern="0" noProof="0" smtClean="0">
                <a:solidFill>
                  <a:srgbClr val="FF0000"/>
                </a:solidFill>
                <a:effectLst>
                  <a:outerShdw blurRad="38100" dist="38100" dir="2700000" algn="tl">
                    <a:srgbClr val="000000"/>
                  </a:outerShdw>
                </a:effectLst>
                <a:latin typeface="+mn-lt"/>
                <a:ea typeface="+mn-ea"/>
                <a:cs typeface="+mn-cs"/>
                <a:sym typeface="+mn-ea"/>
              </a:rPr>
              <a:t>。</a:t>
            </a:r>
            <a:endParaRPr kumimoji="0" lang="en-US" altLang="zh-CN" kern="0" cap="none" spc="0" normalizeH="0" baseline="0" noProof="0" dirty="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r>
              <a:rPr lang="zh-CN" altLang="en-US" kern="0" noProof="0" smtClean="0">
                <a:effectLst>
                  <a:outerShdw blurRad="38100" dist="38100" dir="2700000" algn="tl">
                    <a:srgbClr val="000000"/>
                  </a:outerShdw>
                </a:effectLst>
                <a:latin typeface="+mn-lt"/>
                <a:ea typeface="+mn-ea"/>
                <a:cs typeface="+mn-cs"/>
                <a:sym typeface="+mn-ea"/>
              </a:rPr>
              <a:t>（</a:t>
            </a:r>
            <a:r>
              <a:rPr lang="en-US" altLang="zh-CN" kern="0" noProof="0" smtClean="0">
                <a:effectLst>
                  <a:outerShdw blurRad="38100" dist="38100" dir="2700000" algn="tl">
                    <a:srgbClr val="000000"/>
                  </a:outerShdw>
                </a:effectLst>
                <a:latin typeface="+mn-lt"/>
                <a:ea typeface="+mn-ea"/>
                <a:cs typeface="+mn-cs"/>
                <a:sym typeface="+mn-ea"/>
              </a:rPr>
              <a:t>6</a:t>
            </a:r>
            <a:r>
              <a:rPr lang="zh-CN" altLang="en-US" kern="0" noProof="0" smtClean="0">
                <a:effectLst>
                  <a:outerShdw blurRad="38100" dist="38100" dir="2700000" algn="tl">
                    <a:srgbClr val="000000"/>
                  </a:outerShdw>
                </a:effectLst>
                <a:latin typeface="+mn-lt"/>
                <a:ea typeface="+mn-ea"/>
                <a:cs typeface="+mn-cs"/>
                <a:sym typeface="+mn-ea"/>
              </a:rPr>
              <a:t>）燃气从业人员、供气站（门市部）人员：燃气从业证</a:t>
            </a:r>
            <a:endParaRPr kumimoji="0" lang="en-US" altLang="zh-CN" kern="0" cap="none" spc="0" normalizeH="0" baseline="0" noProof="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r>
              <a:rPr lang="zh-CN" altLang="en-US" kern="0" noProof="0" smtClean="0">
                <a:effectLst>
                  <a:outerShdw blurRad="38100" dist="38100" dir="2700000" algn="tl">
                    <a:srgbClr val="000000"/>
                  </a:outerShdw>
                </a:effectLst>
                <a:latin typeface="+mn-lt"/>
                <a:ea typeface="+mn-ea"/>
                <a:cs typeface="+mn-cs"/>
                <a:sym typeface="+mn-ea"/>
              </a:rPr>
              <a:t>发</a:t>
            </a:r>
            <a:r>
              <a:rPr lang="zh-CN" altLang="en-US" kern="0" noProof="0" dirty="0" smtClean="0">
                <a:effectLst>
                  <a:outerShdw blurRad="38100" dist="38100" dir="2700000" algn="tl">
                    <a:srgbClr val="000000"/>
                  </a:outerShdw>
                </a:effectLst>
                <a:latin typeface="+mn-lt"/>
                <a:ea typeface="+mn-ea"/>
                <a:cs typeface="+mn-cs"/>
                <a:sym typeface="+mn-ea"/>
              </a:rPr>
              <a:t>现无证</a:t>
            </a:r>
            <a:r>
              <a:rPr lang="zh-CN" altLang="en-US" kern="0" noProof="0" smtClean="0">
                <a:effectLst>
                  <a:outerShdw blurRad="38100" dist="38100" dir="2700000" algn="tl">
                    <a:srgbClr val="000000"/>
                  </a:outerShdw>
                </a:effectLst>
                <a:latin typeface="+mn-lt"/>
                <a:ea typeface="+mn-ea"/>
                <a:cs typeface="+mn-cs"/>
                <a:sym typeface="+mn-ea"/>
              </a:rPr>
              <a:t>上岗人员：</a:t>
            </a:r>
            <a:r>
              <a:rPr lang="zh-CN" altLang="en-US" kern="0" noProof="0" dirty="0" smtClean="0">
                <a:effectLst>
                  <a:outerShdw blurRad="38100" dist="38100" dir="2700000" algn="tl">
                    <a:srgbClr val="000000"/>
                  </a:outerShdw>
                </a:effectLst>
                <a:latin typeface="+mn-lt"/>
                <a:ea typeface="+mn-ea"/>
                <a:cs typeface="+mn-cs"/>
                <a:sym typeface="+mn-ea"/>
              </a:rPr>
              <a:t>对其直接负责的主管人员和其他直接责任人员处</a:t>
            </a:r>
            <a:r>
              <a:rPr lang="zh-CN" altLang="en-US" kern="0" noProof="0" dirty="0" smtClean="0">
                <a:solidFill>
                  <a:srgbClr val="FFFF00"/>
                </a:solidFill>
                <a:effectLst>
                  <a:outerShdw blurRad="38100" dist="38100" dir="2700000" algn="tl">
                    <a:srgbClr val="000000"/>
                  </a:outerShdw>
                </a:effectLst>
                <a:latin typeface="+mn-lt"/>
                <a:ea typeface="+mn-ea"/>
                <a:cs typeface="+mn-cs"/>
                <a:sym typeface="+mn-ea"/>
              </a:rPr>
              <a:t>二万元以上五万元以下</a:t>
            </a:r>
            <a:r>
              <a:rPr lang="zh-CN" altLang="en-US" kern="0" noProof="0" dirty="0" smtClean="0">
                <a:effectLst>
                  <a:outerShdw blurRad="38100" dist="38100" dir="2700000" algn="tl">
                    <a:srgbClr val="000000"/>
                  </a:outerShdw>
                </a:effectLst>
                <a:latin typeface="+mn-lt"/>
                <a:ea typeface="+mn-ea"/>
                <a:cs typeface="+mn-cs"/>
                <a:sym typeface="+mn-ea"/>
              </a:rPr>
              <a:t>的罚款</a:t>
            </a:r>
            <a:endParaRPr kumimoji="0" lang="en-US" altLang="zh-CN" kern="0" cap="none" spc="0" normalizeH="0" baseline="0" noProof="0" dirty="0" smtClean="0">
              <a:effectLst>
                <a:outerShdw blurRad="38100" dist="38100" dir="2700000" algn="tl">
                  <a:srgbClr val="000000"/>
                </a:outerShdw>
              </a:effectLst>
              <a:latin typeface="+mn-lt"/>
              <a:ea typeface="+mn-ea"/>
              <a:cs typeface="+mn-cs"/>
            </a:endParaRPr>
          </a:p>
          <a:p>
            <a:endParaRPr lang="zh-CN" altLang="en-US" noProof="1"/>
          </a:p>
        </p:txBody>
      </p:sp>
    </p:spTree>
  </p:cSld>
  <p:clrMapOvr>
    <a:masterClrMapping/>
  </p:clrMapOvr>
  <p:transition spd="slow" advTm="5769">
    <p:fade/>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9267" name="文本框 1"/>
          <p:cNvSpPr txBox="1"/>
          <p:nvPr/>
        </p:nvSpPr>
        <p:spPr>
          <a:xfrm>
            <a:off x="890588" y="1700213"/>
            <a:ext cx="7645400" cy="3784600"/>
          </a:xfrm>
          <a:prstGeom prst="rect">
            <a:avLst/>
          </a:prstGeom>
          <a:noFill/>
          <a:ln w="9525">
            <a:noFill/>
          </a:ln>
        </p:spPr>
        <p:txBody>
          <a:bodyPr wrap="square" anchor="t" anchorCtr="0">
            <a:spAutoFit/>
          </a:bodyPr>
          <a:p>
            <a:pPr>
              <a:lnSpc>
                <a:spcPct val="150000"/>
              </a:lnSpc>
            </a:pPr>
            <a:r>
              <a:rPr lang="zh-CN" altLang="en-US" sz="2400" b="1" dirty="0">
                <a:latin typeface="Arial" panose="020B0604020202020204" pitchFamily="34" charset="0"/>
                <a:ea typeface="宋体" panose="02010600030101010101" pitchFamily="2" charset="-122"/>
                <a:sym typeface="微软雅黑" panose="020B0503020204020204" pitchFamily="34" charset="-122"/>
              </a:rPr>
              <a:t>（</a:t>
            </a:r>
            <a:r>
              <a:rPr lang="en-US" altLang="zh-CN" sz="2400" b="1" dirty="0">
                <a:latin typeface="Arial" panose="020B0604020202020204" pitchFamily="34" charset="0"/>
                <a:ea typeface="宋体" panose="02010600030101010101" pitchFamily="2" charset="-122"/>
                <a:sym typeface="微软雅黑" panose="020B0503020204020204" pitchFamily="34" charset="-122"/>
              </a:rPr>
              <a:t>3</a:t>
            </a:r>
            <a:r>
              <a:rPr lang="zh-CN" altLang="en-US" sz="2400" b="1" dirty="0">
                <a:latin typeface="Arial" panose="020B0604020202020204" pitchFamily="34" charset="0"/>
                <a:ea typeface="宋体" panose="02010600030101010101" pitchFamily="2" charset="-122"/>
                <a:sym typeface="微软雅黑" panose="020B0503020204020204" pitchFamily="34" charset="-122"/>
              </a:rPr>
              <a:t>）爆炸威力</a:t>
            </a:r>
            <a:r>
              <a:rPr lang="en-US" altLang="zh-CN" sz="2400" b="1" dirty="0">
                <a:latin typeface="Arial" panose="020B0604020202020204" pitchFamily="34" charset="0"/>
                <a:ea typeface="宋体" panose="02010600030101010101" pitchFamily="2" charset="-122"/>
                <a:sym typeface="微软雅黑" panose="020B0503020204020204" pitchFamily="34" charset="-122"/>
              </a:rPr>
              <a:t>——</a:t>
            </a:r>
            <a:r>
              <a:rPr lang="zh-CN" altLang="en-US" sz="2400" b="1" dirty="0">
                <a:latin typeface="Arial" panose="020B0604020202020204" pitchFamily="34" charset="0"/>
                <a:ea typeface="宋体" panose="02010600030101010101" pitchFamily="2" charset="-122"/>
                <a:sym typeface="微软雅黑" panose="020B0503020204020204" pitchFamily="34" charset="-122"/>
              </a:rPr>
              <a:t>泄漏的燃气在密闭空间内达到爆炸浓度，遇明火会发生爆炸。爆炸的破坏力与混合气体的体积、浓度和房屋结构有关。爆炸造成损失和破坏的主要原因在于产生的高温、高压和冲击波。经计算</a:t>
            </a:r>
            <a:r>
              <a:rPr lang="en-US" altLang="zh-CN" sz="2400" b="1" dirty="0">
                <a:latin typeface="Arial" panose="020B0604020202020204" pitchFamily="34" charset="0"/>
                <a:ea typeface="宋体" panose="02010600030101010101" pitchFamily="2" charset="-122"/>
                <a:sym typeface="微软雅黑" panose="020B0503020204020204" pitchFamily="34" charset="-122"/>
              </a:rPr>
              <a:t>100</a:t>
            </a:r>
            <a:r>
              <a:rPr lang="zh-CN" altLang="en-US" sz="2400" b="1" dirty="0">
                <a:latin typeface="Arial" panose="020B0604020202020204" pitchFamily="34" charset="0"/>
                <a:ea typeface="宋体" panose="02010600030101010101" pitchFamily="2" charset="-122"/>
                <a:sym typeface="微软雅黑" panose="020B0503020204020204" pitchFamily="34" charset="-122"/>
              </a:rPr>
              <a:t>㎡的住宅发生天然气爆炸的最大破坏力可达</a:t>
            </a:r>
            <a:r>
              <a:rPr lang="en-US" altLang="zh-CN" sz="2400" b="1" dirty="0">
                <a:solidFill>
                  <a:srgbClr val="FF0000"/>
                </a:solidFill>
                <a:latin typeface="Arial" panose="020B0604020202020204" pitchFamily="34" charset="0"/>
                <a:ea typeface="宋体" panose="02010600030101010101" pitchFamily="2" charset="-122"/>
                <a:sym typeface="微软雅黑" panose="020B0503020204020204" pitchFamily="34" charset="-122"/>
              </a:rPr>
              <a:t>100kgTNT</a:t>
            </a:r>
            <a:r>
              <a:rPr lang="zh-CN" altLang="en-US" sz="2400" b="1" dirty="0">
                <a:latin typeface="Arial" panose="020B0604020202020204" pitchFamily="34" charset="0"/>
                <a:ea typeface="宋体" panose="02010600030101010101" pitchFamily="2" charset="-122"/>
                <a:sym typeface="微软雅黑" panose="020B0503020204020204" pitchFamily="34" charset="-122"/>
              </a:rPr>
              <a:t>当量级的威力；</a:t>
            </a:r>
            <a:endParaRPr lang="zh-CN" altLang="en-US" sz="2400" b="1" dirty="0">
              <a:latin typeface="Arial" panose="020B0604020202020204" pitchFamily="34" charset="0"/>
              <a:ea typeface="宋体" panose="02010600030101010101" pitchFamily="2" charset="-122"/>
            </a:endParaRPr>
          </a:p>
          <a:p>
            <a:endParaRPr lang="zh-CN" altLang="en-US" sz="2400" b="1" dirty="0">
              <a:latin typeface="Arial" panose="020B0604020202020204" pitchFamily="34" charset="0"/>
              <a:ea typeface="宋体" panose="02010600030101010101" pitchFamily="2" charset="-122"/>
            </a:endParaRPr>
          </a:p>
        </p:txBody>
      </p:sp>
    </p:spTree>
  </p:cSld>
  <p:clrMapOvr>
    <a:masterClrMapping/>
  </p:clrMapOvr>
  <p:transition spd="slow" advTm="5769">
    <p:fade/>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388870" y="1052830"/>
            <a:ext cx="4327525" cy="829945"/>
          </a:xfrm>
          <a:prstGeom prst="rect">
            <a:avLst/>
          </a:prstGeom>
          <a:noFill/>
        </p:spPr>
        <p:txBody>
          <a:bodyPr wrap="square" rtlCol="0">
            <a:spAutoFit/>
          </a:bodyPr>
          <a:p>
            <a:r>
              <a:rPr lang="zh-CN" altLang="en-US" sz="2400" b="1" kern="0" noProof="0" smtClean="0">
                <a:effectLst>
                  <a:outerShdw blurRad="38100" dist="38100" dir="2700000" algn="tl">
                    <a:srgbClr val="000000"/>
                  </a:outerShdw>
                </a:effectLst>
                <a:latin typeface="+mj-lt"/>
                <a:ea typeface="+mj-ea"/>
                <a:cs typeface="+mj-cs"/>
                <a:sym typeface="+mn-ea"/>
              </a:rPr>
              <a:t>户内设施事故隐患危险性分析</a:t>
            </a:r>
            <a:endParaRPr kumimoji="0" lang="zh-CN" altLang="en-US" sz="2400" b="1" kern="0" cap="none" spc="0" normalizeH="0" baseline="0" noProof="0" smtClean="0">
              <a:effectLst>
                <a:outerShdw blurRad="38100" dist="38100" dir="2700000" algn="tl">
                  <a:srgbClr val="000000"/>
                </a:outerShdw>
              </a:effectLst>
              <a:latin typeface="+mj-lt"/>
              <a:ea typeface="+mj-ea"/>
              <a:cs typeface="+mj-cs"/>
            </a:endParaRPr>
          </a:p>
          <a:p>
            <a:endParaRPr kumimoji="0" lang="zh-CN" altLang="en-US" sz="2400" b="1" kern="0" cap="none" spc="0" normalizeH="0" baseline="0" noProof="0" smtClean="0">
              <a:effectLst>
                <a:outerShdw blurRad="38100" dist="38100" dir="2700000" algn="tl">
                  <a:srgbClr val="000000"/>
                </a:outerShdw>
              </a:effectLst>
              <a:latin typeface="+mj-lt"/>
              <a:ea typeface="+mj-ea"/>
              <a:cs typeface="+mj-cs"/>
            </a:endParaRPr>
          </a:p>
        </p:txBody>
      </p:sp>
      <p:sp>
        <p:nvSpPr>
          <p:cNvPr id="140292" name="文本框 2"/>
          <p:cNvSpPr txBox="1"/>
          <p:nvPr/>
        </p:nvSpPr>
        <p:spPr>
          <a:xfrm>
            <a:off x="890588" y="1844675"/>
            <a:ext cx="8167687" cy="3230245"/>
          </a:xfrm>
          <a:prstGeom prst="rect">
            <a:avLst/>
          </a:prstGeom>
          <a:noFill/>
          <a:ln w="9525">
            <a:noFill/>
          </a:ln>
        </p:spPr>
        <p:txBody>
          <a:bodyPr wrap="square" anchor="t" anchorCtr="0">
            <a:spAutoFit/>
          </a:bodyPr>
          <a:p>
            <a:pPr>
              <a:lnSpc>
                <a:spcPct val="150000"/>
              </a:lnSpc>
            </a:pPr>
            <a:r>
              <a:rPr lang="en-US" altLang="zh-CN" sz="2400" b="1" dirty="0">
                <a:latin typeface="Arial" panose="020B0604020202020204" pitchFamily="34" charset="0"/>
                <a:ea typeface="宋体" panose="02010600030101010101" pitchFamily="2" charset="-122"/>
                <a:sym typeface="微软雅黑" panose="020B0503020204020204" pitchFamily="34" charset="-122"/>
              </a:rPr>
              <a:t>LPG</a:t>
            </a:r>
            <a:r>
              <a:rPr lang="zh-CN" altLang="en-US" sz="2400" b="1" dirty="0">
                <a:latin typeface="Arial" panose="020B0604020202020204" pitchFamily="34" charset="0"/>
                <a:ea typeface="宋体" panose="02010600030101010101" pitchFamily="2" charset="-122"/>
                <a:sym typeface="微软雅黑" panose="020B0503020204020204" pitchFamily="34" charset="-122"/>
              </a:rPr>
              <a:t>发生泄漏聚集则可以产生更大的威力。在正常使用中，厨房内如果没有其他可燃物、爆炸物，</a:t>
            </a:r>
            <a:r>
              <a:rPr lang="en-US" altLang="zh-CN" sz="2400" b="1" dirty="0">
                <a:latin typeface="Arial" panose="020B0604020202020204" pitchFamily="34" charset="0"/>
                <a:ea typeface="宋体" panose="02010600030101010101" pitchFamily="2" charset="-122"/>
                <a:sym typeface="微软雅黑" panose="020B0503020204020204" pitchFamily="34" charset="-122"/>
              </a:rPr>
              <a:t>15kg</a:t>
            </a:r>
            <a:r>
              <a:rPr lang="zh-CN" altLang="en-US" sz="2400" b="1" dirty="0">
                <a:latin typeface="Arial" panose="020B0604020202020204" pitchFamily="34" charset="0"/>
                <a:ea typeface="宋体" panose="02010600030101010101" pitchFamily="2" charset="-122"/>
                <a:sym typeface="微软雅黑" panose="020B0503020204020204" pitchFamily="34" charset="-122"/>
              </a:rPr>
              <a:t>钢瓶泄漏产生的爆炸威力与其被引爆前的物理状态有很大关系，一般可能在</a:t>
            </a:r>
            <a:r>
              <a:rPr lang="en-US" altLang="zh-CN" sz="2400" b="1" dirty="0">
                <a:solidFill>
                  <a:srgbClr val="FF0000"/>
                </a:solidFill>
                <a:latin typeface="Arial" panose="020B0604020202020204" pitchFamily="34" charset="0"/>
                <a:ea typeface="宋体" panose="02010600030101010101" pitchFamily="2" charset="-122"/>
                <a:sym typeface="微软雅黑" panose="020B0503020204020204" pitchFamily="34" charset="-122"/>
              </a:rPr>
              <a:t>0.5-10kgTNT</a:t>
            </a:r>
            <a:r>
              <a:rPr lang="zh-CN" altLang="en-US" sz="2400" b="1" dirty="0">
                <a:latin typeface="Arial" panose="020B0604020202020204" pitchFamily="34" charset="0"/>
                <a:ea typeface="宋体" panose="02010600030101010101" pitchFamily="2" charset="-122"/>
                <a:sym typeface="微软雅黑" panose="020B0503020204020204" pitchFamily="34" charset="-122"/>
              </a:rPr>
              <a:t>当量级。如可燃气体充满</a:t>
            </a:r>
            <a:r>
              <a:rPr lang="en-US" altLang="zh-CN" sz="2400" b="1" dirty="0">
                <a:latin typeface="Arial" panose="020B0604020202020204" pitchFamily="34" charset="0"/>
                <a:ea typeface="宋体" panose="02010600030101010101" pitchFamily="2" charset="-122"/>
                <a:sym typeface="微软雅黑" panose="020B0503020204020204" pitchFamily="34" charset="-122"/>
              </a:rPr>
              <a:t>100m2</a:t>
            </a:r>
            <a:r>
              <a:rPr lang="zh-CN" altLang="en-US" sz="2400" b="1" dirty="0">
                <a:latin typeface="Arial" panose="020B0604020202020204" pitchFamily="34" charset="0"/>
                <a:ea typeface="宋体" panose="02010600030101010101" pitchFamily="2" charset="-122"/>
                <a:sym typeface="微软雅黑" panose="020B0503020204020204" pitchFamily="34" charset="-122"/>
              </a:rPr>
              <a:t>空间，最大可达到</a:t>
            </a:r>
            <a:r>
              <a:rPr lang="en-US" altLang="zh-CN" sz="2400" b="1" dirty="0">
                <a:solidFill>
                  <a:srgbClr val="FF0000"/>
                </a:solidFill>
                <a:latin typeface="Arial" panose="020B0604020202020204" pitchFamily="34" charset="0"/>
                <a:ea typeface="宋体" panose="02010600030101010101" pitchFamily="2" charset="-122"/>
                <a:sym typeface="微软雅黑" panose="020B0503020204020204" pitchFamily="34" charset="-122"/>
              </a:rPr>
              <a:t>150kgTNT</a:t>
            </a:r>
            <a:r>
              <a:rPr lang="zh-CN" altLang="en-US" sz="2400" b="1" dirty="0">
                <a:latin typeface="Arial" panose="020B0604020202020204" pitchFamily="34" charset="0"/>
                <a:ea typeface="宋体" panose="02010600030101010101" pitchFamily="2" charset="-122"/>
                <a:sym typeface="微软雅黑" panose="020B0503020204020204" pitchFamily="34" charset="-122"/>
              </a:rPr>
              <a:t>当量级的威力</a:t>
            </a:r>
            <a:r>
              <a:rPr lang="en-US" altLang="zh-CN" sz="2400" b="1" dirty="0">
                <a:latin typeface="Arial" panose="020B0604020202020204" pitchFamily="34" charset="0"/>
                <a:ea typeface="宋体" panose="02010600030101010101" pitchFamily="2" charset="-122"/>
                <a:sym typeface="微软雅黑" panose="020B0503020204020204" pitchFamily="34" charset="-122"/>
              </a:rPr>
              <a:t>.</a:t>
            </a:r>
            <a:endParaRPr lang="en-US" altLang="zh-CN" sz="2400" dirty="0">
              <a:latin typeface="Arial" panose="020B0604020202020204" pitchFamily="34" charset="0"/>
              <a:ea typeface="宋体" panose="02010600030101010101" pitchFamily="2" charset="-122"/>
            </a:endParaRPr>
          </a:p>
          <a:p>
            <a:endParaRPr lang="en-US" altLang="zh-CN" sz="2400" dirty="0">
              <a:latin typeface="Arial" panose="020B0604020202020204" pitchFamily="34" charset="0"/>
              <a:ea typeface="宋体" panose="02010600030101010101" pitchFamily="2" charset="-122"/>
            </a:endParaRPr>
          </a:p>
        </p:txBody>
      </p:sp>
    </p:spTree>
  </p:cSld>
  <p:clrMapOvr>
    <a:masterClrMapping/>
  </p:clrMapOvr>
  <p:transition spd="slow" advTm="5769">
    <p:fade/>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422525" y="1052830"/>
            <a:ext cx="4482465" cy="460375"/>
          </a:xfrm>
          <a:prstGeom prst="rect">
            <a:avLst/>
          </a:prstGeom>
          <a:noFill/>
        </p:spPr>
        <p:txBody>
          <a:bodyPr wrap="square" rtlCol="0">
            <a:spAutoFit/>
          </a:bodyPr>
          <a:p>
            <a:r>
              <a:rPr lang="zh-CN" altLang="en-US" sz="2400" b="1" kern="0" noProof="0" smtClean="0">
                <a:effectLst>
                  <a:outerShdw blurRad="38100" dist="38100" dir="2700000" algn="tl">
                    <a:srgbClr val="000000"/>
                  </a:outerShdw>
                </a:effectLst>
                <a:latin typeface="+mj-lt"/>
                <a:ea typeface="+mj-ea"/>
                <a:cs typeface="+mj-cs"/>
                <a:sym typeface="+mn-ea"/>
              </a:rPr>
              <a:t>户内设施事故隐患危险性分析</a:t>
            </a:r>
            <a:endParaRPr lang="zh-CN" altLang="en-US" sz="2400" b="1" kern="0" noProof="0" smtClean="0">
              <a:effectLst>
                <a:outerShdw blurRad="38100" dist="38100" dir="2700000" algn="tl">
                  <a:srgbClr val="000000"/>
                </a:outerShdw>
              </a:effectLst>
              <a:latin typeface="+mj-lt"/>
              <a:ea typeface="+mj-ea"/>
              <a:cs typeface="+mj-cs"/>
              <a:sym typeface="+mn-ea"/>
            </a:endParaRPr>
          </a:p>
        </p:txBody>
      </p:sp>
      <p:sp>
        <p:nvSpPr>
          <p:cNvPr id="141316" name="文本框 2"/>
          <p:cNvSpPr txBox="1"/>
          <p:nvPr/>
        </p:nvSpPr>
        <p:spPr>
          <a:xfrm>
            <a:off x="660400" y="1917700"/>
            <a:ext cx="8117205" cy="3692525"/>
          </a:xfrm>
          <a:prstGeom prst="rect">
            <a:avLst/>
          </a:prstGeom>
          <a:noFill/>
          <a:ln w="9525">
            <a:noFill/>
          </a:ln>
        </p:spPr>
        <p:txBody>
          <a:bodyPr wrap="square" anchor="t" anchorCtr="0">
            <a:spAutoFit/>
          </a:bodyPr>
          <a:p>
            <a:pPr>
              <a:lnSpc>
                <a:spcPct val="150000"/>
              </a:lnSpc>
            </a:pPr>
            <a:r>
              <a:rPr lang="zh-CN" altLang="en-US" sz="2400" b="1" dirty="0">
                <a:latin typeface="Arial" panose="020B0604020202020204" pitchFamily="34" charset="0"/>
                <a:ea typeface="宋体" panose="02010600030101010101" pitchFamily="2" charset="-122"/>
                <a:sym typeface="微软雅黑" panose="020B0503020204020204" pitchFamily="34" charset="-122"/>
              </a:rPr>
              <a:t>爆炸极限： </a:t>
            </a:r>
            <a:r>
              <a:rPr lang="en-US" altLang="zh-CN" sz="2400" b="1" dirty="0">
                <a:latin typeface="Arial" panose="020B0604020202020204" pitchFamily="34" charset="0"/>
                <a:ea typeface="宋体" panose="02010600030101010101" pitchFamily="2" charset="-122"/>
                <a:sym typeface="微软雅黑" panose="020B0503020204020204" pitchFamily="34" charset="-122"/>
              </a:rPr>
              <a:t>CH</a:t>
            </a:r>
            <a:r>
              <a:rPr lang="en-US" altLang="zh-CN" sz="2400" b="1" baseline="-24000" dirty="0">
                <a:latin typeface="Arial" panose="020B0604020202020204" pitchFamily="34" charset="0"/>
                <a:ea typeface="宋体" panose="02010600030101010101" pitchFamily="2" charset="-122"/>
                <a:sym typeface="微软雅黑" panose="020B0503020204020204" pitchFamily="34" charset="-122"/>
              </a:rPr>
              <a:t>4</a:t>
            </a:r>
            <a:r>
              <a:rPr lang="zh-CN" altLang="en-US" sz="2400" b="1" dirty="0">
                <a:latin typeface="Arial" panose="020B0604020202020204" pitchFamily="34" charset="0"/>
                <a:ea typeface="宋体" panose="02010600030101010101" pitchFamily="2" charset="-122"/>
                <a:sym typeface="微软雅黑" panose="020B0503020204020204" pitchFamily="34" charset="-122"/>
              </a:rPr>
              <a:t>在空气中混合浓度</a:t>
            </a:r>
            <a:r>
              <a:rPr lang="en-US" altLang="zh-CN" sz="2400" b="1" dirty="0">
                <a:latin typeface="Arial" panose="020B0604020202020204" pitchFamily="34" charset="0"/>
                <a:ea typeface="宋体" panose="02010600030101010101" pitchFamily="2" charset="-122"/>
                <a:sym typeface="微软雅黑" panose="020B0503020204020204" pitchFamily="34" charset="-122"/>
              </a:rPr>
              <a:t>:5% </a:t>
            </a:r>
            <a:r>
              <a:rPr lang="zh-CN" altLang="en-US" sz="2400" b="1" dirty="0">
                <a:latin typeface="宋体" panose="02010600030101010101" pitchFamily="2" charset="-122"/>
                <a:ea typeface="宋体" panose="02010600030101010101" pitchFamily="2" charset="-122"/>
                <a:sym typeface="微软雅黑" panose="020B0503020204020204" pitchFamily="34" charset="-122"/>
              </a:rPr>
              <a:t>～</a:t>
            </a:r>
            <a:r>
              <a:rPr lang="en-US" altLang="zh-CN" sz="2400" b="1" dirty="0">
                <a:latin typeface="Arial" panose="020B0604020202020204" pitchFamily="34" charset="0"/>
                <a:ea typeface="宋体" panose="02010600030101010101" pitchFamily="2" charset="-122"/>
                <a:sym typeface="微软雅黑" panose="020B0503020204020204" pitchFamily="34" charset="-122"/>
              </a:rPr>
              <a:t>15%</a:t>
            </a:r>
            <a:endParaRPr lang="en-US" altLang="zh-CN" sz="2400" b="1" dirty="0">
              <a:latin typeface="Arial" panose="020B0604020202020204" pitchFamily="34" charset="0"/>
              <a:ea typeface="宋体" panose="02010600030101010101" pitchFamily="2" charset="-122"/>
            </a:endParaRPr>
          </a:p>
          <a:p>
            <a:pPr>
              <a:lnSpc>
                <a:spcPct val="150000"/>
              </a:lnSpc>
            </a:pPr>
            <a:r>
              <a:rPr lang="en-US" altLang="zh-CN" sz="2400" b="1" dirty="0">
                <a:latin typeface="Arial" panose="020B0604020202020204" pitchFamily="34" charset="0"/>
                <a:ea typeface="宋体" panose="02010600030101010101" pitchFamily="2" charset="-122"/>
                <a:sym typeface="微软雅黑" panose="020B0503020204020204" pitchFamily="34" charset="-122"/>
              </a:rPr>
              <a:t>                   LPG</a:t>
            </a:r>
            <a:r>
              <a:rPr lang="zh-CN" altLang="en-US" sz="2400" b="1" dirty="0">
                <a:latin typeface="Arial" panose="020B0604020202020204" pitchFamily="34" charset="0"/>
                <a:ea typeface="宋体" panose="02010600030101010101" pitchFamily="2" charset="-122"/>
                <a:sym typeface="微软雅黑" panose="020B0503020204020204" pitchFamily="34" charset="-122"/>
              </a:rPr>
              <a:t>在空气中混合浓度</a:t>
            </a:r>
            <a:r>
              <a:rPr lang="en-US" altLang="zh-CN" sz="2400" b="1" dirty="0">
                <a:latin typeface="Arial" panose="020B0604020202020204" pitchFamily="34" charset="0"/>
                <a:ea typeface="宋体" panose="02010600030101010101" pitchFamily="2" charset="-122"/>
                <a:sym typeface="微软雅黑" panose="020B0503020204020204" pitchFamily="34" charset="-122"/>
              </a:rPr>
              <a:t>:2% </a:t>
            </a:r>
            <a:r>
              <a:rPr lang="zh-CN" altLang="en-US" sz="2400" b="1" dirty="0">
                <a:latin typeface="宋体" panose="02010600030101010101" pitchFamily="2" charset="-122"/>
                <a:ea typeface="宋体" panose="02010600030101010101" pitchFamily="2" charset="-122"/>
                <a:sym typeface="微软雅黑" panose="020B0503020204020204" pitchFamily="34" charset="-122"/>
              </a:rPr>
              <a:t>～</a:t>
            </a:r>
            <a:r>
              <a:rPr lang="en-US" altLang="zh-CN" sz="2400" b="1" dirty="0">
                <a:latin typeface="宋体" panose="02010600030101010101" pitchFamily="2" charset="-122"/>
                <a:ea typeface="宋体" panose="02010600030101010101" pitchFamily="2" charset="-122"/>
                <a:sym typeface="微软雅黑" panose="020B0503020204020204" pitchFamily="34" charset="-122"/>
              </a:rPr>
              <a:t>9.5</a:t>
            </a:r>
            <a:r>
              <a:rPr lang="en-US" altLang="zh-CN" sz="2400" b="1" dirty="0">
                <a:latin typeface="Arial" panose="020B0604020202020204" pitchFamily="34" charset="0"/>
                <a:ea typeface="宋体" panose="02010600030101010101" pitchFamily="2" charset="-122"/>
                <a:sym typeface="微软雅黑" panose="020B0503020204020204" pitchFamily="34" charset="-122"/>
              </a:rPr>
              <a:t>%</a:t>
            </a:r>
            <a:endParaRPr lang="en-US" altLang="zh-CN" sz="2400" b="1" dirty="0">
              <a:latin typeface="Arial" panose="020B0604020202020204" pitchFamily="34" charset="0"/>
              <a:ea typeface="宋体" panose="02010600030101010101" pitchFamily="2" charset="-122"/>
            </a:endParaRPr>
          </a:p>
          <a:p>
            <a:pPr>
              <a:lnSpc>
                <a:spcPct val="150000"/>
              </a:lnSpc>
            </a:pPr>
            <a:r>
              <a:rPr lang="zh-CN" altLang="en-US" sz="2400" b="1" dirty="0">
                <a:latin typeface="Arial" panose="020B0604020202020204" pitchFamily="34" charset="0"/>
                <a:ea typeface="宋体" panose="02010600030101010101" pitchFamily="2" charset="-122"/>
                <a:sym typeface="微软雅黑" panose="020B0503020204020204" pitchFamily="34" charset="-122"/>
              </a:rPr>
              <a:t>经验表明处于不同的爆炸浓度范围，住宅发生燃气爆炸造成的后果不同，当浓度接近爆炸下限时，爆炸的迹象明显，浓度接近上限时，燃烧的现象突出。当浓度接近上、下限的中间值即所谓的当量浓度时，爆炸的威力最大。</a:t>
            </a:r>
            <a:endParaRPr lang="zh-CN" altLang="en-US" b="1" dirty="0">
              <a:latin typeface="Arial" panose="020B0604020202020204" pitchFamily="34" charset="0"/>
              <a:ea typeface="宋体" panose="02010600030101010101" pitchFamily="2" charset="-122"/>
            </a:endParaRPr>
          </a:p>
          <a:p>
            <a:endParaRPr lang="zh-CN" altLang="en-US">
              <a:latin typeface="Arial" panose="020B0604020202020204" pitchFamily="34" charset="0"/>
              <a:ea typeface="宋体" panose="02010600030101010101" pitchFamily="2" charset="-122"/>
            </a:endParaRPr>
          </a:p>
        </p:txBody>
      </p:sp>
    </p:spTree>
  </p:cSld>
  <p:clrMapOvr>
    <a:masterClrMapping/>
  </p:clrMapOvr>
  <p:transition spd="slow" advTm="5769">
    <p:fade/>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2339" name="文本框 1"/>
          <p:cNvSpPr txBox="1"/>
          <p:nvPr/>
        </p:nvSpPr>
        <p:spPr>
          <a:xfrm>
            <a:off x="890588" y="1773238"/>
            <a:ext cx="7964487" cy="3322955"/>
          </a:xfrm>
          <a:prstGeom prst="rect">
            <a:avLst/>
          </a:prstGeom>
          <a:noFill/>
          <a:ln w="9525">
            <a:noFill/>
          </a:ln>
        </p:spPr>
        <p:txBody>
          <a:bodyPr wrap="square" anchor="t" anchorCtr="0">
            <a:spAutoFit/>
          </a:bodyPr>
          <a:p>
            <a:pPr eaLnBrk="0" hangingPunct="0">
              <a:lnSpc>
                <a:spcPct val="150000"/>
              </a:lnSpc>
            </a:pPr>
            <a:r>
              <a:rPr lang="en-US" altLang="zh-CN" sz="2800" b="1" dirty="0">
                <a:latin typeface="Perpetua" panose="02020502060401020303" pitchFamily="18" charset="0"/>
                <a:ea typeface="宋体" panose="02010600030101010101" pitchFamily="2" charset="-122"/>
                <a:sym typeface="微软雅黑" panose="020B0503020204020204" pitchFamily="34" charset="-122"/>
              </a:rPr>
              <a:t>3</a:t>
            </a:r>
            <a:r>
              <a:rPr lang="zh-CN" altLang="en-US" sz="2800" b="1" dirty="0">
                <a:latin typeface="Perpetua" panose="02020502060401020303" pitchFamily="18" charset="0"/>
                <a:ea typeface="宋体" panose="02010600030101010101" pitchFamily="2" charset="-122"/>
                <a:sym typeface="微软雅黑" panose="020B0503020204020204" pitchFamily="34" charset="-122"/>
              </a:rPr>
              <a:t>、户内三种泄漏的危险性比较</a:t>
            </a:r>
            <a:endParaRPr lang="zh-CN" altLang="en-US" sz="2800" b="1" dirty="0">
              <a:latin typeface="Perpetua" panose="02020502060401020303" pitchFamily="18" charset="0"/>
              <a:ea typeface="宋体" panose="02010600030101010101" pitchFamily="2" charset="-122"/>
            </a:endParaRPr>
          </a:p>
          <a:p>
            <a:pPr eaLnBrk="0" hangingPunct="0">
              <a:lnSpc>
                <a:spcPct val="150000"/>
              </a:lnSpc>
            </a:pPr>
            <a:r>
              <a:rPr lang="zh-CN" altLang="en-US" sz="2800" b="1" dirty="0">
                <a:latin typeface="Perpetua" panose="02020502060401020303" pitchFamily="18" charset="0"/>
                <a:ea typeface="宋体" panose="02010600030101010101" pitchFamily="2" charset="-122"/>
                <a:sym typeface="微软雅黑" panose="020B0503020204020204" pitchFamily="34" charset="-122"/>
              </a:rPr>
              <a:t>       户内天然气泄漏的情况随泄漏的途径、程度、时间和环境条件的不同呈现出较大的差异，下面以单元厨房为例，对三种泄漏的危险性作简要的对比说明。</a:t>
            </a:r>
            <a:endParaRPr lang="zh-CN" altLang="en-US" sz="2800" b="1" dirty="0">
              <a:latin typeface="Perpetua" panose="02020502060401020303" pitchFamily="18" charset="0"/>
              <a:ea typeface="宋体" panose="02010600030101010101" pitchFamily="2" charset="-122"/>
              <a:sym typeface="微软雅黑" panose="020B0503020204020204" pitchFamily="34" charset="-122"/>
            </a:endParaRPr>
          </a:p>
        </p:txBody>
      </p:sp>
    </p:spTree>
  </p:cSld>
  <p:clrMapOvr>
    <a:masterClrMapping/>
  </p:clrMapOvr>
  <p:transition spd="slow" advTm="5769">
    <p:fade/>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413000" y="981075"/>
            <a:ext cx="4784725" cy="460375"/>
          </a:xfrm>
          <a:prstGeom prst="rect">
            <a:avLst/>
          </a:prstGeom>
          <a:noFill/>
        </p:spPr>
        <p:txBody>
          <a:bodyPr wrap="square" rtlCol="0">
            <a:spAutoFit/>
          </a:bodyPr>
          <a:p>
            <a:r>
              <a:rPr lang="zh-CN" altLang="en-US" sz="2400" b="1" kern="0" noProof="0" smtClean="0">
                <a:effectLst>
                  <a:outerShdw blurRad="38100" dist="38100" dir="2700000" algn="tl">
                    <a:srgbClr val="000000"/>
                  </a:outerShdw>
                </a:effectLst>
                <a:latin typeface="+mj-lt"/>
                <a:ea typeface="+mj-ea"/>
                <a:cs typeface="+mj-cs"/>
                <a:sym typeface="+mn-ea"/>
              </a:rPr>
              <a:t>户内设施事故隐患危险性分析</a:t>
            </a:r>
            <a:endParaRPr lang="zh-CN" altLang="en-US" sz="2400" b="1" kern="0" noProof="0" smtClean="0">
              <a:effectLst>
                <a:outerShdw blurRad="38100" dist="38100" dir="2700000" algn="tl">
                  <a:srgbClr val="000000"/>
                </a:outerShdw>
              </a:effectLst>
              <a:latin typeface="+mj-lt"/>
              <a:ea typeface="+mj-ea"/>
              <a:cs typeface="+mj-cs"/>
              <a:sym typeface="+mn-ea"/>
            </a:endParaRPr>
          </a:p>
        </p:txBody>
      </p:sp>
      <p:sp>
        <p:nvSpPr>
          <p:cNvPr id="143364" name="文本框 2"/>
          <p:cNvSpPr txBox="1"/>
          <p:nvPr/>
        </p:nvSpPr>
        <p:spPr>
          <a:xfrm>
            <a:off x="890588" y="1773238"/>
            <a:ext cx="8010525" cy="2861310"/>
          </a:xfrm>
          <a:prstGeom prst="rect">
            <a:avLst/>
          </a:prstGeom>
          <a:noFill/>
          <a:ln w="9525">
            <a:noFill/>
          </a:ln>
        </p:spPr>
        <p:txBody>
          <a:bodyPr wrap="square" anchor="t" anchorCtr="0">
            <a:spAutoFit/>
          </a:bodyPr>
          <a:p>
            <a:pPr>
              <a:lnSpc>
                <a:spcPct val="150000"/>
              </a:lnSpc>
            </a:pPr>
            <a:r>
              <a:rPr lang="zh-CN" altLang="en-US" sz="2400" b="1" dirty="0">
                <a:latin typeface="Arial" panose="020B0604020202020204" pitchFamily="34" charset="0"/>
                <a:ea typeface="宋体" panose="02010600030101010101" pitchFamily="2" charset="-122"/>
                <a:sym typeface="微软雅黑" panose="020B0503020204020204" pitchFamily="34" charset="-122"/>
              </a:rPr>
              <a:t>计算条件：假设厨房的使用面积为</a:t>
            </a:r>
            <a:r>
              <a:rPr lang="en-US" altLang="zh-CN" sz="2400" b="1" dirty="0">
                <a:latin typeface="Arial" panose="020B0604020202020204" pitchFamily="34" charset="0"/>
                <a:ea typeface="宋体" panose="02010600030101010101" pitchFamily="2" charset="-122"/>
                <a:sym typeface="微软雅黑" panose="020B0503020204020204" pitchFamily="34" charset="-122"/>
              </a:rPr>
              <a:t>10</a:t>
            </a:r>
            <a:r>
              <a:rPr lang="zh-CN" altLang="en-US" sz="2400" b="1" dirty="0">
                <a:latin typeface="Arial" panose="020B0604020202020204" pitchFamily="34" charset="0"/>
                <a:ea typeface="宋体" panose="02010600030101010101" pitchFamily="2" charset="-122"/>
                <a:sym typeface="微软雅黑" panose="020B0503020204020204" pitchFamily="34" charset="-122"/>
              </a:rPr>
              <a:t>㎡，净高</a:t>
            </a:r>
            <a:r>
              <a:rPr lang="en-US" altLang="zh-CN" sz="2400" b="1" dirty="0">
                <a:latin typeface="Arial" panose="020B0604020202020204" pitchFamily="34" charset="0"/>
                <a:ea typeface="宋体" panose="02010600030101010101" pitchFamily="2" charset="-122"/>
                <a:sym typeface="微软雅黑" panose="020B0503020204020204" pitchFamily="34" charset="-122"/>
              </a:rPr>
              <a:t>2.6m</a:t>
            </a:r>
            <a:r>
              <a:rPr lang="zh-CN" altLang="en-US" sz="2400" b="1" dirty="0">
                <a:latin typeface="Arial" panose="020B0604020202020204" pitchFamily="34" charset="0"/>
                <a:ea typeface="宋体" panose="02010600030101010101" pitchFamily="2" charset="-122"/>
                <a:sym typeface="微软雅黑" panose="020B0503020204020204" pitchFamily="34" charset="-122"/>
              </a:rPr>
              <a:t>，门窗关闭，厨房内物体所占的有效空间按</a:t>
            </a:r>
            <a:r>
              <a:rPr lang="en-US" altLang="zh-CN" sz="2400" b="1" dirty="0">
                <a:latin typeface="Arial" panose="020B0604020202020204" pitchFamily="34" charset="0"/>
                <a:ea typeface="宋体" panose="02010600030101010101" pitchFamily="2" charset="-122"/>
                <a:sym typeface="微软雅黑" panose="020B0503020204020204" pitchFamily="34" charset="-122"/>
              </a:rPr>
              <a:t>10%</a:t>
            </a:r>
            <a:r>
              <a:rPr lang="zh-CN" altLang="en-US" sz="2400" b="1" dirty="0">
                <a:latin typeface="Arial" panose="020B0604020202020204" pitchFamily="34" charset="0"/>
                <a:ea typeface="宋体" panose="02010600030101010101" pitchFamily="2" charset="-122"/>
                <a:sym typeface="微软雅黑" panose="020B0503020204020204" pitchFamily="34" charset="-122"/>
              </a:rPr>
              <a:t>考虑。计算容积</a:t>
            </a:r>
            <a:r>
              <a:rPr lang="en-US" altLang="zh-CN" sz="2400" b="1" dirty="0">
                <a:latin typeface="Arial" panose="020B0604020202020204" pitchFamily="34" charset="0"/>
                <a:ea typeface="宋体" panose="02010600030101010101" pitchFamily="2" charset="-122"/>
                <a:sym typeface="微软雅黑" panose="020B0503020204020204" pitchFamily="34" charset="-122"/>
              </a:rPr>
              <a:t>~11.4m3 </a:t>
            </a:r>
            <a:r>
              <a:rPr lang="zh-CN" altLang="en-US" sz="2400" b="1" dirty="0">
                <a:latin typeface="Arial" panose="020B0604020202020204" pitchFamily="34" charset="0"/>
                <a:ea typeface="宋体" panose="02010600030101010101" pitchFamily="2" charset="-122"/>
                <a:sym typeface="微软雅黑" panose="020B0503020204020204" pitchFamily="34" charset="-122"/>
              </a:rPr>
              <a:t>（实际上房间都存在一定的通风换气次数，理论计算的时间都偏短。）</a:t>
            </a:r>
            <a:endParaRPr lang="zh-CN" altLang="en-US" sz="2400" dirty="0">
              <a:latin typeface="Arial" panose="020B0604020202020204" pitchFamily="34" charset="0"/>
              <a:ea typeface="宋体" panose="02010600030101010101" pitchFamily="2" charset="-122"/>
            </a:endParaRPr>
          </a:p>
          <a:p>
            <a:pPr>
              <a:lnSpc>
                <a:spcPct val="150000"/>
              </a:lnSpc>
            </a:pPr>
            <a:endParaRPr lang="zh-CN" altLang="en-US" sz="2400" dirty="0">
              <a:latin typeface="Arial" panose="020B0604020202020204" pitchFamily="34" charset="0"/>
              <a:ea typeface="宋体" panose="02010600030101010101" pitchFamily="2" charset="-122"/>
            </a:endParaRPr>
          </a:p>
        </p:txBody>
      </p:sp>
    </p:spTree>
  </p:cSld>
  <p:clrMapOvr>
    <a:masterClrMapping/>
  </p:clrMapOvr>
  <p:transition spd="slow" advTm="5769">
    <p:fade/>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4387" name="文本框 1"/>
          <p:cNvSpPr txBox="1"/>
          <p:nvPr/>
        </p:nvSpPr>
        <p:spPr>
          <a:xfrm>
            <a:off x="890588" y="1579563"/>
            <a:ext cx="7977187" cy="3753485"/>
          </a:xfrm>
          <a:prstGeom prst="rect">
            <a:avLst/>
          </a:prstGeom>
          <a:noFill/>
          <a:ln w="9525">
            <a:noFill/>
          </a:ln>
        </p:spPr>
        <p:txBody>
          <a:bodyPr wrap="square" anchor="t" anchorCtr="0">
            <a:spAutoFit/>
          </a:bodyPr>
          <a:p>
            <a:pPr>
              <a:lnSpc>
                <a:spcPct val="150000"/>
              </a:lnSpc>
            </a:pPr>
            <a:r>
              <a:rPr lang="zh-CN" altLang="en-US" sz="2800" b="1" dirty="0">
                <a:latin typeface="Arial" panose="020B0604020202020204" pitchFamily="34" charset="0"/>
                <a:ea typeface="宋体" panose="02010600030101010101" pitchFamily="2" charset="-122"/>
                <a:sym typeface="微软雅黑" panose="020B0503020204020204" pitchFamily="34" charset="-122"/>
              </a:rPr>
              <a:t>（</a:t>
            </a:r>
            <a:r>
              <a:rPr lang="en-US" altLang="zh-CN" sz="2800" b="1" dirty="0">
                <a:latin typeface="Arial" panose="020B0604020202020204" pitchFamily="34" charset="0"/>
                <a:ea typeface="宋体" panose="02010600030101010101" pitchFamily="2" charset="-122"/>
                <a:sym typeface="微软雅黑" panose="020B0503020204020204" pitchFamily="34" charset="-122"/>
              </a:rPr>
              <a:t>1</a:t>
            </a:r>
            <a:r>
              <a:rPr lang="zh-CN" altLang="en-US" sz="2800" b="1" dirty="0">
                <a:latin typeface="Arial" panose="020B0604020202020204" pitchFamily="34" charset="0"/>
                <a:ea typeface="宋体" panose="02010600030101010101" pitchFamily="2" charset="-122"/>
                <a:sym typeface="微软雅黑" panose="020B0503020204020204" pitchFamily="34" charset="-122"/>
              </a:rPr>
              <a:t>）燃气设施、器具渗漏的危险性</a:t>
            </a:r>
            <a:r>
              <a:rPr lang="en-US" altLang="zh-CN" sz="2800" b="1" dirty="0">
                <a:latin typeface="Arial" panose="020B0604020202020204" pitchFamily="34" charset="0"/>
                <a:ea typeface="宋体" panose="02010600030101010101" pitchFamily="2" charset="-122"/>
                <a:sym typeface="微软雅黑" panose="020B0503020204020204" pitchFamily="34" charset="-122"/>
              </a:rPr>
              <a:t>——</a:t>
            </a:r>
            <a:r>
              <a:rPr lang="zh-CN" altLang="en-US" sz="2800" b="1" dirty="0">
                <a:latin typeface="Arial" panose="020B0604020202020204" pitchFamily="34" charset="0"/>
                <a:ea typeface="宋体" panose="02010600030101010101" pitchFamily="2" charset="-122"/>
                <a:sym typeface="微软雅黑" panose="020B0503020204020204" pitchFamily="34" charset="-122"/>
              </a:rPr>
              <a:t>通常情况下，泄漏量不超过</a:t>
            </a:r>
            <a:r>
              <a:rPr lang="en-US" altLang="zh-CN" sz="2800" b="1" dirty="0">
                <a:latin typeface="Arial" panose="020B0604020202020204" pitchFamily="34" charset="0"/>
                <a:ea typeface="宋体" panose="02010600030101010101" pitchFamily="2" charset="-122"/>
                <a:sym typeface="微软雅黑" panose="020B0503020204020204" pitchFamily="34" charset="-122"/>
              </a:rPr>
              <a:t>0.02m</a:t>
            </a:r>
            <a:r>
              <a:rPr lang="en-US" altLang="zh-CN" sz="2800" b="1" baseline="30000" dirty="0">
                <a:latin typeface="Arial" panose="020B0604020202020204" pitchFamily="34" charset="0"/>
                <a:ea typeface="宋体" panose="02010600030101010101" pitchFamily="2" charset="-122"/>
                <a:sym typeface="微软雅黑" panose="020B0503020204020204" pitchFamily="34" charset="-122"/>
              </a:rPr>
              <a:t>3</a:t>
            </a:r>
            <a:r>
              <a:rPr lang="zh-CN" altLang="en-US" sz="2800" b="1" dirty="0">
                <a:latin typeface="Arial" panose="020B0604020202020204" pitchFamily="34" charset="0"/>
                <a:ea typeface="宋体" panose="02010600030101010101" pitchFamily="2" charset="-122"/>
                <a:sym typeface="微软雅黑" panose="020B0503020204020204" pitchFamily="34" charset="-122"/>
              </a:rPr>
              <a:t>／</a:t>
            </a:r>
            <a:r>
              <a:rPr lang="en-US" altLang="zh-CN" sz="2800" b="1" dirty="0">
                <a:latin typeface="Arial" panose="020B0604020202020204" pitchFamily="34" charset="0"/>
                <a:ea typeface="宋体" panose="02010600030101010101" pitchFamily="2" charset="-122"/>
                <a:sym typeface="微软雅黑" panose="020B0503020204020204" pitchFamily="34" charset="-122"/>
              </a:rPr>
              <a:t>hr </a:t>
            </a:r>
            <a:r>
              <a:rPr lang="zh-CN" altLang="en-US" sz="2800" b="1" dirty="0">
                <a:latin typeface="Arial" panose="020B0604020202020204" pitchFamily="34" charset="0"/>
                <a:ea typeface="宋体" panose="02010600030101010101" pitchFamily="2" charset="-122"/>
                <a:sym typeface="微软雅黑" panose="020B0503020204020204" pitchFamily="34" charset="-122"/>
              </a:rPr>
              <a:t>，天然气（</a:t>
            </a:r>
            <a:r>
              <a:rPr lang="en-US" altLang="zh-CN" sz="2800" b="1" dirty="0">
                <a:latin typeface="Arial" panose="020B0604020202020204" pitchFamily="34" charset="0"/>
                <a:ea typeface="宋体" panose="02010600030101010101" pitchFamily="2" charset="-122"/>
                <a:sym typeface="微软雅黑" panose="020B0503020204020204" pitchFamily="34" charset="-122"/>
              </a:rPr>
              <a:t>LPG</a:t>
            </a:r>
            <a:r>
              <a:rPr lang="zh-CN" altLang="en-US" sz="2800" b="1" dirty="0">
                <a:latin typeface="Arial" panose="020B0604020202020204" pitchFamily="34" charset="0"/>
                <a:ea typeface="宋体" panose="02010600030101010101" pitchFamily="2" charset="-122"/>
                <a:sym typeface="微软雅黑" panose="020B0503020204020204" pitchFamily="34" charset="-122"/>
              </a:rPr>
              <a:t>）的爆炸下限按</a:t>
            </a:r>
            <a:r>
              <a:rPr lang="en-US" altLang="zh-CN" sz="2800" b="1" dirty="0">
                <a:latin typeface="Arial" panose="020B0604020202020204" pitchFamily="34" charset="0"/>
                <a:ea typeface="宋体" panose="02010600030101010101" pitchFamily="2" charset="-122"/>
                <a:sym typeface="微软雅黑" panose="020B0503020204020204" pitchFamily="34" charset="-122"/>
              </a:rPr>
              <a:t>5%</a:t>
            </a:r>
            <a:r>
              <a:rPr lang="zh-CN" altLang="en-US" sz="2800" b="1" dirty="0">
                <a:latin typeface="Arial" panose="020B0604020202020204" pitchFamily="34" charset="0"/>
                <a:ea typeface="宋体" panose="02010600030101010101" pitchFamily="2" charset="-122"/>
                <a:sym typeface="微软雅黑" panose="020B0503020204020204" pitchFamily="34" charset="-122"/>
              </a:rPr>
              <a:t>（</a:t>
            </a:r>
            <a:r>
              <a:rPr lang="en-US" altLang="zh-CN" sz="2800" b="1" dirty="0">
                <a:latin typeface="Arial" panose="020B0604020202020204" pitchFamily="34" charset="0"/>
                <a:ea typeface="宋体" panose="02010600030101010101" pitchFamily="2" charset="-122"/>
                <a:sym typeface="微软雅黑" panose="020B0503020204020204" pitchFamily="34" charset="-122"/>
              </a:rPr>
              <a:t>2%</a:t>
            </a:r>
            <a:r>
              <a:rPr lang="zh-CN" altLang="en-US" sz="2800" b="1" dirty="0">
                <a:latin typeface="Arial" panose="020B0604020202020204" pitchFamily="34" charset="0"/>
                <a:ea typeface="宋体" panose="02010600030101010101" pitchFamily="2" charset="-122"/>
                <a:sym typeface="微软雅黑" panose="020B0503020204020204" pitchFamily="34" charset="-122"/>
              </a:rPr>
              <a:t>）计算，要达到产生爆炸的最少气量</a:t>
            </a:r>
            <a:r>
              <a:rPr lang="en-US" altLang="zh-CN" sz="2800" b="1" dirty="0">
                <a:latin typeface="Arial" panose="020B0604020202020204" pitchFamily="34" charset="0"/>
                <a:ea typeface="宋体" panose="02010600030101010101" pitchFamily="2" charset="-122"/>
                <a:sym typeface="微软雅黑" panose="020B0503020204020204" pitchFamily="34" charset="-122"/>
              </a:rPr>
              <a:t>0.57</a:t>
            </a:r>
            <a:r>
              <a:rPr lang="zh-CN" altLang="en-US" sz="2800" b="1" dirty="0">
                <a:latin typeface="Arial" panose="020B0604020202020204" pitchFamily="34" charset="0"/>
                <a:ea typeface="宋体" panose="02010600030101010101" pitchFamily="2" charset="-122"/>
                <a:sym typeface="微软雅黑" panose="020B0503020204020204" pitchFamily="34" charset="-122"/>
              </a:rPr>
              <a:t>（</a:t>
            </a:r>
            <a:r>
              <a:rPr lang="en-US" altLang="zh-CN" sz="2800" b="1" dirty="0">
                <a:latin typeface="Arial" panose="020B0604020202020204" pitchFamily="34" charset="0"/>
                <a:ea typeface="宋体" panose="02010600030101010101" pitchFamily="2" charset="-122"/>
                <a:sym typeface="微软雅黑" panose="020B0503020204020204" pitchFamily="34" charset="-122"/>
              </a:rPr>
              <a:t>0.23</a:t>
            </a:r>
            <a:r>
              <a:rPr lang="zh-CN" altLang="en-US" sz="2800" b="1" dirty="0">
                <a:latin typeface="Arial" panose="020B0604020202020204" pitchFamily="34" charset="0"/>
                <a:ea typeface="宋体" panose="02010600030101010101" pitchFamily="2" charset="-122"/>
                <a:sym typeface="微软雅黑" panose="020B0503020204020204" pitchFamily="34" charset="-122"/>
              </a:rPr>
              <a:t>）</a:t>
            </a:r>
            <a:r>
              <a:rPr lang="en-US" altLang="zh-CN" sz="2800" b="1" dirty="0">
                <a:latin typeface="Arial" panose="020B0604020202020204" pitchFamily="34" charset="0"/>
                <a:ea typeface="宋体" panose="02010600030101010101" pitchFamily="2" charset="-122"/>
                <a:sym typeface="微软雅黑" panose="020B0503020204020204" pitchFamily="34" charset="-122"/>
              </a:rPr>
              <a:t>m</a:t>
            </a:r>
            <a:r>
              <a:rPr lang="en-US" altLang="zh-CN" sz="2800" b="1" baseline="30000" dirty="0">
                <a:latin typeface="Arial" panose="020B0604020202020204" pitchFamily="34" charset="0"/>
                <a:ea typeface="宋体" panose="02010600030101010101" pitchFamily="2" charset="-122"/>
                <a:sym typeface="微软雅黑" panose="020B0503020204020204" pitchFamily="34" charset="-122"/>
              </a:rPr>
              <a:t>3</a:t>
            </a:r>
            <a:r>
              <a:rPr lang="zh-CN" altLang="en-US" sz="2800" b="1" dirty="0">
                <a:latin typeface="Arial" panose="020B0604020202020204" pitchFamily="34" charset="0"/>
                <a:ea typeface="宋体" panose="02010600030101010101" pitchFamily="2" charset="-122"/>
                <a:sym typeface="微软雅黑" panose="020B0503020204020204" pitchFamily="34" charset="-122"/>
              </a:rPr>
              <a:t>，须连续泄漏</a:t>
            </a:r>
            <a:r>
              <a:rPr lang="en-US" altLang="zh-CN" sz="2800" b="1" dirty="0">
                <a:latin typeface="Arial" panose="020B0604020202020204" pitchFamily="34" charset="0"/>
                <a:ea typeface="宋体" panose="02010600030101010101" pitchFamily="2" charset="-122"/>
                <a:sym typeface="微软雅黑" panose="020B0503020204020204" pitchFamily="34" charset="-122"/>
              </a:rPr>
              <a:t>~28.5</a:t>
            </a:r>
            <a:r>
              <a:rPr lang="zh-CN" altLang="en-US" sz="2800" b="1" dirty="0">
                <a:latin typeface="Arial" panose="020B0604020202020204" pitchFamily="34" charset="0"/>
                <a:ea typeface="宋体" panose="02010600030101010101" pitchFamily="2" charset="-122"/>
                <a:sym typeface="微软雅黑" panose="020B0503020204020204" pitchFamily="34" charset="-122"/>
              </a:rPr>
              <a:t>（</a:t>
            </a:r>
            <a:r>
              <a:rPr lang="en-US" altLang="zh-CN" sz="2800" b="1" dirty="0">
                <a:latin typeface="Arial" panose="020B0604020202020204" pitchFamily="34" charset="0"/>
                <a:ea typeface="宋体" panose="02010600030101010101" pitchFamily="2" charset="-122"/>
                <a:sym typeface="微软雅黑" panose="020B0503020204020204" pitchFamily="34" charset="-122"/>
              </a:rPr>
              <a:t>~11.5</a:t>
            </a:r>
            <a:r>
              <a:rPr lang="zh-CN" altLang="en-US" sz="2800" b="1" dirty="0">
                <a:latin typeface="Arial" panose="020B0604020202020204" pitchFamily="34" charset="0"/>
                <a:ea typeface="宋体" panose="02010600030101010101" pitchFamily="2" charset="-122"/>
                <a:sym typeface="微软雅黑" panose="020B0503020204020204" pitchFamily="34" charset="-122"/>
              </a:rPr>
              <a:t>）</a:t>
            </a:r>
            <a:r>
              <a:rPr lang="en-US" altLang="zh-CN" sz="2800" b="1" dirty="0">
                <a:latin typeface="Arial" panose="020B0604020202020204" pitchFamily="34" charset="0"/>
                <a:ea typeface="宋体" panose="02010600030101010101" pitchFamily="2" charset="-122"/>
                <a:sym typeface="微软雅黑" panose="020B0503020204020204" pitchFamily="34" charset="-122"/>
              </a:rPr>
              <a:t>hr</a:t>
            </a:r>
            <a:r>
              <a:rPr lang="zh-CN" altLang="en-US" sz="2800" b="1" dirty="0">
                <a:latin typeface="Arial" panose="020B0604020202020204" pitchFamily="34" charset="0"/>
                <a:ea typeface="宋体" panose="02010600030101010101" pitchFamily="2" charset="-122"/>
                <a:sym typeface="微软雅黑" panose="020B0503020204020204" pitchFamily="34" charset="-122"/>
              </a:rPr>
              <a:t>的时间。</a:t>
            </a:r>
            <a:endParaRPr lang="zh-CN" altLang="en-US" sz="2800" b="1" dirty="0">
              <a:latin typeface="Arial" panose="020B0604020202020204" pitchFamily="34" charset="0"/>
              <a:ea typeface="宋体" panose="02010600030101010101" pitchFamily="2" charset="-122"/>
            </a:endParaRPr>
          </a:p>
          <a:p>
            <a:endParaRPr lang="zh-CN" altLang="en-US" sz="2800" b="1" dirty="0">
              <a:latin typeface="Arial" panose="020B0604020202020204" pitchFamily="34" charset="0"/>
              <a:ea typeface="宋体" panose="02010600030101010101" pitchFamily="2" charset="-122"/>
            </a:endParaRPr>
          </a:p>
        </p:txBody>
      </p:sp>
    </p:spTree>
  </p:cSld>
  <p:clrMapOvr>
    <a:masterClrMapping/>
  </p:clrMapOvr>
  <p:transition spd="slow" advTm="5769">
    <p:fade/>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484755" y="981075"/>
            <a:ext cx="4968240" cy="829945"/>
          </a:xfrm>
          <a:prstGeom prst="rect">
            <a:avLst/>
          </a:prstGeom>
          <a:noFill/>
        </p:spPr>
        <p:txBody>
          <a:bodyPr wrap="square" rtlCol="0">
            <a:spAutoFit/>
          </a:bodyPr>
          <a:p>
            <a:r>
              <a:rPr lang="zh-CN" altLang="en-US" sz="2400" b="1" kern="0" noProof="0" smtClean="0">
                <a:effectLst>
                  <a:outerShdw blurRad="38100" dist="38100" dir="2700000" algn="tl">
                    <a:srgbClr val="000000"/>
                  </a:outerShdw>
                </a:effectLst>
                <a:latin typeface="+mj-lt"/>
                <a:ea typeface="+mj-ea"/>
                <a:cs typeface="+mj-cs"/>
                <a:sym typeface="+mn-ea"/>
              </a:rPr>
              <a:t>户内设施事故隐患危险性分析</a:t>
            </a:r>
            <a:endParaRPr kumimoji="0" lang="zh-CN" altLang="en-US" sz="2400" b="1" kern="0" cap="none" spc="0" normalizeH="0" baseline="0" noProof="0" smtClean="0">
              <a:effectLst>
                <a:outerShdw blurRad="38100" dist="38100" dir="2700000" algn="tl">
                  <a:srgbClr val="000000"/>
                </a:outerShdw>
              </a:effectLst>
              <a:latin typeface="+mj-lt"/>
              <a:ea typeface="+mj-ea"/>
              <a:cs typeface="+mj-cs"/>
            </a:endParaRPr>
          </a:p>
          <a:p>
            <a:endParaRPr kumimoji="0" lang="zh-CN" altLang="en-US" sz="2400" b="1" kern="0" cap="none" spc="0" normalizeH="0" baseline="0" noProof="0" smtClean="0">
              <a:effectLst>
                <a:outerShdw blurRad="38100" dist="38100" dir="2700000" algn="tl">
                  <a:srgbClr val="000000"/>
                </a:outerShdw>
              </a:effectLst>
              <a:latin typeface="+mj-lt"/>
              <a:ea typeface="+mj-ea"/>
              <a:cs typeface="+mj-cs"/>
            </a:endParaRPr>
          </a:p>
        </p:txBody>
      </p:sp>
      <p:sp>
        <p:nvSpPr>
          <p:cNvPr id="145412" name="文本框 2"/>
          <p:cNvSpPr txBox="1"/>
          <p:nvPr/>
        </p:nvSpPr>
        <p:spPr>
          <a:xfrm>
            <a:off x="890588" y="1773238"/>
            <a:ext cx="7862887" cy="3230245"/>
          </a:xfrm>
          <a:prstGeom prst="rect">
            <a:avLst/>
          </a:prstGeom>
          <a:noFill/>
          <a:ln w="9525">
            <a:noFill/>
          </a:ln>
        </p:spPr>
        <p:txBody>
          <a:bodyPr wrap="square" anchor="t" anchorCtr="0">
            <a:spAutoFit/>
          </a:bodyPr>
          <a:p>
            <a:pPr>
              <a:lnSpc>
                <a:spcPct val="150000"/>
              </a:lnSpc>
            </a:pPr>
            <a:r>
              <a:rPr lang="zh-CN" altLang="en-US" sz="2800" b="1" dirty="0">
                <a:latin typeface="Arial" panose="020B0604020202020204" pitchFamily="34" charset="0"/>
                <a:ea typeface="宋体" panose="02010600030101010101" pitchFamily="2" charset="-122"/>
                <a:sym typeface="微软雅黑" panose="020B0503020204020204" pitchFamily="34" charset="-122"/>
              </a:rPr>
              <a:t>在现实生活中，即使是冬季，房间的换气次数至少在</a:t>
            </a:r>
            <a:r>
              <a:rPr lang="en-US" altLang="zh-CN" sz="2800" b="1" dirty="0">
                <a:latin typeface="Arial" panose="020B0604020202020204" pitchFamily="34" charset="0"/>
                <a:ea typeface="宋体" panose="02010600030101010101" pitchFamily="2" charset="-122"/>
                <a:sym typeface="微软雅黑" panose="020B0503020204020204" pitchFamily="34" charset="-122"/>
              </a:rPr>
              <a:t>1</a:t>
            </a:r>
            <a:r>
              <a:rPr lang="zh-CN" altLang="en-US" sz="2800" b="1" dirty="0">
                <a:latin typeface="Arial" panose="020B0604020202020204" pitchFamily="34" charset="0"/>
                <a:ea typeface="宋体" panose="02010600030101010101" pitchFamily="2" charset="-122"/>
                <a:sym typeface="微软雅黑" panose="020B0503020204020204" pitchFamily="34" charset="-122"/>
              </a:rPr>
              <a:t>次以上，这在很大程度上减缓甚至根本无法达到爆炸浓度。正是由于自然通风的存在使得这种泄漏的危险性处于较低的程度。</a:t>
            </a:r>
            <a:endParaRPr lang="zh-CN" altLang="en-US" b="1" dirty="0">
              <a:latin typeface="Arial" panose="020B0604020202020204" pitchFamily="34" charset="0"/>
              <a:ea typeface="宋体" panose="02010600030101010101" pitchFamily="2" charset="-122"/>
            </a:endParaRPr>
          </a:p>
          <a:p>
            <a:endParaRPr lang="zh-CN" altLang="en-US" dirty="0">
              <a:latin typeface="Arial" panose="020B0604020202020204" pitchFamily="34" charset="0"/>
              <a:ea typeface="宋体" panose="02010600030101010101" pitchFamily="2" charset="-122"/>
            </a:endParaRPr>
          </a:p>
          <a:p>
            <a:endParaRPr lang="zh-CN" altLang="en-US">
              <a:latin typeface="Arial" panose="020B0604020202020204" pitchFamily="34" charset="0"/>
              <a:ea typeface="宋体" panose="02010600030101010101" pitchFamily="2" charset="-122"/>
            </a:endParaRPr>
          </a:p>
        </p:txBody>
      </p:sp>
    </p:spTree>
  </p:cSld>
  <p:clrMapOvr>
    <a:masterClrMapping/>
  </p:clrMapOvr>
  <p:transition spd="slow" advTm="5769">
    <p:fade/>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628265" y="1002030"/>
            <a:ext cx="4564380" cy="460375"/>
          </a:xfrm>
          <a:prstGeom prst="rect">
            <a:avLst/>
          </a:prstGeom>
          <a:noFill/>
        </p:spPr>
        <p:txBody>
          <a:bodyPr wrap="square" rtlCol="0">
            <a:spAutoFit/>
          </a:bodyPr>
          <a:p>
            <a:r>
              <a:rPr lang="zh-CN" altLang="en-US" sz="2400" b="1" kern="0" noProof="0" smtClean="0">
                <a:effectLst>
                  <a:outerShdw blurRad="38100" dist="38100" dir="2700000" algn="tl">
                    <a:srgbClr val="000000"/>
                  </a:outerShdw>
                </a:effectLst>
                <a:latin typeface="+mj-lt"/>
                <a:ea typeface="+mj-ea"/>
                <a:cs typeface="+mj-cs"/>
                <a:sym typeface="+mn-ea"/>
              </a:rPr>
              <a:t>户内设施事故隐患危险性分析</a:t>
            </a:r>
            <a:endParaRPr lang="zh-CN" altLang="en-US" sz="2400" b="1" kern="0" noProof="0" smtClean="0">
              <a:effectLst>
                <a:outerShdw blurRad="38100" dist="38100" dir="2700000" algn="tl">
                  <a:srgbClr val="000000"/>
                </a:outerShdw>
              </a:effectLst>
              <a:latin typeface="+mj-lt"/>
              <a:ea typeface="+mj-ea"/>
              <a:cs typeface="+mj-cs"/>
              <a:sym typeface="+mn-ea"/>
            </a:endParaRPr>
          </a:p>
        </p:txBody>
      </p:sp>
      <p:sp>
        <p:nvSpPr>
          <p:cNvPr id="146436" name="文本框 2"/>
          <p:cNvSpPr txBox="1"/>
          <p:nvPr/>
        </p:nvSpPr>
        <p:spPr>
          <a:xfrm>
            <a:off x="755968" y="2204403"/>
            <a:ext cx="7415212" cy="2122805"/>
          </a:xfrm>
          <a:prstGeom prst="rect">
            <a:avLst/>
          </a:prstGeom>
          <a:noFill/>
          <a:ln w="9525">
            <a:noFill/>
          </a:ln>
        </p:spPr>
        <p:txBody>
          <a:bodyPr wrap="square" anchor="t" anchorCtr="0">
            <a:spAutoFit/>
          </a:bodyPr>
          <a:p>
            <a:pPr>
              <a:lnSpc>
                <a:spcPct val="150000"/>
              </a:lnSpc>
            </a:pPr>
            <a:r>
              <a:rPr lang="zh-CN" altLang="en-US" sz="2400" b="1" dirty="0">
                <a:latin typeface="Arial" panose="020B0604020202020204" pitchFamily="34" charset="0"/>
                <a:ea typeface="宋体" panose="02010600030101010101" pitchFamily="2" charset="-122"/>
                <a:sym typeface="微软雅黑" panose="020B0503020204020204" pitchFamily="34" charset="-122"/>
              </a:rPr>
              <a:t>因此在日常生活中稍加留意，通常不会造成爆炸和燃烧事故。但对于</a:t>
            </a:r>
            <a:r>
              <a:rPr lang="zh-CN" altLang="en-US" sz="2400" b="1" dirty="0">
                <a:solidFill>
                  <a:srgbClr val="FF0000"/>
                </a:solidFill>
                <a:latin typeface="Arial" panose="020B0604020202020204" pitchFamily="34" charset="0"/>
                <a:ea typeface="宋体" panose="02010600030101010101" pitchFamily="2" charset="-122"/>
                <a:sym typeface="微软雅黑" panose="020B0503020204020204" pitchFamily="34" charset="-122"/>
              </a:rPr>
              <a:t>长期无人居住的空房户</a:t>
            </a:r>
            <a:r>
              <a:rPr lang="zh-CN" altLang="en-US" sz="2400" b="1" dirty="0">
                <a:latin typeface="Arial" panose="020B0604020202020204" pitchFamily="34" charset="0"/>
                <a:ea typeface="宋体" panose="02010600030101010101" pitchFamily="2" charset="-122"/>
                <a:sym typeface="微软雅黑" panose="020B0503020204020204" pitchFamily="34" charset="-122"/>
              </a:rPr>
              <a:t>来说还是比较危险的。</a:t>
            </a:r>
            <a:endParaRPr lang="zh-CN" altLang="en-US" sz="2400" dirty="0">
              <a:latin typeface="Arial" panose="020B0604020202020204" pitchFamily="34" charset="0"/>
              <a:ea typeface="宋体" panose="02010600030101010101" pitchFamily="2" charset="-122"/>
            </a:endParaRPr>
          </a:p>
          <a:p>
            <a:endParaRPr lang="zh-CN" altLang="en-US" sz="2400" dirty="0">
              <a:latin typeface="Arial" panose="020B0604020202020204" pitchFamily="34" charset="0"/>
              <a:ea typeface="宋体" panose="02010600030101010101" pitchFamily="2" charset="-122"/>
            </a:endParaRPr>
          </a:p>
        </p:txBody>
      </p:sp>
    </p:spTree>
  </p:cSld>
  <p:clrMapOvr>
    <a:masterClrMapping/>
  </p:clrMapOvr>
  <p:transition spd="slow" advTm="5769">
    <p:fade/>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425065" y="981075"/>
            <a:ext cx="4521835" cy="460375"/>
          </a:xfrm>
          <a:prstGeom prst="rect">
            <a:avLst/>
          </a:prstGeom>
          <a:noFill/>
        </p:spPr>
        <p:txBody>
          <a:bodyPr wrap="square" rtlCol="0">
            <a:spAutoFit/>
          </a:bodyPr>
          <a:p>
            <a:r>
              <a:rPr lang="zh-CN" altLang="en-US" sz="2400" b="1" kern="0" noProof="0" smtClean="0">
                <a:effectLst>
                  <a:outerShdw blurRad="38100" dist="38100" dir="2700000" algn="tl">
                    <a:srgbClr val="000000"/>
                  </a:outerShdw>
                </a:effectLst>
                <a:latin typeface="+mj-lt"/>
                <a:ea typeface="+mj-ea"/>
                <a:cs typeface="+mj-cs"/>
                <a:sym typeface="+mn-ea"/>
              </a:rPr>
              <a:t>户内设施事故隐患危险性分析</a:t>
            </a:r>
            <a:endParaRPr lang="zh-CN" altLang="en-US" sz="2400" b="1" kern="0" noProof="0" smtClean="0">
              <a:effectLst>
                <a:outerShdw blurRad="38100" dist="38100" dir="2700000" algn="tl">
                  <a:srgbClr val="000000"/>
                </a:outerShdw>
              </a:effectLst>
              <a:latin typeface="+mj-lt"/>
              <a:ea typeface="+mj-ea"/>
              <a:cs typeface="+mj-cs"/>
              <a:sym typeface="+mn-ea"/>
            </a:endParaRPr>
          </a:p>
        </p:txBody>
      </p:sp>
      <p:sp>
        <p:nvSpPr>
          <p:cNvPr id="147460" name="文本框 2"/>
          <p:cNvSpPr txBox="1"/>
          <p:nvPr/>
        </p:nvSpPr>
        <p:spPr>
          <a:xfrm>
            <a:off x="890588" y="1773238"/>
            <a:ext cx="7634287" cy="2861310"/>
          </a:xfrm>
          <a:prstGeom prst="rect">
            <a:avLst/>
          </a:prstGeom>
          <a:noFill/>
          <a:ln w="9525">
            <a:noFill/>
          </a:ln>
        </p:spPr>
        <p:txBody>
          <a:bodyPr wrap="square" anchor="t" anchorCtr="0">
            <a:spAutoFit/>
          </a:bodyPr>
          <a:p>
            <a:pPr>
              <a:lnSpc>
                <a:spcPct val="150000"/>
              </a:lnSpc>
            </a:pPr>
            <a:r>
              <a:rPr lang="zh-CN" altLang="en-US" sz="2400" b="1" dirty="0">
                <a:latin typeface="Perpetua" panose="02020502060401020303" pitchFamily="18" charset="0"/>
                <a:ea typeface="宋体" panose="02010600030101010101" pitchFamily="2" charset="-122"/>
                <a:sym typeface="微软雅黑" panose="020B0503020204020204" pitchFamily="34" charset="-122"/>
              </a:rPr>
              <a:t>（</a:t>
            </a:r>
            <a:r>
              <a:rPr lang="en-US" altLang="zh-CN" sz="2400" b="1" dirty="0">
                <a:latin typeface="Perpetua" panose="02020502060401020303" pitchFamily="18" charset="0"/>
                <a:ea typeface="宋体" panose="02010600030101010101" pitchFamily="2" charset="-122"/>
                <a:sym typeface="微软雅黑" panose="020B0503020204020204" pitchFamily="34" charset="-122"/>
              </a:rPr>
              <a:t>2</a:t>
            </a:r>
            <a:r>
              <a:rPr lang="zh-CN" altLang="en-US" sz="2400" b="1" dirty="0">
                <a:latin typeface="Perpetua" panose="02020502060401020303" pitchFamily="18" charset="0"/>
                <a:ea typeface="宋体" panose="02010600030101010101" pitchFamily="2" charset="-122"/>
                <a:sym typeface="微软雅黑" panose="020B0503020204020204" pitchFamily="34" charset="-122"/>
              </a:rPr>
              <a:t>）台式灶使用不当发生泄漏的危险性</a:t>
            </a:r>
            <a:r>
              <a:rPr lang="en-US" altLang="zh-CN" sz="2400" b="1" dirty="0">
                <a:latin typeface="Perpetua" panose="02020502060401020303" pitchFamily="18" charset="0"/>
                <a:ea typeface="宋体" panose="02010600030101010101" pitchFamily="2" charset="-122"/>
                <a:sym typeface="微软雅黑" panose="020B0503020204020204" pitchFamily="34" charset="-122"/>
              </a:rPr>
              <a:t>——</a:t>
            </a:r>
            <a:r>
              <a:rPr lang="zh-CN" altLang="en-US" sz="2400" b="1" dirty="0">
                <a:latin typeface="Perpetua" panose="02020502060401020303" pitchFamily="18" charset="0"/>
                <a:ea typeface="宋体" panose="02010600030101010101" pitchFamily="2" charset="-122"/>
                <a:sym typeface="微软雅黑" panose="020B0503020204020204" pitchFamily="34" charset="-122"/>
              </a:rPr>
              <a:t>在单眼灶旋钮全开情况下，泄漏量约为天然气（</a:t>
            </a:r>
            <a:r>
              <a:rPr lang="en-US" altLang="zh-CN" sz="2400" b="1" dirty="0">
                <a:latin typeface="Perpetua" panose="02020502060401020303" pitchFamily="18" charset="0"/>
                <a:ea typeface="宋体" panose="02010600030101010101" pitchFamily="2" charset="-122"/>
                <a:sym typeface="微软雅黑" panose="020B0503020204020204" pitchFamily="34" charset="-122"/>
              </a:rPr>
              <a:t>LPG</a:t>
            </a:r>
            <a:r>
              <a:rPr lang="zh-CN" altLang="en-US" sz="2400" b="1" dirty="0">
                <a:latin typeface="Perpetua" panose="02020502060401020303" pitchFamily="18" charset="0"/>
                <a:ea typeface="宋体" panose="02010600030101010101" pitchFamily="2" charset="-122"/>
                <a:sym typeface="微软雅黑" panose="020B0503020204020204" pitchFamily="34" charset="-122"/>
              </a:rPr>
              <a:t>）</a:t>
            </a:r>
            <a:r>
              <a:rPr lang="en-US" altLang="zh-CN" sz="2400" b="1" dirty="0">
                <a:latin typeface="Perpetua" panose="02020502060401020303" pitchFamily="18" charset="0"/>
                <a:ea typeface="宋体" panose="02010600030101010101" pitchFamily="2" charset="-122"/>
                <a:sym typeface="微软雅黑" panose="020B0503020204020204" pitchFamily="34" charset="-122"/>
              </a:rPr>
              <a:t>0.3</a:t>
            </a:r>
            <a:r>
              <a:rPr lang="zh-CN" altLang="en-US" sz="2400" b="1" dirty="0">
                <a:latin typeface="Perpetua" panose="02020502060401020303" pitchFamily="18" charset="0"/>
                <a:ea typeface="宋体" panose="02010600030101010101" pitchFamily="2" charset="-122"/>
                <a:sym typeface="微软雅黑" panose="020B0503020204020204" pitchFamily="34" charset="-122"/>
              </a:rPr>
              <a:t>（</a:t>
            </a:r>
            <a:r>
              <a:rPr lang="en-US" altLang="zh-CN" sz="2400" b="1" dirty="0">
                <a:latin typeface="Perpetua" panose="02020502060401020303" pitchFamily="18" charset="0"/>
                <a:ea typeface="宋体" panose="02010600030101010101" pitchFamily="2" charset="-122"/>
                <a:sym typeface="微软雅黑" panose="020B0503020204020204" pitchFamily="34" charset="-122"/>
              </a:rPr>
              <a:t>0.15</a:t>
            </a:r>
            <a:r>
              <a:rPr lang="zh-CN" altLang="en-US" sz="2400" b="1" dirty="0">
                <a:latin typeface="Perpetua" panose="02020502060401020303" pitchFamily="18" charset="0"/>
                <a:ea typeface="宋体" panose="02010600030101010101" pitchFamily="2" charset="-122"/>
                <a:sym typeface="微软雅黑" panose="020B0503020204020204" pitchFamily="34" charset="-122"/>
              </a:rPr>
              <a:t>）</a:t>
            </a:r>
            <a:r>
              <a:rPr lang="en-US" altLang="zh-CN" sz="2400" b="1" dirty="0">
                <a:latin typeface="Perpetua" panose="02020502060401020303" pitchFamily="18" charset="0"/>
                <a:ea typeface="宋体" panose="02010600030101010101" pitchFamily="2" charset="-122"/>
                <a:sym typeface="微软雅黑" panose="020B0503020204020204" pitchFamily="34" charset="-122"/>
              </a:rPr>
              <a:t>m</a:t>
            </a:r>
            <a:r>
              <a:rPr lang="en-US" altLang="zh-CN" sz="2400" b="1" baseline="30000" dirty="0">
                <a:latin typeface="Perpetua" panose="02020502060401020303" pitchFamily="18" charset="0"/>
                <a:ea typeface="宋体" panose="02010600030101010101" pitchFamily="2" charset="-122"/>
                <a:sym typeface="微软雅黑" panose="020B0503020204020204" pitchFamily="34" charset="-122"/>
              </a:rPr>
              <a:t>3</a:t>
            </a:r>
            <a:r>
              <a:rPr lang="zh-CN" altLang="en-US" sz="2400" b="1" dirty="0">
                <a:latin typeface="Perpetua" panose="02020502060401020303" pitchFamily="18" charset="0"/>
                <a:ea typeface="宋体" panose="02010600030101010101" pitchFamily="2" charset="-122"/>
                <a:sym typeface="微软雅黑" panose="020B0503020204020204" pitchFamily="34" charset="-122"/>
              </a:rPr>
              <a:t>／</a:t>
            </a:r>
            <a:r>
              <a:rPr lang="en-US" altLang="zh-CN" sz="2400" b="1" dirty="0">
                <a:latin typeface="Perpetua" panose="02020502060401020303" pitchFamily="18" charset="0"/>
                <a:ea typeface="宋体" panose="02010600030101010101" pitchFamily="2" charset="-122"/>
                <a:sym typeface="微软雅黑" panose="020B0503020204020204" pitchFamily="34" charset="-122"/>
              </a:rPr>
              <a:t>h</a:t>
            </a:r>
            <a:r>
              <a:rPr lang="zh-CN" altLang="en-US" sz="2400" b="1" dirty="0">
                <a:latin typeface="Perpetua" panose="02020502060401020303" pitchFamily="18" charset="0"/>
                <a:ea typeface="宋体" panose="02010600030101010101" pitchFamily="2" charset="-122"/>
                <a:sym typeface="微软雅黑" panose="020B0503020204020204" pitchFamily="34" charset="-122"/>
              </a:rPr>
              <a:t>，对于</a:t>
            </a:r>
            <a:r>
              <a:rPr lang="en-US" altLang="zh-CN" sz="2400" b="1" dirty="0">
                <a:latin typeface="Perpetua" panose="02020502060401020303" pitchFamily="18" charset="0"/>
                <a:ea typeface="宋体" panose="02010600030101010101" pitchFamily="2" charset="-122"/>
                <a:sym typeface="微软雅黑" panose="020B0503020204020204" pitchFamily="34" charset="-122"/>
              </a:rPr>
              <a:t>10</a:t>
            </a:r>
            <a:r>
              <a:rPr lang="zh-CN" altLang="en-US" sz="2400" b="1" dirty="0">
                <a:latin typeface="Perpetua" panose="02020502060401020303" pitchFamily="18" charset="0"/>
                <a:ea typeface="宋体" panose="02010600030101010101" pitchFamily="2" charset="-122"/>
                <a:sym typeface="微软雅黑" panose="020B0503020204020204" pitchFamily="34" charset="-122"/>
              </a:rPr>
              <a:t>㎡的厨房来说，理论上</a:t>
            </a:r>
            <a:r>
              <a:rPr lang="en-US" altLang="zh-CN" sz="2400" b="1" dirty="0">
                <a:latin typeface="Perpetua" panose="02020502060401020303" pitchFamily="18" charset="0"/>
                <a:ea typeface="宋体" panose="02010600030101010101" pitchFamily="2" charset="-122"/>
                <a:sym typeface="微软雅黑" panose="020B0503020204020204" pitchFamily="34" charset="-122"/>
              </a:rPr>
              <a:t>~115</a:t>
            </a:r>
            <a:r>
              <a:rPr lang="zh-CN" altLang="en-US" sz="2400" b="1" dirty="0">
                <a:latin typeface="Perpetua" panose="02020502060401020303" pitchFamily="18" charset="0"/>
                <a:ea typeface="宋体" panose="02010600030101010101" pitchFamily="2" charset="-122"/>
                <a:sym typeface="微软雅黑" panose="020B0503020204020204" pitchFamily="34" charset="-122"/>
              </a:rPr>
              <a:t>（</a:t>
            </a:r>
            <a:r>
              <a:rPr lang="en-US" altLang="zh-CN" sz="2400" b="1" dirty="0">
                <a:latin typeface="Perpetua" panose="02020502060401020303" pitchFamily="18" charset="0"/>
                <a:ea typeface="宋体" panose="02010600030101010101" pitchFamily="2" charset="-122"/>
                <a:sym typeface="微软雅黑" panose="020B0503020204020204" pitchFamily="34" charset="-122"/>
              </a:rPr>
              <a:t>~58</a:t>
            </a:r>
            <a:r>
              <a:rPr lang="zh-CN" altLang="en-US" sz="2400" b="1" dirty="0">
                <a:latin typeface="Perpetua" panose="02020502060401020303" pitchFamily="18" charset="0"/>
                <a:ea typeface="宋体" panose="02010600030101010101" pitchFamily="2" charset="-122"/>
                <a:sym typeface="微软雅黑" panose="020B0503020204020204" pitchFamily="34" charset="-122"/>
              </a:rPr>
              <a:t>）</a:t>
            </a:r>
            <a:r>
              <a:rPr lang="zh-CN" altLang="en-US" sz="2400" b="1" dirty="0">
                <a:latin typeface="Arial" panose="020B0604020202020204" pitchFamily="34" charset="0"/>
                <a:ea typeface="宋体" panose="02010600030101010101" pitchFamily="2" charset="-122"/>
                <a:sym typeface="微软雅黑" panose="020B0503020204020204" pitchFamily="34" charset="-122"/>
              </a:rPr>
              <a:t>分钟</a:t>
            </a:r>
            <a:r>
              <a:rPr lang="zh-CN" altLang="en-US" sz="2400" b="1" dirty="0">
                <a:latin typeface="Perpetua" panose="02020502060401020303" pitchFamily="18" charset="0"/>
                <a:ea typeface="宋体" panose="02010600030101010101" pitchFamily="2" charset="-122"/>
                <a:sym typeface="微软雅黑" panose="020B0503020204020204" pitchFamily="34" charset="-122"/>
              </a:rPr>
              <a:t>能够达到爆炸下限。</a:t>
            </a:r>
            <a:endParaRPr lang="zh-CN" altLang="en-US" sz="2400" b="1" dirty="0">
              <a:latin typeface="Perpetua" panose="02020502060401020303" pitchFamily="18" charset="0"/>
              <a:ea typeface="宋体" panose="02010600030101010101" pitchFamily="2" charset="-122"/>
            </a:endParaRPr>
          </a:p>
          <a:p>
            <a:pPr>
              <a:lnSpc>
                <a:spcPct val="150000"/>
              </a:lnSpc>
            </a:pPr>
            <a:endParaRPr lang="zh-CN" altLang="en-US" sz="2400" b="1" dirty="0">
              <a:latin typeface="Perpetua" panose="02020502060401020303" pitchFamily="18" charset="0"/>
              <a:ea typeface="宋体" panose="02010600030101010101" pitchFamily="2" charset="-122"/>
            </a:endParaRPr>
          </a:p>
        </p:txBody>
      </p:sp>
    </p:spTree>
  </p:cSld>
  <p:clrMapOvr>
    <a:masterClrMapping/>
  </p:clrMapOvr>
  <p:transition spd="slow" advTm="5769">
    <p:fade/>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317750" y="981075"/>
            <a:ext cx="4572000" cy="460375"/>
          </a:xfrm>
          <a:prstGeom prst="rect">
            <a:avLst/>
          </a:prstGeom>
          <a:noFill/>
        </p:spPr>
        <p:txBody>
          <a:bodyPr wrap="square" rtlCol="0">
            <a:spAutoFit/>
          </a:bodyPr>
          <a:p>
            <a:r>
              <a:rPr lang="zh-CN" altLang="en-US" sz="2400" b="1" kern="0" noProof="0" smtClean="0">
                <a:effectLst>
                  <a:outerShdw blurRad="38100" dist="38100" dir="2700000" algn="tl">
                    <a:srgbClr val="000000"/>
                  </a:outerShdw>
                </a:effectLst>
                <a:latin typeface="+mj-lt"/>
                <a:ea typeface="+mj-ea"/>
                <a:cs typeface="+mj-cs"/>
                <a:sym typeface="+mn-ea"/>
              </a:rPr>
              <a:t>户内设施事故隐患危险性分析</a:t>
            </a:r>
            <a:endParaRPr lang="zh-CN" altLang="en-US" sz="2400" b="1" kern="0" noProof="0" smtClean="0">
              <a:effectLst>
                <a:outerShdw blurRad="38100" dist="38100" dir="2700000" algn="tl">
                  <a:srgbClr val="000000"/>
                </a:outerShdw>
              </a:effectLst>
              <a:latin typeface="+mj-lt"/>
              <a:ea typeface="+mj-ea"/>
              <a:cs typeface="+mj-cs"/>
              <a:sym typeface="+mn-ea"/>
            </a:endParaRPr>
          </a:p>
        </p:txBody>
      </p:sp>
      <p:sp>
        <p:nvSpPr>
          <p:cNvPr id="148484" name="文本框 2"/>
          <p:cNvSpPr txBox="1"/>
          <p:nvPr/>
        </p:nvSpPr>
        <p:spPr>
          <a:xfrm>
            <a:off x="808038" y="1917700"/>
            <a:ext cx="7529512" cy="2306955"/>
          </a:xfrm>
          <a:prstGeom prst="rect">
            <a:avLst/>
          </a:prstGeom>
          <a:noFill/>
          <a:ln w="9525">
            <a:noFill/>
          </a:ln>
        </p:spPr>
        <p:txBody>
          <a:bodyPr wrap="square" anchor="t" anchorCtr="0">
            <a:spAutoFit/>
          </a:bodyPr>
          <a:p>
            <a:pPr>
              <a:lnSpc>
                <a:spcPct val="150000"/>
              </a:lnSpc>
            </a:pPr>
            <a:r>
              <a:rPr lang="zh-CN" altLang="en-US" sz="2400" b="1" dirty="0">
                <a:latin typeface="Arial" panose="020B0604020202020204" pitchFamily="34" charset="0"/>
                <a:ea typeface="宋体" panose="02010600030101010101" pitchFamily="2" charset="-122"/>
                <a:sym typeface="微软雅黑" panose="020B0503020204020204" pitchFamily="34" charset="-122"/>
              </a:rPr>
              <a:t>通常情况下，人们会通过浓重的臭味发现问题，一般不会造成爆炸事故。但由于在泄漏过程中存在着一个局部着火爆炸区，如遇明火可能造成局部爆燃而引发火灾。</a:t>
            </a:r>
            <a:endParaRPr lang="zh-CN" altLang="en-US" sz="2400" dirty="0">
              <a:latin typeface="Arial" panose="020B0604020202020204" pitchFamily="34" charset="0"/>
              <a:ea typeface="宋体" panose="02010600030101010101" pitchFamily="2" charset="-122"/>
            </a:endParaRPr>
          </a:p>
          <a:p>
            <a:pPr>
              <a:lnSpc>
                <a:spcPct val="150000"/>
              </a:lnSpc>
            </a:pPr>
            <a:endParaRPr lang="zh-CN" altLang="en-US" sz="2400" dirty="0">
              <a:latin typeface="Arial" panose="020B0604020202020204" pitchFamily="34" charset="0"/>
              <a:ea typeface="宋体" panose="02010600030101010101" pitchFamily="2" charset="-122"/>
            </a:endParaRPr>
          </a:p>
        </p:txBody>
      </p:sp>
    </p:spTree>
  </p:cSld>
  <p:clrMapOvr>
    <a:masterClrMapping/>
  </p:clrMapOvr>
  <p:transition spd="slow" advTm="5769">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481" name="Freeform 7"/>
          <p:cNvSpPr/>
          <p:nvPr/>
        </p:nvSpPr>
        <p:spPr>
          <a:xfrm>
            <a:off x="890588" y="785813"/>
            <a:ext cx="369887" cy="425450"/>
          </a:xfrm>
          <a:custGeom>
            <a:avLst/>
            <a:gdLst/>
            <a:ahLst/>
            <a:cxnLst>
              <a:cxn ang="0">
                <a:pos x="2147483647" y="0"/>
              </a:cxn>
              <a:cxn ang="0">
                <a:pos x="2147483647" y="0"/>
              </a:cxn>
              <a:cxn ang="0">
                <a:pos x="2147483647" y="2147483647"/>
              </a:cxn>
              <a:cxn ang="0">
                <a:pos x="0" y="2147483647"/>
              </a:cxn>
              <a:cxn ang="0">
                <a:pos x="0" y="2147483647"/>
              </a:cxn>
              <a:cxn ang="0">
                <a:pos x="2147483647" y="2147483647"/>
              </a:cxn>
              <a:cxn ang="0">
                <a:pos x="2147483647" y="2147483647"/>
              </a:cxn>
              <a:cxn ang="0">
                <a:pos x="2147483647" y="2147483647"/>
              </a:cxn>
              <a:cxn ang="0">
                <a:pos x="2147483647" y="2147483647"/>
              </a:cxn>
              <a:cxn ang="0">
                <a:pos x="2147483647" y="0"/>
              </a:cxn>
            </a:cxnLst>
            <a:pathLst>
              <a:path w="2504" h="2504">
                <a:moveTo>
                  <a:pt x="2199" y="0"/>
                </a:moveTo>
                <a:lnTo>
                  <a:pt x="2504" y="0"/>
                </a:lnTo>
                <a:lnTo>
                  <a:pt x="2504" y="2504"/>
                </a:lnTo>
                <a:lnTo>
                  <a:pt x="0" y="2504"/>
                </a:lnTo>
                <a:lnTo>
                  <a:pt x="0" y="2199"/>
                </a:lnTo>
                <a:lnTo>
                  <a:pt x="1970" y="2199"/>
                </a:lnTo>
                <a:lnTo>
                  <a:pt x="87" y="315"/>
                </a:lnTo>
                <a:lnTo>
                  <a:pt x="303" y="99"/>
                </a:lnTo>
                <a:lnTo>
                  <a:pt x="2199" y="1996"/>
                </a:lnTo>
                <a:lnTo>
                  <a:pt x="2199" y="0"/>
                </a:lnTo>
                <a:close/>
              </a:path>
            </a:pathLst>
          </a:custGeom>
          <a:solidFill>
            <a:schemeClr val="bg1"/>
          </a:solidFill>
          <a:ln w="9525">
            <a:noFill/>
          </a:ln>
        </p:spPr>
        <p:txBody>
          <a:bodyPr/>
          <a:p>
            <a:endParaRPr lang="zh-CN" altLang="en-US"/>
          </a:p>
        </p:txBody>
      </p:sp>
      <p:sp>
        <p:nvSpPr>
          <p:cNvPr id="2" name="文本框 1"/>
          <p:cNvSpPr txBox="1"/>
          <p:nvPr/>
        </p:nvSpPr>
        <p:spPr>
          <a:xfrm>
            <a:off x="900113" y="1476375"/>
            <a:ext cx="6716713" cy="1530350"/>
          </a:xfrm>
          <a:prstGeom prst="rect">
            <a:avLst/>
          </a:prstGeom>
          <a:noFill/>
        </p:spPr>
        <p:txBody>
          <a:bodyPr wrap="square" rtlCol="0">
            <a:spAutoFit/>
          </a:bodyPr>
          <a:p>
            <a:pPr marL="571500" marR="0" indent="-571500" defTabSz="914400">
              <a:spcBef>
                <a:spcPct val="20000"/>
              </a:spcBef>
              <a:buClr>
                <a:schemeClr val="tx2"/>
              </a:buClr>
              <a:buSzTx/>
              <a:buFontTx/>
              <a:defRPr/>
            </a:pPr>
            <a:r>
              <a:rPr lang="en-US" altLang="zh-CN" kern="0" noProof="0" dirty="0" smtClean="0">
                <a:effectLst>
                  <a:outerShdw blurRad="38100" dist="38100" dir="2700000" algn="tl">
                    <a:srgbClr val="000000"/>
                  </a:outerShdw>
                </a:effectLst>
                <a:latin typeface="+mn-lt"/>
                <a:ea typeface="+mn-ea"/>
                <a:cs typeface="+mn-cs"/>
                <a:sym typeface="+mn-ea"/>
              </a:rPr>
              <a:t>1.3</a:t>
            </a:r>
            <a:r>
              <a:rPr lang="zh-CN" altLang="en-US" kern="0" noProof="0" dirty="0" smtClean="0">
                <a:effectLst>
                  <a:outerShdw blurRad="38100" dist="38100" dir="2700000" algn="tl">
                    <a:srgbClr val="000000"/>
                  </a:outerShdw>
                </a:effectLst>
                <a:latin typeface="+mn-lt"/>
                <a:ea typeface="+mn-ea"/>
                <a:cs typeface="+mn-cs"/>
                <a:sym typeface="+mn-ea"/>
              </a:rPr>
              <a:t>安全生产投入</a:t>
            </a:r>
            <a:endParaRPr kumimoji="0" lang="en-US" altLang="zh-CN" kern="0" cap="none" spc="0" normalizeH="0" baseline="0" noProof="0" dirty="0" smtClean="0">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en-US" altLang="zh-CN" kern="0" noProof="0" dirty="0" smtClean="0">
                <a:effectLst>
                  <a:outerShdw blurRad="38100" dist="38100" dir="2700000" algn="tl">
                    <a:srgbClr val="000000"/>
                  </a:outerShdw>
                </a:effectLst>
                <a:latin typeface="+mn-lt"/>
                <a:ea typeface="+mn-ea"/>
                <a:cs typeface="+mn-cs"/>
                <a:sym typeface="+mn-ea"/>
              </a:rPr>
              <a:t>1.3.1</a:t>
            </a:r>
            <a:r>
              <a:rPr lang="zh-CN" altLang="en-US" kern="0" noProof="0" dirty="0" smtClean="0">
                <a:effectLst>
                  <a:outerShdw blurRad="38100" dist="38100" dir="2700000" algn="tl">
                    <a:srgbClr val="000000"/>
                  </a:outerShdw>
                </a:effectLst>
                <a:latin typeface="+mn-lt"/>
                <a:ea typeface="+mn-ea"/>
                <a:cs typeface="+mn-cs"/>
                <a:sym typeface="+mn-ea"/>
              </a:rPr>
              <a:t>安全生产费用：应依据相关规定</a:t>
            </a:r>
            <a:r>
              <a:rPr lang="en-US" altLang="zh-CN" kern="0" noProof="0" dirty="0" smtClean="0">
                <a:effectLst>
                  <a:outerShdw blurRad="38100" dist="38100" dir="2700000" algn="tl">
                    <a:srgbClr val="000000"/>
                  </a:outerShdw>
                </a:effectLst>
                <a:latin typeface="+mn-lt"/>
                <a:ea typeface="+mn-ea"/>
                <a:cs typeface="+mn-cs"/>
                <a:sym typeface="+mn-ea"/>
              </a:rPr>
              <a:t>,</a:t>
            </a:r>
            <a:r>
              <a:rPr lang="zh-CN" altLang="en-US" kern="0" noProof="0" dirty="0" smtClean="0">
                <a:effectLst>
                  <a:outerShdw blurRad="38100" dist="38100" dir="2700000" algn="tl">
                    <a:srgbClr val="000000"/>
                  </a:outerShdw>
                </a:effectLst>
                <a:latin typeface="+mn-lt"/>
                <a:ea typeface="+mn-ea"/>
                <a:cs typeface="+mn-cs"/>
                <a:sym typeface="+mn-ea"/>
              </a:rPr>
              <a:t>建立安全生产费用</a:t>
            </a:r>
            <a:r>
              <a:rPr lang="zh-CN" altLang="en-US" kern="0" noProof="0" dirty="0" smtClean="0">
                <a:solidFill>
                  <a:srgbClr val="FFFF00"/>
                </a:solidFill>
                <a:effectLst>
                  <a:outerShdw blurRad="38100" dist="38100" dir="2700000" algn="tl">
                    <a:srgbClr val="000000"/>
                  </a:outerShdw>
                </a:effectLst>
                <a:latin typeface="+mn-lt"/>
                <a:ea typeface="+mn-ea"/>
                <a:cs typeface="+mn-cs"/>
                <a:sym typeface="+mn-ea"/>
              </a:rPr>
              <a:t>提取和使用管理</a:t>
            </a:r>
            <a:r>
              <a:rPr lang="zh-CN" altLang="en-US" kern="0" noProof="0" dirty="0" smtClean="0">
                <a:effectLst>
                  <a:outerShdw blurRad="38100" dist="38100" dir="2700000" algn="tl">
                    <a:srgbClr val="000000"/>
                  </a:outerShdw>
                </a:effectLst>
                <a:latin typeface="+mn-lt"/>
                <a:ea typeface="+mn-ea"/>
                <a:cs typeface="+mn-cs"/>
                <a:sym typeface="+mn-ea"/>
              </a:rPr>
              <a:t>制度</a:t>
            </a:r>
            <a:r>
              <a:rPr lang="en-US" altLang="zh-CN" kern="0" noProof="0" dirty="0" smtClean="0">
                <a:effectLst>
                  <a:outerShdw blurRad="38100" dist="38100" dir="2700000" algn="tl">
                    <a:srgbClr val="000000"/>
                  </a:outerShdw>
                </a:effectLst>
                <a:latin typeface="+mn-lt"/>
                <a:ea typeface="+mn-ea"/>
                <a:cs typeface="+mn-cs"/>
                <a:sym typeface="+mn-ea"/>
              </a:rPr>
              <a:t>,</a:t>
            </a:r>
            <a:r>
              <a:rPr lang="zh-CN" altLang="en-US" kern="0" noProof="0" dirty="0" smtClean="0">
                <a:effectLst>
                  <a:outerShdw blurRad="38100" dist="38100" dir="2700000" algn="tl">
                    <a:srgbClr val="000000"/>
                  </a:outerShdw>
                </a:effectLst>
                <a:latin typeface="+mn-lt"/>
                <a:ea typeface="+mn-ea"/>
                <a:cs typeface="+mn-cs"/>
                <a:sym typeface="+mn-ea"/>
              </a:rPr>
              <a:t> 保证安全生产费用</a:t>
            </a:r>
            <a:r>
              <a:rPr lang="zh-CN" altLang="en-US" kern="0" noProof="0" dirty="0" smtClean="0">
                <a:solidFill>
                  <a:srgbClr val="FFFF00"/>
                </a:solidFill>
                <a:effectLst>
                  <a:outerShdw blurRad="38100" dist="38100" dir="2700000" algn="tl">
                    <a:srgbClr val="000000"/>
                  </a:outerShdw>
                </a:effectLst>
                <a:latin typeface="+mn-lt"/>
                <a:ea typeface="+mn-ea"/>
                <a:cs typeface="+mn-cs"/>
                <a:sym typeface="+mn-ea"/>
              </a:rPr>
              <a:t>投入</a:t>
            </a:r>
            <a:r>
              <a:rPr lang="en-US" altLang="zh-CN" kern="0" noProof="0" dirty="0" smtClean="0">
                <a:solidFill>
                  <a:srgbClr val="FFFF00"/>
                </a:solidFill>
                <a:effectLst>
                  <a:outerShdw blurRad="38100" dist="38100" dir="2700000" algn="tl">
                    <a:srgbClr val="000000"/>
                  </a:outerShdw>
                </a:effectLst>
                <a:latin typeface="+mn-lt"/>
                <a:ea typeface="+mn-ea"/>
                <a:cs typeface="+mn-cs"/>
                <a:sym typeface="+mn-ea"/>
              </a:rPr>
              <a:t>,</a:t>
            </a:r>
            <a:r>
              <a:rPr lang="zh-CN" altLang="en-US" kern="0" noProof="0" dirty="0" smtClean="0">
                <a:solidFill>
                  <a:srgbClr val="FFFF00"/>
                </a:solidFill>
                <a:effectLst>
                  <a:outerShdw blurRad="38100" dist="38100" dir="2700000" algn="tl">
                    <a:srgbClr val="000000"/>
                  </a:outerShdw>
                </a:effectLst>
                <a:latin typeface="黑体" panose="02010609060101010101" pitchFamily="49" charset="-122"/>
                <a:ea typeface="黑体" panose="02010609060101010101" pitchFamily="49" charset="-122"/>
                <a:cs typeface="+mn-cs"/>
                <a:sym typeface="+mn-ea"/>
              </a:rPr>
              <a:t>专项专用</a:t>
            </a:r>
            <a:r>
              <a:rPr lang="en-US" altLang="zh-CN" kern="0" noProof="0" dirty="0" smtClean="0">
                <a:effectLst>
                  <a:outerShdw blurRad="38100" dist="38100" dir="2700000" algn="tl">
                    <a:srgbClr val="000000"/>
                  </a:outerShdw>
                </a:effectLst>
                <a:latin typeface="+mn-lt"/>
                <a:ea typeface="+mn-ea"/>
                <a:cs typeface="+mn-cs"/>
                <a:sym typeface="+mn-ea"/>
              </a:rPr>
              <a:t>,</a:t>
            </a:r>
            <a:r>
              <a:rPr lang="zh-CN" altLang="en-US" kern="0" noProof="0" dirty="0" smtClean="0">
                <a:effectLst>
                  <a:outerShdw blurRad="38100" dist="38100" dir="2700000" algn="tl">
                    <a:srgbClr val="000000"/>
                  </a:outerShdw>
                </a:effectLst>
                <a:latin typeface="+mn-lt"/>
                <a:ea typeface="+mn-ea"/>
                <a:cs typeface="+mn-cs"/>
                <a:sym typeface="+mn-ea"/>
              </a:rPr>
              <a:t>并建立安全生产费用使用</a:t>
            </a:r>
            <a:r>
              <a:rPr lang="zh-CN" altLang="en-US" kern="0" noProof="0" dirty="0" smtClean="0">
                <a:solidFill>
                  <a:srgbClr val="FFFF00"/>
                </a:solidFill>
                <a:effectLst>
                  <a:outerShdw blurRad="38100" dist="38100" dir="2700000" algn="tl">
                    <a:srgbClr val="000000"/>
                  </a:outerShdw>
                </a:effectLst>
                <a:latin typeface="+mn-lt"/>
                <a:ea typeface="+mn-ea"/>
                <a:cs typeface="+mn-cs"/>
                <a:sym typeface="+mn-ea"/>
              </a:rPr>
              <a:t>台账</a:t>
            </a:r>
            <a:r>
              <a:rPr lang="zh-CN" altLang="en-US" kern="0" noProof="0" dirty="0" smtClean="0">
                <a:effectLst>
                  <a:outerShdw blurRad="38100" dist="38100" dir="2700000" algn="tl">
                    <a:srgbClr val="000000"/>
                  </a:outerShdw>
                </a:effectLst>
                <a:latin typeface="+mn-lt"/>
                <a:ea typeface="+mn-ea"/>
                <a:cs typeface="+mn-cs"/>
                <a:sym typeface="+mn-ea"/>
              </a:rPr>
              <a:t>。</a:t>
            </a:r>
            <a:endParaRPr kumimoji="0" lang="en-US" altLang="zh-CN" kern="0" cap="none" spc="0" normalizeH="0" baseline="0" noProof="0" dirty="0" smtClean="0">
              <a:effectLst>
                <a:outerShdw blurRad="38100" dist="38100" dir="2700000" algn="tl">
                  <a:srgbClr val="000000"/>
                </a:outerShdw>
              </a:effectLst>
              <a:latin typeface="+mn-lt"/>
              <a:ea typeface="+mn-ea"/>
              <a:cs typeface="+mn-cs"/>
            </a:endParaRPr>
          </a:p>
          <a:p>
            <a:endParaRPr lang="zh-CN" altLang="en-US" noProof="1"/>
          </a:p>
        </p:txBody>
      </p:sp>
    </p:spTree>
  </p:cSld>
  <p:clrMapOvr>
    <a:masterClrMapping/>
  </p:clrMapOvr>
  <p:transition spd="slow" advTm="5769">
    <p:fade/>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9507" name="文本框 2"/>
          <p:cNvSpPr txBox="1"/>
          <p:nvPr/>
        </p:nvSpPr>
        <p:spPr>
          <a:xfrm>
            <a:off x="900113" y="1773238"/>
            <a:ext cx="7288212" cy="2861310"/>
          </a:xfrm>
          <a:prstGeom prst="rect">
            <a:avLst/>
          </a:prstGeom>
          <a:noFill/>
          <a:ln w="9525">
            <a:noFill/>
          </a:ln>
        </p:spPr>
        <p:txBody>
          <a:bodyPr wrap="square" anchor="t" anchorCtr="0">
            <a:spAutoFit/>
          </a:bodyPr>
          <a:p>
            <a:pPr>
              <a:lnSpc>
                <a:spcPct val="150000"/>
              </a:lnSpc>
            </a:pPr>
            <a:r>
              <a:rPr lang="zh-CN" altLang="en-US" sz="2400" b="1" dirty="0">
                <a:latin typeface="Perpetua" panose="02020502060401020303" pitchFamily="18" charset="0"/>
                <a:ea typeface="宋体" panose="02010600030101010101" pitchFamily="2" charset="-122"/>
                <a:sym typeface="微软雅黑" panose="020B0503020204020204" pitchFamily="34" charset="-122"/>
              </a:rPr>
              <a:t>（</a:t>
            </a:r>
            <a:r>
              <a:rPr lang="en-US" altLang="zh-CN" sz="2400" b="1" dirty="0">
                <a:latin typeface="Perpetua" panose="02020502060401020303" pitchFamily="18" charset="0"/>
                <a:ea typeface="宋体" panose="02010600030101010101" pitchFamily="2" charset="-122"/>
                <a:sym typeface="微软雅黑" panose="020B0503020204020204" pitchFamily="34" charset="-122"/>
              </a:rPr>
              <a:t>3</a:t>
            </a:r>
            <a:r>
              <a:rPr lang="zh-CN" altLang="en-US" sz="2400" b="1" dirty="0">
                <a:latin typeface="Perpetua" panose="02020502060401020303" pitchFamily="18" charset="0"/>
                <a:ea typeface="宋体" panose="02010600030101010101" pitchFamily="2" charset="-122"/>
                <a:sym typeface="微软雅黑" panose="020B0503020204020204" pitchFamily="34" charset="-122"/>
              </a:rPr>
              <a:t>）胶管脱落造成泄漏的危险性</a:t>
            </a:r>
            <a:r>
              <a:rPr lang="en-US" altLang="zh-CN" sz="2400" b="1" dirty="0">
                <a:latin typeface="Perpetua" panose="02020502060401020303" pitchFamily="18" charset="0"/>
                <a:ea typeface="宋体" panose="02010600030101010101" pitchFamily="2" charset="-122"/>
                <a:sym typeface="微软雅黑" panose="020B0503020204020204" pitchFamily="34" charset="-122"/>
              </a:rPr>
              <a:t>——</a:t>
            </a:r>
            <a:r>
              <a:rPr lang="zh-CN" altLang="en-US" sz="2400" b="1" dirty="0">
                <a:latin typeface="Perpetua" panose="02020502060401020303" pitchFamily="18" charset="0"/>
                <a:ea typeface="宋体" panose="02010600030101010101" pitchFamily="2" charset="-122"/>
                <a:sym typeface="微软雅黑" panose="020B0503020204020204" pitchFamily="34" charset="-122"/>
              </a:rPr>
              <a:t>胶管脱落后，燃气以</a:t>
            </a:r>
            <a:r>
              <a:rPr lang="en-US" altLang="zh-CN" sz="2400" b="1" dirty="0">
                <a:latin typeface="Perpetua" panose="02020502060401020303" pitchFamily="18" charset="0"/>
                <a:ea typeface="宋体" panose="02010600030101010101" pitchFamily="2" charset="-122"/>
                <a:sym typeface="微软雅黑" panose="020B0503020204020204" pitchFamily="34" charset="-122"/>
              </a:rPr>
              <a:t>3m</a:t>
            </a:r>
            <a:r>
              <a:rPr lang="en-US" altLang="zh-CN" sz="2400" b="1" baseline="30000" dirty="0">
                <a:latin typeface="Perpetua" panose="02020502060401020303" pitchFamily="18" charset="0"/>
                <a:ea typeface="宋体" panose="02010600030101010101" pitchFamily="2" charset="-122"/>
                <a:sym typeface="微软雅黑" panose="020B0503020204020204" pitchFamily="34" charset="-122"/>
              </a:rPr>
              <a:t>3</a:t>
            </a:r>
            <a:r>
              <a:rPr lang="zh-CN" altLang="en-US" sz="2400" b="1" dirty="0">
                <a:latin typeface="Perpetua" panose="02020502060401020303" pitchFamily="18" charset="0"/>
                <a:ea typeface="宋体" panose="02010600030101010101" pitchFamily="2" charset="-122"/>
                <a:sym typeface="微软雅黑" panose="020B0503020204020204" pitchFamily="34" charset="-122"/>
              </a:rPr>
              <a:t>／</a:t>
            </a:r>
            <a:r>
              <a:rPr lang="en-US" altLang="zh-CN" sz="2400" b="1" dirty="0">
                <a:latin typeface="Perpetua" panose="02020502060401020303" pitchFamily="18" charset="0"/>
                <a:ea typeface="宋体" panose="02010600030101010101" pitchFamily="2" charset="-122"/>
                <a:sym typeface="微软雅黑" panose="020B0503020204020204" pitchFamily="34" charset="-122"/>
              </a:rPr>
              <a:t>h</a:t>
            </a:r>
            <a:r>
              <a:rPr lang="zh-CN" altLang="en-US" sz="2400" b="1" dirty="0">
                <a:latin typeface="Perpetua" panose="02020502060401020303" pitchFamily="18" charset="0"/>
                <a:ea typeface="宋体" panose="02010600030101010101" pitchFamily="2" charset="-122"/>
                <a:sym typeface="微软雅黑" panose="020B0503020204020204" pitchFamily="34" charset="-122"/>
              </a:rPr>
              <a:t>的流量泄出，</a:t>
            </a:r>
            <a:r>
              <a:rPr lang="en-US" altLang="zh-CN" sz="2400" b="1" dirty="0">
                <a:latin typeface="Perpetua" panose="02020502060401020303" pitchFamily="18" charset="0"/>
                <a:ea typeface="宋体" panose="02010600030101010101" pitchFamily="2" charset="-122"/>
                <a:sym typeface="微软雅黑" panose="020B0503020204020204" pitchFamily="34" charset="-122"/>
              </a:rPr>
              <a:t>10</a:t>
            </a:r>
            <a:r>
              <a:rPr lang="zh-CN" altLang="en-US" sz="2400" b="1" dirty="0">
                <a:latin typeface="Perpetua" panose="02020502060401020303" pitchFamily="18" charset="0"/>
                <a:ea typeface="宋体" panose="02010600030101010101" pitchFamily="2" charset="-122"/>
                <a:sym typeface="微软雅黑" panose="020B0503020204020204" pitchFamily="34" charset="-122"/>
              </a:rPr>
              <a:t>㎡的厨房只需</a:t>
            </a:r>
            <a:r>
              <a:rPr lang="en-US" altLang="zh-CN" sz="2400" b="1" dirty="0">
                <a:latin typeface="Perpetua" panose="02020502060401020303" pitchFamily="18" charset="0"/>
                <a:ea typeface="宋体" panose="02010600030101010101" pitchFamily="2" charset="-122"/>
                <a:sym typeface="微软雅黑" panose="020B0503020204020204" pitchFamily="34" charset="-122"/>
              </a:rPr>
              <a:t>~11.5</a:t>
            </a:r>
            <a:r>
              <a:rPr lang="zh-CN" altLang="en-US" sz="2400" b="1" dirty="0">
                <a:latin typeface="Perpetua" panose="02020502060401020303" pitchFamily="18" charset="0"/>
                <a:ea typeface="宋体" panose="02010600030101010101" pitchFamily="2" charset="-122"/>
                <a:sym typeface="微软雅黑" panose="020B0503020204020204" pitchFamily="34" charset="-122"/>
              </a:rPr>
              <a:t>（</a:t>
            </a:r>
            <a:r>
              <a:rPr lang="en-US" altLang="zh-CN" sz="2400" b="1" dirty="0">
                <a:latin typeface="Perpetua" panose="02020502060401020303" pitchFamily="18" charset="0"/>
                <a:ea typeface="宋体" panose="02010600030101010101" pitchFamily="2" charset="-122"/>
                <a:sym typeface="微软雅黑" panose="020B0503020204020204" pitchFamily="34" charset="-122"/>
              </a:rPr>
              <a:t>~6</a:t>
            </a:r>
            <a:r>
              <a:rPr lang="zh-CN" altLang="en-US" sz="2400" b="1" dirty="0">
                <a:latin typeface="Perpetua" panose="02020502060401020303" pitchFamily="18" charset="0"/>
                <a:ea typeface="宋体" panose="02010600030101010101" pitchFamily="2" charset="-122"/>
                <a:sym typeface="微软雅黑" panose="020B0503020204020204" pitchFamily="34" charset="-122"/>
              </a:rPr>
              <a:t>）分钟就能达到爆炸下限，</a:t>
            </a:r>
            <a:r>
              <a:rPr lang="en-US" altLang="zh-CN" sz="2400" b="1" dirty="0">
                <a:latin typeface="Perpetua" panose="02020502060401020303" pitchFamily="18" charset="0"/>
                <a:ea typeface="宋体" panose="02010600030101010101" pitchFamily="2" charset="-122"/>
                <a:sym typeface="微软雅黑" panose="020B0503020204020204" pitchFamily="34" charset="-122"/>
              </a:rPr>
              <a:t>~34.5</a:t>
            </a:r>
            <a:r>
              <a:rPr lang="zh-CN" altLang="en-US" sz="2400" b="1" dirty="0">
                <a:latin typeface="Perpetua" panose="02020502060401020303" pitchFamily="18" charset="0"/>
                <a:ea typeface="宋体" panose="02010600030101010101" pitchFamily="2" charset="-122"/>
                <a:sym typeface="微软雅黑" panose="020B0503020204020204" pitchFamily="34" charset="-122"/>
              </a:rPr>
              <a:t>（</a:t>
            </a:r>
            <a:r>
              <a:rPr lang="en-US" altLang="zh-CN" sz="2400" b="1" dirty="0">
                <a:latin typeface="Perpetua" panose="02020502060401020303" pitchFamily="18" charset="0"/>
                <a:ea typeface="宋体" panose="02010600030101010101" pitchFamily="2" charset="-122"/>
                <a:sym typeface="微软雅黑" panose="020B0503020204020204" pitchFamily="34" charset="-122"/>
              </a:rPr>
              <a:t>~28.5</a:t>
            </a:r>
            <a:r>
              <a:rPr lang="zh-CN" altLang="en-US" sz="2400" b="1" dirty="0">
                <a:latin typeface="Perpetua" panose="02020502060401020303" pitchFamily="18" charset="0"/>
                <a:ea typeface="宋体" panose="02010600030101010101" pitchFamily="2" charset="-122"/>
                <a:sym typeface="微软雅黑" panose="020B0503020204020204" pitchFamily="34" charset="-122"/>
              </a:rPr>
              <a:t>）分钟达到爆炸上限。考虑换气次数的影响，时间会适当延长，但在这个时间段内一旦出现火源就会发生爆炸。</a:t>
            </a:r>
            <a:endParaRPr lang="zh-CN" altLang="en-US" sz="2400" b="1" dirty="0">
              <a:latin typeface="Perpetua" panose="02020502060401020303" pitchFamily="18" charset="0"/>
              <a:ea typeface="宋体" panose="02010600030101010101" pitchFamily="2" charset="-122"/>
              <a:sym typeface="微软雅黑" panose="020B0503020204020204" pitchFamily="34" charset="-122"/>
            </a:endParaRPr>
          </a:p>
        </p:txBody>
      </p:sp>
    </p:spTree>
  </p:cSld>
  <p:clrMapOvr>
    <a:masterClrMapping/>
  </p:clrMapOvr>
  <p:transition spd="slow" advTm="5769">
    <p:fade/>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700655" y="981075"/>
            <a:ext cx="4580255" cy="460375"/>
          </a:xfrm>
          <a:prstGeom prst="rect">
            <a:avLst/>
          </a:prstGeom>
          <a:noFill/>
        </p:spPr>
        <p:txBody>
          <a:bodyPr wrap="square" rtlCol="0">
            <a:spAutoFit/>
          </a:bodyPr>
          <a:p>
            <a:r>
              <a:rPr lang="zh-CN" altLang="en-US" sz="2400" b="1" kern="0" noProof="0" smtClean="0">
                <a:effectLst>
                  <a:outerShdw blurRad="38100" dist="38100" dir="2700000" algn="tl">
                    <a:srgbClr val="000000"/>
                  </a:outerShdw>
                </a:effectLst>
                <a:latin typeface="+mj-lt"/>
                <a:ea typeface="+mj-ea"/>
                <a:cs typeface="+mj-cs"/>
                <a:sym typeface="+mn-ea"/>
              </a:rPr>
              <a:t>户内设施事故隐患危险性分析</a:t>
            </a:r>
            <a:endParaRPr lang="zh-CN" altLang="en-US" sz="2400" b="1" kern="0" noProof="0" smtClean="0">
              <a:effectLst>
                <a:outerShdw blurRad="38100" dist="38100" dir="2700000" algn="tl">
                  <a:srgbClr val="000000"/>
                </a:outerShdw>
              </a:effectLst>
              <a:latin typeface="+mj-lt"/>
              <a:ea typeface="+mj-ea"/>
              <a:cs typeface="+mj-cs"/>
              <a:sym typeface="+mn-ea"/>
            </a:endParaRPr>
          </a:p>
        </p:txBody>
      </p:sp>
      <p:sp>
        <p:nvSpPr>
          <p:cNvPr id="150532" name="文本框 2"/>
          <p:cNvSpPr txBox="1"/>
          <p:nvPr/>
        </p:nvSpPr>
        <p:spPr>
          <a:xfrm>
            <a:off x="735013" y="1917700"/>
            <a:ext cx="8410575" cy="1753235"/>
          </a:xfrm>
          <a:prstGeom prst="rect">
            <a:avLst/>
          </a:prstGeom>
          <a:noFill/>
          <a:ln w="9525">
            <a:noFill/>
          </a:ln>
        </p:spPr>
        <p:txBody>
          <a:bodyPr wrap="square" anchor="t" anchorCtr="0">
            <a:spAutoFit/>
          </a:bodyPr>
          <a:p>
            <a:pPr>
              <a:lnSpc>
                <a:spcPct val="150000"/>
              </a:lnSpc>
            </a:pPr>
            <a:r>
              <a:rPr lang="zh-CN" altLang="en-US" sz="2400" b="1" dirty="0">
                <a:latin typeface="Arial" panose="020B0604020202020204" pitchFamily="34" charset="0"/>
                <a:ea typeface="宋体" panose="02010600030101010101" pitchFamily="2" charset="-122"/>
                <a:sym typeface="微软雅黑" panose="020B0503020204020204" pitchFamily="34" charset="-122"/>
              </a:rPr>
              <a:t>因此</a:t>
            </a:r>
            <a:r>
              <a:rPr lang="en-US" altLang="zh-CN" sz="2400" b="1" dirty="0">
                <a:latin typeface="Arial" panose="020B0604020202020204" pitchFamily="34" charset="0"/>
                <a:ea typeface="宋体" panose="02010600030101010101" pitchFamily="2" charset="-122"/>
                <a:sym typeface="微软雅黑" panose="020B0503020204020204" pitchFamily="34" charset="-122"/>
              </a:rPr>
              <a:t>,</a:t>
            </a:r>
            <a:r>
              <a:rPr lang="zh-CN" altLang="en-US" sz="2400" b="1" dirty="0">
                <a:solidFill>
                  <a:srgbClr val="FF0000"/>
                </a:solidFill>
                <a:latin typeface="Arial" panose="020B0604020202020204" pitchFamily="34" charset="0"/>
                <a:ea typeface="宋体" panose="02010600030101010101" pitchFamily="2" charset="-122"/>
                <a:sym typeface="微软雅黑" panose="020B0503020204020204" pitchFamily="34" charset="-122"/>
              </a:rPr>
              <a:t>胶管脱落造成的泄漏危险性最大的</a:t>
            </a:r>
            <a:r>
              <a:rPr lang="zh-CN" altLang="en-US" sz="2400" b="1" dirty="0">
                <a:latin typeface="Arial" panose="020B0604020202020204" pitchFamily="34" charset="0"/>
                <a:ea typeface="宋体" panose="02010600030101010101" pitchFamily="2" charset="-122"/>
                <a:sym typeface="微软雅黑" panose="020B0503020204020204" pitchFamily="34" charset="-122"/>
              </a:rPr>
              <a:t>，不但会造成生命财产损失，甚至危及公众利益和公共安全</a:t>
            </a:r>
            <a:endParaRPr lang="zh-CN" altLang="en-US" sz="2400" dirty="0">
              <a:latin typeface="Arial" panose="020B0604020202020204" pitchFamily="34" charset="0"/>
              <a:ea typeface="宋体" panose="02010600030101010101" pitchFamily="2" charset="-122"/>
            </a:endParaRPr>
          </a:p>
          <a:p>
            <a:pPr>
              <a:lnSpc>
                <a:spcPct val="150000"/>
              </a:lnSpc>
            </a:pPr>
            <a:endParaRPr lang="zh-CN" altLang="en-US" sz="2400" dirty="0">
              <a:latin typeface="Arial" panose="020B0604020202020204" pitchFamily="34" charset="0"/>
              <a:ea typeface="宋体" panose="02010600030101010101" pitchFamily="2" charset="-122"/>
            </a:endParaRPr>
          </a:p>
        </p:txBody>
      </p:sp>
    </p:spTree>
  </p:cSld>
  <p:clrMapOvr>
    <a:masterClrMapping/>
  </p:clrMapOvr>
  <p:transition spd="slow" advTm="5769">
    <p:fade/>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628900" y="908685"/>
            <a:ext cx="4421505" cy="460375"/>
          </a:xfrm>
          <a:prstGeom prst="rect">
            <a:avLst/>
          </a:prstGeom>
          <a:noFill/>
        </p:spPr>
        <p:txBody>
          <a:bodyPr wrap="square" rtlCol="0">
            <a:spAutoFit/>
          </a:bodyPr>
          <a:p>
            <a:r>
              <a:rPr lang="zh-CN" altLang="en-US" sz="2400" b="1" kern="0" noProof="0" smtClean="0">
                <a:effectLst>
                  <a:outerShdw blurRad="38100" dist="38100" dir="2700000" algn="tl">
                    <a:srgbClr val="000000"/>
                  </a:outerShdw>
                </a:effectLst>
                <a:latin typeface="+mj-lt"/>
                <a:ea typeface="+mj-ea"/>
                <a:cs typeface="+mj-cs"/>
                <a:sym typeface="+mn-ea"/>
              </a:rPr>
              <a:t>户内设施事故隐患危险性分析</a:t>
            </a:r>
            <a:endParaRPr lang="zh-CN" altLang="en-US" sz="2400" b="1" kern="0" noProof="0" smtClean="0">
              <a:effectLst>
                <a:outerShdw blurRad="38100" dist="38100" dir="2700000" algn="tl">
                  <a:srgbClr val="000000"/>
                </a:outerShdw>
              </a:effectLst>
              <a:latin typeface="+mj-lt"/>
              <a:ea typeface="+mj-ea"/>
              <a:cs typeface="+mj-cs"/>
              <a:sym typeface="+mn-ea"/>
            </a:endParaRPr>
          </a:p>
        </p:txBody>
      </p:sp>
      <p:sp>
        <p:nvSpPr>
          <p:cNvPr id="151556" name="文本框 2"/>
          <p:cNvSpPr txBox="1"/>
          <p:nvPr/>
        </p:nvSpPr>
        <p:spPr>
          <a:xfrm>
            <a:off x="540703" y="1844358"/>
            <a:ext cx="8020050" cy="3784600"/>
          </a:xfrm>
          <a:prstGeom prst="rect">
            <a:avLst/>
          </a:prstGeom>
          <a:noFill/>
          <a:ln w="9525">
            <a:noFill/>
          </a:ln>
        </p:spPr>
        <p:txBody>
          <a:bodyPr wrap="square" anchor="t" anchorCtr="0">
            <a:spAutoFit/>
          </a:bodyPr>
          <a:p>
            <a:pPr>
              <a:lnSpc>
                <a:spcPct val="150000"/>
              </a:lnSpc>
            </a:pPr>
            <a:r>
              <a:rPr lang="zh-CN" altLang="en-US" sz="2400" b="1" dirty="0">
                <a:latin typeface="Arial" panose="020B0604020202020204" pitchFamily="34" charset="0"/>
                <a:ea typeface="宋体" panose="02010600030101010101" pitchFamily="2" charset="-122"/>
                <a:sym typeface="微软雅黑" panose="020B0503020204020204" pitchFamily="34" charset="-122"/>
              </a:rPr>
              <a:t>通过以上三种泄漏危害性的比较可知，</a:t>
            </a:r>
            <a:r>
              <a:rPr lang="zh-CN" altLang="en-US" sz="2400" b="1" dirty="0">
                <a:solidFill>
                  <a:srgbClr val="FF0000"/>
                </a:solidFill>
                <a:latin typeface="Arial" panose="020B0604020202020204" pitchFamily="34" charset="0"/>
                <a:ea typeface="宋体" panose="02010600030101010101" pitchFamily="2" charset="-122"/>
                <a:sym typeface="微软雅黑" panose="020B0503020204020204" pitchFamily="34" charset="-122"/>
              </a:rPr>
              <a:t>胶管脱落形成的泄漏危险性最大，是造成户内爆燃事故的主要原因。</a:t>
            </a:r>
            <a:r>
              <a:rPr lang="zh-CN" altLang="en-US" sz="2400" b="1" dirty="0">
                <a:latin typeface="Arial" panose="020B0604020202020204" pitchFamily="34" charset="0"/>
                <a:ea typeface="宋体" panose="02010600030101010101" pitchFamily="2" charset="-122"/>
                <a:sym typeface="微软雅黑" panose="020B0503020204020204" pitchFamily="34" charset="-122"/>
              </a:rPr>
              <a:t>这一点也被大量事实所证明。因此为了确保居民用气安全，必须着重研究此种泄漏产生的原因，积极采取防范措施，最大限度地控制胶管脱落的发生。</a:t>
            </a:r>
            <a:endParaRPr lang="zh-CN" altLang="en-US" sz="2400" b="1" dirty="0">
              <a:latin typeface="Arial" panose="020B0604020202020204" pitchFamily="34" charset="0"/>
              <a:ea typeface="宋体" panose="02010600030101010101" pitchFamily="2" charset="-122"/>
            </a:endParaRPr>
          </a:p>
          <a:p>
            <a:pPr>
              <a:lnSpc>
                <a:spcPct val="150000"/>
              </a:lnSpc>
            </a:pPr>
            <a:endParaRPr lang="zh-CN" altLang="en-US" sz="2400" dirty="0">
              <a:latin typeface="Arial" panose="020B0604020202020204" pitchFamily="34" charset="0"/>
              <a:ea typeface="宋体" panose="02010600030101010101" pitchFamily="2" charset="-122"/>
            </a:endParaRPr>
          </a:p>
          <a:p>
            <a:endParaRPr lang="zh-CN" altLang="en-US" sz="2400" dirty="0">
              <a:latin typeface="Arial" panose="020B0604020202020204" pitchFamily="34" charset="0"/>
              <a:ea typeface="宋体" panose="02010600030101010101" pitchFamily="2" charset="-122"/>
            </a:endParaRPr>
          </a:p>
        </p:txBody>
      </p:sp>
    </p:spTree>
  </p:cSld>
  <p:clrMapOvr>
    <a:masterClrMapping/>
  </p:clrMapOvr>
  <p:transition spd="slow" advTm="5769">
    <p:fade/>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518920" y="763905"/>
            <a:ext cx="6857365" cy="1137285"/>
          </a:xfrm>
          <a:prstGeom prst="rect">
            <a:avLst/>
          </a:prstGeom>
          <a:noFill/>
        </p:spPr>
        <p:txBody>
          <a:bodyPr wrap="square" rtlCol="0">
            <a:spAutoFit/>
          </a:bodyPr>
          <a:p>
            <a:pPr algn="l"/>
            <a:r>
              <a:rPr lang="zh-CN" altLang="en-US" sz="2400" b="1" noProof="1" dirty="0">
                <a:solidFill>
                  <a:srgbClr val="FFC000"/>
                </a:solidFill>
                <a:latin typeface="Arial" panose="020B0604020202020204" pitchFamily="34" charset="0"/>
                <a:ea typeface="宋体" panose="02010600030101010101" pitchFamily="2" charset="-122"/>
                <a:cs typeface="+mn-cs"/>
                <a:sym typeface="+mn-ea"/>
              </a:rPr>
              <a:t>（四）燃气用户的安全使用规则与安全检查要点</a:t>
            </a:r>
            <a:endParaRPr lang="zh-CN" altLang="en-US" sz="2400" b="1" noProof="1" dirty="0">
              <a:solidFill>
                <a:srgbClr val="FFC000"/>
              </a:solidFill>
              <a:latin typeface="Arial" panose="020B0604020202020204" pitchFamily="34" charset="0"/>
            </a:endParaRPr>
          </a:p>
          <a:p>
            <a:pPr algn="l"/>
            <a:r>
              <a:rPr lang="en-US" altLang="zh-CN" sz="2000" b="1" kern="0" noProof="0" dirty="0" smtClean="0">
                <a:solidFill>
                  <a:schemeClr val="tx2"/>
                </a:solidFill>
                <a:effectLst>
                  <a:outerShdw blurRad="38100" dist="38100" dir="2700000" algn="tl">
                    <a:srgbClr val="000000"/>
                  </a:outerShdw>
                </a:effectLst>
                <a:latin typeface="+mj-lt"/>
                <a:ea typeface="+mj-ea"/>
                <a:cs typeface="+mj-cs"/>
                <a:sym typeface="+mn-ea"/>
              </a:rPr>
              <a:t>                </a:t>
            </a:r>
            <a:r>
              <a:rPr lang="en-US" altLang="zh-CN" sz="2400" b="1" kern="0" noProof="0" dirty="0" smtClean="0">
                <a:solidFill>
                  <a:schemeClr val="tx2"/>
                </a:solidFill>
                <a:effectLst>
                  <a:outerShdw blurRad="38100" dist="38100" dir="2700000" algn="tl">
                    <a:srgbClr val="000000"/>
                  </a:outerShdw>
                </a:effectLst>
                <a:latin typeface="+mj-lt"/>
                <a:ea typeface="+mj-ea"/>
                <a:cs typeface="+mj-cs"/>
                <a:sym typeface="+mn-ea"/>
              </a:rPr>
              <a:t>     </a:t>
            </a:r>
            <a:r>
              <a:rPr lang="zh-CN" altLang="en-US" sz="2400" b="1" kern="0" noProof="0" dirty="0" smtClean="0">
                <a:solidFill>
                  <a:schemeClr val="tx2"/>
                </a:solidFill>
                <a:effectLst>
                  <a:outerShdw blurRad="38100" dist="38100" dir="2700000" algn="tl">
                    <a:srgbClr val="000000"/>
                  </a:outerShdw>
                </a:effectLst>
                <a:latin typeface="+mj-lt"/>
                <a:ea typeface="+mj-ea"/>
                <a:cs typeface="+mj-cs"/>
                <a:sym typeface="+mn-ea"/>
              </a:rPr>
              <a:t>安全使用规则</a:t>
            </a:r>
            <a:r>
              <a:rPr lang="en-US" altLang="zh-CN" sz="2400" b="1" kern="0" noProof="0" dirty="0" smtClean="0">
                <a:solidFill>
                  <a:schemeClr val="tx2"/>
                </a:solidFill>
                <a:effectLst>
                  <a:outerShdw blurRad="38100" dist="38100" dir="2700000" algn="tl">
                    <a:srgbClr val="000000"/>
                  </a:outerShdw>
                </a:effectLst>
                <a:latin typeface="+mj-lt"/>
                <a:ea typeface="+mj-ea"/>
                <a:cs typeface="+mj-cs"/>
                <a:sym typeface="+mn-ea"/>
              </a:rPr>
              <a:t>——</a:t>
            </a:r>
            <a:r>
              <a:rPr lang="zh-CN" altLang="en-US" sz="2400" b="1" kern="0" noProof="0" dirty="0" smtClean="0">
                <a:solidFill>
                  <a:schemeClr val="tx2"/>
                </a:solidFill>
                <a:effectLst>
                  <a:outerShdw blurRad="38100" dist="38100" dir="2700000" algn="tl">
                    <a:srgbClr val="000000"/>
                  </a:outerShdw>
                </a:effectLst>
                <a:latin typeface="+mj-lt"/>
                <a:ea typeface="+mj-ea"/>
                <a:cs typeface="+mj-cs"/>
                <a:sym typeface="+mn-ea"/>
              </a:rPr>
              <a:t>厨房</a:t>
            </a:r>
            <a:endParaRPr kumimoji="0" lang="zh-CN" altLang="en-US" sz="2000" b="1" kern="0" cap="none" spc="0" normalizeH="0" baseline="0" noProof="0" dirty="0" smtClean="0">
              <a:solidFill>
                <a:schemeClr val="tx2"/>
              </a:solidFill>
              <a:effectLst>
                <a:outerShdw blurRad="38100" dist="38100" dir="2700000" algn="tl">
                  <a:srgbClr val="000000"/>
                </a:outerShdw>
              </a:effectLst>
              <a:latin typeface="+mj-lt"/>
              <a:ea typeface="+mj-ea"/>
              <a:cs typeface="+mj-cs"/>
            </a:endParaRPr>
          </a:p>
          <a:p>
            <a:pPr algn="l"/>
            <a:endParaRPr kumimoji="0" lang="zh-CN" altLang="en-US" sz="2000" b="1" kern="0" cap="none" spc="0" normalizeH="0" baseline="0" noProof="0" dirty="0" smtClean="0">
              <a:solidFill>
                <a:schemeClr val="tx2"/>
              </a:solidFill>
              <a:effectLst>
                <a:outerShdw blurRad="38100" dist="38100" dir="2700000" algn="tl">
                  <a:srgbClr val="000000"/>
                </a:outerShdw>
              </a:effectLst>
              <a:latin typeface="+mj-lt"/>
              <a:ea typeface="+mj-ea"/>
              <a:cs typeface="+mj-cs"/>
            </a:endParaRPr>
          </a:p>
        </p:txBody>
      </p:sp>
      <p:sp>
        <p:nvSpPr>
          <p:cNvPr id="152580" name="文本框 2"/>
          <p:cNvSpPr txBox="1"/>
          <p:nvPr/>
        </p:nvSpPr>
        <p:spPr>
          <a:xfrm>
            <a:off x="540703" y="1701165"/>
            <a:ext cx="8113712" cy="4554220"/>
          </a:xfrm>
          <a:prstGeom prst="rect">
            <a:avLst/>
          </a:prstGeom>
          <a:noFill/>
          <a:ln w="9525">
            <a:noFill/>
          </a:ln>
        </p:spPr>
        <p:txBody>
          <a:bodyPr wrap="square" anchor="t" anchorCtr="0">
            <a:spAutoFit/>
          </a:bodyPr>
          <a:p>
            <a:pPr>
              <a:lnSpc>
                <a:spcPct val="150000"/>
              </a:lnSpc>
            </a:pPr>
            <a:r>
              <a:rPr lang="en-US" altLang="zh-CN" sz="2000" b="1" dirty="0">
                <a:latin typeface="Arial" panose="020B0604020202020204" pitchFamily="34" charset="0"/>
                <a:ea typeface="宋体" panose="02010600030101010101" pitchFamily="2" charset="-122"/>
                <a:sym typeface="微软雅黑" panose="020B0503020204020204" pitchFamily="34" charset="-122"/>
              </a:rPr>
              <a:t>1</a:t>
            </a:r>
            <a:r>
              <a:rPr lang="zh-CN" altLang="en-US" sz="2000" b="1" dirty="0">
                <a:latin typeface="Arial" panose="020B0604020202020204" pitchFamily="34" charset="0"/>
                <a:ea typeface="宋体" panose="02010600030101010101" pitchFamily="2" charset="-122"/>
                <a:sym typeface="微软雅黑" panose="020B0503020204020204" pitchFamily="34" charset="-122"/>
              </a:rPr>
              <a:t>、使用燃气、安装燃气设施的厨房应具备以下条件</a:t>
            </a:r>
            <a:endParaRPr lang="zh-CN" altLang="en-US" sz="2000" b="1" dirty="0">
              <a:latin typeface="Arial" panose="020B0604020202020204" pitchFamily="34" charset="0"/>
              <a:ea typeface="宋体" panose="02010600030101010101" pitchFamily="2" charset="-122"/>
            </a:endParaRPr>
          </a:p>
          <a:p>
            <a:pPr>
              <a:lnSpc>
                <a:spcPct val="150000"/>
              </a:lnSpc>
            </a:pPr>
            <a:r>
              <a:rPr lang="en-US" altLang="zh-CN" sz="2000" b="1" dirty="0">
                <a:latin typeface="Arial" panose="020B0604020202020204" pitchFamily="34" charset="0"/>
                <a:ea typeface="宋体" panose="02010600030101010101" pitchFamily="2" charset="-122"/>
                <a:sym typeface="微软雅黑" panose="020B0503020204020204" pitchFamily="34" charset="-122"/>
              </a:rPr>
              <a:t>(1)</a:t>
            </a:r>
            <a:r>
              <a:rPr lang="zh-CN" altLang="en-US" sz="2000" b="1" dirty="0">
                <a:latin typeface="Arial" panose="020B0604020202020204" pitchFamily="34" charset="0"/>
                <a:ea typeface="宋体" panose="02010600030101010101" pitchFamily="2" charset="-122"/>
                <a:sym typeface="微软雅黑" panose="020B0503020204020204" pitchFamily="34" charset="-122"/>
              </a:rPr>
              <a:t>有独立的厨房，厨房和客厅、卧室等房间不可直通，应有门隔离，不可用开放式厨房。</a:t>
            </a:r>
            <a:endParaRPr lang="zh-CN" altLang="en-US" sz="2000" b="1" dirty="0">
              <a:latin typeface="Arial" panose="020B0604020202020204" pitchFamily="34" charset="0"/>
              <a:ea typeface="宋体" panose="02010600030101010101" pitchFamily="2" charset="-122"/>
            </a:endParaRPr>
          </a:p>
          <a:p>
            <a:pPr>
              <a:lnSpc>
                <a:spcPct val="150000"/>
              </a:lnSpc>
            </a:pPr>
            <a:r>
              <a:rPr lang="en-US" altLang="zh-CN" sz="2000" b="1" dirty="0">
                <a:latin typeface="Arial" panose="020B0604020202020204" pitchFamily="34" charset="0"/>
                <a:ea typeface="宋体" panose="02010600030101010101" pitchFamily="2" charset="-122"/>
                <a:sym typeface="微软雅黑" panose="020B0503020204020204" pitchFamily="34" charset="-122"/>
              </a:rPr>
              <a:t>(2)</a:t>
            </a:r>
            <a:r>
              <a:rPr lang="zh-CN" altLang="en-US" sz="2000" b="1" dirty="0">
                <a:latin typeface="Arial" panose="020B0604020202020204" pitchFamily="34" charset="0"/>
                <a:ea typeface="宋体" panose="02010600030101010101" pitchFamily="2" charset="-122"/>
                <a:sym typeface="微软雅黑" panose="020B0503020204020204" pitchFamily="34" charset="-122"/>
              </a:rPr>
              <a:t>厨房要有一定的高度和空间，室内净高不低于</a:t>
            </a:r>
            <a:r>
              <a:rPr lang="en-US" altLang="zh-CN" sz="2000" b="1" dirty="0">
                <a:latin typeface="Arial" panose="020B0604020202020204" pitchFamily="34" charset="0"/>
                <a:ea typeface="宋体" panose="02010600030101010101" pitchFamily="2" charset="-122"/>
                <a:sym typeface="微软雅黑" panose="020B0503020204020204" pitchFamily="34" charset="-122"/>
              </a:rPr>
              <a:t>2</a:t>
            </a:r>
            <a:r>
              <a:rPr lang="zh-CN" altLang="en-US" sz="2000" b="1" dirty="0">
                <a:latin typeface="Arial" panose="020B0604020202020204" pitchFamily="34" charset="0"/>
                <a:ea typeface="宋体" panose="02010600030101010101" pitchFamily="2" charset="-122"/>
                <a:sym typeface="微软雅黑" panose="020B0503020204020204" pitchFamily="34" charset="-122"/>
              </a:rPr>
              <a:t>．</a:t>
            </a:r>
            <a:r>
              <a:rPr lang="en-US" altLang="zh-CN" sz="2000" b="1" dirty="0">
                <a:latin typeface="Arial" panose="020B0604020202020204" pitchFamily="34" charset="0"/>
                <a:ea typeface="宋体" panose="02010600030101010101" pitchFamily="2" charset="-122"/>
                <a:sym typeface="微软雅黑" panose="020B0503020204020204" pitchFamily="34" charset="-122"/>
              </a:rPr>
              <a:t>5</a:t>
            </a:r>
            <a:r>
              <a:rPr lang="zh-CN" altLang="en-US" sz="2000" b="1" dirty="0">
                <a:latin typeface="Arial" panose="020B0604020202020204" pitchFamily="34" charset="0"/>
                <a:ea typeface="宋体" panose="02010600030101010101" pitchFamily="2" charset="-122"/>
                <a:sym typeface="微软雅黑" panose="020B0503020204020204" pitchFamily="34" charset="-122"/>
              </a:rPr>
              <a:t>米，净容积不小于</a:t>
            </a:r>
            <a:r>
              <a:rPr lang="en-US" altLang="zh-CN" sz="2000" b="1" dirty="0">
                <a:latin typeface="Arial" panose="020B0604020202020204" pitchFamily="34" charset="0"/>
                <a:ea typeface="宋体" panose="02010600030101010101" pitchFamily="2" charset="-122"/>
                <a:sym typeface="微软雅黑" panose="020B0503020204020204" pitchFamily="34" charset="-122"/>
              </a:rPr>
              <a:t>12</a:t>
            </a:r>
            <a:r>
              <a:rPr lang="zh-CN" altLang="en-US" sz="2000" b="1" dirty="0">
                <a:latin typeface="Arial" panose="020B0604020202020204" pitchFamily="34" charset="0"/>
                <a:ea typeface="宋体" panose="02010600030101010101" pitchFamily="2" charset="-122"/>
                <a:sym typeface="微软雅黑" panose="020B0503020204020204" pitchFamily="34" charset="-122"/>
              </a:rPr>
              <a:t>米</a:t>
            </a:r>
            <a:r>
              <a:rPr lang="en-US" altLang="zh-CN" sz="2000" b="1" baseline="30000" dirty="0">
                <a:latin typeface="Arial" panose="020B0604020202020204" pitchFamily="34" charset="0"/>
                <a:ea typeface="宋体" panose="02010600030101010101" pitchFamily="2" charset="-122"/>
                <a:sym typeface="微软雅黑" panose="020B0503020204020204" pitchFamily="34" charset="-122"/>
              </a:rPr>
              <a:t>3</a:t>
            </a:r>
            <a:r>
              <a:rPr lang="zh-CN" altLang="en-US" sz="2000" b="1" dirty="0">
                <a:latin typeface="Arial" panose="020B0604020202020204" pitchFamily="34" charset="0"/>
                <a:ea typeface="宋体" panose="02010600030101010101" pitchFamily="2" charset="-122"/>
                <a:sym typeface="微软雅黑" panose="020B0503020204020204" pitchFamily="34" charset="-122"/>
              </a:rPr>
              <a:t>。</a:t>
            </a:r>
            <a:endParaRPr lang="zh-CN" altLang="en-US" sz="2000" b="1" dirty="0">
              <a:latin typeface="Arial" panose="020B0604020202020204" pitchFamily="34" charset="0"/>
              <a:ea typeface="宋体" panose="02010600030101010101" pitchFamily="2" charset="-122"/>
            </a:endParaRPr>
          </a:p>
          <a:p>
            <a:pPr>
              <a:lnSpc>
                <a:spcPct val="150000"/>
              </a:lnSpc>
            </a:pPr>
            <a:r>
              <a:rPr lang="zh-CN" altLang="en-US" sz="2000" b="1" dirty="0">
                <a:latin typeface="Arial" panose="020B0604020202020204" pitchFamily="34" charset="0"/>
                <a:ea typeface="宋体" panose="02010600030101010101" pitchFamily="2" charset="-122"/>
                <a:sym typeface="微软雅黑" panose="020B0503020204020204" pitchFamily="34" charset="-122"/>
              </a:rPr>
              <a:t> </a:t>
            </a:r>
            <a:r>
              <a:rPr lang="en-US" altLang="zh-CN" sz="2000" b="1" dirty="0">
                <a:latin typeface="Arial" panose="020B0604020202020204" pitchFamily="34" charset="0"/>
                <a:ea typeface="宋体" panose="02010600030101010101" pitchFamily="2" charset="-122"/>
                <a:sym typeface="微软雅黑" panose="020B0503020204020204" pitchFamily="34" charset="-122"/>
              </a:rPr>
              <a:t>(3)</a:t>
            </a:r>
            <a:r>
              <a:rPr lang="zh-CN" altLang="en-US" sz="2000" b="1" dirty="0">
                <a:latin typeface="Arial" panose="020B0604020202020204" pitchFamily="34" charset="0"/>
                <a:ea typeface="宋体" panose="02010600030101010101" pitchFamily="2" charset="-122"/>
                <a:sym typeface="微软雅黑" panose="020B0503020204020204" pitchFamily="34" charset="-122"/>
              </a:rPr>
              <a:t>厨房要有良好的通风条件，自然进风口面积不小于</a:t>
            </a:r>
            <a:r>
              <a:rPr lang="en-US" altLang="zh-CN" sz="2000" b="1" dirty="0">
                <a:latin typeface="Arial" panose="020B0604020202020204" pitchFamily="34" charset="0"/>
                <a:ea typeface="宋体" panose="02010600030101010101" pitchFamily="2" charset="-122"/>
                <a:sym typeface="微软雅黑" panose="020B0503020204020204" pitchFamily="34" charset="-122"/>
              </a:rPr>
              <a:t>0.03</a:t>
            </a:r>
            <a:r>
              <a:rPr lang="zh-CN" altLang="en-US" sz="2000" b="1" dirty="0">
                <a:latin typeface="Arial" panose="020B0604020202020204" pitchFamily="34" charset="0"/>
                <a:ea typeface="宋体" panose="02010600030101010101" pitchFamily="2" charset="-122"/>
                <a:sym typeface="微软雅黑" panose="020B0503020204020204" pitchFamily="34" charset="-122"/>
              </a:rPr>
              <a:t>米</a:t>
            </a:r>
            <a:r>
              <a:rPr lang="en-US" altLang="zh-CN" sz="2000" b="1" baseline="30000" dirty="0">
                <a:latin typeface="Arial" panose="020B0604020202020204" pitchFamily="34" charset="0"/>
                <a:ea typeface="宋体" panose="02010600030101010101" pitchFamily="2" charset="-122"/>
                <a:sym typeface="微软雅黑" panose="020B0503020204020204" pitchFamily="34" charset="-122"/>
              </a:rPr>
              <a:t>2</a:t>
            </a:r>
            <a:r>
              <a:rPr lang="zh-CN" altLang="en-US" sz="2000" b="1" dirty="0">
                <a:latin typeface="Arial" panose="020B0604020202020204" pitchFamily="34" charset="0"/>
                <a:ea typeface="宋体" panose="02010600030101010101" pitchFamily="2" charset="-122"/>
                <a:sym typeface="微软雅黑" panose="020B0503020204020204" pitchFamily="34" charset="-122"/>
              </a:rPr>
              <a:t>。冬季尤其要注意通风，不要将厨房窗户粘贴封严。尽可能采用机械排风。</a:t>
            </a:r>
            <a:endParaRPr lang="zh-CN" altLang="en-US" sz="2000" b="1" dirty="0">
              <a:latin typeface="Arial" panose="020B0604020202020204" pitchFamily="34" charset="0"/>
              <a:ea typeface="宋体" panose="02010600030101010101" pitchFamily="2" charset="-122"/>
            </a:endParaRPr>
          </a:p>
          <a:p>
            <a:pPr>
              <a:lnSpc>
                <a:spcPct val="150000"/>
              </a:lnSpc>
            </a:pPr>
            <a:r>
              <a:rPr lang="en-US" altLang="zh-CN" sz="2000" b="1" dirty="0">
                <a:latin typeface="Arial" panose="020B0604020202020204" pitchFamily="34" charset="0"/>
                <a:ea typeface="宋体" panose="02010600030101010101" pitchFamily="2" charset="-122"/>
                <a:sym typeface="微软雅黑" panose="020B0503020204020204" pitchFamily="34" charset="-122"/>
              </a:rPr>
              <a:t>(4)</a:t>
            </a:r>
            <a:r>
              <a:rPr lang="zh-CN" altLang="en-US" sz="2000" b="1" dirty="0">
                <a:latin typeface="Arial" panose="020B0604020202020204" pitchFamily="34" charset="0"/>
                <a:ea typeface="宋体" panose="02010600030101010101" pitchFamily="2" charset="-122"/>
                <a:sym typeface="微软雅黑" panose="020B0503020204020204" pitchFamily="34" charset="-122"/>
              </a:rPr>
              <a:t>使用燃气的厨房不能住人，不应同时再使用其他明火火源（如煤炉，柴火灶）。</a:t>
            </a:r>
            <a:endParaRPr lang="zh-CN" altLang="en-US" sz="2000" b="1" dirty="0">
              <a:latin typeface="Arial" panose="020B0604020202020204" pitchFamily="34" charset="0"/>
              <a:ea typeface="宋体" panose="02010600030101010101" pitchFamily="2" charset="-122"/>
            </a:endParaRPr>
          </a:p>
          <a:p>
            <a:endParaRPr lang="zh-CN" altLang="en-US" sz="2000" b="1" dirty="0">
              <a:latin typeface="Arial" panose="020B0604020202020204" pitchFamily="34" charset="0"/>
              <a:ea typeface="宋体" panose="02010600030101010101" pitchFamily="2" charset="-122"/>
            </a:endParaRPr>
          </a:p>
        </p:txBody>
      </p:sp>
    </p:spTree>
  </p:cSld>
  <p:clrMapOvr>
    <a:masterClrMapping/>
  </p:clrMapOvr>
  <p:transition spd="slow" advTm="5769">
    <p:fade/>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132455" y="787400"/>
            <a:ext cx="4027170" cy="460375"/>
          </a:xfrm>
          <a:prstGeom prst="rect">
            <a:avLst/>
          </a:prstGeom>
          <a:noFill/>
        </p:spPr>
        <p:txBody>
          <a:bodyPr wrap="square" rtlCol="0">
            <a:spAutoFit/>
          </a:bodyPr>
          <a:p>
            <a:r>
              <a:rPr lang="zh-CN" altLang="en-US" sz="2400" b="1" kern="0" noProof="0" smtClean="0">
                <a:solidFill>
                  <a:schemeClr val="tx2"/>
                </a:solidFill>
                <a:effectLst>
                  <a:outerShdw blurRad="38100" dist="38100" dir="2700000" algn="tl">
                    <a:srgbClr val="000000"/>
                  </a:outerShdw>
                </a:effectLst>
                <a:latin typeface="+mj-lt"/>
                <a:ea typeface="+mj-ea"/>
                <a:cs typeface="+mj-cs"/>
                <a:sym typeface="+mn-ea"/>
              </a:rPr>
              <a:t>安全使用规则</a:t>
            </a:r>
            <a:r>
              <a:rPr lang="en-US" altLang="zh-CN" sz="2400" b="1" kern="0" noProof="0" smtClean="0">
                <a:solidFill>
                  <a:schemeClr val="tx2"/>
                </a:solidFill>
                <a:effectLst>
                  <a:outerShdw blurRad="38100" dist="38100" dir="2700000" algn="tl">
                    <a:srgbClr val="000000"/>
                  </a:outerShdw>
                </a:effectLst>
                <a:latin typeface="+mj-lt"/>
                <a:ea typeface="+mj-ea"/>
                <a:cs typeface="+mj-cs"/>
                <a:sym typeface="+mn-ea"/>
              </a:rPr>
              <a:t>——</a:t>
            </a:r>
            <a:r>
              <a:rPr lang="zh-CN" altLang="en-US" sz="2400" b="1" kern="0" noProof="0" smtClean="0">
                <a:solidFill>
                  <a:schemeClr val="tx2"/>
                </a:solidFill>
                <a:effectLst>
                  <a:outerShdw blurRad="38100" dist="38100" dir="2700000" algn="tl">
                    <a:srgbClr val="000000"/>
                  </a:outerShdw>
                </a:effectLst>
                <a:latin typeface="+mj-lt"/>
                <a:ea typeface="+mj-ea"/>
                <a:cs typeface="+mj-cs"/>
                <a:sym typeface="+mn-ea"/>
              </a:rPr>
              <a:t>钢瓶</a:t>
            </a:r>
            <a:endParaRPr lang="zh-CN" altLang="en-US" sz="2400" b="1" kern="0" noProof="0" smtClean="0">
              <a:solidFill>
                <a:schemeClr val="tx2"/>
              </a:solidFill>
              <a:effectLst>
                <a:outerShdw blurRad="38100" dist="38100" dir="2700000" algn="tl">
                  <a:srgbClr val="000000"/>
                </a:outerShdw>
              </a:effectLst>
              <a:latin typeface="+mj-lt"/>
              <a:ea typeface="+mj-ea"/>
              <a:cs typeface="+mj-cs"/>
              <a:sym typeface="+mn-ea"/>
            </a:endParaRPr>
          </a:p>
        </p:txBody>
      </p:sp>
      <p:sp>
        <p:nvSpPr>
          <p:cNvPr id="153604" name="文本框 2"/>
          <p:cNvSpPr txBox="1"/>
          <p:nvPr/>
        </p:nvSpPr>
        <p:spPr>
          <a:xfrm>
            <a:off x="790575" y="1773555"/>
            <a:ext cx="7270750" cy="3599815"/>
          </a:xfrm>
          <a:prstGeom prst="rect">
            <a:avLst/>
          </a:prstGeom>
          <a:noFill/>
          <a:ln w="9525">
            <a:noFill/>
          </a:ln>
        </p:spPr>
        <p:txBody>
          <a:bodyPr wrap="square" anchor="t" anchorCtr="0">
            <a:spAutoFit/>
          </a:bodyPr>
          <a:p>
            <a:pPr>
              <a:lnSpc>
                <a:spcPct val="150000"/>
              </a:lnSpc>
            </a:pPr>
            <a:r>
              <a:rPr lang="en-US" altLang="zh-CN" sz="20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2</a:t>
            </a:r>
            <a:r>
              <a:rPr lang="zh-CN" altLang="en-US" sz="20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、钢瓶</a:t>
            </a:r>
            <a:endParaRPr lang="zh-CN" altLang="en-US" sz="2000" b="1" dirty="0">
              <a:solidFill>
                <a:schemeClr val="accent1"/>
              </a:solidFill>
              <a:latin typeface="微软雅黑" panose="020B0503020204020204" pitchFamily="34" charset="-122"/>
              <a:ea typeface="微软雅黑" panose="020B0503020204020204" pitchFamily="34" charset="-122"/>
            </a:endParaRPr>
          </a:p>
          <a:p>
            <a:pPr>
              <a:lnSpc>
                <a:spcPct val="150000"/>
              </a:lnSpc>
            </a:pPr>
            <a:r>
              <a:rPr lang="en-US" altLang="zh-CN" sz="2000" b="1" dirty="0">
                <a:latin typeface="Arial" panose="020B0604020202020204" pitchFamily="34" charset="0"/>
                <a:ea typeface="宋体" panose="02010600030101010101" pitchFamily="2" charset="-122"/>
                <a:sym typeface="微软雅黑" panose="020B0503020204020204" pitchFamily="34" charset="-122"/>
              </a:rPr>
              <a:t>(1)</a:t>
            </a:r>
            <a:r>
              <a:rPr lang="zh-CN" altLang="en-US" sz="2000" b="1" dirty="0">
                <a:latin typeface="Arial" panose="020B0604020202020204" pitchFamily="34" charset="0"/>
                <a:ea typeface="宋体" panose="02010600030101010101" pitchFamily="2" charset="-122"/>
                <a:sym typeface="微软雅黑" panose="020B0503020204020204" pitchFamily="34" charset="-122"/>
              </a:rPr>
              <a:t>应当使用在检验合格期内的钢瓶，过期未检验的钢瓶不要使用。换气时要注意检查钢瓶有无漏气现象、是否过期。超过</a:t>
            </a:r>
            <a:r>
              <a:rPr lang="en-US" altLang="zh-CN" sz="2000" b="1" dirty="0">
                <a:latin typeface="Arial" panose="020B0604020202020204" pitchFamily="34" charset="0"/>
                <a:ea typeface="宋体" panose="02010600030101010101" pitchFamily="2" charset="-122"/>
                <a:sym typeface="微软雅黑" panose="020B0503020204020204" pitchFamily="34" charset="-122"/>
              </a:rPr>
              <a:t>8</a:t>
            </a:r>
            <a:r>
              <a:rPr lang="zh-CN" altLang="en-US" sz="2000" b="1" dirty="0">
                <a:latin typeface="Arial" panose="020B0604020202020204" pitchFamily="34" charset="0"/>
                <a:ea typeface="宋体" panose="02010600030101010101" pitchFamily="2" charset="-122"/>
                <a:sym typeface="微软雅黑" panose="020B0503020204020204" pitchFamily="34" charset="-122"/>
              </a:rPr>
              <a:t>年的钢瓶不建议使用。</a:t>
            </a:r>
            <a:endParaRPr lang="zh-CN" altLang="en-US" sz="2000" b="1" dirty="0">
              <a:latin typeface="Arial" panose="020B0604020202020204" pitchFamily="34" charset="0"/>
              <a:ea typeface="宋体" panose="02010600030101010101" pitchFamily="2" charset="-122"/>
            </a:endParaRPr>
          </a:p>
          <a:p>
            <a:pPr>
              <a:lnSpc>
                <a:spcPct val="150000"/>
              </a:lnSpc>
            </a:pPr>
            <a:r>
              <a:rPr lang="en-US" altLang="zh-CN" sz="2000" b="1" dirty="0">
                <a:latin typeface="Arial" panose="020B0604020202020204" pitchFamily="34" charset="0"/>
                <a:ea typeface="宋体" panose="02010600030101010101" pitchFamily="2" charset="-122"/>
                <a:sym typeface="微软雅黑" panose="020B0503020204020204" pitchFamily="34" charset="-122"/>
              </a:rPr>
              <a:t>(2) </a:t>
            </a:r>
            <a:r>
              <a:rPr lang="zh-CN" altLang="en-US" sz="2000" b="1" dirty="0">
                <a:latin typeface="Arial" panose="020B0604020202020204" pitchFamily="34" charset="0"/>
                <a:ea typeface="宋体" panose="02010600030101010101" pitchFamily="2" charset="-122"/>
                <a:sym typeface="微软雅黑" panose="020B0503020204020204" pitchFamily="34" charset="-122"/>
              </a:rPr>
              <a:t>钢瓶应该放在方便搬走而又通风干燥、不容易受腐蚀的地方，不可放在灶台下。保持使用钢瓶的环境清洁。</a:t>
            </a:r>
            <a:endParaRPr lang="zh-CN" altLang="en-US" sz="2000" b="1" dirty="0">
              <a:latin typeface="Arial" panose="020B0604020202020204" pitchFamily="34" charset="0"/>
              <a:ea typeface="宋体" panose="02010600030101010101" pitchFamily="2" charset="-122"/>
            </a:endParaRPr>
          </a:p>
          <a:p>
            <a:pPr>
              <a:lnSpc>
                <a:spcPct val="150000"/>
              </a:lnSpc>
            </a:pPr>
            <a:r>
              <a:rPr lang="en-US" altLang="zh-CN" sz="2000" b="1" dirty="0">
                <a:latin typeface="Arial" panose="020B0604020202020204" pitchFamily="34" charset="0"/>
                <a:ea typeface="宋体" panose="02010600030101010101" pitchFamily="2" charset="-122"/>
                <a:sym typeface="微软雅黑" panose="020B0503020204020204" pitchFamily="34" charset="-122"/>
              </a:rPr>
              <a:t>(3) </a:t>
            </a:r>
            <a:r>
              <a:rPr lang="zh-CN" altLang="en-US" sz="2000" b="1" dirty="0">
                <a:latin typeface="Arial" panose="020B0604020202020204" pitchFamily="34" charset="0"/>
                <a:ea typeface="宋体" panose="02010600030101010101" pitchFamily="2" charset="-122"/>
                <a:sym typeface="微软雅黑" panose="020B0503020204020204" pitchFamily="34" charset="-122"/>
              </a:rPr>
              <a:t>钢瓶严防曝晒、远离明火或温度较高的地方。</a:t>
            </a:r>
            <a:endParaRPr lang="zh-CN" altLang="en-US" sz="1800" b="1" dirty="0">
              <a:latin typeface="Arial" panose="020B0604020202020204" pitchFamily="34" charset="0"/>
              <a:ea typeface="宋体" panose="02010600030101010101" pitchFamily="2" charset="-122"/>
            </a:endParaRPr>
          </a:p>
          <a:p>
            <a:endParaRPr lang="zh-CN" altLang="en-US" sz="1800" b="1" dirty="0">
              <a:latin typeface="Arial" panose="020B0604020202020204" pitchFamily="34" charset="0"/>
              <a:ea typeface="宋体" panose="02010600030101010101" pitchFamily="2" charset="-122"/>
            </a:endParaRPr>
          </a:p>
        </p:txBody>
      </p:sp>
    </p:spTree>
  </p:cSld>
  <p:clrMapOvr>
    <a:masterClrMapping/>
  </p:clrMapOvr>
  <p:transition spd="slow" advTm="5769">
    <p:fade/>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4627" name="文本框 1"/>
          <p:cNvSpPr txBox="1"/>
          <p:nvPr/>
        </p:nvSpPr>
        <p:spPr>
          <a:xfrm>
            <a:off x="890905" y="1557655"/>
            <a:ext cx="7880350" cy="2865755"/>
          </a:xfrm>
          <a:prstGeom prst="rect">
            <a:avLst/>
          </a:prstGeom>
          <a:noFill/>
          <a:ln w="9525">
            <a:noFill/>
          </a:ln>
        </p:spPr>
        <p:txBody>
          <a:bodyPr wrap="square" anchor="t" anchorCtr="0">
            <a:noAutofit/>
          </a:bodyPr>
          <a:p>
            <a:pPr>
              <a:lnSpc>
                <a:spcPct val="150000"/>
              </a:lnSpc>
            </a:pPr>
            <a:r>
              <a:rPr lang="en-US" altLang="zh-CN" sz="2400" b="1" dirty="0">
                <a:latin typeface="Arial" panose="020B0604020202020204" pitchFamily="34" charset="0"/>
                <a:ea typeface="宋体" panose="02010600030101010101" pitchFamily="2" charset="-122"/>
                <a:sym typeface="微软雅黑" panose="020B0503020204020204" pitchFamily="34" charset="-122"/>
              </a:rPr>
              <a:t>(4) </a:t>
            </a:r>
            <a:r>
              <a:rPr lang="zh-CN" altLang="en-US" sz="2400" b="1" dirty="0">
                <a:latin typeface="Arial" panose="020B0604020202020204" pitchFamily="34" charset="0"/>
                <a:ea typeface="宋体" panose="02010600030101010101" pitchFamily="2" charset="-122"/>
                <a:sym typeface="微软雅黑" panose="020B0503020204020204" pitchFamily="34" charset="-122"/>
              </a:rPr>
              <a:t>钢瓶要直立使用、严禁倒立或卧倒使用。</a:t>
            </a:r>
            <a:endParaRPr lang="zh-CN" altLang="en-US" sz="2400" b="1" dirty="0">
              <a:latin typeface="Arial" panose="020B0604020202020204" pitchFamily="34" charset="0"/>
              <a:ea typeface="宋体" panose="02010600030101010101" pitchFamily="2" charset="-122"/>
            </a:endParaRPr>
          </a:p>
          <a:p>
            <a:pPr>
              <a:lnSpc>
                <a:spcPct val="150000"/>
              </a:lnSpc>
            </a:pPr>
            <a:r>
              <a:rPr lang="en-US" altLang="zh-CN" sz="2400" b="1" dirty="0">
                <a:latin typeface="Arial" panose="020B0604020202020204" pitchFamily="34" charset="0"/>
                <a:ea typeface="宋体" panose="02010600030101010101" pitchFamily="2" charset="-122"/>
                <a:sym typeface="微软雅黑" panose="020B0503020204020204" pitchFamily="34" charset="-122"/>
              </a:rPr>
              <a:t>(5)</a:t>
            </a:r>
            <a:r>
              <a:rPr lang="zh-CN" altLang="en-US" sz="2400" b="1" dirty="0">
                <a:latin typeface="Arial" panose="020B0604020202020204" pitchFamily="34" charset="0"/>
                <a:ea typeface="宋体" panose="02010600030101010101" pitchFamily="2" charset="-122"/>
                <a:sym typeface="微软雅黑" panose="020B0503020204020204" pitchFamily="34" charset="-122"/>
              </a:rPr>
              <a:t>搬运钢瓶严禁摔、滚和撞击。</a:t>
            </a:r>
            <a:endParaRPr lang="zh-CN" altLang="en-US" sz="2400" b="1" dirty="0">
              <a:latin typeface="Arial" panose="020B0604020202020204" pitchFamily="34" charset="0"/>
              <a:ea typeface="宋体" panose="02010600030101010101" pitchFamily="2" charset="-122"/>
            </a:endParaRPr>
          </a:p>
          <a:p>
            <a:pPr>
              <a:lnSpc>
                <a:spcPct val="150000"/>
              </a:lnSpc>
            </a:pPr>
            <a:r>
              <a:rPr lang="en-US" altLang="zh-CN" sz="2400" b="1" dirty="0">
                <a:latin typeface="Arial" panose="020B0604020202020204" pitchFamily="34" charset="0"/>
                <a:ea typeface="宋体" panose="02010600030101010101" pitchFamily="2" charset="-122"/>
                <a:sym typeface="微软雅黑" panose="020B0503020204020204" pitchFamily="34" charset="-122"/>
              </a:rPr>
              <a:t>(6)</a:t>
            </a:r>
            <a:r>
              <a:rPr lang="zh-CN" altLang="en-US" sz="2400" b="1" dirty="0">
                <a:latin typeface="Arial" panose="020B0604020202020204" pitchFamily="34" charset="0"/>
                <a:ea typeface="宋体" panose="02010600030101010101" pitchFamily="2" charset="-122"/>
                <a:sym typeface="微软雅黑" panose="020B0503020204020204" pitchFamily="34" charset="-122"/>
              </a:rPr>
              <a:t>不准用开水浇和火烤钢瓶。</a:t>
            </a:r>
            <a:endParaRPr lang="zh-CN" altLang="en-US" sz="2400" b="1" dirty="0">
              <a:latin typeface="Arial" panose="020B0604020202020204" pitchFamily="34" charset="0"/>
              <a:ea typeface="宋体" panose="02010600030101010101" pitchFamily="2" charset="-122"/>
            </a:endParaRPr>
          </a:p>
          <a:p>
            <a:pPr>
              <a:lnSpc>
                <a:spcPct val="150000"/>
              </a:lnSpc>
            </a:pPr>
            <a:r>
              <a:rPr lang="en-US" altLang="zh-CN" sz="2400" b="1" dirty="0">
                <a:latin typeface="Arial" panose="020B0604020202020204" pitchFamily="34" charset="0"/>
                <a:ea typeface="宋体" panose="02010600030101010101" pitchFamily="2" charset="-122"/>
                <a:sym typeface="微软雅黑" panose="020B0503020204020204" pitchFamily="34" charset="-122"/>
              </a:rPr>
              <a:t>(7)</a:t>
            </a:r>
            <a:r>
              <a:rPr lang="zh-CN" altLang="en-US" sz="2400" b="1" dirty="0">
                <a:latin typeface="Arial" panose="020B0604020202020204" pitchFamily="34" charset="0"/>
                <a:ea typeface="宋体" panose="02010600030101010101" pitchFamily="2" charset="-122"/>
                <a:sym typeface="微软雅黑" panose="020B0503020204020204" pitchFamily="34" charset="-122"/>
              </a:rPr>
              <a:t>使用时气瓶与灶具的最外侧水平距离不得小于</a:t>
            </a:r>
            <a:r>
              <a:rPr lang="en-US" altLang="zh-CN" sz="2400" b="1" dirty="0">
                <a:latin typeface="Arial" panose="020B0604020202020204" pitchFamily="34" charset="0"/>
                <a:ea typeface="宋体" panose="02010600030101010101" pitchFamily="2" charset="-122"/>
                <a:sym typeface="微软雅黑" panose="020B0503020204020204" pitchFamily="34" charset="-122"/>
              </a:rPr>
              <a:t>50</a:t>
            </a:r>
            <a:r>
              <a:rPr lang="zh-CN" altLang="en-US" sz="2400" b="1" dirty="0">
                <a:latin typeface="Arial" panose="020B0604020202020204" pitchFamily="34" charset="0"/>
                <a:ea typeface="宋体" panose="02010600030101010101" pitchFamily="2" charset="-122"/>
                <a:sym typeface="微软雅黑" panose="020B0503020204020204" pitchFamily="34" charset="-122"/>
              </a:rPr>
              <a:t>公分。</a:t>
            </a:r>
            <a:endParaRPr lang="zh-CN" altLang="en-US" sz="2400" b="1" dirty="0">
              <a:latin typeface="Arial" panose="020B0604020202020204" pitchFamily="34" charset="0"/>
              <a:ea typeface="宋体" panose="02010600030101010101" pitchFamily="2" charset="-122"/>
            </a:endParaRPr>
          </a:p>
          <a:p>
            <a:endParaRPr lang="zh-CN" altLang="en-US" sz="2400" b="1" dirty="0">
              <a:latin typeface="Arial" panose="020B0604020202020204" pitchFamily="34" charset="0"/>
              <a:ea typeface="宋体" panose="02010600030101010101" pitchFamily="2" charset="-122"/>
            </a:endParaRPr>
          </a:p>
        </p:txBody>
      </p:sp>
      <p:sp>
        <p:nvSpPr>
          <p:cNvPr id="3" name="文本框 2"/>
          <p:cNvSpPr txBox="1"/>
          <p:nvPr/>
        </p:nvSpPr>
        <p:spPr>
          <a:xfrm>
            <a:off x="3203575" y="787400"/>
            <a:ext cx="4257040" cy="829945"/>
          </a:xfrm>
          <a:prstGeom prst="rect">
            <a:avLst/>
          </a:prstGeom>
          <a:noFill/>
        </p:spPr>
        <p:txBody>
          <a:bodyPr wrap="square" rtlCol="0">
            <a:spAutoFit/>
          </a:bodyPr>
          <a:p>
            <a:r>
              <a:rPr lang="zh-CN" altLang="en-US" sz="2400" b="1" kern="0" noProof="0" smtClean="0">
                <a:solidFill>
                  <a:schemeClr val="tx2"/>
                </a:solidFill>
                <a:effectLst>
                  <a:outerShdw blurRad="38100" dist="38100" dir="2700000" algn="tl">
                    <a:srgbClr val="000000"/>
                  </a:outerShdw>
                </a:effectLst>
                <a:latin typeface="+mj-lt"/>
                <a:ea typeface="+mj-ea"/>
                <a:cs typeface="+mj-cs"/>
                <a:sym typeface="+mn-ea"/>
              </a:rPr>
              <a:t>安全使用规则</a:t>
            </a:r>
            <a:r>
              <a:rPr lang="en-US" altLang="zh-CN" sz="2400" b="1" kern="0" noProof="0" smtClean="0">
                <a:solidFill>
                  <a:schemeClr val="tx2"/>
                </a:solidFill>
                <a:effectLst>
                  <a:outerShdw blurRad="38100" dist="38100" dir="2700000" algn="tl">
                    <a:srgbClr val="000000"/>
                  </a:outerShdw>
                </a:effectLst>
                <a:latin typeface="+mj-lt"/>
                <a:ea typeface="+mj-ea"/>
                <a:cs typeface="+mj-cs"/>
                <a:sym typeface="+mn-ea"/>
              </a:rPr>
              <a:t>——</a:t>
            </a:r>
            <a:r>
              <a:rPr lang="zh-CN" altLang="en-US" sz="2400" b="1" kern="0" noProof="0" smtClean="0">
                <a:solidFill>
                  <a:schemeClr val="tx2"/>
                </a:solidFill>
                <a:effectLst>
                  <a:outerShdw blurRad="38100" dist="38100" dir="2700000" algn="tl">
                    <a:srgbClr val="000000"/>
                  </a:outerShdw>
                </a:effectLst>
                <a:latin typeface="+mj-lt"/>
                <a:ea typeface="+mj-ea"/>
                <a:cs typeface="+mj-cs"/>
                <a:sym typeface="+mn-ea"/>
              </a:rPr>
              <a:t>钢瓶</a:t>
            </a:r>
            <a:endParaRPr kumimoji="0" lang="zh-CN" altLang="en-US" sz="2400" b="1" kern="0" cap="none" spc="0" normalizeH="0" baseline="0" noProof="0" smtClean="0">
              <a:solidFill>
                <a:schemeClr val="tx2"/>
              </a:solidFill>
              <a:effectLst>
                <a:outerShdw blurRad="38100" dist="38100" dir="2700000" algn="tl">
                  <a:srgbClr val="000000"/>
                </a:outerShdw>
              </a:effectLst>
              <a:latin typeface="+mj-lt"/>
              <a:ea typeface="+mj-ea"/>
              <a:cs typeface="+mj-cs"/>
            </a:endParaRPr>
          </a:p>
          <a:p>
            <a:endParaRPr kumimoji="0" lang="zh-CN" altLang="en-US" sz="2400" b="1" kern="0" cap="none" spc="0" normalizeH="0" baseline="0" noProof="0" smtClean="0">
              <a:solidFill>
                <a:schemeClr val="tx2"/>
              </a:solidFill>
              <a:effectLst>
                <a:outerShdw blurRad="38100" dist="38100" dir="2700000" algn="tl">
                  <a:srgbClr val="000000"/>
                </a:outerShdw>
              </a:effectLst>
              <a:latin typeface="+mj-lt"/>
              <a:ea typeface="+mj-ea"/>
              <a:cs typeface="+mj-cs"/>
            </a:endParaRPr>
          </a:p>
        </p:txBody>
      </p:sp>
    </p:spTree>
  </p:cSld>
  <p:clrMapOvr>
    <a:masterClrMapping/>
  </p:clrMapOvr>
  <p:transition spd="slow" advTm="5769">
    <p:fade/>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132455" y="763905"/>
            <a:ext cx="4580255" cy="829945"/>
          </a:xfrm>
          <a:prstGeom prst="rect">
            <a:avLst/>
          </a:prstGeom>
          <a:noFill/>
        </p:spPr>
        <p:txBody>
          <a:bodyPr wrap="square" rtlCol="0">
            <a:spAutoFit/>
          </a:bodyPr>
          <a:p>
            <a:r>
              <a:rPr lang="zh-CN" altLang="en-US" sz="2400" b="1" kern="0" noProof="0" smtClean="0">
                <a:solidFill>
                  <a:schemeClr val="tx2"/>
                </a:solidFill>
                <a:effectLst>
                  <a:outerShdw blurRad="38100" dist="38100" dir="2700000" algn="tl">
                    <a:srgbClr val="000000"/>
                  </a:outerShdw>
                </a:effectLst>
                <a:latin typeface="+mj-lt"/>
                <a:ea typeface="+mj-ea"/>
                <a:cs typeface="+mj-cs"/>
                <a:sym typeface="+mn-ea"/>
              </a:rPr>
              <a:t>安全使用规则</a:t>
            </a:r>
            <a:r>
              <a:rPr lang="en-US" altLang="zh-CN" sz="2400" b="1" kern="0" noProof="0" smtClean="0">
                <a:solidFill>
                  <a:schemeClr val="tx2"/>
                </a:solidFill>
                <a:effectLst>
                  <a:outerShdw blurRad="38100" dist="38100" dir="2700000" algn="tl">
                    <a:srgbClr val="000000"/>
                  </a:outerShdw>
                </a:effectLst>
                <a:latin typeface="+mj-lt"/>
                <a:ea typeface="+mj-ea"/>
                <a:cs typeface="+mj-cs"/>
                <a:sym typeface="+mn-ea"/>
              </a:rPr>
              <a:t>——</a:t>
            </a:r>
            <a:r>
              <a:rPr lang="zh-CN" altLang="en-US" sz="2400" b="1" kern="0" noProof="0" smtClean="0">
                <a:solidFill>
                  <a:schemeClr val="tx2"/>
                </a:solidFill>
                <a:effectLst>
                  <a:outerShdw blurRad="38100" dist="38100" dir="2700000" algn="tl">
                    <a:srgbClr val="000000"/>
                  </a:outerShdw>
                </a:effectLst>
                <a:latin typeface="+mj-lt"/>
                <a:ea typeface="+mj-ea"/>
                <a:cs typeface="+mj-cs"/>
                <a:sym typeface="+mn-ea"/>
              </a:rPr>
              <a:t>管道与附件</a:t>
            </a:r>
            <a:endParaRPr kumimoji="0" lang="zh-CN" altLang="en-US" sz="2400" b="1" kern="0" cap="none" spc="0" normalizeH="0" baseline="0" noProof="0" smtClean="0">
              <a:solidFill>
                <a:schemeClr val="tx2"/>
              </a:solidFill>
              <a:effectLst>
                <a:outerShdw blurRad="38100" dist="38100" dir="2700000" algn="tl">
                  <a:srgbClr val="000000"/>
                </a:outerShdw>
              </a:effectLst>
              <a:latin typeface="+mj-lt"/>
              <a:ea typeface="+mj-ea"/>
              <a:cs typeface="+mj-cs"/>
            </a:endParaRPr>
          </a:p>
          <a:p>
            <a:endParaRPr kumimoji="0" lang="zh-CN" altLang="en-US" sz="2400" b="1" kern="0" cap="none" spc="0" normalizeH="0" baseline="0" noProof="0" smtClean="0">
              <a:solidFill>
                <a:schemeClr val="tx2"/>
              </a:solidFill>
              <a:effectLst>
                <a:outerShdw blurRad="38100" dist="38100" dir="2700000" algn="tl">
                  <a:srgbClr val="000000"/>
                </a:outerShdw>
              </a:effectLst>
              <a:latin typeface="+mj-lt"/>
              <a:ea typeface="+mj-ea"/>
              <a:cs typeface="+mj-cs"/>
            </a:endParaRPr>
          </a:p>
        </p:txBody>
      </p:sp>
      <p:sp>
        <p:nvSpPr>
          <p:cNvPr id="155652" name="文本框 2"/>
          <p:cNvSpPr txBox="1"/>
          <p:nvPr/>
        </p:nvSpPr>
        <p:spPr>
          <a:xfrm>
            <a:off x="972185" y="1628775"/>
            <a:ext cx="6953250" cy="3877310"/>
          </a:xfrm>
          <a:prstGeom prst="rect">
            <a:avLst/>
          </a:prstGeom>
          <a:noFill/>
          <a:ln w="9525">
            <a:noFill/>
          </a:ln>
        </p:spPr>
        <p:txBody>
          <a:bodyPr wrap="square" anchor="t" anchorCtr="0">
            <a:noAutofit/>
          </a:bodyPr>
          <a:p>
            <a:pPr>
              <a:lnSpc>
                <a:spcPct val="150000"/>
              </a:lnSpc>
            </a:pPr>
            <a:r>
              <a:rPr lang="en-US" altLang="zh-CN" sz="2400" b="1" dirty="0">
                <a:latin typeface="Arial" panose="020B0604020202020204" pitchFamily="34" charset="0"/>
                <a:ea typeface="宋体" panose="02010600030101010101" pitchFamily="2" charset="-122"/>
                <a:sym typeface="微软雅黑" panose="020B0503020204020204" pitchFamily="34" charset="-122"/>
              </a:rPr>
              <a:t>3</a:t>
            </a:r>
            <a:r>
              <a:rPr lang="zh-CN" altLang="en-US" sz="2400" b="1" dirty="0">
                <a:latin typeface="Arial" panose="020B0604020202020204" pitchFamily="34" charset="0"/>
                <a:ea typeface="宋体" panose="02010600030101010101" pitchFamily="2" charset="-122"/>
                <a:sym typeface="微软雅黑" panose="020B0503020204020204" pitchFamily="34" charset="-122"/>
              </a:rPr>
              <a:t>、管道与附件</a:t>
            </a:r>
            <a:endParaRPr lang="zh-CN" altLang="en-US" sz="2400" b="1" dirty="0">
              <a:latin typeface="Arial" panose="020B0604020202020204" pitchFamily="34" charset="0"/>
              <a:ea typeface="宋体" panose="02010600030101010101" pitchFamily="2" charset="-122"/>
            </a:endParaRPr>
          </a:p>
          <a:p>
            <a:pPr>
              <a:lnSpc>
                <a:spcPct val="150000"/>
              </a:lnSpc>
            </a:pPr>
            <a:r>
              <a:rPr lang="zh-CN" altLang="en-US" sz="2400" b="1" dirty="0">
                <a:latin typeface="Arial" panose="020B0604020202020204" pitchFamily="34" charset="0"/>
                <a:ea typeface="宋体" panose="02010600030101010101" pitchFamily="2" charset="-122"/>
                <a:sym typeface="微软雅黑" panose="020B0503020204020204" pitchFamily="34" charset="-122"/>
              </a:rPr>
              <a:t>减压阀应符合国家标准，有生产许可证。压力符合燃气用具要求；</a:t>
            </a:r>
            <a:endParaRPr lang="zh-CN" altLang="en-US" sz="2400" b="1" dirty="0">
              <a:latin typeface="Arial" panose="020B0604020202020204" pitchFamily="34" charset="0"/>
              <a:ea typeface="宋体" panose="02010600030101010101" pitchFamily="2" charset="-122"/>
            </a:endParaRPr>
          </a:p>
          <a:p>
            <a:pPr>
              <a:lnSpc>
                <a:spcPct val="150000"/>
              </a:lnSpc>
            </a:pPr>
            <a:r>
              <a:rPr lang="zh-CN" altLang="en-US" sz="2400" b="1" dirty="0">
                <a:latin typeface="Arial" panose="020B0604020202020204" pitchFamily="34" charset="0"/>
                <a:ea typeface="宋体" panose="02010600030101010101" pitchFamily="2" charset="-122"/>
                <a:sym typeface="微软雅黑" panose="020B0503020204020204" pitchFamily="34" charset="-122"/>
              </a:rPr>
              <a:t>连接管道尽量使用硬管，如果用橡胶软管必须使用燃气专用胶管，与减压阀和金属管的接口要加上卡箍；目前的橡胶软管使用寿命一般不超过</a:t>
            </a:r>
            <a:r>
              <a:rPr lang="en-US" altLang="zh-CN" sz="2400" b="1" dirty="0">
                <a:latin typeface="Arial" panose="020B0604020202020204" pitchFamily="34" charset="0"/>
                <a:ea typeface="宋体" panose="02010600030101010101" pitchFamily="2" charset="-122"/>
                <a:sym typeface="微软雅黑" panose="020B0503020204020204" pitchFamily="34" charset="-122"/>
              </a:rPr>
              <a:t>2</a:t>
            </a:r>
            <a:r>
              <a:rPr lang="zh-CN" altLang="en-US" sz="2400" b="1" dirty="0">
                <a:latin typeface="Arial" panose="020B0604020202020204" pitchFamily="34" charset="0"/>
                <a:ea typeface="宋体" panose="02010600030101010101" pitchFamily="2" charset="-122"/>
                <a:sym typeface="微软雅黑" panose="020B0503020204020204" pitchFamily="34" charset="-122"/>
              </a:rPr>
              <a:t>年；</a:t>
            </a:r>
            <a:endParaRPr lang="zh-CN" altLang="en-US" sz="2400" b="1" dirty="0">
              <a:latin typeface="Arial" panose="020B0604020202020204" pitchFamily="34" charset="0"/>
              <a:ea typeface="宋体" panose="02010600030101010101" pitchFamily="2" charset="-122"/>
            </a:endParaRPr>
          </a:p>
          <a:p>
            <a:pPr>
              <a:lnSpc>
                <a:spcPct val="150000"/>
              </a:lnSpc>
            </a:pPr>
            <a:r>
              <a:rPr lang="zh-CN" altLang="en-US" sz="2400" b="1" dirty="0">
                <a:latin typeface="Arial" panose="020B0604020202020204" pitchFamily="34" charset="0"/>
                <a:ea typeface="宋体" panose="02010600030101010101" pitchFamily="2" charset="-122"/>
                <a:sym typeface="微软雅黑" panose="020B0503020204020204" pitchFamily="34" charset="-122"/>
              </a:rPr>
              <a:t>建议使用金属软管，尤其是嵌入式灶具；</a:t>
            </a:r>
            <a:endParaRPr lang="zh-CN" altLang="en-US" sz="2400" b="1" dirty="0">
              <a:latin typeface="Arial" panose="020B0604020202020204" pitchFamily="34" charset="0"/>
              <a:ea typeface="宋体" panose="02010600030101010101" pitchFamily="2" charset="-122"/>
              <a:sym typeface="微软雅黑" panose="020B0503020204020204" pitchFamily="34" charset="-122"/>
            </a:endParaRPr>
          </a:p>
        </p:txBody>
      </p:sp>
    </p:spTree>
  </p:cSld>
  <p:clrMapOvr>
    <a:masterClrMapping/>
  </p:clrMapOvr>
  <p:transition spd="slow" advTm="5769">
    <p:fade/>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556510" y="908685"/>
            <a:ext cx="4076065" cy="460375"/>
          </a:xfrm>
          <a:prstGeom prst="rect">
            <a:avLst/>
          </a:prstGeom>
          <a:noFill/>
        </p:spPr>
        <p:txBody>
          <a:bodyPr wrap="square" rtlCol="0">
            <a:spAutoFit/>
          </a:bodyPr>
          <a:p>
            <a:pPr marR="0" algn="ctr" defTabSz="914400" eaLnBrk="0" hangingPunct="0">
              <a:buClrTx/>
              <a:buSzTx/>
              <a:buFontTx/>
              <a:defRPr/>
            </a:pPr>
            <a:r>
              <a:rPr lang="zh-CN" altLang="en-US" sz="2400" b="1" kern="0" noProof="0" smtClean="0">
                <a:solidFill>
                  <a:schemeClr val="tx2"/>
                </a:solidFill>
                <a:effectLst>
                  <a:outerShdw blurRad="38100" dist="38100" dir="2700000" algn="tl">
                    <a:srgbClr val="000000"/>
                  </a:outerShdw>
                </a:effectLst>
                <a:latin typeface="+mj-lt"/>
                <a:ea typeface="+mj-ea"/>
                <a:cs typeface="+mj-cs"/>
                <a:sym typeface="+mn-ea"/>
              </a:rPr>
              <a:t>安全使用规则</a:t>
            </a:r>
            <a:r>
              <a:rPr lang="en-US" altLang="zh-CN" sz="2400" b="1" kern="0" noProof="0" smtClean="0">
                <a:solidFill>
                  <a:schemeClr val="tx2"/>
                </a:solidFill>
                <a:effectLst>
                  <a:outerShdw blurRad="38100" dist="38100" dir="2700000" algn="tl">
                    <a:srgbClr val="000000"/>
                  </a:outerShdw>
                </a:effectLst>
                <a:latin typeface="+mj-lt"/>
                <a:ea typeface="+mj-ea"/>
                <a:cs typeface="+mj-cs"/>
                <a:sym typeface="+mn-ea"/>
              </a:rPr>
              <a:t>——</a:t>
            </a:r>
            <a:r>
              <a:rPr lang="zh-CN" altLang="en-US" sz="2400" b="1" kern="0" noProof="0" smtClean="0">
                <a:solidFill>
                  <a:schemeClr val="tx2"/>
                </a:solidFill>
                <a:effectLst>
                  <a:outerShdw blurRad="38100" dist="38100" dir="2700000" algn="tl">
                    <a:srgbClr val="000000"/>
                  </a:outerShdw>
                </a:effectLst>
                <a:latin typeface="+mj-lt"/>
                <a:ea typeface="+mj-ea"/>
                <a:cs typeface="+mj-cs"/>
                <a:sym typeface="+mn-ea"/>
              </a:rPr>
              <a:t>燃气器具</a:t>
            </a:r>
            <a:endParaRPr lang="zh-CN" altLang="en-US" sz="2400" b="1" kern="0" noProof="0" smtClean="0">
              <a:solidFill>
                <a:schemeClr val="tx2"/>
              </a:solidFill>
              <a:effectLst>
                <a:outerShdw blurRad="38100" dist="38100" dir="2700000" algn="tl">
                  <a:srgbClr val="000000"/>
                </a:outerShdw>
              </a:effectLst>
              <a:latin typeface="+mj-lt"/>
              <a:ea typeface="+mj-ea"/>
              <a:cs typeface="+mj-cs"/>
              <a:sym typeface="+mn-ea"/>
            </a:endParaRPr>
          </a:p>
        </p:txBody>
      </p:sp>
      <p:sp>
        <p:nvSpPr>
          <p:cNvPr id="156676" name="文本框 2"/>
          <p:cNvSpPr txBox="1"/>
          <p:nvPr/>
        </p:nvSpPr>
        <p:spPr>
          <a:xfrm>
            <a:off x="900430" y="1773555"/>
            <a:ext cx="7661275" cy="4523105"/>
          </a:xfrm>
          <a:prstGeom prst="rect">
            <a:avLst/>
          </a:prstGeom>
          <a:noFill/>
          <a:ln w="9525">
            <a:noFill/>
          </a:ln>
        </p:spPr>
        <p:txBody>
          <a:bodyPr wrap="square" anchor="t" anchorCtr="0">
            <a:spAutoFit/>
          </a:bodyPr>
          <a:p>
            <a:pPr>
              <a:lnSpc>
                <a:spcPct val="150000"/>
              </a:lnSpc>
            </a:pPr>
            <a:r>
              <a:rPr lang="en-US" altLang="zh-CN" sz="2400" b="1" dirty="0">
                <a:latin typeface="Arial" panose="020B0604020202020204" pitchFamily="34" charset="0"/>
                <a:ea typeface="宋体" panose="02010600030101010101" pitchFamily="2" charset="-122"/>
                <a:sym typeface="微软雅黑" panose="020B0503020204020204" pitchFamily="34" charset="-122"/>
              </a:rPr>
              <a:t>4</a:t>
            </a:r>
            <a:r>
              <a:rPr lang="zh-CN" altLang="en-US" sz="2400" b="1" dirty="0">
                <a:latin typeface="Arial" panose="020B0604020202020204" pitchFamily="34" charset="0"/>
                <a:ea typeface="宋体" panose="02010600030101010101" pitchFamily="2" charset="-122"/>
                <a:sym typeface="微软雅黑" panose="020B0503020204020204" pitchFamily="34" charset="-122"/>
              </a:rPr>
              <a:t>、正确选择、安装、使用燃气器具（灶具、热水器）</a:t>
            </a:r>
            <a:endParaRPr lang="zh-CN" altLang="en-US" sz="2400" b="1" dirty="0">
              <a:latin typeface="Arial" panose="020B0604020202020204" pitchFamily="34" charset="0"/>
              <a:ea typeface="宋体" panose="02010600030101010101" pitchFamily="2" charset="-122"/>
            </a:endParaRPr>
          </a:p>
          <a:p>
            <a:pPr>
              <a:lnSpc>
                <a:spcPct val="150000"/>
              </a:lnSpc>
            </a:pPr>
            <a:r>
              <a:rPr lang="en-US" altLang="zh-CN" sz="2400" b="1" dirty="0">
                <a:latin typeface="Arial" panose="020B0604020202020204" pitchFamily="34" charset="0"/>
                <a:ea typeface="宋体" panose="02010600030101010101" pitchFamily="2" charset="-122"/>
                <a:sym typeface="微软雅黑" panose="020B0503020204020204" pitchFamily="34" charset="-122"/>
              </a:rPr>
              <a:t>1</a:t>
            </a:r>
            <a:r>
              <a:rPr lang="zh-CN" altLang="en-US" sz="2400" b="1" dirty="0">
                <a:latin typeface="Arial" panose="020B0604020202020204" pitchFamily="34" charset="0"/>
                <a:ea typeface="宋体" panose="02010600030101010101" pitchFamily="2" charset="-122"/>
                <a:sym typeface="微软雅黑" panose="020B0503020204020204" pitchFamily="34" charset="-122"/>
              </a:rPr>
              <a:t>）气源适配性，选用燃气灶具、热水器，必须与使用的气源相同。人工煤气和液化石油气、天然气几种气源，互相不能通用。</a:t>
            </a:r>
            <a:endParaRPr lang="zh-CN" altLang="en-US" sz="2400" b="1" dirty="0">
              <a:latin typeface="Arial" panose="020B0604020202020204" pitchFamily="34" charset="0"/>
              <a:ea typeface="宋体" panose="02010600030101010101" pitchFamily="2" charset="-122"/>
            </a:endParaRPr>
          </a:p>
          <a:p>
            <a:pPr>
              <a:lnSpc>
                <a:spcPct val="150000"/>
              </a:lnSpc>
            </a:pPr>
            <a:r>
              <a:rPr lang="en-US" altLang="zh-CN" sz="2400" b="1" dirty="0">
                <a:latin typeface="Arial" panose="020B0604020202020204" pitchFamily="34" charset="0"/>
                <a:ea typeface="宋体" panose="02010600030101010101" pitchFamily="2" charset="-122"/>
                <a:sym typeface="微软雅黑" panose="020B0503020204020204" pitchFamily="34" charset="-122"/>
              </a:rPr>
              <a:t>2</a:t>
            </a:r>
            <a:r>
              <a:rPr lang="zh-CN" altLang="en-US" sz="2400" b="1" dirty="0">
                <a:latin typeface="Arial" panose="020B0604020202020204" pitchFamily="34" charset="0"/>
                <a:ea typeface="宋体" panose="02010600030101010101" pitchFamily="2" charset="-122"/>
                <a:sym typeface="微软雅黑" panose="020B0503020204020204" pitchFamily="34" charset="-122"/>
              </a:rPr>
              <a:t>）安装  燃气灶具、热水器必须由专业安装人员安装。除平衡式热水器以外，其余燃气热水器都应装在厨房；不可装在不通风的房间和过道。</a:t>
            </a:r>
            <a:endParaRPr lang="zh-CN" altLang="en-US" sz="2400" b="1" dirty="0">
              <a:latin typeface="Arial" panose="020B0604020202020204" pitchFamily="34" charset="0"/>
              <a:ea typeface="宋体" panose="02010600030101010101" pitchFamily="2" charset="-122"/>
            </a:endParaRPr>
          </a:p>
          <a:p>
            <a:pPr>
              <a:lnSpc>
                <a:spcPct val="150000"/>
              </a:lnSpc>
            </a:pPr>
            <a:endParaRPr lang="zh-CN" altLang="en-US" sz="2400" b="1" dirty="0">
              <a:latin typeface="Arial" panose="020B0604020202020204" pitchFamily="34" charset="0"/>
              <a:ea typeface="宋体" panose="02010600030101010101" pitchFamily="2" charset="-122"/>
            </a:endParaRPr>
          </a:p>
        </p:txBody>
      </p:sp>
    </p:spTree>
  </p:cSld>
  <p:clrMapOvr>
    <a:masterClrMapping/>
  </p:clrMapOvr>
  <p:transition spd="slow" advTm="5769">
    <p:fade/>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421255" y="981075"/>
            <a:ext cx="4685665" cy="829945"/>
          </a:xfrm>
          <a:prstGeom prst="rect">
            <a:avLst/>
          </a:prstGeom>
          <a:noFill/>
        </p:spPr>
        <p:txBody>
          <a:bodyPr wrap="square" rtlCol="0">
            <a:spAutoFit/>
          </a:bodyPr>
          <a:p>
            <a:r>
              <a:rPr lang="zh-CN" altLang="en-US" sz="2400" b="1" kern="0" noProof="0" smtClean="0">
                <a:solidFill>
                  <a:schemeClr val="tx2"/>
                </a:solidFill>
                <a:effectLst>
                  <a:outerShdw blurRad="38100" dist="38100" dir="2700000" algn="tl">
                    <a:srgbClr val="000000"/>
                  </a:outerShdw>
                </a:effectLst>
                <a:latin typeface="+mj-lt"/>
                <a:ea typeface="+mj-ea"/>
                <a:cs typeface="+mj-cs"/>
                <a:sym typeface="+mn-ea"/>
              </a:rPr>
              <a:t>安全使用规则</a:t>
            </a:r>
            <a:r>
              <a:rPr lang="en-US" altLang="zh-CN" sz="2400" b="1" kern="0" noProof="0" smtClean="0">
                <a:solidFill>
                  <a:schemeClr val="tx2"/>
                </a:solidFill>
                <a:effectLst>
                  <a:outerShdw blurRad="38100" dist="38100" dir="2700000" algn="tl">
                    <a:srgbClr val="000000"/>
                  </a:outerShdw>
                </a:effectLst>
                <a:latin typeface="+mj-lt"/>
                <a:ea typeface="+mj-ea"/>
                <a:cs typeface="+mj-cs"/>
                <a:sym typeface="+mn-ea"/>
              </a:rPr>
              <a:t>——</a:t>
            </a:r>
            <a:r>
              <a:rPr lang="zh-CN" altLang="en-US" sz="2400" b="1" kern="0" noProof="0" smtClean="0">
                <a:solidFill>
                  <a:schemeClr val="tx2"/>
                </a:solidFill>
                <a:effectLst>
                  <a:outerShdw blurRad="38100" dist="38100" dir="2700000" algn="tl">
                    <a:srgbClr val="000000"/>
                  </a:outerShdw>
                </a:effectLst>
                <a:latin typeface="+mj-lt"/>
                <a:ea typeface="+mj-ea"/>
                <a:cs typeface="+mj-cs"/>
                <a:sym typeface="+mn-ea"/>
              </a:rPr>
              <a:t>燃气器具</a:t>
            </a:r>
            <a:endParaRPr kumimoji="0" lang="zh-CN" altLang="en-US" sz="2400" b="1" kern="0" cap="none" spc="0" normalizeH="0" baseline="0" noProof="0" smtClean="0">
              <a:solidFill>
                <a:schemeClr val="tx2"/>
              </a:solidFill>
              <a:effectLst>
                <a:outerShdw blurRad="38100" dist="38100" dir="2700000" algn="tl">
                  <a:srgbClr val="000000"/>
                </a:outerShdw>
              </a:effectLst>
              <a:latin typeface="+mj-lt"/>
              <a:ea typeface="+mj-ea"/>
              <a:cs typeface="+mj-cs"/>
            </a:endParaRPr>
          </a:p>
          <a:p>
            <a:endParaRPr kumimoji="0" lang="zh-CN" altLang="en-US" sz="2400" b="1" kern="0" cap="none" spc="0" normalizeH="0" baseline="0" noProof="0" smtClean="0">
              <a:solidFill>
                <a:schemeClr val="tx2"/>
              </a:solidFill>
              <a:effectLst>
                <a:outerShdw blurRad="38100" dist="38100" dir="2700000" algn="tl">
                  <a:srgbClr val="000000"/>
                </a:outerShdw>
              </a:effectLst>
              <a:latin typeface="+mj-lt"/>
              <a:ea typeface="+mj-ea"/>
              <a:cs typeface="+mj-cs"/>
            </a:endParaRPr>
          </a:p>
        </p:txBody>
      </p:sp>
      <p:sp>
        <p:nvSpPr>
          <p:cNvPr id="157700" name="文本框 2"/>
          <p:cNvSpPr txBox="1"/>
          <p:nvPr/>
        </p:nvSpPr>
        <p:spPr>
          <a:xfrm>
            <a:off x="900113" y="1773238"/>
            <a:ext cx="7180262" cy="4892675"/>
          </a:xfrm>
          <a:prstGeom prst="rect">
            <a:avLst/>
          </a:prstGeom>
          <a:noFill/>
          <a:ln w="9525">
            <a:noFill/>
          </a:ln>
        </p:spPr>
        <p:txBody>
          <a:bodyPr wrap="square" anchor="t" anchorCtr="0">
            <a:spAutoFit/>
          </a:bodyPr>
          <a:p>
            <a:pPr>
              <a:lnSpc>
                <a:spcPct val="150000"/>
              </a:lnSpc>
            </a:pPr>
            <a:r>
              <a:rPr lang="zh-CN" altLang="en-US" sz="2400" b="1" dirty="0">
                <a:latin typeface="Arial" panose="020B0604020202020204" pitchFamily="34" charset="0"/>
                <a:ea typeface="宋体" panose="02010600030101010101" pitchFamily="2" charset="-122"/>
                <a:sym typeface="微软雅黑" panose="020B0503020204020204" pitchFamily="34" charset="-122"/>
              </a:rPr>
              <a:t>燃气热水器烟道安装：废气必须排到室外，不能与建筑的烟道直通，防止烟气倒灌。</a:t>
            </a:r>
            <a:endParaRPr lang="zh-CN" altLang="en-US" sz="2400" b="1" dirty="0">
              <a:latin typeface="Arial" panose="020B0604020202020204" pitchFamily="34" charset="0"/>
              <a:ea typeface="宋体" panose="02010600030101010101" pitchFamily="2" charset="-122"/>
            </a:endParaRPr>
          </a:p>
          <a:p>
            <a:pPr>
              <a:lnSpc>
                <a:spcPct val="150000"/>
              </a:lnSpc>
            </a:pPr>
            <a:r>
              <a:rPr lang="zh-CN" altLang="en-US" sz="2400" b="1" dirty="0">
                <a:latin typeface="Arial" panose="020B0604020202020204" pitchFamily="34" charset="0"/>
                <a:ea typeface="宋体" panose="02010600030101010101" pitchFamily="2" charset="-122"/>
                <a:sym typeface="微软雅黑" panose="020B0503020204020204" pitchFamily="34" charset="-122"/>
              </a:rPr>
              <a:t>自然排气式，要有室外烟囱，让其自然抽风。如烟道安装不妥，使排气口直对风口，那么在刮风时使用易使废气倒灌而引发危险。</a:t>
            </a:r>
            <a:endParaRPr lang="zh-CN" altLang="en-US" sz="2400" b="1" dirty="0">
              <a:latin typeface="Arial" panose="020B0604020202020204" pitchFamily="34" charset="0"/>
              <a:ea typeface="宋体" panose="02010600030101010101" pitchFamily="2" charset="-122"/>
            </a:endParaRPr>
          </a:p>
          <a:p>
            <a:pPr>
              <a:lnSpc>
                <a:spcPct val="150000"/>
              </a:lnSpc>
            </a:pPr>
            <a:r>
              <a:rPr lang="zh-CN" altLang="en-US" sz="2400" b="1" dirty="0">
                <a:latin typeface="Arial" panose="020B0604020202020204" pitchFamily="34" charset="0"/>
                <a:ea typeface="宋体" panose="02010600030101010101" pitchFamily="2" charset="-122"/>
                <a:sym typeface="微软雅黑" panose="020B0503020204020204" pitchFamily="34" charset="-122"/>
              </a:rPr>
              <a:t>强排式，热水器本身有小型风扇，通过水、气、电连动装置起动风扇，将废气排向室外。这类热水器在正常工作时都可以顺利排风，但停电时不能使用。</a:t>
            </a:r>
            <a:endParaRPr lang="zh-CN" altLang="en-US" sz="2400" b="1" dirty="0">
              <a:latin typeface="Arial" panose="020B0604020202020204" pitchFamily="34" charset="0"/>
              <a:ea typeface="宋体" panose="02010600030101010101" pitchFamily="2" charset="-122"/>
            </a:endParaRPr>
          </a:p>
          <a:p>
            <a:endParaRPr lang="zh-CN" altLang="en-US" sz="2400" b="1" dirty="0">
              <a:latin typeface="Arial" panose="020B0604020202020204" pitchFamily="34" charset="0"/>
              <a:ea typeface="宋体" panose="02010600030101010101" pitchFamily="2" charset="-122"/>
            </a:endParaRPr>
          </a:p>
        </p:txBody>
      </p:sp>
    </p:spTree>
  </p:cSld>
  <p:clrMapOvr>
    <a:masterClrMapping/>
  </p:clrMapOvr>
  <p:transition spd="slow" advTm="5769">
    <p:fade/>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700655" y="796925"/>
            <a:ext cx="4438650" cy="829945"/>
          </a:xfrm>
          <a:prstGeom prst="rect">
            <a:avLst/>
          </a:prstGeom>
          <a:noFill/>
        </p:spPr>
        <p:txBody>
          <a:bodyPr wrap="square" rtlCol="0">
            <a:spAutoFit/>
          </a:bodyPr>
          <a:p>
            <a:r>
              <a:rPr lang="zh-CN" altLang="en-US" sz="2400" b="1" kern="0" noProof="0" smtClean="0">
                <a:solidFill>
                  <a:schemeClr val="tx2"/>
                </a:solidFill>
                <a:effectLst>
                  <a:outerShdw blurRad="38100" dist="38100" dir="2700000" algn="tl">
                    <a:srgbClr val="000000"/>
                  </a:outerShdw>
                </a:effectLst>
                <a:latin typeface="+mj-lt"/>
                <a:ea typeface="+mj-ea"/>
                <a:cs typeface="+mj-cs"/>
                <a:sym typeface="+mn-ea"/>
              </a:rPr>
              <a:t>安全使用规则</a:t>
            </a:r>
            <a:r>
              <a:rPr lang="en-US" altLang="zh-CN" sz="2400" b="1" kern="0" noProof="0" smtClean="0">
                <a:solidFill>
                  <a:schemeClr val="tx2"/>
                </a:solidFill>
                <a:effectLst>
                  <a:outerShdw blurRad="38100" dist="38100" dir="2700000" algn="tl">
                    <a:srgbClr val="000000"/>
                  </a:outerShdw>
                </a:effectLst>
                <a:latin typeface="+mj-lt"/>
                <a:ea typeface="+mj-ea"/>
                <a:cs typeface="+mj-cs"/>
                <a:sym typeface="+mn-ea"/>
              </a:rPr>
              <a:t>——</a:t>
            </a:r>
            <a:r>
              <a:rPr lang="zh-CN" altLang="en-US" sz="2400" b="1" kern="0" noProof="0" smtClean="0">
                <a:solidFill>
                  <a:schemeClr val="tx2"/>
                </a:solidFill>
                <a:effectLst>
                  <a:outerShdw blurRad="38100" dist="38100" dir="2700000" algn="tl">
                    <a:srgbClr val="000000"/>
                  </a:outerShdw>
                </a:effectLst>
                <a:latin typeface="+mj-lt"/>
                <a:ea typeface="+mj-ea"/>
                <a:cs typeface="+mj-cs"/>
                <a:sym typeface="+mn-ea"/>
              </a:rPr>
              <a:t>燃气器具</a:t>
            </a:r>
            <a:endParaRPr kumimoji="0" lang="zh-CN" altLang="en-US" sz="2400" b="1" kern="0" cap="none" spc="0" normalizeH="0" baseline="0" noProof="0" smtClean="0">
              <a:solidFill>
                <a:schemeClr val="tx2"/>
              </a:solidFill>
              <a:effectLst>
                <a:outerShdw blurRad="38100" dist="38100" dir="2700000" algn="tl">
                  <a:srgbClr val="000000"/>
                </a:outerShdw>
              </a:effectLst>
              <a:latin typeface="+mj-lt"/>
              <a:ea typeface="+mj-ea"/>
              <a:cs typeface="+mj-cs"/>
            </a:endParaRPr>
          </a:p>
          <a:p>
            <a:endParaRPr kumimoji="0" lang="zh-CN" altLang="en-US" sz="2400" b="1" kern="0" cap="none" spc="0" normalizeH="0" baseline="0" noProof="0" smtClean="0">
              <a:solidFill>
                <a:schemeClr val="tx2"/>
              </a:solidFill>
              <a:effectLst>
                <a:outerShdw blurRad="38100" dist="38100" dir="2700000" algn="tl">
                  <a:srgbClr val="000000"/>
                </a:outerShdw>
              </a:effectLst>
              <a:latin typeface="+mj-lt"/>
              <a:ea typeface="+mj-ea"/>
              <a:cs typeface="+mj-cs"/>
            </a:endParaRPr>
          </a:p>
        </p:txBody>
      </p:sp>
      <p:sp>
        <p:nvSpPr>
          <p:cNvPr id="158724" name="文本框 2"/>
          <p:cNvSpPr txBox="1"/>
          <p:nvPr/>
        </p:nvSpPr>
        <p:spPr>
          <a:xfrm>
            <a:off x="890588" y="1628775"/>
            <a:ext cx="8220075" cy="4892675"/>
          </a:xfrm>
          <a:prstGeom prst="rect">
            <a:avLst/>
          </a:prstGeom>
          <a:noFill/>
          <a:ln w="9525">
            <a:noFill/>
          </a:ln>
        </p:spPr>
        <p:txBody>
          <a:bodyPr wrap="square" anchor="t" anchorCtr="0">
            <a:spAutoFit/>
          </a:bodyPr>
          <a:p>
            <a:pPr>
              <a:lnSpc>
                <a:spcPct val="150000"/>
              </a:lnSpc>
            </a:pPr>
            <a:r>
              <a:rPr lang="en-US" altLang="zh-CN" sz="2400" b="1" dirty="0">
                <a:latin typeface="Arial" panose="020B0604020202020204" pitchFamily="34" charset="0"/>
                <a:ea typeface="宋体" panose="02010600030101010101" pitchFamily="2" charset="-122"/>
                <a:sym typeface="微软雅黑" panose="020B0503020204020204" pitchFamily="34" charset="-122"/>
              </a:rPr>
              <a:t>3</a:t>
            </a:r>
            <a:r>
              <a:rPr lang="zh-CN" altLang="en-US" sz="2400" b="1" dirty="0">
                <a:latin typeface="Arial" panose="020B0604020202020204" pitchFamily="34" charset="0"/>
                <a:ea typeface="宋体" panose="02010600030101010101" pitchFamily="2" charset="-122"/>
                <a:sym typeface="微软雅黑" panose="020B0503020204020204" pitchFamily="34" charset="-122"/>
              </a:rPr>
              <a:t>）使用   不使用国家明令淘汰的、过期的燃气器具</a:t>
            </a:r>
            <a:endParaRPr lang="zh-CN" altLang="en-US" sz="2400" b="1" dirty="0">
              <a:latin typeface="Arial" panose="020B0604020202020204" pitchFamily="34" charset="0"/>
              <a:ea typeface="宋体" panose="02010600030101010101" pitchFamily="2" charset="-122"/>
            </a:endParaRPr>
          </a:p>
          <a:p>
            <a:pPr>
              <a:lnSpc>
                <a:spcPct val="150000"/>
              </a:lnSpc>
            </a:pPr>
            <a:r>
              <a:rPr lang="zh-CN" altLang="en-US" sz="2400" b="1" dirty="0">
                <a:latin typeface="Arial" panose="020B0604020202020204" pitchFamily="34" charset="0"/>
                <a:ea typeface="宋体" panose="02010600030101010101" pitchFamily="2" charset="-122"/>
                <a:sym typeface="微软雅黑" panose="020B0503020204020204" pitchFamily="34" charset="-122"/>
              </a:rPr>
              <a:t>国家明令淘汰的目前有前制式直排热水器</a:t>
            </a:r>
            <a:endParaRPr lang="zh-CN" altLang="en-US" sz="2400" b="1" dirty="0">
              <a:latin typeface="Arial" panose="020B0604020202020204" pitchFamily="34" charset="0"/>
              <a:ea typeface="宋体" panose="02010600030101010101" pitchFamily="2" charset="-122"/>
            </a:endParaRPr>
          </a:p>
          <a:p>
            <a:pPr>
              <a:lnSpc>
                <a:spcPct val="150000"/>
              </a:lnSpc>
            </a:pPr>
            <a:r>
              <a:rPr lang="zh-CN" altLang="en-US" sz="2400" b="1" dirty="0">
                <a:latin typeface="Arial" panose="020B0604020202020204" pitchFamily="34" charset="0"/>
                <a:ea typeface="宋体" panose="02010600030101010101" pitchFamily="2" charset="-122"/>
                <a:sym typeface="微软雅黑" panose="020B0503020204020204" pitchFamily="34" charset="-122"/>
              </a:rPr>
              <a:t>燃气热水器的判废标准年限：人工煤气</a:t>
            </a:r>
            <a:r>
              <a:rPr lang="en-US" altLang="zh-CN" sz="2400" b="1" dirty="0">
                <a:latin typeface="Arial" panose="020B0604020202020204" pitchFamily="34" charset="0"/>
                <a:ea typeface="宋体" panose="02010600030101010101" pitchFamily="2" charset="-122"/>
                <a:sym typeface="微软雅黑" panose="020B0503020204020204" pitchFamily="34" charset="-122"/>
              </a:rPr>
              <a:t>6</a:t>
            </a:r>
            <a:r>
              <a:rPr lang="zh-CN" altLang="en-US" sz="2400" b="1" dirty="0">
                <a:latin typeface="Arial" panose="020B0604020202020204" pitchFamily="34" charset="0"/>
                <a:ea typeface="宋体" panose="02010600030101010101" pitchFamily="2" charset="-122"/>
                <a:sym typeface="微软雅黑" panose="020B0503020204020204" pitchFamily="34" charset="-122"/>
              </a:rPr>
              <a:t>年，天然气和液化气</a:t>
            </a:r>
            <a:r>
              <a:rPr lang="en-US" altLang="zh-CN" sz="2400" b="1" dirty="0">
                <a:latin typeface="Arial" panose="020B0604020202020204" pitchFamily="34" charset="0"/>
                <a:ea typeface="宋体" panose="02010600030101010101" pitchFamily="2" charset="-122"/>
                <a:sym typeface="微软雅黑" panose="020B0503020204020204" pitchFamily="34" charset="-122"/>
              </a:rPr>
              <a:t>8</a:t>
            </a:r>
            <a:r>
              <a:rPr lang="zh-CN" altLang="en-US" sz="2400" b="1" dirty="0">
                <a:latin typeface="Arial" panose="020B0604020202020204" pitchFamily="34" charset="0"/>
                <a:ea typeface="宋体" panose="02010600030101010101" pitchFamily="2" charset="-122"/>
                <a:sym typeface="微软雅黑" panose="020B0503020204020204" pitchFamily="34" charset="-122"/>
              </a:rPr>
              <a:t>年；</a:t>
            </a:r>
            <a:endParaRPr lang="zh-CN" altLang="en-US" sz="2400" b="1" dirty="0">
              <a:latin typeface="Arial" panose="020B0604020202020204" pitchFamily="34" charset="0"/>
              <a:ea typeface="宋体" panose="02010600030101010101" pitchFamily="2" charset="-122"/>
            </a:endParaRPr>
          </a:p>
          <a:p>
            <a:pPr>
              <a:lnSpc>
                <a:spcPct val="150000"/>
              </a:lnSpc>
            </a:pPr>
            <a:r>
              <a:rPr lang="zh-CN" altLang="en-US" sz="2400" b="1" dirty="0">
                <a:latin typeface="Arial" panose="020B0604020202020204" pitchFamily="34" charset="0"/>
                <a:ea typeface="宋体" panose="02010600030101010101" pitchFamily="2" charset="-122"/>
                <a:sym typeface="微软雅黑" panose="020B0503020204020204" pitchFamily="34" charset="-122"/>
              </a:rPr>
              <a:t>燃气灶具的判废标准年限为</a:t>
            </a:r>
            <a:r>
              <a:rPr lang="en-US" altLang="zh-CN" sz="2400" b="1" dirty="0">
                <a:latin typeface="Arial" panose="020B0604020202020204" pitchFamily="34" charset="0"/>
                <a:ea typeface="宋体" panose="02010600030101010101" pitchFamily="2" charset="-122"/>
                <a:sym typeface="微软雅黑" panose="020B0503020204020204" pitchFamily="34" charset="-122"/>
              </a:rPr>
              <a:t>8</a:t>
            </a:r>
            <a:r>
              <a:rPr lang="zh-CN" altLang="en-US" sz="2400" b="1" dirty="0">
                <a:latin typeface="Arial" panose="020B0604020202020204" pitchFamily="34" charset="0"/>
                <a:ea typeface="宋体" panose="02010600030101010101" pitchFamily="2" charset="-122"/>
                <a:sym typeface="微软雅黑" panose="020B0503020204020204" pitchFamily="34" charset="-122"/>
              </a:rPr>
              <a:t>年；</a:t>
            </a:r>
            <a:endParaRPr lang="zh-CN" altLang="en-US" sz="2400" b="1" dirty="0">
              <a:latin typeface="Arial" panose="020B0604020202020204" pitchFamily="34" charset="0"/>
              <a:ea typeface="宋体" panose="02010600030101010101" pitchFamily="2" charset="-122"/>
            </a:endParaRPr>
          </a:p>
          <a:p>
            <a:pPr>
              <a:lnSpc>
                <a:spcPct val="150000"/>
              </a:lnSpc>
            </a:pPr>
            <a:r>
              <a:rPr lang="zh-CN" altLang="en-US" sz="2400" b="1" dirty="0">
                <a:latin typeface="Arial" panose="020B0604020202020204" pitchFamily="34" charset="0"/>
                <a:ea typeface="宋体" panose="02010600030101010101" pitchFamily="2" charset="-122"/>
                <a:sym typeface="微软雅黑" panose="020B0503020204020204" pitchFamily="34" charset="-122"/>
              </a:rPr>
              <a:t>橡胶软管使用年限</a:t>
            </a:r>
            <a:r>
              <a:rPr lang="en-US" altLang="zh-CN" sz="2400" b="1" dirty="0">
                <a:latin typeface="Arial" panose="020B0604020202020204" pitchFamily="34" charset="0"/>
                <a:ea typeface="宋体" panose="02010600030101010101" pitchFamily="2" charset="-122"/>
                <a:sym typeface="微软雅黑" panose="020B0503020204020204" pitchFamily="34" charset="-122"/>
              </a:rPr>
              <a:t>2</a:t>
            </a:r>
            <a:r>
              <a:rPr lang="zh-CN" altLang="en-US" sz="2400" b="1" dirty="0">
                <a:latin typeface="Arial" panose="020B0604020202020204" pitchFamily="34" charset="0"/>
                <a:ea typeface="宋体" panose="02010600030101010101" pitchFamily="2" charset="-122"/>
                <a:sym typeface="微软雅黑" panose="020B0503020204020204" pitchFamily="34" charset="-122"/>
              </a:rPr>
              <a:t>年，金属软管</a:t>
            </a:r>
            <a:r>
              <a:rPr lang="en-US" altLang="zh-CN" sz="2400" b="1" dirty="0">
                <a:latin typeface="Arial" panose="020B0604020202020204" pitchFamily="34" charset="0"/>
                <a:ea typeface="宋体" panose="02010600030101010101" pitchFamily="2" charset="-122"/>
                <a:sym typeface="微软雅黑" panose="020B0503020204020204" pitchFamily="34" charset="-122"/>
              </a:rPr>
              <a:t>10</a:t>
            </a:r>
            <a:r>
              <a:rPr lang="zh-CN" altLang="en-US" sz="2400" b="1" dirty="0">
                <a:latin typeface="Arial" panose="020B0604020202020204" pitchFamily="34" charset="0"/>
                <a:ea typeface="宋体" panose="02010600030101010101" pitchFamily="2" charset="-122"/>
                <a:sym typeface="微软雅黑" panose="020B0503020204020204" pitchFamily="34" charset="-122"/>
              </a:rPr>
              <a:t>年。长</a:t>
            </a:r>
            <a:r>
              <a:rPr lang="en-US" altLang="zh-CN" sz="2400" b="1" dirty="0">
                <a:latin typeface="宋体" panose="02010600030101010101" pitchFamily="2" charset="-122"/>
                <a:ea typeface="宋体" panose="02010600030101010101" pitchFamily="2" charset="-122"/>
                <a:sym typeface="微软雅黑" panose="020B0503020204020204" pitchFamily="34" charset="-122"/>
              </a:rPr>
              <a:t>≦2m.</a:t>
            </a:r>
            <a:r>
              <a:rPr lang="zh-CN" altLang="zh-CN" sz="2400" b="1" dirty="0">
                <a:latin typeface="宋体" panose="02010600030101010101" pitchFamily="2" charset="-122"/>
                <a:ea typeface="宋体" panose="02010600030101010101" pitchFamily="2" charset="-122"/>
                <a:sym typeface="微软雅黑" panose="020B0503020204020204" pitchFamily="34" charset="-122"/>
              </a:rPr>
              <a:t>建议使用金属软管。</a:t>
            </a:r>
            <a:endParaRPr lang="zh-CN" altLang="zh-CN" sz="2400" b="1" dirty="0">
              <a:latin typeface="宋体" panose="02010600030101010101" pitchFamily="2" charset="-122"/>
              <a:ea typeface="宋体" panose="02010600030101010101" pitchFamily="2" charset="-122"/>
            </a:endParaRPr>
          </a:p>
          <a:p>
            <a:pPr>
              <a:lnSpc>
                <a:spcPct val="150000"/>
              </a:lnSpc>
            </a:pPr>
            <a:r>
              <a:rPr lang="zh-CN" altLang="en-US" sz="2400" b="1" dirty="0">
                <a:latin typeface="Arial" panose="020B0604020202020204" pitchFamily="34" charset="0"/>
                <a:ea typeface="宋体" panose="02010600030101010101" pitchFamily="2" charset="-122"/>
                <a:sym typeface="微软雅黑" panose="020B0503020204020204" pitchFamily="34" charset="-122"/>
              </a:rPr>
              <a:t>燃气表 人工煤气</a:t>
            </a:r>
            <a:r>
              <a:rPr lang="en-US" altLang="zh-CN" sz="2400" b="1" dirty="0">
                <a:latin typeface="Arial" panose="020B0604020202020204" pitchFamily="34" charset="0"/>
                <a:ea typeface="宋体" panose="02010600030101010101" pitchFamily="2" charset="-122"/>
                <a:sym typeface="微软雅黑" panose="020B0503020204020204" pitchFamily="34" charset="-122"/>
              </a:rPr>
              <a:t>6</a:t>
            </a:r>
            <a:r>
              <a:rPr lang="zh-CN" altLang="en-US" sz="2400" b="1" dirty="0">
                <a:latin typeface="Arial" panose="020B0604020202020204" pitchFamily="34" charset="0"/>
                <a:ea typeface="宋体" panose="02010600030101010101" pitchFamily="2" charset="-122"/>
                <a:sym typeface="微软雅黑" panose="020B0503020204020204" pitchFamily="34" charset="-122"/>
              </a:rPr>
              <a:t>年，天然气和液化气</a:t>
            </a:r>
            <a:r>
              <a:rPr lang="en-US" altLang="zh-CN" sz="2400" b="1" dirty="0">
                <a:latin typeface="Arial" panose="020B0604020202020204" pitchFamily="34" charset="0"/>
                <a:ea typeface="宋体" panose="02010600030101010101" pitchFamily="2" charset="-122"/>
                <a:sym typeface="微软雅黑" panose="020B0503020204020204" pitchFamily="34" charset="-122"/>
              </a:rPr>
              <a:t>10</a:t>
            </a:r>
            <a:r>
              <a:rPr lang="zh-CN" altLang="en-US" sz="2400" b="1" dirty="0">
                <a:latin typeface="Arial" panose="020B0604020202020204" pitchFamily="34" charset="0"/>
                <a:ea typeface="宋体" panose="02010600030101010101" pitchFamily="2" charset="-122"/>
                <a:sym typeface="微软雅黑" panose="020B0503020204020204" pitchFamily="34" charset="-122"/>
              </a:rPr>
              <a:t>年；</a:t>
            </a:r>
            <a:endParaRPr lang="zh-CN" altLang="en-US" sz="2400" b="1" dirty="0">
              <a:latin typeface="Arial" panose="020B0604020202020204" pitchFamily="34" charset="0"/>
              <a:ea typeface="宋体" panose="02010600030101010101" pitchFamily="2" charset="-122"/>
            </a:endParaRPr>
          </a:p>
          <a:p>
            <a:endParaRPr lang="zh-CN" altLang="en-US" sz="2400" b="1" dirty="0">
              <a:latin typeface="Arial" panose="020B0604020202020204" pitchFamily="34" charset="0"/>
              <a:ea typeface="宋体" panose="02010600030101010101" pitchFamily="2" charset="-122"/>
            </a:endParaRPr>
          </a:p>
        </p:txBody>
      </p:sp>
    </p:spTree>
  </p:cSld>
  <p:clrMapOvr>
    <a:masterClrMapping/>
  </p:clrMapOvr>
  <p:transition spd="slow" advTm="5769">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5" name="Freeform 7"/>
          <p:cNvSpPr/>
          <p:nvPr/>
        </p:nvSpPr>
        <p:spPr>
          <a:xfrm>
            <a:off x="890588" y="785813"/>
            <a:ext cx="369887" cy="425450"/>
          </a:xfrm>
          <a:custGeom>
            <a:avLst/>
            <a:gdLst/>
            <a:ahLst/>
            <a:cxnLst>
              <a:cxn ang="0">
                <a:pos x="2147483647" y="0"/>
              </a:cxn>
              <a:cxn ang="0">
                <a:pos x="2147483647" y="0"/>
              </a:cxn>
              <a:cxn ang="0">
                <a:pos x="2147483647" y="2147483647"/>
              </a:cxn>
              <a:cxn ang="0">
                <a:pos x="0" y="2147483647"/>
              </a:cxn>
              <a:cxn ang="0">
                <a:pos x="0" y="2147483647"/>
              </a:cxn>
              <a:cxn ang="0">
                <a:pos x="2147483647" y="2147483647"/>
              </a:cxn>
              <a:cxn ang="0">
                <a:pos x="2147483647" y="2147483647"/>
              </a:cxn>
              <a:cxn ang="0">
                <a:pos x="2147483647" y="2147483647"/>
              </a:cxn>
              <a:cxn ang="0">
                <a:pos x="2147483647" y="2147483647"/>
              </a:cxn>
              <a:cxn ang="0">
                <a:pos x="2147483647" y="0"/>
              </a:cxn>
            </a:cxnLst>
            <a:pathLst>
              <a:path w="2504" h="2504">
                <a:moveTo>
                  <a:pt x="2199" y="0"/>
                </a:moveTo>
                <a:lnTo>
                  <a:pt x="2504" y="0"/>
                </a:lnTo>
                <a:lnTo>
                  <a:pt x="2504" y="2504"/>
                </a:lnTo>
                <a:lnTo>
                  <a:pt x="0" y="2504"/>
                </a:lnTo>
                <a:lnTo>
                  <a:pt x="0" y="2199"/>
                </a:lnTo>
                <a:lnTo>
                  <a:pt x="1970" y="2199"/>
                </a:lnTo>
                <a:lnTo>
                  <a:pt x="87" y="315"/>
                </a:lnTo>
                <a:lnTo>
                  <a:pt x="303" y="99"/>
                </a:lnTo>
                <a:lnTo>
                  <a:pt x="2199" y="1996"/>
                </a:lnTo>
                <a:lnTo>
                  <a:pt x="2199" y="0"/>
                </a:lnTo>
                <a:close/>
              </a:path>
            </a:pathLst>
          </a:custGeom>
          <a:solidFill>
            <a:schemeClr val="bg1"/>
          </a:solidFill>
          <a:ln w="9525">
            <a:noFill/>
          </a:ln>
        </p:spPr>
        <p:txBody>
          <a:bodyPr/>
          <a:p>
            <a:endParaRPr lang="zh-CN" altLang="en-US"/>
          </a:p>
        </p:txBody>
      </p:sp>
      <p:sp>
        <p:nvSpPr>
          <p:cNvPr id="2" name="文本框 1"/>
          <p:cNvSpPr txBox="1"/>
          <p:nvPr/>
        </p:nvSpPr>
        <p:spPr>
          <a:xfrm>
            <a:off x="890588" y="1412875"/>
            <a:ext cx="6167438" cy="2139950"/>
          </a:xfrm>
          <a:prstGeom prst="rect">
            <a:avLst/>
          </a:prstGeom>
          <a:noFill/>
        </p:spPr>
        <p:txBody>
          <a:bodyPr wrap="square" rtlCol="0">
            <a:spAutoFit/>
          </a:bodyPr>
          <a:p>
            <a:pPr marR="0" defTabSz="914400">
              <a:spcBef>
                <a:spcPct val="20000"/>
              </a:spcBef>
              <a:buClr>
                <a:schemeClr val="tx2"/>
              </a:buClr>
              <a:buSzTx/>
              <a:buFontTx/>
              <a:defRPr/>
            </a:pPr>
            <a:r>
              <a:rPr lang="en-US" altLang="zh-CN" kern="0" noProof="0" dirty="0" smtClean="0">
                <a:effectLst>
                  <a:outerShdw blurRad="38100" dist="38100" dir="2700000" algn="tl">
                    <a:srgbClr val="000000"/>
                  </a:outerShdw>
                </a:effectLst>
                <a:latin typeface="+mn-lt"/>
                <a:ea typeface="+mn-ea"/>
                <a:cs typeface="+mn-cs"/>
                <a:sym typeface="+mn-ea"/>
              </a:rPr>
              <a:t>1.4</a:t>
            </a:r>
            <a:r>
              <a:rPr lang="zh-CN" altLang="en-US" kern="0" noProof="0" dirty="0" smtClean="0">
                <a:effectLst>
                  <a:outerShdw blurRad="38100" dist="38100" dir="2700000" algn="tl">
                    <a:srgbClr val="000000"/>
                  </a:outerShdw>
                </a:effectLst>
                <a:latin typeface="+mn-lt"/>
                <a:ea typeface="+mn-ea"/>
                <a:cs typeface="+mn-cs"/>
                <a:sym typeface="+mn-ea"/>
              </a:rPr>
              <a:t>相关保险：</a:t>
            </a:r>
            <a:endParaRPr kumimoji="0" lang="en-US" altLang="zh-CN" kern="0" cap="none" spc="0" normalizeH="0" baseline="0" noProof="0" dirty="0" smtClean="0">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zh-CN" altLang="en-US" kern="0" noProof="0" dirty="0" smtClean="0">
                <a:effectLst>
                  <a:outerShdw blurRad="38100" dist="38100" dir="2700000" algn="tl">
                    <a:srgbClr val="000000"/>
                  </a:outerShdw>
                </a:effectLst>
                <a:latin typeface="+mn-lt"/>
                <a:ea typeface="+mn-ea"/>
                <a:cs typeface="+mn-cs"/>
                <a:sym typeface="+mn-ea"/>
              </a:rPr>
              <a:t>     企业应依法参加</a:t>
            </a:r>
            <a:r>
              <a:rPr lang="zh-CN" altLang="en-US" kern="0" noProof="0" dirty="0" smtClean="0">
                <a:solidFill>
                  <a:srgbClr val="FFFF00"/>
                </a:solidFill>
                <a:effectLst>
                  <a:outerShdw blurRad="38100" dist="38100" dir="2700000" algn="tl">
                    <a:srgbClr val="000000"/>
                  </a:outerShdw>
                </a:effectLst>
                <a:latin typeface="黑体" panose="02010609060101010101" pitchFamily="49" charset="-122"/>
                <a:ea typeface="黑体" panose="02010609060101010101" pitchFamily="49" charset="-122"/>
                <a:cs typeface="+mn-cs"/>
                <a:sym typeface="+mn-ea"/>
              </a:rPr>
              <a:t>工伤保险</a:t>
            </a:r>
            <a:r>
              <a:rPr lang="en-US" altLang="zh-CN" kern="0" noProof="0" dirty="0" smtClean="0">
                <a:effectLst>
                  <a:outerShdw blurRad="38100" dist="38100" dir="2700000" algn="tl">
                    <a:srgbClr val="000000"/>
                  </a:outerShdw>
                </a:effectLst>
                <a:latin typeface="+mn-lt"/>
                <a:ea typeface="+mn-ea"/>
                <a:cs typeface="+mn-cs"/>
                <a:sym typeface="+mn-ea"/>
              </a:rPr>
              <a:t>,</a:t>
            </a:r>
            <a:r>
              <a:rPr lang="zh-CN" altLang="en-US" kern="0" noProof="0" dirty="0" smtClean="0">
                <a:effectLst>
                  <a:outerShdw blurRad="38100" dist="38100" dir="2700000" algn="tl">
                    <a:srgbClr val="000000"/>
                  </a:outerShdw>
                </a:effectLst>
                <a:latin typeface="+mn-lt"/>
                <a:ea typeface="+mn-ea"/>
                <a:cs typeface="+mn-cs"/>
                <a:sym typeface="+mn-ea"/>
              </a:rPr>
              <a:t>为全体从业人员缴纳保险费。企业</a:t>
            </a:r>
            <a:r>
              <a:rPr lang="zh-CN" altLang="en-US" kern="0" noProof="0" dirty="0" smtClean="0">
                <a:solidFill>
                  <a:srgbClr val="FF0000"/>
                </a:solidFill>
                <a:effectLst>
                  <a:outerShdw blurRad="38100" dist="38100" dir="2700000" algn="tl">
                    <a:srgbClr val="000000"/>
                  </a:outerShdw>
                </a:effectLst>
                <a:latin typeface="+mn-lt"/>
                <a:ea typeface="+mn-ea"/>
                <a:cs typeface="+mn-cs"/>
                <a:sym typeface="+mn-ea"/>
              </a:rPr>
              <a:t>应当</a:t>
            </a:r>
            <a:r>
              <a:rPr lang="zh-CN" altLang="en-US" kern="0" noProof="0" dirty="0" smtClean="0">
                <a:effectLst>
                  <a:outerShdw blurRad="38100" dist="38100" dir="2700000" algn="tl">
                    <a:srgbClr val="000000"/>
                  </a:outerShdw>
                </a:effectLst>
                <a:latin typeface="+mn-lt"/>
                <a:ea typeface="+mn-ea"/>
                <a:cs typeface="+mn-cs"/>
                <a:sym typeface="+mn-ea"/>
              </a:rPr>
              <a:t>投保：</a:t>
            </a:r>
            <a:r>
              <a:rPr lang="zh-CN" altLang="en-US" kern="0" noProof="0" dirty="0" smtClean="0">
                <a:solidFill>
                  <a:srgbClr val="FFFF00"/>
                </a:solidFill>
                <a:effectLst>
                  <a:outerShdw blurRad="38100" dist="38100" dir="2700000" algn="tl">
                    <a:srgbClr val="000000"/>
                  </a:outerShdw>
                </a:effectLst>
                <a:latin typeface="黑体" panose="02010609060101010101" pitchFamily="49" charset="-122"/>
                <a:ea typeface="黑体" panose="02010609060101010101" pitchFamily="49" charset="-122"/>
                <a:cs typeface="+mn-cs"/>
                <a:sym typeface="+mn-ea"/>
              </a:rPr>
              <a:t>安全生产责任保险</a:t>
            </a:r>
            <a:r>
              <a:rPr lang="zh-CN" altLang="en-US" kern="0" noProof="0" dirty="0" smtClean="0">
                <a:effectLst>
                  <a:outerShdw blurRad="38100" dist="38100" dir="2700000" algn="tl">
                    <a:srgbClr val="000000"/>
                  </a:outerShdw>
                </a:effectLst>
                <a:latin typeface="+mn-lt"/>
                <a:ea typeface="+mn-ea"/>
                <a:cs typeface="+mn-cs"/>
                <a:sym typeface="+mn-ea"/>
              </a:rPr>
              <a:t>，企业</a:t>
            </a:r>
            <a:r>
              <a:rPr lang="zh-CN" altLang="en-US" kern="0" noProof="0" dirty="0" smtClean="0">
                <a:solidFill>
                  <a:srgbClr val="FF0000"/>
                </a:solidFill>
                <a:effectLst>
                  <a:outerShdw blurRad="38100" dist="38100" dir="2700000" algn="tl">
                    <a:srgbClr val="000000"/>
                  </a:outerShdw>
                </a:effectLst>
                <a:latin typeface="+mn-lt"/>
                <a:ea typeface="+mn-ea"/>
                <a:cs typeface="+mn-cs"/>
                <a:sym typeface="+mn-ea"/>
              </a:rPr>
              <a:t>应为</a:t>
            </a:r>
            <a:r>
              <a:rPr lang="zh-CN" altLang="en-US" kern="0" noProof="0" dirty="0" smtClean="0">
                <a:effectLst>
                  <a:outerShdw blurRad="38100" dist="38100" dir="2700000" algn="tl">
                    <a:srgbClr val="000000"/>
                  </a:outerShdw>
                </a:effectLst>
                <a:latin typeface="+mn-lt"/>
                <a:ea typeface="+mn-ea"/>
                <a:cs typeface="+mn-cs"/>
                <a:sym typeface="+mn-ea"/>
              </a:rPr>
              <a:t>从事高压、高空、易燃易爆、燃气运输等危险岗位作业人员办理</a:t>
            </a:r>
            <a:r>
              <a:rPr lang="zh-CN" altLang="en-US" kern="0" noProof="0" dirty="0" smtClean="0">
                <a:solidFill>
                  <a:srgbClr val="FFFF00"/>
                </a:solidFill>
                <a:effectLst>
                  <a:outerShdw blurRad="38100" dist="38100" dir="2700000" algn="tl">
                    <a:srgbClr val="000000"/>
                  </a:outerShdw>
                </a:effectLst>
                <a:latin typeface="黑体" panose="02010609060101010101" pitchFamily="49" charset="-122"/>
                <a:ea typeface="黑体" panose="02010609060101010101" pitchFamily="49" charset="-122"/>
                <a:cs typeface="+mn-cs"/>
                <a:sym typeface="+mn-ea"/>
              </a:rPr>
              <a:t>人身意外伤害</a:t>
            </a:r>
            <a:r>
              <a:rPr lang="zh-CN" altLang="en-US" kern="0" noProof="0" smtClean="0">
                <a:solidFill>
                  <a:srgbClr val="FFFF00"/>
                </a:solidFill>
                <a:effectLst>
                  <a:outerShdw blurRad="38100" dist="38100" dir="2700000" algn="tl">
                    <a:srgbClr val="000000"/>
                  </a:outerShdw>
                </a:effectLst>
                <a:latin typeface="黑体" panose="02010609060101010101" pitchFamily="49" charset="-122"/>
                <a:ea typeface="黑体" panose="02010609060101010101" pitchFamily="49" charset="-122"/>
                <a:cs typeface="+mn-cs"/>
                <a:sym typeface="+mn-ea"/>
              </a:rPr>
              <a:t>保险</a:t>
            </a:r>
            <a:r>
              <a:rPr lang="zh-CN" altLang="en-US" kern="0" noProof="0" smtClean="0">
                <a:solidFill>
                  <a:srgbClr val="FFFF00"/>
                </a:solidFill>
                <a:effectLst>
                  <a:outerShdw blurRad="38100" dist="38100" dir="2700000" algn="tl">
                    <a:srgbClr val="000000"/>
                  </a:outerShdw>
                </a:effectLst>
                <a:latin typeface="+mn-lt"/>
                <a:ea typeface="+mn-ea"/>
                <a:cs typeface="+mn-cs"/>
                <a:sym typeface="+mn-ea"/>
              </a:rPr>
              <a:t>。</a:t>
            </a:r>
            <a:endParaRPr kumimoji="0" lang="en-US" altLang="zh-CN" kern="0" cap="none" spc="0" normalizeH="0" baseline="0" noProof="0" smtClean="0">
              <a:solidFill>
                <a:srgbClr val="FFFF00"/>
              </a:solidFill>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zh-CN" altLang="en-US" kern="0" noProof="0" smtClean="0">
                <a:solidFill>
                  <a:srgbClr val="FFFF00"/>
                </a:solidFill>
                <a:effectLst>
                  <a:outerShdw blurRad="38100" dist="38100" dir="2700000" algn="tl">
                    <a:srgbClr val="000000"/>
                  </a:outerShdw>
                </a:effectLst>
                <a:latin typeface="+mn-lt"/>
                <a:ea typeface="+mn-ea"/>
                <a:cs typeface="+mn-cs"/>
                <a:sym typeface="+mn-ea"/>
              </a:rPr>
              <a:t>注</a:t>
            </a:r>
            <a:r>
              <a:rPr lang="zh-CN" altLang="en-US" kern="0" noProof="0" dirty="0" smtClean="0">
                <a:solidFill>
                  <a:srgbClr val="FFFF00"/>
                </a:solidFill>
                <a:effectLst>
                  <a:outerShdw blurRad="38100" dist="38100" dir="2700000" algn="tl">
                    <a:srgbClr val="000000"/>
                  </a:outerShdw>
                </a:effectLst>
                <a:latin typeface="+mn-lt"/>
                <a:ea typeface="+mn-ea"/>
                <a:cs typeface="+mn-cs"/>
                <a:sym typeface="+mn-ea"/>
              </a:rPr>
              <a:t>意条款内有：从事易燃易爆活动。</a:t>
            </a:r>
            <a:endParaRPr kumimoji="0" lang="en-US" altLang="zh-CN" kern="0" cap="none" spc="0" normalizeH="0" baseline="0" noProof="0" dirty="0" smtClean="0">
              <a:solidFill>
                <a:srgbClr val="FFFF00"/>
              </a:solidFill>
              <a:effectLst>
                <a:outerShdw blurRad="38100" dist="38100" dir="2700000" algn="tl">
                  <a:srgbClr val="000000"/>
                </a:outerShdw>
              </a:effectLst>
              <a:latin typeface="+mn-lt"/>
              <a:ea typeface="+mn-ea"/>
              <a:cs typeface="+mn-cs"/>
            </a:endParaRPr>
          </a:p>
          <a:p>
            <a:endParaRPr lang="zh-CN" altLang="en-US" noProof="1"/>
          </a:p>
        </p:txBody>
      </p:sp>
    </p:spTree>
  </p:cSld>
  <p:clrMapOvr>
    <a:masterClrMapping/>
  </p:clrMapOvr>
  <p:transition spd="slow" advTm="5769">
    <p:fade/>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988945" y="908685"/>
            <a:ext cx="3887470" cy="829945"/>
          </a:xfrm>
          <a:prstGeom prst="rect">
            <a:avLst/>
          </a:prstGeom>
          <a:noFill/>
        </p:spPr>
        <p:txBody>
          <a:bodyPr wrap="square" rtlCol="0">
            <a:spAutoFit/>
          </a:bodyPr>
          <a:p>
            <a:r>
              <a:rPr lang="zh-CN" altLang="en-US" sz="2400" b="1" kern="0" noProof="0" smtClean="0">
                <a:solidFill>
                  <a:schemeClr val="tx2"/>
                </a:solidFill>
                <a:effectLst>
                  <a:outerShdw blurRad="38100" dist="38100" dir="2700000" algn="tl">
                    <a:srgbClr val="000000"/>
                  </a:outerShdw>
                </a:effectLst>
                <a:latin typeface="+mj-lt"/>
                <a:ea typeface="+mj-ea"/>
                <a:cs typeface="+mj-cs"/>
                <a:sym typeface="+mn-ea"/>
              </a:rPr>
              <a:t>安全使用规则</a:t>
            </a:r>
            <a:r>
              <a:rPr lang="en-US" altLang="zh-CN" sz="2400" b="1" kern="0" noProof="0" smtClean="0">
                <a:solidFill>
                  <a:schemeClr val="tx2"/>
                </a:solidFill>
                <a:effectLst>
                  <a:outerShdw blurRad="38100" dist="38100" dir="2700000" algn="tl">
                    <a:srgbClr val="000000"/>
                  </a:outerShdw>
                </a:effectLst>
                <a:latin typeface="+mj-lt"/>
                <a:ea typeface="+mj-ea"/>
                <a:cs typeface="+mj-cs"/>
                <a:sym typeface="+mn-ea"/>
              </a:rPr>
              <a:t>——</a:t>
            </a:r>
            <a:r>
              <a:rPr lang="zh-CN" altLang="en-US" sz="2400" b="1" kern="0" noProof="0" smtClean="0">
                <a:solidFill>
                  <a:schemeClr val="tx2"/>
                </a:solidFill>
                <a:effectLst>
                  <a:outerShdw blurRad="38100" dist="38100" dir="2700000" algn="tl">
                    <a:srgbClr val="000000"/>
                  </a:outerShdw>
                </a:effectLst>
                <a:latin typeface="+mj-lt"/>
                <a:ea typeface="+mj-ea"/>
                <a:cs typeface="+mj-cs"/>
                <a:sym typeface="+mn-ea"/>
              </a:rPr>
              <a:t>安全操作</a:t>
            </a:r>
            <a:endParaRPr kumimoji="0" lang="zh-CN" altLang="en-US" sz="2400" b="1" kern="0" cap="none" spc="0" normalizeH="0" baseline="0" noProof="0" smtClean="0">
              <a:solidFill>
                <a:schemeClr val="tx2"/>
              </a:solidFill>
              <a:effectLst>
                <a:outerShdw blurRad="38100" dist="38100" dir="2700000" algn="tl">
                  <a:srgbClr val="000000"/>
                </a:outerShdw>
              </a:effectLst>
              <a:latin typeface="+mj-lt"/>
              <a:ea typeface="+mj-ea"/>
              <a:cs typeface="+mj-cs"/>
            </a:endParaRPr>
          </a:p>
          <a:p>
            <a:endParaRPr kumimoji="0" lang="zh-CN" altLang="en-US" sz="2400" b="1" kern="0" cap="none" spc="0" normalizeH="0" baseline="0" noProof="0" smtClean="0">
              <a:solidFill>
                <a:schemeClr val="tx2"/>
              </a:solidFill>
              <a:effectLst>
                <a:outerShdw blurRad="38100" dist="38100" dir="2700000" algn="tl">
                  <a:srgbClr val="000000"/>
                </a:outerShdw>
              </a:effectLst>
              <a:latin typeface="+mj-lt"/>
              <a:ea typeface="+mj-ea"/>
              <a:cs typeface="+mj-cs"/>
            </a:endParaRPr>
          </a:p>
        </p:txBody>
      </p:sp>
      <p:sp>
        <p:nvSpPr>
          <p:cNvPr id="159748" name="文本框 2"/>
          <p:cNvSpPr txBox="1"/>
          <p:nvPr/>
        </p:nvSpPr>
        <p:spPr>
          <a:xfrm>
            <a:off x="890588" y="1557338"/>
            <a:ext cx="8253412" cy="4892675"/>
          </a:xfrm>
          <a:prstGeom prst="rect">
            <a:avLst/>
          </a:prstGeom>
          <a:noFill/>
          <a:ln w="9525">
            <a:noFill/>
          </a:ln>
        </p:spPr>
        <p:txBody>
          <a:bodyPr wrap="square" anchor="t" anchorCtr="0">
            <a:spAutoFit/>
          </a:bodyPr>
          <a:p>
            <a:pPr>
              <a:lnSpc>
                <a:spcPct val="150000"/>
              </a:lnSpc>
            </a:pPr>
            <a:r>
              <a:rPr lang="en-US" altLang="zh-CN" sz="2400" b="1" dirty="0">
                <a:latin typeface="Arial" panose="020B0604020202020204" pitchFamily="34" charset="0"/>
                <a:ea typeface="宋体" panose="02010600030101010101" pitchFamily="2" charset="-122"/>
                <a:sym typeface="微软雅黑" panose="020B0503020204020204" pitchFamily="34" charset="-122"/>
              </a:rPr>
              <a:t>5</a:t>
            </a:r>
            <a:r>
              <a:rPr lang="zh-CN" altLang="en-US" sz="2400" b="1" dirty="0">
                <a:latin typeface="Arial" panose="020B0604020202020204" pitchFamily="34" charset="0"/>
                <a:ea typeface="宋体" panose="02010600030101010101" pitchFamily="2" charset="-122"/>
                <a:sym typeface="微软雅黑" panose="020B0503020204020204" pitchFamily="34" charset="-122"/>
              </a:rPr>
              <a:t>、</a:t>
            </a:r>
            <a:r>
              <a:rPr lang="zh-CN" altLang="en-US" sz="2400" b="1" dirty="0">
                <a:solidFill>
                  <a:srgbClr val="C00000"/>
                </a:solidFill>
                <a:latin typeface="Arial" panose="020B0604020202020204" pitchFamily="34" charset="0"/>
                <a:ea typeface="宋体" panose="02010600030101010101" pitchFamily="2" charset="-122"/>
                <a:sym typeface="微软雅黑" panose="020B0503020204020204" pitchFamily="34" charset="-122"/>
              </a:rPr>
              <a:t>安全用气原则</a:t>
            </a:r>
            <a:endParaRPr lang="zh-CN" altLang="en-US" sz="2400" b="1" dirty="0">
              <a:latin typeface="Arial" panose="020B0604020202020204" pitchFamily="34" charset="0"/>
              <a:ea typeface="宋体" panose="02010600030101010101" pitchFamily="2" charset="-122"/>
            </a:endParaRPr>
          </a:p>
          <a:p>
            <a:pPr>
              <a:lnSpc>
                <a:spcPct val="150000"/>
              </a:lnSpc>
            </a:pPr>
            <a:r>
              <a:rPr lang="zh-CN" altLang="en-US" sz="2400" b="1" dirty="0">
                <a:latin typeface="Arial" panose="020B0604020202020204" pitchFamily="34" charset="0"/>
                <a:ea typeface="宋体" panose="02010600030101010101" pitchFamily="2" charset="-122"/>
                <a:sym typeface="微软雅黑" panose="020B0503020204020204" pitchFamily="34" charset="-122"/>
              </a:rPr>
              <a:t>火等气，切忌气等火；</a:t>
            </a:r>
            <a:endParaRPr lang="zh-CN" altLang="en-US" sz="2400" b="1" dirty="0">
              <a:latin typeface="Arial" panose="020B0604020202020204" pitchFamily="34" charset="0"/>
              <a:ea typeface="宋体" panose="02010600030101010101" pitchFamily="2" charset="-122"/>
            </a:endParaRPr>
          </a:p>
          <a:p>
            <a:pPr>
              <a:lnSpc>
                <a:spcPct val="150000"/>
              </a:lnSpc>
            </a:pPr>
            <a:r>
              <a:rPr lang="zh-CN" altLang="en-US" sz="2400" b="1" dirty="0">
                <a:latin typeface="Arial" panose="020B0604020202020204" pitchFamily="34" charset="0"/>
                <a:ea typeface="宋体" panose="02010600030101010101" pitchFamily="2" charset="-122"/>
                <a:sym typeface="微软雅黑" panose="020B0503020204020204" pitchFamily="34" charset="-122"/>
              </a:rPr>
              <a:t>有火在，人不远离，厨房要有人；</a:t>
            </a:r>
            <a:endParaRPr lang="zh-CN" altLang="en-US" sz="2400" b="1" dirty="0">
              <a:latin typeface="Arial" panose="020B0604020202020204" pitchFamily="34" charset="0"/>
              <a:ea typeface="宋体" panose="02010600030101010101" pitchFamily="2" charset="-122"/>
            </a:endParaRPr>
          </a:p>
          <a:p>
            <a:pPr>
              <a:lnSpc>
                <a:spcPct val="150000"/>
              </a:lnSpc>
            </a:pPr>
            <a:r>
              <a:rPr lang="zh-CN" altLang="en-US" sz="2400" b="1" dirty="0">
                <a:latin typeface="Arial" panose="020B0604020202020204" pitchFamily="34" charset="0"/>
                <a:ea typeface="宋体" panose="02010600030101010101" pitchFamily="2" charset="-122"/>
                <a:sym typeface="微软雅黑" panose="020B0503020204020204" pitchFamily="34" charset="-122"/>
              </a:rPr>
              <a:t>注意火焰的颜色：正常的火焰为蓝色锥形</a:t>
            </a:r>
            <a:r>
              <a:rPr lang="en-US" altLang="zh-CN" sz="2400" b="1" dirty="0">
                <a:latin typeface="Arial" panose="020B0604020202020204" pitchFamily="34" charset="0"/>
                <a:ea typeface="宋体" panose="02010600030101010101" pitchFamily="2" charset="-122"/>
                <a:sym typeface="微软雅黑" panose="020B0503020204020204" pitchFamily="34" charset="-122"/>
              </a:rPr>
              <a:t>—</a:t>
            </a:r>
            <a:r>
              <a:rPr lang="zh-CN" altLang="en-US" sz="2400" b="1" dirty="0">
                <a:latin typeface="Arial" panose="020B0604020202020204" pitchFamily="34" charset="0"/>
                <a:ea typeface="宋体" panose="02010600030101010101" pitchFamily="2" charset="-122"/>
                <a:sym typeface="微软雅黑" panose="020B0503020204020204" pitchFamily="34" charset="-122"/>
              </a:rPr>
              <a:t>调节燃气开关和风门大小，使火苗稳定；</a:t>
            </a:r>
            <a:endParaRPr lang="zh-CN" altLang="en-US" sz="2400" b="1" dirty="0">
              <a:latin typeface="Arial" panose="020B0604020202020204" pitchFamily="34" charset="0"/>
              <a:ea typeface="宋体" panose="02010600030101010101" pitchFamily="2" charset="-122"/>
            </a:endParaRPr>
          </a:p>
          <a:p>
            <a:pPr>
              <a:lnSpc>
                <a:spcPct val="150000"/>
              </a:lnSpc>
            </a:pPr>
            <a:r>
              <a:rPr lang="zh-CN" altLang="en-US" sz="2400" b="1" dirty="0">
                <a:latin typeface="Arial" panose="020B0604020202020204" pitchFamily="34" charset="0"/>
                <a:ea typeface="宋体" panose="02010600030101010101" pitchFamily="2" charset="-122"/>
                <a:sym typeface="微软雅黑" panose="020B0503020204020204" pitchFamily="34" charset="-122"/>
              </a:rPr>
              <a:t>连接灶具的软管，注意检查有无松动、脱落、龟裂变质；</a:t>
            </a:r>
            <a:endParaRPr lang="zh-CN" altLang="en-US" sz="2400" b="1" dirty="0">
              <a:latin typeface="Arial" panose="020B0604020202020204" pitchFamily="34" charset="0"/>
              <a:ea typeface="宋体" panose="02010600030101010101" pitchFamily="2" charset="-122"/>
            </a:endParaRPr>
          </a:p>
          <a:p>
            <a:pPr>
              <a:lnSpc>
                <a:spcPct val="150000"/>
              </a:lnSpc>
            </a:pPr>
            <a:r>
              <a:rPr lang="zh-CN" altLang="en-US" sz="2400" b="1" dirty="0">
                <a:latin typeface="Arial" panose="020B0604020202020204" pitchFamily="34" charset="0"/>
                <a:ea typeface="宋体" panose="02010600030101010101" pitchFamily="2" charset="-122"/>
                <a:sym typeface="微软雅黑" panose="020B0503020204020204" pitchFamily="34" charset="-122"/>
              </a:rPr>
              <a:t>注意通风，使用燃气热水器时须开门、窗进气；</a:t>
            </a:r>
            <a:endParaRPr lang="zh-CN" altLang="en-US" sz="2400" b="1" dirty="0">
              <a:latin typeface="Arial" panose="020B0604020202020204" pitchFamily="34" charset="0"/>
              <a:ea typeface="宋体" panose="02010600030101010101" pitchFamily="2" charset="-122"/>
            </a:endParaRPr>
          </a:p>
          <a:p>
            <a:pPr>
              <a:lnSpc>
                <a:spcPct val="150000"/>
              </a:lnSpc>
            </a:pPr>
            <a:r>
              <a:rPr lang="zh-CN" altLang="en-US" sz="2400" b="1" dirty="0">
                <a:latin typeface="Arial" panose="020B0604020202020204" pitchFamily="34" charset="0"/>
                <a:ea typeface="宋体" panose="02010600030101010101" pitchFamily="2" charset="-122"/>
                <a:sym typeface="微软雅黑" panose="020B0503020204020204" pitchFamily="34" charset="-122"/>
              </a:rPr>
              <a:t>人离开要熄火，关阀门。</a:t>
            </a:r>
            <a:endParaRPr lang="zh-CN" altLang="en-US" sz="2400" b="1" dirty="0">
              <a:latin typeface="Arial" panose="020B0604020202020204" pitchFamily="34" charset="0"/>
              <a:ea typeface="宋体" panose="02010600030101010101" pitchFamily="2" charset="-122"/>
            </a:endParaRPr>
          </a:p>
          <a:p>
            <a:endParaRPr lang="zh-CN" altLang="en-US" sz="2400" b="1" dirty="0">
              <a:latin typeface="Arial" panose="020B0604020202020204" pitchFamily="34" charset="0"/>
              <a:ea typeface="宋体" panose="02010600030101010101" pitchFamily="2" charset="-122"/>
            </a:endParaRPr>
          </a:p>
        </p:txBody>
      </p:sp>
    </p:spTree>
  </p:cSld>
  <p:clrMapOvr>
    <a:masterClrMapping/>
  </p:clrMapOvr>
  <p:transition spd="slow" advTm="5769">
    <p:fade/>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773045" y="965835"/>
            <a:ext cx="4706620" cy="460375"/>
          </a:xfrm>
          <a:prstGeom prst="rect">
            <a:avLst/>
          </a:prstGeom>
          <a:noFill/>
        </p:spPr>
        <p:txBody>
          <a:bodyPr wrap="square" rtlCol="0">
            <a:spAutoFit/>
          </a:bodyPr>
          <a:p>
            <a:r>
              <a:rPr lang="zh-CN" altLang="en-US" sz="2400" b="1" kern="0" noProof="0" smtClean="0">
                <a:solidFill>
                  <a:schemeClr val="tx2"/>
                </a:solidFill>
                <a:effectLst>
                  <a:outerShdw blurRad="38100" dist="38100" dir="2700000" algn="tl">
                    <a:srgbClr val="000000"/>
                  </a:outerShdw>
                </a:effectLst>
                <a:latin typeface="+mj-lt"/>
                <a:ea typeface="+mj-ea"/>
                <a:cs typeface="+mj-cs"/>
                <a:sym typeface="+mn-ea"/>
              </a:rPr>
              <a:t>安全使用规则</a:t>
            </a:r>
            <a:r>
              <a:rPr lang="en-US" altLang="zh-CN" sz="2400" b="1" kern="0" noProof="0" smtClean="0">
                <a:solidFill>
                  <a:schemeClr val="tx2"/>
                </a:solidFill>
                <a:effectLst>
                  <a:outerShdw blurRad="38100" dist="38100" dir="2700000" algn="tl">
                    <a:srgbClr val="000000"/>
                  </a:outerShdw>
                </a:effectLst>
                <a:latin typeface="+mj-lt"/>
                <a:ea typeface="+mj-ea"/>
                <a:cs typeface="+mj-cs"/>
                <a:sym typeface="+mn-ea"/>
              </a:rPr>
              <a:t>——</a:t>
            </a:r>
            <a:r>
              <a:rPr lang="zh-CN" altLang="en-US" sz="2400" b="1" kern="0" noProof="0" smtClean="0">
                <a:solidFill>
                  <a:schemeClr val="tx2"/>
                </a:solidFill>
                <a:effectLst>
                  <a:outerShdw blurRad="38100" dist="38100" dir="2700000" algn="tl">
                    <a:srgbClr val="000000"/>
                  </a:outerShdw>
                </a:effectLst>
                <a:latin typeface="+mj-lt"/>
                <a:ea typeface="+mj-ea"/>
                <a:cs typeface="+mj-cs"/>
                <a:sym typeface="+mn-ea"/>
              </a:rPr>
              <a:t>安全操作</a:t>
            </a:r>
            <a:endParaRPr lang="zh-CN" altLang="en-US" sz="2400" b="1" kern="0" noProof="0" smtClean="0">
              <a:solidFill>
                <a:schemeClr val="tx2"/>
              </a:solidFill>
              <a:effectLst>
                <a:outerShdw blurRad="38100" dist="38100" dir="2700000" algn="tl">
                  <a:srgbClr val="000000"/>
                </a:outerShdw>
              </a:effectLst>
              <a:latin typeface="+mj-lt"/>
              <a:ea typeface="+mj-ea"/>
              <a:cs typeface="+mj-cs"/>
              <a:sym typeface="+mn-ea"/>
            </a:endParaRPr>
          </a:p>
        </p:txBody>
      </p:sp>
      <p:sp>
        <p:nvSpPr>
          <p:cNvPr id="160772" name="文本框 2"/>
          <p:cNvSpPr txBox="1"/>
          <p:nvPr/>
        </p:nvSpPr>
        <p:spPr>
          <a:xfrm>
            <a:off x="890588" y="1628775"/>
            <a:ext cx="7970837" cy="3784600"/>
          </a:xfrm>
          <a:prstGeom prst="rect">
            <a:avLst/>
          </a:prstGeom>
          <a:noFill/>
          <a:ln w="9525">
            <a:noFill/>
          </a:ln>
        </p:spPr>
        <p:txBody>
          <a:bodyPr wrap="square" anchor="t" anchorCtr="0">
            <a:spAutoFit/>
          </a:bodyPr>
          <a:p>
            <a:pPr>
              <a:lnSpc>
                <a:spcPct val="150000"/>
              </a:lnSpc>
            </a:pPr>
            <a:r>
              <a:rPr lang="zh-CN" altLang="en-US" sz="2400" b="1" dirty="0">
                <a:latin typeface="Arial" panose="020B0604020202020204" pitchFamily="34" charset="0"/>
                <a:ea typeface="宋体" panose="02010600030101010101" pitchFamily="2" charset="-122"/>
                <a:sym typeface="微软雅黑" panose="020B0503020204020204" pitchFamily="34" charset="-122"/>
              </a:rPr>
              <a:t>燃气用户要经常自己做安全检查</a:t>
            </a:r>
            <a:endParaRPr lang="zh-CN" altLang="en-US" sz="2400" b="1" dirty="0">
              <a:latin typeface="Arial" panose="020B0604020202020204" pitchFamily="34" charset="0"/>
              <a:ea typeface="宋体" panose="02010600030101010101" pitchFamily="2" charset="-122"/>
            </a:endParaRPr>
          </a:p>
          <a:p>
            <a:pPr>
              <a:lnSpc>
                <a:spcPct val="150000"/>
              </a:lnSpc>
            </a:pPr>
            <a:r>
              <a:rPr lang="en-US" altLang="zh-CN" sz="2400" b="1" dirty="0">
                <a:latin typeface="Arial" panose="020B0604020202020204" pitchFamily="34" charset="0"/>
                <a:ea typeface="宋体" panose="02010600030101010101" pitchFamily="2" charset="-122"/>
                <a:sym typeface="微软雅黑" panose="020B0503020204020204" pitchFamily="34" charset="-122"/>
              </a:rPr>
              <a:t>1 </a:t>
            </a:r>
            <a:r>
              <a:rPr lang="zh-CN" altLang="en-US" sz="2400" b="1" dirty="0">
                <a:latin typeface="Arial" panose="020B0604020202020204" pitchFamily="34" charset="0"/>
                <a:ea typeface="宋体" panose="02010600030101010101" pitchFamily="2" charset="-122"/>
                <a:sym typeface="微软雅黑" panose="020B0503020204020204" pitchFamily="34" charset="-122"/>
              </a:rPr>
              <a:t>）液化气用户检查减压阀、橡胶管、接头与燃气灶、热水器的密封性；</a:t>
            </a:r>
            <a:endParaRPr lang="zh-CN" altLang="en-US" sz="2400" b="1" dirty="0">
              <a:latin typeface="Arial" panose="020B0604020202020204" pitchFamily="34" charset="0"/>
              <a:ea typeface="宋体" panose="02010600030101010101" pitchFamily="2" charset="-122"/>
            </a:endParaRPr>
          </a:p>
          <a:p>
            <a:pPr>
              <a:lnSpc>
                <a:spcPct val="150000"/>
              </a:lnSpc>
            </a:pPr>
            <a:r>
              <a:rPr lang="en-US" altLang="zh-CN" sz="2400" b="1" dirty="0">
                <a:latin typeface="Arial" panose="020B0604020202020204" pitchFamily="34" charset="0"/>
                <a:ea typeface="宋体" panose="02010600030101010101" pitchFamily="2" charset="-122"/>
                <a:sym typeface="微软雅黑" panose="020B0503020204020204" pitchFamily="34" charset="-122"/>
              </a:rPr>
              <a:t>2 </a:t>
            </a:r>
            <a:r>
              <a:rPr lang="zh-CN" altLang="en-US" sz="2400" b="1" dirty="0">
                <a:latin typeface="Arial" panose="020B0604020202020204" pitchFamily="34" charset="0"/>
                <a:ea typeface="宋体" panose="02010600030101010101" pitchFamily="2" charset="-122"/>
                <a:sym typeface="微软雅黑" panose="020B0503020204020204" pitchFamily="34" charset="-122"/>
              </a:rPr>
              <a:t>）管道气用户检查室内的燃气表、管道、阀门、燃气灶、热水器密封性；</a:t>
            </a:r>
            <a:endParaRPr lang="zh-CN" altLang="en-US" sz="2400" b="1" dirty="0">
              <a:latin typeface="Arial" panose="020B0604020202020204" pitchFamily="34" charset="0"/>
              <a:ea typeface="宋体" panose="02010600030101010101" pitchFamily="2" charset="-122"/>
            </a:endParaRPr>
          </a:p>
          <a:p>
            <a:pPr>
              <a:lnSpc>
                <a:spcPct val="150000"/>
              </a:lnSpc>
            </a:pPr>
            <a:r>
              <a:rPr lang="en-US" altLang="zh-CN" sz="2400" b="1" dirty="0">
                <a:latin typeface="Arial" panose="020B0604020202020204" pitchFamily="34" charset="0"/>
                <a:ea typeface="宋体" panose="02010600030101010101" pitchFamily="2" charset="-122"/>
                <a:sym typeface="微软雅黑" panose="020B0503020204020204" pitchFamily="34" charset="-122"/>
              </a:rPr>
              <a:t>3 </a:t>
            </a:r>
            <a:r>
              <a:rPr lang="zh-CN" altLang="en-US" sz="2400" b="1" dirty="0">
                <a:latin typeface="Arial" panose="020B0604020202020204" pitchFamily="34" charset="0"/>
                <a:ea typeface="宋体" panose="02010600030101010101" pitchFamily="2" charset="-122"/>
                <a:sym typeface="微软雅黑" panose="020B0503020204020204" pitchFamily="34" charset="-122"/>
              </a:rPr>
              <a:t>）如发现胶管老化要立即更换，建议使用金属软管</a:t>
            </a:r>
            <a:r>
              <a:rPr lang="en-US" altLang="zh-CN" sz="2400" b="1" dirty="0">
                <a:latin typeface="Arial" panose="020B0604020202020204" pitchFamily="34" charset="0"/>
                <a:ea typeface="宋体" panose="02010600030101010101" pitchFamily="2" charset="-122"/>
                <a:sym typeface="微软雅黑" panose="020B0503020204020204" pitchFamily="34" charset="-122"/>
              </a:rPr>
              <a:t>.</a:t>
            </a:r>
            <a:endParaRPr lang="en-US" altLang="zh-CN" sz="2400" b="1" dirty="0">
              <a:latin typeface="Arial" panose="020B0604020202020204" pitchFamily="34" charset="0"/>
              <a:ea typeface="宋体" panose="02010600030101010101" pitchFamily="2" charset="-122"/>
            </a:endParaRPr>
          </a:p>
          <a:p>
            <a:endParaRPr lang="en-US" altLang="zh-CN" sz="2400" b="1" dirty="0">
              <a:latin typeface="Arial" panose="020B0604020202020204" pitchFamily="34" charset="0"/>
              <a:ea typeface="宋体" panose="02010600030101010101" pitchFamily="2" charset="-122"/>
            </a:endParaRPr>
          </a:p>
        </p:txBody>
      </p:sp>
    </p:spTree>
  </p:cSld>
  <p:clrMapOvr>
    <a:masterClrMapping/>
  </p:clrMapOvr>
  <p:transition spd="slow" advTm="5769">
    <p:fade/>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916555" y="854075"/>
            <a:ext cx="4224655" cy="829945"/>
          </a:xfrm>
          <a:prstGeom prst="rect">
            <a:avLst/>
          </a:prstGeom>
          <a:noFill/>
        </p:spPr>
        <p:txBody>
          <a:bodyPr wrap="square" rtlCol="0">
            <a:spAutoFit/>
          </a:bodyPr>
          <a:p>
            <a:r>
              <a:rPr lang="zh-CN" altLang="en-US" sz="2400" b="1" kern="0" noProof="0" smtClean="0">
                <a:solidFill>
                  <a:schemeClr val="tx2"/>
                </a:solidFill>
                <a:effectLst>
                  <a:outerShdw blurRad="38100" dist="38100" dir="2700000" algn="tl">
                    <a:srgbClr val="000000"/>
                  </a:outerShdw>
                </a:effectLst>
                <a:latin typeface="+mj-lt"/>
                <a:ea typeface="+mj-ea"/>
                <a:cs typeface="+mj-cs"/>
                <a:sym typeface="+mn-ea"/>
              </a:rPr>
              <a:t>安全使用规则</a:t>
            </a:r>
            <a:r>
              <a:rPr lang="en-US" altLang="zh-CN" sz="2400" b="1" kern="0" noProof="0" smtClean="0">
                <a:solidFill>
                  <a:schemeClr val="tx2"/>
                </a:solidFill>
                <a:effectLst>
                  <a:outerShdw blurRad="38100" dist="38100" dir="2700000" algn="tl">
                    <a:srgbClr val="000000"/>
                  </a:outerShdw>
                </a:effectLst>
                <a:latin typeface="+mj-lt"/>
                <a:ea typeface="+mj-ea"/>
                <a:cs typeface="+mj-cs"/>
                <a:sym typeface="+mn-ea"/>
              </a:rPr>
              <a:t>——</a:t>
            </a:r>
            <a:r>
              <a:rPr lang="zh-CN" altLang="en-US" sz="2400" b="1" kern="0" noProof="0" smtClean="0">
                <a:solidFill>
                  <a:schemeClr val="tx2"/>
                </a:solidFill>
                <a:effectLst>
                  <a:outerShdw blurRad="38100" dist="38100" dir="2700000" algn="tl">
                    <a:srgbClr val="000000"/>
                  </a:outerShdw>
                </a:effectLst>
                <a:latin typeface="+mj-lt"/>
                <a:ea typeface="+mj-ea"/>
                <a:cs typeface="+mj-cs"/>
                <a:sym typeface="+mn-ea"/>
              </a:rPr>
              <a:t>安全操作</a:t>
            </a:r>
            <a:endParaRPr kumimoji="0" lang="zh-CN" altLang="en-US" sz="2400" b="1" kern="0" cap="none" spc="0" normalizeH="0" baseline="0" noProof="0" smtClean="0">
              <a:solidFill>
                <a:schemeClr val="tx2"/>
              </a:solidFill>
              <a:effectLst>
                <a:outerShdw blurRad="38100" dist="38100" dir="2700000" algn="tl">
                  <a:srgbClr val="000000"/>
                </a:outerShdw>
              </a:effectLst>
              <a:latin typeface="+mj-lt"/>
              <a:ea typeface="+mj-ea"/>
              <a:cs typeface="+mj-cs"/>
            </a:endParaRPr>
          </a:p>
          <a:p>
            <a:endParaRPr kumimoji="0" lang="zh-CN" altLang="en-US" sz="2400" b="1" kern="0" cap="none" spc="0" normalizeH="0" baseline="0" noProof="0" smtClean="0">
              <a:solidFill>
                <a:schemeClr val="tx2"/>
              </a:solidFill>
              <a:effectLst>
                <a:outerShdw blurRad="38100" dist="38100" dir="2700000" algn="tl">
                  <a:srgbClr val="000000"/>
                </a:outerShdw>
              </a:effectLst>
              <a:latin typeface="+mj-lt"/>
              <a:ea typeface="+mj-ea"/>
              <a:cs typeface="+mj-cs"/>
            </a:endParaRPr>
          </a:p>
        </p:txBody>
      </p:sp>
      <p:sp>
        <p:nvSpPr>
          <p:cNvPr id="161796" name="文本框 2"/>
          <p:cNvSpPr txBox="1"/>
          <p:nvPr/>
        </p:nvSpPr>
        <p:spPr>
          <a:xfrm>
            <a:off x="890588" y="1773238"/>
            <a:ext cx="7880350" cy="3784600"/>
          </a:xfrm>
          <a:prstGeom prst="rect">
            <a:avLst/>
          </a:prstGeom>
          <a:noFill/>
          <a:ln w="9525">
            <a:noFill/>
          </a:ln>
        </p:spPr>
        <p:txBody>
          <a:bodyPr wrap="square" anchor="t" anchorCtr="0">
            <a:spAutoFit/>
          </a:bodyPr>
          <a:p>
            <a:pPr>
              <a:lnSpc>
                <a:spcPct val="150000"/>
              </a:lnSpc>
            </a:pPr>
            <a:r>
              <a:rPr lang="en-US" altLang="zh-CN" sz="2400" b="1" dirty="0">
                <a:latin typeface="Arial" panose="020B0604020202020204" pitchFamily="34" charset="0"/>
                <a:ea typeface="宋体" panose="02010600030101010101" pitchFamily="2" charset="-122"/>
                <a:sym typeface="微软雅黑" panose="020B0503020204020204" pitchFamily="34" charset="-122"/>
              </a:rPr>
              <a:t>4</a:t>
            </a:r>
            <a:r>
              <a:rPr lang="zh-CN" altLang="en-US" sz="2400" b="1" dirty="0">
                <a:latin typeface="Arial" panose="020B0604020202020204" pitchFamily="34" charset="0"/>
                <a:ea typeface="宋体" panose="02010600030101010101" pitchFamily="2" charset="-122"/>
                <a:sym typeface="微软雅黑" panose="020B0503020204020204" pitchFamily="34" charset="-122"/>
              </a:rPr>
              <a:t>）</a:t>
            </a:r>
            <a:r>
              <a:rPr lang="en-US" altLang="zh-CN" sz="2400" b="1" dirty="0">
                <a:latin typeface="Arial" panose="020B0604020202020204" pitchFamily="34" charset="0"/>
                <a:ea typeface="宋体" panose="02010600030101010101" pitchFamily="2" charset="-122"/>
                <a:sym typeface="微软雅黑" panose="020B0503020204020204" pitchFamily="34" charset="-122"/>
              </a:rPr>
              <a:t>  </a:t>
            </a:r>
            <a:r>
              <a:rPr lang="zh-CN" altLang="en-US" sz="2400" b="1" dirty="0">
                <a:latin typeface="Arial" panose="020B0604020202020204" pitchFamily="34" charset="0"/>
                <a:ea typeface="宋体" panose="02010600030101010101" pitchFamily="2" charset="-122"/>
                <a:sym typeface="微软雅黑" panose="020B0503020204020204" pitchFamily="34" charset="-122"/>
              </a:rPr>
              <a:t>平时注意室内是否有煤气的气味，如有，应立即检查管道和燃气器具是否有泄漏，及时处理。自己不能处理尽快报修；</a:t>
            </a:r>
            <a:endParaRPr lang="zh-CN" altLang="en-US" sz="2400" b="1" dirty="0">
              <a:latin typeface="Arial" panose="020B0604020202020204" pitchFamily="34" charset="0"/>
              <a:ea typeface="宋体" panose="02010600030101010101" pitchFamily="2" charset="-122"/>
            </a:endParaRPr>
          </a:p>
          <a:p>
            <a:pPr>
              <a:lnSpc>
                <a:spcPct val="150000"/>
              </a:lnSpc>
            </a:pPr>
            <a:r>
              <a:rPr lang="en-US" altLang="zh-CN" sz="2400" b="1" dirty="0">
                <a:latin typeface="Arial" panose="020B0604020202020204" pitchFamily="34" charset="0"/>
                <a:ea typeface="宋体" panose="02010600030101010101" pitchFamily="2" charset="-122"/>
                <a:sym typeface="微软雅黑" panose="020B0503020204020204" pitchFamily="34" charset="-122"/>
              </a:rPr>
              <a:t>5</a:t>
            </a:r>
            <a:r>
              <a:rPr lang="zh-CN" altLang="en-US" sz="2400" b="1" dirty="0">
                <a:latin typeface="Arial" panose="020B0604020202020204" pitchFamily="34" charset="0"/>
                <a:ea typeface="宋体" panose="02010600030101010101" pitchFamily="2" charset="-122"/>
                <a:sym typeface="微软雅黑" panose="020B0503020204020204" pitchFamily="34" charset="-122"/>
              </a:rPr>
              <a:t>）</a:t>
            </a:r>
            <a:r>
              <a:rPr lang="en-US" altLang="zh-CN" sz="2400" b="1" dirty="0">
                <a:latin typeface="Arial" panose="020B0604020202020204" pitchFamily="34" charset="0"/>
                <a:ea typeface="宋体" panose="02010600030101010101" pitchFamily="2" charset="-122"/>
                <a:sym typeface="微软雅黑" panose="020B0503020204020204" pitchFamily="34" charset="-122"/>
              </a:rPr>
              <a:t> </a:t>
            </a:r>
            <a:r>
              <a:rPr lang="zh-CN" altLang="en-US" sz="2400" b="1" dirty="0">
                <a:latin typeface="Arial" panose="020B0604020202020204" pitchFamily="34" charset="0"/>
                <a:ea typeface="宋体" panose="02010600030101010101" pitchFamily="2" charset="-122"/>
                <a:sym typeface="微软雅黑" panose="020B0503020204020204" pitchFamily="34" charset="-122"/>
              </a:rPr>
              <a:t>不使用燃气时、晚上睡觉时，应关闭燃气总阀门（瓶装气关闭钢瓶角阀）。</a:t>
            </a:r>
            <a:endParaRPr lang="zh-CN" altLang="en-US" sz="2400" b="1" dirty="0">
              <a:latin typeface="Arial" panose="020B0604020202020204" pitchFamily="34" charset="0"/>
              <a:ea typeface="宋体" panose="02010600030101010101" pitchFamily="2" charset="-122"/>
            </a:endParaRPr>
          </a:p>
          <a:p>
            <a:pPr>
              <a:lnSpc>
                <a:spcPct val="150000"/>
              </a:lnSpc>
            </a:pPr>
            <a:r>
              <a:rPr lang="en-US" altLang="zh-CN" sz="2400" b="1" dirty="0">
                <a:latin typeface="Arial" panose="020B0604020202020204" pitchFamily="34" charset="0"/>
                <a:ea typeface="宋体" panose="02010600030101010101" pitchFamily="2" charset="-122"/>
                <a:sym typeface="微软雅黑" panose="020B0503020204020204" pitchFamily="34" charset="-122"/>
              </a:rPr>
              <a:t>6</a:t>
            </a:r>
            <a:r>
              <a:rPr lang="zh-CN" altLang="en-US" sz="2400" b="1" dirty="0">
                <a:latin typeface="Arial" panose="020B0604020202020204" pitchFamily="34" charset="0"/>
                <a:ea typeface="宋体" panose="02010600030101010101" pitchFamily="2" charset="-122"/>
                <a:sym typeface="微软雅黑" panose="020B0503020204020204" pitchFamily="34" charset="-122"/>
              </a:rPr>
              <a:t>）</a:t>
            </a:r>
            <a:r>
              <a:rPr lang="en-US" altLang="zh-CN" sz="2400" b="1" dirty="0">
                <a:latin typeface="Arial" panose="020B0604020202020204" pitchFamily="34" charset="0"/>
                <a:ea typeface="宋体" panose="02010600030101010101" pitchFamily="2" charset="-122"/>
                <a:sym typeface="微软雅黑" panose="020B0503020204020204" pitchFamily="34" charset="-122"/>
              </a:rPr>
              <a:t> </a:t>
            </a:r>
            <a:r>
              <a:rPr lang="zh-CN" altLang="en-US" sz="2400" b="1" dirty="0">
                <a:latin typeface="Arial" panose="020B0604020202020204" pitchFamily="34" charset="0"/>
                <a:ea typeface="宋体" panose="02010600030101010101" pitchFamily="2" charset="-122"/>
                <a:sym typeface="微软雅黑" panose="020B0503020204020204" pitchFamily="34" charset="-122"/>
              </a:rPr>
              <a:t>千万不可乱倒液化气罐中的残液。</a:t>
            </a:r>
            <a:endParaRPr lang="zh-CN" altLang="en-US" sz="2400" b="1" dirty="0">
              <a:latin typeface="Arial" panose="020B0604020202020204" pitchFamily="34" charset="0"/>
              <a:ea typeface="宋体" panose="02010600030101010101" pitchFamily="2" charset="-122"/>
            </a:endParaRPr>
          </a:p>
          <a:p>
            <a:endParaRPr lang="zh-CN" altLang="en-US" sz="2400" b="1" dirty="0">
              <a:latin typeface="Arial" panose="020B0604020202020204" pitchFamily="34" charset="0"/>
              <a:ea typeface="宋体" panose="02010600030101010101" pitchFamily="2" charset="-122"/>
            </a:endParaRPr>
          </a:p>
        </p:txBody>
      </p:sp>
    </p:spTree>
  </p:cSld>
  <p:clrMapOvr>
    <a:masterClrMapping/>
  </p:clrMapOvr>
  <p:transition spd="slow" advTm="5769">
    <p:fade/>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063875" y="763905"/>
            <a:ext cx="4051300" cy="829945"/>
          </a:xfrm>
          <a:prstGeom prst="rect">
            <a:avLst/>
          </a:prstGeom>
          <a:noFill/>
        </p:spPr>
        <p:txBody>
          <a:bodyPr wrap="square" rtlCol="0">
            <a:spAutoFit/>
          </a:bodyPr>
          <a:p>
            <a:r>
              <a:rPr lang="zh-CN" altLang="en-US" sz="2400" b="1" kern="0" noProof="0" smtClean="0">
                <a:solidFill>
                  <a:schemeClr val="tx2"/>
                </a:solidFill>
                <a:effectLst>
                  <a:outerShdw blurRad="38100" dist="38100" dir="2700000" algn="tl">
                    <a:srgbClr val="000000"/>
                  </a:outerShdw>
                </a:effectLst>
                <a:latin typeface="+mj-lt"/>
                <a:ea typeface="+mj-ea"/>
                <a:cs typeface="+mj-cs"/>
                <a:sym typeface="+mn-ea"/>
              </a:rPr>
              <a:t>安全使用规则</a:t>
            </a:r>
            <a:r>
              <a:rPr lang="en-US" altLang="zh-CN" sz="2400" b="1" kern="0" noProof="0" smtClean="0">
                <a:solidFill>
                  <a:schemeClr val="tx2"/>
                </a:solidFill>
                <a:effectLst>
                  <a:outerShdw blurRad="38100" dist="38100" dir="2700000" algn="tl">
                    <a:srgbClr val="000000"/>
                  </a:outerShdw>
                </a:effectLst>
                <a:latin typeface="+mj-lt"/>
                <a:ea typeface="+mj-ea"/>
                <a:cs typeface="+mj-cs"/>
                <a:sym typeface="+mn-ea"/>
              </a:rPr>
              <a:t>——</a:t>
            </a:r>
            <a:r>
              <a:rPr lang="zh-CN" altLang="en-US" sz="2400" b="1" kern="0" noProof="0" smtClean="0">
                <a:solidFill>
                  <a:schemeClr val="tx2"/>
                </a:solidFill>
                <a:effectLst>
                  <a:outerShdw blurRad="38100" dist="38100" dir="2700000" algn="tl">
                    <a:srgbClr val="000000"/>
                  </a:outerShdw>
                </a:effectLst>
                <a:latin typeface="+mj-lt"/>
                <a:ea typeface="+mj-ea"/>
                <a:cs typeface="+mj-cs"/>
                <a:sym typeface="+mn-ea"/>
              </a:rPr>
              <a:t>安全操作</a:t>
            </a:r>
            <a:endParaRPr kumimoji="0" lang="zh-CN" altLang="en-US" sz="2400" b="1" kern="0" cap="none" spc="0" normalizeH="0" baseline="0" noProof="0" smtClean="0">
              <a:solidFill>
                <a:schemeClr val="tx2"/>
              </a:solidFill>
              <a:effectLst>
                <a:outerShdw blurRad="38100" dist="38100" dir="2700000" algn="tl">
                  <a:srgbClr val="000000"/>
                </a:outerShdw>
              </a:effectLst>
              <a:latin typeface="+mj-lt"/>
              <a:ea typeface="+mj-ea"/>
              <a:cs typeface="+mj-cs"/>
            </a:endParaRPr>
          </a:p>
          <a:p>
            <a:endParaRPr kumimoji="0" lang="zh-CN" altLang="en-US" sz="2400" b="1" kern="0" cap="none" spc="0" normalizeH="0" baseline="0" noProof="0" smtClean="0">
              <a:solidFill>
                <a:schemeClr val="tx2"/>
              </a:solidFill>
              <a:effectLst>
                <a:outerShdw blurRad="38100" dist="38100" dir="2700000" algn="tl">
                  <a:srgbClr val="000000"/>
                </a:outerShdw>
              </a:effectLst>
              <a:latin typeface="+mj-lt"/>
              <a:ea typeface="+mj-ea"/>
              <a:cs typeface="+mj-cs"/>
            </a:endParaRPr>
          </a:p>
        </p:txBody>
      </p:sp>
      <p:sp>
        <p:nvSpPr>
          <p:cNvPr id="162820" name="文本框 2"/>
          <p:cNvSpPr txBox="1"/>
          <p:nvPr/>
        </p:nvSpPr>
        <p:spPr>
          <a:xfrm>
            <a:off x="890588" y="1616075"/>
            <a:ext cx="7608887" cy="4892675"/>
          </a:xfrm>
          <a:prstGeom prst="rect">
            <a:avLst/>
          </a:prstGeom>
          <a:noFill/>
          <a:ln w="9525">
            <a:noFill/>
          </a:ln>
        </p:spPr>
        <p:txBody>
          <a:bodyPr wrap="square" anchor="t" anchorCtr="0">
            <a:spAutoFit/>
          </a:bodyPr>
          <a:p>
            <a:pPr>
              <a:lnSpc>
                <a:spcPct val="150000"/>
              </a:lnSpc>
            </a:pPr>
            <a:r>
              <a:rPr lang="en-US" altLang="zh-CN" sz="2400" b="1" dirty="0">
                <a:latin typeface="Arial" panose="020B0604020202020204" pitchFamily="34" charset="0"/>
                <a:ea typeface="宋体" panose="02010600030101010101" pitchFamily="2" charset="-122"/>
                <a:sym typeface="微软雅黑" panose="020B0503020204020204" pitchFamily="34" charset="-122"/>
              </a:rPr>
              <a:t>7</a:t>
            </a:r>
            <a:r>
              <a:rPr lang="zh-CN" altLang="en-US" sz="2400" b="1" dirty="0">
                <a:latin typeface="Arial" panose="020B0604020202020204" pitchFamily="34" charset="0"/>
                <a:ea typeface="宋体" panose="02010600030101010101" pitchFamily="2" charset="-122"/>
                <a:sym typeface="微软雅黑" panose="020B0503020204020204" pitchFamily="34" charset="-122"/>
              </a:rPr>
              <a:t>）</a:t>
            </a:r>
            <a:r>
              <a:rPr lang="en-US" altLang="zh-CN" sz="2400" b="1" dirty="0">
                <a:latin typeface="Arial" panose="020B0604020202020204" pitchFamily="34" charset="0"/>
                <a:ea typeface="宋体" panose="02010600030101010101" pitchFamily="2" charset="-122"/>
                <a:sym typeface="微软雅黑" panose="020B0503020204020204" pitchFamily="34" charset="-122"/>
              </a:rPr>
              <a:t> </a:t>
            </a:r>
            <a:r>
              <a:rPr lang="zh-CN" altLang="en-US" sz="2400" b="1" dirty="0">
                <a:latin typeface="Arial" panose="020B0604020202020204" pitchFamily="34" charset="0"/>
                <a:ea typeface="宋体" panose="02010600030101010101" pitchFamily="2" charset="-122"/>
                <a:sym typeface="微软雅黑" panose="020B0503020204020204" pitchFamily="34" charset="-122"/>
              </a:rPr>
              <a:t>正确使用燃气器具：</a:t>
            </a:r>
            <a:endParaRPr lang="zh-CN" altLang="en-US" sz="2400" b="1" dirty="0">
              <a:latin typeface="Arial" panose="020B0604020202020204" pitchFamily="34" charset="0"/>
              <a:ea typeface="宋体" panose="02010600030101010101" pitchFamily="2" charset="-122"/>
            </a:endParaRPr>
          </a:p>
          <a:p>
            <a:pPr>
              <a:lnSpc>
                <a:spcPct val="150000"/>
              </a:lnSpc>
            </a:pPr>
            <a:r>
              <a:rPr lang="zh-CN" altLang="en-US" sz="2400" b="1" dirty="0">
                <a:latin typeface="宋体" panose="02010600030101010101" pitchFamily="2" charset="-122"/>
                <a:ea typeface="宋体" panose="02010600030101010101" pitchFamily="2" charset="-122"/>
                <a:sym typeface="微软雅黑" panose="020B0503020204020204" pitchFamily="34" charset="-122"/>
              </a:rPr>
              <a:t>★</a:t>
            </a:r>
            <a:r>
              <a:rPr lang="zh-CN" altLang="en-US" sz="2400" b="1" dirty="0">
                <a:latin typeface="Arial" panose="020B0604020202020204" pitchFamily="34" charset="0"/>
                <a:ea typeface="宋体" panose="02010600030101010101" pitchFamily="2" charset="-122"/>
                <a:sym typeface="微软雅黑" panose="020B0503020204020204" pitchFamily="34" charset="-122"/>
              </a:rPr>
              <a:t>要按照燃气器具的使用说明正确使用；</a:t>
            </a:r>
            <a:endParaRPr lang="zh-CN" altLang="en-US" sz="2400" b="1" dirty="0">
              <a:latin typeface="Arial" panose="020B0604020202020204" pitchFamily="34" charset="0"/>
              <a:ea typeface="宋体" panose="02010600030101010101" pitchFamily="2" charset="-122"/>
            </a:endParaRPr>
          </a:p>
          <a:p>
            <a:pPr>
              <a:lnSpc>
                <a:spcPct val="150000"/>
              </a:lnSpc>
            </a:pPr>
            <a:r>
              <a:rPr lang="zh-CN" altLang="en-US" sz="2400" b="1" dirty="0">
                <a:latin typeface="宋体" panose="02010600030101010101" pitchFamily="2" charset="-122"/>
                <a:ea typeface="宋体" panose="02010600030101010101" pitchFamily="2" charset="-122"/>
                <a:sym typeface="微软雅黑" panose="020B0503020204020204" pitchFamily="34" charset="-122"/>
              </a:rPr>
              <a:t>★</a:t>
            </a:r>
            <a:r>
              <a:rPr lang="zh-CN" altLang="en-US" sz="2400" b="1" dirty="0">
                <a:latin typeface="Arial" panose="020B0604020202020204" pitchFamily="34" charset="0"/>
                <a:ea typeface="宋体" panose="02010600030101010101" pitchFamily="2" charset="-122"/>
                <a:sym typeface="微软雅黑" panose="020B0503020204020204" pitchFamily="34" charset="-122"/>
              </a:rPr>
              <a:t>使用燃气器具时应保持室内空气流通，千万不要在密闭的室内使用燃气器具，特别是大功率的燃气器具；</a:t>
            </a:r>
            <a:endParaRPr lang="zh-CN" altLang="en-US" sz="2400" b="1" dirty="0">
              <a:latin typeface="Arial" panose="020B0604020202020204" pitchFamily="34" charset="0"/>
              <a:ea typeface="宋体" panose="02010600030101010101" pitchFamily="2" charset="-122"/>
            </a:endParaRPr>
          </a:p>
          <a:p>
            <a:pPr>
              <a:lnSpc>
                <a:spcPct val="150000"/>
              </a:lnSpc>
            </a:pPr>
            <a:r>
              <a:rPr lang="zh-CN" altLang="en-US" sz="2400" b="1" dirty="0">
                <a:latin typeface="宋体" panose="02010600030101010101" pitchFamily="2" charset="-122"/>
                <a:ea typeface="宋体" panose="02010600030101010101" pitchFamily="2" charset="-122"/>
                <a:sym typeface="微软雅黑" panose="020B0503020204020204" pitchFamily="34" charset="-122"/>
              </a:rPr>
              <a:t>★</a:t>
            </a:r>
            <a:r>
              <a:rPr lang="zh-CN" altLang="en-US" sz="2400" b="1" dirty="0">
                <a:latin typeface="Arial" panose="020B0604020202020204" pitchFamily="34" charset="0"/>
                <a:ea typeface="宋体" panose="02010600030101010101" pitchFamily="2" charset="-122"/>
                <a:sym typeface="微软雅黑" panose="020B0503020204020204" pitchFamily="34" charset="-122"/>
              </a:rPr>
              <a:t>使用燃气器具时应有人照看，避免汤水溢出浇灭火焰，造成燃气外溢；</a:t>
            </a:r>
            <a:endParaRPr lang="zh-CN" altLang="en-US" sz="2400" b="1" dirty="0">
              <a:latin typeface="Arial" panose="020B0604020202020204" pitchFamily="34" charset="0"/>
              <a:ea typeface="宋体" panose="02010600030101010101" pitchFamily="2" charset="-122"/>
            </a:endParaRPr>
          </a:p>
          <a:p>
            <a:pPr>
              <a:lnSpc>
                <a:spcPct val="150000"/>
              </a:lnSpc>
            </a:pPr>
            <a:r>
              <a:rPr lang="zh-CN" altLang="en-US" sz="2400" b="1" dirty="0">
                <a:latin typeface="宋体" panose="02010600030101010101" pitchFamily="2" charset="-122"/>
                <a:ea typeface="宋体" panose="02010600030101010101" pitchFamily="2" charset="-122"/>
                <a:sym typeface="微软雅黑" panose="020B0503020204020204" pitchFamily="34" charset="-122"/>
              </a:rPr>
              <a:t>★</a:t>
            </a:r>
            <a:r>
              <a:rPr lang="zh-CN" altLang="en-US" sz="2400" b="1" dirty="0">
                <a:latin typeface="Arial" panose="020B0604020202020204" pitchFamily="34" charset="0"/>
                <a:ea typeface="宋体" panose="02010600030101010101" pitchFamily="2" charset="-122"/>
                <a:sym typeface="微软雅黑" panose="020B0503020204020204" pitchFamily="34" charset="-122"/>
              </a:rPr>
              <a:t>使用下进风的嵌入式灶具，其下部的橱柜门必须有通风口，保证有足够的空气。</a:t>
            </a:r>
            <a:endParaRPr lang="zh-CN" altLang="en-US" sz="2400" b="1" dirty="0">
              <a:latin typeface="Arial" panose="020B0604020202020204" pitchFamily="34" charset="0"/>
              <a:ea typeface="宋体" panose="02010600030101010101" pitchFamily="2" charset="-122"/>
            </a:endParaRPr>
          </a:p>
          <a:p>
            <a:endParaRPr lang="zh-CN" altLang="en-US" sz="2400" b="1" dirty="0">
              <a:latin typeface="Arial" panose="020B0604020202020204" pitchFamily="34" charset="0"/>
              <a:ea typeface="宋体" panose="02010600030101010101" pitchFamily="2" charset="-122"/>
            </a:endParaRPr>
          </a:p>
        </p:txBody>
      </p:sp>
    </p:spTree>
  </p:cSld>
  <p:clrMapOvr>
    <a:masterClrMapping/>
  </p:clrMapOvr>
  <p:transition spd="slow" advTm="5769">
    <p:fade/>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063875" y="763905"/>
            <a:ext cx="4247515" cy="829945"/>
          </a:xfrm>
          <a:prstGeom prst="rect">
            <a:avLst/>
          </a:prstGeom>
          <a:noFill/>
        </p:spPr>
        <p:txBody>
          <a:bodyPr wrap="square" rtlCol="0">
            <a:spAutoFit/>
          </a:bodyPr>
          <a:p>
            <a:r>
              <a:rPr lang="zh-CN" altLang="en-US" sz="2400" b="1" kern="0" noProof="0" smtClean="0">
                <a:solidFill>
                  <a:schemeClr val="tx2"/>
                </a:solidFill>
                <a:effectLst>
                  <a:outerShdw blurRad="38100" dist="38100" dir="2700000" algn="tl">
                    <a:srgbClr val="000000"/>
                  </a:outerShdw>
                </a:effectLst>
                <a:latin typeface="+mj-lt"/>
                <a:ea typeface="+mj-ea"/>
                <a:cs typeface="+mj-cs"/>
                <a:sym typeface="+mn-ea"/>
              </a:rPr>
              <a:t>安全使用规则</a:t>
            </a:r>
            <a:r>
              <a:rPr lang="en-US" altLang="zh-CN" sz="2400" b="1" kern="0" noProof="0" smtClean="0">
                <a:solidFill>
                  <a:schemeClr val="tx2"/>
                </a:solidFill>
                <a:effectLst>
                  <a:outerShdw blurRad="38100" dist="38100" dir="2700000" algn="tl">
                    <a:srgbClr val="000000"/>
                  </a:outerShdw>
                </a:effectLst>
                <a:latin typeface="+mj-lt"/>
                <a:ea typeface="+mj-ea"/>
                <a:cs typeface="+mj-cs"/>
                <a:sym typeface="+mn-ea"/>
              </a:rPr>
              <a:t>——</a:t>
            </a:r>
            <a:r>
              <a:rPr lang="zh-CN" altLang="en-US" sz="2400" b="1" kern="0" noProof="0" smtClean="0">
                <a:solidFill>
                  <a:schemeClr val="tx2"/>
                </a:solidFill>
                <a:effectLst>
                  <a:outerShdw blurRad="38100" dist="38100" dir="2700000" algn="tl">
                    <a:srgbClr val="000000"/>
                  </a:outerShdw>
                </a:effectLst>
                <a:latin typeface="+mj-lt"/>
                <a:ea typeface="+mj-ea"/>
                <a:cs typeface="+mj-cs"/>
                <a:sym typeface="+mn-ea"/>
              </a:rPr>
              <a:t>安全操作</a:t>
            </a:r>
            <a:endParaRPr kumimoji="0" lang="zh-CN" altLang="en-US" sz="2400" b="1" kern="0" cap="none" spc="0" normalizeH="0" baseline="0" noProof="0" smtClean="0">
              <a:solidFill>
                <a:schemeClr val="tx2"/>
              </a:solidFill>
              <a:effectLst>
                <a:outerShdw blurRad="38100" dist="38100" dir="2700000" algn="tl">
                  <a:srgbClr val="000000"/>
                </a:outerShdw>
              </a:effectLst>
              <a:latin typeface="+mj-lt"/>
              <a:ea typeface="+mj-ea"/>
              <a:cs typeface="+mj-cs"/>
            </a:endParaRPr>
          </a:p>
          <a:p>
            <a:endParaRPr kumimoji="0" lang="zh-CN" altLang="en-US" sz="2400" b="1" kern="0" cap="none" spc="0" normalizeH="0" baseline="0" noProof="0" smtClean="0">
              <a:solidFill>
                <a:schemeClr val="tx2"/>
              </a:solidFill>
              <a:effectLst>
                <a:outerShdw blurRad="38100" dist="38100" dir="2700000" algn="tl">
                  <a:srgbClr val="000000"/>
                </a:outerShdw>
              </a:effectLst>
              <a:latin typeface="+mj-lt"/>
              <a:ea typeface="+mj-ea"/>
              <a:cs typeface="+mj-cs"/>
            </a:endParaRPr>
          </a:p>
        </p:txBody>
      </p:sp>
      <p:sp>
        <p:nvSpPr>
          <p:cNvPr id="163844" name="文本框 2"/>
          <p:cNvSpPr txBox="1"/>
          <p:nvPr/>
        </p:nvSpPr>
        <p:spPr>
          <a:xfrm>
            <a:off x="890905" y="1773555"/>
            <a:ext cx="7653020" cy="4554220"/>
          </a:xfrm>
          <a:prstGeom prst="rect">
            <a:avLst/>
          </a:prstGeom>
          <a:noFill/>
          <a:ln w="9525">
            <a:noFill/>
          </a:ln>
        </p:spPr>
        <p:txBody>
          <a:bodyPr wrap="square" anchor="t" anchorCtr="0">
            <a:spAutoFit/>
          </a:bodyPr>
          <a:p>
            <a:pPr>
              <a:lnSpc>
                <a:spcPct val="150000"/>
              </a:lnSpc>
            </a:pPr>
            <a:r>
              <a:rPr lang="en-US" altLang="zh-CN" sz="2000" b="1" dirty="0">
                <a:latin typeface="Arial" panose="020B0604020202020204" pitchFamily="34" charset="0"/>
                <a:ea typeface="宋体" panose="02010600030101010101" pitchFamily="2" charset="-122"/>
                <a:sym typeface="微软雅黑" panose="020B0503020204020204" pitchFamily="34" charset="-122"/>
              </a:rPr>
              <a:t>——</a:t>
            </a:r>
            <a:r>
              <a:rPr lang="zh-CN" altLang="en-US" sz="2000" b="1" dirty="0">
                <a:latin typeface="Arial" panose="020B0604020202020204" pitchFamily="34" charset="0"/>
                <a:ea typeface="宋体" panose="02010600030101010101" pitchFamily="2" charset="-122"/>
                <a:sym typeface="微软雅黑" panose="020B0503020204020204" pitchFamily="34" charset="-122"/>
              </a:rPr>
              <a:t>燃气检漏方法</a:t>
            </a:r>
            <a:endParaRPr lang="zh-CN" altLang="en-US" sz="2000" dirty="0">
              <a:latin typeface="Arial" panose="020B0604020202020204" pitchFamily="34" charset="0"/>
              <a:ea typeface="宋体" panose="02010600030101010101" pitchFamily="2" charset="-122"/>
            </a:endParaRPr>
          </a:p>
          <a:p>
            <a:pPr>
              <a:lnSpc>
                <a:spcPct val="150000"/>
              </a:lnSpc>
            </a:pPr>
            <a:r>
              <a:rPr lang="zh-CN" altLang="en-US" sz="2000" b="1" dirty="0">
                <a:latin typeface="Arial" panose="020B0604020202020204" pitchFamily="34" charset="0"/>
                <a:ea typeface="宋体" panose="02010600030101010101" pitchFamily="2" charset="-122"/>
                <a:sym typeface="微软雅黑" panose="020B0503020204020204" pitchFamily="34" charset="-122"/>
              </a:rPr>
              <a:t>城市燃气都有刺鼻的臭味。当嗅到可燃气异味时，即有泄漏。通常可以通过眼看、耳听、手摸、鼻闻来发现漏气</a:t>
            </a:r>
            <a:endParaRPr lang="zh-CN" altLang="en-US" sz="2000" b="1" dirty="0">
              <a:latin typeface="Arial" panose="020B0604020202020204" pitchFamily="34" charset="0"/>
              <a:ea typeface="宋体" panose="02010600030101010101" pitchFamily="2" charset="-122"/>
            </a:endParaRPr>
          </a:p>
          <a:p>
            <a:pPr>
              <a:lnSpc>
                <a:spcPct val="150000"/>
              </a:lnSpc>
            </a:pPr>
            <a:r>
              <a:rPr lang="zh-CN" altLang="en-US" sz="2000" b="1" dirty="0">
                <a:latin typeface="Arial" panose="020B0604020202020204" pitchFamily="34" charset="0"/>
                <a:ea typeface="宋体" panose="02010600030101010101" pitchFamily="2" charset="-122"/>
                <a:sym typeface="微软雅黑" panose="020B0503020204020204" pitchFamily="34" charset="-122"/>
              </a:rPr>
              <a:t> </a:t>
            </a:r>
            <a:r>
              <a:rPr lang="en-US" altLang="zh-CN" sz="2000" b="1" dirty="0">
                <a:latin typeface="Arial" panose="020B0604020202020204" pitchFamily="34" charset="0"/>
                <a:ea typeface="宋体" panose="02010600030101010101" pitchFamily="2" charset="-122"/>
                <a:sym typeface="微软雅黑" panose="020B0503020204020204" pitchFamily="34" charset="-122"/>
              </a:rPr>
              <a:t>1</a:t>
            </a:r>
            <a:r>
              <a:rPr lang="zh-CN" altLang="en-US" sz="2000" b="1" dirty="0">
                <a:latin typeface="Arial" panose="020B0604020202020204" pitchFamily="34" charset="0"/>
                <a:ea typeface="宋体" panose="02010600030101010101" pitchFamily="2" charset="-122"/>
                <a:sym typeface="微软雅黑" panose="020B0503020204020204" pitchFamily="34" charset="-122"/>
              </a:rPr>
              <a:t>）嗅觉</a:t>
            </a:r>
            <a:r>
              <a:rPr lang="en-US" altLang="zh-CN" sz="2000" b="1" dirty="0">
                <a:latin typeface="Arial" panose="020B0604020202020204" pitchFamily="34" charset="0"/>
                <a:ea typeface="宋体" panose="02010600030101010101" pitchFamily="2" charset="-122"/>
                <a:sym typeface="微软雅黑" panose="020B0503020204020204" pitchFamily="34" charset="-122"/>
              </a:rPr>
              <a:t>——</a:t>
            </a:r>
            <a:r>
              <a:rPr lang="zh-CN" altLang="en-US" sz="2000" b="1" dirty="0">
                <a:latin typeface="Arial" panose="020B0604020202020204" pitchFamily="34" charset="0"/>
                <a:ea typeface="宋体" panose="02010600030101010101" pitchFamily="2" charset="-122"/>
                <a:sym typeface="微软雅黑" panose="020B0503020204020204" pitchFamily="34" charset="-122"/>
              </a:rPr>
              <a:t>民用煤气中掺有加臭剂，漏出时会有异味。</a:t>
            </a:r>
            <a:br>
              <a:rPr lang="zh-CN" altLang="en-US" sz="2000" b="1" dirty="0">
                <a:latin typeface="Arial" panose="020B0604020202020204" pitchFamily="34" charset="0"/>
                <a:ea typeface="宋体" panose="02010600030101010101" pitchFamily="2" charset="-122"/>
                <a:sym typeface="微软雅黑" panose="020B0503020204020204" pitchFamily="34" charset="-122"/>
              </a:rPr>
            </a:br>
            <a:r>
              <a:rPr lang="en-US" altLang="zh-CN" sz="2000" b="1" dirty="0">
                <a:latin typeface="Arial" panose="020B0604020202020204" pitchFamily="34" charset="0"/>
                <a:ea typeface="宋体" panose="02010600030101010101" pitchFamily="2" charset="-122"/>
                <a:sym typeface="微软雅黑" panose="020B0503020204020204" pitchFamily="34" charset="-122"/>
              </a:rPr>
              <a:t> 2</a:t>
            </a:r>
            <a:r>
              <a:rPr lang="zh-CN" altLang="en-US" sz="2000" b="1" dirty="0">
                <a:latin typeface="Arial" panose="020B0604020202020204" pitchFamily="34" charset="0"/>
                <a:ea typeface="宋体" panose="02010600030101010101" pitchFamily="2" charset="-122"/>
                <a:sym typeface="微软雅黑" panose="020B0503020204020204" pitchFamily="34" charset="-122"/>
              </a:rPr>
              <a:t>）视觉</a:t>
            </a:r>
            <a:r>
              <a:rPr lang="en-US" altLang="zh-CN" sz="2000" b="1" dirty="0">
                <a:latin typeface="Arial" panose="020B0604020202020204" pitchFamily="34" charset="0"/>
                <a:ea typeface="宋体" panose="02010600030101010101" pitchFamily="2" charset="-122"/>
                <a:sym typeface="微软雅黑" panose="020B0503020204020204" pitchFamily="34" charset="-122"/>
              </a:rPr>
              <a:t>——</a:t>
            </a:r>
            <a:r>
              <a:rPr lang="zh-CN" altLang="en-US" sz="2000" b="1" dirty="0">
                <a:latin typeface="Arial" panose="020B0604020202020204" pitchFamily="34" charset="0"/>
                <a:ea typeface="宋体" panose="02010600030101010101" pitchFamily="2" charset="-122"/>
                <a:sym typeface="微软雅黑" panose="020B0503020204020204" pitchFamily="34" charset="-122"/>
              </a:rPr>
              <a:t>液化气体（如液化石油气）液相外泄，会造成空气中形成雾状白烟。</a:t>
            </a:r>
            <a:br>
              <a:rPr lang="zh-CN" altLang="en-US" sz="2000" b="1" dirty="0">
                <a:latin typeface="Arial" panose="020B0604020202020204" pitchFamily="34" charset="0"/>
                <a:ea typeface="宋体" panose="02010600030101010101" pitchFamily="2" charset="-122"/>
                <a:sym typeface="微软雅黑" panose="020B0503020204020204" pitchFamily="34" charset="-122"/>
              </a:rPr>
            </a:br>
            <a:r>
              <a:rPr lang="en-US" altLang="zh-CN" sz="2000" b="1" dirty="0">
                <a:latin typeface="Arial" panose="020B0604020202020204" pitchFamily="34" charset="0"/>
                <a:ea typeface="宋体" panose="02010600030101010101" pitchFamily="2" charset="-122"/>
                <a:sym typeface="微软雅黑" panose="020B0503020204020204" pitchFamily="34" charset="-122"/>
              </a:rPr>
              <a:t> 3</a:t>
            </a:r>
            <a:r>
              <a:rPr lang="zh-CN" altLang="en-US" sz="2000" b="1" dirty="0">
                <a:latin typeface="Arial" panose="020B0604020202020204" pitchFamily="34" charset="0"/>
                <a:ea typeface="宋体" panose="02010600030101010101" pitchFamily="2" charset="-122"/>
                <a:sym typeface="微软雅黑" panose="020B0503020204020204" pitchFamily="34" charset="-122"/>
              </a:rPr>
              <a:t>）听觉</a:t>
            </a:r>
            <a:r>
              <a:rPr lang="en-US" altLang="zh-CN" sz="2000" b="1" dirty="0">
                <a:latin typeface="Arial" panose="020B0604020202020204" pitchFamily="34" charset="0"/>
                <a:ea typeface="宋体" panose="02010600030101010101" pitchFamily="2" charset="-122"/>
                <a:sym typeface="微软雅黑" panose="020B0503020204020204" pitchFamily="34" charset="-122"/>
              </a:rPr>
              <a:t>——</a:t>
            </a:r>
            <a:r>
              <a:rPr lang="zh-CN" altLang="en-US" sz="2000" b="1" dirty="0">
                <a:latin typeface="Arial" panose="020B0604020202020204" pitchFamily="34" charset="0"/>
                <a:ea typeface="宋体" panose="02010600030101010101" pitchFamily="2" charset="-122"/>
                <a:sym typeface="微软雅黑" panose="020B0503020204020204" pitchFamily="34" charset="-122"/>
              </a:rPr>
              <a:t>会有“嘶嘶”的声音。</a:t>
            </a:r>
            <a:br>
              <a:rPr lang="zh-CN" altLang="en-US" sz="2000" b="1" dirty="0">
                <a:latin typeface="Arial" panose="020B0604020202020204" pitchFamily="34" charset="0"/>
                <a:ea typeface="宋体" panose="02010600030101010101" pitchFamily="2" charset="-122"/>
                <a:sym typeface="微软雅黑" panose="020B0503020204020204" pitchFamily="34" charset="-122"/>
              </a:rPr>
            </a:br>
            <a:r>
              <a:rPr lang="en-US" altLang="zh-CN" sz="2000" b="1" dirty="0">
                <a:latin typeface="Arial" panose="020B0604020202020204" pitchFamily="34" charset="0"/>
                <a:ea typeface="宋体" panose="02010600030101010101" pitchFamily="2" charset="-122"/>
                <a:sym typeface="微软雅黑" panose="020B0503020204020204" pitchFamily="34" charset="-122"/>
              </a:rPr>
              <a:t> 4</a:t>
            </a:r>
            <a:r>
              <a:rPr lang="zh-CN" altLang="en-US" sz="2000" b="1" dirty="0">
                <a:latin typeface="Arial" panose="020B0604020202020204" pitchFamily="34" charset="0"/>
                <a:ea typeface="宋体" panose="02010600030101010101" pitchFamily="2" charset="-122"/>
                <a:sym typeface="微软雅黑" panose="020B0503020204020204" pitchFamily="34" charset="-122"/>
              </a:rPr>
              <a:t>）触觉</a:t>
            </a:r>
            <a:r>
              <a:rPr lang="en-US" altLang="zh-CN" sz="2000" b="1" dirty="0">
                <a:latin typeface="Arial" panose="020B0604020202020204" pitchFamily="34" charset="0"/>
                <a:ea typeface="宋体" panose="02010600030101010101" pitchFamily="2" charset="-122"/>
                <a:sym typeface="微软雅黑" panose="020B0503020204020204" pitchFamily="34" charset="-122"/>
              </a:rPr>
              <a:t>——</a:t>
            </a:r>
            <a:r>
              <a:rPr lang="zh-CN" altLang="en-US" sz="2000" b="1" dirty="0">
                <a:latin typeface="Arial" panose="020B0604020202020204" pitchFamily="34" charset="0"/>
                <a:ea typeface="宋体" panose="02010600030101010101" pitchFamily="2" charset="-122"/>
                <a:sym typeface="微软雅黑" panose="020B0503020204020204" pitchFamily="34" charset="-122"/>
              </a:rPr>
              <a:t>手接近外泄的漏洞，会有凉凉的感觉。</a:t>
            </a:r>
            <a:br>
              <a:rPr lang="zh-CN" altLang="en-US" sz="2000" b="1" dirty="0">
                <a:latin typeface="Arial" panose="020B0604020202020204" pitchFamily="34" charset="0"/>
                <a:ea typeface="宋体" panose="02010600030101010101" pitchFamily="2" charset="-122"/>
                <a:sym typeface="微软雅黑" panose="020B0503020204020204" pitchFamily="34" charset="-122"/>
              </a:rPr>
            </a:br>
            <a:r>
              <a:rPr lang="en-US" altLang="zh-CN" sz="2000" dirty="0">
                <a:latin typeface="Arial" panose="020B0604020202020204" pitchFamily="34" charset="0"/>
                <a:ea typeface="宋体" panose="02010600030101010101" pitchFamily="2" charset="-122"/>
                <a:sym typeface="微软雅黑" panose="020B0503020204020204" pitchFamily="34" charset="-122"/>
              </a:rPr>
              <a:t>     </a:t>
            </a:r>
            <a:endParaRPr lang="en-US" altLang="zh-CN" sz="2000" dirty="0">
              <a:latin typeface="Arial" panose="020B0604020202020204" pitchFamily="34" charset="0"/>
              <a:ea typeface="宋体" panose="02010600030101010101" pitchFamily="2" charset="-122"/>
            </a:endParaRPr>
          </a:p>
          <a:p>
            <a:endParaRPr lang="en-US" altLang="zh-CN" sz="2000" dirty="0">
              <a:latin typeface="Arial" panose="020B0604020202020204" pitchFamily="34" charset="0"/>
              <a:ea typeface="宋体" panose="02010600030101010101" pitchFamily="2" charset="-122"/>
            </a:endParaRPr>
          </a:p>
        </p:txBody>
      </p:sp>
    </p:spTree>
  </p:cSld>
  <p:clrMapOvr>
    <a:masterClrMapping/>
  </p:clrMapOvr>
  <p:transition spd="slow" advTm="5769">
    <p:fade/>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063875" y="763905"/>
            <a:ext cx="4632960" cy="829945"/>
          </a:xfrm>
          <a:prstGeom prst="rect">
            <a:avLst/>
          </a:prstGeom>
          <a:noFill/>
        </p:spPr>
        <p:txBody>
          <a:bodyPr wrap="square" rtlCol="0">
            <a:spAutoFit/>
          </a:bodyPr>
          <a:p>
            <a:r>
              <a:rPr lang="zh-CN" altLang="en-US" sz="2400" b="1" kern="0" noProof="0" smtClean="0">
                <a:solidFill>
                  <a:schemeClr val="tx2"/>
                </a:solidFill>
                <a:effectLst>
                  <a:outerShdw blurRad="38100" dist="38100" dir="2700000" algn="tl">
                    <a:srgbClr val="000000"/>
                  </a:outerShdw>
                </a:effectLst>
                <a:latin typeface="+mj-lt"/>
                <a:ea typeface="+mj-ea"/>
                <a:cs typeface="+mj-cs"/>
                <a:sym typeface="+mn-ea"/>
              </a:rPr>
              <a:t>安全使用规则</a:t>
            </a:r>
            <a:r>
              <a:rPr lang="en-US" altLang="zh-CN" sz="2400" b="1" kern="0" noProof="0" smtClean="0">
                <a:solidFill>
                  <a:schemeClr val="tx2"/>
                </a:solidFill>
                <a:effectLst>
                  <a:outerShdw blurRad="38100" dist="38100" dir="2700000" algn="tl">
                    <a:srgbClr val="000000"/>
                  </a:outerShdw>
                </a:effectLst>
                <a:latin typeface="+mj-lt"/>
                <a:ea typeface="+mj-ea"/>
                <a:cs typeface="+mj-cs"/>
                <a:sym typeface="+mn-ea"/>
              </a:rPr>
              <a:t>——</a:t>
            </a:r>
            <a:r>
              <a:rPr lang="zh-CN" altLang="en-US" sz="2400" b="1" kern="0" noProof="0" smtClean="0">
                <a:solidFill>
                  <a:schemeClr val="tx2"/>
                </a:solidFill>
                <a:effectLst>
                  <a:outerShdw blurRad="38100" dist="38100" dir="2700000" algn="tl">
                    <a:srgbClr val="000000"/>
                  </a:outerShdw>
                </a:effectLst>
                <a:latin typeface="+mj-lt"/>
                <a:ea typeface="+mj-ea"/>
                <a:cs typeface="+mj-cs"/>
                <a:sym typeface="+mn-ea"/>
              </a:rPr>
              <a:t>安全操作</a:t>
            </a:r>
            <a:endParaRPr kumimoji="0" lang="zh-CN" altLang="en-US" sz="2400" b="1" kern="0" cap="none" spc="0" normalizeH="0" baseline="0" noProof="0" smtClean="0">
              <a:solidFill>
                <a:schemeClr val="tx2"/>
              </a:solidFill>
              <a:effectLst>
                <a:outerShdw blurRad="38100" dist="38100" dir="2700000" algn="tl">
                  <a:srgbClr val="000000"/>
                </a:outerShdw>
              </a:effectLst>
              <a:latin typeface="+mj-lt"/>
              <a:ea typeface="+mj-ea"/>
              <a:cs typeface="+mj-cs"/>
            </a:endParaRPr>
          </a:p>
          <a:p>
            <a:endParaRPr kumimoji="0" lang="zh-CN" altLang="en-US" sz="2400" b="1" kern="0" cap="none" spc="0" normalizeH="0" baseline="0" noProof="0" smtClean="0">
              <a:solidFill>
                <a:schemeClr val="tx2"/>
              </a:solidFill>
              <a:effectLst>
                <a:outerShdw blurRad="38100" dist="38100" dir="2700000" algn="tl">
                  <a:srgbClr val="000000"/>
                </a:outerShdw>
              </a:effectLst>
              <a:latin typeface="+mj-lt"/>
              <a:ea typeface="+mj-ea"/>
              <a:cs typeface="+mj-cs"/>
            </a:endParaRPr>
          </a:p>
        </p:txBody>
      </p:sp>
      <p:sp>
        <p:nvSpPr>
          <p:cNvPr id="164868" name="文本框 2"/>
          <p:cNvSpPr txBox="1"/>
          <p:nvPr/>
        </p:nvSpPr>
        <p:spPr>
          <a:xfrm>
            <a:off x="890588" y="1773238"/>
            <a:ext cx="6837362" cy="3169285"/>
          </a:xfrm>
          <a:prstGeom prst="rect">
            <a:avLst/>
          </a:prstGeom>
          <a:noFill/>
          <a:ln w="9525">
            <a:noFill/>
          </a:ln>
        </p:spPr>
        <p:txBody>
          <a:bodyPr wrap="square" anchor="t" anchorCtr="0">
            <a:spAutoFit/>
          </a:bodyPr>
          <a:p>
            <a:pPr>
              <a:lnSpc>
                <a:spcPct val="150000"/>
              </a:lnSpc>
            </a:pPr>
            <a:r>
              <a:rPr lang="en-US" altLang="zh-CN" sz="2000" b="1" dirty="0">
                <a:latin typeface="Arial" panose="020B0604020202020204" pitchFamily="34" charset="0"/>
                <a:ea typeface="宋体" panose="02010600030101010101" pitchFamily="2" charset="-122"/>
                <a:sym typeface="微软雅黑" panose="020B0503020204020204" pitchFamily="34" charset="-122"/>
              </a:rPr>
              <a:t>——</a:t>
            </a:r>
            <a:r>
              <a:rPr lang="zh-CN" altLang="en-US" sz="2000" b="1" dirty="0">
                <a:latin typeface="Arial" panose="020B0604020202020204" pitchFamily="34" charset="0"/>
                <a:ea typeface="宋体" panose="02010600030101010101" pitchFamily="2" charset="-122"/>
                <a:sym typeface="微软雅黑" panose="020B0503020204020204" pitchFamily="34" charset="-122"/>
              </a:rPr>
              <a:t>燃气检漏方法</a:t>
            </a:r>
            <a:endParaRPr lang="zh-CN" altLang="en-US" sz="2000" b="1" dirty="0">
              <a:latin typeface="Arial" panose="020B0604020202020204" pitchFamily="34" charset="0"/>
              <a:ea typeface="宋体" panose="02010600030101010101" pitchFamily="2" charset="-122"/>
            </a:endParaRPr>
          </a:p>
          <a:p>
            <a:pPr>
              <a:lnSpc>
                <a:spcPct val="150000"/>
              </a:lnSpc>
            </a:pPr>
            <a:r>
              <a:rPr lang="zh-CN" altLang="en-US" sz="2000" b="1" dirty="0">
                <a:latin typeface="Arial" panose="020B0604020202020204" pitchFamily="34" charset="0"/>
                <a:ea typeface="宋体" panose="02010600030101010101" pitchFamily="2" charset="-122"/>
                <a:sym typeface="微软雅黑" panose="020B0503020204020204" pitchFamily="34" charset="-122"/>
              </a:rPr>
              <a:t>要确认漏气点，一般用肥皂水检漏。将肥皂或洗衣粉用水调成皂液，依次涂抹在气管接口、胶管、减压阀接口处。如遇泄漏，就会不断吹出泡沫。查出了漏气部位后，可暂用胶布将漏气部位包扎好，及时更换。如不能自己处理，要及时通知燃气公司派人前来修理。</a:t>
            </a:r>
            <a:endParaRPr lang="zh-CN" altLang="en-US" sz="2000" b="1" dirty="0">
              <a:latin typeface="Arial" panose="020B0604020202020204" pitchFamily="34" charset="0"/>
              <a:ea typeface="宋体" panose="02010600030101010101" pitchFamily="2" charset="-122"/>
            </a:endParaRPr>
          </a:p>
          <a:p>
            <a:endParaRPr lang="zh-CN" altLang="en-US" sz="2000" b="1" dirty="0">
              <a:latin typeface="Arial" panose="020B0604020202020204" pitchFamily="34" charset="0"/>
              <a:ea typeface="宋体" panose="02010600030101010101" pitchFamily="2" charset="-122"/>
            </a:endParaRPr>
          </a:p>
        </p:txBody>
      </p:sp>
    </p:spTree>
  </p:cSld>
  <p:clrMapOvr>
    <a:masterClrMapping/>
  </p:clrMapOvr>
  <p:transition spd="slow" advTm="5769">
    <p:fade/>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063875" y="763905"/>
            <a:ext cx="4018280" cy="829945"/>
          </a:xfrm>
          <a:prstGeom prst="rect">
            <a:avLst/>
          </a:prstGeom>
          <a:noFill/>
        </p:spPr>
        <p:txBody>
          <a:bodyPr wrap="square" rtlCol="0">
            <a:spAutoFit/>
          </a:bodyPr>
          <a:p>
            <a:r>
              <a:rPr lang="zh-CN" altLang="en-US" sz="2400" b="1" kern="0" noProof="0" smtClean="0">
                <a:solidFill>
                  <a:schemeClr val="tx2"/>
                </a:solidFill>
                <a:effectLst>
                  <a:outerShdw blurRad="38100" dist="38100" dir="2700000" algn="tl">
                    <a:srgbClr val="000000"/>
                  </a:outerShdw>
                </a:effectLst>
                <a:latin typeface="+mj-lt"/>
                <a:ea typeface="+mj-ea"/>
                <a:cs typeface="+mj-cs"/>
                <a:sym typeface="+mn-ea"/>
              </a:rPr>
              <a:t>安全使用规则</a:t>
            </a:r>
            <a:r>
              <a:rPr lang="en-US" altLang="zh-CN" sz="2400" b="1" kern="0" noProof="0" smtClean="0">
                <a:solidFill>
                  <a:schemeClr val="tx2"/>
                </a:solidFill>
                <a:effectLst>
                  <a:outerShdw blurRad="38100" dist="38100" dir="2700000" algn="tl">
                    <a:srgbClr val="000000"/>
                  </a:outerShdw>
                </a:effectLst>
                <a:latin typeface="+mj-lt"/>
                <a:ea typeface="+mj-ea"/>
                <a:cs typeface="+mj-cs"/>
                <a:sym typeface="+mn-ea"/>
              </a:rPr>
              <a:t>——</a:t>
            </a:r>
            <a:r>
              <a:rPr lang="zh-CN" altLang="en-US" sz="2400" b="1" kern="0" noProof="0" smtClean="0">
                <a:solidFill>
                  <a:schemeClr val="tx2"/>
                </a:solidFill>
                <a:effectLst>
                  <a:outerShdw blurRad="38100" dist="38100" dir="2700000" algn="tl">
                    <a:srgbClr val="000000"/>
                  </a:outerShdw>
                </a:effectLst>
                <a:latin typeface="+mj-lt"/>
                <a:ea typeface="+mj-ea"/>
                <a:cs typeface="+mj-cs"/>
                <a:sym typeface="+mn-ea"/>
              </a:rPr>
              <a:t>安全操作</a:t>
            </a:r>
            <a:endParaRPr kumimoji="0" lang="zh-CN" altLang="en-US" sz="2400" b="1" kern="0" cap="none" spc="0" normalizeH="0" baseline="0" noProof="0" smtClean="0">
              <a:solidFill>
                <a:schemeClr val="tx2"/>
              </a:solidFill>
              <a:effectLst>
                <a:outerShdw blurRad="38100" dist="38100" dir="2700000" algn="tl">
                  <a:srgbClr val="000000"/>
                </a:outerShdw>
              </a:effectLst>
              <a:latin typeface="+mj-lt"/>
              <a:ea typeface="+mj-ea"/>
              <a:cs typeface="+mj-cs"/>
            </a:endParaRPr>
          </a:p>
          <a:p>
            <a:endParaRPr kumimoji="0" lang="zh-CN" altLang="en-US" sz="2400" b="1" kern="0" cap="none" spc="0" normalizeH="0" baseline="0" noProof="0" smtClean="0">
              <a:solidFill>
                <a:schemeClr val="tx2"/>
              </a:solidFill>
              <a:effectLst>
                <a:outerShdw blurRad="38100" dist="38100" dir="2700000" algn="tl">
                  <a:srgbClr val="000000"/>
                </a:outerShdw>
              </a:effectLst>
              <a:latin typeface="+mj-lt"/>
              <a:ea typeface="+mj-ea"/>
              <a:cs typeface="+mj-cs"/>
            </a:endParaRPr>
          </a:p>
        </p:txBody>
      </p:sp>
      <p:sp>
        <p:nvSpPr>
          <p:cNvPr id="165892" name="文本框 2"/>
          <p:cNvSpPr txBox="1"/>
          <p:nvPr/>
        </p:nvSpPr>
        <p:spPr>
          <a:xfrm>
            <a:off x="890588" y="1917700"/>
            <a:ext cx="7023100" cy="4892675"/>
          </a:xfrm>
          <a:prstGeom prst="rect">
            <a:avLst/>
          </a:prstGeom>
          <a:noFill/>
          <a:ln w="9525">
            <a:noFill/>
          </a:ln>
        </p:spPr>
        <p:txBody>
          <a:bodyPr wrap="square" anchor="t" anchorCtr="0">
            <a:spAutoFit/>
          </a:bodyPr>
          <a:p>
            <a:pPr>
              <a:lnSpc>
                <a:spcPct val="150000"/>
              </a:lnSpc>
            </a:pPr>
            <a:r>
              <a:rPr lang="en-US" altLang="zh-CN" sz="2400" b="1" dirty="0">
                <a:latin typeface="Arial" panose="020B0604020202020204" pitchFamily="34" charset="0"/>
                <a:ea typeface="宋体" panose="02010600030101010101" pitchFamily="2" charset="-122"/>
                <a:sym typeface="微软雅黑" panose="020B0503020204020204" pitchFamily="34" charset="-122"/>
              </a:rPr>
              <a:t>——</a:t>
            </a:r>
            <a:r>
              <a:rPr lang="zh-CN" altLang="en-US" sz="2400" b="1" dirty="0">
                <a:latin typeface="Arial" panose="020B0604020202020204" pitchFamily="34" charset="0"/>
                <a:ea typeface="宋体" panose="02010600030101010101" pitchFamily="2" charset="-122"/>
                <a:sym typeface="微软雅黑" panose="020B0503020204020204" pitchFamily="34" charset="-122"/>
              </a:rPr>
              <a:t>燃气检漏方法</a:t>
            </a:r>
            <a:endParaRPr lang="zh-CN" altLang="en-US" sz="2400" dirty="0">
              <a:latin typeface="Arial" panose="020B0604020202020204" pitchFamily="34" charset="0"/>
              <a:ea typeface="宋体" panose="02010600030101010101" pitchFamily="2" charset="-122"/>
            </a:endParaRPr>
          </a:p>
          <a:p>
            <a:pPr>
              <a:lnSpc>
                <a:spcPct val="150000"/>
              </a:lnSpc>
            </a:pPr>
            <a:r>
              <a:rPr lang="zh-CN" altLang="en-US" sz="2400" b="1" dirty="0">
                <a:latin typeface="Arial" panose="020B0604020202020204" pitchFamily="34" charset="0"/>
                <a:ea typeface="宋体" panose="02010600030101010101" pitchFamily="2" charset="-122"/>
                <a:sym typeface="微软雅黑" panose="020B0503020204020204" pitchFamily="34" charset="-122"/>
              </a:rPr>
              <a:t>如果能闻到煤气味，经检查却未找到漏气部位，那么可能是有地下管道及设备漏气，应立即通知燃气公司来检修。 </a:t>
            </a:r>
            <a:br>
              <a:rPr lang="zh-CN" altLang="en-US" sz="2400" b="1" dirty="0">
                <a:latin typeface="Arial" panose="020B0604020202020204" pitchFamily="34" charset="0"/>
                <a:ea typeface="宋体" panose="02010600030101010101" pitchFamily="2" charset="-122"/>
                <a:sym typeface="微软雅黑" panose="020B0503020204020204" pitchFamily="34" charset="-122"/>
              </a:rPr>
            </a:br>
            <a:r>
              <a:rPr lang="zh-CN" altLang="en-US" sz="2400" b="1" dirty="0">
                <a:latin typeface="Arial" panose="020B0604020202020204" pitchFamily="34" charset="0"/>
                <a:ea typeface="宋体" panose="02010600030101010101" pitchFamily="2" charset="-122"/>
                <a:sym typeface="微软雅黑" panose="020B0503020204020204" pitchFamily="34" charset="-122"/>
              </a:rPr>
              <a:t>友情提醒：容易漏气的地方：减压阀、胶管、钢瓶角阀的接口</a:t>
            </a:r>
            <a:r>
              <a:rPr lang="en-US" altLang="zh-CN" sz="2400" b="1" dirty="0">
                <a:latin typeface="Arial" panose="020B0604020202020204" pitchFamily="34" charset="0"/>
                <a:ea typeface="宋体" panose="02010600030101010101" pitchFamily="2" charset="-122"/>
                <a:sym typeface="微软雅黑" panose="020B0503020204020204" pitchFamily="34" charset="-122"/>
              </a:rPr>
              <a:t>.  </a:t>
            </a:r>
            <a:endParaRPr lang="en-US" altLang="zh-CN" sz="2400" b="1" dirty="0">
              <a:latin typeface="Arial" panose="020B0604020202020204" pitchFamily="34" charset="0"/>
              <a:ea typeface="宋体" panose="02010600030101010101" pitchFamily="2" charset="-122"/>
            </a:endParaRPr>
          </a:p>
          <a:p>
            <a:pPr>
              <a:lnSpc>
                <a:spcPct val="150000"/>
              </a:lnSpc>
            </a:pPr>
            <a:r>
              <a:rPr lang="zh-CN" altLang="en-US" sz="2400" b="1" dirty="0">
                <a:latin typeface="Arial" panose="020B0604020202020204" pitchFamily="34" charset="0"/>
                <a:ea typeface="宋体" panose="02010600030101010101" pitchFamily="2" charset="-122"/>
                <a:sym typeface="微软雅黑" panose="020B0503020204020204" pitchFamily="34" charset="-122"/>
              </a:rPr>
              <a:t>特别提醒：千万不要用明火查漏。</a:t>
            </a:r>
            <a:endParaRPr lang="zh-CN" altLang="en-US" sz="2400" b="1" dirty="0">
              <a:latin typeface="Arial" panose="020B0604020202020204" pitchFamily="34" charset="0"/>
              <a:ea typeface="宋体" panose="02010600030101010101" pitchFamily="2" charset="-122"/>
            </a:endParaRPr>
          </a:p>
          <a:p>
            <a:pPr>
              <a:lnSpc>
                <a:spcPct val="150000"/>
              </a:lnSpc>
            </a:pPr>
            <a:endParaRPr lang="zh-CN" altLang="en-US" sz="2400" b="1" dirty="0">
              <a:latin typeface="Arial" panose="020B0604020202020204" pitchFamily="34" charset="0"/>
              <a:ea typeface="宋体" panose="02010600030101010101" pitchFamily="2" charset="-122"/>
            </a:endParaRPr>
          </a:p>
          <a:p>
            <a:endParaRPr lang="zh-CN" altLang="en-US" sz="2400" b="1" dirty="0">
              <a:latin typeface="Arial" panose="020B0604020202020204" pitchFamily="34" charset="0"/>
              <a:ea typeface="宋体" panose="02010600030101010101" pitchFamily="2" charset="-122"/>
            </a:endParaRPr>
          </a:p>
        </p:txBody>
      </p:sp>
    </p:spTree>
  </p:cSld>
  <p:clrMapOvr>
    <a:masterClrMapping/>
  </p:clrMapOvr>
  <p:transition spd="slow" advTm="5769">
    <p:fade/>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844800" y="787400"/>
            <a:ext cx="4933315" cy="1198880"/>
          </a:xfrm>
          <a:prstGeom prst="rect">
            <a:avLst/>
          </a:prstGeom>
          <a:noFill/>
        </p:spPr>
        <p:txBody>
          <a:bodyPr wrap="square" rtlCol="0">
            <a:spAutoFit/>
          </a:bodyPr>
          <a:p>
            <a:r>
              <a:rPr lang="zh-CN" altLang="en-US" sz="2400" kern="0" noProof="0" dirty="0" smtClean="0">
                <a:solidFill>
                  <a:schemeClr val="tx2"/>
                </a:solidFill>
                <a:effectLst>
                  <a:outerShdw blurRad="38100" dist="38100" dir="2700000" algn="tl">
                    <a:srgbClr val="000000"/>
                  </a:outerShdw>
                </a:effectLst>
                <a:latin typeface="+mj-lt"/>
                <a:ea typeface="+mj-ea"/>
                <a:cs typeface="+mj-cs"/>
                <a:sym typeface="+mn-ea"/>
              </a:rPr>
              <a:t>十七、消防安全与职业保护</a:t>
            </a:r>
            <a:endParaRPr kumimoji="0" lang="zh-CN" altLang="en-US" sz="2400" kern="0" cap="none" spc="0" normalizeH="0" baseline="0" noProof="0" dirty="0" smtClean="0">
              <a:solidFill>
                <a:schemeClr val="tx2"/>
              </a:solidFill>
              <a:effectLst>
                <a:outerShdw blurRad="38100" dist="38100" dir="2700000" algn="tl">
                  <a:srgbClr val="000000"/>
                </a:outerShdw>
              </a:effectLst>
              <a:latin typeface="+mj-lt"/>
              <a:ea typeface="+mj-ea"/>
              <a:cs typeface="+mj-cs"/>
            </a:endParaRPr>
          </a:p>
          <a:p>
            <a:endParaRPr kumimoji="0" lang="zh-CN" altLang="en-US" sz="2400" kern="0" cap="none" spc="0" normalizeH="0" baseline="0" noProof="0" dirty="0" smtClean="0">
              <a:solidFill>
                <a:schemeClr val="tx2"/>
              </a:solidFill>
              <a:effectLst>
                <a:outerShdw blurRad="38100" dist="38100" dir="2700000" algn="tl">
                  <a:srgbClr val="000000"/>
                </a:outerShdw>
              </a:effectLst>
              <a:latin typeface="+mj-lt"/>
              <a:ea typeface="+mj-ea"/>
              <a:cs typeface="+mj-cs"/>
            </a:endParaRPr>
          </a:p>
          <a:p>
            <a:endParaRPr kumimoji="0" lang="zh-CN" altLang="en-US" sz="2400" kern="0" cap="none" spc="0" normalizeH="0" baseline="0" noProof="0" dirty="0" smtClean="0">
              <a:solidFill>
                <a:schemeClr val="tx2"/>
              </a:solidFill>
              <a:effectLst>
                <a:outerShdw blurRad="38100" dist="38100" dir="2700000" algn="tl">
                  <a:srgbClr val="000000"/>
                </a:outerShdw>
              </a:effectLst>
              <a:latin typeface="+mj-lt"/>
              <a:ea typeface="+mj-ea"/>
              <a:cs typeface="+mj-cs"/>
            </a:endParaRPr>
          </a:p>
        </p:txBody>
      </p:sp>
      <p:sp>
        <p:nvSpPr>
          <p:cNvPr id="3" name="文本框 2"/>
          <p:cNvSpPr txBox="1"/>
          <p:nvPr/>
        </p:nvSpPr>
        <p:spPr>
          <a:xfrm>
            <a:off x="900113" y="1712913"/>
            <a:ext cx="7735888" cy="4461510"/>
          </a:xfrm>
          <a:prstGeom prst="rect">
            <a:avLst/>
          </a:prstGeom>
          <a:noFill/>
        </p:spPr>
        <p:txBody>
          <a:bodyPr wrap="square" rtlCol="0">
            <a:spAutoFit/>
          </a:bodyPr>
          <a:p>
            <a:pPr marL="571500" marR="0" indent="-571500" defTabSz="914400">
              <a:lnSpc>
                <a:spcPct val="150000"/>
              </a:lnSpc>
              <a:spcBef>
                <a:spcPct val="20000"/>
              </a:spcBef>
              <a:buClr>
                <a:schemeClr val="tx2"/>
              </a:buClr>
              <a:buSzTx/>
              <a:buFontTx/>
              <a:defRPr/>
            </a:pPr>
            <a:r>
              <a:rPr lang="zh-CN" altLang="en-US" sz="2000" kern="0" noProof="0" smtClean="0">
                <a:effectLst>
                  <a:outerShdw blurRad="38100" dist="38100" dir="2700000" algn="tl">
                    <a:srgbClr val="000000"/>
                  </a:outerShdw>
                </a:effectLst>
                <a:latin typeface="+mn-lt"/>
                <a:ea typeface="+mn-ea"/>
                <a:cs typeface="+mn-cs"/>
                <a:sym typeface="+mn-ea"/>
              </a:rPr>
              <a:t>（一）、</a:t>
            </a:r>
            <a:r>
              <a:rPr lang="zh-CN" altLang="en-US" sz="2000" kern="0" noProof="0" dirty="0" smtClean="0">
                <a:effectLst>
                  <a:outerShdw blurRad="38100" dist="38100" dir="2700000" algn="tl">
                    <a:srgbClr val="000000"/>
                  </a:outerShdw>
                </a:effectLst>
                <a:latin typeface="+mn-lt"/>
                <a:ea typeface="+mn-ea"/>
                <a:cs typeface="+mn-cs"/>
                <a:sym typeface="+mn-ea"/>
              </a:rPr>
              <a:t>火灾的分类及性质</a:t>
            </a:r>
            <a:endParaRPr kumimoji="0" lang="en-US" altLang="zh-CN" sz="2000" kern="0" cap="none" spc="0" normalizeH="0" baseline="0" noProof="0" dirty="0" smtClean="0">
              <a:effectLst>
                <a:outerShdw blurRad="38100" dist="38100" dir="2700000" algn="tl">
                  <a:srgbClr val="000000"/>
                </a:outerShdw>
              </a:effectLst>
              <a:latin typeface="+mn-lt"/>
              <a:ea typeface="+mn-ea"/>
              <a:cs typeface="+mn-cs"/>
            </a:endParaRPr>
          </a:p>
          <a:p>
            <a:pPr marL="571500" marR="0" indent="-571500" defTabSz="914400">
              <a:lnSpc>
                <a:spcPct val="150000"/>
              </a:lnSpc>
              <a:spcBef>
                <a:spcPct val="20000"/>
              </a:spcBef>
              <a:buClr>
                <a:schemeClr val="tx2"/>
              </a:buClr>
              <a:buSzTx/>
              <a:buFontTx/>
              <a:defRPr/>
            </a:pPr>
            <a:r>
              <a:rPr lang="zh-CN" altLang="en-US" sz="2000" kern="0" noProof="0" dirty="0" smtClean="0">
                <a:effectLst>
                  <a:outerShdw blurRad="38100" dist="38100" dir="2700000" algn="tl">
                    <a:srgbClr val="000000"/>
                  </a:outerShdw>
                </a:effectLst>
                <a:latin typeface="+mn-lt"/>
                <a:ea typeface="+mn-ea"/>
                <a:cs typeface="+mn-cs"/>
                <a:sym typeface="+mn-ea"/>
              </a:rPr>
              <a:t>火灾分类：</a:t>
            </a:r>
            <a:r>
              <a:rPr lang="en-US" altLang="zh-CN" sz="2000" kern="0" noProof="0" dirty="0" smtClean="0">
                <a:solidFill>
                  <a:srgbClr val="FFFF00"/>
                </a:solidFill>
                <a:effectLst>
                  <a:outerShdw blurRad="38100" dist="38100" dir="2700000" algn="tl">
                    <a:srgbClr val="000000"/>
                  </a:outerShdw>
                </a:effectLst>
                <a:latin typeface="+mn-lt"/>
                <a:ea typeface="+mn-ea"/>
                <a:cs typeface="+mn-cs"/>
                <a:sym typeface="+mn-ea"/>
              </a:rPr>
              <a:t>《</a:t>
            </a:r>
            <a:r>
              <a:rPr lang="zh-CN" altLang="en-US" sz="2000" kern="0" noProof="0" dirty="0" smtClean="0">
                <a:solidFill>
                  <a:srgbClr val="FFFF00"/>
                </a:solidFill>
                <a:effectLst>
                  <a:outerShdw blurRad="38100" dist="38100" dir="2700000" algn="tl">
                    <a:srgbClr val="000000"/>
                  </a:outerShdw>
                </a:effectLst>
                <a:latin typeface="+mn-lt"/>
                <a:ea typeface="+mn-ea"/>
                <a:cs typeface="+mn-cs"/>
                <a:sym typeface="+mn-ea"/>
              </a:rPr>
              <a:t>建筑灭火器配置设计规范</a:t>
            </a:r>
            <a:r>
              <a:rPr lang="en-US" altLang="zh-CN" sz="2000" kern="0" noProof="0" dirty="0" smtClean="0">
                <a:solidFill>
                  <a:srgbClr val="FFFF00"/>
                </a:solidFill>
                <a:effectLst>
                  <a:outerShdw blurRad="38100" dist="38100" dir="2700000" algn="tl">
                    <a:srgbClr val="000000"/>
                  </a:outerShdw>
                </a:effectLst>
                <a:latin typeface="+mn-lt"/>
                <a:ea typeface="+mn-ea"/>
                <a:cs typeface="+mn-cs"/>
                <a:sym typeface="+mn-ea"/>
              </a:rPr>
              <a:t>》GB50140</a:t>
            </a:r>
            <a:r>
              <a:rPr lang="zh-CN" altLang="en-US" sz="2000" kern="0" noProof="0" dirty="0" smtClean="0">
                <a:solidFill>
                  <a:srgbClr val="FFFF00"/>
                </a:solidFill>
                <a:effectLst>
                  <a:outerShdw blurRad="38100" dist="38100" dir="2700000" algn="tl">
                    <a:srgbClr val="000000"/>
                  </a:outerShdw>
                </a:effectLst>
                <a:latin typeface="+mn-lt"/>
                <a:ea typeface="+mn-ea"/>
                <a:cs typeface="+mn-cs"/>
                <a:sym typeface="+mn-ea"/>
              </a:rPr>
              <a:t>已代替</a:t>
            </a:r>
            <a:r>
              <a:rPr lang="en-US" altLang="zh-CN" sz="2000" kern="0" noProof="0" dirty="0" smtClean="0">
                <a:solidFill>
                  <a:srgbClr val="FFFF00"/>
                </a:solidFill>
                <a:effectLst>
                  <a:outerShdw blurRad="38100" dist="38100" dir="2700000" algn="tl">
                    <a:srgbClr val="000000"/>
                  </a:outerShdw>
                </a:effectLst>
                <a:latin typeface="+mn-lt"/>
                <a:ea typeface="+mn-ea"/>
                <a:cs typeface="+mn-cs"/>
                <a:sym typeface="+mn-ea"/>
              </a:rPr>
              <a:t>GBJ140</a:t>
            </a:r>
            <a:endParaRPr kumimoji="0" lang="en-US" altLang="zh-CN" sz="2000" kern="0" cap="none" spc="0" normalizeH="0" baseline="0" noProof="0" dirty="0" smtClean="0">
              <a:solidFill>
                <a:srgbClr val="FFFF00"/>
              </a:solidFill>
              <a:effectLst>
                <a:outerShdw blurRad="38100" dist="38100" dir="2700000" algn="tl">
                  <a:srgbClr val="000000"/>
                </a:outerShdw>
              </a:effectLst>
              <a:latin typeface="+mn-lt"/>
              <a:ea typeface="+mn-ea"/>
              <a:cs typeface="+mn-cs"/>
            </a:endParaRPr>
          </a:p>
          <a:p>
            <a:pPr marL="571500" marR="0" indent="-571500" defTabSz="914400">
              <a:lnSpc>
                <a:spcPct val="150000"/>
              </a:lnSpc>
              <a:spcBef>
                <a:spcPct val="20000"/>
              </a:spcBef>
              <a:buClr>
                <a:schemeClr val="tx2"/>
              </a:buClr>
              <a:buSzTx/>
              <a:buFont typeface="Arial" panose="020B0604020202020204" pitchFamily="34" charset="0"/>
              <a:buChar char="•"/>
              <a:defRPr/>
            </a:pPr>
            <a:r>
              <a:rPr lang="en-US" altLang="zh-CN" sz="2000" kern="0" noProof="0" dirty="0" smtClean="0">
                <a:solidFill>
                  <a:srgbClr val="FFFF00"/>
                </a:solidFill>
                <a:effectLst>
                  <a:outerShdw blurRad="38100" dist="38100" dir="2700000" algn="tl">
                    <a:srgbClr val="000000"/>
                  </a:outerShdw>
                </a:effectLst>
                <a:latin typeface="+mn-lt"/>
                <a:ea typeface="+mn-ea"/>
                <a:cs typeface="+mn-cs"/>
                <a:sym typeface="+mn-ea"/>
              </a:rPr>
              <a:t>A</a:t>
            </a:r>
            <a:r>
              <a:rPr lang="zh-CN" altLang="en-US" sz="2000" kern="0" noProof="0" dirty="0" smtClean="0">
                <a:solidFill>
                  <a:srgbClr val="FFFF00"/>
                </a:solidFill>
                <a:effectLst>
                  <a:outerShdw blurRad="38100" dist="38100" dir="2700000" algn="tl">
                    <a:srgbClr val="000000"/>
                  </a:outerShdw>
                </a:effectLst>
                <a:latin typeface="+mn-lt"/>
                <a:ea typeface="+mn-ea"/>
                <a:cs typeface="+mn-cs"/>
                <a:sym typeface="+mn-ea"/>
              </a:rPr>
              <a:t>类火灾：指固体火灾</a:t>
            </a:r>
            <a:endParaRPr kumimoji="0" lang="en-US" altLang="zh-CN" sz="2000" kern="0" cap="none" spc="0" normalizeH="0" baseline="0" noProof="0" dirty="0" smtClean="0">
              <a:solidFill>
                <a:srgbClr val="FFFF00"/>
              </a:solidFill>
              <a:effectLst>
                <a:outerShdw blurRad="38100" dist="38100" dir="2700000" algn="tl">
                  <a:srgbClr val="000000"/>
                </a:outerShdw>
              </a:effectLst>
              <a:latin typeface="+mn-lt"/>
              <a:ea typeface="+mn-ea"/>
              <a:cs typeface="+mn-cs"/>
            </a:endParaRPr>
          </a:p>
          <a:p>
            <a:pPr marL="571500" marR="0" indent="-571500" defTabSz="914400">
              <a:lnSpc>
                <a:spcPct val="150000"/>
              </a:lnSpc>
              <a:spcBef>
                <a:spcPct val="20000"/>
              </a:spcBef>
              <a:buClr>
                <a:schemeClr val="tx2"/>
              </a:buClr>
              <a:buSzTx/>
              <a:buFont typeface="Arial" panose="020B0604020202020204" pitchFamily="34" charset="0"/>
              <a:buChar char="•"/>
              <a:defRPr/>
            </a:pPr>
            <a:r>
              <a:rPr lang="en-US" altLang="zh-CN" sz="2000" kern="0" noProof="0" dirty="0" smtClean="0">
                <a:effectLst>
                  <a:outerShdw blurRad="38100" dist="38100" dir="2700000" algn="tl">
                    <a:srgbClr val="000000"/>
                  </a:outerShdw>
                </a:effectLst>
                <a:latin typeface="+mn-lt"/>
                <a:ea typeface="+mn-ea"/>
                <a:cs typeface="+mn-cs"/>
                <a:sym typeface="+mn-ea"/>
              </a:rPr>
              <a:t>B</a:t>
            </a:r>
            <a:r>
              <a:rPr lang="zh-CN" altLang="en-US" sz="2000" kern="0" noProof="0" dirty="0" smtClean="0">
                <a:effectLst>
                  <a:outerShdw blurRad="38100" dist="38100" dir="2700000" algn="tl">
                    <a:srgbClr val="000000"/>
                  </a:outerShdw>
                </a:effectLst>
                <a:latin typeface="+mn-lt"/>
                <a:ea typeface="+mn-ea"/>
                <a:cs typeface="+mn-cs"/>
                <a:sym typeface="+mn-ea"/>
              </a:rPr>
              <a:t>类火灾：指液体和可溶化固体火灾</a:t>
            </a:r>
            <a:endParaRPr kumimoji="0" lang="en-US" altLang="zh-CN" sz="2000" kern="0" cap="none" spc="0" normalizeH="0" baseline="0" noProof="0" dirty="0" smtClean="0">
              <a:effectLst>
                <a:outerShdw blurRad="38100" dist="38100" dir="2700000" algn="tl">
                  <a:srgbClr val="000000"/>
                </a:outerShdw>
              </a:effectLst>
              <a:latin typeface="+mn-lt"/>
              <a:ea typeface="+mn-ea"/>
              <a:cs typeface="+mn-cs"/>
            </a:endParaRPr>
          </a:p>
          <a:p>
            <a:pPr marL="571500" marR="0" indent="-571500" defTabSz="914400">
              <a:lnSpc>
                <a:spcPct val="150000"/>
              </a:lnSpc>
              <a:spcBef>
                <a:spcPct val="20000"/>
              </a:spcBef>
              <a:buClr>
                <a:schemeClr val="tx2"/>
              </a:buClr>
              <a:buSzTx/>
              <a:buFont typeface="Arial" panose="020B0604020202020204" pitchFamily="34" charset="0"/>
              <a:buChar char="•"/>
              <a:defRPr/>
            </a:pPr>
            <a:r>
              <a:rPr lang="en-US" altLang="zh-CN" sz="2000" kern="0" noProof="0" dirty="0" smtClean="0">
                <a:solidFill>
                  <a:srgbClr val="FFFF00"/>
                </a:solidFill>
                <a:effectLst>
                  <a:outerShdw blurRad="38100" dist="38100" dir="2700000" algn="tl">
                    <a:srgbClr val="000000"/>
                  </a:outerShdw>
                </a:effectLst>
                <a:latin typeface="+mn-lt"/>
                <a:ea typeface="+mn-ea"/>
                <a:cs typeface="+mn-cs"/>
                <a:sym typeface="+mn-ea"/>
              </a:rPr>
              <a:t>C</a:t>
            </a:r>
            <a:r>
              <a:rPr lang="zh-CN" altLang="en-US" sz="2000" kern="0" noProof="0" dirty="0" smtClean="0">
                <a:solidFill>
                  <a:srgbClr val="FFFF00"/>
                </a:solidFill>
                <a:effectLst>
                  <a:outerShdw blurRad="38100" dist="38100" dir="2700000" algn="tl">
                    <a:srgbClr val="000000"/>
                  </a:outerShdw>
                </a:effectLst>
                <a:latin typeface="+mn-lt"/>
                <a:ea typeface="+mn-ea"/>
                <a:cs typeface="+mn-cs"/>
                <a:sym typeface="+mn-ea"/>
              </a:rPr>
              <a:t>类火灾</a:t>
            </a:r>
            <a:r>
              <a:rPr lang="zh-CN" altLang="en-US" sz="2000" kern="0" noProof="0" dirty="0" smtClean="0">
                <a:effectLst>
                  <a:outerShdw blurRad="38100" dist="38100" dir="2700000" algn="tl">
                    <a:srgbClr val="000000"/>
                  </a:outerShdw>
                </a:effectLst>
                <a:latin typeface="+mn-lt"/>
                <a:ea typeface="+mn-ea"/>
                <a:cs typeface="+mn-cs"/>
                <a:sym typeface="+mn-ea"/>
              </a:rPr>
              <a:t>：指气体火灾</a:t>
            </a:r>
            <a:r>
              <a:rPr lang="en-US" altLang="zh-CN" sz="2000" kern="0" noProof="0" dirty="0" smtClean="0">
                <a:effectLst>
                  <a:outerShdw blurRad="38100" dist="38100" dir="2700000" algn="tl">
                    <a:srgbClr val="000000"/>
                  </a:outerShdw>
                </a:effectLst>
                <a:latin typeface="+mn-lt"/>
                <a:ea typeface="+mn-ea"/>
                <a:cs typeface="+mn-cs"/>
                <a:sym typeface="+mn-ea"/>
              </a:rPr>
              <a:t>;</a:t>
            </a:r>
            <a:r>
              <a:rPr lang="zh-CN" altLang="en-US" sz="2000" kern="0" noProof="0" dirty="0" smtClean="0">
                <a:effectLst>
                  <a:outerShdw blurRad="38100" dist="38100" dir="2700000" algn="tl">
                    <a:srgbClr val="000000"/>
                  </a:outerShdw>
                </a:effectLst>
                <a:latin typeface="+mn-lt"/>
                <a:ea typeface="+mn-ea"/>
                <a:cs typeface="+mn-cs"/>
                <a:sym typeface="+mn-ea"/>
              </a:rPr>
              <a:t>如</a:t>
            </a:r>
            <a:r>
              <a:rPr lang="zh-CN" altLang="en-US" sz="2000" kern="0" noProof="0" dirty="0" smtClean="0">
                <a:solidFill>
                  <a:srgbClr val="FFFF00"/>
                </a:solidFill>
                <a:effectLst>
                  <a:outerShdw blurRad="38100" dist="38100" dir="2700000" algn="tl">
                    <a:srgbClr val="000000"/>
                  </a:outerShdw>
                </a:effectLst>
                <a:latin typeface="+mn-lt"/>
                <a:ea typeface="+mn-ea"/>
                <a:cs typeface="+mn-cs"/>
                <a:sym typeface="+mn-ea"/>
              </a:rPr>
              <a:t>液化石油气</a:t>
            </a:r>
            <a:r>
              <a:rPr lang="zh-CN" altLang="en-US" sz="2000" kern="0" noProof="0" dirty="0" smtClean="0">
                <a:solidFill>
                  <a:srgbClr val="FF0000"/>
                </a:solidFill>
                <a:effectLst>
                  <a:outerShdw blurRad="38100" dist="38100" dir="2700000" algn="tl">
                    <a:srgbClr val="000000"/>
                  </a:outerShdw>
                </a:effectLst>
                <a:latin typeface="+mn-lt"/>
                <a:ea typeface="+mn-ea"/>
                <a:cs typeface="+mn-cs"/>
                <a:sym typeface="+mn-ea"/>
              </a:rPr>
              <a:t>、</a:t>
            </a:r>
            <a:r>
              <a:rPr lang="zh-CN" altLang="en-US" sz="2000" kern="0" noProof="0" dirty="0" smtClean="0">
                <a:effectLst>
                  <a:outerShdw blurRad="38100" dist="38100" dir="2700000" algn="tl">
                    <a:srgbClr val="000000"/>
                  </a:outerShdw>
                </a:effectLst>
                <a:latin typeface="+mn-lt"/>
                <a:ea typeface="+mn-ea"/>
                <a:cs typeface="+mn-cs"/>
                <a:sym typeface="+mn-ea"/>
              </a:rPr>
              <a:t>天然气、丙烷、煤气、氢气等</a:t>
            </a:r>
            <a:endParaRPr kumimoji="0" lang="en-US" altLang="zh-CN" sz="2000" kern="0" cap="none" spc="0" normalizeH="0" baseline="0" noProof="0" dirty="0" smtClean="0">
              <a:effectLst>
                <a:outerShdw blurRad="38100" dist="38100" dir="2700000" algn="tl">
                  <a:srgbClr val="000000"/>
                </a:outerShdw>
              </a:effectLst>
              <a:latin typeface="+mn-lt"/>
              <a:ea typeface="+mn-ea"/>
              <a:cs typeface="+mn-cs"/>
            </a:endParaRPr>
          </a:p>
          <a:p>
            <a:pPr marL="571500" marR="0" indent="-571500" defTabSz="914400">
              <a:lnSpc>
                <a:spcPct val="150000"/>
              </a:lnSpc>
              <a:spcBef>
                <a:spcPct val="20000"/>
              </a:spcBef>
              <a:buClr>
                <a:schemeClr val="tx2"/>
              </a:buClr>
              <a:buSzTx/>
              <a:buFont typeface="Arial" panose="020B0604020202020204" pitchFamily="34" charset="0"/>
              <a:buChar char="•"/>
              <a:defRPr/>
            </a:pPr>
            <a:r>
              <a:rPr lang="en-US" altLang="zh-CN" sz="2000" kern="0" noProof="0" dirty="0" smtClean="0">
                <a:effectLst>
                  <a:outerShdw blurRad="38100" dist="38100" dir="2700000" algn="tl">
                    <a:srgbClr val="000000"/>
                  </a:outerShdw>
                </a:effectLst>
                <a:latin typeface="+mn-lt"/>
                <a:ea typeface="+mn-ea"/>
                <a:cs typeface="+mn-cs"/>
                <a:sym typeface="+mn-ea"/>
              </a:rPr>
              <a:t>D</a:t>
            </a:r>
            <a:r>
              <a:rPr lang="zh-CN" altLang="en-US" sz="2000" kern="0" noProof="0" dirty="0" smtClean="0">
                <a:effectLst>
                  <a:outerShdw blurRad="38100" dist="38100" dir="2700000" algn="tl">
                    <a:srgbClr val="000000"/>
                  </a:outerShdw>
                </a:effectLst>
                <a:latin typeface="+mn-lt"/>
                <a:ea typeface="+mn-ea"/>
                <a:cs typeface="+mn-cs"/>
                <a:sym typeface="+mn-ea"/>
              </a:rPr>
              <a:t>类火灾：金属火灾</a:t>
            </a:r>
            <a:endParaRPr kumimoji="0" lang="en-US" altLang="zh-CN" sz="2000" kern="0" cap="none" spc="0" normalizeH="0" baseline="0" noProof="0" dirty="0" smtClean="0">
              <a:effectLst>
                <a:outerShdw blurRad="38100" dist="38100" dir="2700000" algn="tl">
                  <a:srgbClr val="000000"/>
                </a:outerShdw>
              </a:effectLst>
              <a:latin typeface="+mn-lt"/>
              <a:ea typeface="+mn-ea"/>
              <a:cs typeface="+mn-cs"/>
            </a:endParaRPr>
          </a:p>
          <a:p>
            <a:pPr marL="571500" marR="0" indent="-571500" defTabSz="914400">
              <a:lnSpc>
                <a:spcPct val="150000"/>
              </a:lnSpc>
              <a:spcBef>
                <a:spcPct val="20000"/>
              </a:spcBef>
              <a:buClr>
                <a:schemeClr val="tx2"/>
              </a:buClr>
              <a:buSzTx/>
              <a:buFont typeface="Arial" panose="020B0604020202020204" pitchFamily="34" charset="0"/>
              <a:buChar char="•"/>
              <a:defRPr/>
            </a:pPr>
            <a:r>
              <a:rPr lang="en-US" altLang="zh-CN" sz="2000" kern="0" noProof="0" dirty="0" smtClean="0">
                <a:effectLst>
                  <a:outerShdw blurRad="38100" dist="38100" dir="2700000" algn="tl">
                    <a:srgbClr val="000000"/>
                  </a:outerShdw>
                </a:effectLst>
                <a:latin typeface="+mn-lt"/>
                <a:ea typeface="+mn-ea"/>
                <a:cs typeface="+mn-cs"/>
                <a:sym typeface="+mn-ea"/>
              </a:rPr>
              <a:t>E</a:t>
            </a:r>
            <a:r>
              <a:rPr lang="zh-CN" altLang="en-US" sz="2000" kern="0" noProof="0" dirty="0" smtClean="0">
                <a:effectLst>
                  <a:outerShdw blurRad="38100" dist="38100" dir="2700000" algn="tl">
                    <a:srgbClr val="000000"/>
                  </a:outerShdw>
                </a:effectLst>
                <a:latin typeface="+mn-lt"/>
                <a:ea typeface="+mn-ea"/>
                <a:cs typeface="+mn-cs"/>
                <a:sym typeface="+mn-ea"/>
              </a:rPr>
              <a:t>类火灾（带电火灾）：带电物质燃烧的火灾。</a:t>
            </a:r>
            <a:endParaRPr kumimoji="0" lang="en-US" altLang="zh-CN" sz="2000" kern="0" cap="none" spc="0" normalizeH="0" baseline="0" noProof="0" dirty="0" smtClean="0">
              <a:effectLst>
                <a:outerShdw blurRad="38100" dist="38100" dir="2700000" algn="tl">
                  <a:srgbClr val="000000"/>
                </a:outerShdw>
              </a:effectLst>
              <a:latin typeface="+mn-lt"/>
              <a:ea typeface="+mn-ea"/>
              <a:cs typeface="+mn-cs"/>
            </a:endParaRPr>
          </a:p>
          <a:p>
            <a:endParaRPr kumimoji="0" lang="en-US" altLang="zh-CN" sz="2000" kern="0" cap="none" spc="0" normalizeH="0" baseline="0" noProof="0" dirty="0" smtClean="0">
              <a:effectLst>
                <a:outerShdw blurRad="38100" dist="38100" dir="2700000" algn="tl">
                  <a:srgbClr val="000000"/>
                </a:outerShdw>
              </a:effectLst>
              <a:latin typeface="+mn-lt"/>
              <a:ea typeface="+mn-ea"/>
              <a:cs typeface="+mn-cs"/>
            </a:endParaRPr>
          </a:p>
        </p:txBody>
      </p:sp>
    </p:spTree>
  </p:cSld>
  <p:clrMapOvr>
    <a:masterClrMapping/>
  </p:clrMapOvr>
  <p:transition spd="slow" advTm="5769">
    <p:fade/>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844800" y="787400"/>
            <a:ext cx="4652010" cy="1198880"/>
          </a:xfrm>
          <a:prstGeom prst="rect">
            <a:avLst/>
          </a:prstGeom>
          <a:noFill/>
        </p:spPr>
        <p:txBody>
          <a:bodyPr wrap="square" rtlCol="0">
            <a:spAutoFit/>
          </a:bodyPr>
          <a:p>
            <a:r>
              <a:rPr lang="zh-CN" altLang="en-US" sz="2400" kern="0" noProof="0" dirty="0" smtClean="0">
                <a:solidFill>
                  <a:schemeClr val="tx2"/>
                </a:solidFill>
                <a:effectLst>
                  <a:outerShdw blurRad="38100" dist="38100" dir="2700000" algn="tl">
                    <a:srgbClr val="000000"/>
                  </a:outerShdw>
                </a:effectLst>
                <a:latin typeface="+mj-lt"/>
                <a:ea typeface="+mj-ea"/>
                <a:cs typeface="+mj-cs"/>
                <a:sym typeface="+mn-ea"/>
              </a:rPr>
              <a:t>十七、消防安全与职业保护</a:t>
            </a:r>
            <a:endParaRPr kumimoji="0" lang="zh-CN" altLang="en-US" sz="2400" kern="0" cap="none" spc="0" normalizeH="0" baseline="0" noProof="0" dirty="0" smtClean="0">
              <a:solidFill>
                <a:schemeClr val="tx2"/>
              </a:solidFill>
              <a:effectLst>
                <a:outerShdw blurRad="38100" dist="38100" dir="2700000" algn="tl">
                  <a:srgbClr val="000000"/>
                </a:outerShdw>
              </a:effectLst>
              <a:latin typeface="+mj-lt"/>
              <a:ea typeface="+mj-ea"/>
              <a:cs typeface="+mj-cs"/>
            </a:endParaRPr>
          </a:p>
          <a:p>
            <a:endParaRPr kumimoji="0" lang="zh-CN" altLang="en-US" sz="2400" kern="0" cap="none" spc="0" normalizeH="0" baseline="0" noProof="0" dirty="0" smtClean="0">
              <a:solidFill>
                <a:schemeClr val="tx2"/>
              </a:solidFill>
              <a:effectLst>
                <a:outerShdw blurRad="38100" dist="38100" dir="2700000" algn="tl">
                  <a:srgbClr val="000000"/>
                </a:outerShdw>
              </a:effectLst>
              <a:latin typeface="+mj-lt"/>
              <a:ea typeface="+mj-ea"/>
              <a:cs typeface="+mj-cs"/>
            </a:endParaRPr>
          </a:p>
          <a:p>
            <a:endParaRPr kumimoji="0" lang="zh-CN" altLang="en-US" sz="2400" kern="0" cap="none" spc="0" normalizeH="0" baseline="0" noProof="0" dirty="0" smtClean="0">
              <a:solidFill>
                <a:schemeClr val="tx2"/>
              </a:solidFill>
              <a:effectLst>
                <a:outerShdw blurRad="38100" dist="38100" dir="2700000" algn="tl">
                  <a:srgbClr val="000000"/>
                </a:outerShdw>
              </a:effectLst>
              <a:latin typeface="+mj-lt"/>
              <a:ea typeface="+mj-ea"/>
              <a:cs typeface="+mj-cs"/>
            </a:endParaRPr>
          </a:p>
        </p:txBody>
      </p:sp>
      <p:sp>
        <p:nvSpPr>
          <p:cNvPr id="3" name="文本框 2"/>
          <p:cNvSpPr txBox="1"/>
          <p:nvPr/>
        </p:nvSpPr>
        <p:spPr>
          <a:xfrm>
            <a:off x="684213" y="1844675"/>
            <a:ext cx="7688263" cy="4379913"/>
          </a:xfrm>
          <a:prstGeom prst="rect">
            <a:avLst/>
          </a:prstGeom>
          <a:noFill/>
        </p:spPr>
        <p:txBody>
          <a:bodyPr wrap="square" rtlCol="0" anchor="t">
            <a:noAutofit/>
          </a:bodyPr>
          <a:p>
            <a:pPr marL="571500" marR="0" indent="-571500" defTabSz="914400">
              <a:spcBef>
                <a:spcPct val="20000"/>
              </a:spcBef>
              <a:buClr>
                <a:schemeClr val="tx2"/>
              </a:buClr>
              <a:buSzTx/>
              <a:buFontTx/>
              <a:defRPr/>
            </a:pPr>
            <a:r>
              <a:rPr lang="zh-CN" altLang="en-US" sz="3600" kern="0" noProof="0" smtClean="0">
                <a:effectLst>
                  <a:outerShdw blurRad="38100" dist="38100" dir="2700000" algn="tl">
                    <a:srgbClr val="000000"/>
                  </a:outerShdw>
                </a:effectLst>
                <a:latin typeface="+mn-lt"/>
                <a:ea typeface="+mn-ea"/>
                <a:cs typeface="+mn-cs"/>
                <a:sym typeface="+mn-ea"/>
              </a:rPr>
              <a:t>（</a:t>
            </a:r>
            <a:r>
              <a:rPr lang="zh-CN" altLang="en-US" sz="2400" kern="0" noProof="0" smtClean="0">
                <a:effectLst>
                  <a:outerShdw blurRad="38100" dist="38100" dir="2700000" algn="tl">
                    <a:srgbClr val="000000"/>
                  </a:outerShdw>
                </a:effectLst>
                <a:latin typeface="+mn-lt"/>
                <a:ea typeface="+mn-ea"/>
                <a:cs typeface="+mn-cs"/>
                <a:sym typeface="+mn-ea"/>
              </a:rPr>
              <a:t>二）、爆炸的种类</a:t>
            </a:r>
            <a:endParaRPr kumimoji="0" lang="en-US" altLang="zh-CN" sz="2400" kern="0" cap="none" spc="0" normalizeH="0" baseline="0" noProof="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 typeface="Wingdings" panose="05000000000000000000" pitchFamily="2" charset="2"/>
              <a:buChar char="u"/>
              <a:defRPr/>
            </a:pPr>
            <a:r>
              <a:rPr lang="zh-CN" altLang="en-US" sz="2400" kern="0" noProof="0" smtClean="0">
                <a:effectLst>
                  <a:outerShdw blurRad="38100" dist="38100" dir="2700000" algn="tl">
                    <a:srgbClr val="000000"/>
                  </a:outerShdw>
                </a:effectLst>
                <a:latin typeface="+mn-lt"/>
                <a:ea typeface="+mn-ea"/>
                <a:cs typeface="+mn-cs"/>
                <a:sym typeface="+mn-ea"/>
              </a:rPr>
              <a:t>物理爆炸</a:t>
            </a:r>
            <a:r>
              <a:rPr lang="en-US" altLang="zh-CN" sz="2400" kern="0" noProof="0" smtClean="0">
                <a:effectLst>
                  <a:outerShdw blurRad="38100" dist="38100" dir="2700000" algn="tl">
                    <a:srgbClr val="000000"/>
                  </a:outerShdw>
                </a:effectLst>
                <a:latin typeface="+mn-lt"/>
                <a:ea typeface="+mn-ea"/>
                <a:cs typeface="+mn-cs"/>
                <a:sym typeface="+mn-ea"/>
              </a:rPr>
              <a:t>---</a:t>
            </a:r>
            <a:r>
              <a:rPr lang="zh-CN" altLang="en-US" sz="2400" kern="0" noProof="0" smtClean="0">
                <a:effectLst>
                  <a:outerShdw blurRad="38100" dist="38100" dir="2700000" algn="tl">
                    <a:srgbClr val="000000"/>
                  </a:outerShdw>
                </a:effectLst>
                <a:latin typeface="+mn-lt"/>
                <a:ea typeface="+mn-ea"/>
                <a:cs typeface="+mn-cs"/>
                <a:sym typeface="+mn-ea"/>
              </a:rPr>
              <a:t>物理原因引起的爆炸。</a:t>
            </a:r>
            <a:endParaRPr kumimoji="0" lang="en-US" altLang="zh-CN" sz="2400" kern="0" cap="none" spc="0" normalizeH="0" baseline="0" noProof="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 typeface="Wingdings" panose="05000000000000000000" pitchFamily="2" charset="2"/>
              <a:buChar char="u"/>
              <a:defRPr/>
            </a:pPr>
            <a:r>
              <a:rPr lang="zh-CN" altLang="en-US" sz="2400" kern="0" noProof="0" smtClean="0">
                <a:effectLst>
                  <a:outerShdw blurRad="38100" dist="38100" dir="2700000" algn="tl">
                    <a:srgbClr val="000000"/>
                  </a:outerShdw>
                </a:effectLst>
                <a:latin typeface="+mn-lt"/>
                <a:ea typeface="+mn-ea"/>
                <a:cs typeface="+mn-cs"/>
                <a:sym typeface="+mn-ea"/>
              </a:rPr>
              <a:t>化学爆炸</a:t>
            </a:r>
            <a:r>
              <a:rPr lang="en-US" altLang="zh-CN" sz="2400" kern="0" noProof="0" smtClean="0">
                <a:effectLst>
                  <a:outerShdw blurRad="38100" dist="38100" dir="2700000" algn="tl">
                    <a:srgbClr val="000000"/>
                  </a:outerShdw>
                </a:effectLst>
                <a:latin typeface="+mn-lt"/>
                <a:ea typeface="+mn-ea"/>
                <a:cs typeface="+mn-cs"/>
                <a:sym typeface="+mn-ea"/>
              </a:rPr>
              <a:t>---</a:t>
            </a:r>
            <a:r>
              <a:rPr lang="zh-CN" altLang="en-US" sz="2400" kern="0" noProof="0" smtClean="0">
                <a:effectLst>
                  <a:outerShdw blurRad="38100" dist="38100" dir="2700000" algn="tl">
                    <a:srgbClr val="000000"/>
                  </a:outerShdw>
                </a:effectLst>
                <a:latin typeface="+mn-lt"/>
                <a:ea typeface="+mn-ea"/>
                <a:cs typeface="+mn-cs"/>
                <a:sym typeface="+mn-ea"/>
              </a:rPr>
              <a:t>物质化学反应，产生高温高压而引起的爆炸。</a:t>
            </a:r>
            <a:endParaRPr kumimoji="0" lang="en-US" altLang="zh-CN" sz="2400" kern="0" cap="none" spc="0" normalizeH="0" baseline="0" noProof="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 typeface="Wingdings" panose="05000000000000000000" pitchFamily="2" charset="2"/>
              <a:buChar char="u"/>
              <a:defRPr/>
            </a:pPr>
            <a:r>
              <a:rPr lang="zh-CN" altLang="en-US" sz="2400" kern="0" noProof="0" smtClean="0">
                <a:effectLst>
                  <a:outerShdw blurRad="38100" dist="38100" dir="2700000" algn="tl">
                    <a:srgbClr val="000000"/>
                  </a:outerShdw>
                </a:effectLst>
                <a:latin typeface="+mn-lt"/>
                <a:ea typeface="+mn-ea"/>
                <a:cs typeface="+mn-cs"/>
                <a:sym typeface="+mn-ea"/>
              </a:rPr>
              <a:t>核爆炸</a:t>
            </a:r>
            <a:r>
              <a:rPr lang="en-US" altLang="zh-CN" sz="2400" kern="0" noProof="0" smtClean="0">
                <a:effectLst>
                  <a:outerShdw blurRad="38100" dist="38100" dir="2700000" algn="tl">
                    <a:srgbClr val="000000"/>
                  </a:outerShdw>
                </a:effectLst>
                <a:latin typeface="+mn-lt"/>
                <a:ea typeface="+mn-ea"/>
                <a:cs typeface="+mn-cs"/>
                <a:sym typeface="+mn-ea"/>
              </a:rPr>
              <a:t>---</a:t>
            </a:r>
            <a:r>
              <a:rPr lang="zh-CN" altLang="en-US" sz="2400" kern="0" noProof="0" smtClean="0">
                <a:effectLst>
                  <a:outerShdw blurRad="38100" dist="38100" dir="2700000" algn="tl">
                    <a:srgbClr val="000000"/>
                  </a:outerShdw>
                </a:effectLst>
                <a:latin typeface="+mn-lt"/>
                <a:ea typeface="+mn-ea"/>
                <a:cs typeface="+mn-cs"/>
                <a:sym typeface="+mn-ea"/>
              </a:rPr>
              <a:t>核裂变或聚裂变反应释放核能的过程。</a:t>
            </a:r>
            <a:endParaRPr lang="zh-CN" altLang="en-US" sz="2400" kern="0" noProof="0" smtClean="0">
              <a:effectLst>
                <a:outerShdw blurRad="38100" dist="38100" dir="2700000" algn="tl">
                  <a:srgbClr val="000000"/>
                </a:outerShdw>
              </a:effectLst>
              <a:latin typeface="+mn-lt"/>
              <a:ea typeface="+mn-ea"/>
              <a:cs typeface="+mn-cs"/>
              <a:sym typeface="+mn-ea"/>
            </a:endParaRPr>
          </a:p>
        </p:txBody>
      </p:sp>
    </p:spTree>
  </p:cSld>
  <p:clrMapOvr>
    <a:masterClrMapping/>
  </p:clrMapOvr>
  <p:transition spd="slow" advTm="5769">
    <p:fade/>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844800" y="787400"/>
            <a:ext cx="4782185" cy="1383665"/>
          </a:xfrm>
          <a:prstGeom prst="rect">
            <a:avLst/>
          </a:prstGeom>
          <a:noFill/>
        </p:spPr>
        <p:txBody>
          <a:bodyPr wrap="square" rtlCol="0">
            <a:spAutoFit/>
          </a:bodyPr>
          <a:p>
            <a:r>
              <a:rPr lang="zh-CN" altLang="en-US" sz="2800" kern="0" noProof="0" dirty="0" smtClean="0">
                <a:solidFill>
                  <a:schemeClr val="tx2"/>
                </a:solidFill>
                <a:effectLst>
                  <a:outerShdw blurRad="38100" dist="38100" dir="2700000" algn="tl">
                    <a:srgbClr val="000000"/>
                  </a:outerShdw>
                </a:effectLst>
                <a:latin typeface="+mj-lt"/>
                <a:ea typeface="+mj-ea"/>
                <a:cs typeface="+mj-cs"/>
                <a:sym typeface="+mn-ea"/>
              </a:rPr>
              <a:t>十七、消防安全与职业保护</a:t>
            </a:r>
            <a:endParaRPr kumimoji="0" lang="zh-CN" altLang="en-US" sz="2800" kern="0" cap="none" spc="0" normalizeH="0" baseline="0" noProof="0" dirty="0" smtClean="0">
              <a:solidFill>
                <a:schemeClr val="tx2"/>
              </a:solidFill>
              <a:effectLst>
                <a:outerShdw blurRad="38100" dist="38100" dir="2700000" algn="tl">
                  <a:srgbClr val="000000"/>
                </a:outerShdw>
              </a:effectLst>
              <a:latin typeface="+mj-lt"/>
              <a:ea typeface="+mj-ea"/>
              <a:cs typeface="+mj-cs"/>
            </a:endParaRPr>
          </a:p>
          <a:p>
            <a:endParaRPr kumimoji="0" lang="zh-CN" altLang="en-US" sz="2800" kern="0" cap="none" spc="0" normalizeH="0" baseline="0" noProof="0" dirty="0" smtClean="0">
              <a:solidFill>
                <a:schemeClr val="tx2"/>
              </a:solidFill>
              <a:effectLst>
                <a:outerShdw blurRad="38100" dist="38100" dir="2700000" algn="tl">
                  <a:srgbClr val="000000"/>
                </a:outerShdw>
              </a:effectLst>
              <a:latin typeface="+mj-lt"/>
              <a:ea typeface="+mj-ea"/>
              <a:cs typeface="+mj-cs"/>
            </a:endParaRPr>
          </a:p>
          <a:p>
            <a:endParaRPr kumimoji="0" lang="zh-CN" altLang="en-US" sz="2800" kern="0" cap="none" spc="0" normalizeH="0" baseline="0" noProof="0" dirty="0" smtClean="0">
              <a:solidFill>
                <a:schemeClr val="tx2"/>
              </a:solidFill>
              <a:effectLst>
                <a:outerShdw blurRad="38100" dist="38100" dir="2700000" algn="tl">
                  <a:srgbClr val="000000"/>
                </a:outerShdw>
              </a:effectLst>
              <a:latin typeface="+mj-lt"/>
              <a:ea typeface="+mj-ea"/>
              <a:cs typeface="+mj-cs"/>
            </a:endParaRPr>
          </a:p>
        </p:txBody>
      </p:sp>
      <p:sp>
        <p:nvSpPr>
          <p:cNvPr id="3" name="文本框 2"/>
          <p:cNvSpPr txBox="1"/>
          <p:nvPr/>
        </p:nvSpPr>
        <p:spPr>
          <a:xfrm>
            <a:off x="890588" y="1917700"/>
            <a:ext cx="7132638" cy="3413125"/>
          </a:xfrm>
          <a:prstGeom prst="rect">
            <a:avLst/>
          </a:prstGeom>
          <a:noFill/>
        </p:spPr>
        <p:txBody>
          <a:bodyPr wrap="square" rtlCol="0">
            <a:spAutoFit/>
          </a:bodyPr>
          <a:p>
            <a:pPr marL="571500" marR="0" indent="-571500" defTabSz="914400">
              <a:spcBef>
                <a:spcPct val="20000"/>
              </a:spcBef>
              <a:buClr>
                <a:schemeClr val="tx2"/>
              </a:buClr>
              <a:buSzTx/>
              <a:buFontTx/>
              <a:defRPr/>
            </a:pPr>
            <a:r>
              <a:rPr lang="zh-CN" altLang="en-US" sz="2400" kern="0" noProof="0" smtClean="0">
                <a:effectLst>
                  <a:outerShdw blurRad="38100" dist="38100" dir="2700000" algn="tl">
                    <a:srgbClr val="000000"/>
                  </a:outerShdw>
                </a:effectLst>
                <a:latin typeface="+mn-lt"/>
                <a:ea typeface="+mn-ea"/>
                <a:cs typeface="+mn-cs"/>
                <a:sym typeface="+mn-ea"/>
              </a:rPr>
              <a:t>（三）、灭火的基本知识</a:t>
            </a:r>
            <a:endParaRPr kumimoji="0" lang="en-US" altLang="zh-CN" sz="2400" kern="0" cap="none" spc="0" normalizeH="0" baseline="0" noProof="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r>
              <a:rPr lang="en-US" altLang="zh-CN" sz="2400" kern="0" noProof="0" smtClean="0">
                <a:effectLst>
                  <a:outerShdw blurRad="38100" dist="38100" dir="2700000" algn="tl">
                    <a:srgbClr val="000000"/>
                  </a:outerShdw>
                </a:effectLst>
                <a:latin typeface="+mn-lt"/>
                <a:ea typeface="+mn-ea"/>
                <a:cs typeface="+mn-cs"/>
                <a:sym typeface="+mn-ea"/>
              </a:rPr>
              <a:t>1.</a:t>
            </a:r>
            <a:r>
              <a:rPr lang="zh-CN" altLang="en-US" sz="2400" kern="0" noProof="0" smtClean="0">
                <a:effectLst>
                  <a:outerShdw blurRad="38100" dist="38100" dir="2700000" algn="tl">
                    <a:srgbClr val="000000"/>
                  </a:outerShdw>
                </a:effectLst>
                <a:latin typeface="+mn-lt"/>
                <a:ea typeface="+mn-ea"/>
                <a:cs typeface="+mn-cs"/>
                <a:sym typeface="+mn-ea"/>
              </a:rPr>
              <a:t>灭火基本方法：</a:t>
            </a:r>
            <a:endParaRPr kumimoji="0" lang="en-US" altLang="zh-CN" sz="2400" kern="0" cap="none" spc="0" normalizeH="0" baseline="0" noProof="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 typeface="Wingdings" panose="05000000000000000000" pitchFamily="2" charset="2"/>
              <a:buChar char="u"/>
              <a:defRPr/>
            </a:pPr>
            <a:r>
              <a:rPr lang="zh-CN" altLang="en-US" sz="2400" kern="0" noProof="0" smtClean="0">
                <a:effectLst>
                  <a:outerShdw blurRad="38100" dist="38100" dir="2700000" algn="tl">
                    <a:srgbClr val="000000"/>
                  </a:outerShdw>
                </a:effectLst>
                <a:latin typeface="+mn-lt"/>
                <a:ea typeface="+mn-ea"/>
                <a:cs typeface="+mn-cs"/>
                <a:sym typeface="+mn-ea"/>
              </a:rPr>
              <a:t>冷却法</a:t>
            </a:r>
            <a:endParaRPr kumimoji="0" lang="en-US" altLang="zh-CN" sz="2400" kern="0" cap="none" spc="0" normalizeH="0" baseline="0" noProof="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 typeface="Wingdings" panose="05000000000000000000" pitchFamily="2" charset="2"/>
              <a:buChar char="u"/>
              <a:defRPr/>
            </a:pPr>
            <a:r>
              <a:rPr lang="zh-CN" altLang="en-US" sz="2400" kern="0" noProof="0" smtClean="0">
                <a:effectLst>
                  <a:outerShdw blurRad="38100" dist="38100" dir="2700000" algn="tl">
                    <a:srgbClr val="000000"/>
                  </a:outerShdw>
                </a:effectLst>
                <a:latin typeface="+mn-lt"/>
                <a:ea typeface="+mn-ea"/>
                <a:cs typeface="+mn-cs"/>
                <a:sym typeface="+mn-ea"/>
              </a:rPr>
              <a:t>窒息法</a:t>
            </a:r>
            <a:endParaRPr kumimoji="0" lang="en-US" altLang="zh-CN" sz="2400" kern="0" cap="none" spc="0" normalizeH="0" baseline="0" noProof="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 typeface="Wingdings" panose="05000000000000000000" pitchFamily="2" charset="2"/>
              <a:buChar char="u"/>
              <a:defRPr/>
            </a:pPr>
            <a:r>
              <a:rPr lang="zh-CN" altLang="en-US" sz="2400" kern="0" noProof="0" smtClean="0">
                <a:effectLst>
                  <a:outerShdw blurRad="38100" dist="38100" dir="2700000" algn="tl">
                    <a:srgbClr val="000000"/>
                  </a:outerShdw>
                </a:effectLst>
                <a:latin typeface="+mn-lt"/>
                <a:ea typeface="+mn-ea"/>
                <a:cs typeface="+mn-cs"/>
                <a:sym typeface="+mn-ea"/>
              </a:rPr>
              <a:t>隔离法</a:t>
            </a:r>
            <a:endParaRPr kumimoji="0" lang="en-US" altLang="zh-CN" sz="2400" kern="0" cap="none" spc="0" normalizeH="0" baseline="0" noProof="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 typeface="Wingdings" panose="05000000000000000000" pitchFamily="2" charset="2"/>
              <a:buChar char="u"/>
              <a:defRPr/>
            </a:pPr>
            <a:r>
              <a:rPr lang="zh-CN" altLang="en-US" sz="2400" kern="0" noProof="0" smtClean="0">
                <a:effectLst>
                  <a:outerShdw blurRad="38100" dist="38100" dir="2700000" algn="tl">
                    <a:srgbClr val="000000"/>
                  </a:outerShdw>
                </a:effectLst>
                <a:latin typeface="+mn-lt"/>
                <a:ea typeface="+mn-ea"/>
                <a:cs typeface="+mn-cs"/>
                <a:sym typeface="+mn-ea"/>
              </a:rPr>
              <a:t>化学抑制法：如用干粉灭火剂通过化学作用，破坏燃烧的链式反应，使燃烧终止。</a:t>
            </a:r>
            <a:endParaRPr kumimoji="0" lang="en-US" altLang="zh-CN" sz="2400" kern="0" cap="none" spc="0" normalizeH="0" baseline="0" noProof="0" smtClean="0">
              <a:effectLst>
                <a:outerShdw blurRad="38100" dist="38100" dir="2700000" algn="tl">
                  <a:srgbClr val="000000"/>
                </a:outerShdw>
              </a:effectLst>
              <a:latin typeface="+mn-lt"/>
              <a:ea typeface="+mn-ea"/>
              <a:cs typeface="+mn-cs"/>
            </a:endParaRPr>
          </a:p>
          <a:p>
            <a:endParaRPr lang="zh-CN" altLang="en-US" sz="2400" noProof="1"/>
          </a:p>
        </p:txBody>
      </p:sp>
    </p:spTree>
  </p:cSld>
  <p:clrMapOvr>
    <a:masterClrMapping/>
  </p:clrMapOvr>
  <p:transition spd="slow" advTm="5769">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529" name="Freeform 7"/>
          <p:cNvSpPr/>
          <p:nvPr/>
        </p:nvSpPr>
        <p:spPr>
          <a:xfrm>
            <a:off x="890588" y="785813"/>
            <a:ext cx="369887" cy="425450"/>
          </a:xfrm>
          <a:custGeom>
            <a:avLst/>
            <a:gdLst/>
            <a:ahLst/>
            <a:cxnLst>
              <a:cxn ang="0">
                <a:pos x="2147483647" y="0"/>
              </a:cxn>
              <a:cxn ang="0">
                <a:pos x="2147483647" y="0"/>
              </a:cxn>
              <a:cxn ang="0">
                <a:pos x="2147483647" y="2147483647"/>
              </a:cxn>
              <a:cxn ang="0">
                <a:pos x="0" y="2147483647"/>
              </a:cxn>
              <a:cxn ang="0">
                <a:pos x="0" y="2147483647"/>
              </a:cxn>
              <a:cxn ang="0">
                <a:pos x="2147483647" y="2147483647"/>
              </a:cxn>
              <a:cxn ang="0">
                <a:pos x="2147483647" y="2147483647"/>
              </a:cxn>
              <a:cxn ang="0">
                <a:pos x="2147483647" y="2147483647"/>
              </a:cxn>
              <a:cxn ang="0">
                <a:pos x="2147483647" y="2147483647"/>
              </a:cxn>
              <a:cxn ang="0">
                <a:pos x="2147483647" y="0"/>
              </a:cxn>
            </a:cxnLst>
            <a:pathLst>
              <a:path w="2504" h="2504">
                <a:moveTo>
                  <a:pt x="2199" y="0"/>
                </a:moveTo>
                <a:lnTo>
                  <a:pt x="2504" y="0"/>
                </a:lnTo>
                <a:lnTo>
                  <a:pt x="2504" y="2504"/>
                </a:lnTo>
                <a:lnTo>
                  <a:pt x="0" y="2504"/>
                </a:lnTo>
                <a:lnTo>
                  <a:pt x="0" y="2199"/>
                </a:lnTo>
                <a:lnTo>
                  <a:pt x="1970" y="2199"/>
                </a:lnTo>
                <a:lnTo>
                  <a:pt x="87" y="315"/>
                </a:lnTo>
                <a:lnTo>
                  <a:pt x="303" y="99"/>
                </a:lnTo>
                <a:lnTo>
                  <a:pt x="2199" y="1996"/>
                </a:lnTo>
                <a:lnTo>
                  <a:pt x="2199" y="0"/>
                </a:lnTo>
                <a:close/>
              </a:path>
            </a:pathLst>
          </a:custGeom>
          <a:solidFill>
            <a:schemeClr val="bg1"/>
          </a:solidFill>
          <a:ln w="9525">
            <a:noFill/>
          </a:ln>
        </p:spPr>
        <p:txBody>
          <a:bodyPr/>
          <a:p>
            <a:endParaRPr lang="zh-CN" altLang="en-US"/>
          </a:p>
        </p:txBody>
      </p:sp>
      <p:sp>
        <p:nvSpPr>
          <p:cNvPr id="2" name="文本框 1"/>
          <p:cNvSpPr txBox="1"/>
          <p:nvPr/>
        </p:nvSpPr>
        <p:spPr>
          <a:xfrm>
            <a:off x="890588" y="1412875"/>
            <a:ext cx="6846888" cy="3303588"/>
          </a:xfrm>
          <a:prstGeom prst="rect">
            <a:avLst/>
          </a:prstGeom>
          <a:noFill/>
        </p:spPr>
        <p:txBody>
          <a:bodyPr wrap="square" rtlCol="0">
            <a:spAutoFit/>
          </a:bodyPr>
          <a:p>
            <a:pPr marR="0" defTabSz="914400">
              <a:spcBef>
                <a:spcPct val="20000"/>
              </a:spcBef>
              <a:buClr>
                <a:schemeClr val="tx2"/>
              </a:buClr>
              <a:buSzTx/>
              <a:buFontTx/>
              <a:defRPr/>
            </a:pPr>
            <a:r>
              <a:rPr lang="en-US" altLang="zh-CN" kern="0" noProof="0" smtClean="0">
                <a:effectLst>
                  <a:outerShdw blurRad="38100" dist="38100" dir="2700000" algn="tl">
                    <a:srgbClr val="000000"/>
                  </a:outerShdw>
                </a:effectLst>
                <a:latin typeface="+mn-lt"/>
                <a:ea typeface="+mn-ea"/>
                <a:cs typeface="+mn-cs"/>
                <a:sym typeface="+mn-ea"/>
              </a:rPr>
              <a:t>1.5</a:t>
            </a:r>
            <a:r>
              <a:rPr lang="zh-CN" altLang="en-US" kern="0" noProof="0" smtClean="0">
                <a:effectLst>
                  <a:outerShdw blurRad="38100" dist="38100" dir="2700000" algn="tl">
                    <a:srgbClr val="000000"/>
                  </a:outerShdw>
                </a:effectLst>
                <a:latin typeface="+mn-lt"/>
                <a:ea typeface="+mn-ea"/>
                <a:cs typeface="+mn-cs"/>
                <a:sym typeface="+mn-ea"/>
              </a:rPr>
              <a:t>安</a:t>
            </a:r>
            <a:r>
              <a:rPr lang="zh-CN" altLang="en-US" kern="0" noProof="0" dirty="0" smtClean="0">
                <a:effectLst>
                  <a:outerShdw blurRad="38100" dist="38100" dir="2700000" algn="tl">
                    <a:srgbClr val="000000"/>
                  </a:outerShdw>
                </a:effectLst>
                <a:latin typeface="+mn-lt"/>
                <a:ea typeface="+mn-ea"/>
                <a:cs typeface="+mn-cs"/>
                <a:sym typeface="+mn-ea"/>
              </a:rPr>
              <a:t>全生产信息化建设</a:t>
            </a:r>
            <a:endParaRPr kumimoji="0" lang="en-US" altLang="zh-CN" kern="0" cap="none" spc="0" normalizeH="0" baseline="0" noProof="0" dirty="0" smtClean="0">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en-US" altLang="zh-CN" kern="0" noProof="0" dirty="0" smtClean="0">
                <a:effectLst>
                  <a:outerShdw blurRad="38100" dist="38100" dir="2700000" algn="tl">
                    <a:srgbClr val="000000"/>
                  </a:outerShdw>
                </a:effectLst>
                <a:latin typeface="+mn-lt"/>
                <a:ea typeface="+mn-ea"/>
                <a:cs typeface="+mn-cs"/>
                <a:sym typeface="+mn-ea"/>
              </a:rPr>
              <a:t> </a:t>
            </a:r>
            <a:r>
              <a:rPr lang="zh-CN" altLang="en-US" kern="0" noProof="0" dirty="0" smtClean="0">
                <a:effectLst>
                  <a:outerShdw blurRad="38100" dist="38100" dir="2700000" algn="tl">
                    <a:srgbClr val="000000"/>
                  </a:outerShdw>
                </a:effectLst>
                <a:latin typeface="+mn-lt"/>
                <a:ea typeface="+mn-ea"/>
                <a:cs typeface="+mn-cs"/>
                <a:sym typeface="+mn-ea"/>
              </a:rPr>
              <a:t>强制条文：利用信息化手段加强安全生产管理工作</a:t>
            </a:r>
            <a:r>
              <a:rPr lang="en-US" altLang="zh-CN" kern="0" noProof="0" dirty="0" smtClean="0">
                <a:effectLst>
                  <a:outerShdw blurRad="38100" dist="38100" dir="2700000" algn="tl">
                    <a:srgbClr val="000000"/>
                  </a:outerShdw>
                </a:effectLst>
                <a:latin typeface="+mn-lt"/>
                <a:ea typeface="+mn-ea"/>
                <a:cs typeface="+mn-cs"/>
                <a:sym typeface="+mn-ea"/>
              </a:rPr>
              <a:t>,</a:t>
            </a:r>
            <a:r>
              <a:rPr lang="zh-CN" altLang="en-US" kern="0" noProof="0" dirty="0" smtClean="0">
                <a:effectLst>
                  <a:outerShdw blurRad="38100" dist="38100" dir="2700000" algn="tl">
                    <a:srgbClr val="000000"/>
                  </a:outerShdw>
                </a:effectLst>
                <a:latin typeface="+mn-lt"/>
                <a:ea typeface="+mn-ea"/>
                <a:cs typeface="+mn-cs"/>
                <a:sym typeface="+mn-ea"/>
              </a:rPr>
              <a:t>储配站开展</a:t>
            </a:r>
            <a:r>
              <a:rPr lang="zh-CN" altLang="en-US" kern="0" noProof="0" dirty="0" smtClean="0">
                <a:solidFill>
                  <a:srgbClr val="FFFF00"/>
                </a:solidFill>
                <a:effectLst>
                  <a:outerShdw blurRad="38100" dist="38100" dir="2700000" algn="tl">
                    <a:srgbClr val="000000"/>
                  </a:outerShdw>
                </a:effectLst>
                <a:latin typeface="+mn-lt"/>
                <a:ea typeface="+mn-ea"/>
                <a:cs typeface="+mn-cs"/>
                <a:sym typeface="+mn-ea"/>
              </a:rPr>
              <a:t>储罐（液位、压力、温度）远程监控、可燃气体报警、视频监控、气瓶</a:t>
            </a:r>
            <a:r>
              <a:rPr lang="zh-CN" altLang="en-US" kern="0" noProof="0" dirty="0" smtClean="0">
                <a:effectLst>
                  <a:outerShdw blurRad="38100" dist="38100" dir="2700000" algn="tl">
                    <a:srgbClr val="000000"/>
                  </a:outerShdw>
                </a:effectLst>
                <a:latin typeface="+mn-lt"/>
                <a:ea typeface="+mn-ea"/>
                <a:cs typeface="+mn-cs"/>
                <a:sym typeface="+mn-ea"/>
              </a:rPr>
              <a:t>（充装、检查、运输、接收、发放、用户使用、入户安检等）</a:t>
            </a:r>
            <a:r>
              <a:rPr lang="zh-CN" altLang="en-US" kern="0" noProof="0" dirty="0" smtClean="0">
                <a:solidFill>
                  <a:srgbClr val="FFFF00"/>
                </a:solidFill>
                <a:effectLst>
                  <a:outerShdw blurRad="38100" dist="38100" dir="2700000" algn="tl">
                    <a:srgbClr val="000000"/>
                  </a:outerShdw>
                </a:effectLst>
                <a:latin typeface="+mn-lt"/>
                <a:ea typeface="+mn-ea"/>
                <a:cs typeface="+mn-cs"/>
                <a:sym typeface="+mn-ea"/>
              </a:rPr>
              <a:t>远程监控、供气站</a:t>
            </a:r>
            <a:r>
              <a:rPr lang="zh-CN" altLang="en-US" kern="0" noProof="0" dirty="0" smtClean="0">
                <a:solidFill>
                  <a:srgbClr val="FF0000"/>
                </a:solidFill>
                <a:effectLst>
                  <a:outerShdw blurRad="38100" dist="38100" dir="2700000" algn="tl">
                    <a:srgbClr val="000000"/>
                  </a:outerShdw>
                </a:effectLst>
                <a:latin typeface="+mn-lt"/>
                <a:ea typeface="+mn-ea"/>
                <a:cs typeface="+mn-cs"/>
                <a:sym typeface="+mn-ea"/>
              </a:rPr>
              <a:t>可燃气体和视频远程监控</a:t>
            </a:r>
            <a:r>
              <a:rPr lang="zh-CN" altLang="en-US" kern="0" noProof="0" dirty="0" smtClean="0">
                <a:effectLst>
                  <a:outerShdw blurRad="38100" dist="38100" dir="2700000" algn="tl">
                    <a:srgbClr val="000000"/>
                  </a:outerShdw>
                </a:effectLst>
                <a:latin typeface="+mn-lt"/>
                <a:ea typeface="+mn-ea"/>
                <a:cs typeface="+mn-cs"/>
                <a:sym typeface="+mn-ea"/>
              </a:rPr>
              <a:t>，统计分析，</a:t>
            </a:r>
            <a:r>
              <a:rPr lang="zh-CN" altLang="en-US" kern="0" noProof="0" dirty="0" smtClean="0">
                <a:solidFill>
                  <a:srgbClr val="FFFF00"/>
                </a:solidFill>
                <a:effectLst>
                  <a:outerShdw blurRad="38100" dist="38100" dir="2700000" algn="tl">
                    <a:srgbClr val="000000"/>
                  </a:outerShdw>
                </a:effectLst>
                <a:latin typeface="+mn-lt"/>
                <a:ea typeface="+mn-ea"/>
                <a:cs typeface="+mn-cs"/>
                <a:sym typeface="+mn-ea"/>
              </a:rPr>
              <a:t>重大危险源监控</a:t>
            </a:r>
            <a:r>
              <a:rPr lang="zh-CN" altLang="en-US" kern="0" noProof="0" dirty="0" smtClean="0">
                <a:effectLst>
                  <a:outerShdw blurRad="38100" dist="38100" dir="2700000" algn="tl">
                    <a:srgbClr val="000000"/>
                  </a:outerShdw>
                </a:effectLst>
                <a:latin typeface="+mn-lt"/>
                <a:ea typeface="+mn-ea"/>
                <a:cs typeface="+mn-cs"/>
                <a:sym typeface="+mn-ea"/>
              </a:rPr>
              <a:t>等信息系统的建设。</a:t>
            </a:r>
            <a:endParaRPr kumimoji="0" lang="en-US" altLang="zh-CN" kern="0" cap="none" spc="0" normalizeH="0" baseline="0" noProof="0" dirty="0" smtClean="0">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zh-CN" altLang="en-US" kern="0" noProof="0" dirty="0" smtClean="0">
                <a:effectLst>
                  <a:outerShdw blurRad="38100" dist="38100" dir="2700000" algn="tl">
                    <a:srgbClr val="000000"/>
                  </a:outerShdw>
                </a:effectLst>
                <a:latin typeface="+mn-lt"/>
                <a:ea typeface="+mn-ea"/>
                <a:cs typeface="+mn-cs"/>
                <a:sym typeface="+mn-ea"/>
              </a:rPr>
              <a:t>（二）、制度化管理</a:t>
            </a:r>
            <a:endParaRPr kumimoji="0" lang="en-US" altLang="zh-CN" kern="0" cap="none" spc="0" normalizeH="0" baseline="0" noProof="0" dirty="0" smtClean="0">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en-US" altLang="zh-CN" kern="0" noProof="0" dirty="0" smtClean="0">
                <a:effectLst>
                  <a:outerShdw blurRad="38100" dist="38100" dir="2700000" algn="tl">
                    <a:srgbClr val="000000"/>
                  </a:outerShdw>
                </a:effectLst>
                <a:latin typeface="+mn-lt"/>
                <a:ea typeface="+mn-ea"/>
                <a:cs typeface="+mn-cs"/>
                <a:sym typeface="+mn-ea"/>
              </a:rPr>
              <a:t>2.1</a:t>
            </a:r>
            <a:r>
              <a:rPr lang="zh-CN" altLang="en-US" kern="0" noProof="0" dirty="0" smtClean="0">
                <a:effectLst>
                  <a:outerShdw blurRad="38100" dist="38100" dir="2700000" algn="tl">
                    <a:srgbClr val="000000"/>
                  </a:outerShdw>
                </a:effectLst>
                <a:latin typeface="+mn-lt"/>
                <a:ea typeface="+mn-ea"/>
                <a:cs typeface="+mn-cs"/>
                <a:sym typeface="+mn-ea"/>
              </a:rPr>
              <a:t>法规标准：识别和获取适用、现行有效的</a:t>
            </a:r>
            <a:r>
              <a:rPr lang="zh-CN" altLang="en-US" kern="0" noProof="0" dirty="0" smtClean="0">
                <a:solidFill>
                  <a:srgbClr val="FFFF00"/>
                </a:solidFill>
                <a:effectLst>
                  <a:outerShdw blurRad="38100" dist="38100" dir="2700000" algn="tl">
                    <a:srgbClr val="000000"/>
                  </a:outerShdw>
                </a:effectLst>
                <a:latin typeface="+mn-lt"/>
                <a:ea typeface="+mn-ea"/>
                <a:cs typeface="+mn-cs"/>
                <a:sym typeface="+mn-ea"/>
              </a:rPr>
              <a:t>法律法规、标准规范</a:t>
            </a:r>
            <a:r>
              <a:rPr lang="zh-CN" altLang="en-US" kern="0" noProof="0" dirty="0" smtClean="0">
                <a:effectLst>
                  <a:outerShdw blurRad="38100" dist="38100" dir="2700000" algn="tl">
                    <a:srgbClr val="000000"/>
                  </a:outerShdw>
                </a:effectLst>
                <a:latin typeface="+mn-lt"/>
                <a:ea typeface="+mn-ea"/>
                <a:cs typeface="+mn-cs"/>
                <a:sym typeface="+mn-ea"/>
              </a:rPr>
              <a:t>的管理制度</a:t>
            </a:r>
            <a:r>
              <a:rPr lang="en-US" altLang="zh-CN" kern="0" noProof="0" dirty="0" smtClean="0">
                <a:effectLst>
                  <a:outerShdw blurRad="38100" dist="38100" dir="2700000" algn="tl">
                    <a:srgbClr val="000000"/>
                  </a:outerShdw>
                </a:effectLst>
                <a:latin typeface="+mn-lt"/>
                <a:ea typeface="+mn-ea"/>
                <a:cs typeface="+mn-cs"/>
                <a:sym typeface="+mn-ea"/>
              </a:rPr>
              <a:t>,</a:t>
            </a:r>
            <a:r>
              <a:rPr lang="zh-CN" altLang="en-US" kern="0" noProof="0" dirty="0" smtClean="0">
                <a:effectLst>
                  <a:outerShdw blurRad="38100" dist="38100" dir="2700000" algn="tl">
                    <a:srgbClr val="000000"/>
                  </a:outerShdw>
                </a:effectLst>
                <a:latin typeface="+mn-lt"/>
                <a:ea typeface="+mn-ea"/>
                <a:cs typeface="+mn-cs"/>
                <a:sym typeface="+mn-ea"/>
              </a:rPr>
              <a:t> 确定获取的渠道、方式。单位建立资料库</a:t>
            </a:r>
            <a:r>
              <a:rPr lang="en-US" altLang="zh-CN" kern="0" noProof="0" dirty="0" smtClean="0">
                <a:effectLst>
                  <a:outerShdw blurRad="38100" dist="38100" dir="2700000" algn="tl">
                    <a:srgbClr val="000000"/>
                  </a:outerShdw>
                </a:effectLst>
                <a:latin typeface="+mn-lt"/>
                <a:ea typeface="+mn-ea"/>
                <a:cs typeface="+mn-cs"/>
                <a:sym typeface="+mn-ea"/>
              </a:rPr>
              <a:t>,</a:t>
            </a:r>
            <a:r>
              <a:rPr lang="zh-CN" altLang="en-US" kern="0" noProof="0" dirty="0" smtClean="0">
                <a:effectLst>
                  <a:outerShdw blurRad="38100" dist="38100" dir="2700000" algn="tl">
                    <a:srgbClr val="000000"/>
                  </a:outerShdw>
                </a:effectLst>
                <a:latin typeface="+mn-lt"/>
                <a:ea typeface="+mn-ea"/>
                <a:cs typeface="+mn-cs"/>
                <a:sym typeface="+mn-ea"/>
              </a:rPr>
              <a:t>及时更新、</a:t>
            </a:r>
            <a:r>
              <a:rPr lang="zh-CN" altLang="en-US" kern="0" noProof="0" dirty="0" smtClean="0">
                <a:solidFill>
                  <a:srgbClr val="FFFF00"/>
                </a:solidFill>
                <a:effectLst>
                  <a:outerShdw blurRad="38100" dist="38100" dir="2700000" algn="tl">
                    <a:srgbClr val="000000"/>
                  </a:outerShdw>
                </a:effectLst>
                <a:latin typeface="+mn-lt"/>
                <a:ea typeface="+mn-ea"/>
                <a:cs typeface="+mn-cs"/>
                <a:sym typeface="+mn-ea"/>
              </a:rPr>
              <a:t>转化</a:t>
            </a:r>
            <a:r>
              <a:rPr lang="zh-CN" altLang="en-US" kern="0" noProof="0" dirty="0" smtClean="0">
                <a:effectLst>
                  <a:outerShdw blurRad="38100" dist="38100" dir="2700000" algn="tl">
                    <a:srgbClr val="000000"/>
                  </a:outerShdw>
                </a:effectLst>
                <a:latin typeface="+mn-lt"/>
                <a:ea typeface="+mn-ea"/>
                <a:cs typeface="+mn-cs"/>
                <a:sym typeface="+mn-ea"/>
              </a:rPr>
              <a:t>为本单位的</a:t>
            </a:r>
            <a:r>
              <a:rPr lang="zh-CN" altLang="en-US" kern="0" noProof="0" dirty="0" smtClean="0">
                <a:solidFill>
                  <a:srgbClr val="FFFF00"/>
                </a:solidFill>
                <a:effectLst>
                  <a:outerShdw blurRad="38100" dist="38100" dir="2700000" algn="tl">
                    <a:srgbClr val="000000"/>
                  </a:outerShdw>
                </a:effectLst>
                <a:latin typeface="+mn-lt"/>
                <a:ea typeface="+mn-ea"/>
                <a:cs typeface="+mn-cs"/>
                <a:sym typeface="+mn-ea"/>
              </a:rPr>
              <a:t>规章制度和操作规程</a:t>
            </a:r>
            <a:r>
              <a:rPr lang="en-US" altLang="zh-CN" kern="0" noProof="0" dirty="0" smtClean="0">
                <a:effectLst>
                  <a:outerShdw blurRad="38100" dist="38100" dir="2700000" algn="tl">
                    <a:srgbClr val="000000"/>
                  </a:outerShdw>
                </a:effectLst>
                <a:latin typeface="+mn-lt"/>
                <a:ea typeface="+mn-ea"/>
                <a:cs typeface="+mn-cs"/>
                <a:sym typeface="+mn-ea"/>
              </a:rPr>
              <a:t>,</a:t>
            </a:r>
            <a:r>
              <a:rPr lang="zh-CN" altLang="en-US" kern="0" noProof="0" dirty="0" smtClean="0">
                <a:effectLst>
                  <a:outerShdw blurRad="38100" dist="38100" dir="2700000" algn="tl">
                    <a:srgbClr val="000000"/>
                  </a:outerShdw>
                </a:effectLst>
                <a:latin typeface="+mn-lt"/>
                <a:ea typeface="+mn-ea"/>
                <a:cs typeface="+mn-cs"/>
                <a:sym typeface="+mn-ea"/>
              </a:rPr>
              <a:t>并及时传达给相关从业人员</a:t>
            </a:r>
            <a:r>
              <a:rPr lang="en-US" altLang="zh-CN" kern="0" noProof="0" dirty="0" smtClean="0">
                <a:effectLst>
                  <a:outerShdw blurRad="38100" dist="38100" dir="2700000" algn="tl">
                    <a:srgbClr val="000000"/>
                  </a:outerShdw>
                </a:effectLst>
                <a:latin typeface="+mn-lt"/>
                <a:ea typeface="+mn-ea"/>
                <a:cs typeface="+mn-cs"/>
                <a:sym typeface="+mn-ea"/>
              </a:rPr>
              <a:t>,</a:t>
            </a:r>
            <a:r>
              <a:rPr lang="zh-CN" altLang="en-US" kern="0" noProof="0" dirty="0" smtClean="0">
                <a:effectLst>
                  <a:outerShdw blurRad="38100" dist="38100" dir="2700000" algn="tl">
                    <a:srgbClr val="000000"/>
                  </a:outerShdw>
                </a:effectLst>
                <a:latin typeface="+mn-lt"/>
                <a:ea typeface="+mn-ea"/>
                <a:cs typeface="+mn-cs"/>
                <a:sym typeface="+mn-ea"/>
              </a:rPr>
              <a:t>确保落实到位。</a:t>
            </a:r>
            <a:endParaRPr lang="zh-CN" altLang="en-US" noProof="1"/>
          </a:p>
        </p:txBody>
      </p:sp>
    </p:spTree>
  </p:cSld>
  <p:clrMapOvr>
    <a:masterClrMapping/>
  </p:clrMapOvr>
  <p:transition spd="slow" advTm="5769">
    <p:fade/>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773045" y="786130"/>
            <a:ext cx="5499100" cy="1383665"/>
          </a:xfrm>
          <a:prstGeom prst="rect">
            <a:avLst/>
          </a:prstGeom>
          <a:noFill/>
        </p:spPr>
        <p:txBody>
          <a:bodyPr wrap="square" rtlCol="0">
            <a:spAutoFit/>
          </a:bodyPr>
          <a:p>
            <a:r>
              <a:rPr lang="zh-CN" altLang="en-US" sz="2800" kern="0" noProof="0" dirty="0" smtClean="0">
                <a:solidFill>
                  <a:schemeClr val="tx2"/>
                </a:solidFill>
                <a:effectLst>
                  <a:outerShdw blurRad="38100" dist="38100" dir="2700000" algn="tl">
                    <a:srgbClr val="000000"/>
                  </a:outerShdw>
                </a:effectLst>
                <a:latin typeface="+mj-lt"/>
                <a:ea typeface="+mj-ea"/>
                <a:cs typeface="+mj-cs"/>
                <a:sym typeface="+mn-ea"/>
              </a:rPr>
              <a:t>十七、消防安全与职业保护</a:t>
            </a:r>
            <a:endParaRPr kumimoji="0" lang="zh-CN" altLang="en-US" sz="2800" kern="0" cap="none" spc="0" normalizeH="0" baseline="0" noProof="0" dirty="0" smtClean="0">
              <a:solidFill>
                <a:schemeClr val="tx2"/>
              </a:solidFill>
              <a:effectLst>
                <a:outerShdw blurRad="38100" dist="38100" dir="2700000" algn="tl">
                  <a:srgbClr val="000000"/>
                </a:outerShdw>
              </a:effectLst>
              <a:latin typeface="+mj-lt"/>
              <a:ea typeface="+mj-ea"/>
              <a:cs typeface="+mj-cs"/>
            </a:endParaRPr>
          </a:p>
          <a:p>
            <a:endParaRPr kumimoji="0" lang="zh-CN" altLang="en-US" sz="2800" kern="0" cap="none" spc="0" normalizeH="0" baseline="0" noProof="0" dirty="0" smtClean="0">
              <a:solidFill>
                <a:schemeClr val="tx2"/>
              </a:solidFill>
              <a:effectLst>
                <a:outerShdw blurRad="38100" dist="38100" dir="2700000" algn="tl">
                  <a:srgbClr val="000000"/>
                </a:outerShdw>
              </a:effectLst>
              <a:latin typeface="+mj-lt"/>
              <a:ea typeface="+mj-ea"/>
              <a:cs typeface="+mj-cs"/>
            </a:endParaRPr>
          </a:p>
          <a:p>
            <a:endParaRPr kumimoji="0" lang="zh-CN" altLang="en-US" sz="2800" kern="0" cap="none" spc="0" normalizeH="0" baseline="0" noProof="0" dirty="0" smtClean="0">
              <a:solidFill>
                <a:schemeClr val="tx2"/>
              </a:solidFill>
              <a:effectLst>
                <a:outerShdw blurRad="38100" dist="38100" dir="2700000" algn="tl">
                  <a:srgbClr val="000000"/>
                </a:outerShdw>
              </a:effectLst>
              <a:latin typeface="+mj-lt"/>
              <a:ea typeface="+mj-ea"/>
              <a:cs typeface="+mj-cs"/>
            </a:endParaRPr>
          </a:p>
        </p:txBody>
      </p:sp>
      <p:sp>
        <p:nvSpPr>
          <p:cNvPr id="3" name="文本框 2"/>
          <p:cNvSpPr txBox="1"/>
          <p:nvPr/>
        </p:nvSpPr>
        <p:spPr>
          <a:xfrm>
            <a:off x="319088" y="1731963"/>
            <a:ext cx="8507413" cy="3538220"/>
          </a:xfrm>
          <a:prstGeom prst="rect">
            <a:avLst/>
          </a:prstGeom>
          <a:noFill/>
        </p:spPr>
        <p:txBody>
          <a:bodyPr wrap="square" rtlCol="0">
            <a:spAutoFit/>
          </a:bodyPr>
          <a:p>
            <a:pPr marL="571500" marR="0" indent="-571500" defTabSz="914400">
              <a:spcBef>
                <a:spcPct val="20000"/>
              </a:spcBef>
              <a:buClr>
                <a:schemeClr val="tx2"/>
              </a:buClr>
              <a:buSzTx/>
              <a:buFontTx/>
              <a:defRPr/>
            </a:pPr>
            <a:r>
              <a:rPr lang="zh-CN" altLang="en-US" sz="2000" kern="0" noProof="0" smtClean="0">
                <a:effectLst>
                  <a:outerShdw blurRad="38100" dist="38100" dir="2700000" algn="tl">
                    <a:srgbClr val="000000"/>
                  </a:outerShdw>
                </a:effectLst>
                <a:latin typeface="+mn-lt"/>
                <a:ea typeface="+mn-ea"/>
                <a:cs typeface="+mn-cs"/>
                <a:sym typeface="+mn-ea"/>
              </a:rPr>
              <a:t>（四）、</a:t>
            </a:r>
            <a:r>
              <a:rPr lang="zh-CN" altLang="en-US" sz="2000" kern="0" noProof="0" dirty="0" smtClean="0">
                <a:effectLst>
                  <a:outerShdw blurRad="38100" dist="38100" dir="2700000" algn="tl">
                    <a:srgbClr val="000000"/>
                  </a:outerShdw>
                </a:effectLst>
                <a:latin typeface="+mn-lt"/>
                <a:ea typeface="+mn-ea"/>
                <a:cs typeface="+mn-cs"/>
                <a:sym typeface="+mn-ea"/>
              </a:rPr>
              <a:t>灭火的基本知识</a:t>
            </a:r>
            <a:endParaRPr kumimoji="0" lang="en-US" altLang="zh-CN" sz="2000" kern="0" cap="none" spc="0" normalizeH="0" baseline="0" noProof="0" dirty="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r>
              <a:rPr lang="zh-CN" altLang="en-US" sz="2000" kern="0" noProof="0" smtClean="0">
                <a:effectLst>
                  <a:outerShdw blurRad="38100" dist="38100" dir="2700000" algn="tl">
                    <a:srgbClr val="000000"/>
                  </a:outerShdw>
                </a:effectLst>
                <a:latin typeface="+mn-lt"/>
                <a:ea typeface="+mn-ea"/>
                <a:cs typeface="+mn-cs"/>
                <a:sym typeface="+mn-ea"/>
              </a:rPr>
              <a:t>（</a:t>
            </a:r>
            <a:r>
              <a:rPr lang="en-US" altLang="zh-CN" sz="2000" kern="0" noProof="0" smtClean="0">
                <a:effectLst>
                  <a:outerShdw blurRad="38100" dist="38100" dir="2700000" algn="tl">
                    <a:srgbClr val="000000"/>
                  </a:outerShdw>
                </a:effectLst>
                <a:latin typeface="+mn-lt"/>
                <a:ea typeface="+mn-ea"/>
                <a:cs typeface="+mn-cs"/>
                <a:sym typeface="+mn-ea"/>
              </a:rPr>
              <a:t>1</a:t>
            </a:r>
            <a:r>
              <a:rPr lang="zh-CN" altLang="en-US" sz="2000" kern="0" noProof="0" smtClean="0">
                <a:effectLst>
                  <a:outerShdw blurRad="38100" dist="38100" dir="2700000" algn="tl">
                    <a:srgbClr val="000000"/>
                  </a:outerShdw>
                </a:effectLst>
                <a:latin typeface="+mn-lt"/>
                <a:ea typeface="+mn-ea"/>
                <a:cs typeface="+mn-cs"/>
                <a:sym typeface="+mn-ea"/>
              </a:rPr>
              <a:t>）</a:t>
            </a:r>
            <a:r>
              <a:rPr lang="zh-CN" altLang="en-US" sz="2000" kern="0" noProof="0" dirty="0" smtClean="0">
                <a:effectLst>
                  <a:outerShdw blurRad="38100" dist="38100" dir="2700000" algn="tl">
                    <a:srgbClr val="000000"/>
                  </a:outerShdw>
                </a:effectLst>
                <a:latin typeface="+mn-lt"/>
                <a:ea typeface="+mn-ea"/>
                <a:cs typeface="+mn-cs"/>
                <a:sym typeface="+mn-ea"/>
              </a:rPr>
              <a:t>灭火剂种类：水、泡沫、干粉（磷酸铵盐）、卤代烷（</a:t>
            </a:r>
            <a:r>
              <a:rPr lang="en-US" altLang="zh-CN" sz="2000" kern="0" noProof="0" dirty="0" smtClean="0">
                <a:effectLst>
                  <a:outerShdw blurRad="38100" dist="38100" dir="2700000" algn="tl">
                    <a:srgbClr val="000000"/>
                  </a:outerShdw>
                </a:effectLst>
                <a:latin typeface="+mn-lt"/>
                <a:ea typeface="+mn-ea"/>
                <a:cs typeface="+mn-cs"/>
                <a:sym typeface="+mn-ea"/>
              </a:rPr>
              <a:t>1211</a:t>
            </a:r>
            <a:r>
              <a:rPr lang="zh-CN" altLang="en-US" sz="2000" kern="0" noProof="0" dirty="0" smtClean="0">
                <a:effectLst>
                  <a:outerShdw blurRad="38100" dist="38100" dir="2700000" algn="tl">
                    <a:srgbClr val="000000"/>
                  </a:outerShdw>
                </a:effectLst>
                <a:latin typeface="+mn-lt"/>
                <a:ea typeface="+mn-ea"/>
                <a:cs typeface="+mn-cs"/>
                <a:sym typeface="+mn-ea"/>
              </a:rPr>
              <a:t>、</a:t>
            </a:r>
            <a:r>
              <a:rPr lang="en-US" altLang="zh-CN" sz="2000" kern="0" noProof="0" dirty="0" smtClean="0">
                <a:effectLst>
                  <a:outerShdw blurRad="38100" dist="38100" dir="2700000" algn="tl">
                    <a:srgbClr val="000000"/>
                  </a:outerShdw>
                </a:effectLst>
                <a:latin typeface="+mn-lt"/>
                <a:ea typeface="+mn-ea"/>
                <a:cs typeface="+mn-cs"/>
                <a:sym typeface="+mn-ea"/>
              </a:rPr>
              <a:t>1301</a:t>
            </a:r>
            <a:r>
              <a:rPr lang="zh-CN" altLang="en-US" sz="2000" kern="0" noProof="0" dirty="0" smtClean="0">
                <a:effectLst>
                  <a:outerShdw blurRad="38100" dist="38100" dir="2700000" algn="tl">
                    <a:srgbClr val="000000"/>
                  </a:outerShdw>
                </a:effectLst>
                <a:latin typeface="+mn-lt"/>
                <a:ea typeface="+mn-ea"/>
                <a:cs typeface="+mn-cs"/>
                <a:sym typeface="+mn-ea"/>
              </a:rPr>
              <a:t>）、二氧化碳、</a:t>
            </a:r>
            <a:r>
              <a:rPr lang="en-US" altLang="zh-CN" sz="2000" kern="0" noProof="0" dirty="0" smtClean="0">
                <a:effectLst>
                  <a:outerShdw blurRad="38100" dist="38100" dir="2700000" algn="tl">
                    <a:srgbClr val="000000"/>
                  </a:outerShdw>
                </a:effectLst>
                <a:latin typeface="+mn-lt"/>
                <a:ea typeface="+mn-ea"/>
                <a:cs typeface="+mn-cs"/>
                <a:sym typeface="+mn-ea"/>
              </a:rPr>
              <a:t>FM200</a:t>
            </a:r>
            <a:r>
              <a:rPr lang="zh-CN" altLang="en-US" sz="2000" kern="0" noProof="0" dirty="0" smtClean="0">
                <a:effectLst>
                  <a:outerShdw blurRad="38100" dist="38100" dir="2700000" algn="tl">
                    <a:srgbClr val="000000"/>
                  </a:outerShdw>
                </a:effectLst>
                <a:latin typeface="+mn-lt"/>
                <a:ea typeface="+mn-ea"/>
                <a:cs typeface="+mn-cs"/>
                <a:sym typeface="+mn-ea"/>
              </a:rPr>
              <a:t>（七氟丙烷）等。</a:t>
            </a:r>
            <a:endParaRPr kumimoji="0" lang="en-US" altLang="zh-CN" sz="2000" kern="0" cap="none" spc="0" normalizeH="0" baseline="0" noProof="0" dirty="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r>
              <a:rPr lang="zh-CN" altLang="en-US" sz="2000" kern="0" noProof="0" smtClean="0">
                <a:effectLst>
                  <a:outerShdw blurRad="38100" dist="38100" dir="2700000" algn="tl">
                    <a:srgbClr val="000000"/>
                  </a:outerShdw>
                </a:effectLst>
                <a:latin typeface="+mn-lt"/>
                <a:ea typeface="+mn-ea"/>
                <a:cs typeface="+mn-cs"/>
                <a:sym typeface="+mn-ea"/>
              </a:rPr>
              <a:t>（</a:t>
            </a:r>
            <a:r>
              <a:rPr lang="en-US" altLang="zh-CN" sz="2000" kern="0" noProof="0" smtClean="0">
                <a:effectLst>
                  <a:outerShdw blurRad="38100" dist="38100" dir="2700000" algn="tl">
                    <a:srgbClr val="000000"/>
                  </a:outerShdw>
                </a:effectLst>
                <a:latin typeface="+mn-lt"/>
                <a:ea typeface="+mn-ea"/>
                <a:cs typeface="+mn-cs"/>
                <a:sym typeface="+mn-ea"/>
              </a:rPr>
              <a:t>2</a:t>
            </a:r>
            <a:r>
              <a:rPr lang="zh-CN" altLang="en-US" sz="2000" kern="0" noProof="0" smtClean="0">
                <a:effectLst>
                  <a:outerShdw blurRad="38100" dist="38100" dir="2700000" algn="tl">
                    <a:srgbClr val="000000"/>
                  </a:outerShdw>
                </a:effectLst>
                <a:latin typeface="+mn-lt"/>
                <a:ea typeface="+mn-ea"/>
                <a:cs typeface="+mn-cs"/>
                <a:sym typeface="+mn-ea"/>
              </a:rPr>
              <a:t>）</a:t>
            </a:r>
            <a:r>
              <a:rPr lang="zh-CN" altLang="en-US" sz="2000" kern="0" noProof="0" dirty="0" smtClean="0">
                <a:effectLst>
                  <a:outerShdw blurRad="38100" dist="38100" dir="2700000" algn="tl">
                    <a:srgbClr val="000000"/>
                  </a:outerShdw>
                </a:effectLst>
                <a:latin typeface="+mn-lt"/>
                <a:ea typeface="+mn-ea"/>
                <a:cs typeface="+mn-cs"/>
                <a:sym typeface="+mn-ea"/>
              </a:rPr>
              <a:t>灭火方法选择</a:t>
            </a:r>
            <a:endParaRPr kumimoji="0" lang="en-US" altLang="zh-CN" sz="2000" kern="0" cap="none" spc="0" normalizeH="0" baseline="0" noProof="0" dirty="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 typeface="Wingdings" panose="05000000000000000000" pitchFamily="2" charset="2"/>
              <a:buChar char="u"/>
              <a:defRPr/>
            </a:pPr>
            <a:r>
              <a:rPr lang="zh-CN" altLang="en-US" sz="2000" kern="0" noProof="0" dirty="0" smtClean="0">
                <a:solidFill>
                  <a:srgbClr val="FFFF00"/>
                </a:solidFill>
                <a:effectLst>
                  <a:outerShdw blurRad="38100" dist="38100" dir="2700000" algn="tl">
                    <a:srgbClr val="000000"/>
                  </a:outerShdw>
                </a:effectLst>
                <a:latin typeface="+mn-lt"/>
                <a:ea typeface="+mn-ea"/>
                <a:cs typeface="+mn-cs"/>
                <a:sym typeface="+mn-ea"/>
              </a:rPr>
              <a:t>扑救</a:t>
            </a:r>
            <a:r>
              <a:rPr lang="en-US" altLang="zh-CN" sz="2000" kern="0" noProof="0" dirty="0" smtClean="0">
                <a:solidFill>
                  <a:srgbClr val="FFFF00"/>
                </a:solidFill>
                <a:effectLst>
                  <a:outerShdw blurRad="38100" dist="38100" dir="2700000" algn="tl">
                    <a:srgbClr val="000000"/>
                  </a:outerShdw>
                </a:effectLst>
                <a:latin typeface="+mn-lt"/>
                <a:ea typeface="+mn-ea"/>
                <a:cs typeface="+mn-cs"/>
                <a:sym typeface="+mn-ea"/>
              </a:rPr>
              <a:t>C</a:t>
            </a:r>
            <a:r>
              <a:rPr lang="zh-CN" altLang="en-US" sz="2000" kern="0" noProof="0" dirty="0" smtClean="0">
                <a:solidFill>
                  <a:srgbClr val="FFFF00"/>
                </a:solidFill>
                <a:effectLst>
                  <a:outerShdw blurRad="38100" dist="38100" dir="2700000" algn="tl">
                    <a:srgbClr val="000000"/>
                  </a:outerShdw>
                </a:effectLst>
                <a:latin typeface="+mn-lt"/>
                <a:ea typeface="+mn-ea"/>
                <a:cs typeface="+mn-cs"/>
                <a:sym typeface="+mn-ea"/>
              </a:rPr>
              <a:t>类燃气火灾：首先用干粉、卤代烷、二氧化碳灭火器灭火，然后关闭阀门，防止可燃气发生爆炸。</a:t>
            </a:r>
            <a:endParaRPr kumimoji="0" lang="en-US" altLang="zh-CN" sz="2000" kern="0" cap="none" spc="0" normalizeH="0" baseline="0" noProof="0" dirty="0" smtClean="0">
              <a:solidFill>
                <a:srgbClr val="FFFF00"/>
              </a:solidFill>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 typeface="Wingdings" panose="05000000000000000000" pitchFamily="2" charset="2"/>
              <a:buChar char="u"/>
              <a:defRPr/>
            </a:pPr>
            <a:r>
              <a:rPr lang="zh-CN" altLang="en-US" sz="2000" kern="0" noProof="0" dirty="0" smtClean="0">
                <a:solidFill>
                  <a:srgbClr val="FFFF00"/>
                </a:solidFill>
                <a:effectLst>
                  <a:outerShdw blurRad="38100" dist="38100" dir="2700000" algn="tl">
                    <a:srgbClr val="000000"/>
                  </a:outerShdw>
                </a:effectLst>
                <a:latin typeface="+mn-lt"/>
                <a:ea typeface="+mn-ea"/>
                <a:cs typeface="+mn-cs"/>
                <a:sym typeface="+mn-ea"/>
              </a:rPr>
              <a:t>无灭火器时用湿布包裹住手，直接关闭阀门。</a:t>
            </a:r>
            <a:endParaRPr kumimoji="0" lang="en-US" altLang="zh-CN" sz="2000" kern="0" cap="none" spc="0" normalizeH="0" baseline="0" noProof="0" dirty="0" smtClean="0">
              <a:solidFill>
                <a:srgbClr val="FFFF00"/>
              </a:solidFill>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 typeface="Wingdings" panose="05000000000000000000" pitchFamily="2" charset="2"/>
              <a:buChar char="u"/>
              <a:defRPr/>
            </a:pPr>
            <a:r>
              <a:rPr lang="zh-CN" altLang="en-US" sz="2000" kern="0" noProof="0" dirty="0" smtClean="0">
                <a:solidFill>
                  <a:srgbClr val="FFFF00"/>
                </a:solidFill>
                <a:effectLst>
                  <a:outerShdw blurRad="38100" dist="38100" dir="2700000" algn="tl">
                    <a:srgbClr val="000000"/>
                  </a:outerShdw>
                </a:effectLst>
                <a:latin typeface="+mn-lt"/>
                <a:ea typeface="+mn-ea"/>
                <a:cs typeface="+mn-cs"/>
                <a:sym typeface="+mn-ea"/>
              </a:rPr>
              <a:t>扑救带电火灾：用</a:t>
            </a:r>
            <a:r>
              <a:rPr lang="en-US" altLang="zh-CN" sz="2000" kern="0" noProof="0" dirty="0" smtClean="0">
                <a:solidFill>
                  <a:srgbClr val="FFFF00"/>
                </a:solidFill>
                <a:effectLst>
                  <a:outerShdw blurRad="38100" dist="38100" dir="2700000" algn="tl">
                    <a:srgbClr val="000000"/>
                  </a:outerShdw>
                </a:effectLst>
                <a:latin typeface="+mn-lt"/>
                <a:ea typeface="+mn-ea"/>
                <a:cs typeface="+mn-cs"/>
                <a:sym typeface="+mn-ea"/>
              </a:rPr>
              <a:t>1211</a:t>
            </a:r>
            <a:r>
              <a:rPr lang="zh-CN" altLang="en-US" sz="2000" kern="0" noProof="0" dirty="0" smtClean="0">
                <a:solidFill>
                  <a:srgbClr val="FFFF00"/>
                </a:solidFill>
                <a:effectLst>
                  <a:outerShdw blurRad="38100" dist="38100" dir="2700000" algn="tl">
                    <a:srgbClr val="000000"/>
                  </a:outerShdw>
                </a:effectLst>
                <a:latin typeface="+mn-lt"/>
                <a:ea typeface="+mn-ea"/>
                <a:cs typeface="+mn-cs"/>
                <a:sym typeface="+mn-ea"/>
              </a:rPr>
              <a:t>、干粉、二氧化碳灭火器灭火。</a:t>
            </a:r>
            <a:endParaRPr kumimoji="0" lang="en-US" altLang="zh-CN" sz="2000" kern="0" cap="none" spc="0" normalizeH="0" baseline="0" noProof="0" dirty="0" smtClean="0">
              <a:solidFill>
                <a:srgbClr val="FFFF00"/>
              </a:solidFill>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r>
              <a:rPr lang="zh-CN" altLang="en-US" sz="2000" kern="0" noProof="0" dirty="0" smtClean="0">
                <a:solidFill>
                  <a:srgbClr val="FFFF00"/>
                </a:solidFill>
                <a:effectLst>
                  <a:outerShdw blurRad="38100" dist="38100" dir="2700000" algn="tl">
                    <a:srgbClr val="000000"/>
                  </a:outerShdw>
                </a:effectLst>
                <a:latin typeface="+mn-lt"/>
                <a:ea typeface="+mn-ea"/>
                <a:cs typeface="+mn-cs"/>
                <a:sym typeface="+mn-ea"/>
              </a:rPr>
              <a:t>注：干粉灭火器可扑灭除</a:t>
            </a:r>
            <a:r>
              <a:rPr lang="en-US" altLang="zh-CN" sz="2000" kern="0" noProof="0" dirty="0" smtClean="0">
                <a:solidFill>
                  <a:srgbClr val="FFFF00"/>
                </a:solidFill>
                <a:effectLst>
                  <a:outerShdw blurRad="38100" dist="38100" dir="2700000" algn="tl">
                    <a:srgbClr val="000000"/>
                  </a:outerShdw>
                </a:effectLst>
                <a:latin typeface="+mn-lt"/>
                <a:ea typeface="+mn-ea"/>
                <a:cs typeface="+mn-cs"/>
                <a:sym typeface="+mn-ea"/>
              </a:rPr>
              <a:t>D</a:t>
            </a:r>
            <a:r>
              <a:rPr lang="zh-CN" altLang="en-US" sz="2000" kern="0" noProof="0" dirty="0" smtClean="0">
                <a:solidFill>
                  <a:srgbClr val="FFFF00"/>
                </a:solidFill>
                <a:effectLst>
                  <a:outerShdw blurRad="38100" dist="38100" dir="2700000" algn="tl">
                    <a:srgbClr val="000000"/>
                  </a:outerShdw>
                </a:effectLst>
                <a:latin typeface="+mn-lt"/>
                <a:ea typeface="+mn-ea"/>
                <a:cs typeface="+mn-cs"/>
                <a:sym typeface="+mn-ea"/>
              </a:rPr>
              <a:t>类外的所有火灾！</a:t>
            </a:r>
            <a:endParaRPr kumimoji="0" lang="en-US" altLang="zh-CN" sz="2000" kern="0" cap="none" spc="0" normalizeH="0" baseline="0" noProof="0" dirty="0" smtClean="0">
              <a:solidFill>
                <a:srgbClr val="FFFF00"/>
              </a:solidFill>
              <a:effectLst>
                <a:outerShdw blurRad="38100" dist="38100" dir="2700000" algn="tl">
                  <a:srgbClr val="000000"/>
                </a:outerShdw>
              </a:effectLst>
              <a:latin typeface="+mn-lt"/>
              <a:ea typeface="+mn-ea"/>
              <a:cs typeface="+mn-cs"/>
            </a:endParaRPr>
          </a:p>
          <a:p>
            <a:endParaRPr kumimoji="0" lang="en-US" altLang="zh-CN" sz="2000" kern="0" cap="none" spc="0" normalizeH="0" baseline="0" noProof="0" dirty="0" smtClean="0">
              <a:solidFill>
                <a:srgbClr val="FFFF00"/>
              </a:solidFill>
              <a:effectLst>
                <a:outerShdw blurRad="38100" dist="38100" dir="2700000" algn="tl">
                  <a:srgbClr val="000000"/>
                </a:outerShdw>
              </a:effectLst>
              <a:latin typeface="+mn-lt"/>
              <a:ea typeface="+mn-ea"/>
              <a:cs typeface="+mn-cs"/>
            </a:endParaRPr>
          </a:p>
        </p:txBody>
      </p:sp>
    </p:spTree>
  </p:cSld>
  <p:clrMapOvr>
    <a:masterClrMapping/>
  </p:clrMapOvr>
  <p:transition spd="slow" advTm="5769">
    <p:fade/>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844800" y="787400"/>
            <a:ext cx="5110480" cy="1198880"/>
          </a:xfrm>
          <a:prstGeom prst="rect">
            <a:avLst/>
          </a:prstGeom>
          <a:noFill/>
        </p:spPr>
        <p:txBody>
          <a:bodyPr wrap="square" rtlCol="0">
            <a:spAutoFit/>
          </a:bodyPr>
          <a:p>
            <a:r>
              <a:rPr lang="zh-CN" altLang="en-US" sz="2400" kern="0" noProof="0" dirty="0" smtClean="0">
                <a:solidFill>
                  <a:schemeClr val="tx2"/>
                </a:solidFill>
                <a:effectLst>
                  <a:outerShdw blurRad="38100" dist="38100" dir="2700000" algn="tl">
                    <a:srgbClr val="000000"/>
                  </a:outerShdw>
                </a:effectLst>
                <a:latin typeface="+mj-lt"/>
                <a:ea typeface="+mj-ea"/>
                <a:cs typeface="+mj-cs"/>
                <a:sym typeface="+mn-ea"/>
              </a:rPr>
              <a:t>十七、消防安全与职业保护</a:t>
            </a:r>
            <a:endParaRPr kumimoji="0" lang="zh-CN" altLang="en-US" sz="2400" kern="0" cap="none" spc="0" normalizeH="0" baseline="0" noProof="0" dirty="0" smtClean="0">
              <a:solidFill>
                <a:schemeClr val="tx2"/>
              </a:solidFill>
              <a:effectLst>
                <a:outerShdw blurRad="38100" dist="38100" dir="2700000" algn="tl">
                  <a:srgbClr val="000000"/>
                </a:outerShdw>
              </a:effectLst>
              <a:latin typeface="+mj-lt"/>
              <a:ea typeface="+mj-ea"/>
              <a:cs typeface="+mj-cs"/>
            </a:endParaRPr>
          </a:p>
          <a:p>
            <a:endParaRPr kumimoji="0" lang="zh-CN" altLang="en-US" sz="2400" kern="0" cap="none" spc="0" normalizeH="0" baseline="0" noProof="0" dirty="0" smtClean="0">
              <a:solidFill>
                <a:schemeClr val="tx2"/>
              </a:solidFill>
              <a:effectLst>
                <a:outerShdw blurRad="38100" dist="38100" dir="2700000" algn="tl">
                  <a:srgbClr val="000000"/>
                </a:outerShdw>
              </a:effectLst>
              <a:latin typeface="+mj-lt"/>
              <a:ea typeface="+mj-ea"/>
              <a:cs typeface="+mj-cs"/>
            </a:endParaRPr>
          </a:p>
          <a:p>
            <a:endParaRPr kumimoji="0" lang="zh-CN" altLang="en-US" sz="2400" kern="0" cap="none" spc="0" normalizeH="0" baseline="0" noProof="0" dirty="0" smtClean="0">
              <a:solidFill>
                <a:schemeClr val="tx2"/>
              </a:solidFill>
              <a:effectLst>
                <a:outerShdw blurRad="38100" dist="38100" dir="2700000" algn="tl">
                  <a:srgbClr val="000000"/>
                </a:outerShdw>
              </a:effectLst>
              <a:latin typeface="+mj-lt"/>
              <a:ea typeface="+mj-ea"/>
              <a:cs typeface="+mj-cs"/>
            </a:endParaRPr>
          </a:p>
        </p:txBody>
      </p:sp>
      <p:sp>
        <p:nvSpPr>
          <p:cNvPr id="3" name="文本框 2"/>
          <p:cNvSpPr txBox="1"/>
          <p:nvPr/>
        </p:nvSpPr>
        <p:spPr>
          <a:xfrm>
            <a:off x="890588" y="1917700"/>
            <a:ext cx="7450138" cy="4079240"/>
          </a:xfrm>
          <a:prstGeom prst="rect">
            <a:avLst/>
          </a:prstGeom>
          <a:noFill/>
        </p:spPr>
        <p:txBody>
          <a:bodyPr wrap="square" rtlCol="0">
            <a:spAutoFit/>
          </a:bodyPr>
          <a:p>
            <a:pPr marL="571500" marR="0" indent="-571500" defTabSz="914400">
              <a:lnSpc>
                <a:spcPct val="150000"/>
              </a:lnSpc>
              <a:spcBef>
                <a:spcPct val="20000"/>
              </a:spcBef>
              <a:buClr>
                <a:schemeClr val="tx2"/>
              </a:buClr>
              <a:buSzTx/>
              <a:buFontTx/>
              <a:defRPr/>
            </a:pPr>
            <a:r>
              <a:rPr lang="zh-CN" altLang="en-US" sz="2400" kern="0" noProof="0" smtClean="0">
                <a:effectLst>
                  <a:outerShdw blurRad="38100" dist="38100" dir="2700000" algn="tl">
                    <a:srgbClr val="000000"/>
                  </a:outerShdw>
                </a:effectLst>
                <a:latin typeface="+mn-lt"/>
                <a:ea typeface="+mn-ea"/>
                <a:cs typeface="+mn-cs"/>
                <a:sym typeface="+mn-ea"/>
              </a:rPr>
              <a:t>（四）、</a:t>
            </a:r>
            <a:r>
              <a:rPr lang="zh-CN" altLang="en-US" sz="2400" kern="0" noProof="0" dirty="0" smtClean="0">
                <a:effectLst>
                  <a:outerShdw blurRad="38100" dist="38100" dir="2700000" algn="tl">
                    <a:srgbClr val="000000"/>
                  </a:outerShdw>
                </a:effectLst>
                <a:latin typeface="+mn-lt"/>
                <a:ea typeface="+mn-ea"/>
                <a:cs typeface="+mn-cs"/>
                <a:sym typeface="+mn-ea"/>
              </a:rPr>
              <a:t>灭火的基本知识</a:t>
            </a:r>
            <a:endParaRPr kumimoji="0" lang="en-US" altLang="zh-CN" sz="2400" kern="0" cap="none" spc="0" normalizeH="0" baseline="0" noProof="0" dirty="0" smtClean="0">
              <a:effectLst>
                <a:outerShdw blurRad="38100" dist="38100" dir="2700000" algn="tl">
                  <a:srgbClr val="000000"/>
                </a:outerShdw>
              </a:effectLst>
              <a:latin typeface="+mn-lt"/>
              <a:ea typeface="+mn-ea"/>
              <a:cs typeface="+mn-cs"/>
            </a:endParaRPr>
          </a:p>
          <a:p>
            <a:pPr marL="571500" marR="0" indent="-571500" defTabSz="914400">
              <a:lnSpc>
                <a:spcPct val="150000"/>
              </a:lnSpc>
              <a:spcBef>
                <a:spcPct val="20000"/>
              </a:spcBef>
              <a:buClr>
                <a:schemeClr val="tx2"/>
              </a:buClr>
              <a:buSzTx/>
              <a:buFontTx/>
              <a:defRPr/>
            </a:pPr>
            <a:r>
              <a:rPr lang="zh-CN" altLang="en-US" sz="2400" kern="0" noProof="0" smtClean="0">
                <a:effectLst>
                  <a:outerShdw blurRad="38100" dist="38100" dir="2700000" algn="tl">
                    <a:srgbClr val="000000"/>
                  </a:outerShdw>
                </a:effectLst>
                <a:latin typeface="+mn-lt"/>
                <a:ea typeface="+mn-ea"/>
                <a:cs typeface="+mn-cs"/>
                <a:sym typeface="+mn-ea"/>
              </a:rPr>
              <a:t>（</a:t>
            </a:r>
            <a:r>
              <a:rPr lang="en-US" altLang="zh-CN" sz="2400" kern="0" noProof="0" smtClean="0">
                <a:effectLst>
                  <a:outerShdw blurRad="38100" dist="38100" dir="2700000" algn="tl">
                    <a:srgbClr val="000000"/>
                  </a:outerShdw>
                </a:effectLst>
                <a:latin typeface="+mn-lt"/>
                <a:ea typeface="+mn-ea"/>
                <a:cs typeface="+mn-cs"/>
                <a:sym typeface="+mn-ea"/>
              </a:rPr>
              <a:t>3</a:t>
            </a:r>
            <a:r>
              <a:rPr lang="zh-CN" altLang="en-US" sz="2400" kern="0" noProof="0" smtClean="0">
                <a:effectLst>
                  <a:outerShdw blurRad="38100" dist="38100" dir="2700000" algn="tl">
                    <a:srgbClr val="000000"/>
                  </a:outerShdw>
                </a:effectLst>
                <a:latin typeface="+mn-lt"/>
                <a:ea typeface="+mn-ea"/>
                <a:cs typeface="+mn-cs"/>
                <a:sym typeface="+mn-ea"/>
              </a:rPr>
              <a:t>）</a:t>
            </a:r>
            <a:r>
              <a:rPr lang="zh-CN" altLang="en-US" sz="2400" kern="0" noProof="0" dirty="0" smtClean="0">
                <a:effectLst>
                  <a:outerShdw blurRad="38100" dist="38100" dir="2700000" algn="tl">
                    <a:srgbClr val="000000"/>
                  </a:outerShdw>
                </a:effectLst>
                <a:latin typeface="+mn-lt"/>
                <a:ea typeface="+mn-ea"/>
                <a:cs typeface="+mn-cs"/>
                <a:sym typeface="+mn-ea"/>
              </a:rPr>
              <a:t>在液化石油气储配站、供</a:t>
            </a:r>
            <a:r>
              <a:rPr lang="zh-CN" altLang="en-US" sz="2400" kern="0" noProof="0" smtClean="0">
                <a:effectLst>
                  <a:outerShdw blurRad="38100" dist="38100" dir="2700000" algn="tl">
                    <a:srgbClr val="000000"/>
                  </a:outerShdw>
                </a:effectLst>
                <a:latin typeface="+mn-lt"/>
                <a:ea typeface="+mn-ea"/>
                <a:cs typeface="+mn-cs"/>
                <a:sym typeface="+mn-ea"/>
              </a:rPr>
              <a:t>气站、天然气站的灭</a:t>
            </a:r>
            <a:r>
              <a:rPr lang="zh-CN" altLang="en-US" sz="2400" kern="0" noProof="0" dirty="0" smtClean="0">
                <a:effectLst>
                  <a:outerShdw blurRad="38100" dist="38100" dir="2700000" algn="tl">
                    <a:srgbClr val="000000"/>
                  </a:outerShdw>
                </a:effectLst>
                <a:latin typeface="+mn-lt"/>
                <a:ea typeface="+mn-ea"/>
                <a:cs typeface="+mn-cs"/>
                <a:sym typeface="+mn-ea"/>
              </a:rPr>
              <a:t>火器的最大保护</a:t>
            </a:r>
            <a:r>
              <a:rPr lang="zh-CN" altLang="en-US" sz="2400" kern="0" noProof="0" smtClean="0">
                <a:effectLst>
                  <a:outerShdw blurRad="38100" dist="38100" dir="2700000" algn="tl">
                    <a:srgbClr val="000000"/>
                  </a:outerShdw>
                </a:effectLst>
                <a:latin typeface="+mn-lt"/>
                <a:ea typeface="+mn-ea"/>
                <a:cs typeface="+mn-cs"/>
                <a:sym typeface="+mn-ea"/>
              </a:rPr>
              <a:t>距离：（属</a:t>
            </a:r>
            <a:r>
              <a:rPr lang="en-US" altLang="zh-CN" sz="2400" kern="0" noProof="0" smtClean="0">
                <a:effectLst>
                  <a:outerShdw blurRad="38100" dist="38100" dir="2700000" algn="tl">
                    <a:srgbClr val="000000"/>
                  </a:outerShdw>
                </a:effectLst>
                <a:latin typeface="+mn-lt"/>
                <a:ea typeface="+mn-ea"/>
                <a:cs typeface="+mn-cs"/>
                <a:sym typeface="+mn-ea"/>
              </a:rPr>
              <a:t>C</a:t>
            </a:r>
            <a:r>
              <a:rPr lang="zh-CN" altLang="en-US" sz="2400" kern="0" noProof="0" smtClean="0">
                <a:effectLst>
                  <a:outerShdw blurRad="38100" dist="38100" dir="2700000" algn="tl">
                    <a:srgbClr val="000000"/>
                  </a:outerShdw>
                </a:effectLst>
                <a:latin typeface="+mn-lt"/>
                <a:ea typeface="+mn-ea"/>
                <a:cs typeface="+mn-cs"/>
                <a:sym typeface="+mn-ea"/>
              </a:rPr>
              <a:t>类火灾）</a:t>
            </a:r>
            <a:endParaRPr kumimoji="0" lang="en-US" altLang="zh-CN" sz="2400" kern="0" cap="none" spc="0" normalizeH="0" baseline="0" noProof="0" dirty="0" smtClean="0">
              <a:effectLst>
                <a:outerShdw blurRad="38100" dist="38100" dir="2700000" algn="tl">
                  <a:srgbClr val="000000"/>
                </a:outerShdw>
              </a:effectLst>
              <a:latin typeface="+mn-lt"/>
              <a:ea typeface="+mn-ea"/>
              <a:cs typeface="+mn-cs"/>
            </a:endParaRPr>
          </a:p>
          <a:p>
            <a:pPr marL="571500" marR="0" indent="-571500" defTabSz="914400">
              <a:lnSpc>
                <a:spcPct val="150000"/>
              </a:lnSpc>
              <a:spcBef>
                <a:spcPct val="20000"/>
              </a:spcBef>
              <a:buClr>
                <a:schemeClr val="tx2"/>
              </a:buClr>
              <a:buSzTx/>
              <a:buFont typeface="Wingdings" panose="05000000000000000000" pitchFamily="2" charset="2"/>
              <a:buChar char="ü"/>
              <a:defRPr/>
            </a:pPr>
            <a:r>
              <a:rPr lang="zh-CN" altLang="en-US" sz="2400" kern="0" noProof="0" dirty="0" smtClean="0">
                <a:solidFill>
                  <a:srgbClr val="FFFF00"/>
                </a:solidFill>
                <a:effectLst>
                  <a:outerShdw blurRad="38100" dist="38100" dir="2700000" algn="tl">
                    <a:srgbClr val="000000"/>
                  </a:outerShdw>
                </a:effectLst>
                <a:latin typeface="+mn-lt"/>
                <a:ea typeface="+mn-ea"/>
                <a:cs typeface="+mn-cs"/>
                <a:sym typeface="+mn-ea"/>
              </a:rPr>
              <a:t>手提式灭火器：</a:t>
            </a:r>
            <a:r>
              <a:rPr lang="en-US" altLang="zh-CN" sz="2400" kern="0" noProof="0" dirty="0" smtClean="0">
                <a:solidFill>
                  <a:srgbClr val="FFFF00"/>
                </a:solidFill>
                <a:effectLst>
                  <a:outerShdw blurRad="38100" dist="38100" dir="2700000" algn="tl">
                    <a:srgbClr val="000000"/>
                  </a:outerShdw>
                </a:effectLst>
                <a:latin typeface="+mn-lt"/>
                <a:ea typeface="+mn-ea"/>
                <a:cs typeface="+mn-cs"/>
                <a:sym typeface="+mn-ea"/>
              </a:rPr>
              <a:t>9</a:t>
            </a:r>
            <a:r>
              <a:rPr lang="zh-CN" altLang="en-US" sz="2400" kern="0" noProof="0" dirty="0" smtClean="0">
                <a:solidFill>
                  <a:srgbClr val="FFFF00"/>
                </a:solidFill>
                <a:effectLst>
                  <a:outerShdw blurRad="38100" dist="38100" dir="2700000" algn="tl">
                    <a:srgbClr val="000000"/>
                  </a:outerShdw>
                </a:effectLst>
                <a:latin typeface="+mn-lt"/>
                <a:ea typeface="+mn-ea"/>
                <a:cs typeface="+mn-cs"/>
                <a:sym typeface="+mn-ea"/>
              </a:rPr>
              <a:t>米</a:t>
            </a:r>
            <a:endParaRPr kumimoji="0" lang="en-US" altLang="zh-CN" sz="2400" kern="0" cap="none" spc="0" normalizeH="0" baseline="0" noProof="0" dirty="0" smtClean="0">
              <a:solidFill>
                <a:srgbClr val="FFFF00"/>
              </a:solidFill>
              <a:effectLst>
                <a:outerShdw blurRad="38100" dist="38100" dir="2700000" algn="tl">
                  <a:srgbClr val="000000"/>
                </a:outerShdw>
              </a:effectLst>
              <a:latin typeface="+mn-lt"/>
              <a:ea typeface="+mn-ea"/>
              <a:cs typeface="+mn-cs"/>
            </a:endParaRPr>
          </a:p>
          <a:p>
            <a:pPr marL="571500" marR="0" indent="-571500" defTabSz="914400">
              <a:lnSpc>
                <a:spcPct val="150000"/>
              </a:lnSpc>
              <a:spcBef>
                <a:spcPct val="20000"/>
              </a:spcBef>
              <a:buClr>
                <a:schemeClr val="tx2"/>
              </a:buClr>
              <a:buSzTx/>
              <a:buFont typeface="Wingdings" panose="05000000000000000000" pitchFamily="2" charset="2"/>
              <a:buChar char="ü"/>
              <a:defRPr/>
            </a:pPr>
            <a:r>
              <a:rPr lang="zh-CN" altLang="en-US" sz="2400" kern="0" noProof="0" dirty="0" smtClean="0">
                <a:solidFill>
                  <a:srgbClr val="FFFF00"/>
                </a:solidFill>
                <a:effectLst>
                  <a:outerShdw blurRad="38100" dist="38100" dir="2700000" algn="tl">
                    <a:srgbClr val="000000"/>
                  </a:outerShdw>
                </a:effectLst>
                <a:latin typeface="+mn-lt"/>
                <a:ea typeface="+mn-ea"/>
                <a:cs typeface="+mn-cs"/>
                <a:sym typeface="+mn-ea"/>
              </a:rPr>
              <a:t>推车式灭火器：</a:t>
            </a:r>
            <a:r>
              <a:rPr lang="en-US" altLang="zh-CN" sz="2400" kern="0" noProof="0" dirty="0" smtClean="0">
                <a:solidFill>
                  <a:srgbClr val="FFFF00"/>
                </a:solidFill>
                <a:effectLst>
                  <a:outerShdw blurRad="38100" dist="38100" dir="2700000" algn="tl">
                    <a:srgbClr val="000000"/>
                  </a:outerShdw>
                </a:effectLst>
                <a:latin typeface="+mn-lt"/>
                <a:ea typeface="+mn-ea"/>
                <a:cs typeface="+mn-cs"/>
                <a:sym typeface="+mn-ea"/>
              </a:rPr>
              <a:t>18</a:t>
            </a:r>
            <a:r>
              <a:rPr lang="zh-CN" altLang="en-US" sz="2400" kern="0" noProof="0" dirty="0" smtClean="0">
                <a:solidFill>
                  <a:srgbClr val="FFFF00"/>
                </a:solidFill>
                <a:effectLst>
                  <a:outerShdw blurRad="38100" dist="38100" dir="2700000" algn="tl">
                    <a:srgbClr val="000000"/>
                  </a:outerShdw>
                </a:effectLst>
                <a:latin typeface="+mn-lt"/>
                <a:ea typeface="+mn-ea"/>
                <a:cs typeface="+mn-cs"/>
                <a:sym typeface="+mn-ea"/>
              </a:rPr>
              <a:t>米</a:t>
            </a:r>
            <a:endParaRPr kumimoji="0" lang="en-US" altLang="zh-CN" sz="2400" kern="0" cap="none" spc="0" normalizeH="0" baseline="0" noProof="0" dirty="0" smtClean="0">
              <a:solidFill>
                <a:srgbClr val="FFFF00"/>
              </a:solidFill>
              <a:effectLst>
                <a:outerShdw blurRad="38100" dist="38100" dir="2700000" algn="tl">
                  <a:srgbClr val="000000"/>
                </a:outerShdw>
              </a:effectLst>
              <a:latin typeface="+mn-lt"/>
              <a:ea typeface="+mn-ea"/>
              <a:cs typeface="+mn-cs"/>
            </a:endParaRPr>
          </a:p>
          <a:p>
            <a:pPr marL="571500" marR="0" indent="-571500" defTabSz="914400">
              <a:lnSpc>
                <a:spcPct val="150000"/>
              </a:lnSpc>
              <a:spcBef>
                <a:spcPct val="20000"/>
              </a:spcBef>
              <a:buClr>
                <a:schemeClr val="tx2"/>
              </a:buClr>
              <a:buSzTx/>
              <a:buFontTx/>
              <a:defRPr/>
            </a:pPr>
            <a:endParaRPr kumimoji="0" lang="en-US" altLang="zh-CN" sz="2400" kern="0" cap="none" spc="0" normalizeH="0" baseline="0" noProof="0" dirty="0" smtClean="0">
              <a:solidFill>
                <a:srgbClr val="FF0000"/>
              </a:solidFill>
              <a:effectLst>
                <a:outerShdw blurRad="38100" dist="38100" dir="2700000" algn="tl">
                  <a:srgbClr val="000000"/>
                </a:outerShdw>
              </a:effectLst>
              <a:latin typeface="+mn-lt"/>
              <a:ea typeface="+mn-ea"/>
              <a:cs typeface="+mn-cs"/>
            </a:endParaRPr>
          </a:p>
          <a:p>
            <a:endParaRPr kumimoji="0" lang="en-US" altLang="zh-CN" sz="2400" kern="0" cap="none" spc="0" normalizeH="0" baseline="0" noProof="0" dirty="0" smtClean="0">
              <a:solidFill>
                <a:srgbClr val="FF0000"/>
              </a:solidFill>
              <a:effectLst>
                <a:outerShdw blurRad="38100" dist="38100" dir="2700000" algn="tl">
                  <a:srgbClr val="000000"/>
                </a:outerShdw>
              </a:effectLst>
              <a:latin typeface="+mn-lt"/>
              <a:ea typeface="+mn-ea"/>
              <a:cs typeface="+mn-cs"/>
            </a:endParaRPr>
          </a:p>
        </p:txBody>
      </p:sp>
    </p:spTree>
  </p:cSld>
  <p:clrMapOvr>
    <a:masterClrMapping/>
  </p:clrMapOvr>
  <p:transition spd="slow" advTm="5769">
    <p:fade/>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844800" y="787400"/>
            <a:ext cx="4373880" cy="1198880"/>
          </a:xfrm>
          <a:prstGeom prst="rect">
            <a:avLst/>
          </a:prstGeom>
          <a:noFill/>
        </p:spPr>
        <p:txBody>
          <a:bodyPr wrap="square" rtlCol="0">
            <a:spAutoFit/>
          </a:bodyPr>
          <a:p>
            <a:r>
              <a:rPr lang="zh-CN" altLang="en-US" sz="2400" kern="0" noProof="0" dirty="0" smtClean="0">
                <a:solidFill>
                  <a:schemeClr val="tx2"/>
                </a:solidFill>
                <a:effectLst>
                  <a:outerShdw blurRad="38100" dist="38100" dir="2700000" algn="tl">
                    <a:srgbClr val="000000"/>
                  </a:outerShdw>
                </a:effectLst>
                <a:latin typeface="+mj-lt"/>
                <a:ea typeface="+mj-ea"/>
                <a:cs typeface="+mj-cs"/>
                <a:sym typeface="+mn-ea"/>
              </a:rPr>
              <a:t>十七、消防安全与职业保护</a:t>
            </a:r>
            <a:endParaRPr kumimoji="0" lang="zh-CN" altLang="en-US" sz="2400" kern="0" cap="none" spc="0" normalizeH="0" baseline="0" noProof="0" dirty="0" smtClean="0">
              <a:solidFill>
                <a:schemeClr val="tx2"/>
              </a:solidFill>
              <a:effectLst>
                <a:outerShdw blurRad="38100" dist="38100" dir="2700000" algn="tl">
                  <a:srgbClr val="000000"/>
                </a:outerShdw>
              </a:effectLst>
              <a:latin typeface="+mj-lt"/>
              <a:ea typeface="+mj-ea"/>
              <a:cs typeface="+mj-cs"/>
            </a:endParaRPr>
          </a:p>
          <a:p>
            <a:endParaRPr kumimoji="0" lang="zh-CN" altLang="en-US" sz="2400" kern="0" cap="none" spc="0" normalizeH="0" baseline="0" noProof="0" dirty="0" smtClean="0">
              <a:solidFill>
                <a:schemeClr val="tx2"/>
              </a:solidFill>
              <a:effectLst>
                <a:outerShdw blurRad="38100" dist="38100" dir="2700000" algn="tl">
                  <a:srgbClr val="000000"/>
                </a:outerShdw>
              </a:effectLst>
              <a:latin typeface="+mj-lt"/>
              <a:ea typeface="+mj-ea"/>
              <a:cs typeface="+mj-cs"/>
            </a:endParaRPr>
          </a:p>
          <a:p>
            <a:endParaRPr kumimoji="0" lang="zh-CN" altLang="en-US" sz="2400" kern="0" cap="none" spc="0" normalizeH="0" baseline="0" noProof="0" dirty="0" smtClean="0">
              <a:solidFill>
                <a:schemeClr val="tx2"/>
              </a:solidFill>
              <a:effectLst>
                <a:outerShdw blurRad="38100" dist="38100" dir="2700000" algn="tl">
                  <a:srgbClr val="000000"/>
                </a:outerShdw>
              </a:effectLst>
              <a:latin typeface="+mj-lt"/>
              <a:ea typeface="+mj-ea"/>
              <a:cs typeface="+mj-cs"/>
            </a:endParaRPr>
          </a:p>
        </p:txBody>
      </p:sp>
      <p:sp>
        <p:nvSpPr>
          <p:cNvPr id="3" name="文本框 2"/>
          <p:cNvSpPr txBox="1"/>
          <p:nvPr/>
        </p:nvSpPr>
        <p:spPr>
          <a:xfrm>
            <a:off x="153035" y="1773555"/>
            <a:ext cx="3236595" cy="3994785"/>
          </a:xfrm>
          <a:prstGeom prst="rect">
            <a:avLst/>
          </a:prstGeom>
          <a:noFill/>
        </p:spPr>
        <p:txBody>
          <a:bodyPr wrap="square" rtlCol="0">
            <a:spAutoFit/>
          </a:bodyPr>
          <a:p>
            <a:pPr marL="571500" marR="0" indent="-571500" defTabSz="914400">
              <a:spcBef>
                <a:spcPct val="20000"/>
              </a:spcBef>
              <a:buClr>
                <a:schemeClr val="tx2"/>
              </a:buClr>
              <a:buSzTx/>
              <a:buFontTx/>
              <a:defRPr/>
            </a:pPr>
            <a:r>
              <a:rPr lang="zh-CN" altLang="en-US" kern="0" noProof="0" smtClean="0">
                <a:effectLst>
                  <a:outerShdw blurRad="38100" dist="38100" dir="2700000" algn="tl">
                    <a:srgbClr val="000000"/>
                  </a:outerShdw>
                </a:effectLst>
                <a:latin typeface="+mn-lt"/>
                <a:ea typeface="+mn-ea"/>
                <a:cs typeface="+mn-cs"/>
                <a:sym typeface="+mn-ea"/>
              </a:rPr>
              <a:t>（五）、干粉灭火剂及灭火器</a:t>
            </a:r>
            <a:endParaRPr lang="zh-CN" altLang="en-US" kern="0" noProof="0" smtClean="0">
              <a:effectLst>
                <a:outerShdw blurRad="38100" dist="38100" dir="2700000" algn="tl">
                  <a:srgbClr val="000000"/>
                </a:outerShdw>
              </a:effectLst>
              <a:latin typeface="+mn-lt"/>
              <a:ea typeface="+mn-ea"/>
              <a:cs typeface="+mn-cs"/>
              <a:sym typeface="+mn-ea"/>
            </a:endParaRPr>
          </a:p>
          <a:p>
            <a:pPr marL="571500" marR="0" indent="-571500" defTabSz="914400">
              <a:spcBef>
                <a:spcPct val="20000"/>
              </a:spcBef>
              <a:buClr>
                <a:schemeClr val="tx2"/>
              </a:buClr>
              <a:buSzTx/>
              <a:buFontTx/>
              <a:defRPr/>
            </a:pPr>
            <a:endParaRPr kumimoji="0" lang="en-US" altLang="zh-CN" kern="0" cap="none" spc="0" normalizeH="0" baseline="0" noProof="0" smtClean="0">
              <a:effectLst>
                <a:outerShdw blurRad="38100" dist="38100" dir="2700000" algn="tl">
                  <a:srgbClr val="000000"/>
                </a:outerShdw>
              </a:effectLst>
              <a:latin typeface="+mn-lt"/>
              <a:ea typeface="+mn-ea"/>
              <a:cs typeface="+mn-cs"/>
            </a:endParaRPr>
          </a:p>
          <a:p>
            <a:pPr marL="571500" marR="0" indent="-571500" defTabSz="914400">
              <a:lnSpc>
                <a:spcPct val="150000"/>
              </a:lnSpc>
              <a:spcBef>
                <a:spcPct val="20000"/>
              </a:spcBef>
              <a:buClr>
                <a:schemeClr val="tx2"/>
              </a:buClr>
              <a:buSzTx/>
              <a:buFontTx/>
              <a:defRPr/>
            </a:pPr>
            <a:r>
              <a:rPr lang="en-US" altLang="zh-CN" kern="0" noProof="0" smtClean="0">
                <a:effectLst>
                  <a:outerShdw blurRad="38100" dist="38100" dir="2700000" algn="tl">
                    <a:srgbClr val="000000"/>
                  </a:outerShdw>
                </a:effectLst>
                <a:latin typeface="+mn-lt"/>
                <a:ea typeface="+mn-ea"/>
                <a:cs typeface="+mn-cs"/>
                <a:sym typeface="+mn-ea"/>
              </a:rPr>
              <a:t>1.</a:t>
            </a:r>
            <a:r>
              <a:rPr lang="zh-CN" altLang="en-US" kern="0" noProof="0" smtClean="0">
                <a:effectLst>
                  <a:outerShdw blurRad="38100" dist="38100" dir="2700000" algn="tl">
                    <a:srgbClr val="000000"/>
                  </a:outerShdw>
                </a:effectLst>
                <a:latin typeface="+mn-lt"/>
                <a:ea typeface="+mn-ea"/>
                <a:cs typeface="+mn-cs"/>
                <a:sym typeface="+mn-ea"/>
              </a:rPr>
              <a:t>干粉灭火剂的灭火机理：</a:t>
            </a:r>
            <a:endParaRPr kumimoji="0" lang="en-US" altLang="zh-CN" kern="0" cap="none" spc="0" normalizeH="0" baseline="0" noProof="0" smtClean="0">
              <a:effectLst>
                <a:outerShdw blurRad="38100" dist="38100" dir="2700000" algn="tl">
                  <a:srgbClr val="000000"/>
                </a:outerShdw>
              </a:effectLst>
              <a:latin typeface="+mn-lt"/>
              <a:ea typeface="+mn-ea"/>
              <a:cs typeface="+mn-cs"/>
            </a:endParaRPr>
          </a:p>
          <a:p>
            <a:pPr marL="571500" marR="0" indent="-571500" defTabSz="914400">
              <a:lnSpc>
                <a:spcPct val="150000"/>
              </a:lnSpc>
              <a:spcBef>
                <a:spcPct val="20000"/>
              </a:spcBef>
              <a:buClr>
                <a:schemeClr val="tx2"/>
              </a:buClr>
              <a:buSzTx/>
              <a:buFontTx/>
              <a:defRPr/>
            </a:pPr>
            <a:r>
              <a:rPr lang="zh-CN" altLang="en-US" kern="0" noProof="0" smtClean="0">
                <a:effectLst>
                  <a:outerShdw blurRad="38100" dist="38100" dir="2700000" algn="tl">
                    <a:srgbClr val="000000"/>
                  </a:outerShdw>
                </a:effectLst>
                <a:latin typeface="+mn-lt"/>
                <a:ea typeface="+mn-ea"/>
                <a:cs typeface="+mn-cs"/>
                <a:sym typeface="+mn-ea"/>
              </a:rPr>
              <a:t>主要是负催化抑制作用</a:t>
            </a:r>
            <a:endParaRPr kumimoji="0" lang="en-US" altLang="zh-CN" kern="0" cap="none" spc="0" normalizeH="0" baseline="0" noProof="0" smtClean="0">
              <a:effectLst>
                <a:outerShdw blurRad="38100" dist="38100" dir="2700000" algn="tl">
                  <a:srgbClr val="000000"/>
                </a:outerShdw>
              </a:effectLst>
              <a:latin typeface="+mn-lt"/>
              <a:ea typeface="+mn-ea"/>
              <a:cs typeface="+mn-cs"/>
            </a:endParaRPr>
          </a:p>
          <a:p>
            <a:pPr marL="571500" marR="0" indent="-571500" defTabSz="914400">
              <a:lnSpc>
                <a:spcPct val="150000"/>
              </a:lnSpc>
              <a:spcBef>
                <a:spcPct val="20000"/>
              </a:spcBef>
              <a:buClr>
                <a:schemeClr val="tx2"/>
              </a:buClr>
              <a:buSzTx/>
              <a:buFontTx/>
              <a:defRPr/>
            </a:pPr>
            <a:r>
              <a:rPr lang="zh-CN" altLang="en-US" kern="0" noProof="0" smtClean="0">
                <a:effectLst>
                  <a:outerShdw blurRad="38100" dist="38100" dir="2700000" algn="tl">
                    <a:srgbClr val="000000"/>
                  </a:outerShdw>
                </a:effectLst>
                <a:latin typeface="+mn-lt"/>
                <a:ea typeface="+mn-ea"/>
                <a:cs typeface="+mn-cs"/>
                <a:sym typeface="+mn-ea"/>
              </a:rPr>
              <a:t>和“烧爆”作用。</a:t>
            </a:r>
            <a:endParaRPr kumimoji="0" lang="en-US" altLang="zh-CN" kern="0" cap="none" spc="0" normalizeH="0" baseline="0" noProof="0" smtClean="0">
              <a:effectLst>
                <a:outerShdw blurRad="38100" dist="38100" dir="2700000" algn="tl">
                  <a:srgbClr val="000000"/>
                </a:outerShdw>
              </a:effectLst>
              <a:latin typeface="+mn-lt"/>
              <a:ea typeface="+mn-ea"/>
              <a:cs typeface="+mn-cs"/>
            </a:endParaRPr>
          </a:p>
          <a:p>
            <a:pPr marL="571500" marR="0" indent="-571500" defTabSz="914400">
              <a:lnSpc>
                <a:spcPct val="150000"/>
              </a:lnSpc>
              <a:spcBef>
                <a:spcPct val="20000"/>
              </a:spcBef>
              <a:buClr>
                <a:schemeClr val="tx2"/>
              </a:buClr>
              <a:buSzTx/>
              <a:buFontTx/>
              <a:defRPr/>
            </a:pPr>
            <a:r>
              <a:rPr lang="en-US" altLang="zh-CN" kern="0" noProof="0" smtClean="0">
                <a:effectLst>
                  <a:outerShdw blurRad="38100" dist="38100" dir="2700000" algn="tl">
                    <a:srgbClr val="000000"/>
                  </a:outerShdw>
                </a:effectLst>
                <a:latin typeface="+mn-lt"/>
                <a:ea typeface="+mn-ea"/>
                <a:cs typeface="+mn-cs"/>
                <a:sym typeface="+mn-ea"/>
              </a:rPr>
              <a:t>2.</a:t>
            </a:r>
            <a:r>
              <a:rPr lang="zh-CN" altLang="en-US" kern="0" noProof="0" smtClean="0">
                <a:effectLst>
                  <a:outerShdw blurRad="38100" dist="38100" dir="2700000" algn="tl">
                    <a:srgbClr val="000000"/>
                  </a:outerShdw>
                </a:effectLst>
                <a:latin typeface="+mn-lt"/>
                <a:ea typeface="+mn-ea"/>
                <a:cs typeface="+mn-cs"/>
                <a:sym typeface="+mn-ea"/>
              </a:rPr>
              <a:t>干粉灭火器结构和性能：</a:t>
            </a:r>
            <a:endParaRPr kumimoji="0" lang="en-US" altLang="zh-CN" kern="0" cap="none" spc="0" normalizeH="0" baseline="0" noProof="0" smtClean="0">
              <a:effectLst>
                <a:outerShdw blurRad="38100" dist="38100" dir="2700000" algn="tl">
                  <a:srgbClr val="000000"/>
                </a:outerShdw>
              </a:effectLst>
              <a:latin typeface="+mn-lt"/>
              <a:ea typeface="+mn-ea"/>
              <a:cs typeface="+mn-cs"/>
            </a:endParaRPr>
          </a:p>
          <a:p>
            <a:pPr marL="571500" marR="0" indent="-571500" defTabSz="914400">
              <a:lnSpc>
                <a:spcPct val="150000"/>
              </a:lnSpc>
              <a:spcBef>
                <a:spcPct val="20000"/>
              </a:spcBef>
              <a:buClr>
                <a:schemeClr val="tx2"/>
              </a:buClr>
              <a:buSzTx/>
              <a:buFontTx/>
              <a:defRPr/>
            </a:pPr>
            <a:endParaRPr kumimoji="0" lang="en-US" altLang="zh-CN" kern="0" cap="none" spc="0" normalizeH="0" baseline="0" noProof="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endParaRPr kumimoji="0" lang="en-US" altLang="zh-CN" kern="0" cap="none" spc="0" normalizeH="0" baseline="0" noProof="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endParaRPr kumimoji="0" lang="en-US" altLang="zh-CN" kern="0" cap="none" spc="0" normalizeH="0" baseline="0" noProof="0" smtClean="0">
              <a:effectLst>
                <a:outerShdw blurRad="38100" dist="38100" dir="2700000" algn="tl">
                  <a:srgbClr val="000000"/>
                </a:outerShdw>
              </a:effectLst>
              <a:latin typeface="+mn-lt"/>
              <a:ea typeface="+mn-ea"/>
              <a:cs typeface="+mn-cs"/>
            </a:endParaRPr>
          </a:p>
          <a:p>
            <a:endParaRPr lang="zh-CN" altLang="en-US" noProof="1"/>
          </a:p>
        </p:txBody>
      </p:sp>
      <p:pic>
        <p:nvPicPr>
          <p:cNvPr id="172037" name="Picture 6"/>
          <p:cNvPicPr>
            <a:picLocks noChangeAspect="1"/>
          </p:cNvPicPr>
          <p:nvPr/>
        </p:nvPicPr>
        <p:blipFill>
          <a:blip r:embed="rId1"/>
          <a:stretch>
            <a:fillRect/>
          </a:stretch>
        </p:blipFill>
        <p:spPr>
          <a:xfrm>
            <a:off x="3636645" y="1412875"/>
            <a:ext cx="4995863" cy="5375275"/>
          </a:xfrm>
          <a:prstGeom prst="rect">
            <a:avLst/>
          </a:prstGeom>
          <a:noFill/>
          <a:ln w="9525">
            <a:noFill/>
          </a:ln>
        </p:spPr>
      </p:pic>
    </p:spTree>
  </p:cSld>
  <p:clrMapOvr>
    <a:masterClrMapping/>
  </p:clrMapOvr>
  <p:transition spd="slow" advTm="5769">
    <p:fade/>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844800" y="787400"/>
            <a:ext cx="5215890" cy="1198880"/>
          </a:xfrm>
          <a:prstGeom prst="rect">
            <a:avLst/>
          </a:prstGeom>
          <a:noFill/>
        </p:spPr>
        <p:txBody>
          <a:bodyPr wrap="square" rtlCol="0">
            <a:spAutoFit/>
          </a:bodyPr>
          <a:p>
            <a:r>
              <a:rPr lang="zh-CN" altLang="en-US" sz="2400" kern="0" noProof="0" dirty="0" smtClean="0">
                <a:solidFill>
                  <a:schemeClr val="tx2"/>
                </a:solidFill>
                <a:effectLst>
                  <a:outerShdw blurRad="38100" dist="38100" dir="2700000" algn="tl">
                    <a:srgbClr val="000000"/>
                  </a:outerShdw>
                </a:effectLst>
                <a:latin typeface="+mj-lt"/>
                <a:ea typeface="+mj-ea"/>
                <a:cs typeface="+mj-cs"/>
                <a:sym typeface="+mn-ea"/>
              </a:rPr>
              <a:t>十七、消防安全与职业保护</a:t>
            </a:r>
            <a:endParaRPr kumimoji="0" lang="zh-CN" altLang="en-US" sz="2400" kern="0" cap="none" spc="0" normalizeH="0" baseline="0" noProof="0" dirty="0" smtClean="0">
              <a:solidFill>
                <a:schemeClr val="tx2"/>
              </a:solidFill>
              <a:effectLst>
                <a:outerShdw blurRad="38100" dist="38100" dir="2700000" algn="tl">
                  <a:srgbClr val="000000"/>
                </a:outerShdw>
              </a:effectLst>
              <a:latin typeface="+mj-lt"/>
              <a:ea typeface="+mj-ea"/>
              <a:cs typeface="+mj-cs"/>
            </a:endParaRPr>
          </a:p>
          <a:p>
            <a:endParaRPr kumimoji="0" lang="zh-CN" altLang="en-US" sz="2400" kern="0" cap="none" spc="0" normalizeH="0" baseline="0" noProof="0" dirty="0" smtClean="0">
              <a:solidFill>
                <a:schemeClr val="tx2"/>
              </a:solidFill>
              <a:effectLst>
                <a:outerShdw blurRad="38100" dist="38100" dir="2700000" algn="tl">
                  <a:srgbClr val="000000"/>
                </a:outerShdw>
              </a:effectLst>
              <a:latin typeface="+mj-lt"/>
              <a:ea typeface="+mj-ea"/>
              <a:cs typeface="+mj-cs"/>
            </a:endParaRPr>
          </a:p>
          <a:p>
            <a:endParaRPr kumimoji="0" lang="zh-CN" altLang="en-US" sz="2400" kern="0" cap="none" spc="0" normalizeH="0" baseline="0" noProof="0" dirty="0" smtClean="0">
              <a:solidFill>
                <a:schemeClr val="tx2"/>
              </a:solidFill>
              <a:effectLst>
                <a:outerShdw blurRad="38100" dist="38100" dir="2700000" algn="tl">
                  <a:srgbClr val="000000"/>
                </a:outerShdw>
              </a:effectLst>
              <a:latin typeface="+mj-lt"/>
              <a:ea typeface="+mj-ea"/>
              <a:cs typeface="+mj-cs"/>
            </a:endParaRPr>
          </a:p>
        </p:txBody>
      </p:sp>
      <p:sp>
        <p:nvSpPr>
          <p:cNvPr id="3" name="文本框 2"/>
          <p:cNvSpPr txBox="1"/>
          <p:nvPr/>
        </p:nvSpPr>
        <p:spPr>
          <a:xfrm>
            <a:off x="252413" y="1484313"/>
            <a:ext cx="8253413" cy="2970213"/>
          </a:xfrm>
          <a:prstGeom prst="rect">
            <a:avLst/>
          </a:prstGeom>
          <a:noFill/>
        </p:spPr>
        <p:txBody>
          <a:bodyPr wrap="square" rtlCol="0">
            <a:spAutoFit/>
          </a:bodyPr>
          <a:p>
            <a:pPr marL="571500" marR="0" indent="-571500" defTabSz="914400">
              <a:spcBef>
                <a:spcPct val="20000"/>
              </a:spcBef>
              <a:buClr>
                <a:schemeClr val="tx2"/>
              </a:buClr>
              <a:buSzTx/>
              <a:buFontTx/>
              <a:defRPr/>
            </a:pPr>
            <a:r>
              <a:rPr lang="zh-CN" altLang="en-US" kern="0" noProof="0" smtClean="0">
                <a:effectLst>
                  <a:outerShdw blurRad="38100" dist="38100" dir="2700000" algn="tl">
                    <a:srgbClr val="000000"/>
                  </a:outerShdw>
                </a:effectLst>
                <a:latin typeface="+mn-lt"/>
                <a:ea typeface="+mn-ea"/>
                <a:cs typeface="+mn-cs"/>
                <a:sym typeface="+mn-ea"/>
              </a:rPr>
              <a:t>六）、液化石油气储配站内灭火器配置规定：</a:t>
            </a:r>
            <a:r>
              <a:rPr lang="en-US" altLang="zh-CN" kern="0" noProof="0" smtClean="0">
                <a:effectLst>
                  <a:outerShdw blurRad="38100" dist="38100" dir="2700000" algn="tl">
                    <a:srgbClr val="000000"/>
                  </a:outerShdw>
                </a:effectLst>
                <a:latin typeface="+mn-lt"/>
                <a:ea typeface="+mn-ea"/>
                <a:cs typeface="+mn-cs"/>
                <a:sym typeface="+mn-ea"/>
              </a:rPr>
              <a:t>GB50140-2015</a:t>
            </a:r>
            <a:endParaRPr kumimoji="0" lang="en-US" altLang="zh-CN" kern="0" cap="none" spc="0" normalizeH="0" baseline="0" noProof="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r>
              <a:rPr lang="zh-CN" altLang="en-US" kern="0" noProof="0" smtClean="0">
                <a:effectLst>
                  <a:outerShdw blurRad="38100" dist="38100" dir="2700000" algn="tl">
                    <a:srgbClr val="000000"/>
                  </a:outerShdw>
                </a:effectLst>
                <a:latin typeface="+mn-lt"/>
                <a:ea typeface="+mn-ea"/>
                <a:cs typeface="+mn-cs"/>
                <a:sym typeface="+mn-ea"/>
              </a:rPr>
              <a:t>说明：</a:t>
            </a:r>
            <a:endParaRPr kumimoji="0" lang="en-US" altLang="zh-CN" kern="0" cap="none" spc="0" normalizeH="0" baseline="0" noProof="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 typeface="Wingdings" panose="05000000000000000000" pitchFamily="2" charset="2"/>
              <a:buChar char="ü"/>
              <a:defRPr/>
            </a:pPr>
            <a:r>
              <a:rPr lang="zh-CN" altLang="en-US" kern="0" noProof="0" smtClean="0">
                <a:effectLst>
                  <a:outerShdw blurRad="38100" dist="38100" dir="2700000" algn="tl">
                    <a:srgbClr val="000000"/>
                  </a:outerShdw>
                </a:effectLst>
                <a:latin typeface="+mn-lt"/>
                <a:ea typeface="+mn-ea"/>
                <a:cs typeface="+mn-cs"/>
                <a:sym typeface="+mn-ea"/>
              </a:rPr>
              <a:t>全部为</a:t>
            </a:r>
            <a:r>
              <a:rPr lang="en-US" altLang="zh-CN" kern="0" noProof="0" smtClean="0">
                <a:effectLst>
                  <a:outerShdw blurRad="38100" dist="38100" dir="2700000" algn="tl">
                    <a:srgbClr val="000000"/>
                  </a:outerShdw>
                </a:effectLst>
                <a:latin typeface="+mn-lt"/>
                <a:ea typeface="+mn-ea"/>
                <a:cs typeface="+mn-cs"/>
                <a:sym typeface="+mn-ea"/>
              </a:rPr>
              <a:t>8kg</a:t>
            </a:r>
            <a:r>
              <a:rPr lang="zh-CN" altLang="en-US" kern="0" noProof="0" smtClean="0">
                <a:effectLst>
                  <a:outerShdw blurRad="38100" dist="38100" dir="2700000" algn="tl">
                    <a:srgbClr val="000000"/>
                  </a:outerShdw>
                </a:effectLst>
                <a:latin typeface="+mn-lt"/>
                <a:ea typeface="+mn-ea"/>
                <a:cs typeface="+mn-cs"/>
                <a:sym typeface="+mn-ea"/>
              </a:rPr>
              <a:t>灭火器</a:t>
            </a:r>
            <a:endParaRPr kumimoji="0" lang="en-US" altLang="zh-CN" kern="0" cap="none" spc="0" normalizeH="0" baseline="0" noProof="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 typeface="Wingdings" panose="05000000000000000000" pitchFamily="2" charset="2"/>
              <a:buChar char="ü"/>
              <a:defRPr/>
            </a:pPr>
            <a:r>
              <a:rPr lang="zh-CN" altLang="en-US" kern="0" noProof="0" smtClean="0">
                <a:effectLst>
                  <a:outerShdw blurRad="38100" dist="38100" dir="2700000" algn="tl">
                    <a:srgbClr val="000000"/>
                  </a:outerShdw>
                </a:effectLst>
                <a:latin typeface="+mn-lt"/>
                <a:ea typeface="+mn-ea"/>
                <a:cs typeface="+mn-cs"/>
                <a:sym typeface="+mn-ea"/>
              </a:rPr>
              <a:t>每处不小于</a:t>
            </a:r>
            <a:r>
              <a:rPr lang="en-US" altLang="zh-CN" kern="0" noProof="0" smtClean="0">
                <a:effectLst>
                  <a:outerShdw blurRad="38100" dist="38100" dir="2700000" algn="tl">
                    <a:srgbClr val="000000"/>
                  </a:outerShdw>
                </a:effectLst>
                <a:latin typeface="+mn-lt"/>
                <a:ea typeface="+mn-ea"/>
                <a:cs typeface="+mn-cs"/>
                <a:sym typeface="+mn-ea"/>
              </a:rPr>
              <a:t>2</a:t>
            </a:r>
            <a:r>
              <a:rPr lang="zh-CN" altLang="en-US" kern="0" noProof="0" smtClean="0">
                <a:effectLst>
                  <a:outerShdw blurRad="38100" dist="38100" dir="2700000" algn="tl">
                    <a:srgbClr val="000000"/>
                  </a:outerShdw>
                </a:effectLst>
                <a:latin typeface="+mn-lt"/>
                <a:ea typeface="+mn-ea"/>
                <a:cs typeface="+mn-cs"/>
                <a:sym typeface="+mn-ea"/>
              </a:rPr>
              <a:t>具、但不超</a:t>
            </a:r>
            <a:r>
              <a:rPr lang="en-US" altLang="zh-CN" kern="0" noProof="0" smtClean="0">
                <a:effectLst>
                  <a:outerShdw blurRad="38100" dist="38100" dir="2700000" algn="tl">
                    <a:srgbClr val="000000"/>
                  </a:outerShdw>
                </a:effectLst>
                <a:latin typeface="+mn-lt"/>
                <a:ea typeface="+mn-ea"/>
                <a:cs typeface="+mn-cs"/>
                <a:sym typeface="+mn-ea"/>
              </a:rPr>
              <a:t>5</a:t>
            </a:r>
            <a:r>
              <a:rPr lang="zh-CN" altLang="en-US" kern="0" noProof="0" smtClean="0">
                <a:effectLst>
                  <a:outerShdw blurRad="38100" dist="38100" dir="2700000" algn="tl">
                    <a:srgbClr val="000000"/>
                  </a:outerShdw>
                </a:effectLst>
                <a:latin typeface="+mn-lt"/>
                <a:ea typeface="+mn-ea"/>
                <a:cs typeface="+mn-cs"/>
                <a:sym typeface="+mn-ea"/>
              </a:rPr>
              <a:t>具</a:t>
            </a:r>
            <a:endParaRPr kumimoji="0" lang="en-US" altLang="zh-CN" kern="0" cap="none" spc="0" normalizeH="0" baseline="0" noProof="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 typeface="Wingdings" panose="05000000000000000000" pitchFamily="2" charset="2"/>
              <a:buChar char="ü"/>
              <a:defRPr/>
            </a:pPr>
            <a:r>
              <a:rPr lang="zh-CN" altLang="en-US" kern="0" noProof="0" smtClean="0">
                <a:effectLst>
                  <a:outerShdw blurRad="38100" dist="38100" dir="2700000" algn="tl">
                    <a:srgbClr val="000000"/>
                  </a:outerShdw>
                </a:effectLst>
                <a:latin typeface="+mn-lt"/>
                <a:ea typeface="+mn-ea"/>
                <a:cs typeface="+mn-cs"/>
                <a:sym typeface="+mn-ea"/>
              </a:rPr>
              <a:t>每台储罐配置</a:t>
            </a:r>
            <a:r>
              <a:rPr lang="en-US" altLang="zh-CN" kern="0" noProof="0" smtClean="0">
                <a:effectLst>
                  <a:outerShdw blurRad="38100" dist="38100" dir="2700000" algn="tl">
                    <a:srgbClr val="000000"/>
                  </a:outerShdw>
                </a:effectLst>
                <a:latin typeface="+mn-lt"/>
                <a:ea typeface="+mn-ea"/>
                <a:cs typeface="+mn-cs"/>
                <a:sym typeface="+mn-ea"/>
              </a:rPr>
              <a:t>2</a:t>
            </a:r>
            <a:r>
              <a:rPr lang="zh-CN" altLang="en-US" kern="0" noProof="0" smtClean="0">
                <a:effectLst>
                  <a:outerShdw blurRad="38100" dist="38100" dir="2700000" algn="tl">
                    <a:srgbClr val="000000"/>
                  </a:outerShdw>
                </a:effectLst>
                <a:latin typeface="+mn-lt"/>
                <a:ea typeface="+mn-ea"/>
                <a:cs typeface="+mn-cs"/>
                <a:sym typeface="+mn-ea"/>
              </a:rPr>
              <a:t>具。</a:t>
            </a:r>
            <a:endParaRPr kumimoji="0" lang="en-US" altLang="zh-CN" kern="0" cap="none" spc="0" normalizeH="0" baseline="0" noProof="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 typeface="Wingdings" panose="05000000000000000000" pitchFamily="2" charset="2"/>
              <a:buChar char="ü"/>
              <a:defRPr/>
            </a:pPr>
            <a:r>
              <a:rPr lang="zh-CN" altLang="en-US" kern="0" noProof="0" smtClean="0">
                <a:effectLst>
                  <a:outerShdw blurRad="38100" dist="38100" dir="2700000" algn="tl">
                    <a:srgbClr val="000000"/>
                  </a:outerShdw>
                </a:effectLst>
                <a:latin typeface="+mn-lt"/>
                <a:ea typeface="+mn-ea"/>
                <a:cs typeface="+mn-cs"/>
                <a:sym typeface="+mn-ea"/>
              </a:rPr>
              <a:t>每间</a:t>
            </a:r>
            <a:r>
              <a:rPr lang="en-US" altLang="zh-CN" kern="0" noProof="0" smtClean="0">
                <a:effectLst>
                  <a:outerShdw blurRad="38100" dist="38100" dir="2700000" algn="tl">
                    <a:srgbClr val="000000"/>
                  </a:outerShdw>
                </a:effectLst>
                <a:latin typeface="+mn-lt"/>
                <a:ea typeface="+mn-ea"/>
                <a:cs typeface="+mn-cs"/>
                <a:sym typeface="+mn-ea"/>
              </a:rPr>
              <a:t>2</a:t>
            </a:r>
            <a:r>
              <a:rPr lang="zh-CN" altLang="en-US" kern="0" noProof="0" smtClean="0">
                <a:effectLst>
                  <a:outerShdw blurRad="38100" dist="38100" dir="2700000" algn="tl">
                    <a:srgbClr val="000000"/>
                  </a:outerShdw>
                </a:effectLst>
                <a:latin typeface="+mn-lt"/>
                <a:ea typeface="+mn-ea"/>
                <a:cs typeface="+mn-cs"/>
                <a:sym typeface="+mn-ea"/>
              </a:rPr>
              <a:t>具</a:t>
            </a:r>
            <a:endParaRPr kumimoji="0" lang="en-US" altLang="zh-CN" kern="0" cap="none" spc="0" normalizeH="0" baseline="0" noProof="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 typeface="Wingdings" panose="05000000000000000000" pitchFamily="2" charset="2"/>
              <a:buChar char="ü"/>
              <a:defRPr/>
            </a:pPr>
            <a:r>
              <a:rPr lang="zh-CN" altLang="en-US" kern="0" noProof="0" smtClean="0">
                <a:effectLst>
                  <a:outerShdw blurRad="38100" dist="38100" dir="2700000" algn="tl">
                    <a:srgbClr val="000000"/>
                  </a:outerShdw>
                </a:effectLst>
                <a:latin typeface="+mn-lt"/>
                <a:ea typeface="+mn-ea"/>
                <a:cs typeface="+mn-cs"/>
                <a:sym typeface="+mn-ea"/>
              </a:rPr>
              <a:t>每</a:t>
            </a:r>
            <a:r>
              <a:rPr lang="en-US" altLang="zh-CN" kern="0" noProof="0" smtClean="0">
                <a:effectLst>
                  <a:outerShdw blurRad="38100" dist="38100" dir="2700000" algn="tl">
                    <a:srgbClr val="000000"/>
                  </a:outerShdw>
                </a:effectLst>
                <a:latin typeface="+mn-lt"/>
                <a:ea typeface="+mn-ea"/>
                <a:cs typeface="+mn-cs"/>
                <a:sym typeface="+mn-ea"/>
              </a:rPr>
              <a:t>50m</a:t>
            </a:r>
            <a:r>
              <a:rPr lang="en-US" altLang="zh-CN" kern="0" baseline="30000" noProof="0" smtClean="0">
                <a:effectLst>
                  <a:outerShdw blurRad="38100" dist="38100" dir="2700000" algn="tl">
                    <a:srgbClr val="000000"/>
                  </a:outerShdw>
                </a:effectLst>
                <a:latin typeface="+mn-lt"/>
                <a:ea typeface="+mn-ea"/>
                <a:cs typeface="+mn-cs"/>
                <a:sym typeface="+mn-ea"/>
              </a:rPr>
              <a:t>2</a:t>
            </a:r>
            <a:r>
              <a:rPr lang="zh-CN" altLang="en-US" kern="0" noProof="0" smtClean="0">
                <a:effectLst>
                  <a:outerShdw blurRad="38100" dist="38100" dir="2700000" algn="tl">
                    <a:srgbClr val="000000"/>
                  </a:outerShdw>
                </a:effectLst>
                <a:latin typeface="+mn-lt"/>
                <a:ea typeface="+mn-ea"/>
                <a:cs typeface="+mn-cs"/>
                <a:sym typeface="+mn-ea"/>
              </a:rPr>
              <a:t>内配置</a:t>
            </a:r>
            <a:r>
              <a:rPr lang="en-US" altLang="zh-CN" kern="0" noProof="0" smtClean="0">
                <a:effectLst>
                  <a:outerShdw blurRad="38100" dist="38100" dir="2700000" algn="tl">
                    <a:srgbClr val="000000"/>
                  </a:outerShdw>
                </a:effectLst>
                <a:latin typeface="+mn-lt"/>
                <a:ea typeface="+mn-ea"/>
                <a:cs typeface="+mn-cs"/>
                <a:sym typeface="+mn-ea"/>
              </a:rPr>
              <a:t>1</a:t>
            </a:r>
            <a:r>
              <a:rPr lang="zh-CN" altLang="en-US" kern="0" noProof="0" smtClean="0">
                <a:effectLst>
                  <a:outerShdw blurRad="38100" dist="38100" dir="2700000" algn="tl">
                    <a:srgbClr val="000000"/>
                  </a:outerShdw>
                </a:effectLst>
                <a:latin typeface="+mn-lt"/>
                <a:ea typeface="+mn-ea"/>
                <a:cs typeface="+mn-cs"/>
                <a:sym typeface="+mn-ea"/>
              </a:rPr>
              <a:t>具、但不少于</a:t>
            </a:r>
            <a:r>
              <a:rPr lang="en-US" altLang="zh-CN" kern="0" noProof="0" smtClean="0">
                <a:effectLst>
                  <a:outerShdw blurRad="38100" dist="38100" dir="2700000" algn="tl">
                    <a:srgbClr val="000000"/>
                  </a:outerShdw>
                </a:effectLst>
                <a:latin typeface="+mn-lt"/>
                <a:ea typeface="+mn-ea"/>
                <a:cs typeface="+mn-cs"/>
                <a:sym typeface="+mn-ea"/>
              </a:rPr>
              <a:t>2</a:t>
            </a:r>
            <a:r>
              <a:rPr lang="zh-CN" altLang="en-US" kern="0" noProof="0" smtClean="0">
                <a:effectLst>
                  <a:outerShdw blurRad="38100" dist="38100" dir="2700000" algn="tl">
                    <a:srgbClr val="000000"/>
                  </a:outerShdw>
                </a:effectLst>
                <a:latin typeface="+mn-lt"/>
                <a:ea typeface="+mn-ea"/>
                <a:cs typeface="+mn-cs"/>
                <a:sym typeface="+mn-ea"/>
              </a:rPr>
              <a:t>具</a:t>
            </a:r>
            <a:endParaRPr kumimoji="0" lang="en-US" altLang="zh-CN" kern="0" cap="none" spc="0" normalizeH="0" baseline="0" noProof="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 typeface="Wingdings" panose="05000000000000000000" pitchFamily="2" charset="2"/>
              <a:buChar char="ü"/>
              <a:defRPr/>
            </a:pPr>
            <a:endParaRPr kumimoji="0" lang="en-US" altLang="zh-CN" kern="0" cap="none" spc="0" normalizeH="0" baseline="0" noProof="0" smtClean="0">
              <a:effectLst>
                <a:outerShdw blurRad="38100" dist="38100" dir="2700000" algn="tl">
                  <a:srgbClr val="000000"/>
                </a:outerShdw>
              </a:effectLst>
              <a:latin typeface="+mn-lt"/>
              <a:ea typeface="+mn-ea"/>
              <a:cs typeface="+mn-cs"/>
            </a:endParaRPr>
          </a:p>
          <a:p>
            <a:endParaRPr lang="zh-CN" altLang="en-US" noProof="1"/>
          </a:p>
        </p:txBody>
      </p:sp>
      <p:pic>
        <p:nvPicPr>
          <p:cNvPr id="173061" name="Picture 4"/>
          <p:cNvPicPr>
            <a:picLocks noChangeAspect="1"/>
          </p:cNvPicPr>
          <p:nvPr/>
        </p:nvPicPr>
        <p:blipFill>
          <a:blip r:embed="rId1"/>
          <a:srcRect l="2553" t="25185" b="33333"/>
          <a:stretch>
            <a:fillRect/>
          </a:stretch>
        </p:blipFill>
        <p:spPr>
          <a:xfrm>
            <a:off x="4213225" y="1917700"/>
            <a:ext cx="4813300" cy="3806825"/>
          </a:xfrm>
          <a:prstGeom prst="rect">
            <a:avLst/>
          </a:prstGeom>
          <a:noFill/>
          <a:ln w="9525">
            <a:noFill/>
          </a:ln>
        </p:spPr>
      </p:pic>
    </p:spTree>
  </p:cSld>
  <p:clrMapOvr>
    <a:masterClrMapping/>
  </p:clrMapOvr>
  <p:transition spd="slow" advTm="5769">
    <p:fade/>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844800" y="787400"/>
            <a:ext cx="4561840" cy="1198880"/>
          </a:xfrm>
          <a:prstGeom prst="rect">
            <a:avLst/>
          </a:prstGeom>
          <a:noFill/>
        </p:spPr>
        <p:txBody>
          <a:bodyPr wrap="square" rtlCol="0">
            <a:spAutoFit/>
          </a:bodyPr>
          <a:p>
            <a:r>
              <a:rPr lang="zh-CN" altLang="en-US" sz="2400" kern="0" noProof="0" dirty="0" smtClean="0">
                <a:solidFill>
                  <a:schemeClr val="tx2"/>
                </a:solidFill>
                <a:effectLst>
                  <a:outerShdw blurRad="38100" dist="38100" dir="2700000" algn="tl">
                    <a:srgbClr val="000000"/>
                  </a:outerShdw>
                </a:effectLst>
                <a:latin typeface="+mj-lt"/>
                <a:ea typeface="+mj-ea"/>
                <a:cs typeface="+mj-cs"/>
                <a:sym typeface="+mn-ea"/>
              </a:rPr>
              <a:t>十七、消防安全与职业保护</a:t>
            </a:r>
            <a:endParaRPr kumimoji="0" lang="zh-CN" altLang="en-US" sz="2400" kern="0" cap="none" spc="0" normalizeH="0" baseline="0" noProof="0" dirty="0" smtClean="0">
              <a:solidFill>
                <a:schemeClr val="tx2"/>
              </a:solidFill>
              <a:effectLst>
                <a:outerShdw blurRad="38100" dist="38100" dir="2700000" algn="tl">
                  <a:srgbClr val="000000"/>
                </a:outerShdw>
              </a:effectLst>
              <a:latin typeface="+mj-lt"/>
              <a:ea typeface="+mj-ea"/>
              <a:cs typeface="+mj-cs"/>
            </a:endParaRPr>
          </a:p>
          <a:p>
            <a:endParaRPr kumimoji="0" lang="zh-CN" altLang="en-US" sz="2400" kern="0" cap="none" spc="0" normalizeH="0" baseline="0" noProof="0" dirty="0" smtClean="0">
              <a:solidFill>
                <a:schemeClr val="tx2"/>
              </a:solidFill>
              <a:effectLst>
                <a:outerShdw blurRad="38100" dist="38100" dir="2700000" algn="tl">
                  <a:srgbClr val="000000"/>
                </a:outerShdw>
              </a:effectLst>
              <a:latin typeface="+mj-lt"/>
              <a:ea typeface="+mj-ea"/>
              <a:cs typeface="+mj-cs"/>
            </a:endParaRPr>
          </a:p>
          <a:p>
            <a:endParaRPr kumimoji="0" lang="zh-CN" altLang="en-US" sz="2400" kern="0" cap="none" spc="0" normalizeH="0" baseline="0" noProof="0" dirty="0" smtClean="0">
              <a:solidFill>
                <a:schemeClr val="tx2"/>
              </a:solidFill>
              <a:effectLst>
                <a:outerShdw blurRad="38100" dist="38100" dir="2700000" algn="tl">
                  <a:srgbClr val="000000"/>
                </a:outerShdw>
              </a:effectLst>
              <a:latin typeface="+mj-lt"/>
              <a:ea typeface="+mj-ea"/>
              <a:cs typeface="+mj-cs"/>
            </a:endParaRPr>
          </a:p>
        </p:txBody>
      </p:sp>
      <p:sp>
        <p:nvSpPr>
          <p:cNvPr id="3" name="文本框 2"/>
          <p:cNvSpPr txBox="1"/>
          <p:nvPr/>
        </p:nvSpPr>
        <p:spPr>
          <a:xfrm>
            <a:off x="468313" y="1708150"/>
            <a:ext cx="7939088" cy="2971800"/>
          </a:xfrm>
          <a:prstGeom prst="rect">
            <a:avLst/>
          </a:prstGeom>
          <a:noFill/>
        </p:spPr>
        <p:txBody>
          <a:bodyPr wrap="square" rtlCol="0">
            <a:spAutoFit/>
          </a:bodyPr>
          <a:p>
            <a:pPr marL="571500" marR="0" indent="-571500" defTabSz="914400">
              <a:spcBef>
                <a:spcPct val="20000"/>
              </a:spcBef>
              <a:buClr>
                <a:schemeClr val="tx2"/>
              </a:buClr>
              <a:buSzTx/>
              <a:buFontTx/>
              <a:defRPr/>
            </a:pPr>
            <a:r>
              <a:rPr lang="zh-CN" altLang="en-US" kern="0" noProof="0" smtClean="0">
                <a:effectLst>
                  <a:outerShdw blurRad="38100" dist="38100" dir="2700000" algn="tl">
                    <a:srgbClr val="000000"/>
                  </a:outerShdw>
                </a:effectLst>
                <a:latin typeface="+mn-lt"/>
                <a:ea typeface="+mn-ea"/>
                <a:cs typeface="+mn-cs"/>
                <a:sym typeface="+mn-ea"/>
              </a:rPr>
              <a:t>（七）、在液化气储配站内灭火器配置规定：</a:t>
            </a:r>
            <a:r>
              <a:rPr lang="en-US" altLang="zh-CN" kern="0" noProof="0" smtClean="0">
                <a:effectLst>
                  <a:outerShdw blurRad="38100" dist="38100" dir="2700000" algn="tl">
                    <a:srgbClr val="000000"/>
                  </a:outerShdw>
                </a:effectLst>
                <a:latin typeface="+mn-lt"/>
                <a:ea typeface="+mn-ea"/>
                <a:cs typeface="+mn-cs"/>
                <a:sym typeface="+mn-ea"/>
              </a:rPr>
              <a:t>GB50140</a:t>
            </a:r>
            <a:endParaRPr kumimoji="0" lang="en-US" altLang="zh-CN" kern="0" cap="none" spc="0" normalizeH="0" baseline="0" noProof="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 typeface="Wingdings" panose="05000000000000000000" pitchFamily="2" charset="2"/>
              <a:buChar char="u"/>
              <a:defRPr/>
            </a:pPr>
            <a:r>
              <a:rPr lang="zh-CN" altLang="en-US" kern="0" noProof="0" smtClean="0">
                <a:effectLst>
                  <a:outerShdw blurRad="38100" dist="38100" dir="2700000" algn="tl">
                    <a:srgbClr val="000000"/>
                  </a:outerShdw>
                </a:effectLst>
                <a:latin typeface="+mn-lt"/>
                <a:ea typeface="+mn-ea"/>
                <a:cs typeface="+mn-cs"/>
                <a:sym typeface="+mn-ea"/>
              </a:rPr>
              <a:t>明显位置</a:t>
            </a:r>
            <a:endParaRPr kumimoji="0" lang="en-US" altLang="zh-CN" kern="0" cap="none" spc="0" normalizeH="0" baseline="0" noProof="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 typeface="Wingdings" panose="05000000000000000000" pitchFamily="2" charset="2"/>
              <a:buChar char="u"/>
              <a:defRPr/>
            </a:pPr>
            <a:r>
              <a:rPr lang="zh-CN" altLang="en-US" kern="0" noProof="0" smtClean="0">
                <a:effectLst>
                  <a:outerShdw blurRad="38100" dist="38100" dir="2700000" algn="tl">
                    <a:srgbClr val="000000"/>
                  </a:outerShdw>
                </a:effectLst>
                <a:latin typeface="+mn-lt"/>
                <a:ea typeface="+mn-ea"/>
                <a:cs typeface="+mn-cs"/>
                <a:sym typeface="+mn-ea"/>
              </a:rPr>
              <a:t>不影响疏散</a:t>
            </a:r>
            <a:endParaRPr kumimoji="0" lang="en-US" altLang="zh-CN" kern="0" cap="none" spc="0" normalizeH="0" baseline="0" noProof="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 typeface="Wingdings" panose="05000000000000000000" pitchFamily="2" charset="2"/>
              <a:buChar char="u"/>
              <a:defRPr/>
            </a:pPr>
            <a:r>
              <a:rPr lang="zh-CN" altLang="en-US" kern="0" noProof="0" smtClean="0">
                <a:effectLst>
                  <a:outerShdw blurRad="38100" dist="38100" dir="2700000" algn="tl">
                    <a:srgbClr val="000000"/>
                  </a:outerShdw>
                </a:effectLst>
                <a:latin typeface="+mn-lt"/>
                <a:ea typeface="+mn-ea"/>
                <a:cs typeface="+mn-cs"/>
                <a:sym typeface="+mn-ea"/>
              </a:rPr>
              <a:t>易取</a:t>
            </a:r>
            <a:endParaRPr kumimoji="0" lang="en-US" altLang="zh-CN" kern="0" cap="none" spc="0" normalizeH="0" baseline="0" noProof="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 typeface="Wingdings" panose="05000000000000000000" pitchFamily="2" charset="2"/>
              <a:buChar char="u"/>
              <a:defRPr/>
            </a:pPr>
            <a:r>
              <a:rPr lang="zh-CN" altLang="en-US" kern="0" noProof="0" smtClean="0">
                <a:effectLst>
                  <a:outerShdw blurRad="38100" dist="38100" dir="2700000" algn="tl">
                    <a:srgbClr val="000000"/>
                  </a:outerShdw>
                </a:effectLst>
                <a:latin typeface="+mn-lt"/>
                <a:ea typeface="+mn-ea"/>
                <a:cs typeface="+mn-cs"/>
                <a:sym typeface="+mn-ea"/>
              </a:rPr>
              <a:t>防潮、防晒</a:t>
            </a:r>
            <a:endParaRPr kumimoji="0" lang="en-US" altLang="zh-CN" kern="0" cap="none" spc="0" normalizeH="0" baseline="0" noProof="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 typeface="Wingdings" panose="05000000000000000000" pitchFamily="2" charset="2"/>
              <a:buChar char="u"/>
              <a:defRPr/>
            </a:pPr>
            <a:r>
              <a:rPr lang="zh-CN" altLang="en-US" kern="0" noProof="0" smtClean="0">
                <a:effectLst>
                  <a:outerShdw blurRad="38100" dist="38100" dir="2700000" algn="tl">
                    <a:srgbClr val="000000"/>
                  </a:outerShdw>
                </a:effectLst>
                <a:latin typeface="+mn-lt"/>
                <a:ea typeface="+mn-ea"/>
                <a:cs typeface="+mn-cs"/>
                <a:sym typeface="+mn-ea"/>
              </a:rPr>
              <a:t>防腐</a:t>
            </a:r>
            <a:endParaRPr kumimoji="0" lang="en-US" altLang="zh-CN" kern="0" cap="none" spc="0" normalizeH="0" baseline="0" noProof="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endParaRPr kumimoji="0" lang="en-US" altLang="zh-CN" kern="0" cap="none" spc="0" normalizeH="0" baseline="0" noProof="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endParaRPr kumimoji="0" lang="en-US" altLang="zh-CN" kern="0" cap="none" spc="0" normalizeH="0" baseline="0" noProof="0" smtClean="0">
              <a:solidFill>
                <a:srgbClr val="FF0000"/>
              </a:solidFill>
              <a:effectLst>
                <a:outerShdw blurRad="38100" dist="38100" dir="2700000" algn="tl">
                  <a:srgbClr val="000000"/>
                </a:outerShdw>
              </a:effectLst>
              <a:latin typeface="+mn-lt"/>
              <a:ea typeface="+mn-ea"/>
              <a:cs typeface="+mn-cs"/>
            </a:endParaRPr>
          </a:p>
          <a:p>
            <a:endParaRPr lang="zh-CN" altLang="en-US" noProof="1"/>
          </a:p>
        </p:txBody>
      </p:sp>
      <p:pic>
        <p:nvPicPr>
          <p:cNvPr id="174085" name="Picture 2"/>
          <p:cNvPicPr>
            <a:picLocks noChangeAspect="1"/>
          </p:cNvPicPr>
          <p:nvPr/>
        </p:nvPicPr>
        <p:blipFill>
          <a:blip r:embed="rId1"/>
          <a:srcRect l="4829" t="18359" b="61801"/>
          <a:stretch>
            <a:fillRect/>
          </a:stretch>
        </p:blipFill>
        <p:spPr>
          <a:xfrm>
            <a:off x="2700338" y="2276475"/>
            <a:ext cx="5694362" cy="2111375"/>
          </a:xfrm>
          <a:prstGeom prst="rect">
            <a:avLst/>
          </a:prstGeom>
          <a:noFill/>
          <a:ln w="9525">
            <a:noFill/>
          </a:ln>
        </p:spPr>
      </p:pic>
    </p:spTree>
  </p:cSld>
  <p:clrMapOvr>
    <a:masterClrMapping/>
  </p:clrMapOvr>
  <p:transition spd="slow" advTm="5769">
    <p:fade/>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844800" y="787400"/>
            <a:ext cx="4229735" cy="1198880"/>
          </a:xfrm>
          <a:prstGeom prst="rect">
            <a:avLst/>
          </a:prstGeom>
          <a:noFill/>
        </p:spPr>
        <p:txBody>
          <a:bodyPr wrap="square" rtlCol="0">
            <a:spAutoFit/>
          </a:bodyPr>
          <a:p>
            <a:r>
              <a:rPr lang="zh-CN" altLang="en-US" sz="2400" kern="0" noProof="0" dirty="0" smtClean="0">
                <a:solidFill>
                  <a:schemeClr val="tx2"/>
                </a:solidFill>
                <a:effectLst>
                  <a:outerShdw blurRad="38100" dist="38100" dir="2700000" algn="tl">
                    <a:srgbClr val="000000"/>
                  </a:outerShdw>
                </a:effectLst>
                <a:latin typeface="+mj-lt"/>
                <a:ea typeface="+mj-ea"/>
                <a:cs typeface="+mj-cs"/>
                <a:sym typeface="+mn-ea"/>
              </a:rPr>
              <a:t>十七、消防安全与职业保护</a:t>
            </a:r>
            <a:endParaRPr kumimoji="0" lang="zh-CN" altLang="en-US" sz="2400" kern="0" cap="none" spc="0" normalizeH="0" baseline="0" noProof="0" dirty="0" smtClean="0">
              <a:solidFill>
                <a:schemeClr val="tx2"/>
              </a:solidFill>
              <a:effectLst>
                <a:outerShdw blurRad="38100" dist="38100" dir="2700000" algn="tl">
                  <a:srgbClr val="000000"/>
                </a:outerShdw>
              </a:effectLst>
              <a:latin typeface="+mj-lt"/>
              <a:ea typeface="+mj-ea"/>
              <a:cs typeface="+mj-cs"/>
            </a:endParaRPr>
          </a:p>
          <a:p>
            <a:endParaRPr kumimoji="0" lang="zh-CN" altLang="en-US" sz="2400" kern="0" cap="none" spc="0" normalizeH="0" baseline="0" noProof="0" dirty="0" smtClean="0">
              <a:solidFill>
                <a:schemeClr val="tx2"/>
              </a:solidFill>
              <a:effectLst>
                <a:outerShdw blurRad="38100" dist="38100" dir="2700000" algn="tl">
                  <a:srgbClr val="000000"/>
                </a:outerShdw>
              </a:effectLst>
              <a:latin typeface="+mj-lt"/>
              <a:ea typeface="+mj-ea"/>
              <a:cs typeface="+mj-cs"/>
            </a:endParaRPr>
          </a:p>
          <a:p>
            <a:endParaRPr kumimoji="0" lang="zh-CN" altLang="en-US" sz="2400" kern="0" cap="none" spc="0" normalizeH="0" baseline="0" noProof="0" dirty="0" smtClean="0">
              <a:solidFill>
                <a:schemeClr val="tx2"/>
              </a:solidFill>
              <a:effectLst>
                <a:outerShdw blurRad="38100" dist="38100" dir="2700000" algn="tl">
                  <a:srgbClr val="000000"/>
                </a:outerShdw>
              </a:effectLst>
              <a:latin typeface="+mj-lt"/>
              <a:ea typeface="+mj-ea"/>
              <a:cs typeface="+mj-cs"/>
            </a:endParaRPr>
          </a:p>
        </p:txBody>
      </p:sp>
      <p:sp>
        <p:nvSpPr>
          <p:cNvPr id="3" name="文本框 2"/>
          <p:cNvSpPr txBox="1"/>
          <p:nvPr/>
        </p:nvSpPr>
        <p:spPr>
          <a:xfrm>
            <a:off x="454025" y="1700213"/>
            <a:ext cx="8235950" cy="4523105"/>
          </a:xfrm>
          <a:prstGeom prst="rect">
            <a:avLst/>
          </a:prstGeom>
          <a:noFill/>
        </p:spPr>
        <p:txBody>
          <a:bodyPr wrap="square" rtlCol="0">
            <a:spAutoFit/>
          </a:bodyPr>
          <a:p>
            <a:pPr marL="571500" marR="0" indent="-571500" defTabSz="914400">
              <a:lnSpc>
                <a:spcPct val="150000"/>
              </a:lnSpc>
              <a:spcBef>
                <a:spcPct val="20000"/>
              </a:spcBef>
              <a:buClr>
                <a:schemeClr val="tx2"/>
              </a:buClr>
              <a:buSzTx/>
              <a:buFontTx/>
              <a:defRPr/>
            </a:pPr>
            <a:r>
              <a:rPr lang="zh-CN" altLang="en-US" sz="2000" kern="0" noProof="0" smtClean="0">
                <a:effectLst>
                  <a:outerShdw blurRad="38100" dist="38100" dir="2700000" algn="tl">
                    <a:srgbClr val="000000"/>
                  </a:outerShdw>
                </a:effectLst>
                <a:latin typeface="+mn-lt"/>
                <a:ea typeface="+mn-ea"/>
                <a:cs typeface="+mn-cs"/>
                <a:sym typeface="+mn-ea"/>
              </a:rPr>
              <a:t>（八）、</a:t>
            </a:r>
            <a:r>
              <a:rPr lang="zh-CN" altLang="en-US" sz="2000" kern="0" noProof="0" dirty="0" smtClean="0">
                <a:effectLst>
                  <a:outerShdw blurRad="38100" dist="38100" dir="2700000" algn="tl">
                    <a:srgbClr val="000000"/>
                  </a:outerShdw>
                </a:effectLst>
                <a:latin typeface="+mn-lt"/>
                <a:ea typeface="+mn-ea"/>
                <a:cs typeface="+mn-cs"/>
                <a:sym typeface="+mn-ea"/>
              </a:rPr>
              <a:t>液化石油储配站防护用品常最低配置要求：</a:t>
            </a:r>
            <a:endParaRPr kumimoji="0" lang="en-US" altLang="zh-CN" sz="2000" kern="0" cap="none" spc="0" normalizeH="0" baseline="0" noProof="0" dirty="0" smtClean="0">
              <a:effectLst>
                <a:outerShdw blurRad="38100" dist="38100" dir="2700000" algn="tl">
                  <a:srgbClr val="000000"/>
                </a:outerShdw>
              </a:effectLst>
              <a:latin typeface="+mn-lt"/>
              <a:ea typeface="+mn-ea"/>
              <a:cs typeface="+mn-cs"/>
            </a:endParaRPr>
          </a:p>
          <a:p>
            <a:pPr marL="571500" marR="0" indent="-571500" defTabSz="914400">
              <a:lnSpc>
                <a:spcPct val="150000"/>
              </a:lnSpc>
              <a:spcBef>
                <a:spcPct val="20000"/>
              </a:spcBef>
              <a:buClr>
                <a:schemeClr val="tx2"/>
              </a:buClr>
              <a:buSzTx/>
              <a:buFont typeface="Wingdings" panose="05000000000000000000" pitchFamily="2" charset="2"/>
              <a:buChar char="u"/>
              <a:defRPr/>
            </a:pPr>
            <a:r>
              <a:rPr lang="zh-CN" altLang="en-US" sz="2000" kern="0" noProof="0" dirty="0" smtClean="0">
                <a:effectLst>
                  <a:outerShdw blurRad="38100" dist="38100" dir="2700000" algn="tl">
                    <a:srgbClr val="000000"/>
                  </a:outerShdw>
                </a:effectLst>
                <a:latin typeface="+mn-lt"/>
                <a:ea typeface="+mn-ea"/>
                <a:cs typeface="+mn-cs"/>
                <a:sym typeface="+mn-ea"/>
              </a:rPr>
              <a:t>呼吸护具类：防毒面具、空气呼吸器</a:t>
            </a:r>
            <a:r>
              <a:rPr lang="zh-CN" altLang="en-US" sz="2000" kern="0" noProof="0" dirty="0" smtClean="0">
                <a:solidFill>
                  <a:srgbClr val="FFFF00"/>
                </a:solidFill>
                <a:effectLst>
                  <a:outerShdw blurRad="38100" dist="38100" dir="2700000" algn="tl">
                    <a:srgbClr val="000000"/>
                  </a:outerShdw>
                </a:effectLst>
                <a:latin typeface="+mn-lt"/>
                <a:ea typeface="+mn-ea"/>
                <a:cs typeface="+mn-cs"/>
                <a:sym typeface="+mn-ea"/>
              </a:rPr>
              <a:t>（每月检查一遍）</a:t>
            </a:r>
            <a:endParaRPr kumimoji="0" lang="en-US" altLang="zh-CN" sz="2000" kern="0" cap="none" spc="0" normalizeH="0" baseline="0" noProof="0" dirty="0" smtClean="0">
              <a:solidFill>
                <a:srgbClr val="FFFF00"/>
              </a:solidFill>
              <a:effectLst>
                <a:outerShdw blurRad="38100" dist="38100" dir="2700000" algn="tl">
                  <a:srgbClr val="000000"/>
                </a:outerShdw>
              </a:effectLst>
              <a:latin typeface="+mn-lt"/>
              <a:ea typeface="+mn-ea"/>
              <a:cs typeface="+mn-cs"/>
            </a:endParaRPr>
          </a:p>
          <a:p>
            <a:pPr marL="571500" marR="0" indent="-571500" defTabSz="914400">
              <a:lnSpc>
                <a:spcPct val="150000"/>
              </a:lnSpc>
              <a:spcBef>
                <a:spcPct val="20000"/>
              </a:spcBef>
              <a:buClr>
                <a:schemeClr val="tx2"/>
              </a:buClr>
              <a:buSzTx/>
              <a:buFont typeface="Wingdings" panose="05000000000000000000" pitchFamily="2" charset="2"/>
              <a:buChar char="u"/>
              <a:defRPr/>
            </a:pPr>
            <a:r>
              <a:rPr lang="zh-CN" altLang="en-US" sz="2000" kern="0" noProof="0" dirty="0" smtClean="0">
                <a:effectLst>
                  <a:outerShdw blurRad="38100" dist="38100" dir="2700000" algn="tl">
                    <a:srgbClr val="000000"/>
                  </a:outerShdw>
                </a:effectLst>
                <a:latin typeface="+mn-lt"/>
                <a:ea typeface="+mn-ea"/>
                <a:cs typeface="+mn-cs"/>
                <a:sym typeface="+mn-ea"/>
              </a:rPr>
              <a:t>防护手套类：普通型、防冻型</a:t>
            </a:r>
            <a:endParaRPr kumimoji="0" lang="en-US" altLang="zh-CN" sz="2000" kern="0" cap="none" spc="0" normalizeH="0" baseline="0" noProof="0" dirty="0" smtClean="0">
              <a:effectLst>
                <a:outerShdw blurRad="38100" dist="38100" dir="2700000" algn="tl">
                  <a:srgbClr val="000000"/>
                </a:outerShdw>
              </a:effectLst>
              <a:latin typeface="+mn-lt"/>
              <a:ea typeface="+mn-ea"/>
              <a:cs typeface="+mn-cs"/>
            </a:endParaRPr>
          </a:p>
          <a:p>
            <a:pPr marL="571500" marR="0" indent="-571500" defTabSz="914400">
              <a:lnSpc>
                <a:spcPct val="150000"/>
              </a:lnSpc>
              <a:spcBef>
                <a:spcPct val="20000"/>
              </a:spcBef>
              <a:buClr>
                <a:schemeClr val="tx2"/>
              </a:buClr>
              <a:buSzTx/>
              <a:buFont typeface="Wingdings" panose="05000000000000000000" pitchFamily="2" charset="2"/>
              <a:buChar char="u"/>
              <a:defRPr/>
            </a:pPr>
            <a:r>
              <a:rPr lang="zh-CN" altLang="en-US" sz="2000" kern="0" noProof="0" dirty="0" smtClean="0">
                <a:effectLst>
                  <a:outerShdw blurRad="38100" dist="38100" dir="2700000" algn="tl">
                    <a:srgbClr val="000000"/>
                  </a:outerShdw>
                </a:effectLst>
                <a:latin typeface="+mn-lt"/>
                <a:ea typeface="+mn-ea"/>
                <a:cs typeface="+mn-cs"/>
                <a:sym typeface="+mn-ea"/>
              </a:rPr>
              <a:t>防护服品类：防静电型长袖式、阻燃型（抢险）</a:t>
            </a:r>
            <a:endParaRPr kumimoji="0" lang="en-US" altLang="zh-CN" sz="2000" kern="0" cap="none" spc="0" normalizeH="0" baseline="0" noProof="0" dirty="0" smtClean="0">
              <a:effectLst>
                <a:outerShdw blurRad="38100" dist="38100" dir="2700000" algn="tl">
                  <a:srgbClr val="000000"/>
                </a:outerShdw>
              </a:effectLst>
              <a:latin typeface="+mn-lt"/>
              <a:ea typeface="+mn-ea"/>
              <a:cs typeface="+mn-cs"/>
            </a:endParaRPr>
          </a:p>
          <a:p>
            <a:pPr marL="571500" marR="0" indent="-571500" defTabSz="914400">
              <a:lnSpc>
                <a:spcPct val="150000"/>
              </a:lnSpc>
              <a:spcBef>
                <a:spcPct val="20000"/>
              </a:spcBef>
              <a:buClr>
                <a:schemeClr val="tx2"/>
              </a:buClr>
              <a:buSzTx/>
              <a:buFont typeface="Wingdings" panose="05000000000000000000" pitchFamily="2" charset="2"/>
              <a:buChar char="u"/>
              <a:defRPr/>
            </a:pPr>
            <a:r>
              <a:rPr lang="zh-CN" altLang="en-US" sz="2000" kern="0" noProof="0" dirty="0" smtClean="0">
                <a:effectLst>
                  <a:outerShdw blurRad="38100" dist="38100" dir="2700000" algn="tl">
                    <a:srgbClr val="000000"/>
                  </a:outerShdw>
                </a:effectLst>
                <a:latin typeface="+mn-lt"/>
                <a:ea typeface="+mn-ea"/>
                <a:cs typeface="+mn-cs"/>
                <a:sym typeface="+mn-ea"/>
              </a:rPr>
              <a:t>防护鞋：防静电型，防冻型（抢险）</a:t>
            </a:r>
            <a:endParaRPr kumimoji="0" lang="en-US" altLang="zh-CN" sz="2000" kern="0" cap="none" spc="0" normalizeH="0" baseline="0" noProof="0" dirty="0" smtClean="0">
              <a:effectLst>
                <a:outerShdw blurRad="38100" dist="38100" dir="2700000" algn="tl">
                  <a:srgbClr val="000000"/>
                </a:outerShdw>
              </a:effectLst>
              <a:latin typeface="+mn-lt"/>
              <a:ea typeface="+mn-ea"/>
              <a:cs typeface="+mn-cs"/>
            </a:endParaRPr>
          </a:p>
          <a:p>
            <a:pPr marL="571500" marR="0" indent="-571500" defTabSz="914400">
              <a:lnSpc>
                <a:spcPct val="150000"/>
              </a:lnSpc>
              <a:spcBef>
                <a:spcPct val="20000"/>
              </a:spcBef>
              <a:buClr>
                <a:schemeClr val="tx2"/>
              </a:buClr>
              <a:buSzTx/>
              <a:buFont typeface="Wingdings" panose="05000000000000000000" pitchFamily="2" charset="2"/>
              <a:buChar char="u"/>
              <a:defRPr/>
            </a:pPr>
            <a:r>
              <a:rPr lang="zh-CN" altLang="en-US" sz="2000" kern="0" noProof="0" dirty="0" smtClean="0">
                <a:effectLst>
                  <a:outerShdw blurRad="38100" dist="38100" dir="2700000" algn="tl">
                    <a:srgbClr val="000000"/>
                  </a:outerShdw>
                </a:effectLst>
                <a:latin typeface="+mn-lt"/>
                <a:ea typeface="+mn-ea"/>
                <a:cs typeface="+mn-cs"/>
                <a:sym typeface="+mn-ea"/>
              </a:rPr>
              <a:t>护肤用品类：肥皂、毛巾</a:t>
            </a:r>
            <a:endParaRPr kumimoji="0" lang="en-US" altLang="zh-CN" sz="2000" kern="0" cap="none" spc="0" normalizeH="0" baseline="0" noProof="0" dirty="0" smtClean="0">
              <a:effectLst>
                <a:outerShdw blurRad="38100" dist="38100" dir="2700000" algn="tl">
                  <a:srgbClr val="000000"/>
                </a:outerShdw>
              </a:effectLst>
              <a:latin typeface="+mn-lt"/>
              <a:ea typeface="+mn-ea"/>
              <a:cs typeface="+mn-cs"/>
            </a:endParaRPr>
          </a:p>
          <a:p>
            <a:pPr marL="571500" marR="0" indent="-571500" defTabSz="914400">
              <a:lnSpc>
                <a:spcPct val="150000"/>
              </a:lnSpc>
              <a:spcBef>
                <a:spcPct val="20000"/>
              </a:spcBef>
              <a:buClr>
                <a:schemeClr val="tx2"/>
              </a:buClr>
              <a:buSzTx/>
              <a:buFont typeface="Wingdings" panose="05000000000000000000" pitchFamily="2" charset="2"/>
              <a:buChar char="u"/>
              <a:defRPr/>
            </a:pPr>
            <a:r>
              <a:rPr lang="zh-CN" altLang="en-US" sz="2000" kern="0" noProof="0" dirty="0" smtClean="0">
                <a:effectLst>
                  <a:outerShdw blurRad="38100" dist="38100" dir="2700000" algn="tl">
                    <a:srgbClr val="000000"/>
                  </a:outerShdw>
                </a:effectLst>
                <a:latin typeface="+mn-lt"/>
                <a:ea typeface="+mn-ea"/>
                <a:cs typeface="+mn-cs"/>
                <a:sym typeface="+mn-ea"/>
              </a:rPr>
              <a:t>其他</a:t>
            </a:r>
            <a:endParaRPr kumimoji="0" lang="en-US" altLang="zh-CN" sz="2000" kern="0" cap="none" spc="0" normalizeH="0" baseline="0" noProof="0" dirty="0" smtClean="0">
              <a:effectLst>
                <a:outerShdw blurRad="38100" dist="38100" dir="2700000" algn="tl">
                  <a:srgbClr val="000000"/>
                </a:outerShdw>
              </a:effectLst>
              <a:latin typeface="+mn-lt"/>
              <a:ea typeface="+mn-ea"/>
              <a:cs typeface="+mn-cs"/>
            </a:endParaRPr>
          </a:p>
          <a:p>
            <a:pPr marL="571500" marR="0" indent="-571500" defTabSz="914400">
              <a:lnSpc>
                <a:spcPct val="150000"/>
              </a:lnSpc>
              <a:spcBef>
                <a:spcPct val="20000"/>
              </a:spcBef>
              <a:buClr>
                <a:schemeClr val="tx2"/>
              </a:buClr>
              <a:buSzTx/>
              <a:buFontTx/>
              <a:defRPr/>
            </a:pPr>
            <a:endParaRPr kumimoji="0" lang="en-US" altLang="zh-CN" sz="2000" kern="0" cap="none" spc="0" normalizeH="0" baseline="0" noProof="0" dirty="0" smtClean="0">
              <a:effectLst>
                <a:outerShdw blurRad="38100" dist="38100" dir="2700000" algn="tl">
                  <a:srgbClr val="000000"/>
                </a:outerShdw>
              </a:effectLst>
              <a:latin typeface="+mn-lt"/>
              <a:ea typeface="+mn-ea"/>
              <a:cs typeface="+mn-cs"/>
            </a:endParaRPr>
          </a:p>
          <a:p>
            <a:endParaRPr kumimoji="0" lang="en-US" altLang="zh-CN" sz="2000" kern="0" cap="none" spc="0" normalizeH="0" baseline="0" noProof="0" dirty="0" smtClean="0">
              <a:effectLst>
                <a:outerShdw blurRad="38100" dist="38100" dir="2700000" algn="tl">
                  <a:srgbClr val="000000"/>
                </a:outerShdw>
              </a:effectLst>
              <a:latin typeface="+mn-lt"/>
              <a:ea typeface="+mn-ea"/>
              <a:cs typeface="+mn-cs"/>
            </a:endParaRPr>
          </a:p>
        </p:txBody>
      </p:sp>
    </p:spTree>
  </p:cSld>
  <p:clrMapOvr>
    <a:masterClrMapping/>
  </p:clrMapOvr>
  <p:transition spd="slow" advTm="5769">
    <p:fade/>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844800" y="787400"/>
            <a:ext cx="4692650" cy="1198880"/>
          </a:xfrm>
          <a:prstGeom prst="rect">
            <a:avLst/>
          </a:prstGeom>
          <a:noFill/>
        </p:spPr>
        <p:txBody>
          <a:bodyPr wrap="square" rtlCol="0">
            <a:spAutoFit/>
          </a:bodyPr>
          <a:p>
            <a:r>
              <a:rPr lang="zh-CN" altLang="en-US" sz="2400" kern="0" noProof="0" dirty="0" smtClean="0">
                <a:solidFill>
                  <a:schemeClr val="tx2"/>
                </a:solidFill>
                <a:effectLst>
                  <a:outerShdw blurRad="38100" dist="38100" dir="2700000" algn="tl">
                    <a:srgbClr val="000000"/>
                  </a:outerShdw>
                </a:effectLst>
                <a:latin typeface="+mj-lt"/>
                <a:ea typeface="+mj-ea"/>
                <a:cs typeface="+mj-cs"/>
                <a:sym typeface="+mn-ea"/>
              </a:rPr>
              <a:t>十七、消防安全与职业保护</a:t>
            </a:r>
            <a:endParaRPr kumimoji="0" lang="zh-CN" altLang="en-US" sz="2400" kern="0" cap="none" spc="0" normalizeH="0" baseline="0" noProof="0" dirty="0" smtClean="0">
              <a:solidFill>
                <a:schemeClr val="tx2"/>
              </a:solidFill>
              <a:effectLst>
                <a:outerShdw blurRad="38100" dist="38100" dir="2700000" algn="tl">
                  <a:srgbClr val="000000"/>
                </a:outerShdw>
              </a:effectLst>
              <a:latin typeface="+mj-lt"/>
              <a:ea typeface="+mj-ea"/>
              <a:cs typeface="+mj-cs"/>
            </a:endParaRPr>
          </a:p>
          <a:p>
            <a:endParaRPr kumimoji="0" lang="zh-CN" altLang="en-US" sz="2400" kern="0" cap="none" spc="0" normalizeH="0" baseline="0" noProof="0" dirty="0" smtClean="0">
              <a:solidFill>
                <a:schemeClr val="tx2"/>
              </a:solidFill>
              <a:effectLst>
                <a:outerShdw blurRad="38100" dist="38100" dir="2700000" algn="tl">
                  <a:srgbClr val="000000"/>
                </a:outerShdw>
              </a:effectLst>
              <a:latin typeface="+mj-lt"/>
              <a:ea typeface="+mj-ea"/>
              <a:cs typeface="+mj-cs"/>
            </a:endParaRPr>
          </a:p>
          <a:p>
            <a:endParaRPr kumimoji="0" lang="zh-CN" altLang="en-US" sz="2400" kern="0" cap="none" spc="0" normalizeH="0" baseline="0" noProof="0" dirty="0" smtClean="0">
              <a:solidFill>
                <a:schemeClr val="tx2"/>
              </a:solidFill>
              <a:effectLst>
                <a:outerShdw blurRad="38100" dist="38100" dir="2700000" algn="tl">
                  <a:srgbClr val="000000"/>
                </a:outerShdw>
              </a:effectLst>
              <a:latin typeface="+mj-lt"/>
              <a:ea typeface="+mj-ea"/>
              <a:cs typeface="+mj-cs"/>
            </a:endParaRPr>
          </a:p>
        </p:txBody>
      </p:sp>
      <p:sp>
        <p:nvSpPr>
          <p:cNvPr id="3" name="文本框 2"/>
          <p:cNvSpPr txBox="1"/>
          <p:nvPr/>
        </p:nvSpPr>
        <p:spPr>
          <a:xfrm>
            <a:off x="890588" y="1844675"/>
            <a:ext cx="7589838" cy="3938270"/>
          </a:xfrm>
          <a:prstGeom prst="rect">
            <a:avLst/>
          </a:prstGeom>
          <a:noFill/>
        </p:spPr>
        <p:txBody>
          <a:bodyPr wrap="square" rtlCol="0">
            <a:spAutoFit/>
          </a:bodyPr>
          <a:p>
            <a:pPr marL="571500" marR="0" indent="-571500" defTabSz="914400">
              <a:lnSpc>
                <a:spcPct val="150000"/>
              </a:lnSpc>
              <a:spcBef>
                <a:spcPct val="20000"/>
              </a:spcBef>
              <a:buClr>
                <a:schemeClr val="tx2"/>
              </a:buClr>
              <a:buSzTx/>
              <a:buFontTx/>
              <a:defRPr/>
            </a:pPr>
            <a:r>
              <a:rPr lang="zh-CN" altLang="en-US" sz="2000" kern="0" noProof="0" smtClean="0">
                <a:effectLst>
                  <a:outerShdw blurRad="38100" dist="38100" dir="2700000" algn="tl">
                    <a:srgbClr val="000000"/>
                  </a:outerShdw>
                </a:effectLst>
                <a:latin typeface="+mn-lt"/>
                <a:ea typeface="+mn-ea"/>
                <a:cs typeface="+mn-cs"/>
                <a:sym typeface="+mn-ea"/>
              </a:rPr>
              <a:t>（九）、燃气站劳动防护用品管理原则：</a:t>
            </a:r>
            <a:endParaRPr kumimoji="0" lang="en-US" altLang="zh-CN" sz="2000" kern="0" cap="none" spc="0" normalizeH="0" baseline="0" noProof="0" smtClean="0">
              <a:effectLst>
                <a:outerShdw blurRad="38100" dist="38100" dir="2700000" algn="tl">
                  <a:srgbClr val="000000"/>
                </a:outerShdw>
              </a:effectLst>
              <a:latin typeface="+mn-lt"/>
              <a:ea typeface="+mn-ea"/>
              <a:cs typeface="+mn-cs"/>
            </a:endParaRPr>
          </a:p>
          <a:p>
            <a:pPr marL="571500" marR="0" indent="-571500" defTabSz="914400">
              <a:lnSpc>
                <a:spcPct val="150000"/>
              </a:lnSpc>
              <a:spcBef>
                <a:spcPct val="20000"/>
              </a:spcBef>
              <a:buClr>
                <a:schemeClr val="tx2"/>
              </a:buClr>
              <a:buSzTx/>
              <a:buFont typeface="Wingdings" panose="05000000000000000000" pitchFamily="2" charset="2"/>
              <a:buChar char="u"/>
              <a:defRPr/>
            </a:pPr>
            <a:r>
              <a:rPr lang="zh-CN" altLang="en-US" sz="2000" kern="0" noProof="0" smtClean="0">
                <a:effectLst>
                  <a:outerShdw blurRad="38100" dist="38100" dir="2700000" algn="tl">
                    <a:srgbClr val="000000"/>
                  </a:outerShdw>
                </a:effectLst>
                <a:latin typeface="+mn-lt"/>
                <a:ea typeface="+mn-ea"/>
                <a:cs typeface="+mn-cs"/>
                <a:sym typeface="+mn-ea"/>
              </a:rPr>
              <a:t>按国家规定配备，企业有发放、使用标准</a:t>
            </a:r>
            <a:r>
              <a:rPr lang="en-US" altLang="zh-CN" sz="2000" kern="0" noProof="0" smtClean="0">
                <a:effectLst>
                  <a:outerShdw blurRad="38100" dist="38100" dir="2700000" algn="tl">
                    <a:srgbClr val="000000"/>
                  </a:outerShdw>
                </a:effectLst>
                <a:latin typeface="+mn-lt"/>
                <a:ea typeface="+mn-ea"/>
                <a:cs typeface="+mn-cs"/>
                <a:sym typeface="+mn-ea"/>
              </a:rPr>
              <a:t>《</a:t>
            </a:r>
            <a:r>
              <a:rPr lang="zh-CN" altLang="en-US" sz="2000" kern="0" noProof="0" smtClean="0">
                <a:effectLst>
                  <a:outerShdw blurRad="38100" dist="38100" dir="2700000" algn="tl">
                    <a:srgbClr val="000000"/>
                  </a:outerShdw>
                </a:effectLst>
                <a:latin typeface="+mn-lt"/>
                <a:ea typeface="+mn-ea"/>
                <a:cs typeface="+mn-cs"/>
                <a:sym typeface="+mn-ea"/>
              </a:rPr>
              <a:t>个体防护装备选用规范</a:t>
            </a:r>
            <a:r>
              <a:rPr lang="en-US" altLang="zh-CN" sz="2000" kern="0" noProof="0" smtClean="0">
                <a:effectLst>
                  <a:outerShdw blurRad="38100" dist="38100" dir="2700000" algn="tl">
                    <a:srgbClr val="000000"/>
                  </a:outerShdw>
                </a:effectLst>
                <a:latin typeface="+mn-lt"/>
                <a:ea typeface="+mn-ea"/>
                <a:cs typeface="+mn-cs"/>
                <a:sym typeface="+mn-ea"/>
              </a:rPr>
              <a:t>》</a:t>
            </a:r>
            <a:r>
              <a:rPr lang="en-US" sz="2000" kern="0" noProof="0" smtClean="0">
                <a:effectLst>
                  <a:outerShdw blurRad="38100" dist="38100" dir="2700000" algn="tl">
                    <a:srgbClr val="000000"/>
                  </a:outerShdw>
                </a:effectLst>
                <a:latin typeface="+mn-lt"/>
                <a:ea typeface="+mn-ea"/>
                <a:cs typeface="+mn-cs"/>
                <a:sym typeface="+mn-ea"/>
              </a:rPr>
              <a:t>GB/T 11651</a:t>
            </a:r>
            <a:r>
              <a:rPr lang="zh-CN" altLang="en-US" sz="2000" kern="0" noProof="0" smtClean="0">
                <a:effectLst>
                  <a:outerShdw blurRad="38100" dist="38100" dir="2700000" algn="tl">
                    <a:srgbClr val="000000"/>
                  </a:outerShdw>
                </a:effectLst>
                <a:latin typeface="+mn-lt"/>
                <a:ea typeface="+mn-ea"/>
                <a:cs typeface="+mn-cs"/>
                <a:sym typeface="+mn-ea"/>
              </a:rPr>
              <a:t>；</a:t>
            </a:r>
            <a:endParaRPr kumimoji="0" lang="en-US" altLang="zh-CN" sz="2000" kern="0" cap="none" spc="0" normalizeH="0" baseline="0" noProof="0" smtClean="0">
              <a:effectLst>
                <a:outerShdw blurRad="38100" dist="38100" dir="2700000" algn="tl">
                  <a:srgbClr val="000000"/>
                </a:outerShdw>
              </a:effectLst>
              <a:latin typeface="+mn-lt"/>
              <a:ea typeface="+mn-ea"/>
              <a:cs typeface="+mn-cs"/>
            </a:endParaRPr>
          </a:p>
          <a:p>
            <a:pPr marL="571500" marR="0" indent="-571500" defTabSz="914400">
              <a:lnSpc>
                <a:spcPct val="150000"/>
              </a:lnSpc>
              <a:spcBef>
                <a:spcPct val="20000"/>
              </a:spcBef>
              <a:buClr>
                <a:schemeClr val="tx2"/>
              </a:buClr>
              <a:buSzTx/>
              <a:buFont typeface="Wingdings" panose="05000000000000000000" pitchFamily="2" charset="2"/>
              <a:buChar char="u"/>
              <a:defRPr/>
            </a:pPr>
            <a:r>
              <a:rPr lang="zh-CN" altLang="en-US" sz="2000" kern="0" noProof="0" smtClean="0">
                <a:effectLst>
                  <a:outerShdw blurRad="38100" dist="38100" dir="2700000" algn="tl">
                    <a:srgbClr val="000000"/>
                  </a:outerShdw>
                </a:effectLst>
                <a:latin typeface="+mn-lt"/>
                <a:ea typeface="+mn-ea"/>
                <a:cs typeface="+mn-cs"/>
                <a:sym typeface="+mn-ea"/>
              </a:rPr>
              <a:t>产品有生产许可证、安全鉴定证，合格证、有档案；</a:t>
            </a:r>
            <a:endParaRPr kumimoji="0" lang="en-US" altLang="zh-CN" sz="2000" kern="0" cap="none" spc="0" normalizeH="0" baseline="0" noProof="0" smtClean="0">
              <a:effectLst>
                <a:outerShdw blurRad="38100" dist="38100" dir="2700000" algn="tl">
                  <a:srgbClr val="000000"/>
                </a:outerShdw>
              </a:effectLst>
              <a:latin typeface="+mn-lt"/>
              <a:ea typeface="+mn-ea"/>
              <a:cs typeface="+mn-cs"/>
            </a:endParaRPr>
          </a:p>
          <a:p>
            <a:pPr marL="571500" marR="0" indent="-571500" defTabSz="914400">
              <a:lnSpc>
                <a:spcPct val="150000"/>
              </a:lnSpc>
              <a:spcBef>
                <a:spcPct val="20000"/>
              </a:spcBef>
              <a:buClr>
                <a:schemeClr val="tx2"/>
              </a:buClr>
              <a:buSzTx/>
              <a:buFont typeface="Wingdings" panose="05000000000000000000" pitchFamily="2" charset="2"/>
              <a:buChar char="u"/>
              <a:defRPr/>
            </a:pPr>
            <a:r>
              <a:rPr lang="zh-CN" altLang="en-US" sz="2000" kern="0" noProof="0" smtClean="0">
                <a:effectLst>
                  <a:outerShdw blurRad="38100" dist="38100" dir="2700000" algn="tl">
                    <a:srgbClr val="000000"/>
                  </a:outerShdw>
                </a:effectLst>
                <a:latin typeface="+mn-lt"/>
                <a:ea typeface="+mn-ea"/>
                <a:cs typeface="+mn-cs"/>
                <a:sym typeface="+mn-ea"/>
              </a:rPr>
              <a:t>劳动防护用品按时发放；</a:t>
            </a:r>
            <a:endParaRPr kumimoji="0" lang="en-US" altLang="zh-CN" sz="2000" kern="0" cap="none" spc="0" normalizeH="0" baseline="0" noProof="0" smtClean="0">
              <a:effectLst>
                <a:outerShdw blurRad="38100" dist="38100" dir="2700000" algn="tl">
                  <a:srgbClr val="000000"/>
                </a:outerShdw>
              </a:effectLst>
              <a:latin typeface="+mn-lt"/>
              <a:ea typeface="+mn-ea"/>
              <a:cs typeface="+mn-cs"/>
            </a:endParaRPr>
          </a:p>
          <a:p>
            <a:pPr marL="571500" marR="0" indent="-571500" defTabSz="914400">
              <a:lnSpc>
                <a:spcPct val="150000"/>
              </a:lnSpc>
              <a:spcBef>
                <a:spcPct val="20000"/>
              </a:spcBef>
              <a:buClr>
                <a:schemeClr val="tx2"/>
              </a:buClr>
              <a:buSzTx/>
              <a:buFont typeface="Wingdings" panose="05000000000000000000" pitchFamily="2" charset="2"/>
              <a:buChar char="u"/>
              <a:defRPr/>
            </a:pPr>
            <a:r>
              <a:rPr lang="zh-CN" altLang="en-US" sz="2000" kern="0" noProof="0" smtClean="0">
                <a:effectLst>
                  <a:outerShdw blurRad="38100" dist="38100" dir="2700000" algn="tl">
                    <a:srgbClr val="000000"/>
                  </a:outerShdw>
                </a:effectLst>
                <a:latin typeface="+mn-lt"/>
                <a:ea typeface="+mn-ea"/>
                <a:cs typeface="+mn-cs"/>
                <a:sym typeface="+mn-ea"/>
              </a:rPr>
              <a:t>有劳动防护用品宣传使用记录。</a:t>
            </a:r>
            <a:endParaRPr kumimoji="0" lang="en-US" altLang="zh-CN" sz="2000" kern="0" cap="none" spc="0" normalizeH="0" baseline="0" noProof="0" smtClean="0">
              <a:effectLst>
                <a:outerShdw blurRad="38100" dist="38100" dir="2700000" algn="tl">
                  <a:srgbClr val="000000"/>
                </a:outerShdw>
              </a:effectLst>
              <a:latin typeface="+mn-lt"/>
              <a:ea typeface="+mn-ea"/>
              <a:cs typeface="+mn-cs"/>
            </a:endParaRPr>
          </a:p>
          <a:p>
            <a:pPr marL="571500" marR="0" indent="-571500" defTabSz="914400">
              <a:lnSpc>
                <a:spcPct val="150000"/>
              </a:lnSpc>
              <a:spcBef>
                <a:spcPct val="20000"/>
              </a:spcBef>
              <a:buClr>
                <a:schemeClr val="tx2"/>
              </a:buClr>
              <a:buSzTx/>
              <a:buFont typeface="Wingdings" panose="05000000000000000000" pitchFamily="2" charset="2"/>
              <a:buChar char="u"/>
              <a:defRPr/>
            </a:pPr>
            <a:endParaRPr kumimoji="0" lang="en-US" altLang="zh-CN" sz="2000" kern="0" cap="none" spc="0" normalizeH="0" baseline="0" noProof="0" smtClean="0">
              <a:effectLst>
                <a:outerShdw blurRad="38100" dist="38100" dir="2700000" algn="tl">
                  <a:srgbClr val="000000"/>
                </a:outerShdw>
              </a:effectLst>
              <a:latin typeface="+mn-lt"/>
              <a:ea typeface="+mn-ea"/>
              <a:cs typeface="+mn-cs"/>
            </a:endParaRPr>
          </a:p>
          <a:p>
            <a:endParaRPr kumimoji="0" lang="en-US" altLang="zh-CN" sz="2000" kern="0" cap="none" spc="0" normalizeH="0" baseline="0" noProof="0" smtClean="0">
              <a:effectLst>
                <a:outerShdw blurRad="38100" dist="38100" dir="2700000" algn="tl">
                  <a:srgbClr val="000000"/>
                </a:outerShdw>
              </a:effectLst>
              <a:latin typeface="+mn-lt"/>
              <a:ea typeface="+mn-ea"/>
              <a:cs typeface="+mn-cs"/>
            </a:endParaRPr>
          </a:p>
        </p:txBody>
      </p:sp>
    </p:spTree>
  </p:cSld>
  <p:clrMapOvr>
    <a:masterClrMapping/>
  </p:clrMapOvr>
  <p:transition spd="slow" advTm="5769">
    <p:fade/>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939290" y="787400"/>
            <a:ext cx="6718935" cy="460375"/>
          </a:xfrm>
          <a:prstGeom prst="rect">
            <a:avLst/>
          </a:prstGeom>
          <a:noFill/>
        </p:spPr>
        <p:txBody>
          <a:bodyPr wrap="square" rtlCol="0">
            <a:spAutoFit/>
          </a:bodyPr>
          <a:p>
            <a:r>
              <a:rPr lang="zh-CN" altLang="en-US" sz="2400" kern="0" noProof="0" dirty="0" smtClean="0">
                <a:solidFill>
                  <a:schemeClr val="tx2"/>
                </a:solidFill>
                <a:effectLst>
                  <a:outerShdw blurRad="38100" dist="38100" dir="2700000" algn="tl">
                    <a:srgbClr val="000000"/>
                  </a:outerShdw>
                </a:effectLst>
                <a:latin typeface="+mj-lt"/>
                <a:ea typeface="+mj-ea"/>
                <a:cs typeface="+mj-cs"/>
                <a:sym typeface="+mn-ea"/>
              </a:rPr>
              <a:t>十八、城镇燃气经营安全重大隐患判定标准</a:t>
            </a:r>
            <a:endParaRPr lang="zh-CN" altLang="en-US" sz="2400" kern="0" noProof="0" dirty="0" smtClean="0">
              <a:solidFill>
                <a:schemeClr val="tx2"/>
              </a:solidFill>
              <a:effectLst>
                <a:outerShdw blurRad="38100" dist="38100" dir="2700000" algn="tl">
                  <a:srgbClr val="000000"/>
                </a:outerShdw>
              </a:effectLst>
              <a:latin typeface="+mj-lt"/>
              <a:ea typeface="+mj-ea"/>
              <a:cs typeface="+mj-cs"/>
              <a:sym typeface="+mn-ea"/>
            </a:endParaRPr>
          </a:p>
        </p:txBody>
      </p:sp>
      <p:sp>
        <p:nvSpPr>
          <p:cNvPr id="3" name="文本框 2"/>
          <p:cNvSpPr txBox="1"/>
          <p:nvPr/>
        </p:nvSpPr>
        <p:spPr>
          <a:xfrm>
            <a:off x="612775" y="1862138"/>
            <a:ext cx="8045450" cy="4407535"/>
          </a:xfrm>
          <a:prstGeom prst="rect">
            <a:avLst/>
          </a:prstGeom>
          <a:noFill/>
        </p:spPr>
        <p:txBody>
          <a:bodyPr wrap="square" rtlCol="0">
            <a:spAutoFit/>
          </a:bodyPr>
          <a:p>
            <a:pPr marR="0" defTabSz="914400">
              <a:lnSpc>
                <a:spcPts val="3060"/>
              </a:lnSpc>
              <a:spcBef>
                <a:spcPts val="0"/>
              </a:spcBef>
              <a:buClr>
                <a:schemeClr val="tx2"/>
              </a:buClr>
              <a:buSzTx/>
              <a:buFontTx/>
              <a:defRPr/>
            </a:pPr>
            <a:r>
              <a:rPr lang="zh-CN" altLang="en-US" sz="2000" kern="0" noProof="0" smtClean="0">
                <a:effectLst>
                  <a:outerShdw blurRad="38100" dist="38100" dir="2700000" algn="tl">
                    <a:srgbClr val="000000"/>
                  </a:outerShdw>
                </a:effectLst>
                <a:latin typeface="+mn-lt"/>
                <a:ea typeface="+mn-ea"/>
                <a:cs typeface="+mn-cs"/>
                <a:sym typeface="+mn-ea"/>
              </a:rPr>
              <a:t>住房城乡建设部关于印发城镇燃气经营安全重大隐患判定标准的通知</a:t>
            </a:r>
            <a:endParaRPr lang="zh-CN" altLang="en-US" sz="2000" kern="0" noProof="0" smtClean="0">
              <a:effectLst>
                <a:outerShdw blurRad="38100" dist="38100" dir="2700000" algn="tl">
                  <a:srgbClr val="000000"/>
                </a:outerShdw>
              </a:effectLst>
              <a:latin typeface="+mn-lt"/>
              <a:ea typeface="+mn-ea"/>
              <a:sym typeface="+mn-ea"/>
            </a:endParaRPr>
          </a:p>
          <a:p>
            <a:pPr marR="0" defTabSz="914400">
              <a:lnSpc>
                <a:spcPts val="3060"/>
              </a:lnSpc>
              <a:spcBef>
                <a:spcPts val="0"/>
              </a:spcBef>
              <a:buClr>
                <a:schemeClr val="tx2"/>
              </a:buClr>
              <a:buSzTx/>
              <a:buFontTx/>
              <a:defRPr/>
            </a:pPr>
            <a:r>
              <a:rPr lang="zh-CN" altLang="en-US" sz="2000" kern="0" noProof="0" smtClean="0">
                <a:effectLst>
                  <a:outerShdw blurRad="38100" dist="38100" dir="2700000" algn="tl">
                    <a:srgbClr val="000000"/>
                  </a:outerShdw>
                </a:effectLst>
                <a:latin typeface="+mn-lt"/>
                <a:ea typeface="+mn-ea"/>
                <a:cs typeface="+mn-cs"/>
                <a:sym typeface="+mn-ea"/>
              </a:rPr>
              <a:t>建城规〔2023〕4号</a:t>
            </a:r>
            <a:endParaRPr lang="zh-CN" altLang="en-US" sz="2000" kern="0" noProof="0" smtClean="0">
              <a:effectLst>
                <a:outerShdw blurRad="38100" dist="38100" dir="2700000" algn="tl">
                  <a:srgbClr val="000000"/>
                </a:outerShdw>
              </a:effectLst>
              <a:latin typeface="+mn-lt"/>
              <a:ea typeface="+mn-ea"/>
              <a:sym typeface="+mn-ea"/>
            </a:endParaRPr>
          </a:p>
          <a:p>
            <a:pPr marR="0" defTabSz="914400">
              <a:lnSpc>
                <a:spcPts val="3060"/>
              </a:lnSpc>
              <a:spcBef>
                <a:spcPts val="0"/>
              </a:spcBef>
              <a:buClr>
                <a:schemeClr val="tx2"/>
              </a:buClr>
              <a:buSzTx/>
              <a:buFontTx/>
              <a:defRPr/>
            </a:pPr>
            <a:r>
              <a:rPr lang="zh-CN" altLang="en-US" sz="2000" kern="0" noProof="0" smtClean="0">
                <a:effectLst>
                  <a:outerShdw blurRad="38100" dist="38100" dir="2700000" algn="tl">
                    <a:srgbClr val="000000"/>
                  </a:outerShdw>
                </a:effectLst>
                <a:latin typeface="仿宋" panose="02010609060101010101" charset="-122"/>
                <a:ea typeface="仿宋" panose="02010609060101010101" charset="-122"/>
                <a:cs typeface="+mn-cs"/>
                <a:sym typeface="+mn-ea"/>
              </a:rPr>
              <a:t>★ </a:t>
            </a:r>
            <a:r>
              <a:rPr lang="zh-CN" altLang="en-US" sz="2000" kern="0" noProof="0" smtClean="0">
                <a:effectLst>
                  <a:outerShdw blurRad="38100" dist="38100" dir="2700000" algn="tl">
                    <a:srgbClr val="000000"/>
                  </a:outerShdw>
                </a:effectLst>
                <a:latin typeface="+mn-lt"/>
                <a:ea typeface="+mn-ea"/>
                <a:cs typeface="+mn-cs"/>
                <a:sym typeface="+mn-ea"/>
              </a:rPr>
              <a:t>重大隐患，是指燃气经营者在生产经营过程中，存在的危害程度较大、可能导致群死群伤或造成重大经济损失的隐患。</a:t>
            </a:r>
            <a:endParaRPr lang="zh-CN" altLang="en-US" sz="2000" kern="0" noProof="0" smtClean="0">
              <a:effectLst>
                <a:outerShdw blurRad="38100" dist="38100" dir="2700000" algn="tl">
                  <a:srgbClr val="000000"/>
                </a:outerShdw>
              </a:effectLst>
              <a:latin typeface="+mn-lt"/>
              <a:ea typeface="+mn-ea"/>
              <a:sym typeface="+mn-ea"/>
            </a:endParaRPr>
          </a:p>
          <a:p>
            <a:pPr marL="571500" marR="0" indent="-571500" defTabSz="914400">
              <a:lnSpc>
                <a:spcPts val="3060"/>
              </a:lnSpc>
              <a:spcBef>
                <a:spcPts val="0"/>
              </a:spcBef>
              <a:buClr>
                <a:schemeClr val="tx2"/>
              </a:buClr>
              <a:buSzTx/>
              <a:buFontTx/>
              <a:defRPr/>
            </a:pPr>
            <a:r>
              <a:rPr lang="zh-CN" altLang="en-US" sz="2000" kern="0" noProof="0" smtClean="0">
                <a:effectLst>
                  <a:outerShdw blurRad="38100" dist="38100" dir="2700000" algn="tl">
                    <a:srgbClr val="000000"/>
                  </a:outerShdw>
                </a:effectLst>
                <a:latin typeface="+mn-lt"/>
                <a:ea typeface="+mn-ea"/>
                <a:cs typeface="+mn-cs"/>
                <a:sym typeface="+mn-ea"/>
              </a:rPr>
              <a:t>（一）燃气经营者在安全生产管理中，有下列情形之一的，判定为重大隐患：</a:t>
            </a:r>
            <a:endParaRPr kumimoji="0" lang="en-US" altLang="zh-CN" sz="2000" kern="0" cap="none" spc="0" normalizeH="0" baseline="0" noProof="0" smtClean="0">
              <a:effectLst>
                <a:outerShdw blurRad="38100" dist="38100" dir="2700000" algn="tl">
                  <a:srgbClr val="000000"/>
                </a:outerShdw>
              </a:effectLst>
              <a:latin typeface="+mn-lt"/>
              <a:ea typeface="+mn-ea"/>
              <a:cs typeface="+mn-cs"/>
            </a:endParaRPr>
          </a:p>
          <a:p>
            <a:pPr marL="571500" marR="0" indent="-571500" defTabSz="914400">
              <a:lnSpc>
                <a:spcPts val="3060"/>
              </a:lnSpc>
              <a:spcBef>
                <a:spcPts val="0"/>
              </a:spcBef>
              <a:buClr>
                <a:schemeClr val="tx2"/>
              </a:buClr>
              <a:buSzTx/>
              <a:buFont typeface="Wingdings" panose="05000000000000000000" pitchFamily="2" charset="2"/>
              <a:buChar char="u"/>
              <a:defRPr/>
            </a:pPr>
            <a:r>
              <a:rPr sz="2000" kern="0" noProof="0" smtClean="0">
                <a:effectLst>
                  <a:outerShdw blurRad="38100" dist="38100" dir="2700000" algn="tl">
                    <a:srgbClr val="000000"/>
                  </a:outerShdw>
                </a:effectLst>
                <a:latin typeface="+mn-lt"/>
                <a:ea typeface="+mn-ea"/>
                <a:cs typeface="+mn-cs"/>
                <a:sym typeface="+mn-ea"/>
              </a:rPr>
              <a:t>未取得燃气经营许可证从事燃气经营活动；</a:t>
            </a:r>
            <a:endParaRPr sz="2000" kern="0" noProof="0" smtClean="0">
              <a:effectLst>
                <a:outerShdw blurRad="38100" dist="38100" dir="2700000" algn="tl">
                  <a:srgbClr val="000000"/>
                </a:outerShdw>
              </a:effectLst>
              <a:latin typeface="+mn-lt"/>
              <a:ea typeface="+mn-ea"/>
              <a:sym typeface="+mn-ea"/>
            </a:endParaRPr>
          </a:p>
          <a:p>
            <a:pPr marL="571500" marR="0" indent="-571500" defTabSz="914400">
              <a:lnSpc>
                <a:spcPts val="3060"/>
              </a:lnSpc>
              <a:spcBef>
                <a:spcPts val="0"/>
              </a:spcBef>
              <a:buClr>
                <a:schemeClr val="tx2"/>
              </a:buClr>
              <a:buSzTx/>
              <a:buFont typeface="Wingdings" panose="05000000000000000000" pitchFamily="2" charset="2"/>
              <a:buChar char="u"/>
              <a:defRPr/>
            </a:pPr>
            <a:r>
              <a:rPr sz="2000" kern="0" noProof="0" smtClean="0">
                <a:effectLst>
                  <a:outerShdw blurRad="38100" dist="38100" dir="2700000" algn="tl">
                    <a:srgbClr val="000000"/>
                  </a:outerShdw>
                </a:effectLst>
                <a:latin typeface="+mn-lt"/>
                <a:ea typeface="+mn-ea"/>
                <a:cs typeface="+mn-cs"/>
                <a:sym typeface="+mn-ea"/>
              </a:rPr>
              <a:t>未建立安全风险分级管控制度；</a:t>
            </a:r>
            <a:endParaRPr sz="2000" kern="0" noProof="0" smtClean="0">
              <a:effectLst>
                <a:outerShdw blurRad="38100" dist="38100" dir="2700000" algn="tl">
                  <a:srgbClr val="000000"/>
                </a:outerShdw>
              </a:effectLst>
              <a:latin typeface="+mn-lt"/>
              <a:ea typeface="+mn-ea"/>
              <a:sym typeface="+mn-ea"/>
            </a:endParaRPr>
          </a:p>
          <a:p>
            <a:pPr marL="571500" marR="0" indent="-571500" defTabSz="914400">
              <a:lnSpc>
                <a:spcPts val="3060"/>
              </a:lnSpc>
              <a:spcBef>
                <a:spcPts val="0"/>
              </a:spcBef>
              <a:buClr>
                <a:schemeClr val="tx2"/>
              </a:buClr>
              <a:buSzTx/>
              <a:buFont typeface="Wingdings" panose="05000000000000000000" pitchFamily="2" charset="2"/>
              <a:buChar char="u"/>
              <a:defRPr/>
            </a:pPr>
            <a:r>
              <a:rPr sz="2000" kern="0" noProof="0" smtClean="0">
                <a:effectLst>
                  <a:outerShdw blurRad="38100" dist="38100" dir="2700000" algn="tl">
                    <a:srgbClr val="000000"/>
                  </a:outerShdw>
                </a:effectLst>
                <a:latin typeface="+mn-lt"/>
                <a:ea typeface="+mn-ea"/>
                <a:cs typeface="+mn-cs"/>
                <a:sym typeface="+mn-ea"/>
              </a:rPr>
              <a:t>未建立事故隐患排查治理制度；</a:t>
            </a:r>
            <a:endParaRPr sz="2000" kern="0" noProof="0" smtClean="0">
              <a:effectLst>
                <a:outerShdw blurRad="38100" dist="38100" dir="2700000" algn="tl">
                  <a:srgbClr val="000000"/>
                </a:outerShdw>
              </a:effectLst>
              <a:latin typeface="+mn-lt"/>
              <a:ea typeface="+mn-ea"/>
              <a:sym typeface="+mn-ea"/>
            </a:endParaRPr>
          </a:p>
          <a:p>
            <a:pPr marL="571500" marR="0" indent="-571500" defTabSz="914400">
              <a:lnSpc>
                <a:spcPts val="3060"/>
              </a:lnSpc>
              <a:spcBef>
                <a:spcPts val="0"/>
              </a:spcBef>
              <a:buClr>
                <a:schemeClr val="tx2"/>
              </a:buClr>
              <a:buSzTx/>
              <a:buFont typeface="Wingdings" panose="05000000000000000000" pitchFamily="2" charset="2"/>
              <a:buChar char="u"/>
              <a:defRPr/>
            </a:pPr>
            <a:r>
              <a:rPr sz="2000" kern="0" noProof="0" smtClean="0">
                <a:effectLst>
                  <a:outerShdw blurRad="38100" dist="38100" dir="2700000" algn="tl">
                    <a:srgbClr val="000000"/>
                  </a:outerShdw>
                </a:effectLst>
                <a:latin typeface="+mn-lt"/>
                <a:ea typeface="+mn-ea"/>
                <a:cs typeface="+mn-cs"/>
                <a:sym typeface="+mn-ea"/>
              </a:rPr>
              <a:t>未制定生产安全事故应急救援预案；</a:t>
            </a:r>
            <a:endParaRPr sz="2000" kern="0" noProof="0" smtClean="0">
              <a:effectLst>
                <a:outerShdw blurRad="38100" dist="38100" dir="2700000" algn="tl">
                  <a:srgbClr val="000000"/>
                </a:outerShdw>
              </a:effectLst>
              <a:latin typeface="+mn-lt"/>
              <a:ea typeface="+mn-ea"/>
              <a:sym typeface="+mn-ea"/>
            </a:endParaRPr>
          </a:p>
          <a:p>
            <a:pPr marL="571500" marR="0" indent="-571500" defTabSz="914400">
              <a:lnSpc>
                <a:spcPts val="3060"/>
              </a:lnSpc>
              <a:spcBef>
                <a:spcPts val="0"/>
              </a:spcBef>
              <a:buClr>
                <a:schemeClr val="tx2"/>
              </a:buClr>
              <a:buSzTx/>
              <a:buFont typeface="Wingdings" panose="05000000000000000000" pitchFamily="2" charset="2"/>
              <a:buChar char="u"/>
              <a:defRPr/>
            </a:pPr>
            <a:r>
              <a:rPr sz="2000" kern="0" noProof="0" smtClean="0">
                <a:effectLst>
                  <a:outerShdw blurRad="38100" dist="38100" dir="2700000" algn="tl">
                    <a:srgbClr val="000000"/>
                  </a:outerShdw>
                </a:effectLst>
                <a:latin typeface="+mn-lt"/>
                <a:ea typeface="+mn-ea"/>
                <a:cs typeface="+mn-cs"/>
                <a:sym typeface="+mn-ea"/>
              </a:rPr>
              <a:t>未建立对燃气用户燃气设施的定期安全检查制度。</a:t>
            </a:r>
            <a:endParaRPr lang="zh-CN" altLang="en-US" sz="2000" kern="0" noProof="0" smtClean="0">
              <a:effectLst>
                <a:outerShdw blurRad="38100" dist="38100" dir="2700000" algn="tl">
                  <a:srgbClr val="000000"/>
                </a:outerShdw>
              </a:effectLst>
              <a:latin typeface="+mn-lt"/>
              <a:ea typeface="+mn-ea"/>
              <a:cs typeface="+mn-cs"/>
              <a:sym typeface="+mn-ea"/>
            </a:endParaRPr>
          </a:p>
        </p:txBody>
      </p:sp>
    </p:spTree>
  </p:cSld>
  <p:clrMapOvr>
    <a:masterClrMapping/>
  </p:clrMapOvr>
  <p:transition spd="slow" advTm="5769">
    <p:fade/>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92910" y="924560"/>
            <a:ext cx="6341110" cy="460375"/>
          </a:xfrm>
          <a:prstGeom prst="rect">
            <a:avLst/>
          </a:prstGeom>
          <a:noFill/>
        </p:spPr>
        <p:txBody>
          <a:bodyPr wrap="square" rtlCol="0">
            <a:spAutoFit/>
          </a:bodyPr>
          <a:p>
            <a:r>
              <a:rPr lang="zh-CN" altLang="en-US" sz="2400" kern="0" noProof="0" dirty="0" smtClean="0">
                <a:solidFill>
                  <a:schemeClr val="tx2"/>
                </a:solidFill>
                <a:effectLst>
                  <a:outerShdw blurRad="38100" dist="38100" dir="2700000" algn="tl">
                    <a:srgbClr val="000000"/>
                  </a:outerShdw>
                </a:effectLst>
                <a:latin typeface="+mj-lt"/>
                <a:ea typeface="+mj-ea"/>
                <a:cs typeface="+mj-cs"/>
                <a:sym typeface="+mn-ea"/>
              </a:rPr>
              <a:t>十八、城镇燃气经营安全重大隐患判定标准</a:t>
            </a:r>
            <a:endParaRPr lang="zh-CN" altLang="en-US" sz="2400" kern="0" noProof="0" dirty="0" smtClean="0">
              <a:solidFill>
                <a:schemeClr val="tx2"/>
              </a:solidFill>
              <a:effectLst>
                <a:outerShdw blurRad="38100" dist="38100" dir="2700000" algn="tl">
                  <a:srgbClr val="000000"/>
                </a:outerShdw>
              </a:effectLst>
              <a:latin typeface="+mj-lt"/>
              <a:ea typeface="+mj-ea"/>
              <a:cs typeface="+mj-cs"/>
              <a:sym typeface="+mn-ea"/>
            </a:endParaRPr>
          </a:p>
        </p:txBody>
      </p:sp>
      <p:sp>
        <p:nvSpPr>
          <p:cNvPr id="3" name="文本框 2"/>
          <p:cNvSpPr txBox="1"/>
          <p:nvPr/>
        </p:nvSpPr>
        <p:spPr>
          <a:xfrm>
            <a:off x="430213" y="1544638"/>
            <a:ext cx="8285163" cy="4799013"/>
          </a:xfrm>
          <a:prstGeom prst="rect">
            <a:avLst/>
          </a:prstGeom>
          <a:noFill/>
        </p:spPr>
        <p:txBody>
          <a:bodyPr wrap="square" rtlCol="0">
            <a:spAutoFit/>
          </a:bodyPr>
          <a:p>
            <a:pPr marR="0" defTabSz="914400">
              <a:lnSpc>
                <a:spcPts val="3060"/>
              </a:lnSpc>
              <a:spcBef>
                <a:spcPts val="0"/>
              </a:spcBef>
              <a:buClr>
                <a:schemeClr val="tx2"/>
              </a:buClr>
              <a:buSzTx/>
              <a:buFontTx/>
              <a:defRPr/>
            </a:pPr>
            <a:r>
              <a:rPr lang="zh-CN" altLang="en-US" kern="0" noProof="0" smtClean="0">
                <a:effectLst>
                  <a:outerShdw blurRad="38100" dist="38100" dir="2700000" algn="tl">
                    <a:srgbClr val="000000"/>
                  </a:outerShdw>
                </a:effectLst>
                <a:latin typeface="+mn-lt"/>
                <a:ea typeface="+mn-ea"/>
                <a:cs typeface="+mn-cs"/>
                <a:sym typeface="+mn-ea"/>
              </a:rPr>
              <a:t>住房城乡建设部关于印发城镇燃气经营安全重大隐患判定标准的通知</a:t>
            </a:r>
            <a:endParaRPr lang="zh-CN" altLang="en-US" kern="0" noProof="0" smtClean="0">
              <a:effectLst>
                <a:outerShdw blurRad="38100" dist="38100" dir="2700000" algn="tl">
                  <a:srgbClr val="000000"/>
                </a:outerShdw>
              </a:effectLst>
              <a:latin typeface="+mn-lt"/>
              <a:ea typeface="+mn-ea"/>
              <a:sym typeface="+mn-ea"/>
            </a:endParaRPr>
          </a:p>
          <a:p>
            <a:pPr marL="571500" marR="0" indent="-571500" defTabSz="914400">
              <a:lnSpc>
                <a:spcPts val="3060"/>
              </a:lnSpc>
              <a:spcBef>
                <a:spcPts val="0"/>
              </a:spcBef>
              <a:buClr>
                <a:schemeClr val="tx2"/>
              </a:buClr>
              <a:buSzTx/>
              <a:buFontTx/>
              <a:defRPr/>
            </a:pPr>
            <a:r>
              <a:rPr lang="zh-CN" altLang="en-US" kern="0" noProof="0" smtClean="0">
                <a:effectLst>
                  <a:outerShdw blurRad="38100" dist="38100" dir="2700000" algn="tl">
                    <a:srgbClr val="000000"/>
                  </a:outerShdw>
                </a:effectLst>
                <a:latin typeface="+mn-lt"/>
                <a:ea typeface="+mn-ea"/>
                <a:cs typeface="+mn-cs"/>
                <a:sym typeface="+mn-ea"/>
              </a:rPr>
              <a:t>（二）燃气经营者在燃气厂站安全管理中，有下列情形之一的，判定为重大隐患：</a:t>
            </a:r>
            <a:endParaRPr lang="zh-CN" altLang="en-US" kern="0" noProof="0" smtClean="0">
              <a:effectLst>
                <a:outerShdw blurRad="38100" dist="38100" dir="2700000" algn="tl">
                  <a:srgbClr val="000000"/>
                </a:outerShdw>
              </a:effectLst>
              <a:latin typeface="+mn-lt"/>
              <a:ea typeface="+mn-ea"/>
              <a:sym typeface="+mn-ea"/>
            </a:endParaRPr>
          </a:p>
          <a:p>
            <a:pPr marL="571500" marR="0" indent="-571500" defTabSz="914400">
              <a:lnSpc>
                <a:spcPts val="3060"/>
              </a:lnSpc>
              <a:spcBef>
                <a:spcPts val="0"/>
              </a:spcBef>
              <a:buClr>
                <a:schemeClr val="tx2"/>
              </a:buClr>
              <a:buSzTx/>
              <a:buFont typeface="Wingdings" panose="05000000000000000000" pitchFamily="2" charset="2"/>
              <a:buChar char="u"/>
              <a:defRPr/>
            </a:pPr>
            <a:r>
              <a:rPr lang="zh-CN" altLang="en-US" kern="0" noProof="0" smtClean="0">
                <a:effectLst>
                  <a:outerShdw blurRad="38100" dist="38100" dir="2700000" algn="tl">
                    <a:srgbClr val="000000"/>
                  </a:outerShdw>
                </a:effectLst>
                <a:latin typeface="+mn-lt"/>
                <a:ea typeface="+mn-ea"/>
                <a:cs typeface="+mn-cs"/>
                <a:sym typeface="+mn-ea"/>
              </a:rPr>
              <a:t>燃气储罐未设置压力、罐容或液位显示等监测装置，或不具有超限报警功能；</a:t>
            </a:r>
            <a:endParaRPr kern="0" noProof="0" smtClean="0">
              <a:effectLst>
                <a:outerShdw blurRad="38100" dist="38100" dir="2700000" algn="tl">
                  <a:srgbClr val="000000"/>
                </a:outerShdw>
              </a:effectLst>
              <a:latin typeface="+mn-lt"/>
              <a:ea typeface="+mn-ea"/>
              <a:sym typeface="+mn-ea"/>
            </a:endParaRPr>
          </a:p>
          <a:p>
            <a:pPr marL="571500" marR="0" indent="-571500" defTabSz="914400">
              <a:lnSpc>
                <a:spcPts val="3060"/>
              </a:lnSpc>
              <a:spcBef>
                <a:spcPts val="0"/>
              </a:spcBef>
              <a:buClr>
                <a:schemeClr val="tx2"/>
              </a:buClr>
              <a:buSzTx/>
              <a:buFont typeface="Wingdings" panose="05000000000000000000" pitchFamily="2" charset="2"/>
              <a:buChar char="u"/>
              <a:defRPr/>
            </a:pPr>
            <a:r>
              <a:rPr lang="zh-CN" altLang="en-US" kern="0" noProof="0" smtClean="0">
                <a:effectLst>
                  <a:outerShdw blurRad="38100" dist="38100" dir="2700000" algn="tl">
                    <a:srgbClr val="000000"/>
                  </a:outerShdw>
                </a:effectLst>
                <a:latin typeface="+mn-lt"/>
                <a:ea typeface="+mn-ea"/>
                <a:cs typeface="+mn-cs"/>
                <a:sym typeface="+mn-ea"/>
              </a:rPr>
              <a:t>燃气厂站内设备和管道未设置防止系统压力参数超过限值的自动切断和放散装置；</a:t>
            </a:r>
            <a:endParaRPr kern="0" noProof="0" smtClean="0">
              <a:effectLst>
                <a:outerShdw blurRad="38100" dist="38100" dir="2700000" algn="tl">
                  <a:srgbClr val="000000"/>
                </a:outerShdw>
              </a:effectLst>
              <a:latin typeface="+mn-lt"/>
              <a:ea typeface="+mn-ea"/>
              <a:sym typeface="+mn-ea"/>
            </a:endParaRPr>
          </a:p>
          <a:p>
            <a:pPr marL="571500" marR="0" indent="-571500" defTabSz="914400">
              <a:lnSpc>
                <a:spcPts val="3060"/>
              </a:lnSpc>
              <a:spcBef>
                <a:spcPts val="0"/>
              </a:spcBef>
              <a:buClr>
                <a:schemeClr val="tx2"/>
              </a:buClr>
              <a:buSzTx/>
              <a:buFont typeface="Wingdings" panose="05000000000000000000" pitchFamily="2" charset="2"/>
              <a:buChar char="u"/>
              <a:defRPr/>
            </a:pPr>
            <a:r>
              <a:rPr lang="zh-CN" altLang="en-US" kern="0" noProof="0" smtClean="0">
                <a:effectLst>
                  <a:outerShdw blurRad="38100" dist="38100" dir="2700000" algn="tl">
                    <a:srgbClr val="000000"/>
                  </a:outerShdw>
                </a:effectLst>
                <a:latin typeface="+mn-lt"/>
                <a:ea typeface="+mn-ea"/>
                <a:cs typeface="+mn-cs"/>
                <a:sym typeface="+mn-ea"/>
              </a:rPr>
              <a:t>压缩天然气、液化天然气和液化石油气装卸系统未设置防止装卸用管拉脱的联锁保护装置；</a:t>
            </a:r>
            <a:endParaRPr kern="0" noProof="0" smtClean="0">
              <a:effectLst>
                <a:outerShdw blurRad="38100" dist="38100" dir="2700000" algn="tl">
                  <a:srgbClr val="000000"/>
                </a:outerShdw>
              </a:effectLst>
              <a:latin typeface="+mn-lt"/>
              <a:ea typeface="+mn-ea"/>
              <a:sym typeface="+mn-ea"/>
            </a:endParaRPr>
          </a:p>
          <a:p>
            <a:pPr marL="571500" marR="0" indent="-571500" defTabSz="914400">
              <a:lnSpc>
                <a:spcPts val="3060"/>
              </a:lnSpc>
              <a:spcBef>
                <a:spcPts val="0"/>
              </a:spcBef>
              <a:buClr>
                <a:schemeClr val="tx2"/>
              </a:buClr>
              <a:buSzTx/>
              <a:buFont typeface="Wingdings" panose="05000000000000000000" pitchFamily="2" charset="2"/>
              <a:buChar char="u"/>
              <a:defRPr/>
            </a:pPr>
            <a:r>
              <a:rPr lang="zh-CN" altLang="en-US" kern="0" noProof="0" smtClean="0">
                <a:effectLst>
                  <a:outerShdw blurRad="38100" dist="38100" dir="2700000" algn="tl">
                    <a:srgbClr val="000000"/>
                  </a:outerShdw>
                </a:effectLst>
                <a:latin typeface="+mn-lt"/>
                <a:ea typeface="+mn-ea"/>
                <a:cs typeface="+mn-cs"/>
                <a:sym typeface="+mn-ea"/>
              </a:rPr>
              <a:t>燃气厂站内设置在有爆炸危险环境的电气、仪表装置，不具有与该区域爆炸危险等级相对应的防爆性能；</a:t>
            </a:r>
            <a:endParaRPr kern="0" noProof="0" smtClean="0">
              <a:effectLst>
                <a:outerShdw blurRad="38100" dist="38100" dir="2700000" algn="tl">
                  <a:srgbClr val="000000"/>
                </a:outerShdw>
              </a:effectLst>
              <a:latin typeface="+mn-lt"/>
              <a:ea typeface="+mn-ea"/>
              <a:sym typeface="+mn-ea"/>
            </a:endParaRPr>
          </a:p>
          <a:p>
            <a:pPr marL="571500" marR="0" indent="-571500" defTabSz="914400">
              <a:lnSpc>
                <a:spcPts val="3060"/>
              </a:lnSpc>
              <a:spcBef>
                <a:spcPts val="0"/>
              </a:spcBef>
              <a:buClr>
                <a:schemeClr val="tx2"/>
              </a:buClr>
              <a:buSzTx/>
              <a:buFont typeface="Wingdings" panose="05000000000000000000" pitchFamily="2" charset="2"/>
              <a:buChar char="u"/>
              <a:defRPr/>
            </a:pPr>
            <a:r>
              <a:rPr kern="0" noProof="0" smtClean="0">
                <a:effectLst>
                  <a:outerShdw blurRad="38100" dist="38100" dir="2700000" algn="tl">
                    <a:srgbClr val="000000"/>
                  </a:outerShdw>
                </a:effectLst>
                <a:latin typeface="+mn-lt"/>
                <a:ea typeface="+mn-ea"/>
                <a:cs typeface="+mn-cs"/>
                <a:sym typeface="+mn-ea"/>
              </a:rPr>
              <a:t>燃气厂站内可燃气体泄漏浓度可能达到爆炸下限20%的燃气设施区域内或建（构）筑物内，未设置固定式可燃气体浓度报警装置。</a:t>
            </a:r>
            <a:endParaRPr kern="0" noProof="0" smtClean="0">
              <a:effectLst>
                <a:outerShdw blurRad="38100" dist="38100" dir="2700000" algn="tl">
                  <a:srgbClr val="000000"/>
                </a:outerShdw>
              </a:effectLst>
              <a:latin typeface="+mn-lt"/>
              <a:ea typeface="+mn-ea"/>
              <a:sym typeface="+mn-ea"/>
            </a:endParaRPr>
          </a:p>
        </p:txBody>
      </p:sp>
    </p:spTree>
  </p:cSld>
  <p:clrMapOvr>
    <a:masterClrMapping/>
  </p:clrMapOvr>
  <p:transition spd="slow" advTm="5769">
    <p:fade/>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21155" y="836930"/>
            <a:ext cx="6594475" cy="460375"/>
          </a:xfrm>
          <a:prstGeom prst="rect">
            <a:avLst/>
          </a:prstGeom>
          <a:noFill/>
        </p:spPr>
        <p:txBody>
          <a:bodyPr wrap="square" rtlCol="0">
            <a:spAutoFit/>
          </a:bodyPr>
          <a:p>
            <a:r>
              <a:rPr lang="zh-CN" altLang="en-US" sz="2400" kern="0" noProof="0" dirty="0" smtClean="0">
                <a:solidFill>
                  <a:schemeClr val="tx2"/>
                </a:solidFill>
                <a:effectLst>
                  <a:outerShdw blurRad="38100" dist="38100" dir="2700000" algn="tl">
                    <a:srgbClr val="000000"/>
                  </a:outerShdw>
                </a:effectLst>
                <a:latin typeface="+mj-lt"/>
                <a:ea typeface="+mj-ea"/>
                <a:cs typeface="+mj-cs"/>
                <a:sym typeface="+mn-ea"/>
              </a:rPr>
              <a:t>十八、城镇燃气经营安全重大隐患判定标准</a:t>
            </a:r>
            <a:endParaRPr lang="zh-CN" altLang="en-US" sz="2400" kern="0" noProof="0" dirty="0" smtClean="0">
              <a:solidFill>
                <a:schemeClr val="tx2"/>
              </a:solidFill>
              <a:effectLst>
                <a:outerShdw blurRad="38100" dist="38100" dir="2700000" algn="tl">
                  <a:srgbClr val="000000"/>
                </a:outerShdw>
              </a:effectLst>
              <a:latin typeface="+mj-lt"/>
              <a:ea typeface="+mj-ea"/>
              <a:cs typeface="+mj-cs"/>
              <a:sym typeface="+mn-ea"/>
            </a:endParaRPr>
          </a:p>
        </p:txBody>
      </p:sp>
      <p:sp>
        <p:nvSpPr>
          <p:cNvPr id="3" name="文本框 2"/>
          <p:cNvSpPr txBox="1"/>
          <p:nvPr/>
        </p:nvSpPr>
        <p:spPr>
          <a:xfrm>
            <a:off x="703263" y="1416050"/>
            <a:ext cx="7948613" cy="3438525"/>
          </a:xfrm>
          <a:prstGeom prst="rect">
            <a:avLst/>
          </a:prstGeom>
          <a:noFill/>
        </p:spPr>
        <p:txBody>
          <a:bodyPr wrap="square" rtlCol="0">
            <a:spAutoFit/>
          </a:bodyPr>
          <a:p>
            <a:pPr marR="0" defTabSz="914400">
              <a:lnSpc>
                <a:spcPts val="2900"/>
              </a:lnSpc>
              <a:spcBef>
                <a:spcPts val="0"/>
              </a:spcBef>
              <a:spcAft>
                <a:spcPts val="0"/>
              </a:spcAft>
              <a:buClr>
                <a:schemeClr val="tx2"/>
              </a:buClr>
              <a:buSzTx/>
              <a:buFontTx/>
              <a:defRPr/>
            </a:pPr>
            <a:r>
              <a:rPr lang="zh-CN" altLang="en-US" kern="0" noProof="0" smtClean="0">
                <a:effectLst>
                  <a:outerShdw blurRad="38100" dist="38100" dir="2700000" algn="tl">
                    <a:srgbClr val="000000"/>
                  </a:outerShdw>
                </a:effectLst>
                <a:latin typeface="+mn-lt"/>
                <a:ea typeface="+mn-ea"/>
                <a:cs typeface="+mn-cs"/>
                <a:sym typeface="+mn-ea"/>
              </a:rPr>
              <a:t>住房城乡建设部关于印发城镇燃气经营安全重大隐患判定标准的通知</a:t>
            </a:r>
            <a:endParaRPr lang="zh-CN" altLang="en-US" kern="0" noProof="0" smtClean="0">
              <a:effectLst>
                <a:outerShdw blurRad="38100" dist="38100" dir="2700000" algn="tl">
                  <a:srgbClr val="000000"/>
                </a:outerShdw>
              </a:effectLst>
              <a:latin typeface="+mn-lt"/>
              <a:ea typeface="+mn-ea"/>
              <a:sym typeface="+mn-ea"/>
            </a:endParaRPr>
          </a:p>
          <a:p>
            <a:pPr marL="571500" marR="0" indent="-571500" defTabSz="914400">
              <a:lnSpc>
                <a:spcPts val="2900"/>
              </a:lnSpc>
              <a:spcBef>
                <a:spcPts val="0"/>
              </a:spcBef>
              <a:spcAft>
                <a:spcPts val="0"/>
              </a:spcAft>
              <a:buClr>
                <a:schemeClr val="tx2"/>
              </a:buClr>
              <a:buSzTx/>
              <a:buFontTx/>
              <a:defRPr/>
            </a:pPr>
            <a:r>
              <a:rPr lang="zh-CN" altLang="en-US" kern="0" noProof="0" smtClean="0">
                <a:effectLst>
                  <a:outerShdw blurRad="38100" dist="38100" dir="2700000" algn="tl">
                    <a:srgbClr val="000000"/>
                  </a:outerShdw>
                </a:effectLst>
                <a:latin typeface="+mn-lt"/>
                <a:ea typeface="+mn-ea"/>
                <a:cs typeface="+mn-cs"/>
                <a:sym typeface="+mn-ea"/>
              </a:rPr>
              <a:t>（三）燃气经营者在燃气管道和调压设施安全管理中，有下列情形之一的，判定为重大隐患：</a:t>
            </a:r>
            <a:endParaRPr lang="zh-CN" altLang="en-US" kern="0" noProof="0" smtClean="0">
              <a:effectLst>
                <a:outerShdw blurRad="38100" dist="38100" dir="2700000" algn="tl">
                  <a:srgbClr val="000000"/>
                </a:outerShdw>
              </a:effectLst>
              <a:latin typeface="+mn-lt"/>
              <a:ea typeface="+mn-ea"/>
              <a:sym typeface="+mn-ea"/>
            </a:endParaRPr>
          </a:p>
          <a:p>
            <a:pPr marL="571500" marR="0" indent="-571500" defTabSz="914400">
              <a:lnSpc>
                <a:spcPts val="2900"/>
              </a:lnSpc>
              <a:spcBef>
                <a:spcPts val="0"/>
              </a:spcBef>
              <a:spcAft>
                <a:spcPts val="0"/>
              </a:spcAft>
              <a:buClr>
                <a:schemeClr val="tx2"/>
              </a:buClr>
              <a:buSzTx/>
              <a:buFont typeface="Wingdings" panose="05000000000000000000" pitchFamily="2" charset="2"/>
              <a:buChar char="u"/>
              <a:defRPr/>
            </a:pPr>
            <a:r>
              <a:rPr lang="zh-CN" altLang="en-US" kern="0" noProof="0" smtClean="0">
                <a:effectLst>
                  <a:outerShdw blurRad="38100" dist="38100" dir="2700000" algn="tl">
                    <a:srgbClr val="000000"/>
                  </a:outerShdw>
                </a:effectLst>
                <a:latin typeface="+mn-lt"/>
                <a:ea typeface="+mn-ea"/>
                <a:cs typeface="+mn-cs"/>
                <a:sym typeface="+mn-ea"/>
              </a:rPr>
              <a:t>在中压及以上地下燃气管线保护范围内，建有占压管线的建筑物、构筑物或者其他设施；</a:t>
            </a:r>
            <a:endParaRPr lang="zh-CN" altLang="en-US" kern="0" noProof="0" smtClean="0">
              <a:effectLst>
                <a:outerShdw blurRad="38100" dist="38100" dir="2700000" algn="tl">
                  <a:srgbClr val="000000"/>
                </a:outerShdw>
              </a:effectLst>
              <a:latin typeface="+mn-lt"/>
              <a:ea typeface="+mn-ea"/>
              <a:sym typeface="+mn-ea"/>
            </a:endParaRPr>
          </a:p>
          <a:p>
            <a:pPr marL="571500" marR="0" indent="-571500" defTabSz="914400">
              <a:lnSpc>
                <a:spcPts val="2900"/>
              </a:lnSpc>
              <a:spcBef>
                <a:spcPts val="0"/>
              </a:spcBef>
              <a:spcAft>
                <a:spcPts val="0"/>
              </a:spcAft>
              <a:buClr>
                <a:schemeClr val="tx2"/>
              </a:buClr>
              <a:buSzTx/>
              <a:buFont typeface="Wingdings" panose="05000000000000000000" pitchFamily="2" charset="2"/>
              <a:buChar char="u"/>
              <a:defRPr/>
            </a:pPr>
            <a:r>
              <a:rPr lang="zh-CN" altLang="en-US" kern="0" noProof="0" smtClean="0">
                <a:effectLst>
                  <a:outerShdw blurRad="38100" dist="38100" dir="2700000" algn="tl">
                    <a:srgbClr val="000000"/>
                  </a:outerShdw>
                </a:effectLst>
                <a:latin typeface="+mn-lt"/>
                <a:ea typeface="+mn-ea"/>
                <a:cs typeface="+mn-cs"/>
                <a:sym typeface="+mn-ea"/>
              </a:rPr>
              <a:t>除确需穿过且已采取有效防护措施外，输配管道在排水管（沟）、供水管渠、热力管沟、电缆沟、城市交通隧道、城市轨道交通隧道和地下人行通道等地下构筑物内敷设；</a:t>
            </a:r>
            <a:endParaRPr lang="zh-CN" altLang="en-US" kern="0" noProof="0" smtClean="0">
              <a:effectLst>
                <a:outerShdw blurRad="38100" dist="38100" dir="2700000" algn="tl">
                  <a:srgbClr val="000000"/>
                </a:outerShdw>
              </a:effectLst>
              <a:latin typeface="+mn-lt"/>
              <a:ea typeface="+mn-ea"/>
              <a:sym typeface="+mn-ea"/>
            </a:endParaRPr>
          </a:p>
          <a:p>
            <a:pPr marL="571500" marR="0" indent="-571500" defTabSz="914400">
              <a:lnSpc>
                <a:spcPts val="2900"/>
              </a:lnSpc>
              <a:spcBef>
                <a:spcPts val="0"/>
              </a:spcBef>
              <a:spcAft>
                <a:spcPts val="0"/>
              </a:spcAft>
              <a:buClr>
                <a:schemeClr val="tx2"/>
              </a:buClr>
              <a:buSzTx/>
              <a:buFont typeface="Wingdings" panose="05000000000000000000" pitchFamily="2" charset="2"/>
              <a:buChar char="u"/>
              <a:defRPr/>
            </a:pPr>
            <a:r>
              <a:rPr lang="zh-CN" altLang="en-US" kern="0" noProof="0" smtClean="0">
                <a:effectLst>
                  <a:outerShdw blurRad="38100" dist="38100" dir="2700000" algn="tl">
                    <a:srgbClr val="000000"/>
                  </a:outerShdw>
                </a:effectLst>
                <a:latin typeface="+mn-lt"/>
                <a:ea typeface="+mn-ea"/>
                <a:cs typeface="+mn-cs"/>
                <a:sym typeface="+mn-ea"/>
              </a:rPr>
              <a:t>调压装置未设置防止燃气出口压力超过下游压力允许值的安全保护措施。</a:t>
            </a:r>
            <a:endParaRPr lang="zh-CN" altLang="en-US" kern="0" noProof="0" smtClean="0">
              <a:effectLst>
                <a:outerShdw blurRad="38100" dist="38100" dir="2700000" algn="tl">
                  <a:srgbClr val="000000"/>
                </a:outerShdw>
              </a:effectLst>
              <a:latin typeface="+mn-lt"/>
              <a:ea typeface="+mn-ea"/>
              <a:sym typeface="+mn-ea"/>
            </a:endParaRPr>
          </a:p>
        </p:txBody>
      </p:sp>
      <p:sp>
        <p:nvSpPr>
          <p:cNvPr id="4" name="文本框 3"/>
          <p:cNvSpPr txBox="1"/>
          <p:nvPr/>
        </p:nvSpPr>
        <p:spPr>
          <a:xfrm>
            <a:off x="752475" y="4854575"/>
            <a:ext cx="7850188" cy="1577975"/>
          </a:xfrm>
          <a:prstGeom prst="rect">
            <a:avLst/>
          </a:prstGeom>
          <a:noFill/>
        </p:spPr>
        <p:txBody>
          <a:bodyPr wrap="square" rtlCol="0">
            <a:spAutoFit/>
          </a:bodyPr>
          <a:p>
            <a:pPr marR="0" defTabSz="914400">
              <a:lnSpc>
                <a:spcPts val="2900"/>
              </a:lnSpc>
              <a:spcBef>
                <a:spcPts val="0"/>
              </a:spcBef>
              <a:spcAft>
                <a:spcPts val="0"/>
              </a:spcAft>
              <a:buClr>
                <a:schemeClr val="tx2"/>
              </a:buClr>
              <a:buSzTx/>
              <a:buFontTx/>
              <a:defRPr/>
            </a:pPr>
            <a:r>
              <a:rPr lang="zh-CN" altLang="en-US" kern="0" noProof="0" smtClean="0">
                <a:effectLst>
                  <a:outerShdw blurRad="38100" dist="38100" dir="2700000" algn="tl">
                    <a:srgbClr val="000000"/>
                  </a:outerShdw>
                </a:effectLst>
                <a:latin typeface="+mn-lt"/>
                <a:ea typeface="+mn-ea"/>
                <a:cs typeface="+mn-cs"/>
                <a:sym typeface="+mn-ea"/>
              </a:rPr>
              <a:t>（四）燃气经营者在气瓶安全管理中，有下列情形之一的，判定为重大隐患：</a:t>
            </a:r>
            <a:endParaRPr lang="zh-CN" altLang="en-US" kern="0" noProof="0" smtClean="0">
              <a:effectLst>
                <a:outerShdw blurRad="38100" dist="38100" dir="2700000" algn="tl">
                  <a:srgbClr val="000000"/>
                </a:outerShdw>
              </a:effectLst>
              <a:latin typeface="+mn-lt"/>
              <a:ea typeface="+mn-ea"/>
              <a:sym typeface="+mn-ea"/>
            </a:endParaRPr>
          </a:p>
          <a:p>
            <a:pPr marL="571500" marR="0" indent="-571500" defTabSz="914400">
              <a:lnSpc>
                <a:spcPts val="2900"/>
              </a:lnSpc>
              <a:spcBef>
                <a:spcPts val="0"/>
              </a:spcBef>
              <a:spcAft>
                <a:spcPts val="0"/>
              </a:spcAft>
              <a:buClr>
                <a:schemeClr val="tx2"/>
              </a:buClr>
              <a:buSzTx/>
              <a:buFont typeface="Wingdings" panose="05000000000000000000" pitchFamily="2" charset="2"/>
              <a:buChar char="u"/>
              <a:defRPr/>
            </a:pPr>
            <a:r>
              <a:rPr lang="zh-CN" altLang="en-US" kern="0" noProof="0" smtClean="0">
                <a:effectLst>
                  <a:outerShdw blurRad="38100" dist="38100" dir="2700000" algn="tl">
                    <a:srgbClr val="000000"/>
                  </a:outerShdw>
                </a:effectLst>
                <a:latin typeface="+mn-lt"/>
                <a:ea typeface="+mn-ea"/>
                <a:cs typeface="+mn-cs"/>
                <a:sym typeface="+mn-ea"/>
              </a:rPr>
              <a:t>擅自为非自有气瓶充装燃气；</a:t>
            </a:r>
            <a:endParaRPr kern="0" noProof="0" smtClean="0">
              <a:effectLst>
                <a:outerShdw blurRad="38100" dist="38100" dir="2700000" algn="tl">
                  <a:srgbClr val="000000"/>
                </a:outerShdw>
              </a:effectLst>
              <a:latin typeface="+mn-lt"/>
              <a:ea typeface="+mn-ea"/>
              <a:sym typeface="+mn-ea"/>
            </a:endParaRPr>
          </a:p>
          <a:p>
            <a:pPr marL="571500" marR="0" indent="-571500" defTabSz="914400">
              <a:lnSpc>
                <a:spcPts val="2900"/>
              </a:lnSpc>
              <a:spcBef>
                <a:spcPts val="0"/>
              </a:spcBef>
              <a:spcAft>
                <a:spcPts val="0"/>
              </a:spcAft>
              <a:buClr>
                <a:schemeClr val="tx2"/>
              </a:buClr>
              <a:buSzTx/>
              <a:buFont typeface="Wingdings" panose="05000000000000000000" pitchFamily="2" charset="2"/>
              <a:buChar char="u"/>
              <a:defRPr/>
            </a:pPr>
            <a:r>
              <a:rPr lang="zh-CN" altLang="en-US" kern="0" noProof="0" smtClean="0">
                <a:effectLst>
                  <a:outerShdw blurRad="38100" dist="38100" dir="2700000" algn="tl">
                    <a:srgbClr val="000000"/>
                  </a:outerShdw>
                </a:effectLst>
                <a:latin typeface="+mn-lt"/>
                <a:ea typeface="+mn-ea"/>
                <a:cs typeface="+mn-cs"/>
                <a:sym typeface="+mn-ea"/>
              </a:rPr>
              <a:t>销售未经许可的充装单位充装的瓶装燃气；</a:t>
            </a:r>
            <a:endParaRPr kern="0" noProof="0" smtClean="0">
              <a:effectLst>
                <a:outerShdw blurRad="38100" dist="38100" dir="2700000" algn="tl">
                  <a:srgbClr val="000000"/>
                </a:outerShdw>
              </a:effectLst>
              <a:latin typeface="+mn-lt"/>
              <a:ea typeface="+mn-ea"/>
              <a:sym typeface="+mn-ea"/>
            </a:endParaRPr>
          </a:p>
          <a:p>
            <a:pPr marL="571500" marR="0" indent="-571500" defTabSz="914400">
              <a:lnSpc>
                <a:spcPts val="2900"/>
              </a:lnSpc>
              <a:spcBef>
                <a:spcPts val="0"/>
              </a:spcBef>
              <a:spcAft>
                <a:spcPts val="0"/>
              </a:spcAft>
              <a:buClr>
                <a:schemeClr val="tx2"/>
              </a:buClr>
              <a:buSzTx/>
              <a:buFont typeface="Wingdings" panose="05000000000000000000" pitchFamily="2" charset="2"/>
              <a:buChar char="u"/>
              <a:defRPr/>
            </a:pPr>
            <a:r>
              <a:rPr lang="zh-CN" altLang="en-US" kern="0" noProof="0" smtClean="0">
                <a:effectLst>
                  <a:outerShdw blurRad="38100" dist="38100" dir="2700000" algn="tl">
                    <a:srgbClr val="000000"/>
                  </a:outerShdw>
                </a:effectLst>
                <a:latin typeface="+mn-lt"/>
                <a:ea typeface="+mn-ea"/>
                <a:cs typeface="+mn-cs"/>
                <a:sym typeface="+mn-ea"/>
              </a:rPr>
              <a:t>销售充装单位擅自为非自有气瓶充装的瓶装燃气。</a:t>
            </a:r>
            <a:endParaRPr lang="zh-CN" altLang="en-US" kern="0" noProof="0" smtClean="0">
              <a:effectLst>
                <a:outerShdw blurRad="38100" dist="38100" dir="2700000" algn="tl">
                  <a:srgbClr val="000000"/>
                </a:outerShdw>
              </a:effectLst>
              <a:latin typeface="+mn-lt"/>
              <a:ea typeface="+mn-ea"/>
              <a:sym typeface="+mn-ea"/>
            </a:endParaRPr>
          </a:p>
        </p:txBody>
      </p:sp>
    </p:spTree>
  </p:cSld>
  <p:clrMapOvr>
    <a:masterClrMapping/>
  </p:clrMapOvr>
  <p:transition spd="slow" advTm="5769">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3" name="Freeform 7"/>
          <p:cNvSpPr/>
          <p:nvPr/>
        </p:nvSpPr>
        <p:spPr>
          <a:xfrm>
            <a:off x="890588" y="785813"/>
            <a:ext cx="369887" cy="425450"/>
          </a:xfrm>
          <a:custGeom>
            <a:avLst/>
            <a:gdLst/>
            <a:ahLst/>
            <a:cxnLst>
              <a:cxn ang="0">
                <a:pos x="2147483647" y="0"/>
              </a:cxn>
              <a:cxn ang="0">
                <a:pos x="2147483647" y="0"/>
              </a:cxn>
              <a:cxn ang="0">
                <a:pos x="2147483647" y="2147483647"/>
              </a:cxn>
              <a:cxn ang="0">
                <a:pos x="0" y="2147483647"/>
              </a:cxn>
              <a:cxn ang="0">
                <a:pos x="0" y="2147483647"/>
              </a:cxn>
              <a:cxn ang="0">
                <a:pos x="2147483647" y="2147483647"/>
              </a:cxn>
              <a:cxn ang="0">
                <a:pos x="2147483647" y="2147483647"/>
              </a:cxn>
              <a:cxn ang="0">
                <a:pos x="2147483647" y="2147483647"/>
              </a:cxn>
              <a:cxn ang="0">
                <a:pos x="2147483647" y="2147483647"/>
              </a:cxn>
              <a:cxn ang="0">
                <a:pos x="2147483647" y="0"/>
              </a:cxn>
            </a:cxnLst>
            <a:pathLst>
              <a:path w="2504" h="2504">
                <a:moveTo>
                  <a:pt x="2199" y="0"/>
                </a:moveTo>
                <a:lnTo>
                  <a:pt x="2504" y="0"/>
                </a:lnTo>
                <a:lnTo>
                  <a:pt x="2504" y="2504"/>
                </a:lnTo>
                <a:lnTo>
                  <a:pt x="0" y="2504"/>
                </a:lnTo>
                <a:lnTo>
                  <a:pt x="0" y="2199"/>
                </a:lnTo>
                <a:lnTo>
                  <a:pt x="1970" y="2199"/>
                </a:lnTo>
                <a:lnTo>
                  <a:pt x="87" y="315"/>
                </a:lnTo>
                <a:lnTo>
                  <a:pt x="303" y="99"/>
                </a:lnTo>
                <a:lnTo>
                  <a:pt x="2199" y="1996"/>
                </a:lnTo>
                <a:lnTo>
                  <a:pt x="2199" y="0"/>
                </a:lnTo>
                <a:close/>
              </a:path>
            </a:pathLst>
          </a:custGeom>
          <a:solidFill>
            <a:schemeClr val="bg1"/>
          </a:solidFill>
          <a:ln w="9525">
            <a:noFill/>
          </a:ln>
        </p:spPr>
        <p:txBody>
          <a:bodyPr/>
          <a:p>
            <a:endParaRPr lang="zh-CN" altLang="en-US"/>
          </a:p>
        </p:txBody>
      </p:sp>
      <p:sp>
        <p:nvSpPr>
          <p:cNvPr id="2" name="文本框 1"/>
          <p:cNvSpPr txBox="1"/>
          <p:nvPr/>
        </p:nvSpPr>
        <p:spPr>
          <a:xfrm>
            <a:off x="900113" y="1412875"/>
            <a:ext cx="5562600" cy="4127500"/>
          </a:xfrm>
          <a:prstGeom prst="rect">
            <a:avLst/>
          </a:prstGeom>
          <a:noFill/>
        </p:spPr>
        <p:txBody>
          <a:bodyPr wrap="square" rtlCol="0">
            <a:noAutofit/>
          </a:bodyPr>
          <a:p>
            <a:pPr marR="0" defTabSz="914400">
              <a:spcBef>
                <a:spcPct val="20000"/>
              </a:spcBef>
              <a:buClr>
                <a:schemeClr val="tx2"/>
              </a:buClr>
              <a:buSzTx/>
              <a:buFontTx/>
              <a:defRPr/>
            </a:pPr>
            <a:r>
              <a:rPr lang="en-US" altLang="zh-CN" kern="0" noProof="0" smtClean="0">
                <a:effectLst>
                  <a:outerShdw blurRad="38100" dist="38100" dir="2700000" algn="tl">
                    <a:srgbClr val="000000"/>
                  </a:outerShdw>
                </a:effectLst>
                <a:latin typeface="+mn-lt"/>
                <a:ea typeface="+mn-ea"/>
                <a:cs typeface="+mn-cs"/>
                <a:sym typeface="+mn-ea"/>
              </a:rPr>
              <a:t>2.2</a:t>
            </a:r>
            <a:r>
              <a:rPr lang="zh-CN" altLang="en-US" kern="0" noProof="0" smtClean="0">
                <a:effectLst>
                  <a:outerShdw blurRad="38100" dist="38100" dir="2700000" algn="tl">
                    <a:srgbClr val="000000"/>
                  </a:outerShdw>
                </a:effectLst>
                <a:latin typeface="+mn-lt"/>
                <a:ea typeface="+mn-ea"/>
                <a:cs typeface="+mn-cs"/>
                <a:sym typeface="+mn-ea"/>
              </a:rPr>
              <a:t>规章制度</a:t>
            </a:r>
            <a:endParaRPr kumimoji="0" lang="en-US" altLang="zh-CN" kern="0" cap="none" spc="0" normalizeH="0" baseline="0" noProof="0" smtClean="0">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en-US" altLang="zh-CN" kern="0" noProof="0" smtClean="0">
                <a:effectLst>
                  <a:outerShdw blurRad="38100" dist="38100" dir="2700000" algn="tl">
                    <a:srgbClr val="000000"/>
                  </a:outerShdw>
                </a:effectLst>
                <a:latin typeface="+mn-lt"/>
                <a:ea typeface="+mn-ea"/>
                <a:cs typeface="+mn-cs"/>
                <a:sym typeface="+mn-ea"/>
              </a:rPr>
              <a:t>2.2.1</a:t>
            </a:r>
            <a:r>
              <a:rPr lang="zh-CN" altLang="en-US" kern="0" noProof="0" smtClean="0">
                <a:effectLst>
                  <a:outerShdw blurRad="38100" dist="38100" dir="2700000" algn="tl">
                    <a:srgbClr val="000000"/>
                  </a:outerShdw>
                </a:effectLst>
                <a:latin typeface="+mn-lt"/>
                <a:ea typeface="+mn-ea"/>
                <a:cs typeface="+mn-cs"/>
                <a:sym typeface="+mn-ea"/>
              </a:rPr>
              <a:t>制定企业应建立健全安全生产规章制度</a:t>
            </a:r>
            <a:r>
              <a:rPr lang="en-US" altLang="zh-CN" kern="0" noProof="0" smtClean="0">
                <a:effectLst>
                  <a:outerShdw blurRad="38100" dist="38100" dir="2700000" algn="tl">
                    <a:srgbClr val="000000"/>
                  </a:outerShdw>
                </a:effectLst>
                <a:latin typeface="+mn-lt"/>
                <a:ea typeface="+mn-ea"/>
                <a:cs typeface="+mn-cs"/>
                <a:sym typeface="+mn-ea"/>
              </a:rPr>
              <a:t>,</a:t>
            </a:r>
            <a:r>
              <a:rPr lang="zh-CN" altLang="en-US" kern="0" noProof="0" smtClean="0">
                <a:effectLst>
                  <a:outerShdw blurRad="38100" dist="38100" dir="2700000" algn="tl">
                    <a:srgbClr val="000000"/>
                  </a:outerShdw>
                </a:effectLst>
                <a:latin typeface="+mn-lt"/>
                <a:ea typeface="+mn-ea"/>
                <a:cs typeface="+mn-cs"/>
                <a:sym typeface="+mn-ea"/>
              </a:rPr>
              <a:t> 安全生产</a:t>
            </a:r>
            <a:r>
              <a:rPr lang="zh-CN" altLang="en-US" kern="0" noProof="0" smtClean="0">
                <a:solidFill>
                  <a:srgbClr val="FFFF00"/>
                </a:solidFill>
                <a:effectLst>
                  <a:outerShdw blurRad="38100" dist="38100" dir="2700000" algn="tl">
                    <a:srgbClr val="000000"/>
                  </a:outerShdw>
                </a:effectLst>
                <a:latin typeface="+mn-lt"/>
                <a:ea typeface="+mn-ea"/>
                <a:cs typeface="+mn-cs"/>
                <a:sym typeface="+mn-ea"/>
              </a:rPr>
              <a:t>规章制度</a:t>
            </a:r>
            <a:r>
              <a:rPr lang="zh-CN" altLang="en-US" kern="0" noProof="0" smtClean="0">
                <a:effectLst>
                  <a:outerShdw blurRad="38100" dist="38100" dir="2700000" algn="tl">
                    <a:srgbClr val="000000"/>
                  </a:outerShdw>
                </a:effectLst>
                <a:latin typeface="+mn-lt"/>
                <a:ea typeface="+mn-ea"/>
                <a:cs typeface="+mn-cs"/>
                <a:sym typeface="+mn-ea"/>
              </a:rPr>
              <a:t>至少包含下列内容</a:t>
            </a:r>
            <a:r>
              <a:rPr lang="en-US" altLang="zh-CN" kern="0" noProof="0" smtClean="0">
                <a:effectLst>
                  <a:outerShdw blurRad="38100" dist="38100" dir="2700000" algn="tl">
                    <a:srgbClr val="000000"/>
                  </a:outerShdw>
                </a:effectLst>
                <a:latin typeface="+mn-lt"/>
                <a:ea typeface="+mn-ea"/>
                <a:cs typeface="+mn-cs"/>
                <a:sym typeface="+mn-ea"/>
              </a:rPr>
              <a:t>:</a:t>
            </a:r>
            <a:endParaRPr kumimoji="0" lang="en-US" altLang="zh-CN" kern="0" cap="none" spc="0" normalizeH="0" baseline="0" noProof="0" smtClean="0">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en-US" altLang="zh-CN" kern="0" noProof="0" smtClean="0">
                <a:effectLst>
                  <a:outerShdw blurRad="38100" dist="38100" dir="2700000" algn="tl">
                    <a:srgbClr val="000000"/>
                  </a:outerShdw>
                </a:effectLst>
                <a:latin typeface="+mn-lt"/>
                <a:ea typeface="+mn-ea"/>
                <a:cs typeface="+mn-cs"/>
                <a:sym typeface="+mn-ea"/>
              </a:rPr>
              <a:t>(1)</a:t>
            </a:r>
            <a:r>
              <a:rPr lang="zh-CN" altLang="en-US" kern="0" noProof="0" smtClean="0">
                <a:effectLst>
                  <a:outerShdw blurRad="38100" dist="38100" dir="2700000" algn="tl">
                    <a:srgbClr val="000000"/>
                  </a:outerShdw>
                </a:effectLst>
                <a:latin typeface="+mn-lt"/>
                <a:ea typeface="+mn-ea"/>
                <a:cs typeface="+mn-cs"/>
                <a:sym typeface="+mn-ea"/>
              </a:rPr>
              <a:t>目标管理</a:t>
            </a:r>
            <a:endParaRPr kumimoji="0" lang="en-US" altLang="zh-CN" kern="0" cap="none" spc="0" normalizeH="0" baseline="0" noProof="0" smtClean="0">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en-US" altLang="zh-CN" kern="0" noProof="0" smtClean="0">
                <a:effectLst>
                  <a:outerShdw blurRad="38100" dist="38100" dir="2700000" algn="tl">
                    <a:srgbClr val="000000"/>
                  </a:outerShdw>
                </a:effectLst>
                <a:latin typeface="+mn-lt"/>
                <a:ea typeface="+mn-ea"/>
                <a:cs typeface="+mn-cs"/>
                <a:sym typeface="+mn-ea"/>
              </a:rPr>
              <a:t>(2)</a:t>
            </a:r>
            <a:r>
              <a:rPr lang="zh-CN" altLang="en-US" kern="0" noProof="0" smtClean="0">
                <a:effectLst>
                  <a:outerShdw blurRad="38100" dist="38100" dir="2700000" algn="tl">
                    <a:srgbClr val="000000"/>
                  </a:outerShdw>
                </a:effectLst>
                <a:latin typeface="+mn-lt"/>
                <a:ea typeface="+mn-ea"/>
                <a:cs typeface="+mn-cs"/>
                <a:sym typeface="+mn-ea"/>
              </a:rPr>
              <a:t>安全生产和职业卫生责任制</a:t>
            </a:r>
            <a:endParaRPr kumimoji="0" lang="en-US" altLang="zh-CN" kern="0" cap="none" spc="0" normalizeH="0" baseline="0" noProof="0" smtClean="0">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en-US" altLang="zh-CN" kern="0" noProof="0" smtClean="0">
                <a:effectLst>
                  <a:outerShdw blurRad="38100" dist="38100" dir="2700000" algn="tl">
                    <a:srgbClr val="000000"/>
                  </a:outerShdw>
                </a:effectLst>
                <a:latin typeface="+mn-lt"/>
                <a:ea typeface="+mn-ea"/>
                <a:cs typeface="+mn-cs"/>
                <a:sym typeface="+mn-ea"/>
              </a:rPr>
              <a:t>(3)</a:t>
            </a:r>
            <a:r>
              <a:rPr lang="zh-CN" altLang="en-US" kern="0" noProof="0" smtClean="0">
                <a:effectLst>
                  <a:outerShdw blurRad="38100" dist="38100" dir="2700000" algn="tl">
                    <a:srgbClr val="000000"/>
                  </a:outerShdw>
                </a:effectLst>
                <a:latin typeface="+mn-lt"/>
                <a:ea typeface="+mn-ea"/>
                <a:cs typeface="+mn-cs"/>
                <a:sym typeface="+mn-ea"/>
              </a:rPr>
              <a:t>安全生产承诺</a:t>
            </a:r>
            <a:endParaRPr kumimoji="0" lang="en-US" altLang="zh-CN" kern="0" cap="none" spc="0" normalizeH="0" baseline="0" noProof="0" smtClean="0">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en-US" altLang="zh-CN" kern="0" noProof="0" smtClean="0">
                <a:effectLst>
                  <a:outerShdw blurRad="38100" dist="38100" dir="2700000" algn="tl">
                    <a:srgbClr val="000000"/>
                  </a:outerShdw>
                </a:effectLst>
                <a:latin typeface="+mn-lt"/>
                <a:ea typeface="+mn-ea"/>
                <a:cs typeface="+mn-cs"/>
                <a:sym typeface="+mn-ea"/>
              </a:rPr>
              <a:t>(4)</a:t>
            </a:r>
            <a:r>
              <a:rPr lang="zh-CN" altLang="en-US" kern="0" noProof="0" smtClean="0">
                <a:effectLst>
                  <a:outerShdw blurRad="38100" dist="38100" dir="2700000" algn="tl">
                    <a:srgbClr val="000000"/>
                  </a:outerShdw>
                </a:effectLst>
                <a:latin typeface="+mn-lt"/>
                <a:ea typeface="+mn-ea"/>
                <a:cs typeface="+mn-cs"/>
                <a:sym typeface="+mn-ea"/>
              </a:rPr>
              <a:t>安全生产信息化</a:t>
            </a:r>
            <a:endParaRPr kumimoji="0" lang="en-US" altLang="zh-CN" kern="0" cap="none" spc="0" normalizeH="0" baseline="0" noProof="0" smtClean="0">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en-US" altLang="zh-CN" kern="0" noProof="0" smtClean="0">
                <a:effectLst>
                  <a:outerShdw blurRad="38100" dist="38100" dir="2700000" algn="tl">
                    <a:srgbClr val="000000"/>
                  </a:outerShdw>
                </a:effectLst>
                <a:latin typeface="+mn-lt"/>
                <a:ea typeface="+mn-ea"/>
                <a:cs typeface="+mn-cs"/>
                <a:sym typeface="+mn-ea"/>
              </a:rPr>
              <a:t>(5)</a:t>
            </a:r>
            <a:r>
              <a:rPr lang="zh-CN" altLang="en-US" kern="0" noProof="0" smtClean="0">
                <a:effectLst>
                  <a:outerShdw blurRad="38100" dist="38100" dir="2700000" algn="tl">
                    <a:srgbClr val="000000"/>
                  </a:outerShdw>
                </a:effectLst>
                <a:latin typeface="+mn-lt"/>
                <a:ea typeface="+mn-ea"/>
                <a:cs typeface="+mn-cs"/>
                <a:sym typeface="+mn-ea"/>
              </a:rPr>
              <a:t>四新</a:t>
            </a:r>
            <a:r>
              <a:rPr lang="en-US" altLang="zh-CN" kern="0" noProof="0" smtClean="0">
                <a:effectLst>
                  <a:outerShdw blurRad="38100" dist="38100" dir="2700000" algn="tl">
                    <a:srgbClr val="000000"/>
                  </a:outerShdw>
                </a:effectLst>
                <a:latin typeface="+mn-lt"/>
                <a:ea typeface="+mn-ea"/>
                <a:cs typeface="+mn-cs"/>
                <a:sym typeface="+mn-ea"/>
              </a:rPr>
              <a:t>(</a:t>
            </a:r>
            <a:r>
              <a:rPr lang="zh-CN" altLang="en-US" kern="0" noProof="0" smtClean="0">
                <a:effectLst>
                  <a:outerShdw blurRad="38100" dist="38100" dir="2700000" algn="tl">
                    <a:srgbClr val="000000"/>
                  </a:outerShdw>
                </a:effectLst>
                <a:latin typeface="+mn-lt"/>
                <a:ea typeface="+mn-ea"/>
                <a:cs typeface="+mn-cs"/>
                <a:sym typeface="+mn-ea"/>
              </a:rPr>
              <a:t>新技术</a:t>
            </a:r>
            <a:r>
              <a:rPr lang="en-US" altLang="zh-CN" kern="0" noProof="0" smtClean="0">
                <a:effectLst>
                  <a:outerShdw blurRad="38100" dist="38100" dir="2700000" algn="tl">
                    <a:srgbClr val="000000"/>
                  </a:outerShdw>
                </a:effectLst>
                <a:latin typeface="+mn-lt"/>
                <a:ea typeface="+mn-ea"/>
                <a:cs typeface="+mn-cs"/>
                <a:sym typeface="+mn-ea"/>
              </a:rPr>
              <a:t>,</a:t>
            </a:r>
            <a:r>
              <a:rPr lang="zh-CN" altLang="en-US" kern="0" noProof="0" smtClean="0">
                <a:effectLst>
                  <a:outerShdw blurRad="38100" dist="38100" dir="2700000" algn="tl">
                    <a:srgbClr val="000000"/>
                  </a:outerShdw>
                </a:effectLst>
                <a:latin typeface="+mn-lt"/>
                <a:ea typeface="+mn-ea"/>
                <a:cs typeface="+mn-cs"/>
                <a:sym typeface="+mn-ea"/>
              </a:rPr>
              <a:t>新材料、新工艺、新设备设施</a:t>
            </a:r>
            <a:r>
              <a:rPr lang="en-US" altLang="zh-CN" kern="0" noProof="0" smtClean="0">
                <a:effectLst>
                  <a:outerShdw blurRad="38100" dist="38100" dir="2700000" algn="tl">
                    <a:srgbClr val="000000"/>
                  </a:outerShdw>
                </a:effectLst>
                <a:latin typeface="+mn-lt"/>
                <a:ea typeface="+mn-ea"/>
                <a:cs typeface="+mn-cs"/>
                <a:sym typeface="+mn-ea"/>
              </a:rPr>
              <a:t>)</a:t>
            </a:r>
            <a:r>
              <a:rPr lang="zh-CN" altLang="en-US" kern="0" noProof="0" smtClean="0">
                <a:effectLst>
                  <a:outerShdw blurRad="38100" dist="38100" dir="2700000" algn="tl">
                    <a:srgbClr val="000000"/>
                  </a:outerShdw>
                </a:effectLst>
                <a:latin typeface="+mn-lt"/>
                <a:ea typeface="+mn-ea"/>
                <a:cs typeface="+mn-cs"/>
                <a:sym typeface="+mn-ea"/>
              </a:rPr>
              <a:t>管理</a:t>
            </a:r>
            <a:endParaRPr kumimoji="0" lang="en-US" altLang="zh-CN" kern="0" cap="none" spc="0" normalizeH="0" baseline="0" noProof="0" smtClean="0">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en-US" altLang="zh-CN" kern="0" noProof="0" smtClean="0">
                <a:effectLst>
                  <a:outerShdw blurRad="38100" dist="38100" dir="2700000" algn="tl">
                    <a:srgbClr val="000000"/>
                  </a:outerShdw>
                </a:effectLst>
                <a:latin typeface="+mn-lt"/>
                <a:ea typeface="+mn-ea"/>
                <a:cs typeface="+mn-cs"/>
                <a:sym typeface="+mn-ea"/>
              </a:rPr>
              <a:t>(6)</a:t>
            </a:r>
            <a:r>
              <a:rPr lang="zh-CN" altLang="en-US" kern="0" noProof="0" smtClean="0">
                <a:effectLst>
                  <a:outerShdw blurRad="38100" dist="38100" dir="2700000" algn="tl">
                    <a:srgbClr val="000000"/>
                  </a:outerShdw>
                </a:effectLst>
                <a:latin typeface="+mn-lt"/>
                <a:ea typeface="+mn-ea"/>
                <a:cs typeface="+mn-cs"/>
                <a:sym typeface="+mn-ea"/>
              </a:rPr>
              <a:t>法律法规和标准规范管理</a:t>
            </a:r>
            <a:endParaRPr kumimoji="0" lang="en-US" altLang="zh-CN" kern="0" cap="none" spc="0" normalizeH="0" baseline="0" noProof="0" smtClean="0">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en-US" altLang="zh-CN" kern="0" noProof="0" smtClean="0">
                <a:effectLst>
                  <a:outerShdw blurRad="38100" dist="38100" dir="2700000" algn="tl">
                    <a:srgbClr val="000000"/>
                  </a:outerShdw>
                </a:effectLst>
                <a:latin typeface="+mn-lt"/>
                <a:ea typeface="+mn-ea"/>
                <a:cs typeface="+mn-cs"/>
                <a:sym typeface="+mn-ea"/>
              </a:rPr>
              <a:t>(7)</a:t>
            </a:r>
            <a:r>
              <a:rPr lang="zh-CN" altLang="en-US" kern="0" noProof="0" smtClean="0">
                <a:effectLst>
                  <a:outerShdw blurRad="38100" dist="38100" dir="2700000" algn="tl">
                    <a:srgbClr val="000000"/>
                  </a:outerShdw>
                </a:effectLst>
                <a:latin typeface="+mn-lt"/>
                <a:ea typeface="+mn-ea"/>
                <a:cs typeface="+mn-cs"/>
                <a:sym typeface="+mn-ea"/>
              </a:rPr>
              <a:t>安全投入管理</a:t>
            </a:r>
            <a:endParaRPr kumimoji="0" lang="en-US" altLang="zh-CN" kern="0" cap="none" spc="0" normalizeH="0" baseline="0" noProof="0" smtClean="0">
              <a:effectLst>
                <a:outerShdw blurRad="38100" dist="38100" dir="2700000" algn="tl">
                  <a:srgbClr val="000000"/>
                </a:outerShdw>
              </a:effectLst>
              <a:latin typeface="+mn-lt"/>
              <a:ea typeface="+mn-ea"/>
              <a:cs typeface="+mn-cs"/>
            </a:endParaRPr>
          </a:p>
          <a:p>
            <a:endParaRPr lang="zh-CN" altLang="en-US" noProof="1"/>
          </a:p>
        </p:txBody>
      </p:sp>
    </p:spTree>
  </p:cSld>
  <p:clrMapOvr>
    <a:masterClrMapping/>
  </p:clrMapOvr>
  <p:transition spd="slow" advTm="5769">
    <p:fade/>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92910" y="908685"/>
            <a:ext cx="6400165" cy="460375"/>
          </a:xfrm>
          <a:prstGeom prst="rect">
            <a:avLst/>
          </a:prstGeom>
          <a:noFill/>
        </p:spPr>
        <p:txBody>
          <a:bodyPr wrap="square" rtlCol="0">
            <a:spAutoFit/>
          </a:bodyPr>
          <a:p>
            <a:r>
              <a:rPr lang="zh-CN" altLang="en-US" sz="2400" kern="0" noProof="0" dirty="0" smtClean="0">
                <a:solidFill>
                  <a:schemeClr val="tx2"/>
                </a:solidFill>
                <a:effectLst>
                  <a:outerShdw blurRad="38100" dist="38100" dir="2700000" algn="tl">
                    <a:srgbClr val="000000"/>
                  </a:outerShdw>
                </a:effectLst>
                <a:latin typeface="+mj-lt"/>
                <a:ea typeface="+mj-ea"/>
                <a:cs typeface="+mj-cs"/>
                <a:sym typeface="+mn-ea"/>
              </a:rPr>
              <a:t>十八、城镇燃气经营安全重大隐患判定标准</a:t>
            </a:r>
            <a:endParaRPr lang="zh-CN" altLang="en-US" sz="2400" kern="0" noProof="0" dirty="0" smtClean="0">
              <a:solidFill>
                <a:schemeClr val="tx2"/>
              </a:solidFill>
              <a:effectLst>
                <a:outerShdw blurRad="38100" dist="38100" dir="2700000" algn="tl">
                  <a:srgbClr val="000000"/>
                </a:outerShdw>
              </a:effectLst>
              <a:latin typeface="+mj-lt"/>
              <a:ea typeface="+mj-ea"/>
              <a:cs typeface="+mj-cs"/>
              <a:sym typeface="+mn-ea"/>
            </a:endParaRPr>
          </a:p>
        </p:txBody>
      </p:sp>
      <p:sp>
        <p:nvSpPr>
          <p:cNvPr id="3" name="文本框 2"/>
          <p:cNvSpPr txBox="1"/>
          <p:nvPr/>
        </p:nvSpPr>
        <p:spPr>
          <a:xfrm>
            <a:off x="612775" y="1782763"/>
            <a:ext cx="8048625" cy="4194175"/>
          </a:xfrm>
          <a:prstGeom prst="rect">
            <a:avLst/>
          </a:prstGeom>
          <a:noFill/>
        </p:spPr>
        <p:txBody>
          <a:bodyPr wrap="square" rtlCol="0">
            <a:spAutoFit/>
          </a:bodyPr>
          <a:p>
            <a:pPr marR="0" defTabSz="914400">
              <a:lnSpc>
                <a:spcPts val="3200"/>
              </a:lnSpc>
              <a:spcBef>
                <a:spcPts val="0"/>
              </a:spcBef>
              <a:spcAft>
                <a:spcPts val="0"/>
              </a:spcAft>
              <a:buClr>
                <a:schemeClr val="tx2"/>
              </a:buClr>
              <a:buSzTx/>
              <a:buFontTx/>
              <a:defRPr/>
            </a:pPr>
            <a:r>
              <a:rPr lang="zh-CN" altLang="en-US" kern="0" noProof="0" smtClean="0">
                <a:effectLst>
                  <a:outerShdw blurRad="38100" dist="38100" dir="2700000" algn="tl">
                    <a:srgbClr val="000000"/>
                  </a:outerShdw>
                </a:effectLst>
                <a:latin typeface="+mn-lt"/>
                <a:ea typeface="+mn-ea"/>
                <a:cs typeface="+mn-cs"/>
                <a:sym typeface="+mn-ea"/>
              </a:rPr>
              <a:t>住房城乡建设部关于印发城镇燃气经营安全重大隐患判定标准的通知</a:t>
            </a:r>
            <a:endParaRPr lang="zh-CN" altLang="en-US" kern="0" noProof="0" smtClean="0">
              <a:effectLst>
                <a:outerShdw blurRad="38100" dist="38100" dir="2700000" algn="tl">
                  <a:srgbClr val="000000"/>
                </a:outerShdw>
              </a:effectLst>
              <a:latin typeface="+mn-lt"/>
              <a:ea typeface="+mn-ea"/>
              <a:sym typeface="+mn-ea"/>
            </a:endParaRPr>
          </a:p>
          <a:p>
            <a:pPr marL="571500" marR="0" indent="-571500" defTabSz="914400">
              <a:lnSpc>
                <a:spcPts val="3200"/>
              </a:lnSpc>
              <a:spcBef>
                <a:spcPts val="0"/>
              </a:spcBef>
              <a:spcAft>
                <a:spcPts val="0"/>
              </a:spcAft>
              <a:buClr>
                <a:schemeClr val="tx2"/>
              </a:buClr>
              <a:buSzTx/>
              <a:buFontTx/>
              <a:defRPr/>
            </a:pPr>
            <a:r>
              <a:rPr lang="zh-CN" altLang="en-US" kern="0" noProof="0" smtClean="0">
                <a:effectLst>
                  <a:outerShdw blurRad="38100" dist="38100" dir="2700000" algn="tl">
                    <a:srgbClr val="000000"/>
                  </a:outerShdw>
                </a:effectLst>
                <a:latin typeface="+mn-lt"/>
                <a:ea typeface="+mn-ea"/>
                <a:cs typeface="+mn-cs"/>
                <a:sym typeface="+mn-ea"/>
              </a:rPr>
              <a:t>（五）燃气经营者供应不具有标准要求警示性臭味燃气的，判定为重大隐患。</a:t>
            </a:r>
            <a:endParaRPr lang="zh-CN" altLang="en-US" kern="0" noProof="0" smtClean="0">
              <a:effectLst>
                <a:outerShdw blurRad="38100" dist="38100" dir="2700000" algn="tl">
                  <a:srgbClr val="000000"/>
                </a:outerShdw>
              </a:effectLst>
              <a:latin typeface="+mn-lt"/>
              <a:ea typeface="+mn-ea"/>
              <a:sym typeface="+mn-ea"/>
            </a:endParaRPr>
          </a:p>
          <a:p>
            <a:pPr marL="571500" marR="0" indent="-571500" defTabSz="914400">
              <a:lnSpc>
                <a:spcPts val="3200"/>
              </a:lnSpc>
              <a:spcBef>
                <a:spcPts val="0"/>
              </a:spcBef>
              <a:spcAft>
                <a:spcPts val="0"/>
              </a:spcAft>
              <a:buClr>
                <a:schemeClr val="tx2"/>
              </a:buClr>
              <a:buSzTx/>
              <a:buFontTx/>
              <a:defRPr/>
            </a:pPr>
            <a:r>
              <a:rPr lang="zh-CN" altLang="en-US" kern="0" noProof="0" smtClean="0">
                <a:effectLst>
                  <a:outerShdw blurRad="38100" dist="38100" dir="2700000" algn="tl">
                    <a:srgbClr val="000000"/>
                  </a:outerShdw>
                </a:effectLst>
                <a:latin typeface="+mn-lt"/>
                <a:ea typeface="+mn-ea"/>
                <a:cs typeface="+mn-cs"/>
                <a:sym typeface="+mn-ea"/>
              </a:rPr>
              <a:t>（六）燃气经营者在对燃气用户进行安全检查时，发现有下列情形之一，不按规定采取书面告知用户整改等措施的，判定为重大隐患：</a:t>
            </a:r>
            <a:endParaRPr lang="zh-CN" altLang="en-US" kern="0" noProof="0" smtClean="0">
              <a:effectLst>
                <a:outerShdw blurRad="38100" dist="38100" dir="2700000" algn="tl">
                  <a:srgbClr val="000000"/>
                </a:outerShdw>
              </a:effectLst>
              <a:latin typeface="+mn-lt"/>
              <a:ea typeface="+mn-ea"/>
              <a:sym typeface="+mn-ea"/>
            </a:endParaRPr>
          </a:p>
          <a:p>
            <a:pPr marL="571500" marR="0" indent="-571500" defTabSz="914400">
              <a:lnSpc>
                <a:spcPts val="3200"/>
              </a:lnSpc>
              <a:spcBef>
                <a:spcPts val="0"/>
              </a:spcBef>
              <a:spcAft>
                <a:spcPts val="0"/>
              </a:spcAft>
              <a:buClr>
                <a:schemeClr val="tx2"/>
              </a:buClr>
              <a:buSzTx/>
              <a:buFont typeface="Wingdings" panose="05000000000000000000" pitchFamily="2" charset="2"/>
              <a:buChar char="u"/>
              <a:defRPr/>
            </a:pPr>
            <a:r>
              <a:rPr lang="zh-CN" altLang="en-US" kern="0" noProof="0" smtClean="0">
                <a:effectLst>
                  <a:outerShdw blurRad="38100" dist="38100" dir="2700000" algn="tl">
                    <a:srgbClr val="000000"/>
                  </a:outerShdw>
                </a:effectLst>
                <a:latin typeface="+mn-lt"/>
                <a:ea typeface="+mn-ea"/>
                <a:cs typeface="+mn-cs"/>
                <a:sym typeface="+mn-ea"/>
              </a:rPr>
              <a:t>燃气相对密度大于等于0.75的燃气管道、调压装置和燃具等设置在地下室、半地下室、地下箱体及其他密闭地下空间内；</a:t>
            </a:r>
            <a:endParaRPr lang="zh-CN" altLang="en-US" kern="0" noProof="0" smtClean="0">
              <a:effectLst>
                <a:outerShdw blurRad="38100" dist="38100" dir="2700000" algn="tl">
                  <a:srgbClr val="000000"/>
                </a:outerShdw>
              </a:effectLst>
              <a:latin typeface="+mn-lt"/>
              <a:ea typeface="+mn-ea"/>
              <a:sym typeface="+mn-ea"/>
            </a:endParaRPr>
          </a:p>
          <a:p>
            <a:pPr marL="571500" marR="0" indent="-571500" defTabSz="914400">
              <a:lnSpc>
                <a:spcPts val="3200"/>
              </a:lnSpc>
              <a:spcBef>
                <a:spcPts val="0"/>
              </a:spcBef>
              <a:spcAft>
                <a:spcPts val="0"/>
              </a:spcAft>
              <a:buClr>
                <a:schemeClr val="tx2"/>
              </a:buClr>
              <a:buSzTx/>
              <a:buFont typeface="Wingdings" panose="05000000000000000000" pitchFamily="2" charset="2"/>
              <a:buChar char="u"/>
              <a:defRPr/>
            </a:pPr>
            <a:r>
              <a:rPr lang="zh-CN" altLang="en-US" kern="0" noProof="0" smtClean="0">
                <a:effectLst>
                  <a:outerShdw blurRad="38100" dist="38100" dir="2700000" algn="tl">
                    <a:srgbClr val="000000"/>
                  </a:outerShdw>
                </a:effectLst>
                <a:latin typeface="+mn-lt"/>
                <a:ea typeface="+mn-ea"/>
                <a:cs typeface="+mn-cs"/>
                <a:sym typeface="+mn-ea"/>
              </a:rPr>
              <a:t>燃气引入管、立管、水平干管设置在卫生间内；</a:t>
            </a:r>
            <a:endParaRPr lang="zh-CN" altLang="en-US" kern="0" noProof="0" smtClean="0">
              <a:effectLst>
                <a:outerShdw blurRad="38100" dist="38100" dir="2700000" algn="tl">
                  <a:srgbClr val="000000"/>
                </a:outerShdw>
              </a:effectLst>
              <a:latin typeface="+mn-lt"/>
              <a:ea typeface="+mn-ea"/>
              <a:sym typeface="+mn-ea"/>
            </a:endParaRPr>
          </a:p>
          <a:p>
            <a:pPr marL="571500" marR="0" indent="-571500" defTabSz="914400">
              <a:lnSpc>
                <a:spcPts val="3200"/>
              </a:lnSpc>
              <a:spcBef>
                <a:spcPts val="0"/>
              </a:spcBef>
              <a:spcAft>
                <a:spcPts val="0"/>
              </a:spcAft>
              <a:buClr>
                <a:schemeClr val="tx2"/>
              </a:buClr>
              <a:buSzTx/>
              <a:buFont typeface="Wingdings" panose="05000000000000000000" pitchFamily="2" charset="2"/>
              <a:buChar char="u"/>
              <a:defRPr/>
            </a:pPr>
            <a:r>
              <a:rPr lang="zh-CN" altLang="en-US" kern="0" noProof="0" smtClean="0">
                <a:effectLst>
                  <a:outerShdw blurRad="38100" dist="38100" dir="2700000" algn="tl">
                    <a:srgbClr val="000000"/>
                  </a:outerShdw>
                </a:effectLst>
                <a:latin typeface="+mn-lt"/>
                <a:ea typeface="+mn-ea"/>
                <a:cs typeface="+mn-cs"/>
                <a:sym typeface="+mn-ea"/>
              </a:rPr>
              <a:t>燃气管道及附件、燃具设置在卧室、旅馆建筑客房等人员居住和休息的房间内；</a:t>
            </a:r>
            <a:endParaRPr lang="zh-CN" altLang="en-US" kern="0" noProof="0" smtClean="0">
              <a:effectLst>
                <a:outerShdw blurRad="38100" dist="38100" dir="2700000" algn="tl">
                  <a:srgbClr val="000000"/>
                </a:outerShdw>
              </a:effectLst>
              <a:latin typeface="+mn-lt"/>
              <a:ea typeface="+mn-ea"/>
              <a:sym typeface="+mn-ea"/>
            </a:endParaRPr>
          </a:p>
          <a:p>
            <a:pPr marL="571500" marR="0" indent="-571500" defTabSz="914400">
              <a:lnSpc>
                <a:spcPts val="3200"/>
              </a:lnSpc>
              <a:spcBef>
                <a:spcPts val="0"/>
              </a:spcBef>
              <a:spcAft>
                <a:spcPts val="0"/>
              </a:spcAft>
              <a:buClr>
                <a:schemeClr val="tx2"/>
              </a:buClr>
              <a:buSzTx/>
              <a:buFont typeface="Wingdings" panose="05000000000000000000" pitchFamily="2" charset="2"/>
              <a:buChar char="u"/>
              <a:defRPr/>
            </a:pPr>
            <a:r>
              <a:rPr lang="zh-CN" altLang="en-US" kern="0" noProof="0" smtClean="0">
                <a:effectLst>
                  <a:outerShdw blurRad="38100" dist="38100" dir="2700000" algn="tl">
                    <a:srgbClr val="000000"/>
                  </a:outerShdw>
                </a:effectLst>
                <a:latin typeface="+mn-lt"/>
                <a:ea typeface="+mn-ea"/>
                <a:cs typeface="+mn-cs"/>
                <a:sym typeface="+mn-ea"/>
              </a:rPr>
              <a:t>使用国家明令淘汰的燃气燃烧器具、连接管。</a:t>
            </a:r>
            <a:endParaRPr kern="0" noProof="0" smtClean="0">
              <a:effectLst>
                <a:outerShdw blurRad="38100" dist="38100" dir="2700000" algn="tl">
                  <a:srgbClr val="000000"/>
                </a:outerShdw>
              </a:effectLst>
              <a:latin typeface="+mn-lt"/>
              <a:ea typeface="+mn-ea"/>
              <a:sym typeface="+mn-ea"/>
            </a:endParaRPr>
          </a:p>
        </p:txBody>
      </p:sp>
    </p:spTree>
  </p:cSld>
  <p:clrMapOvr>
    <a:masterClrMapping/>
  </p:clrMapOvr>
  <p:transition spd="slow" advTm="5769">
    <p:fade/>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844800" y="787400"/>
            <a:ext cx="5019675" cy="460375"/>
          </a:xfrm>
          <a:prstGeom prst="rect">
            <a:avLst/>
          </a:prstGeom>
          <a:noFill/>
        </p:spPr>
        <p:txBody>
          <a:bodyPr wrap="square" rtlCol="0">
            <a:spAutoFit/>
          </a:bodyPr>
          <a:p>
            <a:r>
              <a:rPr lang="zh-CN" altLang="en-US" sz="2400" kern="0" noProof="0" dirty="0" smtClean="0">
                <a:solidFill>
                  <a:schemeClr val="tx2"/>
                </a:solidFill>
                <a:effectLst>
                  <a:outerShdw blurRad="38100" dist="38100" dir="2700000" algn="tl">
                    <a:srgbClr val="000000"/>
                  </a:outerShdw>
                </a:effectLst>
                <a:latin typeface="+mj-lt"/>
                <a:ea typeface="+mj-ea"/>
                <a:cs typeface="+mj-cs"/>
                <a:sym typeface="+mn-ea"/>
              </a:rPr>
              <a:t>十八、</a:t>
            </a:r>
            <a:r>
              <a:rPr lang="en-US" altLang="zh-CN" sz="2400" kern="0" noProof="0" dirty="0" smtClean="0">
                <a:solidFill>
                  <a:schemeClr val="tx2"/>
                </a:solidFill>
                <a:effectLst>
                  <a:outerShdw blurRad="38100" dist="38100" dir="2700000" algn="tl">
                    <a:srgbClr val="000000"/>
                  </a:outerShdw>
                </a:effectLst>
                <a:latin typeface="+mj-lt"/>
                <a:ea typeface="+mj-ea"/>
                <a:cs typeface="+mj-cs"/>
                <a:sym typeface="+mn-ea"/>
              </a:rPr>
              <a:t>GB 55009</a:t>
            </a:r>
            <a:endParaRPr lang="en-US" altLang="zh-CN" sz="2400" kern="0" noProof="0" dirty="0" smtClean="0">
              <a:solidFill>
                <a:schemeClr val="tx2"/>
              </a:solidFill>
              <a:effectLst>
                <a:outerShdw blurRad="38100" dist="38100" dir="2700000" algn="tl">
                  <a:srgbClr val="000000"/>
                </a:outerShdw>
              </a:effectLst>
              <a:latin typeface="+mj-lt"/>
              <a:ea typeface="+mj-ea"/>
              <a:cs typeface="+mj-cs"/>
              <a:sym typeface="+mn-ea"/>
            </a:endParaRPr>
          </a:p>
        </p:txBody>
      </p:sp>
      <p:sp>
        <p:nvSpPr>
          <p:cNvPr id="3" name="文本框 2"/>
          <p:cNvSpPr txBox="1"/>
          <p:nvPr/>
        </p:nvSpPr>
        <p:spPr>
          <a:xfrm>
            <a:off x="612775" y="1782763"/>
            <a:ext cx="8048625" cy="1753235"/>
          </a:xfrm>
          <a:prstGeom prst="rect">
            <a:avLst/>
          </a:prstGeom>
          <a:noFill/>
        </p:spPr>
        <p:txBody>
          <a:bodyPr wrap="square" rtlCol="0">
            <a:spAutoFit/>
          </a:bodyPr>
          <a:p>
            <a:pPr marR="0" defTabSz="914400">
              <a:lnSpc>
                <a:spcPct val="200000"/>
              </a:lnSpc>
              <a:spcBef>
                <a:spcPts val="0"/>
              </a:spcBef>
              <a:spcAft>
                <a:spcPts val="0"/>
              </a:spcAft>
              <a:buClr>
                <a:schemeClr val="tx2"/>
              </a:buClr>
              <a:buSzTx/>
              <a:buFontTx/>
              <a:defRPr/>
            </a:pPr>
            <a:r>
              <a:rPr lang="zh-CN" altLang="en-US" kern="0" noProof="0" smtClean="0">
                <a:effectLst>
                  <a:outerShdw blurRad="38100" dist="38100" dir="2700000" algn="tl">
                    <a:srgbClr val="000000"/>
                  </a:outerShdw>
                </a:effectLst>
                <a:latin typeface="+mn-lt"/>
                <a:ea typeface="+mn-ea"/>
                <a:cs typeface="+mn-cs"/>
                <a:sym typeface="+mn-ea"/>
              </a:rPr>
              <a:t>用户燃气管道与燃具的连接应牢固、严密。（5.3.10）</a:t>
            </a:r>
            <a:endParaRPr lang="zh-CN" altLang="en-US" kern="0" noProof="0" smtClean="0">
              <a:effectLst>
                <a:outerShdw blurRad="38100" dist="38100" dir="2700000" algn="tl">
                  <a:srgbClr val="000000"/>
                </a:outerShdw>
              </a:effectLst>
              <a:latin typeface="+mn-lt"/>
              <a:ea typeface="+mn-ea"/>
              <a:sym typeface="+mn-ea"/>
            </a:endParaRPr>
          </a:p>
          <a:p>
            <a:pPr marR="0" defTabSz="914400">
              <a:lnSpc>
                <a:spcPct val="200000"/>
              </a:lnSpc>
              <a:spcBef>
                <a:spcPts val="0"/>
              </a:spcBef>
              <a:spcAft>
                <a:spcPts val="0"/>
              </a:spcAft>
              <a:buClr>
                <a:schemeClr val="tx2"/>
              </a:buClr>
              <a:buSzTx/>
              <a:buFontTx/>
              <a:defRPr/>
            </a:pPr>
            <a:r>
              <a:rPr lang="zh-CN" altLang="en-US" kern="0" noProof="0" smtClean="0">
                <a:effectLst>
                  <a:outerShdw blurRad="38100" dist="38100" dir="2700000" algn="tl">
                    <a:srgbClr val="000000"/>
                  </a:outerShdw>
                </a:effectLst>
                <a:latin typeface="+mn-lt"/>
                <a:ea typeface="+mn-ea"/>
                <a:cs typeface="+mn-cs"/>
                <a:sym typeface="+mn-ea"/>
              </a:rPr>
              <a:t>GB 41317-2024 燃气用具连接用不锈钢波纹软管</a:t>
            </a:r>
            <a:endParaRPr lang="zh-CN" altLang="en-US" kern="0" noProof="0" smtClean="0">
              <a:effectLst>
                <a:outerShdw blurRad="38100" dist="38100" dir="2700000" algn="tl">
                  <a:srgbClr val="000000"/>
                </a:outerShdw>
              </a:effectLst>
              <a:latin typeface="+mn-lt"/>
              <a:ea typeface="+mn-ea"/>
              <a:sym typeface="+mn-ea"/>
            </a:endParaRPr>
          </a:p>
          <a:p>
            <a:pPr marR="0" defTabSz="914400">
              <a:lnSpc>
                <a:spcPct val="200000"/>
              </a:lnSpc>
              <a:spcBef>
                <a:spcPts val="0"/>
              </a:spcBef>
              <a:spcAft>
                <a:spcPts val="0"/>
              </a:spcAft>
              <a:buClr>
                <a:schemeClr val="tx2"/>
              </a:buClr>
              <a:buSzTx/>
              <a:buFontTx/>
              <a:defRPr/>
            </a:pPr>
            <a:r>
              <a:rPr lang="zh-CN" altLang="en-US" kern="0" noProof="0" smtClean="0">
                <a:effectLst>
                  <a:outerShdw blurRad="38100" dist="38100" dir="2700000" algn="tl">
                    <a:srgbClr val="000000"/>
                  </a:outerShdw>
                </a:effectLst>
                <a:latin typeface="+mn-lt"/>
                <a:ea typeface="+mn-ea"/>
                <a:cs typeface="+mn-cs"/>
                <a:sym typeface="+mn-ea"/>
              </a:rPr>
              <a:t>GB 44017-2024 燃气用具连接用金属包覆软管</a:t>
            </a:r>
            <a:endParaRPr lang="zh-CN" altLang="en-US" kern="0" noProof="0" smtClean="0">
              <a:effectLst>
                <a:outerShdw blurRad="38100" dist="38100" dir="2700000" algn="tl">
                  <a:srgbClr val="000000"/>
                </a:outerShdw>
              </a:effectLst>
              <a:latin typeface="+mn-lt"/>
              <a:ea typeface="+mn-ea"/>
              <a:sym typeface="+mn-ea"/>
            </a:endParaRPr>
          </a:p>
        </p:txBody>
      </p:sp>
    </p:spTree>
  </p:cSld>
  <p:clrMapOvr>
    <a:masterClrMapping/>
  </p:clrMapOvr>
  <p:transition spd="slow" advTm="5769">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4577" name="Freeform 7"/>
          <p:cNvSpPr/>
          <p:nvPr/>
        </p:nvSpPr>
        <p:spPr>
          <a:xfrm>
            <a:off x="890588" y="785813"/>
            <a:ext cx="369887" cy="425450"/>
          </a:xfrm>
          <a:custGeom>
            <a:avLst/>
            <a:gdLst/>
            <a:ahLst/>
            <a:cxnLst>
              <a:cxn ang="0">
                <a:pos x="2147483647" y="0"/>
              </a:cxn>
              <a:cxn ang="0">
                <a:pos x="2147483647" y="0"/>
              </a:cxn>
              <a:cxn ang="0">
                <a:pos x="2147483647" y="2147483647"/>
              </a:cxn>
              <a:cxn ang="0">
                <a:pos x="0" y="2147483647"/>
              </a:cxn>
              <a:cxn ang="0">
                <a:pos x="0" y="2147483647"/>
              </a:cxn>
              <a:cxn ang="0">
                <a:pos x="2147483647" y="2147483647"/>
              </a:cxn>
              <a:cxn ang="0">
                <a:pos x="2147483647" y="2147483647"/>
              </a:cxn>
              <a:cxn ang="0">
                <a:pos x="2147483647" y="2147483647"/>
              </a:cxn>
              <a:cxn ang="0">
                <a:pos x="2147483647" y="2147483647"/>
              </a:cxn>
              <a:cxn ang="0">
                <a:pos x="2147483647" y="0"/>
              </a:cxn>
            </a:cxnLst>
            <a:pathLst>
              <a:path w="2504" h="2504">
                <a:moveTo>
                  <a:pt x="2199" y="0"/>
                </a:moveTo>
                <a:lnTo>
                  <a:pt x="2504" y="0"/>
                </a:lnTo>
                <a:lnTo>
                  <a:pt x="2504" y="2504"/>
                </a:lnTo>
                <a:lnTo>
                  <a:pt x="0" y="2504"/>
                </a:lnTo>
                <a:lnTo>
                  <a:pt x="0" y="2199"/>
                </a:lnTo>
                <a:lnTo>
                  <a:pt x="1970" y="2199"/>
                </a:lnTo>
                <a:lnTo>
                  <a:pt x="87" y="315"/>
                </a:lnTo>
                <a:lnTo>
                  <a:pt x="303" y="99"/>
                </a:lnTo>
                <a:lnTo>
                  <a:pt x="2199" y="1996"/>
                </a:lnTo>
                <a:lnTo>
                  <a:pt x="2199" y="0"/>
                </a:lnTo>
                <a:close/>
              </a:path>
            </a:pathLst>
          </a:custGeom>
          <a:solidFill>
            <a:schemeClr val="bg1"/>
          </a:solidFill>
          <a:ln w="9525">
            <a:noFill/>
          </a:ln>
        </p:spPr>
        <p:txBody>
          <a:bodyPr/>
          <a:p>
            <a:endParaRPr lang="zh-CN" altLang="en-US"/>
          </a:p>
        </p:txBody>
      </p:sp>
      <p:sp>
        <p:nvSpPr>
          <p:cNvPr id="2" name="文本框 1"/>
          <p:cNvSpPr txBox="1"/>
          <p:nvPr/>
        </p:nvSpPr>
        <p:spPr>
          <a:xfrm>
            <a:off x="890588" y="1412875"/>
            <a:ext cx="4551363" cy="3208338"/>
          </a:xfrm>
          <a:prstGeom prst="rect">
            <a:avLst/>
          </a:prstGeom>
          <a:noFill/>
        </p:spPr>
        <p:txBody>
          <a:bodyPr wrap="square" rtlCol="0">
            <a:noAutofit/>
          </a:bodyPr>
          <a:p>
            <a:pPr marR="0" defTabSz="914400">
              <a:spcBef>
                <a:spcPct val="20000"/>
              </a:spcBef>
              <a:buClr>
                <a:schemeClr val="tx2"/>
              </a:buClr>
              <a:buSzTx/>
              <a:buFontTx/>
              <a:defRPr/>
            </a:pPr>
            <a:r>
              <a:rPr lang="en-US" altLang="zh-CN" kern="0" noProof="0" smtClean="0">
                <a:effectLst>
                  <a:outerShdw blurRad="38100" dist="38100" dir="2700000" algn="tl">
                    <a:srgbClr val="000000"/>
                  </a:outerShdw>
                </a:effectLst>
                <a:latin typeface="+mn-lt"/>
                <a:ea typeface="+mn-ea"/>
                <a:cs typeface="+mn-cs"/>
                <a:sym typeface="+mn-ea"/>
              </a:rPr>
              <a:t>(8)</a:t>
            </a:r>
            <a:r>
              <a:rPr lang="zh-CN" altLang="en-US" kern="0" noProof="0" smtClean="0">
                <a:effectLst>
                  <a:outerShdw blurRad="38100" dist="38100" dir="2700000" algn="tl">
                    <a:srgbClr val="000000"/>
                  </a:outerShdw>
                </a:effectLst>
                <a:latin typeface="+mn-lt"/>
                <a:ea typeface="+mn-ea"/>
                <a:cs typeface="+mn-cs"/>
                <a:sym typeface="+mn-ea"/>
              </a:rPr>
              <a:t>文件、记录和档案管理</a:t>
            </a:r>
            <a:endParaRPr kumimoji="0" lang="en-US" altLang="zh-CN" kern="0" cap="none" spc="0" normalizeH="0" baseline="0" noProof="0" smtClean="0">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en-US" altLang="zh-CN" kern="0" noProof="0" smtClean="0">
                <a:effectLst>
                  <a:outerShdw blurRad="38100" dist="38100" dir="2700000" algn="tl">
                    <a:srgbClr val="000000"/>
                  </a:outerShdw>
                </a:effectLst>
                <a:latin typeface="+mn-lt"/>
                <a:ea typeface="+mn-ea"/>
                <a:cs typeface="+mn-cs"/>
                <a:sym typeface="+mn-ea"/>
              </a:rPr>
              <a:t>(9)</a:t>
            </a:r>
            <a:r>
              <a:rPr lang="zh-CN" altLang="en-US" kern="0" noProof="0" smtClean="0">
                <a:effectLst>
                  <a:outerShdw blurRad="38100" dist="38100" dir="2700000" algn="tl">
                    <a:srgbClr val="000000"/>
                  </a:outerShdw>
                </a:effectLst>
                <a:latin typeface="+mn-lt"/>
                <a:ea typeface="+mn-ea"/>
                <a:cs typeface="+mn-cs"/>
                <a:sym typeface="+mn-ea"/>
              </a:rPr>
              <a:t>安全教育培训管理</a:t>
            </a:r>
            <a:endParaRPr kumimoji="0" lang="en-US" altLang="zh-CN" kern="0" cap="none" spc="0" normalizeH="0" baseline="0" noProof="0" smtClean="0">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en-US" altLang="zh-CN" kern="0" noProof="0" smtClean="0">
                <a:effectLst>
                  <a:outerShdw blurRad="38100" dist="38100" dir="2700000" algn="tl">
                    <a:srgbClr val="000000"/>
                  </a:outerShdw>
                </a:effectLst>
                <a:latin typeface="+mn-lt"/>
                <a:ea typeface="+mn-ea"/>
                <a:cs typeface="+mn-cs"/>
                <a:sym typeface="+mn-ea"/>
              </a:rPr>
              <a:t>(10)</a:t>
            </a:r>
            <a:r>
              <a:rPr lang="zh-CN" altLang="en-US" kern="0" noProof="0" smtClean="0">
                <a:effectLst>
                  <a:outerShdw blurRad="38100" dist="38100" dir="2700000" algn="tl">
                    <a:srgbClr val="000000"/>
                  </a:outerShdw>
                </a:effectLst>
                <a:latin typeface="+mn-lt"/>
                <a:ea typeface="+mn-ea"/>
                <a:cs typeface="+mn-cs"/>
                <a:sym typeface="+mn-ea"/>
              </a:rPr>
              <a:t>班组安全活动</a:t>
            </a:r>
            <a:endParaRPr kumimoji="0" lang="en-US" altLang="zh-CN" kern="0" cap="none" spc="0" normalizeH="0" baseline="0" noProof="0" smtClean="0">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en-US" altLang="zh-CN" kern="0" noProof="0" smtClean="0">
                <a:effectLst>
                  <a:outerShdw blurRad="38100" dist="38100" dir="2700000" algn="tl">
                    <a:srgbClr val="000000"/>
                  </a:outerShdw>
                </a:effectLst>
                <a:latin typeface="+mn-lt"/>
                <a:ea typeface="+mn-ea"/>
                <a:cs typeface="+mn-cs"/>
                <a:sym typeface="+mn-ea"/>
              </a:rPr>
              <a:t>(11)</a:t>
            </a:r>
            <a:r>
              <a:rPr lang="zh-CN" altLang="en-US" kern="0" noProof="0" smtClean="0">
                <a:effectLst>
                  <a:outerShdw blurRad="38100" dist="38100" dir="2700000" algn="tl">
                    <a:srgbClr val="000000"/>
                  </a:outerShdw>
                </a:effectLst>
                <a:latin typeface="+mn-lt"/>
                <a:ea typeface="+mn-ea"/>
                <a:cs typeface="+mn-cs"/>
                <a:sym typeface="+mn-ea"/>
              </a:rPr>
              <a:t>职业健康管理</a:t>
            </a:r>
            <a:endParaRPr kumimoji="0" lang="en-US" altLang="zh-CN" kern="0" cap="none" spc="0" normalizeH="0" baseline="0" noProof="0" smtClean="0">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en-US" altLang="zh-CN" kern="0" noProof="0" smtClean="0">
                <a:effectLst>
                  <a:outerShdw blurRad="38100" dist="38100" dir="2700000" algn="tl">
                    <a:srgbClr val="000000"/>
                  </a:outerShdw>
                </a:effectLst>
                <a:latin typeface="+mn-lt"/>
                <a:ea typeface="+mn-ea"/>
                <a:cs typeface="+mn-cs"/>
                <a:sym typeface="+mn-ea"/>
              </a:rPr>
              <a:t>(12)</a:t>
            </a:r>
            <a:r>
              <a:rPr lang="zh-CN" altLang="en-US" kern="0" noProof="0" smtClean="0">
                <a:effectLst>
                  <a:outerShdw blurRad="38100" dist="38100" dir="2700000" algn="tl">
                    <a:srgbClr val="000000"/>
                  </a:outerShdw>
                </a:effectLst>
                <a:latin typeface="+mn-lt"/>
                <a:ea typeface="+mn-ea"/>
                <a:cs typeface="+mn-cs"/>
                <a:sym typeface="+mn-ea"/>
              </a:rPr>
              <a:t>个体防护装备管理</a:t>
            </a:r>
            <a:endParaRPr kumimoji="0" lang="en-US" altLang="zh-CN" kern="0" cap="none" spc="0" normalizeH="0" baseline="0" noProof="0" smtClean="0">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en-US" altLang="zh-CN" kern="0" noProof="0" smtClean="0">
                <a:effectLst>
                  <a:outerShdw blurRad="38100" dist="38100" dir="2700000" algn="tl">
                    <a:srgbClr val="000000"/>
                  </a:outerShdw>
                </a:effectLst>
                <a:latin typeface="+mn-lt"/>
                <a:ea typeface="+mn-ea"/>
                <a:cs typeface="+mn-cs"/>
                <a:sym typeface="+mn-ea"/>
              </a:rPr>
              <a:t>(13)</a:t>
            </a:r>
            <a:r>
              <a:rPr lang="zh-CN" altLang="en-US" kern="0" noProof="0" smtClean="0">
                <a:effectLst>
                  <a:outerShdw blurRad="38100" dist="38100" dir="2700000" algn="tl">
                    <a:srgbClr val="000000"/>
                  </a:outerShdw>
                </a:effectLst>
                <a:latin typeface="+mn-lt"/>
                <a:ea typeface="+mn-ea"/>
                <a:cs typeface="+mn-cs"/>
                <a:sym typeface="+mn-ea"/>
              </a:rPr>
              <a:t>安全风险管理</a:t>
            </a:r>
            <a:endParaRPr kumimoji="0" lang="en-US" altLang="zh-CN" kern="0" cap="none" spc="0" normalizeH="0" baseline="0" noProof="0" smtClean="0">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en-US" altLang="zh-CN" kern="0" noProof="0" smtClean="0">
                <a:effectLst>
                  <a:outerShdw blurRad="38100" dist="38100" dir="2700000" algn="tl">
                    <a:srgbClr val="000000"/>
                  </a:outerShdw>
                </a:effectLst>
                <a:latin typeface="+mn-lt"/>
                <a:ea typeface="+mn-ea"/>
                <a:cs typeface="+mn-cs"/>
                <a:sym typeface="+mn-ea"/>
              </a:rPr>
              <a:t>(14)</a:t>
            </a:r>
            <a:r>
              <a:rPr lang="zh-CN" altLang="en-US" kern="0" noProof="0" smtClean="0">
                <a:effectLst>
                  <a:outerShdw blurRad="38100" dist="38100" dir="2700000" algn="tl">
                    <a:srgbClr val="000000"/>
                  </a:outerShdw>
                </a:effectLst>
                <a:latin typeface="+mn-lt"/>
                <a:ea typeface="+mn-ea"/>
                <a:cs typeface="+mn-cs"/>
                <a:sym typeface="+mn-ea"/>
              </a:rPr>
              <a:t>隐患排查治理</a:t>
            </a:r>
            <a:endParaRPr kumimoji="0" lang="en-US" altLang="zh-CN" kern="0" cap="none" spc="0" normalizeH="0" baseline="0" noProof="0" smtClean="0">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en-US" altLang="zh-CN" kern="0" noProof="0" smtClean="0">
                <a:effectLst>
                  <a:outerShdw blurRad="38100" dist="38100" dir="2700000" algn="tl">
                    <a:srgbClr val="000000"/>
                  </a:outerShdw>
                </a:effectLst>
                <a:latin typeface="+mn-lt"/>
                <a:ea typeface="+mn-ea"/>
                <a:cs typeface="+mn-cs"/>
                <a:sym typeface="+mn-ea"/>
              </a:rPr>
              <a:t>(15)</a:t>
            </a:r>
            <a:r>
              <a:rPr lang="zh-CN" altLang="en-US" kern="0" noProof="0" smtClean="0">
                <a:effectLst>
                  <a:outerShdw blurRad="38100" dist="38100" dir="2700000" algn="tl">
                    <a:srgbClr val="000000"/>
                  </a:outerShdw>
                </a:effectLst>
                <a:latin typeface="+mn-lt"/>
                <a:ea typeface="+mn-ea"/>
                <a:cs typeface="+mn-cs"/>
                <a:sym typeface="+mn-ea"/>
              </a:rPr>
              <a:t>消防安全管理</a:t>
            </a:r>
            <a:endParaRPr kumimoji="0" lang="en-US" altLang="zh-CN" kern="0" cap="none" spc="0" normalizeH="0" baseline="0" noProof="0" smtClean="0">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en-US" altLang="zh-CN" kern="0" noProof="0" smtClean="0">
                <a:effectLst>
                  <a:outerShdw blurRad="38100" dist="38100" dir="2700000" algn="tl">
                    <a:srgbClr val="000000"/>
                  </a:outerShdw>
                </a:effectLst>
                <a:latin typeface="+mn-lt"/>
                <a:ea typeface="+mn-ea"/>
                <a:cs typeface="+mn-cs"/>
                <a:sym typeface="+mn-ea"/>
              </a:rPr>
              <a:t>(16)</a:t>
            </a:r>
            <a:r>
              <a:rPr lang="zh-CN" altLang="en-US" kern="0" noProof="0" smtClean="0">
                <a:effectLst>
                  <a:outerShdw blurRad="38100" dist="38100" dir="2700000" algn="tl">
                    <a:srgbClr val="000000"/>
                  </a:outerShdw>
                </a:effectLst>
                <a:latin typeface="+mn-lt"/>
                <a:ea typeface="+mn-ea"/>
                <a:cs typeface="+mn-cs"/>
                <a:sym typeface="+mn-ea"/>
              </a:rPr>
              <a:t>应急管理</a:t>
            </a:r>
            <a:endParaRPr lang="zh-CN" altLang="en-US" noProof="1"/>
          </a:p>
        </p:txBody>
      </p:sp>
    </p:spTree>
  </p:cSld>
  <p:clrMapOvr>
    <a:masterClrMapping/>
  </p:clrMapOvr>
  <p:transition spd="slow" advTm="5769">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5601" name="Freeform 7"/>
          <p:cNvSpPr/>
          <p:nvPr/>
        </p:nvSpPr>
        <p:spPr>
          <a:xfrm>
            <a:off x="890588" y="785813"/>
            <a:ext cx="369887" cy="425450"/>
          </a:xfrm>
          <a:custGeom>
            <a:avLst/>
            <a:gdLst/>
            <a:ahLst/>
            <a:cxnLst>
              <a:cxn ang="0">
                <a:pos x="2147483647" y="0"/>
              </a:cxn>
              <a:cxn ang="0">
                <a:pos x="2147483647" y="0"/>
              </a:cxn>
              <a:cxn ang="0">
                <a:pos x="2147483647" y="2147483647"/>
              </a:cxn>
              <a:cxn ang="0">
                <a:pos x="0" y="2147483647"/>
              </a:cxn>
              <a:cxn ang="0">
                <a:pos x="0" y="2147483647"/>
              </a:cxn>
              <a:cxn ang="0">
                <a:pos x="2147483647" y="2147483647"/>
              </a:cxn>
              <a:cxn ang="0">
                <a:pos x="2147483647" y="2147483647"/>
              </a:cxn>
              <a:cxn ang="0">
                <a:pos x="2147483647" y="2147483647"/>
              </a:cxn>
              <a:cxn ang="0">
                <a:pos x="2147483647" y="2147483647"/>
              </a:cxn>
              <a:cxn ang="0">
                <a:pos x="2147483647" y="0"/>
              </a:cxn>
            </a:cxnLst>
            <a:pathLst>
              <a:path w="2504" h="2504">
                <a:moveTo>
                  <a:pt x="2199" y="0"/>
                </a:moveTo>
                <a:lnTo>
                  <a:pt x="2504" y="0"/>
                </a:lnTo>
                <a:lnTo>
                  <a:pt x="2504" y="2504"/>
                </a:lnTo>
                <a:lnTo>
                  <a:pt x="0" y="2504"/>
                </a:lnTo>
                <a:lnTo>
                  <a:pt x="0" y="2199"/>
                </a:lnTo>
                <a:lnTo>
                  <a:pt x="1970" y="2199"/>
                </a:lnTo>
                <a:lnTo>
                  <a:pt x="87" y="315"/>
                </a:lnTo>
                <a:lnTo>
                  <a:pt x="303" y="99"/>
                </a:lnTo>
                <a:lnTo>
                  <a:pt x="2199" y="1996"/>
                </a:lnTo>
                <a:lnTo>
                  <a:pt x="2199" y="0"/>
                </a:lnTo>
                <a:close/>
              </a:path>
            </a:pathLst>
          </a:custGeom>
          <a:solidFill>
            <a:schemeClr val="bg1"/>
          </a:solidFill>
          <a:ln w="9525">
            <a:noFill/>
          </a:ln>
        </p:spPr>
        <p:txBody>
          <a:bodyPr/>
          <a:p>
            <a:endParaRPr lang="zh-CN" altLang="en-US"/>
          </a:p>
        </p:txBody>
      </p:sp>
      <p:sp>
        <p:nvSpPr>
          <p:cNvPr id="2" name="文本框 1"/>
          <p:cNvSpPr txBox="1"/>
          <p:nvPr/>
        </p:nvSpPr>
        <p:spPr>
          <a:xfrm>
            <a:off x="890588" y="1412875"/>
            <a:ext cx="7226300" cy="4471988"/>
          </a:xfrm>
          <a:prstGeom prst="rect">
            <a:avLst/>
          </a:prstGeom>
          <a:noFill/>
        </p:spPr>
        <p:txBody>
          <a:bodyPr wrap="square" rtlCol="0">
            <a:noAutofit/>
          </a:bodyPr>
          <a:p>
            <a:pPr marR="0" defTabSz="914400">
              <a:spcBef>
                <a:spcPct val="20000"/>
              </a:spcBef>
              <a:buClr>
                <a:schemeClr val="tx2"/>
              </a:buClr>
              <a:buSzTx/>
              <a:buFontTx/>
              <a:defRPr/>
            </a:pPr>
            <a:r>
              <a:rPr lang="en-US" altLang="zh-CN" kern="0" noProof="0" smtClean="0">
                <a:effectLst>
                  <a:outerShdw blurRad="38100" dist="38100" dir="2700000" algn="tl">
                    <a:srgbClr val="000000"/>
                  </a:outerShdw>
                </a:effectLst>
                <a:latin typeface="+mn-lt"/>
                <a:ea typeface="+mn-ea"/>
                <a:cs typeface="+mn-cs"/>
                <a:sym typeface="+mn-ea"/>
              </a:rPr>
              <a:t>(17)</a:t>
            </a:r>
            <a:r>
              <a:rPr lang="zh-CN" altLang="en-US" kern="0" noProof="0" smtClean="0">
                <a:effectLst>
                  <a:outerShdw blurRad="38100" dist="38100" dir="2700000" algn="tl">
                    <a:srgbClr val="000000"/>
                  </a:outerShdw>
                </a:effectLst>
                <a:latin typeface="+mn-lt"/>
                <a:ea typeface="+mn-ea"/>
                <a:cs typeface="+mn-cs"/>
                <a:sym typeface="+mn-ea"/>
              </a:rPr>
              <a:t>事故管理</a:t>
            </a:r>
            <a:endParaRPr kumimoji="0" lang="en-US" altLang="zh-CN" kern="0" cap="none" spc="0" normalizeH="0" baseline="0" noProof="0" smtClean="0">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en-US" altLang="zh-CN" kern="0" noProof="0" smtClean="0">
                <a:effectLst>
                  <a:outerShdw blurRad="38100" dist="38100" dir="2700000" algn="tl">
                    <a:srgbClr val="000000"/>
                  </a:outerShdw>
                </a:effectLst>
                <a:latin typeface="+mn-lt"/>
                <a:ea typeface="+mn-ea"/>
                <a:cs typeface="+mn-cs"/>
                <a:sym typeface="+mn-ea"/>
              </a:rPr>
              <a:t>(18)</a:t>
            </a:r>
            <a:r>
              <a:rPr lang="zh-CN" altLang="en-US" kern="0" noProof="0" smtClean="0">
                <a:effectLst>
                  <a:outerShdw blurRad="38100" dist="38100" dir="2700000" algn="tl">
                    <a:srgbClr val="000000"/>
                  </a:outerShdw>
                </a:effectLst>
                <a:latin typeface="+mn-lt"/>
                <a:ea typeface="+mn-ea"/>
                <a:cs typeface="+mn-cs"/>
                <a:sym typeface="+mn-ea"/>
              </a:rPr>
              <a:t>燃气事故统计分析</a:t>
            </a:r>
            <a:endParaRPr kumimoji="0" lang="en-US" altLang="zh-CN" kern="0" cap="none" spc="0" normalizeH="0" baseline="0" noProof="0" smtClean="0">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en-US" altLang="zh-CN" kern="0" noProof="0" smtClean="0">
                <a:effectLst>
                  <a:outerShdw blurRad="38100" dist="38100" dir="2700000" algn="tl">
                    <a:srgbClr val="000000"/>
                  </a:outerShdw>
                </a:effectLst>
                <a:latin typeface="+mn-lt"/>
                <a:ea typeface="+mn-ea"/>
                <a:cs typeface="+mn-cs"/>
                <a:sym typeface="+mn-ea"/>
              </a:rPr>
              <a:t>(19)</a:t>
            </a:r>
            <a:r>
              <a:rPr lang="zh-CN" altLang="en-US" kern="0" noProof="0" smtClean="0">
                <a:effectLst>
                  <a:outerShdw blurRad="38100" dist="38100" dir="2700000" algn="tl">
                    <a:srgbClr val="000000"/>
                  </a:outerShdw>
                </a:effectLst>
                <a:latin typeface="+mn-lt"/>
                <a:ea typeface="+mn-ea"/>
                <a:cs typeface="+mn-cs"/>
                <a:sym typeface="+mn-ea"/>
              </a:rPr>
              <a:t>建设项目安全设施“三同时”管理：“同时设计、施工、投用”</a:t>
            </a:r>
            <a:endParaRPr kumimoji="0" lang="en-US" altLang="zh-CN" kern="0" cap="none" spc="0" normalizeH="0" baseline="0" noProof="0" smtClean="0">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en-US" altLang="zh-CN" kern="0" noProof="0" smtClean="0">
                <a:effectLst>
                  <a:outerShdw blurRad="38100" dist="38100" dir="2700000" algn="tl">
                    <a:srgbClr val="000000"/>
                  </a:outerShdw>
                </a:effectLst>
                <a:latin typeface="+mn-lt"/>
                <a:ea typeface="+mn-ea"/>
                <a:cs typeface="+mn-cs"/>
                <a:sym typeface="+mn-ea"/>
              </a:rPr>
              <a:t>(20)</a:t>
            </a:r>
            <a:r>
              <a:rPr lang="zh-CN" altLang="en-US" kern="0" noProof="0" smtClean="0">
                <a:effectLst>
                  <a:outerShdw blurRad="38100" dist="38100" dir="2700000" algn="tl">
                    <a:srgbClr val="000000"/>
                  </a:outerShdw>
                </a:effectLst>
                <a:latin typeface="+mn-lt"/>
                <a:ea typeface="+mn-ea"/>
                <a:cs typeface="+mn-cs"/>
                <a:sym typeface="+mn-ea"/>
              </a:rPr>
              <a:t>设备设施安全管理</a:t>
            </a:r>
            <a:endParaRPr kumimoji="0" lang="en-US" altLang="zh-CN" kern="0" cap="none" spc="0" normalizeH="0" baseline="0" noProof="0" smtClean="0">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en-US" altLang="zh-CN" kern="0" noProof="0" smtClean="0">
                <a:effectLst>
                  <a:outerShdw blurRad="38100" dist="38100" dir="2700000" algn="tl">
                    <a:srgbClr val="000000"/>
                  </a:outerShdw>
                </a:effectLst>
                <a:latin typeface="+mn-lt"/>
                <a:ea typeface="+mn-ea"/>
                <a:cs typeface="+mn-cs"/>
                <a:sym typeface="+mn-ea"/>
              </a:rPr>
              <a:t>(21)</a:t>
            </a:r>
            <a:r>
              <a:rPr lang="zh-CN" altLang="en-US" kern="0" noProof="0" smtClean="0">
                <a:effectLst>
                  <a:outerShdw blurRad="38100" dist="38100" dir="2700000" algn="tl">
                    <a:srgbClr val="000000"/>
                  </a:outerShdw>
                </a:effectLst>
                <a:latin typeface="+mn-lt"/>
                <a:ea typeface="+mn-ea"/>
                <a:cs typeface="+mn-cs"/>
                <a:sym typeface="+mn-ea"/>
              </a:rPr>
              <a:t>特种设备管理</a:t>
            </a:r>
            <a:endParaRPr kumimoji="0" lang="en-US" altLang="zh-CN" kern="0" cap="none" spc="0" normalizeH="0" baseline="0" noProof="0" smtClean="0">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en-US" altLang="zh-CN" kern="0" noProof="0" smtClean="0">
                <a:effectLst>
                  <a:outerShdw blurRad="38100" dist="38100" dir="2700000" algn="tl">
                    <a:srgbClr val="000000"/>
                  </a:outerShdw>
                </a:effectLst>
                <a:latin typeface="+mn-lt"/>
                <a:ea typeface="+mn-ea"/>
                <a:cs typeface="+mn-cs"/>
                <a:sym typeface="+mn-ea"/>
              </a:rPr>
              <a:t>(22)</a:t>
            </a:r>
            <a:r>
              <a:rPr lang="zh-CN" altLang="en-US" kern="0" noProof="0" smtClean="0">
                <a:effectLst>
                  <a:outerShdw blurRad="38100" dist="38100" dir="2700000" algn="tl">
                    <a:srgbClr val="000000"/>
                  </a:outerShdw>
                </a:effectLst>
                <a:latin typeface="+mn-lt"/>
                <a:ea typeface="+mn-ea"/>
                <a:cs typeface="+mn-cs"/>
                <a:sym typeface="+mn-ea"/>
              </a:rPr>
              <a:t>用电设备设施管理</a:t>
            </a:r>
            <a:endParaRPr kumimoji="0" lang="en-US" altLang="zh-CN" kern="0" cap="none" spc="0" normalizeH="0" baseline="0" noProof="0" smtClean="0">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en-US" altLang="zh-CN" kern="0" noProof="0" smtClean="0">
                <a:effectLst>
                  <a:outerShdw blurRad="38100" dist="38100" dir="2700000" algn="tl">
                    <a:srgbClr val="000000"/>
                  </a:outerShdw>
                </a:effectLst>
                <a:latin typeface="+mn-lt"/>
                <a:ea typeface="+mn-ea"/>
                <a:cs typeface="+mn-cs"/>
                <a:sym typeface="+mn-ea"/>
              </a:rPr>
              <a:t>(23)</a:t>
            </a:r>
            <a:r>
              <a:rPr lang="zh-CN" altLang="en-US" kern="0" noProof="0" smtClean="0">
                <a:effectLst>
                  <a:outerShdw blurRad="38100" dist="38100" dir="2700000" algn="tl">
                    <a:srgbClr val="000000"/>
                  </a:outerShdw>
                </a:effectLst>
                <a:latin typeface="+mn-lt"/>
                <a:ea typeface="+mn-ea"/>
                <a:cs typeface="+mn-cs"/>
                <a:sym typeface="+mn-ea"/>
              </a:rPr>
              <a:t>燃气质量管理</a:t>
            </a:r>
            <a:endParaRPr kumimoji="0" lang="en-US" altLang="zh-CN" kern="0" cap="none" spc="0" normalizeH="0" baseline="0" noProof="0" smtClean="0">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en-US" altLang="zh-CN" kern="0" noProof="0" smtClean="0">
                <a:effectLst>
                  <a:outerShdw blurRad="38100" dist="38100" dir="2700000" algn="tl">
                    <a:srgbClr val="000000"/>
                  </a:outerShdw>
                </a:effectLst>
                <a:latin typeface="+mn-lt"/>
                <a:ea typeface="+mn-ea"/>
                <a:cs typeface="+mn-cs"/>
                <a:sym typeface="+mn-ea"/>
              </a:rPr>
              <a:t>(24)</a:t>
            </a:r>
            <a:r>
              <a:rPr lang="zh-CN" altLang="en-US" kern="0" noProof="0" smtClean="0">
                <a:effectLst>
                  <a:outerShdw blurRad="38100" dist="38100" dir="2700000" algn="tl">
                    <a:srgbClr val="000000"/>
                  </a:outerShdw>
                </a:effectLst>
                <a:latin typeface="+mn-lt"/>
                <a:ea typeface="+mn-ea"/>
                <a:cs typeface="+mn-cs"/>
                <a:sym typeface="+mn-ea"/>
              </a:rPr>
              <a:t>燃气场站运行管理</a:t>
            </a:r>
            <a:endParaRPr kumimoji="0" lang="en-US" altLang="zh-CN" kern="0" cap="none" spc="0" normalizeH="0" baseline="0" noProof="0" smtClean="0">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en-US" altLang="zh-CN" kern="0" noProof="0" smtClean="0">
                <a:effectLst>
                  <a:outerShdw blurRad="38100" dist="38100" dir="2700000" algn="tl">
                    <a:srgbClr val="000000"/>
                  </a:outerShdw>
                </a:effectLst>
                <a:latin typeface="+mn-lt"/>
                <a:ea typeface="+mn-ea"/>
                <a:cs typeface="+mn-cs"/>
                <a:sym typeface="+mn-ea"/>
              </a:rPr>
              <a:t>(25)</a:t>
            </a:r>
            <a:r>
              <a:rPr lang="zh-CN" altLang="en-US" kern="0" noProof="0" smtClean="0">
                <a:effectLst>
                  <a:outerShdw blurRad="38100" dist="38100" dir="2700000" algn="tl">
                    <a:srgbClr val="000000"/>
                  </a:outerShdw>
                </a:effectLst>
                <a:latin typeface="+mn-lt"/>
                <a:ea typeface="+mn-ea"/>
                <a:cs typeface="+mn-cs"/>
                <a:sym typeface="+mn-ea"/>
              </a:rPr>
              <a:t>燃气管网运行管理</a:t>
            </a:r>
            <a:r>
              <a:rPr lang="en-US" altLang="zh-CN" kern="0" noProof="0" smtClean="0">
                <a:effectLst>
                  <a:outerShdw blurRad="38100" dist="38100" dir="2700000" algn="tl">
                    <a:srgbClr val="000000"/>
                  </a:outerShdw>
                </a:effectLst>
                <a:latin typeface="+mn-lt"/>
                <a:ea typeface="+mn-ea"/>
                <a:cs typeface="+mn-cs"/>
                <a:sym typeface="+mn-ea"/>
              </a:rPr>
              <a:t>;</a:t>
            </a:r>
            <a:r>
              <a:rPr lang="zh-CN" altLang="en-US" kern="0" noProof="0" smtClean="0">
                <a:effectLst>
                  <a:outerShdw blurRad="38100" dist="38100" dir="2700000" algn="tl">
                    <a:srgbClr val="000000"/>
                  </a:outerShdw>
                </a:effectLst>
                <a:latin typeface="+mn-lt"/>
                <a:ea typeface="+mn-ea"/>
                <a:cs typeface="+mn-cs"/>
                <a:sym typeface="+mn-ea"/>
              </a:rPr>
              <a:t>气瓶全过程安全运行管理</a:t>
            </a:r>
            <a:endParaRPr kumimoji="0" lang="en-US" altLang="zh-CN" kern="0" cap="none" spc="0" normalizeH="0" baseline="0" noProof="0" smtClean="0">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en-US" altLang="zh-CN" kern="0" noProof="0" smtClean="0">
                <a:effectLst>
                  <a:outerShdw blurRad="38100" dist="38100" dir="2700000" algn="tl">
                    <a:srgbClr val="000000"/>
                  </a:outerShdw>
                </a:effectLst>
                <a:latin typeface="+mn-lt"/>
                <a:ea typeface="+mn-ea"/>
                <a:cs typeface="+mn-cs"/>
                <a:sym typeface="+mn-ea"/>
              </a:rPr>
              <a:t>(26)</a:t>
            </a:r>
            <a:r>
              <a:rPr lang="zh-CN" altLang="en-US" kern="0" noProof="0" smtClean="0">
                <a:effectLst>
                  <a:outerShdw blurRad="38100" dist="38100" dir="2700000" algn="tl">
                    <a:srgbClr val="000000"/>
                  </a:outerShdw>
                </a:effectLst>
                <a:latin typeface="+mn-lt"/>
                <a:ea typeface="+mn-ea"/>
                <a:cs typeface="+mn-cs"/>
                <a:sym typeface="+mn-ea"/>
              </a:rPr>
              <a:t>燃气供应调度管理</a:t>
            </a:r>
            <a:endParaRPr kumimoji="0" lang="en-US" altLang="zh-CN" kern="0" cap="none" spc="0" normalizeH="0" baseline="0" noProof="0" smtClean="0">
              <a:effectLst>
                <a:outerShdw blurRad="38100" dist="38100" dir="2700000" algn="tl">
                  <a:srgbClr val="000000"/>
                </a:outerShdw>
              </a:effectLst>
              <a:latin typeface="+mn-lt"/>
              <a:ea typeface="+mn-ea"/>
              <a:cs typeface="+mn-cs"/>
            </a:endParaRPr>
          </a:p>
          <a:p>
            <a:endParaRPr lang="zh-CN" altLang="en-US" noProof="1"/>
          </a:p>
        </p:txBody>
      </p:sp>
    </p:spTree>
  </p:cSld>
  <p:clrMapOvr>
    <a:masterClrMapping/>
  </p:clrMapOvr>
  <p:transition spd="slow" advTm="5769">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193" name="TextBox 76"/>
          <p:cNvSpPr txBox="1"/>
          <p:nvPr/>
        </p:nvSpPr>
        <p:spPr>
          <a:xfrm>
            <a:off x="1260475" y="785813"/>
            <a:ext cx="792163" cy="460375"/>
          </a:xfrm>
          <a:prstGeom prst="rect">
            <a:avLst/>
          </a:prstGeom>
          <a:noFill/>
          <a:ln w="9525">
            <a:noFill/>
          </a:ln>
        </p:spPr>
        <p:txBody>
          <a:bodyPr wrap="none" anchor="t" anchorCtr="0">
            <a:spAutoFit/>
          </a:bodyPr>
          <a:p>
            <a:r>
              <a:rPr lang="zh-CN" altLang="en-US" sz="2400" dirty="0">
                <a:latin typeface="方正粗宋简体" panose="02000000000000000000" charset="-122"/>
                <a:ea typeface="方正粗宋简体" panose="02000000000000000000" charset="-122"/>
                <a:sym typeface="方正粗宋简体" panose="02000000000000000000" charset="-122"/>
              </a:rPr>
              <a:t>目录</a:t>
            </a:r>
            <a:endParaRPr lang="zh-CN" altLang="en-US" sz="2400" dirty="0">
              <a:latin typeface="方正粗宋简体" panose="02000000000000000000" charset="-122"/>
              <a:ea typeface="方正粗宋简体" panose="02000000000000000000" charset="-122"/>
              <a:sym typeface="方正粗宋简体" panose="02000000000000000000" charset="-122"/>
            </a:endParaRPr>
          </a:p>
        </p:txBody>
      </p:sp>
      <p:sp>
        <p:nvSpPr>
          <p:cNvPr id="8194" name="Freeform 7"/>
          <p:cNvSpPr/>
          <p:nvPr/>
        </p:nvSpPr>
        <p:spPr>
          <a:xfrm>
            <a:off x="890588" y="785813"/>
            <a:ext cx="369887" cy="425450"/>
          </a:xfrm>
          <a:custGeom>
            <a:avLst/>
            <a:gdLst/>
            <a:ahLst/>
            <a:cxnLst>
              <a:cxn ang="0">
                <a:pos x="2147483647" y="0"/>
              </a:cxn>
              <a:cxn ang="0">
                <a:pos x="2147483647" y="0"/>
              </a:cxn>
              <a:cxn ang="0">
                <a:pos x="2147483647" y="2147483647"/>
              </a:cxn>
              <a:cxn ang="0">
                <a:pos x="0" y="2147483647"/>
              </a:cxn>
              <a:cxn ang="0">
                <a:pos x="0" y="2147483647"/>
              </a:cxn>
              <a:cxn ang="0">
                <a:pos x="2147483647" y="2147483647"/>
              </a:cxn>
              <a:cxn ang="0">
                <a:pos x="2147483647" y="2147483647"/>
              </a:cxn>
              <a:cxn ang="0">
                <a:pos x="2147483647" y="2147483647"/>
              </a:cxn>
              <a:cxn ang="0">
                <a:pos x="2147483647" y="2147483647"/>
              </a:cxn>
              <a:cxn ang="0">
                <a:pos x="2147483647" y="0"/>
              </a:cxn>
            </a:cxnLst>
            <a:pathLst>
              <a:path w="2504" h="2504">
                <a:moveTo>
                  <a:pt x="2199" y="0"/>
                </a:moveTo>
                <a:lnTo>
                  <a:pt x="2504" y="0"/>
                </a:lnTo>
                <a:lnTo>
                  <a:pt x="2504" y="2504"/>
                </a:lnTo>
                <a:lnTo>
                  <a:pt x="0" y="2504"/>
                </a:lnTo>
                <a:lnTo>
                  <a:pt x="0" y="2199"/>
                </a:lnTo>
                <a:lnTo>
                  <a:pt x="1970" y="2199"/>
                </a:lnTo>
                <a:lnTo>
                  <a:pt x="87" y="315"/>
                </a:lnTo>
                <a:lnTo>
                  <a:pt x="303" y="99"/>
                </a:lnTo>
                <a:lnTo>
                  <a:pt x="2199" y="1996"/>
                </a:lnTo>
                <a:lnTo>
                  <a:pt x="2199" y="0"/>
                </a:lnTo>
                <a:close/>
              </a:path>
            </a:pathLst>
          </a:custGeom>
          <a:solidFill>
            <a:schemeClr val="bg1"/>
          </a:solidFill>
          <a:ln w="9525">
            <a:noFill/>
          </a:ln>
        </p:spPr>
        <p:txBody>
          <a:bodyPr/>
          <a:p>
            <a:endParaRPr lang="zh-CN" altLang="en-US"/>
          </a:p>
        </p:txBody>
      </p:sp>
      <p:sp>
        <p:nvSpPr>
          <p:cNvPr id="3" name="文本框 2"/>
          <p:cNvSpPr txBox="1"/>
          <p:nvPr/>
        </p:nvSpPr>
        <p:spPr>
          <a:xfrm>
            <a:off x="871538" y="1268413"/>
            <a:ext cx="6724650" cy="5095875"/>
          </a:xfrm>
          <a:prstGeom prst="rect">
            <a:avLst/>
          </a:prstGeom>
          <a:noFill/>
        </p:spPr>
        <p:txBody>
          <a:bodyPr wrap="square" rtlCol="0">
            <a:noAutofit/>
          </a:bodyPr>
          <a:p>
            <a:r>
              <a:rPr lang="zh-CN" altLang="en-US" sz="2800" kern="0" noProof="0" dirty="0" smtClean="0">
                <a:effectLst>
                  <a:outerShdw blurRad="38100" dist="38100" dir="2700000" algn="tl">
                    <a:srgbClr val="000000"/>
                  </a:outerShdw>
                </a:effectLst>
                <a:latin typeface="+mj-ea"/>
                <a:ea typeface="+mj-ea"/>
                <a:cs typeface="+mj-ea"/>
                <a:sym typeface="+mn-ea"/>
              </a:rPr>
              <a:t>一、企业安全生产标准化规范</a:t>
            </a:r>
            <a:br>
              <a:rPr lang="en-US" altLang="zh-CN" sz="2800" kern="0" noProof="0" dirty="0" smtClean="0">
                <a:effectLst>
                  <a:outerShdw blurRad="38100" dist="38100" dir="2700000" algn="tl">
                    <a:srgbClr val="000000"/>
                  </a:outerShdw>
                </a:effectLst>
                <a:latin typeface="+mj-ea"/>
                <a:ea typeface="+mj-ea"/>
                <a:cs typeface="+mj-ea"/>
                <a:sym typeface="+mn-ea"/>
              </a:rPr>
            </a:br>
            <a:r>
              <a:rPr lang="zh-CN" altLang="en-US" sz="2800" kern="0" noProof="0" dirty="0" smtClean="0">
                <a:effectLst>
                  <a:outerShdw blurRad="38100" dist="38100" dir="2700000" algn="tl">
                    <a:srgbClr val="000000"/>
                  </a:outerShdw>
                </a:effectLst>
                <a:latin typeface="+mj-ea"/>
                <a:ea typeface="+mj-ea"/>
                <a:cs typeface="+mj-ea"/>
                <a:sym typeface="+mn-ea"/>
              </a:rPr>
              <a:t>二、安全检查</a:t>
            </a:r>
            <a:br>
              <a:rPr lang="en-US" altLang="zh-CN" sz="2800" kern="0" noProof="0" dirty="0" smtClean="0">
                <a:effectLst>
                  <a:outerShdw blurRad="38100" dist="38100" dir="2700000" algn="tl">
                    <a:srgbClr val="000000"/>
                  </a:outerShdw>
                </a:effectLst>
                <a:latin typeface="+mj-ea"/>
                <a:ea typeface="+mj-ea"/>
                <a:cs typeface="+mj-ea"/>
                <a:sym typeface="+mn-ea"/>
              </a:rPr>
            </a:br>
            <a:r>
              <a:rPr lang="zh-CN" altLang="en-US" sz="2800" kern="0" noProof="0" dirty="0" smtClean="0">
                <a:effectLst>
                  <a:outerShdw blurRad="38100" dist="38100" dir="2700000" algn="tl">
                    <a:srgbClr val="000000"/>
                  </a:outerShdw>
                </a:effectLst>
                <a:latin typeface="+mj-ea"/>
                <a:ea typeface="+mj-ea"/>
                <a:cs typeface="+mj-ea"/>
                <a:sym typeface="+mn-ea"/>
              </a:rPr>
              <a:t>三、设备设施验收</a:t>
            </a:r>
            <a:br>
              <a:rPr lang="en-US" altLang="zh-CN" sz="2800" kern="0" noProof="0" dirty="0" smtClean="0">
                <a:effectLst>
                  <a:outerShdw blurRad="38100" dist="38100" dir="2700000" algn="tl">
                    <a:srgbClr val="000000"/>
                  </a:outerShdw>
                </a:effectLst>
                <a:latin typeface="+mj-ea"/>
                <a:ea typeface="+mj-ea"/>
                <a:cs typeface="+mj-ea"/>
                <a:sym typeface="+mn-ea"/>
              </a:rPr>
            </a:br>
            <a:r>
              <a:rPr lang="zh-CN" altLang="en-US" sz="2800" kern="0" noProof="0" dirty="0" smtClean="0">
                <a:effectLst>
                  <a:outerShdw blurRad="38100" dist="38100" dir="2700000" algn="tl">
                    <a:srgbClr val="000000"/>
                  </a:outerShdw>
                </a:effectLst>
                <a:latin typeface="+mj-ea"/>
                <a:ea typeface="+mj-ea"/>
                <a:cs typeface="+mj-ea"/>
                <a:sym typeface="+mn-ea"/>
              </a:rPr>
              <a:t>四、设备设施运行</a:t>
            </a:r>
            <a:br>
              <a:rPr lang="en-US" altLang="zh-CN" sz="2800" kern="0" noProof="0" dirty="0" smtClean="0">
                <a:effectLst>
                  <a:outerShdw blurRad="38100" dist="38100" dir="2700000" algn="tl">
                    <a:srgbClr val="000000"/>
                  </a:outerShdw>
                </a:effectLst>
                <a:latin typeface="+mj-ea"/>
                <a:ea typeface="+mj-ea"/>
                <a:cs typeface="+mj-ea"/>
                <a:sym typeface="+mn-ea"/>
              </a:rPr>
            </a:br>
            <a:r>
              <a:rPr lang="zh-CN" altLang="en-US" sz="2800" kern="0" noProof="0" dirty="0" smtClean="0">
                <a:effectLst>
                  <a:outerShdw blurRad="38100" dist="38100" dir="2700000" algn="tl">
                    <a:srgbClr val="000000"/>
                  </a:outerShdw>
                </a:effectLst>
                <a:latin typeface="+mj-ea"/>
                <a:ea typeface="+mj-ea"/>
                <a:cs typeface="+mj-ea"/>
                <a:sym typeface="+mn-ea"/>
              </a:rPr>
              <a:t>五、安全风险管控</a:t>
            </a:r>
            <a:br>
              <a:rPr lang="en-US" altLang="zh-CN" sz="2800" kern="0" noProof="0" dirty="0" smtClean="0">
                <a:effectLst>
                  <a:outerShdw blurRad="38100" dist="38100" dir="2700000" algn="tl">
                    <a:srgbClr val="000000"/>
                  </a:outerShdw>
                </a:effectLst>
                <a:latin typeface="+mj-ea"/>
                <a:ea typeface="+mj-ea"/>
                <a:cs typeface="+mj-ea"/>
                <a:sym typeface="+mn-ea"/>
              </a:rPr>
            </a:br>
            <a:r>
              <a:rPr lang="zh-CN" altLang="en-US" sz="2800" kern="0" noProof="0" dirty="0" smtClean="0">
                <a:effectLst>
                  <a:outerShdw blurRad="38100" dist="38100" dir="2700000" algn="tl">
                    <a:srgbClr val="000000"/>
                  </a:outerShdw>
                </a:effectLst>
                <a:latin typeface="+mj-ea"/>
                <a:ea typeface="+mj-ea"/>
                <a:cs typeface="+mj-ea"/>
                <a:sym typeface="+mn-ea"/>
              </a:rPr>
              <a:t>六、隐患排查治理</a:t>
            </a:r>
            <a:br>
              <a:rPr lang="en-US" altLang="zh-CN" sz="2800" kern="0" noProof="0" dirty="0" smtClean="0">
                <a:effectLst>
                  <a:outerShdw blurRad="38100" dist="38100" dir="2700000" algn="tl">
                    <a:srgbClr val="000000"/>
                  </a:outerShdw>
                </a:effectLst>
                <a:latin typeface="+mj-ea"/>
                <a:ea typeface="+mj-ea"/>
                <a:cs typeface="+mj-ea"/>
                <a:sym typeface="+mn-ea"/>
              </a:rPr>
            </a:br>
            <a:r>
              <a:rPr lang="zh-CN" altLang="en-US" sz="2800" kern="0" noProof="0" dirty="0" smtClean="0">
                <a:effectLst>
                  <a:outerShdw blurRad="38100" dist="38100" dir="2700000" algn="tl">
                    <a:srgbClr val="000000"/>
                  </a:outerShdw>
                </a:effectLst>
                <a:latin typeface="+mj-ea"/>
                <a:ea typeface="+mj-ea"/>
                <a:cs typeface="+mj-ea"/>
                <a:sym typeface="+mn-ea"/>
              </a:rPr>
              <a:t>七、应急管理</a:t>
            </a:r>
            <a:br>
              <a:rPr lang="en-US" altLang="zh-CN" sz="2800" kern="0" noProof="0" dirty="0" smtClean="0">
                <a:effectLst>
                  <a:outerShdw blurRad="38100" dist="38100" dir="2700000" algn="tl">
                    <a:srgbClr val="000000"/>
                  </a:outerShdw>
                </a:effectLst>
                <a:latin typeface="+mj-ea"/>
                <a:ea typeface="+mj-ea"/>
                <a:cs typeface="+mj-ea"/>
                <a:sym typeface="+mn-ea"/>
              </a:rPr>
            </a:br>
            <a:r>
              <a:rPr lang="zh-CN" altLang="en-US" sz="2800" kern="0" noProof="0" dirty="0" smtClean="0">
                <a:effectLst>
                  <a:outerShdw blurRad="38100" dist="38100" dir="2700000" algn="tl">
                    <a:srgbClr val="000000"/>
                  </a:outerShdw>
                </a:effectLst>
                <a:latin typeface="+mj-ea"/>
                <a:ea typeface="+mj-ea"/>
                <a:cs typeface="+mj-ea"/>
                <a:sym typeface="+mn-ea"/>
              </a:rPr>
              <a:t>八、事故事件</a:t>
            </a:r>
            <a:br>
              <a:rPr lang="en-US" altLang="zh-CN" sz="2800" kern="0" noProof="0" dirty="0" smtClean="0">
                <a:effectLst>
                  <a:outerShdw blurRad="38100" dist="38100" dir="2700000" algn="tl">
                    <a:srgbClr val="000000"/>
                  </a:outerShdw>
                </a:effectLst>
                <a:latin typeface="+mj-ea"/>
                <a:ea typeface="+mj-ea"/>
                <a:cs typeface="+mj-ea"/>
                <a:sym typeface="+mn-ea"/>
              </a:rPr>
            </a:br>
            <a:r>
              <a:rPr lang="zh-CN" altLang="en-US" sz="2800" kern="0" noProof="0" dirty="0" smtClean="0">
                <a:effectLst>
                  <a:outerShdw blurRad="38100" dist="38100" dir="2700000" algn="tl">
                    <a:srgbClr val="000000"/>
                  </a:outerShdw>
                </a:effectLst>
                <a:latin typeface="+mj-ea"/>
                <a:ea typeface="+mj-ea"/>
                <a:cs typeface="+mj-ea"/>
                <a:sym typeface="+mn-ea"/>
              </a:rPr>
              <a:t>九、城镇燃气的运输与配送</a:t>
            </a:r>
            <a:br>
              <a:rPr lang="en-US" altLang="zh-CN" sz="2800" kern="0" noProof="0" dirty="0" smtClean="0">
                <a:effectLst>
                  <a:outerShdw blurRad="38100" dist="38100" dir="2700000" algn="tl">
                    <a:srgbClr val="000000"/>
                  </a:outerShdw>
                </a:effectLst>
                <a:latin typeface="+mj-ea"/>
                <a:ea typeface="+mj-ea"/>
                <a:cs typeface="+mj-ea"/>
                <a:sym typeface="+mn-ea"/>
              </a:rPr>
            </a:br>
            <a:r>
              <a:rPr lang="zh-CN" altLang="en-US" sz="2800" kern="0" noProof="0" dirty="0" smtClean="0">
                <a:effectLst>
                  <a:outerShdw blurRad="38100" dist="38100" dir="2700000" algn="tl">
                    <a:srgbClr val="000000"/>
                  </a:outerShdw>
                </a:effectLst>
                <a:latin typeface="+mj-ea"/>
                <a:ea typeface="+mj-ea"/>
                <a:cs typeface="+mj-ea"/>
                <a:sym typeface="+mn-ea"/>
              </a:rPr>
              <a:t>十、液化气用户入户安全检查知识</a:t>
            </a:r>
            <a:br>
              <a:rPr lang="en-US" altLang="zh-CN" sz="2800" kern="0" noProof="0" dirty="0" smtClean="0">
                <a:effectLst>
                  <a:outerShdw blurRad="38100" dist="38100" dir="2700000" algn="tl">
                    <a:srgbClr val="000000"/>
                  </a:outerShdw>
                </a:effectLst>
                <a:latin typeface="+mj-ea"/>
                <a:ea typeface="+mj-ea"/>
                <a:cs typeface="+mj-ea"/>
                <a:sym typeface="+mn-ea"/>
              </a:rPr>
            </a:br>
            <a:r>
              <a:rPr lang="zh-CN" altLang="en-US" sz="2800" kern="0" noProof="0" dirty="0" smtClean="0">
                <a:effectLst>
                  <a:outerShdw blurRad="38100" dist="38100" dir="2700000" algn="tl">
                    <a:srgbClr val="000000"/>
                  </a:outerShdw>
                </a:effectLst>
                <a:latin typeface="+mj-ea"/>
                <a:ea typeface="+mj-ea"/>
                <a:cs typeface="+mj-ea"/>
                <a:sym typeface="+mn-ea"/>
              </a:rPr>
              <a:t>十一、城镇燃气的利用</a:t>
            </a:r>
            <a:br>
              <a:rPr lang="en-US" altLang="zh-CN" kern="0" noProof="0" dirty="0" smtClean="0">
                <a:effectLst>
                  <a:outerShdw blurRad="38100" dist="38100" dir="2700000" algn="tl">
                    <a:srgbClr val="000000"/>
                  </a:outerShdw>
                </a:effectLst>
                <a:latin typeface="+mj-ea"/>
                <a:ea typeface="+mj-ea"/>
                <a:cs typeface="+mj-ea"/>
                <a:sym typeface="+mn-ea"/>
              </a:rPr>
            </a:br>
            <a:endParaRPr lang="en-US" altLang="zh-CN" kern="0" noProof="0" dirty="0" smtClean="0">
              <a:effectLst>
                <a:outerShdw blurRad="38100" dist="38100" dir="2700000" algn="tl">
                  <a:srgbClr val="000000"/>
                </a:outerShdw>
              </a:effectLst>
              <a:latin typeface="+mj-ea"/>
              <a:ea typeface="+mj-ea"/>
              <a:cs typeface="+mj-ea"/>
              <a:sym typeface="+mn-ea"/>
            </a:endParaRPr>
          </a:p>
        </p:txBody>
      </p:sp>
    </p:spTree>
  </p:cSld>
  <p:clrMapOvr>
    <a:masterClrMapping/>
  </p:clrMapOvr>
  <p:transition spd="slow" advTm="5769">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6625" name="Freeform 7"/>
          <p:cNvSpPr/>
          <p:nvPr/>
        </p:nvSpPr>
        <p:spPr>
          <a:xfrm>
            <a:off x="890588" y="785813"/>
            <a:ext cx="369887" cy="425450"/>
          </a:xfrm>
          <a:custGeom>
            <a:avLst/>
            <a:gdLst/>
            <a:ahLst/>
            <a:cxnLst>
              <a:cxn ang="0">
                <a:pos x="2147483647" y="0"/>
              </a:cxn>
              <a:cxn ang="0">
                <a:pos x="2147483647" y="0"/>
              </a:cxn>
              <a:cxn ang="0">
                <a:pos x="2147483647" y="2147483647"/>
              </a:cxn>
              <a:cxn ang="0">
                <a:pos x="0" y="2147483647"/>
              </a:cxn>
              <a:cxn ang="0">
                <a:pos x="0" y="2147483647"/>
              </a:cxn>
              <a:cxn ang="0">
                <a:pos x="2147483647" y="2147483647"/>
              </a:cxn>
              <a:cxn ang="0">
                <a:pos x="2147483647" y="2147483647"/>
              </a:cxn>
              <a:cxn ang="0">
                <a:pos x="2147483647" y="2147483647"/>
              </a:cxn>
              <a:cxn ang="0">
                <a:pos x="2147483647" y="2147483647"/>
              </a:cxn>
              <a:cxn ang="0">
                <a:pos x="2147483647" y="0"/>
              </a:cxn>
            </a:cxnLst>
            <a:pathLst>
              <a:path w="2504" h="2504">
                <a:moveTo>
                  <a:pt x="2199" y="0"/>
                </a:moveTo>
                <a:lnTo>
                  <a:pt x="2504" y="0"/>
                </a:lnTo>
                <a:lnTo>
                  <a:pt x="2504" y="2504"/>
                </a:lnTo>
                <a:lnTo>
                  <a:pt x="0" y="2504"/>
                </a:lnTo>
                <a:lnTo>
                  <a:pt x="0" y="2199"/>
                </a:lnTo>
                <a:lnTo>
                  <a:pt x="1970" y="2199"/>
                </a:lnTo>
                <a:lnTo>
                  <a:pt x="87" y="315"/>
                </a:lnTo>
                <a:lnTo>
                  <a:pt x="303" y="99"/>
                </a:lnTo>
                <a:lnTo>
                  <a:pt x="2199" y="1996"/>
                </a:lnTo>
                <a:lnTo>
                  <a:pt x="2199" y="0"/>
                </a:lnTo>
                <a:close/>
              </a:path>
            </a:pathLst>
          </a:custGeom>
          <a:solidFill>
            <a:schemeClr val="bg1"/>
          </a:solidFill>
          <a:ln w="9525">
            <a:noFill/>
          </a:ln>
        </p:spPr>
        <p:txBody>
          <a:bodyPr/>
          <a:p>
            <a:endParaRPr lang="zh-CN" altLang="en-US"/>
          </a:p>
        </p:txBody>
      </p:sp>
      <p:sp>
        <p:nvSpPr>
          <p:cNvPr id="2" name="文本框 1"/>
          <p:cNvSpPr txBox="1"/>
          <p:nvPr/>
        </p:nvSpPr>
        <p:spPr>
          <a:xfrm>
            <a:off x="890588" y="1412875"/>
            <a:ext cx="5713413" cy="5295900"/>
          </a:xfrm>
          <a:prstGeom prst="rect">
            <a:avLst/>
          </a:prstGeom>
          <a:noFill/>
        </p:spPr>
        <p:txBody>
          <a:bodyPr wrap="square" rtlCol="0">
            <a:spAutoFit/>
          </a:bodyPr>
          <a:p>
            <a:pPr marR="0" defTabSz="914400">
              <a:spcBef>
                <a:spcPct val="20000"/>
              </a:spcBef>
              <a:buClr>
                <a:schemeClr val="tx2"/>
              </a:buClr>
              <a:buSzTx/>
              <a:buFontTx/>
              <a:defRPr/>
            </a:pPr>
            <a:r>
              <a:rPr lang="en-US" altLang="zh-CN" kern="0" noProof="0" smtClean="0">
                <a:effectLst>
                  <a:outerShdw blurRad="38100" dist="38100" dir="2700000" algn="tl">
                    <a:srgbClr val="000000"/>
                  </a:outerShdw>
                </a:effectLst>
                <a:latin typeface="+mn-lt"/>
                <a:ea typeface="+mn-ea"/>
                <a:cs typeface="+mn-cs"/>
                <a:sym typeface="+mn-ea"/>
              </a:rPr>
              <a:t>(27)</a:t>
            </a:r>
            <a:r>
              <a:rPr lang="zh-CN" altLang="en-US" kern="0" noProof="0" smtClean="0">
                <a:effectLst>
                  <a:outerShdw blurRad="38100" dist="38100" dir="2700000" algn="tl">
                    <a:srgbClr val="000000"/>
                  </a:outerShdw>
                </a:effectLst>
                <a:latin typeface="+mn-lt"/>
                <a:ea typeface="+mn-ea"/>
                <a:cs typeface="+mn-cs"/>
                <a:sym typeface="+mn-ea"/>
              </a:rPr>
              <a:t>自动化控制和信息设备管理</a:t>
            </a:r>
            <a:endParaRPr kumimoji="0" lang="en-US" altLang="zh-CN" kern="0" cap="none" spc="0" normalizeH="0" baseline="0" noProof="0" smtClean="0">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en-US" altLang="zh-CN" kern="0" noProof="0" smtClean="0">
                <a:effectLst>
                  <a:outerShdw blurRad="38100" dist="38100" dir="2700000" algn="tl">
                    <a:srgbClr val="000000"/>
                  </a:outerShdw>
                </a:effectLst>
                <a:latin typeface="+mn-lt"/>
                <a:ea typeface="+mn-ea"/>
                <a:cs typeface="+mn-cs"/>
                <a:sym typeface="+mn-ea"/>
              </a:rPr>
              <a:t>(28)</a:t>
            </a:r>
            <a:r>
              <a:rPr lang="zh-CN" altLang="en-US" kern="0" noProof="0" smtClean="0">
                <a:effectLst>
                  <a:outerShdw blurRad="38100" dist="38100" dir="2700000" algn="tl">
                    <a:srgbClr val="000000"/>
                  </a:outerShdw>
                </a:effectLst>
                <a:latin typeface="+mn-lt"/>
                <a:ea typeface="+mn-ea"/>
                <a:cs typeface="+mn-cs"/>
                <a:sym typeface="+mn-ea"/>
              </a:rPr>
              <a:t>用户燃气设施管理</a:t>
            </a:r>
            <a:endParaRPr kumimoji="0" lang="en-US" altLang="zh-CN" kern="0" cap="none" spc="0" normalizeH="0" baseline="0" noProof="0" smtClean="0">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en-US" altLang="zh-CN" kern="0" noProof="0" smtClean="0">
                <a:effectLst>
                  <a:outerShdw blurRad="38100" dist="38100" dir="2700000" algn="tl">
                    <a:srgbClr val="000000"/>
                  </a:outerShdw>
                </a:effectLst>
                <a:latin typeface="+mn-lt"/>
                <a:ea typeface="+mn-ea"/>
                <a:cs typeface="+mn-cs"/>
                <a:sym typeface="+mn-ea"/>
              </a:rPr>
              <a:t>(29)</a:t>
            </a:r>
            <a:r>
              <a:rPr lang="zh-CN" altLang="en-US" kern="0" noProof="0" smtClean="0">
                <a:effectLst>
                  <a:outerShdw blurRad="38100" dist="38100" dir="2700000" algn="tl">
                    <a:srgbClr val="000000"/>
                  </a:outerShdw>
                </a:effectLst>
                <a:latin typeface="+mn-lt"/>
                <a:ea typeface="+mn-ea"/>
                <a:cs typeface="+mn-cs"/>
                <a:sym typeface="+mn-ea"/>
              </a:rPr>
              <a:t>用户燃气安全检查</a:t>
            </a:r>
            <a:endParaRPr kumimoji="0" lang="en-US" altLang="zh-CN" kern="0" cap="none" spc="0" normalizeH="0" baseline="0" noProof="0" smtClean="0">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en-US" altLang="zh-CN" kern="0" noProof="0" smtClean="0">
                <a:effectLst>
                  <a:outerShdw blurRad="38100" dist="38100" dir="2700000" algn="tl">
                    <a:srgbClr val="000000"/>
                  </a:outerShdw>
                </a:effectLst>
                <a:latin typeface="+mn-lt"/>
                <a:ea typeface="+mn-ea"/>
                <a:cs typeface="+mn-cs"/>
                <a:sym typeface="+mn-ea"/>
              </a:rPr>
              <a:t>(30)</a:t>
            </a:r>
            <a:r>
              <a:rPr lang="zh-CN" altLang="en-US" kern="0" noProof="0" smtClean="0">
                <a:effectLst>
                  <a:outerShdw blurRad="38100" dist="38100" dir="2700000" algn="tl">
                    <a:srgbClr val="000000"/>
                  </a:outerShdw>
                </a:effectLst>
                <a:latin typeface="+mn-lt"/>
                <a:ea typeface="+mn-ea"/>
                <a:cs typeface="+mn-cs"/>
                <a:sym typeface="+mn-ea"/>
              </a:rPr>
              <a:t>燃气安全宜传</a:t>
            </a:r>
            <a:endParaRPr kumimoji="0" lang="en-US" altLang="zh-CN" kern="0" cap="none" spc="0" normalizeH="0" baseline="0" noProof="0" smtClean="0">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en-US" altLang="zh-CN" kern="0" noProof="0" smtClean="0">
                <a:effectLst>
                  <a:outerShdw blurRad="38100" dist="38100" dir="2700000" algn="tl">
                    <a:srgbClr val="000000"/>
                  </a:outerShdw>
                </a:effectLst>
                <a:latin typeface="+mn-lt"/>
                <a:ea typeface="+mn-ea"/>
                <a:cs typeface="+mn-cs"/>
                <a:sym typeface="+mn-ea"/>
              </a:rPr>
              <a:t>(31)</a:t>
            </a:r>
            <a:r>
              <a:rPr lang="zh-CN" altLang="en-US" kern="0" noProof="0" smtClean="0">
                <a:effectLst>
                  <a:outerShdw blurRad="38100" dist="38100" dir="2700000" algn="tl">
                    <a:srgbClr val="000000"/>
                  </a:outerShdw>
                </a:effectLst>
                <a:latin typeface="+mn-lt"/>
                <a:ea typeface="+mn-ea"/>
                <a:cs typeface="+mn-cs"/>
                <a:sym typeface="+mn-ea"/>
              </a:rPr>
              <a:t>危险物品管理</a:t>
            </a:r>
            <a:endParaRPr kumimoji="0" lang="en-US" altLang="zh-CN" kern="0" cap="none" spc="0" normalizeH="0" baseline="0" noProof="0" smtClean="0">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en-US" altLang="zh-CN" kern="0" noProof="0" smtClean="0">
                <a:effectLst>
                  <a:outerShdw blurRad="38100" dist="38100" dir="2700000" algn="tl">
                    <a:srgbClr val="000000"/>
                  </a:outerShdw>
                </a:effectLst>
                <a:latin typeface="+mn-lt"/>
                <a:ea typeface="+mn-ea"/>
                <a:cs typeface="+mn-cs"/>
                <a:sym typeface="+mn-ea"/>
              </a:rPr>
              <a:t>(32)</a:t>
            </a:r>
            <a:r>
              <a:rPr lang="zh-CN" altLang="en-US" kern="0" noProof="0" smtClean="0">
                <a:effectLst>
                  <a:outerShdw blurRad="38100" dist="38100" dir="2700000" algn="tl">
                    <a:srgbClr val="000000"/>
                  </a:outerShdw>
                </a:effectLst>
                <a:latin typeface="+mn-lt"/>
                <a:ea typeface="+mn-ea"/>
                <a:cs typeface="+mn-cs"/>
                <a:sym typeface="+mn-ea"/>
              </a:rPr>
              <a:t>危险作业管理</a:t>
            </a:r>
            <a:endParaRPr kumimoji="0" lang="en-US" altLang="zh-CN" kern="0" cap="none" spc="0" normalizeH="0" baseline="0" noProof="0" smtClean="0">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en-US" altLang="zh-CN" kern="0" noProof="0" smtClean="0">
                <a:effectLst>
                  <a:outerShdw blurRad="38100" dist="38100" dir="2700000" algn="tl">
                    <a:srgbClr val="000000"/>
                  </a:outerShdw>
                </a:effectLst>
                <a:latin typeface="+mn-lt"/>
                <a:ea typeface="+mn-ea"/>
                <a:cs typeface="+mn-cs"/>
                <a:sym typeface="+mn-ea"/>
              </a:rPr>
              <a:t>(33)</a:t>
            </a:r>
            <a:r>
              <a:rPr lang="zh-CN" altLang="en-US" kern="0" noProof="0" smtClean="0">
                <a:effectLst>
                  <a:outerShdw blurRad="38100" dist="38100" dir="2700000" algn="tl">
                    <a:srgbClr val="000000"/>
                  </a:outerShdw>
                </a:effectLst>
                <a:latin typeface="+mn-lt"/>
                <a:ea typeface="+mn-ea"/>
                <a:cs typeface="+mn-cs"/>
                <a:sym typeface="+mn-ea"/>
              </a:rPr>
              <a:t>施工和检维修安全管理</a:t>
            </a:r>
            <a:endParaRPr kumimoji="0" lang="en-US" altLang="zh-CN" kern="0" cap="none" spc="0" normalizeH="0" baseline="0" noProof="0" smtClean="0">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en-US" altLang="zh-CN" kern="0" noProof="0" smtClean="0">
                <a:effectLst>
                  <a:outerShdw blurRad="38100" dist="38100" dir="2700000" algn="tl">
                    <a:srgbClr val="000000"/>
                  </a:outerShdw>
                </a:effectLst>
                <a:latin typeface="+mn-lt"/>
                <a:ea typeface="+mn-ea"/>
                <a:cs typeface="+mn-cs"/>
                <a:sym typeface="+mn-ea"/>
              </a:rPr>
              <a:t>(34)</a:t>
            </a:r>
            <a:r>
              <a:rPr lang="zh-CN" altLang="en-US" kern="0" noProof="0" smtClean="0">
                <a:effectLst>
                  <a:outerShdw blurRad="38100" dist="38100" dir="2700000" algn="tl">
                    <a:srgbClr val="000000"/>
                  </a:outerShdw>
                </a:effectLst>
                <a:latin typeface="+mn-lt"/>
                <a:ea typeface="+mn-ea"/>
                <a:cs typeface="+mn-cs"/>
                <a:sym typeface="+mn-ea"/>
              </a:rPr>
              <a:t>特种作业人员管理</a:t>
            </a:r>
            <a:endParaRPr kumimoji="0" lang="en-US" altLang="zh-CN" kern="0" cap="none" spc="0" normalizeH="0" baseline="0" noProof="0" smtClean="0">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en-US" altLang="zh-CN" kern="0" noProof="0" smtClean="0">
                <a:effectLst>
                  <a:outerShdw blurRad="38100" dist="38100" dir="2700000" algn="tl">
                    <a:srgbClr val="000000"/>
                  </a:outerShdw>
                </a:effectLst>
                <a:latin typeface="+mn-lt"/>
                <a:ea typeface="+mn-ea"/>
                <a:cs typeface="+mn-cs"/>
                <a:sym typeface="+mn-ea"/>
              </a:rPr>
              <a:t>(35)</a:t>
            </a:r>
            <a:r>
              <a:rPr lang="zh-CN" altLang="en-US" kern="0" noProof="0" smtClean="0">
                <a:effectLst>
                  <a:outerShdw blurRad="38100" dist="38100" dir="2700000" algn="tl">
                    <a:srgbClr val="000000"/>
                  </a:outerShdw>
                </a:effectLst>
                <a:latin typeface="+mn-lt"/>
                <a:ea typeface="+mn-ea"/>
                <a:cs typeface="+mn-cs"/>
                <a:sym typeface="+mn-ea"/>
              </a:rPr>
              <a:t>安全警示标志管理</a:t>
            </a:r>
            <a:endParaRPr kumimoji="0" lang="en-US" altLang="zh-CN" kern="0" cap="none" spc="0" normalizeH="0" baseline="0" noProof="0" smtClean="0">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en-US" altLang="zh-CN" kern="0" noProof="0" smtClean="0">
                <a:effectLst>
                  <a:outerShdw blurRad="38100" dist="38100" dir="2700000" algn="tl">
                    <a:srgbClr val="000000"/>
                  </a:outerShdw>
                </a:effectLst>
                <a:latin typeface="+mn-lt"/>
                <a:ea typeface="+mn-ea"/>
                <a:cs typeface="+mn-cs"/>
                <a:sym typeface="+mn-ea"/>
              </a:rPr>
              <a:t>(36)</a:t>
            </a:r>
            <a:r>
              <a:rPr lang="zh-CN" altLang="en-US" kern="0" noProof="0" smtClean="0">
                <a:effectLst>
                  <a:outerShdw blurRad="38100" dist="38100" dir="2700000" algn="tl">
                    <a:srgbClr val="000000"/>
                  </a:outerShdw>
                </a:effectLst>
                <a:latin typeface="+mn-lt"/>
                <a:ea typeface="+mn-ea"/>
                <a:cs typeface="+mn-cs"/>
                <a:sym typeface="+mn-ea"/>
              </a:rPr>
              <a:t>安全预测预警</a:t>
            </a:r>
            <a:endParaRPr kumimoji="0" lang="zh-CN" altLang="en-US" kern="0" cap="none" spc="0" normalizeH="0" baseline="0" noProof="0" dirty="0" smtClean="0">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en-US" altLang="zh-CN" kern="0" noProof="0" smtClean="0">
                <a:effectLst>
                  <a:outerShdw blurRad="38100" dist="38100" dir="2700000" algn="tl">
                    <a:srgbClr val="000000"/>
                  </a:outerShdw>
                </a:effectLst>
                <a:latin typeface="+mn-lt"/>
                <a:ea typeface="+mn-ea"/>
                <a:cs typeface="+mn-cs"/>
                <a:sym typeface="+mn-ea"/>
              </a:rPr>
              <a:t>( 37)</a:t>
            </a:r>
            <a:r>
              <a:rPr lang="zh-CN" altLang="en-US" kern="0" noProof="0" smtClean="0">
                <a:effectLst>
                  <a:outerShdw blurRad="38100" dist="38100" dir="2700000" algn="tl">
                    <a:srgbClr val="000000"/>
                  </a:outerShdw>
                </a:effectLst>
                <a:latin typeface="+mn-lt"/>
                <a:ea typeface="+mn-ea"/>
                <a:cs typeface="+mn-cs"/>
                <a:sym typeface="+mn-ea"/>
              </a:rPr>
              <a:t>安全生产奖惩管理</a:t>
            </a:r>
            <a:endParaRPr kumimoji="0" lang="en-US" altLang="zh-CN" kern="0" cap="none" spc="0" normalizeH="0" baseline="0" noProof="0" smtClean="0">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en-US" altLang="zh-CN" kern="0" noProof="0" smtClean="0">
                <a:effectLst>
                  <a:outerShdw blurRad="38100" dist="38100" dir="2700000" algn="tl">
                    <a:srgbClr val="000000"/>
                  </a:outerShdw>
                </a:effectLst>
                <a:latin typeface="+mn-lt"/>
                <a:ea typeface="+mn-ea"/>
                <a:cs typeface="+mn-cs"/>
                <a:sym typeface="+mn-ea"/>
              </a:rPr>
              <a:t>(38)</a:t>
            </a:r>
            <a:r>
              <a:rPr lang="zh-CN" altLang="en-US" kern="0" noProof="0" smtClean="0">
                <a:effectLst>
                  <a:outerShdw blurRad="38100" dist="38100" dir="2700000" algn="tl">
                    <a:srgbClr val="000000"/>
                  </a:outerShdw>
                </a:effectLst>
                <a:latin typeface="+mn-lt"/>
                <a:ea typeface="+mn-ea"/>
                <a:cs typeface="+mn-cs"/>
                <a:sym typeface="+mn-ea"/>
              </a:rPr>
              <a:t>变更管理</a:t>
            </a:r>
            <a:endParaRPr kumimoji="0" lang="en-US" altLang="zh-CN" kern="0" cap="none" spc="0" normalizeH="0" baseline="0" noProof="0" smtClean="0">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en-US" altLang="zh-CN" kern="0" noProof="0" smtClean="0">
                <a:effectLst>
                  <a:outerShdw blurRad="38100" dist="38100" dir="2700000" algn="tl">
                    <a:srgbClr val="000000"/>
                  </a:outerShdw>
                </a:effectLst>
                <a:latin typeface="+mn-lt"/>
                <a:ea typeface="+mn-ea"/>
                <a:cs typeface="+mn-cs"/>
                <a:sym typeface="+mn-ea"/>
              </a:rPr>
              <a:t>(39)</a:t>
            </a:r>
            <a:r>
              <a:rPr lang="zh-CN" altLang="en-US" kern="0" noProof="0" smtClean="0">
                <a:effectLst>
                  <a:outerShdw blurRad="38100" dist="38100" dir="2700000" algn="tl">
                    <a:srgbClr val="000000"/>
                  </a:outerShdw>
                </a:effectLst>
                <a:latin typeface="+mn-lt"/>
                <a:ea typeface="+mn-ea"/>
                <a:cs typeface="+mn-cs"/>
                <a:sym typeface="+mn-ea"/>
              </a:rPr>
              <a:t>相关方安全管理</a:t>
            </a:r>
            <a:endParaRPr kumimoji="0" lang="en-US" altLang="zh-CN" kern="0" cap="none" spc="0" normalizeH="0" baseline="0" noProof="0" smtClean="0">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en-US" altLang="zh-CN" kern="0" noProof="0" smtClean="0">
                <a:effectLst>
                  <a:outerShdw blurRad="38100" dist="38100" dir="2700000" algn="tl">
                    <a:srgbClr val="000000"/>
                  </a:outerShdw>
                </a:effectLst>
                <a:latin typeface="+mn-lt"/>
                <a:ea typeface="+mn-ea"/>
                <a:cs typeface="+mn-cs"/>
                <a:sym typeface="+mn-ea"/>
              </a:rPr>
              <a:t>(40)</a:t>
            </a:r>
            <a:r>
              <a:rPr lang="zh-CN" altLang="en-US" kern="0" noProof="0" smtClean="0">
                <a:effectLst>
                  <a:outerShdw blurRad="38100" dist="38100" dir="2700000" algn="tl">
                    <a:srgbClr val="000000"/>
                  </a:outerShdw>
                </a:effectLst>
                <a:latin typeface="+mn-lt"/>
                <a:ea typeface="+mn-ea"/>
                <a:cs typeface="+mn-cs"/>
                <a:sym typeface="+mn-ea"/>
              </a:rPr>
              <a:t>安全生产报告</a:t>
            </a:r>
            <a:endParaRPr kumimoji="0" lang="en-US" altLang="zh-CN" kern="0" cap="none" spc="0" normalizeH="0" baseline="0" noProof="0" smtClean="0">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en-US" altLang="zh-CN" kern="0" noProof="0" smtClean="0">
                <a:effectLst>
                  <a:outerShdw blurRad="38100" dist="38100" dir="2700000" algn="tl">
                    <a:srgbClr val="000000"/>
                  </a:outerShdw>
                </a:effectLst>
                <a:latin typeface="+mn-lt"/>
                <a:ea typeface="+mn-ea"/>
                <a:cs typeface="+mn-cs"/>
                <a:sym typeface="+mn-ea"/>
              </a:rPr>
              <a:t>(41)</a:t>
            </a:r>
            <a:r>
              <a:rPr lang="zh-CN" altLang="en-US" kern="0" noProof="0" smtClean="0">
                <a:effectLst>
                  <a:outerShdw blurRad="38100" dist="38100" dir="2700000" algn="tl">
                    <a:srgbClr val="000000"/>
                  </a:outerShdw>
                </a:effectLst>
                <a:latin typeface="+mn-lt"/>
                <a:ea typeface="+mn-ea"/>
                <a:cs typeface="+mn-cs"/>
                <a:sym typeface="+mn-ea"/>
              </a:rPr>
              <a:t>绩效评定管理。</a:t>
            </a:r>
            <a:endParaRPr kumimoji="0" lang="en-US" altLang="zh-CN" kern="0" cap="none" spc="0" normalizeH="0" baseline="0" noProof="0" smtClean="0">
              <a:effectLst>
                <a:outerShdw blurRad="38100" dist="38100" dir="2700000" algn="tl">
                  <a:srgbClr val="000000"/>
                </a:outerShdw>
              </a:effectLst>
              <a:latin typeface="+mn-lt"/>
              <a:ea typeface="+mn-ea"/>
              <a:cs typeface="+mn-cs"/>
            </a:endParaRPr>
          </a:p>
          <a:p>
            <a:endParaRPr lang="zh-CN" altLang="en-US" noProof="1"/>
          </a:p>
        </p:txBody>
      </p:sp>
    </p:spTree>
  </p:cSld>
  <p:clrMapOvr>
    <a:masterClrMapping/>
  </p:clrMapOvr>
  <p:transition spd="slow" advTm="5769">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7649" name="Freeform 7"/>
          <p:cNvSpPr/>
          <p:nvPr/>
        </p:nvSpPr>
        <p:spPr>
          <a:xfrm>
            <a:off x="890588" y="785813"/>
            <a:ext cx="369887" cy="425450"/>
          </a:xfrm>
          <a:custGeom>
            <a:avLst/>
            <a:gdLst/>
            <a:ahLst/>
            <a:cxnLst>
              <a:cxn ang="0">
                <a:pos x="2147483647" y="0"/>
              </a:cxn>
              <a:cxn ang="0">
                <a:pos x="2147483647" y="0"/>
              </a:cxn>
              <a:cxn ang="0">
                <a:pos x="2147483647" y="2147483647"/>
              </a:cxn>
              <a:cxn ang="0">
                <a:pos x="0" y="2147483647"/>
              </a:cxn>
              <a:cxn ang="0">
                <a:pos x="0" y="2147483647"/>
              </a:cxn>
              <a:cxn ang="0">
                <a:pos x="2147483647" y="2147483647"/>
              </a:cxn>
              <a:cxn ang="0">
                <a:pos x="2147483647" y="2147483647"/>
              </a:cxn>
              <a:cxn ang="0">
                <a:pos x="2147483647" y="2147483647"/>
              </a:cxn>
              <a:cxn ang="0">
                <a:pos x="2147483647" y="2147483647"/>
              </a:cxn>
              <a:cxn ang="0">
                <a:pos x="2147483647" y="0"/>
              </a:cxn>
            </a:cxnLst>
            <a:pathLst>
              <a:path w="2504" h="2504">
                <a:moveTo>
                  <a:pt x="2199" y="0"/>
                </a:moveTo>
                <a:lnTo>
                  <a:pt x="2504" y="0"/>
                </a:lnTo>
                <a:lnTo>
                  <a:pt x="2504" y="2504"/>
                </a:lnTo>
                <a:lnTo>
                  <a:pt x="0" y="2504"/>
                </a:lnTo>
                <a:lnTo>
                  <a:pt x="0" y="2199"/>
                </a:lnTo>
                <a:lnTo>
                  <a:pt x="1970" y="2199"/>
                </a:lnTo>
                <a:lnTo>
                  <a:pt x="87" y="315"/>
                </a:lnTo>
                <a:lnTo>
                  <a:pt x="303" y="99"/>
                </a:lnTo>
                <a:lnTo>
                  <a:pt x="2199" y="1996"/>
                </a:lnTo>
                <a:lnTo>
                  <a:pt x="2199" y="0"/>
                </a:lnTo>
                <a:close/>
              </a:path>
            </a:pathLst>
          </a:custGeom>
          <a:solidFill>
            <a:schemeClr val="bg1"/>
          </a:solidFill>
          <a:ln w="9525">
            <a:noFill/>
          </a:ln>
        </p:spPr>
        <p:txBody>
          <a:bodyPr/>
          <a:p>
            <a:endParaRPr lang="zh-CN" altLang="en-US"/>
          </a:p>
        </p:txBody>
      </p:sp>
      <p:sp>
        <p:nvSpPr>
          <p:cNvPr id="2" name="文本框 1"/>
          <p:cNvSpPr txBox="1"/>
          <p:nvPr/>
        </p:nvSpPr>
        <p:spPr>
          <a:xfrm>
            <a:off x="909638" y="1484313"/>
            <a:ext cx="7570788" cy="2154238"/>
          </a:xfrm>
          <a:prstGeom prst="rect">
            <a:avLst/>
          </a:prstGeom>
          <a:noFill/>
        </p:spPr>
        <p:txBody>
          <a:bodyPr wrap="square" rtlCol="0">
            <a:spAutoFit/>
          </a:bodyPr>
          <a:p>
            <a:pPr marR="0" defTabSz="914400">
              <a:spcBef>
                <a:spcPct val="20000"/>
              </a:spcBef>
              <a:buClr>
                <a:schemeClr val="tx2"/>
              </a:buClr>
              <a:buSzTx/>
              <a:buFontTx/>
              <a:defRPr/>
            </a:pPr>
            <a:r>
              <a:rPr lang="en-US" altLang="zh-CN" sz="2000" kern="0" noProof="0" smtClean="0">
                <a:effectLst>
                  <a:outerShdw blurRad="38100" dist="38100" dir="2700000" algn="tl">
                    <a:srgbClr val="000000"/>
                  </a:outerShdw>
                </a:effectLst>
                <a:latin typeface="+mn-lt"/>
                <a:ea typeface="+mn-ea"/>
                <a:cs typeface="+mn-cs"/>
                <a:sym typeface="+mn-ea"/>
              </a:rPr>
              <a:t>2.3</a:t>
            </a:r>
            <a:r>
              <a:rPr lang="zh-CN" altLang="en-US" sz="2000" kern="0" noProof="0" smtClean="0">
                <a:effectLst>
                  <a:outerShdw blurRad="38100" dist="38100" dir="2700000" algn="tl">
                    <a:srgbClr val="000000"/>
                  </a:outerShdw>
                </a:effectLst>
                <a:latin typeface="+mn-lt"/>
                <a:ea typeface="+mn-ea"/>
                <a:cs typeface="+mn-cs"/>
                <a:sym typeface="+mn-ea"/>
              </a:rPr>
              <a:t>操作规程</a:t>
            </a:r>
            <a:endParaRPr kumimoji="0" lang="en-US" altLang="zh-CN" sz="2000" kern="0" cap="none" spc="0" normalizeH="0" baseline="0" noProof="0" smtClean="0">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en-US" altLang="zh-CN" sz="2000" kern="0" noProof="0" smtClean="0">
                <a:effectLst>
                  <a:outerShdw blurRad="38100" dist="38100" dir="2700000" algn="tl">
                    <a:srgbClr val="000000"/>
                  </a:outerShdw>
                </a:effectLst>
                <a:latin typeface="+mn-lt"/>
                <a:ea typeface="+mn-ea"/>
                <a:cs typeface="+mn-cs"/>
                <a:sym typeface="+mn-ea"/>
              </a:rPr>
              <a:t>2.3.1</a:t>
            </a:r>
            <a:r>
              <a:rPr lang="zh-CN" altLang="en-US" sz="2000" kern="0" noProof="0" smtClean="0">
                <a:effectLst>
                  <a:outerShdw blurRad="38100" dist="38100" dir="2700000" algn="tl">
                    <a:srgbClr val="000000"/>
                  </a:outerShdw>
                </a:effectLst>
                <a:latin typeface="+mn-lt"/>
                <a:ea typeface="+mn-ea"/>
                <a:cs typeface="+mn-cs"/>
                <a:sym typeface="+mn-ea"/>
              </a:rPr>
              <a:t>制定</a:t>
            </a:r>
            <a:endParaRPr kumimoji="0" lang="en-US" altLang="zh-CN" sz="2000" kern="0" cap="none" spc="0" normalizeH="0" baseline="0" noProof="0" smtClean="0">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zh-CN" altLang="en-US" sz="2000" kern="0" noProof="0" smtClean="0">
                <a:effectLst>
                  <a:outerShdw blurRad="38100" dist="38100" dir="2700000" algn="tl">
                    <a:srgbClr val="000000"/>
                  </a:outerShdw>
                </a:effectLst>
                <a:latin typeface="+mn-lt"/>
                <a:ea typeface="+mn-ea"/>
                <a:cs typeface="+mn-cs"/>
                <a:sym typeface="+mn-ea"/>
              </a:rPr>
              <a:t>组织制订操作规程</a:t>
            </a:r>
            <a:r>
              <a:rPr lang="en-US" altLang="zh-CN" sz="2000" kern="0" noProof="0" smtClean="0">
                <a:effectLst>
                  <a:outerShdw blurRad="38100" dist="38100" dir="2700000" algn="tl">
                    <a:srgbClr val="000000"/>
                  </a:outerShdw>
                </a:effectLst>
                <a:latin typeface="+mn-lt"/>
                <a:ea typeface="+mn-ea"/>
                <a:cs typeface="+mn-cs"/>
                <a:sym typeface="+mn-ea"/>
              </a:rPr>
              <a:t>,</a:t>
            </a:r>
            <a:r>
              <a:rPr lang="zh-CN" altLang="en-US" sz="2000" kern="0" noProof="0" smtClean="0">
                <a:effectLst>
                  <a:outerShdw blurRad="38100" dist="38100" dir="2700000" algn="tl">
                    <a:srgbClr val="000000"/>
                  </a:outerShdw>
                </a:effectLst>
                <a:latin typeface="+mn-lt"/>
                <a:ea typeface="+mn-ea"/>
                <a:cs typeface="+mn-cs"/>
                <a:sym typeface="+mn-ea"/>
              </a:rPr>
              <a:t>确保其适宜性和有效性。</a:t>
            </a:r>
            <a:endParaRPr kumimoji="0" lang="en-US" altLang="zh-CN" sz="2000" kern="0" cap="none" spc="0" normalizeH="0" baseline="0" noProof="0" smtClean="0">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en-US" altLang="zh-CN" sz="2000" kern="0" noProof="0" smtClean="0">
                <a:effectLst>
                  <a:outerShdw blurRad="38100" dist="38100" dir="2700000" algn="tl">
                    <a:srgbClr val="000000"/>
                  </a:outerShdw>
                </a:effectLst>
                <a:latin typeface="+mn-lt"/>
                <a:ea typeface="+mn-ea"/>
                <a:cs typeface="+mn-cs"/>
                <a:sym typeface="+mn-ea"/>
              </a:rPr>
              <a:t>2.3.2</a:t>
            </a:r>
            <a:r>
              <a:rPr lang="zh-CN" altLang="en-US" sz="2000" kern="0" noProof="0" smtClean="0">
                <a:effectLst>
                  <a:outerShdw blurRad="38100" dist="38100" dir="2700000" algn="tl">
                    <a:srgbClr val="000000"/>
                  </a:outerShdw>
                </a:effectLst>
                <a:latin typeface="+mn-lt"/>
                <a:ea typeface="+mn-ea"/>
                <a:cs typeface="+mn-cs"/>
                <a:sym typeface="+mn-ea"/>
              </a:rPr>
              <a:t>培训宣贯</a:t>
            </a:r>
            <a:endParaRPr kumimoji="0" lang="en-US" altLang="zh-CN" sz="2000" kern="0" cap="none" spc="0" normalizeH="0" baseline="0" noProof="0" smtClean="0">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zh-CN" altLang="en-US" sz="2000" kern="0" noProof="0" smtClean="0">
                <a:effectLst>
                  <a:outerShdw blurRad="38100" dist="38100" dir="2700000" algn="tl">
                    <a:srgbClr val="000000"/>
                  </a:outerShdw>
                </a:effectLst>
                <a:latin typeface="+mn-lt"/>
                <a:ea typeface="+mn-ea"/>
                <a:cs typeface="+mn-cs"/>
                <a:sym typeface="+mn-ea"/>
              </a:rPr>
              <a:t>对操作人员进行培训与考核。理论考试每年至少一次。</a:t>
            </a:r>
            <a:endParaRPr kumimoji="0" lang="en-US" altLang="zh-CN" kern="0" cap="none" spc="0" normalizeH="0" baseline="0" noProof="0" smtClean="0">
              <a:effectLst>
                <a:outerShdw blurRad="38100" dist="38100" dir="2700000" algn="tl">
                  <a:srgbClr val="000000"/>
                </a:outerShdw>
              </a:effectLst>
              <a:latin typeface="+mn-lt"/>
              <a:ea typeface="+mn-ea"/>
              <a:cs typeface="+mn-cs"/>
            </a:endParaRPr>
          </a:p>
          <a:p>
            <a:endParaRPr lang="zh-CN" altLang="en-US" noProof="1"/>
          </a:p>
        </p:txBody>
      </p:sp>
    </p:spTree>
  </p:cSld>
  <p:clrMapOvr>
    <a:masterClrMapping/>
  </p:clrMapOvr>
  <p:transition spd="slow" advTm="5769">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673" name="Freeform 7"/>
          <p:cNvSpPr/>
          <p:nvPr/>
        </p:nvSpPr>
        <p:spPr>
          <a:xfrm>
            <a:off x="890588" y="785813"/>
            <a:ext cx="369887" cy="425450"/>
          </a:xfrm>
          <a:custGeom>
            <a:avLst/>
            <a:gdLst/>
            <a:ahLst/>
            <a:cxnLst>
              <a:cxn ang="0">
                <a:pos x="2147483647" y="0"/>
              </a:cxn>
              <a:cxn ang="0">
                <a:pos x="2147483647" y="0"/>
              </a:cxn>
              <a:cxn ang="0">
                <a:pos x="2147483647" y="2147483647"/>
              </a:cxn>
              <a:cxn ang="0">
                <a:pos x="0" y="2147483647"/>
              </a:cxn>
              <a:cxn ang="0">
                <a:pos x="0" y="2147483647"/>
              </a:cxn>
              <a:cxn ang="0">
                <a:pos x="2147483647" y="2147483647"/>
              </a:cxn>
              <a:cxn ang="0">
                <a:pos x="2147483647" y="2147483647"/>
              </a:cxn>
              <a:cxn ang="0">
                <a:pos x="2147483647" y="2147483647"/>
              </a:cxn>
              <a:cxn ang="0">
                <a:pos x="2147483647" y="2147483647"/>
              </a:cxn>
              <a:cxn ang="0">
                <a:pos x="2147483647" y="0"/>
              </a:cxn>
            </a:cxnLst>
            <a:pathLst>
              <a:path w="2504" h="2504">
                <a:moveTo>
                  <a:pt x="2199" y="0"/>
                </a:moveTo>
                <a:lnTo>
                  <a:pt x="2504" y="0"/>
                </a:lnTo>
                <a:lnTo>
                  <a:pt x="2504" y="2504"/>
                </a:lnTo>
                <a:lnTo>
                  <a:pt x="0" y="2504"/>
                </a:lnTo>
                <a:lnTo>
                  <a:pt x="0" y="2199"/>
                </a:lnTo>
                <a:lnTo>
                  <a:pt x="1970" y="2199"/>
                </a:lnTo>
                <a:lnTo>
                  <a:pt x="87" y="315"/>
                </a:lnTo>
                <a:lnTo>
                  <a:pt x="303" y="99"/>
                </a:lnTo>
                <a:lnTo>
                  <a:pt x="2199" y="1996"/>
                </a:lnTo>
                <a:lnTo>
                  <a:pt x="2199" y="0"/>
                </a:lnTo>
                <a:close/>
              </a:path>
            </a:pathLst>
          </a:custGeom>
          <a:solidFill>
            <a:schemeClr val="bg1"/>
          </a:solidFill>
          <a:ln w="9525">
            <a:noFill/>
          </a:ln>
        </p:spPr>
        <p:txBody>
          <a:bodyPr/>
          <a:p>
            <a:endParaRPr lang="zh-CN" altLang="en-US"/>
          </a:p>
        </p:txBody>
      </p:sp>
      <p:sp>
        <p:nvSpPr>
          <p:cNvPr id="2" name="文本框 1"/>
          <p:cNvSpPr txBox="1"/>
          <p:nvPr/>
        </p:nvSpPr>
        <p:spPr>
          <a:xfrm>
            <a:off x="890588" y="1484313"/>
            <a:ext cx="7883525" cy="3599815"/>
          </a:xfrm>
          <a:prstGeom prst="rect">
            <a:avLst/>
          </a:prstGeom>
          <a:noFill/>
        </p:spPr>
        <p:txBody>
          <a:bodyPr wrap="square" rtlCol="0">
            <a:spAutoFit/>
          </a:bodyPr>
          <a:p>
            <a:pPr marR="0" defTabSz="914400">
              <a:spcBef>
                <a:spcPct val="20000"/>
              </a:spcBef>
              <a:buClr>
                <a:schemeClr val="tx2"/>
              </a:buClr>
              <a:buSzTx/>
              <a:buFontTx/>
              <a:defRPr/>
            </a:pPr>
            <a:r>
              <a:rPr lang="en-US" altLang="zh-CN" sz="2000" kern="0" noProof="0" smtClean="0">
                <a:effectLst>
                  <a:outerShdw blurRad="38100" dist="38100" dir="2700000" algn="tl">
                    <a:srgbClr val="000000"/>
                  </a:outerShdw>
                </a:effectLst>
                <a:latin typeface="+mn-lt"/>
                <a:ea typeface="+mn-ea"/>
                <a:cs typeface="+mn-cs"/>
                <a:sym typeface="+mn-ea"/>
              </a:rPr>
              <a:t>2.4</a:t>
            </a:r>
            <a:r>
              <a:rPr lang="zh-CN" altLang="en-US" sz="2000" kern="0" noProof="0" smtClean="0">
                <a:effectLst>
                  <a:outerShdw blurRad="38100" dist="38100" dir="2700000" algn="tl">
                    <a:srgbClr val="000000"/>
                  </a:outerShdw>
                </a:effectLst>
                <a:latin typeface="+mn-lt"/>
                <a:ea typeface="+mn-ea"/>
                <a:cs typeface="+mn-cs"/>
                <a:sym typeface="+mn-ea"/>
              </a:rPr>
              <a:t>文档管理</a:t>
            </a:r>
            <a:endParaRPr kumimoji="0" lang="en-US" altLang="zh-CN" sz="2000" kern="0" cap="none" spc="0" normalizeH="0" baseline="0" noProof="0" smtClean="0">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en-US" altLang="zh-CN" sz="2000" kern="0" noProof="0" smtClean="0">
                <a:effectLst>
                  <a:outerShdw blurRad="38100" dist="38100" dir="2700000" algn="tl">
                    <a:srgbClr val="000000"/>
                  </a:outerShdw>
                </a:effectLst>
                <a:latin typeface="+mn-lt"/>
                <a:ea typeface="+mn-ea"/>
                <a:cs typeface="+mn-cs"/>
                <a:sym typeface="+mn-ea"/>
              </a:rPr>
              <a:t>2.4.1</a:t>
            </a:r>
            <a:r>
              <a:rPr lang="zh-CN" altLang="en-US" sz="2000" kern="0" noProof="0" smtClean="0">
                <a:effectLst>
                  <a:outerShdw blurRad="38100" dist="38100" dir="2700000" algn="tl">
                    <a:srgbClr val="000000"/>
                  </a:outerShdw>
                </a:effectLst>
                <a:latin typeface="+mn-lt"/>
                <a:ea typeface="+mn-ea"/>
                <a:cs typeface="+mn-cs"/>
                <a:sym typeface="+mn-ea"/>
              </a:rPr>
              <a:t>记录管理</a:t>
            </a:r>
            <a:endParaRPr kumimoji="0" lang="en-US" altLang="zh-CN" sz="2000" kern="0" cap="none" spc="0" normalizeH="0" baseline="0" noProof="0" smtClean="0">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en-US" altLang="zh-CN" sz="2000" kern="0" noProof="0" smtClean="0">
                <a:effectLst>
                  <a:outerShdw blurRad="38100" dist="38100" dir="2700000" algn="tl">
                    <a:srgbClr val="000000"/>
                  </a:outerShdw>
                </a:effectLst>
                <a:latin typeface="+mn-lt"/>
                <a:ea typeface="+mn-ea"/>
                <a:cs typeface="+mn-cs"/>
                <a:sym typeface="+mn-ea"/>
              </a:rPr>
              <a:t>       </a:t>
            </a:r>
            <a:r>
              <a:rPr lang="zh-CN" altLang="en-US" sz="2000" kern="0" noProof="0" smtClean="0">
                <a:effectLst>
                  <a:outerShdw blurRad="38100" dist="38100" dir="2700000" algn="tl">
                    <a:srgbClr val="000000"/>
                  </a:outerShdw>
                </a:effectLst>
                <a:latin typeface="+mn-lt"/>
                <a:ea typeface="+mn-ea"/>
                <a:cs typeface="+mn-cs"/>
                <a:sym typeface="+mn-ea"/>
              </a:rPr>
              <a:t>安全记录至少包括以下内容</a:t>
            </a:r>
            <a:r>
              <a:rPr lang="en-US" altLang="zh-CN" sz="2000" kern="0" noProof="0" smtClean="0">
                <a:effectLst>
                  <a:outerShdw blurRad="38100" dist="38100" dir="2700000" algn="tl">
                    <a:srgbClr val="000000"/>
                  </a:outerShdw>
                </a:effectLst>
                <a:latin typeface="+mn-lt"/>
                <a:ea typeface="+mn-ea"/>
                <a:cs typeface="+mn-cs"/>
                <a:sym typeface="+mn-ea"/>
              </a:rPr>
              <a:t>:</a:t>
            </a:r>
            <a:r>
              <a:rPr lang="zh-CN" altLang="en-US" sz="2000" kern="0" noProof="0" smtClean="0">
                <a:effectLst>
                  <a:outerShdw blurRad="38100" dist="38100" dir="2700000" algn="tl">
                    <a:srgbClr val="000000"/>
                  </a:outerShdw>
                </a:effectLst>
                <a:latin typeface="+mn-lt"/>
                <a:ea typeface="+mn-ea"/>
                <a:cs typeface="+mn-cs"/>
                <a:sym typeface="+mn-ea"/>
              </a:rPr>
              <a:t>主要安全生产文件、会议记录、隐患管理信息、培训记录、资格资质证书、检查和整改记录、职业健康管理记录、安全活动记录</a:t>
            </a:r>
            <a:r>
              <a:rPr lang="en-US" altLang="zh-CN" sz="2000" kern="0" noProof="0" smtClean="0">
                <a:effectLst>
                  <a:outerShdw blurRad="38100" dist="38100" dir="2700000" algn="tl">
                    <a:srgbClr val="000000"/>
                  </a:outerShdw>
                </a:effectLst>
                <a:latin typeface="+mn-lt"/>
                <a:ea typeface="+mn-ea"/>
                <a:cs typeface="+mn-cs"/>
                <a:sym typeface="+mn-ea"/>
              </a:rPr>
              <a:t>,</a:t>
            </a:r>
            <a:r>
              <a:rPr lang="zh-CN" altLang="en-US" sz="2000" kern="0" noProof="0" smtClean="0">
                <a:effectLst>
                  <a:outerShdw blurRad="38100" dist="38100" dir="2700000" algn="tl">
                    <a:srgbClr val="000000"/>
                  </a:outerShdw>
                </a:effectLst>
                <a:latin typeface="+mn-lt"/>
                <a:ea typeface="+mn-ea"/>
                <a:cs typeface="+mn-cs"/>
                <a:sym typeface="+mn-ea"/>
              </a:rPr>
              <a:t>法定检测检验记录、关键设备设施档案、相关方信息、应急演习信息、事故管理记录、安全生产标准化系统评价报告、维护和校验记录、技术图纸、场站管网运行记录、设备、设施运行记录、气瓶充装、检查记录，不合格产品处理记录，用户安全检查记录、“三同时”记录、燃气质量检测记录、加臭记录、安全投入记录等。</a:t>
            </a:r>
            <a:endParaRPr kumimoji="0" lang="zh-CN" altLang="en-US" sz="2000" kern="0" cap="none" spc="0" normalizeH="0" baseline="0" noProof="0" dirty="0" smtClean="0">
              <a:effectLst>
                <a:outerShdw blurRad="38100" dist="38100" dir="2700000" algn="tl">
                  <a:srgbClr val="000000"/>
                </a:outerShdw>
              </a:effectLst>
              <a:latin typeface="+mn-lt"/>
              <a:ea typeface="+mn-ea"/>
              <a:cs typeface="+mn-cs"/>
            </a:endParaRPr>
          </a:p>
          <a:p>
            <a:endParaRPr lang="zh-CN" altLang="en-US" sz="2000" noProof="1"/>
          </a:p>
        </p:txBody>
      </p:sp>
    </p:spTree>
  </p:cSld>
  <p:clrMapOvr>
    <a:masterClrMapping/>
  </p:clrMapOvr>
  <p:transition spd="slow" advTm="5769">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9697" name="Freeform 7"/>
          <p:cNvSpPr/>
          <p:nvPr/>
        </p:nvSpPr>
        <p:spPr>
          <a:xfrm>
            <a:off x="890588" y="785813"/>
            <a:ext cx="369887" cy="425450"/>
          </a:xfrm>
          <a:custGeom>
            <a:avLst/>
            <a:gdLst/>
            <a:ahLst/>
            <a:cxnLst>
              <a:cxn ang="0">
                <a:pos x="2147483647" y="0"/>
              </a:cxn>
              <a:cxn ang="0">
                <a:pos x="2147483647" y="0"/>
              </a:cxn>
              <a:cxn ang="0">
                <a:pos x="2147483647" y="2147483647"/>
              </a:cxn>
              <a:cxn ang="0">
                <a:pos x="0" y="2147483647"/>
              </a:cxn>
              <a:cxn ang="0">
                <a:pos x="0" y="2147483647"/>
              </a:cxn>
              <a:cxn ang="0">
                <a:pos x="2147483647" y="2147483647"/>
              </a:cxn>
              <a:cxn ang="0">
                <a:pos x="2147483647" y="2147483647"/>
              </a:cxn>
              <a:cxn ang="0">
                <a:pos x="2147483647" y="2147483647"/>
              </a:cxn>
              <a:cxn ang="0">
                <a:pos x="2147483647" y="2147483647"/>
              </a:cxn>
              <a:cxn ang="0">
                <a:pos x="2147483647" y="0"/>
              </a:cxn>
            </a:cxnLst>
            <a:pathLst>
              <a:path w="2504" h="2504">
                <a:moveTo>
                  <a:pt x="2199" y="0"/>
                </a:moveTo>
                <a:lnTo>
                  <a:pt x="2504" y="0"/>
                </a:lnTo>
                <a:lnTo>
                  <a:pt x="2504" y="2504"/>
                </a:lnTo>
                <a:lnTo>
                  <a:pt x="0" y="2504"/>
                </a:lnTo>
                <a:lnTo>
                  <a:pt x="0" y="2199"/>
                </a:lnTo>
                <a:lnTo>
                  <a:pt x="1970" y="2199"/>
                </a:lnTo>
                <a:lnTo>
                  <a:pt x="87" y="315"/>
                </a:lnTo>
                <a:lnTo>
                  <a:pt x="303" y="99"/>
                </a:lnTo>
                <a:lnTo>
                  <a:pt x="2199" y="1996"/>
                </a:lnTo>
                <a:lnTo>
                  <a:pt x="2199" y="0"/>
                </a:lnTo>
                <a:close/>
              </a:path>
            </a:pathLst>
          </a:custGeom>
          <a:solidFill>
            <a:schemeClr val="bg1"/>
          </a:solidFill>
          <a:ln w="9525">
            <a:noFill/>
          </a:ln>
        </p:spPr>
        <p:txBody>
          <a:bodyPr/>
          <a:p>
            <a:endParaRPr lang="zh-CN" altLang="en-US"/>
          </a:p>
        </p:txBody>
      </p:sp>
      <p:sp>
        <p:nvSpPr>
          <p:cNvPr id="2" name="文本框 1"/>
          <p:cNvSpPr txBox="1"/>
          <p:nvPr/>
        </p:nvSpPr>
        <p:spPr>
          <a:xfrm>
            <a:off x="890588" y="1484313"/>
            <a:ext cx="7505700" cy="4276725"/>
          </a:xfrm>
          <a:prstGeom prst="rect">
            <a:avLst/>
          </a:prstGeom>
          <a:noFill/>
        </p:spPr>
        <p:txBody>
          <a:bodyPr wrap="square" rtlCol="0">
            <a:spAutoFit/>
          </a:bodyPr>
          <a:p>
            <a:pPr marR="0" defTabSz="914400" eaLnBrk="0" hangingPunct="0">
              <a:spcBef>
                <a:spcPct val="20000"/>
              </a:spcBef>
              <a:buClr>
                <a:schemeClr val="tx2"/>
              </a:buClr>
              <a:buSzTx/>
              <a:buFontTx/>
              <a:defRPr/>
            </a:pPr>
            <a:r>
              <a:rPr lang="en-US" altLang="zh-CN" sz="2000" kern="0" noProof="0" smtClean="0">
                <a:effectLst>
                  <a:outerShdw blurRad="38100" dist="38100" dir="2700000" algn="tl">
                    <a:srgbClr val="000000"/>
                  </a:outerShdw>
                </a:effectLst>
                <a:latin typeface="+mn-lt"/>
                <a:ea typeface="+mn-ea"/>
                <a:cs typeface="+mn-cs"/>
                <a:sym typeface="+mn-ea"/>
              </a:rPr>
              <a:t>2.4.2  </a:t>
            </a:r>
            <a:r>
              <a:rPr lang="zh-CN" altLang="en-US" sz="2000" kern="0" noProof="0" smtClean="0">
                <a:effectLst>
                  <a:outerShdw blurRad="38100" dist="38100" dir="2700000" algn="tl">
                    <a:srgbClr val="000000"/>
                  </a:outerShdw>
                </a:effectLst>
                <a:latin typeface="+mn-lt"/>
                <a:ea typeface="+mn-ea"/>
                <a:cs typeface="+mn-cs"/>
                <a:sym typeface="+mn-ea"/>
              </a:rPr>
              <a:t> 对资料的保管</a:t>
            </a:r>
            <a:endParaRPr kumimoji="0" lang="en-US" altLang="zh-CN" sz="2000" kern="0" cap="none" spc="0" normalizeH="0" baseline="0" noProof="0" smtClean="0">
              <a:effectLst>
                <a:outerShdw blurRad="38100" dist="38100" dir="2700000" algn="tl">
                  <a:srgbClr val="000000"/>
                </a:outerShdw>
              </a:effectLst>
              <a:latin typeface="+mn-lt"/>
              <a:ea typeface="+mn-ea"/>
              <a:cs typeface="+mn-cs"/>
            </a:endParaRPr>
          </a:p>
          <a:p>
            <a:pPr marR="0" defTabSz="914400" eaLnBrk="0" hangingPunct="0">
              <a:spcBef>
                <a:spcPct val="20000"/>
              </a:spcBef>
              <a:buClr>
                <a:schemeClr val="tx2"/>
              </a:buClr>
              <a:buSzTx/>
              <a:buFontTx/>
              <a:defRPr/>
            </a:pPr>
            <a:r>
              <a:rPr lang="en-US" altLang="zh-CN" sz="2000" kern="0" noProof="0" smtClean="0">
                <a:effectLst>
                  <a:outerShdw blurRad="38100" dist="38100" dir="2700000" algn="tl">
                    <a:srgbClr val="000000"/>
                  </a:outerShdw>
                </a:effectLst>
                <a:latin typeface="+mn-lt"/>
                <a:ea typeface="+mn-ea"/>
                <a:cs typeface="+mn-cs"/>
                <a:sym typeface="+mn-ea"/>
              </a:rPr>
              <a:t>1.</a:t>
            </a:r>
            <a:r>
              <a:rPr lang="zh-CN" altLang="en-US" sz="2000" kern="0" noProof="0" smtClean="0">
                <a:effectLst>
                  <a:outerShdw blurRad="38100" dist="38100" dir="2700000" algn="tl">
                    <a:srgbClr val="000000"/>
                  </a:outerShdw>
                </a:effectLst>
                <a:latin typeface="+mn-lt"/>
                <a:ea typeface="+mn-ea"/>
                <a:cs typeface="+mn-cs"/>
                <a:sym typeface="+mn-ea"/>
              </a:rPr>
              <a:t>期限为：</a:t>
            </a:r>
            <a:r>
              <a:rPr lang="zh-CN" altLang="en-US" sz="2000" kern="0" noProof="0" smtClean="0">
                <a:solidFill>
                  <a:srgbClr val="FFFF00"/>
                </a:solidFill>
                <a:effectLst>
                  <a:outerShdw blurRad="38100" dist="38100" dir="2700000" algn="tl">
                    <a:srgbClr val="000000"/>
                  </a:outerShdw>
                </a:effectLst>
                <a:latin typeface="+mn-lt"/>
                <a:ea typeface="+mn-ea"/>
                <a:cs typeface="+mn-cs"/>
                <a:sym typeface="+mn-ea"/>
              </a:rPr>
              <a:t>建站资料永久保存</a:t>
            </a:r>
            <a:r>
              <a:rPr lang="zh-CN" altLang="en-US" sz="2000" kern="0" noProof="0" smtClean="0">
                <a:effectLst>
                  <a:outerShdw blurRad="38100" dist="38100" dir="2700000" algn="tl">
                    <a:srgbClr val="000000"/>
                  </a:outerShdw>
                </a:effectLst>
                <a:latin typeface="+mn-lt"/>
                <a:ea typeface="+mn-ea"/>
                <a:cs typeface="+mn-cs"/>
                <a:sym typeface="+mn-ea"/>
              </a:rPr>
              <a:t>；设备、设施、气瓶类</a:t>
            </a:r>
            <a:r>
              <a:rPr lang="zh-CN" altLang="en-US" sz="2000" kern="0" noProof="0" smtClean="0">
                <a:solidFill>
                  <a:srgbClr val="FF0000"/>
                </a:solidFill>
                <a:effectLst>
                  <a:outerShdw blurRad="38100" dist="38100" dir="2700000" algn="tl">
                    <a:srgbClr val="000000"/>
                  </a:outerShdw>
                </a:effectLst>
                <a:latin typeface="+mn-lt"/>
                <a:ea typeface="+mn-ea"/>
                <a:cs typeface="+mn-cs"/>
                <a:sym typeface="+mn-ea"/>
              </a:rPr>
              <a:t>原始档案、定期检验资料</a:t>
            </a:r>
            <a:r>
              <a:rPr lang="zh-CN" altLang="en-US" sz="2000" kern="0" noProof="0" smtClean="0">
                <a:effectLst>
                  <a:outerShdw blurRad="38100" dist="38100" dir="2700000" algn="tl">
                    <a:srgbClr val="000000"/>
                  </a:outerShdw>
                </a:effectLst>
                <a:latin typeface="+mn-lt"/>
                <a:ea typeface="+mn-ea"/>
                <a:cs typeface="+mn-cs"/>
                <a:sym typeface="+mn-ea"/>
              </a:rPr>
              <a:t>等定为永</a:t>
            </a:r>
            <a:r>
              <a:rPr lang="zh-CN" altLang="en-US" sz="2000" kern="0" noProof="0" smtClean="0">
                <a:solidFill>
                  <a:srgbClr val="FFFF00"/>
                </a:solidFill>
                <a:effectLst>
                  <a:outerShdw blurRad="38100" dist="38100" dir="2700000" algn="tl">
                    <a:srgbClr val="000000"/>
                  </a:outerShdw>
                </a:effectLst>
                <a:latin typeface="+mn-lt"/>
                <a:ea typeface="+mn-ea"/>
                <a:cs typeface="+mn-cs"/>
                <a:sym typeface="+mn-ea"/>
              </a:rPr>
              <a:t>久保存资料</a:t>
            </a:r>
            <a:r>
              <a:rPr lang="zh-CN" altLang="en-US" sz="2000" kern="0" noProof="0" smtClean="0">
                <a:effectLst>
                  <a:outerShdw blurRad="38100" dist="38100" dir="2700000" algn="tl">
                    <a:srgbClr val="000000"/>
                  </a:outerShdw>
                </a:effectLst>
                <a:latin typeface="+mn-lt"/>
                <a:ea typeface="+mn-ea"/>
                <a:cs typeface="+mn-cs"/>
                <a:sym typeface="+mn-ea"/>
              </a:rPr>
              <a:t>，保存至该设备设施、</a:t>
            </a:r>
            <a:r>
              <a:rPr lang="zh-CN" altLang="en-US" sz="2000" kern="0" noProof="0" smtClean="0">
                <a:solidFill>
                  <a:srgbClr val="FFFF00"/>
                </a:solidFill>
                <a:effectLst>
                  <a:outerShdw blurRad="38100" dist="38100" dir="2700000" algn="tl">
                    <a:srgbClr val="000000"/>
                  </a:outerShdw>
                </a:effectLst>
                <a:latin typeface="+mn-lt"/>
                <a:ea typeface="+mn-ea"/>
                <a:cs typeface="+mn-cs"/>
                <a:sym typeface="+mn-ea"/>
              </a:rPr>
              <a:t>气瓶报废</a:t>
            </a:r>
            <a:r>
              <a:rPr lang="zh-CN" altLang="en-US" sz="2000" kern="0" noProof="0" smtClean="0">
                <a:effectLst>
                  <a:outerShdw blurRad="38100" dist="38100" dir="2700000" algn="tl">
                    <a:srgbClr val="000000"/>
                  </a:outerShdw>
                </a:effectLst>
                <a:latin typeface="+mn-lt"/>
                <a:ea typeface="+mn-ea"/>
                <a:cs typeface="+mn-cs"/>
                <a:sym typeface="+mn-ea"/>
              </a:rPr>
              <a:t>为止；对培训、演练、重要经营资料、记录保存期</a:t>
            </a:r>
            <a:r>
              <a:rPr lang="zh-CN" altLang="en-US" sz="2000" kern="0" noProof="0" smtClean="0">
                <a:solidFill>
                  <a:srgbClr val="FFFF00"/>
                </a:solidFill>
                <a:effectLst>
                  <a:outerShdw blurRad="38100" dist="38100" dir="2700000" algn="tl">
                    <a:srgbClr val="000000"/>
                  </a:outerShdw>
                </a:effectLst>
                <a:latin typeface="+mn-lt"/>
                <a:ea typeface="+mn-ea"/>
                <a:cs typeface="+mn-cs"/>
                <a:sym typeface="+mn-ea"/>
              </a:rPr>
              <a:t>不小于</a:t>
            </a:r>
            <a:r>
              <a:rPr lang="en-US" sz="2000" kern="0" noProof="0" smtClean="0">
                <a:solidFill>
                  <a:srgbClr val="FFFF00"/>
                </a:solidFill>
                <a:effectLst>
                  <a:outerShdw blurRad="38100" dist="38100" dir="2700000" algn="tl">
                    <a:srgbClr val="000000"/>
                  </a:outerShdw>
                </a:effectLst>
                <a:latin typeface="+mn-lt"/>
                <a:ea typeface="+mn-ea"/>
                <a:cs typeface="+mn-cs"/>
                <a:sym typeface="+mn-ea"/>
              </a:rPr>
              <a:t>6</a:t>
            </a:r>
            <a:r>
              <a:rPr lang="zh-CN" altLang="en-US" sz="2000" kern="0" noProof="0" smtClean="0">
                <a:solidFill>
                  <a:srgbClr val="FFFF00"/>
                </a:solidFill>
                <a:effectLst>
                  <a:outerShdw blurRad="38100" dist="38100" dir="2700000" algn="tl">
                    <a:srgbClr val="000000"/>
                  </a:outerShdw>
                </a:effectLst>
                <a:latin typeface="+mn-lt"/>
                <a:ea typeface="+mn-ea"/>
                <a:cs typeface="+mn-cs"/>
                <a:sym typeface="+mn-ea"/>
              </a:rPr>
              <a:t>年</a:t>
            </a:r>
            <a:r>
              <a:rPr lang="zh-CN" altLang="en-US" sz="2000" kern="0" noProof="0" smtClean="0">
                <a:effectLst>
                  <a:outerShdw blurRad="38100" dist="38100" dir="2700000" algn="tl">
                    <a:srgbClr val="000000"/>
                  </a:outerShdw>
                </a:effectLst>
                <a:latin typeface="+mn-lt"/>
                <a:ea typeface="+mn-ea"/>
                <a:cs typeface="+mn-cs"/>
                <a:sym typeface="+mn-ea"/>
              </a:rPr>
              <a:t>；设备设施及气瓶的运行记录、检查记录、充装记录、消防检查记录等保存期限</a:t>
            </a:r>
            <a:r>
              <a:rPr lang="zh-CN" altLang="en-US" sz="2000" kern="0" noProof="0" smtClean="0">
                <a:solidFill>
                  <a:srgbClr val="FFFF00"/>
                </a:solidFill>
                <a:effectLst>
                  <a:outerShdw blurRad="38100" dist="38100" dir="2700000" algn="tl">
                    <a:srgbClr val="000000"/>
                  </a:outerShdw>
                </a:effectLst>
                <a:latin typeface="+mn-lt"/>
                <a:ea typeface="+mn-ea"/>
                <a:cs typeface="+mn-cs"/>
                <a:sym typeface="+mn-ea"/>
              </a:rPr>
              <a:t>不小于</a:t>
            </a:r>
            <a:r>
              <a:rPr lang="en-US" sz="2000" kern="0" noProof="0" smtClean="0">
                <a:solidFill>
                  <a:srgbClr val="FFFF00"/>
                </a:solidFill>
                <a:effectLst>
                  <a:outerShdw blurRad="38100" dist="38100" dir="2700000" algn="tl">
                    <a:srgbClr val="000000"/>
                  </a:outerShdw>
                </a:effectLst>
                <a:latin typeface="+mn-lt"/>
                <a:ea typeface="+mn-ea"/>
                <a:cs typeface="+mn-cs"/>
                <a:sym typeface="+mn-ea"/>
              </a:rPr>
              <a:t>4</a:t>
            </a:r>
            <a:r>
              <a:rPr lang="zh-CN" altLang="en-US" sz="2000" kern="0" noProof="0" smtClean="0">
                <a:solidFill>
                  <a:srgbClr val="FFFF00"/>
                </a:solidFill>
                <a:effectLst>
                  <a:outerShdw blurRad="38100" dist="38100" dir="2700000" algn="tl">
                    <a:srgbClr val="000000"/>
                  </a:outerShdw>
                </a:effectLst>
                <a:latin typeface="+mn-lt"/>
                <a:ea typeface="+mn-ea"/>
                <a:cs typeface="+mn-cs"/>
                <a:sym typeface="+mn-ea"/>
              </a:rPr>
              <a:t>年</a:t>
            </a:r>
            <a:r>
              <a:rPr lang="zh-CN" altLang="en-US" sz="2000" kern="0" noProof="0" smtClean="0">
                <a:effectLst>
                  <a:outerShdw blurRad="38100" dist="38100" dir="2700000" algn="tl">
                    <a:srgbClr val="000000"/>
                  </a:outerShdw>
                </a:effectLst>
                <a:latin typeface="+mn-lt"/>
                <a:ea typeface="+mn-ea"/>
                <a:cs typeface="+mn-cs"/>
                <a:sym typeface="+mn-ea"/>
              </a:rPr>
              <a:t>。财务资料按财务相关规定。有特殊规定的或有保存价值的应当延长保存期。资料保存应当盖“永久保存”或保存年限“章。</a:t>
            </a:r>
            <a:endParaRPr kumimoji="0" lang="zh-CN" altLang="en-US" sz="2000" kern="0" cap="none" spc="0" normalizeH="0" baseline="0" noProof="0" smtClean="0">
              <a:effectLst>
                <a:outerShdw blurRad="38100" dist="38100" dir="2700000" algn="tl">
                  <a:srgbClr val="000000"/>
                </a:outerShdw>
              </a:effectLst>
              <a:latin typeface="+mn-lt"/>
              <a:ea typeface="+mn-ea"/>
              <a:cs typeface="+mn-cs"/>
            </a:endParaRPr>
          </a:p>
          <a:p>
            <a:pPr marR="0" defTabSz="914400" eaLnBrk="0" hangingPunct="0">
              <a:spcBef>
                <a:spcPct val="20000"/>
              </a:spcBef>
              <a:buClr>
                <a:schemeClr val="tx2"/>
              </a:buClr>
              <a:buSzTx/>
              <a:buFontTx/>
              <a:defRPr/>
            </a:pPr>
            <a:r>
              <a:rPr lang="en-US" altLang="zh-CN" sz="2000" kern="0" noProof="0" smtClean="0">
                <a:effectLst>
                  <a:outerShdw blurRad="38100" dist="38100" dir="2700000" algn="tl">
                    <a:srgbClr val="000000"/>
                  </a:outerShdw>
                </a:effectLst>
                <a:latin typeface="+mn-lt"/>
                <a:ea typeface="+mn-ea"/>
                <a:cs typeface="+mn-cs"/>
                <a:sym typeface="+mn-ea"/>
              </a:rPr>
              <a:t>2.</a:t>
            </a:r>
            <a:r>
              <a:rPr lang="zh-CN" altLang="en-US" sz="2000" kern="0" noProof="0" smtClean="0">
                <a:effectLst>
                  <a:outerShdw blurRad="38100" dist="38100" dir="2700000" algn="tl">
                    <a:srgbClr val="000000"/>
                  </a:outerShdw>
                </a:effectLst>
                <a:latin typeface="+mn-lt"/>
                <a:ea typeface="+mn-ea"/>
                <a:cs typeface="+mn-cs"/>
                <a:sym typeface="+mn-ea"/>
              </a:rPr>
              <a:t>资料的保密等级：对“永久保存”的资料或者重要资料应当盖“</a:t>
            </a:r>
            <a:r>
              <a:rPr lang="zh-CN" altLang="en-US" sz="2000" kern="0" noProof="0" smtClean="0">
                <a:solidFill>
                  <a:srgbClr val="FFFF00"/>
                </a:solidFill>
                <a:effectLst>
                  <a:outerShdw blurRad="38100" dist="38100" dir="2700000" algn="tl">
                    <a:srgbClr val="000000"/>
                  </a:outerShdw>
                </a:effectLst>
                <a:latin typeface="+mn-lt"/>
                <a:ea typeface="+mn-ea"/>
                <a:cs typeface="+mn-cs"/>
                <a:sym typeface="+mn-ea"/>
              </a:rPr>
              <a:t>绝密”“或秘密</a:t>
            </a:r>
            <a:r>
              <a:rPr lang="zh-CN" altLang="en-US" sz="2000" kern="0" noProof="0" smtClean="0">
                <a:effectLst>
                  <a:outerShdw blurRad="38100" dist="38100" dir="2700000" algn="tl">
                    <a:srgbClr val="000000"/>
                  </a:outerShdw>
                </a:effectLst>
                <a:latin typeface="+mn-lt"/>
                <a:ea typeface="+mn-ea"/>
                <a:cs typeface="+mn-cs"/>
                <a:sym typeface="+mn-ea"/>
              </a:rPr>
              <a:t>”章；对保存</a:t>
            </a:r>
            <a:r>
              <a:rPr lang="en-US" sz="2000" kern="0" noProof="0" smtClean="0">
                <a:effectLst>
                  <a:outerShdw blurRad="38100" dist="38100" dir="2700000" algn="tl">
                    <a:srgbClr val="000000"/>
                  </a:outerShdw>
                </a:effectLst>
                <a:latin typeface="+mn-lt"/>
                <a:ea typeface="+mn-ea"/>
                <a:cs typeface="+mn-cs"/>
                <a:sym typeface="+mn-ea"/>
              </a:rPr>
              <a:t>6</a:t>
            </a:r>
            <a:r>
              <a:rPr lang="zh-CN" altLang="en-US" sz="2000" kern="0" noProof="0" smtClean="0">
                <a:effectLst>
                  <a:outerShdw blurRad="38100" dist="38100" dir="2700000" algn="tl">
                    <a:srgbClr val="000000"/>
                  </a:outerShdw>
                </a:effectLst>
                <a:latin typeface="+mn-lt"/>
                <a:ea typeface="+mn-ea"/>
                <a:cs typeface="+mn-cs"/>
                <a:sym typeface="+mn-ea"/>
              </a:rPr>
              <a:t>年及以上的资料盖“</a:t>
            </a:r>
            <a:r>
              <a:rPr lang="zh-CN" altLang="en-US" sz="2000" kern="0" noProof="0" smtClean="0">
                <a:solidFill>
                  <a:srgbClr val="FFFF00"/>
                </a:solidFill>
                <a:effectLst>
                  <a:outerShdw blurRad="38100" dist="38100" dir="2700000" algn="tl">
                    <a:srgbClr val="000000"/>
                  </a:outerShdw>
                </a:effectLst>
                <a:latin typeface="+mn-lt"/>
                <a:ea typeface="+mn-ea"/>
                <a:cs typeface="+mn-cs"/>
                <a:sym typeface="+mn-ea"/>
              </a:rPr>
              <a:t>秘密</a:t>
            </a:r>
            <a:r>
              <a:rPr lang="zh-CN" altLang="en-US" sz="2000" kern="0" noProof="0" smtClean="0">
                <a:effectLst>
                  <a:outerShdw blurRad="38100" dist="38100" dir="2700000" algn="tl">
                    <a:srgbClr val="000000"/>
                  </a:outerShdw>
                </a:effectLst>
                <a:latin typeface="+mn-lt"/>
                <a:ea typeface="+mn-ea"/>
                <a:cs typeface="+mn-cs"/>
                <a:sym typeface="+mn-ea"/>
              </a:rPr>
              <a:t>”章；对保存</a:t>
            </a:r>
            <a:r>
              <a:rPr lang="en-US" sz="2000" kern="0" noProof="0" smtClean="0">
                <a:effectLst>
                  <a:outerShdw blurRad="38100" dist="38100" dir="2700000" algn="tl">
                    <a:srgbClr val="000000"/>
                  </a:outerShdw>
                </a:effectLst>
                <a:latin typeface="+mn-lt"/>
                <a:ea typeface="+mn-ea"/>
                <a:cs typeface="+mn-cs"/>
                <a:sym typeface="+mn-ea"/>
              </a:rPr>
              <a:t>4</a:t>
            </a:r>
            <a:r>
              <a:rPr lang="zh-CN" altLang="en-US" sz="2000" kern="0" noProof="0" smtClean="0">
                <a:effectLst>
                  <a:outerShdw blurRad="38100" dist="38100" dir="2700000" algn="tl">
                    <a:srgbClr val="000000"/>
                  </a:outerShdw>
                </a:effectLst>
                <a:latin typeface="+mn-lt"/>
                <a:ea typeface="+mn-ea"/>
                <a:cs typeface="+mn-cs"/>
                <a:sym typeface="+mn-ea"/>
              </a:rPr>
              <a:t>年及以上的资料盖</a:t>
            </a:r>
            <a:r>
              <a:rPr lang="zh-CN" altLang="en-US" sz="2000" kern="0" noProof="0" smtClean="0">
                <a:solidFill>
                  <a:srgbClr val="FFFF00"/>
                </a:solidFill>
                <a:effectLst>
                  <a:outerShdw blurRad="38100" dist="38100" dir="2700000" algn="tl">
                    <a:srgbClr val="000000"/>
                  </a:outerShdw>
                </a:effectLst>
                <a:latin typeface="+mn-lt"/>
                <a:ea typeface="+mn-ea"/>
                <a:cs typeface="+mn-cs"/>
                <a:sym typeface="+mn-ea"/>
              </a:rPr>
              <a:t>“保密”</a:t>
            </a:r>
            <a:r>
              <a:rPr lang="zh-CN" altLang="en-US" sz="2000" kern="0" noProof="0" smtClean="0">
                <a:effectLst>
                  <a:outerShdw blurRad="38100" dist="38100" dir="2700000" algn="tl">
                    <a:srgbClr val="000000"/>
                  </a:outerShdw>
                </a:effectLst>
                <a:latin typeface="+mn-lt"/>
                <a:ea typeface="+mn-ea"/>
                <a:cs typeface="+mn-cs"/>
                <a:sym typeface="+mn-ea"/>
              </a:rPr>
              <a:t>章。</a:t>
            </a:r>
            <a:endParaRPr kumimoji="0" lang="zh-CN" altLang="en-US" sz="2000" kern="0" cap="none" spc="0" normalizeH="0" baseline="0" noProof="0" smtClean="0">
              <a:effectLst>
                <a:outerShdw blurRad="38100" dist="38100" dir="2700000" algn="tl">
                  <a:srgbClr val="000000"/>
                </a:outerShdw>
              </a:effectLst>
              <a:latin typeface="+mn-lt"/>
              <a:ea typeface="+mn-ea"/>
              <a:cs typeface="+mn-cs"/>
            </a:endParaRPr>
          </a:p>
          <a:p>
            <a:pPr marR="0" defTabSz="914400" eaLnBrk="0" hangingPunct="0">
              <a:spcBef>
                <a:spcPct val="20000"/>
              </a:spcBef>
              <a:buClr>
                <a:schemeClr val="tx2"/>
              </a:buClr>
              <a:buSzTx/>
              <a:buFontTx/>
              <a:defRPr/>
            </a:pPr>
            <a:r>
              <a:rPr lang="en-US" altLang="zh-CN" sz="2000" kern="0" noProof="0" smtClean="0">
                <a:effectLst>
                  <a:outerShdw blurRad="38100" dist="38100" dir="2700000" algn="tl">
                    <a:srgbClr val="000000"/>
                  </a:outerShdw>
                </a:effectLst>
                <a:latin typeface="+mn-lt"/>
                <a:ea typeface="+mn-ea"/>
                <a:cs typeface="+mn-cs"/>
                <a:sym typeface="+mn-ea"/>
              </a:rPr>
              <a:t>3.</a:t>
            </a:r>
            <a:r>
              <a:rPr lang="zh-CN" altLang="en-US" sz="2000" kern="0" noProof="0" smtClean="0">
                <a:effectLst>
                  <a:outerShdw blurRad="38100" dist="38100" dir="2700000" algn="tl">
                    <a:srgbClr val="000000"/>
                  </a:outerShdw>
                </a:effectLst>
                <a:latin typeface="+mn-lt"/>
                <a:ea typeface="+mn-ea"/>
                <a:cs typeface="+mn-cs"/>
                <a:sym typeface="+mn-ea"/>
              </a:rPr>
              <a:t>资料专人保管。</a:t>
            </a:r>
            <a:endParaRPr kumimoji="0" lang="zh-CN" altLang="en-US" sz="2000" kern="0" cap="none" spc="0" normalizeH="0" baseline="0" noProof="0">
              <a:effectLst>
                <a:outerShdw blurRad="38100" dist="38100" dir="2700000" algn="tl">
                  <a:srgbClr val="000000"/>
                </a:outerShdw>
              </a:effectLst>
              <a:latin typeface="+mn-lt"/>
              <a:ea typeface="+mn-ea"/>
              <a:cs typeface="+mn-cs"/>
            </a:endParaRPr>
          </a:p>
          <a:p>
            <a:endParaRPr lang="zh-CN" altLang="en-US" sz="2000" noProof="1"/>
          </a:p>
        </p:txBody>
      </p:sp>
    </p:spTree>
  </p:cSld>
  <p:clrMapOvr>
    <a:masterClrMapping/>
  </p:clrMapOvr>
  <p:transition spd="slow" advTm="5769">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721" name="Freeform 7"/>
          <p:cNvSpPr/>
          <p:nvPr/>
        </p:nvSpPr>
        <p:spPr>
          <a:xfrm>
            <a:off x="890588" y="785813"/>
            <a:ext cx="369887" cy="425450"/>
          </a:xfrm>
          <a:custGeom>
            <a:avLst/>
            <a:gdLst/>
            <a:ahLst/>
            <a:cxnLst>
              <a:cxn ang="0">
                <a:pos x="2147483647" y="0"/>
              </a:cxn>
              <a:cxn ang="0">
                <a:pos x="2147483647" y="0"/>
              </a:cxn>
              <a:cxn ang="0">
                <a:pos x="2147483647" y="2147483647"/>
              </a:cxn>
              <a:cxn ang="0">
                <a:pos x="0" y="2147483647"/>
              </a:cxn>
              <a:cxn ang="0">
                <a:pos x="0" y="2147483647"/>
              </a:cxn>
              <a:cxn ang="0">
                <a:pos x="2147483647" y="2147483647"/>
              </a:cxn>
              <a:cxn ang="0">
                <a:pos x="2147483647" y="2147483647"/>
              </a:cxn>
              <a:cxn ang="0">
                <a:pos x="2147483647" y="2147483647"/>
              </a:cxn>
              <a:cxn ang="0">
                <a:pos x="2147483647" y="2147483647"/>
              </a:cxn>
              <a:cxn ang="0">
                <a:pos x="2147483647" y="0"/>
              </a:cxn>
            </a:cxnLst>
            <a:pathLst>
              <a:path w="2504" h="2504">
                <a:moveTo>
                  <a:pt x="2199" y="0"/>
                </a:moveTo>
                <a:lnTo>
                  <a:pt x="2504" y="0"/>
                </a:lnTo>
                <a:lnTo>
                  <a:pt x="2504" y="2504"/>
                </a:lnTo>
                <a:lnTo>
                  <a:pt x="0" y="2504"/>
                </a:lnTo>
                <a:lnTo>
                  <a:pt x="0" y="2199"/>
                </a:lnTo>
                <a:lnTo>
                  <a:pt x="1970" y="2199"/>
                </a:lnTo>
                <a:lnTo>
                  <a:pt x="87" y="315"/>
                </a:lnTo>
                <a:lnTo>
                  <a:pt x="303" y="99"/>
                </a:lnTo>
                <a:lnTo>
                  <a:pt x="2199" y="1996"/>
                </a:lnTo>
                <a:lnTo>
                  <a:pt x="2199" y="0"/>
                </a:lnTo>
                <a:close/>
              </a:path>
            </a:pathLst>
          </a:custGeom>
          <a:solidFill>
            <a:schemeClr val="bg1"/>
          </a:solidFill>
          <a:ln w="9525">
            <a:noFill/>
          </a:ln>
        </p:spPr>
        <p:txBody>
          <a:bodyPr/>
          <a:p>
            <a:endParaRPr lang="zh-CN" altLang="en-US"/>
          </a:p>
        </p:txBody>
      </p:sp>
      <p:sp>
        <p:nvSpPr>
          <p:cNvPr id="2" name="文本框 1"/>
          <p:cNvSpPr txBox="1"/>
          <p:nvPr/>
        </p:nvSpPr>
        <p:spPr>
          <a:xfrm>
            <a:off x="890588" y="1484313"/>
            <a:ext cx="7524750" cy="4154170"/>
          </a:xfrm>
          <a:prstGeom prst="rect">
            <a:avLst/>
          </a:prstGeom>
          <a:noFill/>
        </p:spPr>
        <p:txBody>
          <a:bodyPr wrap="square" rtlCol="0">
            <a:spAutoFit/>
          </a:bodyPr>
          <a:p>
            <a:pPr marR="0" defTabSz="914400">
              <a:spcBef>
                <a:spcPct val="20000"/>
              </a:spcBef>
              <a:buClr>
                <a:schemeClr val="tx2"/>
              </a:buClr>
              <a:buSzTx/>
              <a:buFontTx/>
              <a:defRPr/>
            </a:pPr>
            <a:r>
              <a:rPr lang="en-US" altLang="zh-CN" sz="2000" kern="0" noProof="0" smtClean="0">
                <a:effectLst>
                  <a:outerShdw blurRad="38100" dist="38100" dir="2700000" algn="tl">
                    <a:srgbClr val="000000"/>
                  </a:outerShdw>
                </a:effectLst>
                <a:latin typeface="+mn-lt"/>
                <a:ea typeface="+mn-ea"/>
                <a:cs typeface="+mn-cs"/>
                <a:sym typeface="+mn-ea"/>
              </a:rPr>
              <a:t>2.4.3</a:t>
            </a:r>
            <a:r>
              <a:rPr lang="zh-CN" altLang="en-US" sz="2000" kern="0" noProof="0" smtClean="0">
                <a:effectLst>
                  <a:outerShdw blurRad="38100" dist="38100" dir="2700000" algn="tl">
                    <a:srgbClr val="000000"/>
                  </a:outerShdw>
                </a:effectLst>
                <a:latin typeface="+mn-lt"/>
                <a:ea typeface="+mn-ea"/>
                <a:cs typeface="+mn-cs"/>
                <a:sym typeface="+mn-ea"/>
              </a:rPr>
              <a:t>评估</a:t>
            </a:r>
            <a:endParaRPr kumimoji="0" lang="en-US" altLang="zh-CN" sz="2000" kern="0" cap="none" spc="0" normalizeH="0" baseline="0" noProof="0" smtClean="0">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zh-CN" altLang="en-US" sz="2000" kern="0" noProof="0" smtClean="0">
                <a:effectLst>
                  <a:outerShdw blurRad="38100" dist="38100" dir="2700000" algn="tl">
                    <a:srgbClr val="000000"/>
                  </a:outerShdw>
                </a:effectLst>
                <a:latin typeface="+mn-lt"/>
                <a:ea typeface="+mn-ea"/>
                <a:cs typeface="+mn-cs"/>
                <a:sym typeface="+mn-ea"/>
              </a:rPr>
              <a:t>     </a:t>
            </a:r>
            <a:r>
              <a:rPr lang="en-US" altLang="zh-CN" sz="2000" kern="0" noProof="0" smtClean="0">
                <a:effectLst>
                  <a:outerShdw blurRad="38100" dist="38100" dir="2700000" algn="tl">
                    <a:srgbClr val="000000"/>
                  </a:outerShdw>
                </a:effectLst>
                <a:latin typeface="+mn-lt"/>
                <a:ea typeface="+mn-ea"/>
                <a:cs typeface="+mn-cs"/>
                <a:sym typeface="+mn-ea"/>
              </a:rPr>
              <a:t>  </a:t>
            </a:r>
            <a:r>
              <a:rPr lang="zh-CN" altLang="en-US" sz="2000" kern="0" noProof="0" smtClean="0">
                <a:effectLst>
                  <a:outerShdw blurRad="38100" dist="38100" dir="2700000" algn="tl">
                    <a:srgbClr val="000000"/>
                  </a:outerShdw>
                </a:effectLst>
                <a:latin typeface="+mn-lt"/>
                <a:ea typeface="+mn-ea"/>
                <a:cs typeface="+mn-cs"/>
                <a:sym typeface="+mn-ea"/>
              </a:rPr>
              <a:t>企业应每年至少评估一次安全生产和职业卫生法律法规、标准规范</a:t>
            </a:r>
            <a:r>
              <a:rPr lang="en-US" altLang="zh-CN" sz="2000" kern="0" noProof="0" smtClean="0">
                <a:effectLst>
                  <a:outerShdw blurRad="38100" dist="38100" dir="2700000" algn="tl">
                    <a:srgbClr val="000000"/>
                  </a:outerShdw>
                </a:effectLst>
                <a:latin typeface="+mn-lt"/>
                <a:ea typeface="+mn-ea"/>
                <a:cs typeface="+mn-cs"/>
                <a:sym typeface="+mn-ea"/>
              </a:rPr>
              <a:t>,</a:t>
            </a:r>
            <a:r>
              <a:rPr lang="zh-CN" altLang="en-US" sz="2000" kern="0" noProof="0" smtClean="0">
                <a:effectLst>
                  <a:outerShdw blurRad="38100" dist="38100" dir="2700000" algn="tl">
                    <a:srgbClr val="000000"/>
                  </a:outerShdw>
                </a:effectLst>
                <a:latin typeface="+mn-lt"/>
                <a:ea typeface="+mn-ea"/>
                <a:cs typeface="+mn-cs"/>
                <a:sym typeface="+mn-ea"/>
              </a:rPr>
              <a:t>规章制度、操作规程的适宜性有效性、执行情况</a:t>
            </a:r>
            <a:r>
              <a:rPr lang="en-US" altLang="zh-CN" sz="2000" kern="0" noProof="0" smtClean="0">
                <a:effectLst>
                  <a:outerShdw blurRad="38100" dist="38100" dir="2700000" algn="tl">
                    <a:srgbClr val="000000"/>
                  </a:outerShdw>
                </a:effectLst>
                <a:latin typeface="+mn-lt"/>
                <a:ea typeface="+mn-ea"/>
                <a:cs typeface="+mn-cs"/>
                <a:sym typeface="+mn-ea"/>
              </a:rPr>
              <a:t>.</a:t>
            </a:r>
            <a:endParaRPr kumimoji="0" lang="en-US" altLang="zh-CN" sz="2000" kern="0" cap="none" spc="0" normalizeH="0" baseline="0" noProof="0" smtClean="0">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en-US" altLang="zh-CN" sz="2000" kern="0" noProof="0" smtClean="0">
                <a:solidFill>
                  <a:srgbClr val="FFFF00"/>
                </a:solidFill>
                <a:effectLst>
                  <a:outerShdw blurRad="38100" dist="38100" dir="2700000" algn="tl">
                    <a:srgbClr val="000000"/>
                  </a:outerShdw>
                </a:effectLst>
                <a:latin typeface="+mn-lt"/>
                <a:ea typeface="+mn-ea"/>
                <a:cs typeface="+mn-cs"/>
                <a:sym typeface="+mn-ea"/>
              </a:rPr>
              <a:t>《</a:t>
            </a:r>
            <a:r>
              <a:rPr lang="zh-CN" altLang="en-US" sz="2000" kern="0" noProof="0" smtClean="0">
                <a:solidFill>
                  <a:srgbClr val="FFFF00"/>
                </a:solidFill>
                <a:effectLst>
                  <a:outerShdw blurRad="38100" dist="38100" dir="2700000" algn="tl">
                    <a:srgbClr val="000000"/>
                  </a:outerShdw>
                </a:effectLst>
                <a:latin typeface="+mn-lt"/>
                <a:ea typeface="+mn-ea"/>
                <a:cs typeface="+mn-cs"/>
                <a:sym typeface="+mn-ea"/>
              </a:rPr>
              <a:t>燃气经营许可证</a:t>
            </a:r>
            <a:r>
              <a:rPr lang="en-US" altLang="zh-CN" sz="2000" kern="0" noProof="0" smtClean="0">
                <a:solidFill>
                  <a:srgbClr val="FFFF00"/>
                </a:solidFill>
                <a:effectLst>
                  <a:outerShdw blurRad="38100" dist="38100" dir="2700000" algn="tl">
                    <a:srgbClr val="000000"/>
                  </a:outerShdw>
                </a:effectLst>
                <a:latin typeface="+mn-lt"/>
                <a:ea typeface="+mn-ea"/>
                <a:cs typeface="+mn-cs"/>
                <a:sym typeface="+mn-ea"/>
              </a:rPr>
              <a:t>》</a:t>
            </a:r>
            <a:r>
              <a:rPr lang="zh-CN" altLang="en-US" sz="2000" kern="0" noProof="0" smtClean="0">
                <a:solidFill>
                  <a:srgbClr val="FFFF00"/>
                </a:solidFill>
                <a:effectLst>
                  <a:outerShdw blurRad="38100" dist="38100" dir="2700000" algn="tl">
                    <a:srgbClr val="000000"/>
                  </a:outerShdw>
                </a:effectLst>
                <a:latin typeface="+mn-lt"/>
                <a:ea typeface="+mn-ea"/>
                <a:cs typeface="+mn-cs"/>
                <a:sym typeface="+mn-ea"/>
              </a:rPr>
              <a:t>审核发放需要有安全评价：三年中其中：</a:t>
            </a:r>
            <a:endParaRPr kumimoji="0" lang="en-US" altLang="zh-CN" sz="2000" kern="0" cap="none" spc="0" normalizeH="0" baseline="0" noProof="0" smtClean="0">
              <a:solidFill>
                <a:srgbClr val="FFFF00"/>
              </a:solidFill>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en-US" altLang="zh-CN" sz="2000" kern="0" noProof="0" smtClean="0">
                <a:solidFill>
                  <a:srgbClr val="FFFF00"/>
                </a:solidFill>
                <a:effectLst>
                  <a:outerShdw blurRad="38100" dist="38100" dir="2700000" algn="tl">
                    <a:srgbClr val="000000"/>
                  </a:outerShdw>
                </a:effectLst>
                <a:latin typeface="+mn-lt"/>
                <a:ea typeface="+mn-ea"/>
                <a:cs typeface="+mn-cs"/>
                <a:sym typeface="+mn-ea"/>
              </a:rPr>
              <a:t>1.</a:t>
            </a:r>
            <a:r>
              <a:rPr lang="zh-CN" altLang="en-US" sz="2000" kern="0" noProof="0" smtClean="0">
                <a:solidFill>
                  <a:srgbClr val="FFFF00"/>
                </a:solidFill>
                <a:effectLst>
                  <a:outerShdw blurRad="38100" dist="38100" dir="2700000" algn="tl">
                    <a:srgbClr val="000000"/>
                  </a:outerShdw>
                </a:effectLst>
                <a:latin typeface="+mn-lt"/>
                <a:ea typeface="+mn-ea"/>
                <a:cs typeface="+mn-cs"/>
                <a:sym typeface="+mn-ea"/>
              </a:rPr>
              <a:t>一年由安全评价公司安全评价，出</a:t>
            </a:r>
            <a:r>
              <a:rPr lang="en-US" altLang="zh-CN" sz="2000" kern="0" noProof="0" smtClean="0">
                <a:solidFill>
                  <a:srgbClr val="FFFF00"/>
                </a:solidFill>
                <a:effectLst>
                  <a:outerShdw blurRad="38100" dist="38100" dir="2700000" algn="tl">
                    <a:srgbClr val="000000"/>
                  </a:outerShdw>
                </a:effectLst>
                <a:latin typeface="+mn-lt"/>
                <a:ea typeface="+mn-ea"/>
                <a:cs typeface="+mn-cs"/>
                <a:sym typeface="+mn-ea"/>
              </a:rPr>
              <a:t>《</a:t>
            </a:r>
            <a:r>
              <a:rPr lang="zh-CN" altLang="en-US" sz="2000" kern="0" noProof="0" smtClean="0">
                <a:solidFill>
                  <a:srgbClr val="FFFF00"/>
                </a:solidFill>
                <a:effectLst>
                  <a:outerShdw blurRad="38100" dist="38100" dir="2700000" algn="tl">
                    <a:srgbClr val="000000"/>
                  </a:outerShdw>
                </a:effectLst>
                <a:latin typeface="+mn-lt"/>
                <a:ea typeface="+mn-ea"/>
                <a:cs typeface="+mn-cs"/>
                <a:sym typeface="+mn-ea"/>
              </a:rPr>
              <a:t>安全评价报告</a:t>
            </a:r>
            <a:r>
              <a:rPr lang="en-US" altLang="zh-CN" sz="2000" kern="0" noProof="0" smtClean="0">
                <a:solidFill>
                  <a:srgbClr val="FFFF00"/>
                </a:solidFill>
                <a:effectLst>
                  <a:outerShdw blurRad="38100" dist="38100" dir="2700000" algn="tl">
                    <a:srgbClr val="000000"/>
                  </a:outerShdw>
                </a:effectLst>
                <a:latin typeface="+mn-lt"/>
                <a:ea typeface="+mn-ea"/>
                <a:cs typeface="+mn-cs"/>
                <a:sym typeface="+mn-ea"/>
              </a:rPr>
              <a:t>》</a:t>
            </a:r>
            <a:r>
              <a:rPr lang="zh-CN" altLang="en-US" sz="2000" kern="0" noProof="0" smtClean="0">
                <a:solidFill>
                  <a:srgbClr val="FFFF00"/>
                </a:solidFill>
                <a:effectLst>
                  <a:outerShdw blurRad="38100" dist="38100" dir="2700000" algn="tl">
                    <a:srgbClr val="000000"/>
                  </a:outerShdw>
                </a:effectLst>
                <a:latin typeface="+mn-lt"/>
                <a:ea typeface="+mn-ea"/>
                <a:cs typeface="+mn-cs"/>
                <a:sym typeface="+mn-ea"/>
              </a:rPr>
              <a:t>；</a:t>
            </a:r>
            <a:endParaRPr kumimoji="0" lang="en-US" altLang="zh-CN" sz="2000" kern="0" cap="none" spc="0" normalizeH="0" baseline="0" noProof="0" smtClean="0">
              <a:solidFill>
                <a:srgbClr val="FFFF00"/>
              </a:solidFill>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en-US" altLang="zh-CN" sz="2000" kern="0" noProof="0" smtClean="0">
                <a:solidFill>
                  <a:srgbClr val="FFFF00"/>
                </a:solidFill>
                <a:effectLst>
                  <a:outerShdw blurRad="38100" dist="38100" dir="2700000" algn="tl">
                    <a:srgbClr val="000000"/>
                  </a:outerShdw>
                </a:effectLst>
                <a:latin typeface="+mn-lt"/>
                <a:ea typeface="+mn-ea"/>
                <a:cs typeface="+mn-cs"/>
                <a:sym typeface="+mn-ea"/>
              </a:rPr>
              <a:t>2.</a:t>
            </a:r>
            <a:r>
              <a:rPr lang="zh-CN" altLang="en-US" sz="2000" kern="0" noProof="0" smtClean="0">
                <a:solidFill>
                  <a:srgbClr val="FFFF00"/>
                </a:solidFill>
                <a:effectLst>
                  <a:outerShdw blurRad="38100" dist="38100" dir="2700000" algn="tl">
                    <a:srgbClr val="000000"/>
                  </a:outerShdw>
                </a:effectLst>
                <a:latin typeface="+mn-lt"/>
                <a:ea typeface="+mn-ea"/>
                <a:cs typeface="+mn-cs"/>
                <a:sym typeface="+mn-ea"/>
              </a:rPr>
              <a:t>另两年：每年</a:t>
            </a:r>
            <a:r>
              <a:rPr lang="en-US" altLang="zh-CN" sz="2000" kern="0" noProof="0" smtClean="0">
                <a:solidFill>
                  <a:srgbClr val="FFFF00"/>
                </a:solidFill>
                <a:effectLst>
                  <a:outerShdw blurRad="38100" dist="38100" dir="2700000" algn="tl">
                    <a:srgbClr val="000000"/>
                  </a:outerShdw>
                </a:effectLst>
                <a:latin typeface="+mn-lt"/>
                <a:ea typeface="+mn-ea"/>
                <a:cs typeface="+mn-cs"/>
                <a:sym typeface="+mn-ea"/>
              </a:rPr>
              <a:t>1</a:t>
            </a:r>
            <a:r>
              <a:rPr lang="zh-CN" altLang="en-US" sz="2000" kern="0" noProof="0" smtClean="0">
                <a:solidFill>
                  <a:srgbClr val="FFFF00"/>
                </a:solidFill>
                <a:effectLst>
                  <a:outerShdw blurRad="38100" dist="38100" dir="2700000" algn="tl">
                    <a:srgbClr val="000000"/>
                  </a:outerShdw>
                </a:effectLst>
                <a:latin typeface="+mn-lt"/>
                <a:ea typeface="+mn-ea"/>
                <a:cs typeface="+mn-cs"/>
                <a:sym typeface="+mn-ea"/>
              </a:rPr>
              <a:t>次由燃气专家进行安全评估检查、出</a:t>
            </a:r>
            <a:r>
              <a:rPr lang="en-US" altLang="zh-CN" sz="2000" kern="0" noProof="0" smtClean="0">
                <a:solidFill>
                  <a:srgbClr val="FFFF00"/>
                </a:solidFill>
                <a:effectLst>
                  <a:outerShdw blurRad="38100" dist="38100" dir="2700000" algn="tl">
                    <a:srgbClr val="000000"/>
                  </a:outerShdw>
                </a:effectLst>
                <a:latin typeface="+mn-lt"/>
                <a:ea typeface="+mn-ea"/>
                <a:cs typeface="+mn-cs"/>
                <a:sym typeface="+mn-ea"/>
              </a:rPr>
              <a:t>《</a:t>
            </a:r>
            <a:r>
              <a:rPr lang="zh-CN" altLang="en-US" sz="2000" kern="0" noProof="0" smtClean="0">
                <a:solidFill>
                  <a:srgbClr val="FFFF00"/>
                </a:solidFill>
                <a:effectLst>
                  <a:outerShdw blurRad="38100" dist="38100" dir="2700000" algn="tl">
                    <a:srgbClr val="000000"/>
                  </a:outerShdw>
                </a:effectLst>
                <a:latin typeface="+mn-lt"/>
                <a:ea typeface="+mn-ea"/>
                <a:cs typeface="+mn-cs"/>
                <a:sym typeface="+mn-ea"/>
              </a:rPr>
              <a:t>安全检查报告</a:t>
            </a:r>
            <a:r>
              <a:rPr lang="en-US" altLang="zh-CN" sz="2000" kern="0" noProof="0" smtClean="0">
                <a:solidFill>
                  <a:srgbClr val="FFFF00"/>
                </a:solidFill>
                <a:effectLst>
                  <a:outerShdw blurRad="38100" dist="38100" dir="2700000" algn="tl">
                    <a:srgbClr val="000000"/>
                  </a:outerShdw>
                </a:effectLst>
                <a:latin typeface="+mn-lt"/>
                <a:ea typeface="+mn-ea"/>
                <a:cs typeface="+mn-cs"/>
                <a:sym typeface="+mn-ea"/>
              </a:rPr>
              <a:t>》</a:t>
            </a:r>
            <a:r>
              <a:rPr lang="zh-CN" altLang="en-US" sz="2000" kern="0" noProof="0" smtClean="0">
                <a:solidFill>
                  <a:srgbClr val="FFFF00"/>
                </a:solidFill>
                <a:effectLst>
                  <a:outerShdw blurRad="38100" dist="38100" dir="2700000" algn="tl">
                    <a:srgbClr val="000000"/>
                  </a:outerShdw>
                </a:effectLst>
                <a:latin typeface="+mn-lt"/>
                <a:ea typeface="+mn-ea"/>
                <a:cs typeface="+mn-cs"/>
                <a:sym typeface="+mn-ea"/>
              </a:rPr>
              <a:t>。</a:t>
            </a:r>
            <a:endParaRPr kumimoji="0" lang="en-US" altLang="zh-CN" sz="2000" kern="0" cap="none" spc="0" normalizeH="0" baseline="0" noProof="0" smtClean="0">
              <a:solidFill>
                <a:srgbClr val="FFFF00"/>
              </a:solidFill>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en-US" altLang="zh-CN" sz="2000" kern="0" noProof="0" smtClean="0">
                <a:effectLst>
                  <a:outerShdw blurRad="38100" dist="38100" dir="2700000" algn="tl">
                    <a:srgbClr val="000000"/>
                  </a:outerShdw>
                </a:effectLst>
                <a:latin typeface="+mn-lt"/>
                <a:ea typeface="+mn-ea"/>
                <a:cs typeface="+mn-cs"/>
                <a:sym typeface="+mn-ea"/>
              </a:rPr>
              <a:t>2.4.4</a:t>
            </a:r>
            <a:r>
              <a:rPr lang="zh-CN" altLang="en-US" sz="2000" kern="0" noProof="0" smtClean="0">
                <a:effectLst>
                  <a:outerShdw blurRad="38100" dist="38100" dir="2700000" algn="tl">
                    <a:srgbClr val="000000"/>
                  </a:outerShdw>
                </a:effectLst>
                <a:latin typeface="+mn-lt"/>
                <a:ea typeface="+mn-ea"/>
                <a:cs typeface="+mn-cs"/>
                <a:sym typeface="+mn-ea"/>
              </a:rPr>
              <a:t>修订</a:t>
            </a:r>
            <a:endParaRPr kumimoji="0" lang="en-US" altLang="zh-CN" sz="2000" kern="0" cap="none" spc="0" normalizeH="0" baseline="0" noProof="0" smtClean="0">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zh-CN" altLang="en-US" sz="2000" kern="0" noProof="0" smtClean="0">
                <a:effectLst>
                  <a:outerShdw blurRad="38100" dist="38100" dir="2700000" algn="tl">
                    <a:srgbClr val="000000"/>
                  </a:outerShdw>
                </a:effectLst>
                <a:latin typeface="+mn-lt"/>
                <a:ea typeface="+mn-ea"/>
                <a:cs typeface="+mn-cs"/>
                <a:sym typeface="+mn-ea"/>
              </a:rPr>
              <a:t>     </a:t>
            </a:r>
            <a:r>
              <a:rPr lang="en-US" altLang="zh-CN" sz="2000" kern="0" noProof="0" smtClean="0">
                <a:effectLst>
                  <a:outerShdw blurRad="38100" dist="38100" dir="2700000" algn="tl">
                    <a:srgbClr val="000000"/>
                  </a:outerShdw>
                </a:effectLst>
                <a:latin typeface="+mn-lt"/>
                <a:ea typeface="+mn-ea"/>
                <a:cs typeface="+mn-cs"/>
                <a:sym typeface="+mn-ea"/>
              </a:rPr>
              <a:t>  </a:t>
            </a:r>
            <a:r>
              <a:rPr lang="zh-CN" altLang="en-US" sz="2000" kern="0" noProof="0" smtClean="0">
                <a:effectLst>
                  <a:outerShdw blurRad="38100" dist="38100" dir="2700000" algn="tl">
                    <a:srgbClr val="000000"/>
                  </a:outerShdw>
                </a:effectLst>
                <a:latin typeface="+mn-lt"/>
                <a:ea typeface="+mn-ea"/>
                <a:cs typeface="+mn-cs"/>
                <a:sym typeface="+mn-ea"/>
              </a:rPr>
              <a:t>企业应根据评估情况、安全检查情况、自评结果、评审情况、事故情况等</a:t>
            </a:r>
            <a:r>
              <a:rPr lang="en-US" altLang="zh-CN" sz="2000" kern="0" noProof="0" smtClean="0">
                <a:effectLst>
                  <a:outerShdw blurRad="38100" dist="38100" dir="2700000" algn="tl">
                    <a:srgbClr val="000000"/>
                  </a:outerShdw>
                </a:effectLst>
                <a:latin typeface="+mn-lt"/>
                <a:ea typeface="+mn-ea"/>
                <a:cs typeface="+mn-cs"/>
                <a:sym typeface="+mn-ea"/>
              </a:rPr>
              <a:t>,</a:t>
            </a:r>
            <a:r>
              <a:rPr lang="zh-CN" altLang="en-US" sz="2000" kern="0" noProof="0" smtClean="0">
                <a:effectLst>
                  <a:outerShdw blurRad="38100" dist="38100" dir="2700000" algn="tl">
                    <a:srgbClr val="000000"/>
                  </a:outerShdw>
                </a:effectLst>
                <a:latin typeface="+mn-lt"/>
                <a:ea typeface="+mn-ea"/>
                <a:cs typeface="+mn-cs"/>
                <a:sym typeface="+mn-ea"/>
              </a:rPr>
              <a:t>对安全生产和职业卫生管理规章制度和操作规程进行修订</a:t>
            </a:r>
            <a:r>
              <a:rPr lang="en-US" altLang="zh-CN" sz="2000" kern="0" noProof="0" smtClean="0">
                <a:effectLst>
                  <a:outerShdw blurRad="38100" dist="38100" dir="2700000" algn="tl">
                    <a:srgbClr val="000000"/>
                  </a:outerShdw>
                </a:effectLst>
                <a:latin typeface="+mn-lt"/>
                <a:ea typeface="+mn-ea"/>
                <a:cs typeface="+mn-cs"/>
                <a:sym typeface="+mn-ea"/>
              </a:rPr>
              <a:t>,</a:t>
            </a:r>
            <a:r>
              <a:rPr lang="zh-CN" altLang="en-US" sz="2000" kern="0" noProof="0" smtClean="0">
                <a:effectLst>
                  <a:outerShdw blurRad="38100" dist="38100" dir="2700000" algn="tl">
                    <a:srgbClr val="000000"/>
                  </a:outerShdw>
                </a:effectLst>
                <a:latin typeface="+mn-lt"/>
                <a:ea typeface="+mn-ea"/>
                <a:cs typeface="+mn-cs"/>
                <a:sym typeface="+mn-ea"/>
              </a:rPr>
              <a:t>确保其有效性和适用性。</a:t>
            </a:r>
            <a:endParaRPr kumimoji="0" lang="en-US" altLang="zh-CN" sz="2000" kern="0" cap="none" spc="0" normalizeH="0" baseline="0" noProof="0" smtClean="0">
              <a:effectLst>
                <a:outerShdw blurRad="38100" dist="38100" dir="2700000" algn="tl">
                  <a:srgbClr val="000000"/>
                </a:outerShdw>
              </a:effectLst>
              <a:latin typeface="+mn-lt"/>
              <a:ea typeface="+mn-ea"/>
              <a:cs typeface="+mn-cs"/>
            </a:endParaRPr>
          </a:p>
          <a:p>
            <a:endParaRPr lang="zh-CN" altLang="en-US" sz="2000" noProof="1"/>
          </a:p>
        </p:txBody>
      </p:sp>
    </p:spTree>
  </p:cSld>
  <p:clrMapOvr>
    <a:masterClrMapping/>
  </p:clrMapOvr>
  <p:transition spd="slow" advTm="5769">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1745" name="Freeform 7"/>
          <p:cNvSpPr/>
          <p:nvPr/>
        </p:nvSpPr>
        <p:spPr>
          <a:xfrm>
            <a:off x="890588" y="785813"/>
            <a:ext cx="369887" cy="425450"/>
          </a:xfrm>
          <a:custGeom>
            <a:avLst/>
            <a:gdLst/>
            <a:ahLst/>
            <a:cxnLst>
              <a:cxn ang="0">
                <a:pos x="2147483647" y="0"/>
              </a:cxn>
              <a:cxn ang="0">
                <a:pos x="2147483647" y="0"/>
              </a:cxn>
              <a:cxn ang="0">
                <a:pos x="2147483647" y="2147483647"/>
              </a:cxn>
              <a:cxn ang="0">
                <a:pos x="0" y="2147483647"/>
              </a:cxn>
              <a:cxn ang="0">
                <a:pos x="0" y="2147483647"/>
              </a:cxn>
              <a:cxn ang="0">
                <a:pos x="2147483647" y="2147483647"/>
              </a:cxn>
              <a:cxn ang="0">
                <a:pos x="2147483647" y="2147483647"/>
              </a:cxn>
              <a:cxn ang="0">
                <a:pos x="2147483647" y="2147483647"/>
              </a:cxn>
              <a:cxn ang="0">
                <a:pos x="2147483647" y="2147483647"/>
              </a:cxn>
              <a:cxn ang="0">
                <a:pos x="2147483647" y="0"/>
              </a:cxn>
            </a:cxnLst>
            <a:pathLst>
              <a:path w="2504" h="2504">
                <a:moveTo>
                  <a:pt x="2199" y="0"/>
                </a:moveTo>
                <a:lnTo>
                  <a:pt x="2504" y="0"/>
                </a:lnTo>
                <a:lnTo>
                  <a:pt x="2504" y="2504"/>
                </a:lnTo>
                <a:lnTo>
                  <a:pt x="0" y="2504"/>
                </a:lnTo>
                <a:lnTo>
                  <a:pt x="0" y="2199"/>
                </a:lnTo>
                <a:lnTo>
                  <a:pt x="1970" y="2199"/>
                </a:lnTo>
                <a:lnTo>
                  <a:pt x="87" y="315"/>
                </a:lnTo>
                <a:lnTo>
                  <a:pt x="303" y="99"/>
                </a:lnTo>
                <a:lnTo>
                  <a:pt x="2199" y="1996"/>
                </a:lnTo>
                <a:lnTo>
                  <a:pt x="2199" y="0"/>
                </a:lnTo>
                <a:close/>
              </a:path>
            </a:pathLst>
          </a:custGeom>
          <a:solidFill>
            <a:schemeClr val="bg1"/>
          </a:solidFill>
          <a:ln w="9525">
            <a:noFill/>
          </a:ln>
        </p:spPr>
        <p:txBody>
          <a:bodyPr/>
          <a:p>
            <a:endParaRPr lang="zh-CN" altLang="en-US"/>
          </a:p>
        </p:txBody>
      </p:sp>
      <p:sp>
        <p:nvSpPr>
          <p:cNvPr id="2" name="文本框 1"/>
          <p:cNvSpPr txBox="1"/>
          <p:nvPr/>
        </p:nvSpPr>
        <p:spPr>
          <a:xfrm>
            <a:off x="890905" y="1412875"/>
            <a:ext cx="6808470" cy="3661410"/>
          </a:xfrm>
          <a:prstGeom prst="rect">
            <a:avLst/>
          </a:prstGeom>
          <a:noFill/>
        </p:spPr>
        <p:txBody>
          <a:bodyPr wrap="square" rtlCol="0">
            <a:spAutoFit/>
          </a:bodyPr>
          <a:p>
            <a:pPr marR="0" defTabSz="914400">
              <a:spcBef>
                <a:spcPct val="20000"/>
              </a:spcBef>
              <a:buClr>
                <a:schemeClr val="tx2"/>
              </a:buClr>
              <a:buSzTx/>
              <a:buFontTx/>
              <a:defRPr/>
            </a:pPr>
            <a:r>
              <a:rPr lang="zh-CN" altLang="en-US" sz="2000" kern="0" noProof="0" smtClean="0">
                <a:effectLst>
                  <a:outerShdw blurRad="38100" dist="38100" dir="2700000" algn="tl">
                    <a:srgbClr val="000000"/>
                  </a:outerShdw>
                </a:effectLst>
                <a:latin typeface="+mn-lt"/>
                <a:ea typeface="+mn-ea"/>
                <a:cs typeface="+mn-cs"/>
                <a:sym typeface="+mn-ea"/>
              </a:rPr>
              <a:t>（三）、教育培训</a:t>
            </a:r>
            <a:endParaRPr kumimoji="0" lang="en-US" altLang="zh-CN" sz="2000" kern="0" cap="none" spc="0" normalizeH="0" baseline="0" noProof="0" smtClean="0">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en-US" altLang="zh-CN" sz="2000" kern="0" noProof="0" smtClean="0">
                <a:effectLst>
                  <a:outerShdw blurRad="38100" dist="38100" dir="2700000" algn="tl">
                    <a:srgbClr val="000000"/>
                  </a:outerShdw>
                </a:effectLst>
                <a:latin typeface="+mn-lt"/>
                <a:ea typeface="+mn-ea"/>
                <a:cs typeface="+mn-cs"/>
                <a:sym typeface="+mn-ea"/>
              </a:rPr>
              <a:t>3.1</a:t>
            </a:r>
            <a:r>
              <a:rPr lang="zh-CN" altLang="en-US" sz="2000" kern="0" noProof="0" smtClean="0">
                <a:effectLst>
                  <a:outerShdw blurRad="38100" dist="38100" dir="2700000" algn="tl">
                    <a:srgbClr val="000000"/>
                  </a:outerShdw>
                </a:effectLst>
                <a:latin typeface="+mn-lt"/>
                <a:ea typeface="+mn-ea"/>
                <a:cs typeface="+mn-cs"/>
                <a:sym typeface="+mn-ea"/>
              </a:rPr>
              <a:t>教育培训管理</a:t>
            </a:r>
            <a:endParaRPr kumimoji="0" lang="en-US" altLang="zh-CN" sz="2000" kern="0" cap="none" spc="0" normalizeH="0" baseline="0" noProof="0" smtClean="0">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zh-CN" altLang="en-US" sz="2000" kern="0" noProof="0" smtClean="0">
                <a:effectLst>
                  <a:outerShdw blurRad="38100" dist="38100" dir="2700000" algn="tl">
                    <a:srgbClr val="000000"/>
                  </a:outerShdw>
                </a:effectLst>
                <a:latin typeface="+mn-lt"/>
                <a:ea typeface="+mn-ea"/>
                <a:cs typeface="+mn-cs"/>
                <a:sym typeface="+mn-ea"/>
              </a:rPr>
              <a:t>       企业应确定安全教育培训主管部门</a:t>
            </a:r>
            <a:r>
              <a:rPr lang="en-US" altLang="zh-CN" sz="2000" kern="0" noProof="0" smtClean="0">
                <a:effectLst>
                  <a:outerShdw blurRad="38100" dist="38100" dir="2700000" algn="tl">
                    <a:srgbClr val="000000"/>
                  </a:outerShdw>
                </a:effectLst>
                <a:latin typeface="+mn-lt"/>
                <a:ea typeface="+mn-ea"/>
                <a:cs typeface="+mn-cs"/>
                <a:sym typeface="+mn-ea"/>
              </a:rPr>
              <a:t>,</a:t>
            </a:r>
            <a:r>
              <a:rPr lang="zh-CN" altLang="en-US" sz="2000" kern="0" noProof="0" smtClean="0">
                <a:effectLst>
                  <a:outerShdw blurRad="38100" dist="38100" dir="2700000" algn="tl">
                    <a:srgbClr val="000000"/>
                  </a:outerShdw>
                </a:effectLst>
                <a:latin typeface="+mn-lt"/>
                <a:ea typeface="+mn-ea"/>
                <a:cs typeface="+mn-cs"/>
                <a:sym typeface="+mn-ea"/>
              </a:rPr>
              <a:t>定期开展教育培训需求</a:t>
            </a:r>
            <a:r>
              <a:rPr lang="en-US" altLang="zh-CN" sz="2000" kern="0" noProof="0" smtClean="0">
                <a:effectLst>
                  <a:outerShdw blurRad="38100" dist="38100" dir="2700000" algn="tl">
                    <a:srgbClr val="000000"/>
                  </a:outerShdw>
                </a:effectLst>
                <a:latin typeface="+mn-lt"/>
                <a:ea typeface="+mn-ea"/>
                <a:cs typeface="+mn-cs"/>
                <a:sym typeface="+mn-ea"/>
              </a:rPr>
              <a:t>,</a:t>
            </a:r>
            <a:r>
              <a:rPr lang="zh-CN" altLang="en-US" sz="2000" kern="0" noProof="0" smtClean="0">
                <a:effectLst>
                  <a:outerShdw blurRad="38100" dist="38100" dir="2700000" algn="tl">
                    <a:srgbClr val="000000"/>
                  </a:outerShdw>
                </a:effectLst>
                <a:latin typeface="+mn-lt"/>
                <a:ea typeface="+mn-ea"/>
                <a:cs typeface="+mn-cs"/>
                <a:sym typeface="+mn-ea"/>
              </a:rPr>
              <a:t>将安全和职业卫生培训工作，纳入本单位年度工作计划。企业主要负责人负责组织制定并实施本单位安全培训计划。</a:t>
            </a:r>
            <a:endParaRPr kumimoji="0" lang="en-US" altLang="zh-CN" sz="2000" kern="0" cap="none" spc="0" normalizeH="0" baseline="0" noProof="0" smtClean="0">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zh-CN" altLang="en-US" sz="2000" kern="0" noProof="0" smtClean="0">
                <a:effectLst>
                  <a:outerShdw blurRad="38100" dist="38100" dir="2700000" algn="tl">
                    <a:srgbClr val="000000"/>
                  </a:outerShdw>
                </a:effectLst>
                <a:latin typeface="+mn-lt"/>
                <a:ea typeface="+mn-ea"/>
                <a:cs typeface="+mn-cs"/>
                <a:sym typeface="+mn-ea"/>
              </a:rPr>
              <a:t>   </a:t>
            </a:r>
            <a:r>
              <a:rPr lang="en-US" altLang="zh-CN" sz="2000" kern="0" noProof="0" smtClean="0">
                <a:effectLst>
                  <a:outerShdw blurRad="38100" dist="38100" dir="2700000" algn="tl">
                    <a:srgbClr val="000000"/>
                  </a:outerShdw>
                </a:effectLst>
                <a:latin typeface="+mn-lt"/>
                <a:ea typeface="+mn-ea"/>
                <a:cs typeface="+mn-cs"/>
                <a:sym typeface="+mn-ea"/>
              </a:rPr>
              <a:t>   </a:t>
            </a:r>
            <a:r>
              <a:rPr lang="zh-CN" altLang="en-US" sz="2000" kern="0" noProof="0" smtClean="0">
                <a:effectLst>
                  <a:outerShdw blurRad="38100" dist="38100" dir="2700000" algn="tl">
                    <a:srgbClr val="000000"/>
                  </a:outerShdw>
                </a:effectLst>
                <a:latin typeface="+mn-lt"/>
                <a:ea typeface="+mn-ea"/>
                <a:cs typeface="+mn-cs"/>
                <a:sym typeface="+mn-ea"/>
              </a:rPr>
              <a:t> 培训内容和时间应符合</a:t>
            </a:r>
            <a:r>
              <a:rPr lang="en-US" altLang="zh-CN" sz="2000" kern="0" noProof="0" smtClean="0">
                <a:effectLst>
                  <a:outerShdw blurRad="38100" dist="38100" dir="2700000" algn="tl">
                    <a:srgbClr val="000000"/>
                  </a:outerShdw>
                </a:effectLst>
                <a:latin typeface="+mn-lt"/>
                <a:ea typeface="+mn-ea"/>
                <a:cs typeface="+mn-cs"/>
                <a:sym typeface="+mn-ea"/>
              </a:rPr>
              <a:t>《</a:t>
            </a:r>
            <a:r>
              <a:rPr lang="zh-CN" altLang="en-US" sz="2000" kern="0" noProof="0" smtClean="0">
                <a:effectLst>
                  <a:outerShdw blurRad="38100" dist="38100" dir="2700000" algn="tl">
                    <a:srgbClr val="000000"/>
                  </a:outerShdw>
                </a:effectLst>
                <a:latin typeface="+mn-lt"/>
                <a:ea typeface="+mn-ea"/>
                <a:cs typeface="+mn-cs"/>
                <a:sym typeface="+mn-ea"/>
              </a:rPr>
              <a:t>生产经营单位安全培训规定</a:t>
            </a:r>
            <a:r>
              <a:rPr lang="en-US" altLang="zh-CN" sz="2000" kern="0" noProof="0" smtClean="0">
                <a:effectLst>
                  <a:outerShdw blurRad="38100" dist="38100" dir="2700000" algn="tl">
                    <a:srgbClr val="000000"/>
                  </a:outerShdw>
                </a:effectLst>
                <a:latin typeface="+mn-lt"/>
                <a:ea typeface="+mn-ea"/>
                <a:cs typeface="+mn-cs"/>
                <a:sym typeface="+mn-ea"/>
              </a:rPr>
              <a:t>》《</a:t>
            </a:r>
            <a:r>
              <a:rPr lang="zh-CN" altLang="en-US" sz="2000" kern="0" noProof="0" smtClean="0">
                <a:effectLst>
                  <a:outerShdw blurRad="38100" dist="38100" dir="2700000" algn="tl">
                    <a:srgbClr val="000000"/>
                  </a:outerShdw>
                </a:effectLst>
                <a:latin typeface="+mn-lt"/>
                <a:ea typeface="+mn-ea"/>
                <a:cs typeface="+mn-cs"/>
                <a:sym typeface="+mn-ea"/>
              </a:rPr>
              <a:t>国家安全生产监督管理总局令第</a:t>
            </a:r>
            <a:r>
              <a:rPr lang="en-US" altLang="zh-CN" sz="2000" kern="0" noProof="0" smtClean="0">
                <a:effectLst>
                  <a:outerShdw blurRad="38100" dist="38100" dir="2700000" algn="tl">
                    <a:srgbClr val="000000"/>
                  </a:outerShdw>
                </a:effectLst>
                <a:latin typeface="+mn-lt"/>
                <a:ea typeface="+mn-ea"/>
                <a:cs typeface="+mn-cs"/>
                <a:sym typeface="+mn-ea"/>
              </a:rPr>
              <a:t>3</a:t>
            </a:r>
            <a:r>
              <a:rPr lang="zh-CN" altLang="en-US" sz="2000" kern="0" noProof="0" smtClean="0">
                <a:effectLst>
                  <a:outerShdw blurRad="38100" dist="38100" dir="2700000" algn="tl">
                    <a:srgbClr val="000000"/>
                  </a:outerShdw>
                </a:effectLst>
                <a:latin typeface="+mn-lt"/>
                <a:ea typeface="+mn-ea"/>
                <a:cs typeface="+mn-cs"/>
                <a:sym typeface="+mn-ea"/>
              </a:rPr>
              <a:t>号</a:t>
            </a:r>
            <a:r>
              <a:rPr lang="en-US" altLang="zh-CN" sz="2000" kern="0" noProof="0" smtClean="0">
                <a:effectLst>
                  <a:outerShdw blurRad="38100" dist="38100" dir="2700000" algn="tl">
                    <a:srgbClr val="000000"/>
                  </a:outerShdw>
                </a:effectLst>
                <a:latin typeface="+mn-lt"/>
                <a:ea typeface="+mn-ea"/>
                <a:cs typeface="+mn-cs"/>
                <a:sym typeface="+mn-ea"/>
              </a:rPr>
              <a:t>)</a:t>
            </a:r>
            <a:r>
              <a:rPr lang="zh-CN" altLang="en-US" sz="2000" kern="0" noProof="0" smtClean="0">
                <a:effectLst>
                  <a:outerShdw blurRad="38100" dist="38100" dir="2700000" algn="tl">
                    <a:srgbClr val="000000"/>
                  </a:outerShdw>
                </a:effectLst>
                <a:latin typeface="+mn-lt"/>
                <a:ea typeface="+mn-ea"/>
                <a:cs typeface="+mn-cs"/>
                <a:sym typeface="+mn-ea"/>
              </a:rPr>
              <a:t>、</a:t>
            </a:r>
            <a:r>
              <a:rPr lang="en-US" altLang="zh-CN" sz="2000" kern="0" noProof="0" smtClean="0">
                <a:effectLst>
                  <a:outerShdw blurRad="38100" dist="38100" dir="2700000" algn="tl">
                    <a:srgbClr val="000000"/>
                  </a:outerShdw>
                </a:effectLst>
                <a:latin typeface="+mn-lt"/>
                <a:ea typeface="+mn-ea"/>
                <a:cs typeface="+mn-cs"/>
                <a:sym typeface="+mn-ea"/>
              </a:rPr>
              <a:t>《</a:t>
            </a:r>
            <a:r>
              <a:rPr lang="zh-CN" altLang="en-US" sz="2000" kern="0" noProof="0" smtClean="0">
                <a:effectLst>
                  <a:outerShdw blurRad="38100" dist="38100" dir="2700000" algn="tl">
                    <a:srgbClr val="000000"/>
                  </a:outerShdw>
                </a:effectLst>
                <a:latin typeface="+mn-lt"/>
                <a:ea typeface="+mn-ea"/>
                <a:cs typeface="+mn-cs"/>
                <a:sym typeface="+mn-ea"/>
              </a:rPr>
              <a:t>燃气经营企业从业人员专业培训考核管理办法</a:t>
            </a:r>
            <a:r>
              <a:rPr lang="en-US" altLang="zh-CN" sz="2000" kern="0" noProof="0" smtClean="0">
                <a:effectLst>
                  <a:outerShdw blurRad="38100" dist="38100" dir="2700000" algn="tl">
                    <a:srgbClr val="000000"/>
                  </a:outerShdw>
                </a:effectLst>
                <a:latin typeface="+mn-lt"/>
                <a:ea typeface="+mn-ea"/>
                <a:cs typeface="+mn-cs"/>
                <a:sym typeface="+mn-ea"/>
              </a:rPr>
              <a:t>》《</a:t>
            </a:r>
            <a:r>
              <a:rPr lang="zh-CN" altLang="en-US" sz="2000" kern="0" noProof="0" smtClean="0">
                <a:effectLst>
                  <a:outerShdw blurRad="38100" dist="38100" dir="2700000" algn="tl">
                    <a:srgbClr val="000000"/>
                  </a:outerShdw>
                </a:effectLst>
                <a:latin typeface="+mn-lt"/>
                <a:ea typeface="+mn-ea"/>
                <a:cs typeface="+mn-cs"/>
                <a:sym typeface="+mn-ea"/>
              </a:rPr>
              <a:t>建城</a:t>
            </a:r>
            <a:r>
              <a:rPr lang="en-US" altLang="zh-CN" sz="2000" kern="0" noProof="0" smtClean="0">
                <a:effectLst>
                  <a:outerShdw blurRad="38100" dist="38100" dir="2700000" algn="tl">
                    <a:srgbClr val="000000"/>
                  </a:outerShdw>
                </a:effectLst>
                <a:latin typeface="+mn-lt"/>
                <a:ea typeface="+mn-ea"/>
                <a:cs typeface="+mn-cs"/>
                <a:sym typeface="+mn-ea"/>
              </a:rPr>
              <a:t>(2014]167</a:t>
            </a:r>
            <a:r>
              <a:rPr lang="zh-CN" altLang="en-US" sz="2000" kern="0" noProof="0" smtClean="0">
                <a:effectLst>
                  <a:outerShdw blurRad="38100" dist="38100" dir="2700000" algn="tl">
                    <a:srgbClr val="000000"/>
                  </a:outerShdw>
                </a:effectLst>
                <a:latin typeface="+mn-lt"/>
                <a:ea typeface="+mn-ea"/>
                <a:cs typeface="+mn-cs"/>
                <a:sym typeface="+mn-ea"/>
              </a:rPr>
              <a:t>号</a:t>
            </a:r>
            <a:r>
              <a:rPr lang="en-US" altLang="zh-CN" sz="2000" kern="0" noProof="0" smtClean="0">
                <a:effectLst>
                  <a:outerShdw blurRad="38100" dist="38100" dir="2700000" algn="tl">
                    <a:srgbClr val="000000"/>
                  </a:outerShdw>
                </a:effectLst>
                <a:latin typeface="+mn-lt"/>
                <a:ea typeface="+mn-ea"/>
                <a:cs typeface="+mn-cs"/>
                <a:sym typeface="+mn-ea"/>
              </a:rPr>
              <a:t>)</a:t>
            </a:r>
            <a:r>
              <a:rPr lang="zh-CN" altLang="en-US" sz="2000" kern="0" noProof="0" smtClean="0">
                <a:effectLst>
                  <a:outerShdw blurRad="38100" dist="38100" dir="2700000" algn="tl">
                    <a:srgbClr val="000000"/>
                  </a:outerShdw>
                </a:effectLst>
                <a:latin typeface="+mn-lt"/>
                <a:ea typeface="+mn-ea"/>
                <a:cs typeface="+mn-cs"/>
                <a:sym typeface="+mn-ea"/>
              </a:rPr>
              <a:t>的规定</a:t>
            </a:r>
            <a:r>
              <a:rPr lang="en-US" altLang="zh-CN" sz="2000" kern="0" noProof="0" smtClean="0">
                <a:effectLst>
                  <a:outerShdw blurRad="38100" dist="38100" dir="2700000" algn="tl">
                    <a:srgbClr val="000000"/>
                  </a:outerShdw>
                </a:effectLst>
                <a:latin typeface="+mn-lt"/>
                <a:ea typeface="+mn-ea"/>
                <a:cs typeface="+mn-cs"/>
                <a:sym typeface="+mn-ea"/>
              </a:rPr>
              <a:t>,</a:t>
            </a:r>
            <a:r>
              <a:rPr lang="zh-CN" altLang="en-US" sz="2000" kern="0" noProof="0" smtClean="0">
                <a:effectLst>
                  <a:outerShdw blurRad="38100" dist="38100" dir="2700000" algn="tl">
                    <a:srgbClr val="000000"/>
                  </a:outerShdw>
                </a:effectLst>
                <a:latin typeface="+mn-lt"/>
                <a:ea typeface="+mn-ea"/>
                <a:cs typeface="+mn-cs"/>
                <a:sym typeface="+mn-ea"/>
              </a:rPr>
              <a:t> 建立健全教育培训档案和从业人员安全教育培训档案</a:t>
            </a:r>
            <a:endParaRPr kumimoji="0" lang="zh-CN" altLang="en-US" sz="2000" kern="0" cap="none" spc="0" normalizeH="0" baseline="0" noProof="0" dirty="0" smtClean="0">
              <a:effectLst>
                <a:outerShdw blurRad="38100" dist="38100" dir="2700000" algn="tl">
                  <a:srgbClr val="000000"/>
                </a:outerShdw>
              </a:effectLst>
              <a:latin typeface="+mn-lt"/>
              <a:ea typeface="+mn-ea"/>
              <a:cs typeface="+mn-cs"/>
            </a:endParaRPr>
          </a:p>
          <a:p>
            <a:endParaRPr lang="zh-CN" altLang="en-US" sz="2000" noProof="1"/>
          </a:p>
        </p:txBody>
      </p:sp>
    </p:spTree>
  </p:cSld>
  <p:clrMapOvr>
    <a:masterClrMapping/>
  </p:clrMapOvr>
  <p:transition spd="slow" advTm="5769">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2769" name="Freeform 7"/>
          <p:cNvSpPr/>
          <p:nvPr/>
        </p:nvSpPr>
        <p:spPr>
          <a:xfrm>
            <a:off x="890588" y="785813"/>
            <a:ext cx="369887" cy="425450"/>
          </a:xfrm>
          <a:custGeom>
            <a:avLst/>
            <a:gdLst/>
            <a:ahLst/>
            <a:cxnLst>
              <a:cxn ang="0">
                <a:pos x="2147483647" y="0"/>
              </a:cxn>
              <a:cxn ang="0">
                <a:pos x="2147483647" y="0"/>
              </a:cxn>
              <a:cxn ang="0">
                <a:pos x="2147483647" y="2147483647"/>
              </a:cxn>
              <a:cxn ang="0">
                <a:pos x="0" y="2147483647"/>
              </a:cxn>
              <a:cxn ang="0">
                <a:pos x="0" y="2147483647"/>
              </a:cxn>
              <a:cxn ang="0">
                <a:pos x="2147483647" y="2147483647"/>
              </a:cxn>
              <a:cxn ang="0">
                <a:pos x="2147483647" y="2147483647"/>
              </a:cxn>
              <a:cxn ang="0">
                <a:pos x="2147483647" y="2147483647"/>
              </a:cxn>
              <a:cxn ang="0">
                <a:pos x="2147483647" y="2147483647"/>
              </a:cxn>
              <a:cxn ang="0">
                <a:pos x="2147483647" y="0"/>
              </a:cxn>
            </a:cxnLst>
            <a:pathLst>
              <a:path w="2504" h="2504">
                <a:moveTo>
                  <a:pt x="2199" y="0"/>
                </a:moveTo>
                <a:lnTo>
                  <a:pt x="2504" y="0"/>
                </a:lnTo>
                <a:lnTo>
                  <a:pt x="2504" y="2504"/>
                </a:lnTo>
                <a:lnTo>
                  <a:pt x="0" y="2504"/>
                </a:lnTo>
                <a:lnTo>
                  <a:pt x="0" y="2199"/>
                </a:lnTo>
                <a:lnTo>
                  <a:pt x="1970" y="2199"/>
                </a:lnTo>
                <a:lnTo>
                  <a:pt x="87" y="315"/>
                </a:lnTo>
                <a:lnTo>
                  <a:pt x="303" y="99"/>
                </a:lnTo>
                <a:lnTo>
                  <a:pt x="2199" y="1996"/>
                </a:lnTo>
                <a:lnTo>
                  <a:pt x="2199" y="0"/>
                </a:lnTo>
                <a:close/>
              </a:path>
            </a:pathLst>
          </a:custGeom>
          <a:solidFill>
            <a:schemeClr val="bg1"/>
          </a:solidFill>
          <a:ln w="9525">
            <a:noFill/>
          </a:ln>
        </p:spPr>
        <p:txBody>
          <a:bodyPr/>
          <a:p>
            <a:endParaRPr lang="zh-CN" altLang="en-US"/>
          </a:p>
        </p:txBody>
      </p:sp>
      <p:sp>
        <p:nvSpPr>
          <p:cNvPr id="8" name="文本框 7"/>
          <p:cNvSpPr txBox="1"/>
          <p:nvPr/>
        </p:nvSpPr>
        <p:spPr>
          <a:xfrm>
            <a:off x="890588" y="1412875"/>
            <a:ext cx="5500688" cy="4981575"/>
          </a:xfrm>
          <a:prstGeom prst="rect">
            <a:avLst/>
          </a:prstGeom>
          <a:noFill/>
        </p:spPr>
        <p:txBody>
          <a:bodyPr wrap="square" rtlCol="0">
            <a:noAutofit/>
          </a:bodyPr>
          <a:p>
            <a:pPr marR="0" defTabSz="914400" eaLnBrk="0" hangingPunct="0">
              <a:spcBef>
                <a:spcPct val="20000"/>
              </a:spcBef>
              <a:buClr>
                <a:schemeClr val="tx2"/>
              </a:buClr>
              <a:buSzTx/>
              <a:buFontTx/>
              <a:defRPr/>
            </a:pPr>
            <a:r>
              <a:rPr lang="en-US" altLang="zh-CN" sz="2000" b="1" kern="0" noProof="0" smtClean="0">
                <a:effectLst>
                  <a:outerShdw blurRad="38100" dist="38100" dir="2700000" algn="tl">
                    <a:srgbClr val="000000"/>
                  </a:outerShdw>
                </a:effectLst>
                <a:latin typeface="+mn-lt"/>
                <a:ea typeface="+mn-ea"/>
                <a:cs typeface="+mn-cs"/>
                <a:sym typeface="+mn-ea"/>
              </a:rPr>
              <a:t>3.2</a:t>
            </a:r>
            <a:r>
              <a:rPr lang="zh-CN" altLang="en-US" sz="2000" b="1" kern="0" noProof="0" smtClean="0">
                <a:effectLst>
                  <a:outerShdw blurRad="38100" dist="38100" dir="2700000" algn="tl">
                    <a:srgbClr val="000000"/>
                  </a:outerShdw>
                </a:effectLst>
                <a:latin typeface="+mn-lt"/>
                <a:ea typeface="+mn-ea"/>
                <a:cs typeface="+mn-cs"/>
                <a:sym typeface="+mn-ea"/>
              </a:rPr>
              <a:t>新员工入职安全教育培训</a:t>
            </a:r>
            <a:r>
              <a:rPr lang="zh-CN" altLang="en-US" sz="2000" kern="0" noProof="0" smtClean="0">
                <a:effectLst>
                  <a:outerShdw blurRad="38100" dist="38100" dir="2700000" algn="tl">
                    <a:srgbClr val="000000"/>
                  </a:outerShdw>
                </a:effectLst>
                <a:latin typeface="+mn-lt"/>
                <a:ea typeface="+mn-ea"/>
                <a:cs typeface="+mn-cs"/>
                <a:sym typeface="+mn-ea"/>
              </a:rPr>
              <a:t>主要内容包括</a:t>
            </a:r>
            <a:r>
              <a:rPr lang="zh-CN" altLang="en-US" sz="2000" kern="0" noProof="0" smtClean="0">
                <a:effectLst>
                  <a:outerShdw blurRad="38100" dist="38100" dir="2700000" algn="tl">
                    <a:srgbClr val="000000"/>
                  </a:outerShdw>
                </a:effectLst>
                <a:latin typeface="+mn-lt"/>
                <a:ea typeface="+mn-ea"/>
                <a:cs typeface="+mn-cs"/>
                <a:sym typeface="Wingdings" panose="05000000000000000000" pitchFamily="2" charset="2"/>
              </a:rPr>
              <a:t>（八大项）：</a:t>
            </a:r>
            <a:endParaRPr kumimoji="0" lang="zh-CN" altLang="en-US" sz="2000" kern="0" cap="none" spc="0" normalizeH="0" baseline="0" noProof="0" smtClean="0">
              <a:effectLst>
                <a:outerShdw blurRad="38100" dist="38100" dir="2700000" algn="tl">
                  <a:srgbClr val="000000"/>
                </a:outerShdw>
              </a:effectLst>
              <a:latin typeface="+mn-lt"/>
              <a:ea typeface="+mn-ea"/>
              <a:cs typeface="+mn-cs"/>
            </a:endParaRPr>
          </a:p>
          <a:p>
            <a:pPr marR="0" defTabSz="914400" eaLnBrk="0" hangingPunct="0">
              <a:spcBef>
                <a:spcPct val="20000"/>
              </a:spcBef>
              <a:buClr>
                <a:schemeClr val="tx2"/>
              </a:buClr>
              <a:buSzTx/>
              <a:buFontTx/>
              <a:defRPr/>
            </a:pPr>
            <a:r>
              <a:rPr lang="en-US" sz="2000" kern="0" noProof="0" smtClean="0">
                <a:effectLst>
                  <a:outerShdw blurRad="38100" dist="38100" dir="2700000" algn="tl">
                    <a:srgbClr val="000000"/>
                  </a:outerShdw>
                </a:effectLst>
                <a:latin typeface="+mn-lt"/>
                <a:ea typeface="+mn-ea"/>
                <a:cs typeface="+mn-cs"/>
                <a:sym typeface="+mn-ea"/>
              </a:rPr>
              <a:t>1</a:t>
            </a:r>
            <a:r>
              <a:rPr lang="zh-CN" altLang="en-US" sz="2000" kern="0" noProof="0" smtClean="0">
                <a:effectLst>
                  <a:outerShdw blurRad="38100" dist="38100" dir="2700000" algn="tl">
                    <a:srgbClr val="000000"/>
                  </a:outerShdw>
                </a:effectLst>
                <a:latin typeface="+mn-lt"/>
                <a:ea typeface="+mn-ea"/>
                <a:cs typeface="+mn-cs"/>
                <a:sym typeface="+mn-ea"/>
              </a:rPr>
              <a:t>、燃气的基本知识；</a:t>
            </a:r>
            <a:endParaRPr kumimoji="0" lang="zh-CN" altLang="en-US" sz="2000" kern="0" cap="none" spc="0" normalizeH="0" baseline="0" noProof="0" smtClean="0">
              <a:effectLst>
                <a:outerShdw blurRad="38100" dist="38100" dir="2700000" algn="tl">
                  <a:srgbClr val="000000"/>
                </a:outerShdw>
              </a:effectLst>
              <a:latin typeface="+mn-lt"/>
              <a:ea typeface="+mn-ea"/>
              <a:cs typeface="+mn-cs"/>
            </a:endParaRPr>
          </a:p>
          <a:p>
            <a:pPr marR="0" defTabSz="914400" eaLnBrk="0" hangingPunct="0">
              <a:spcBef>
                <a:spcPct val="20000"/>
              </a:spcBef>
              <a:buClr>
                <a:schemeClr val="tx2"/>
              </a:buClr>
              <a:buSzTx/>
              <a:buFontTx/>
              <a:defRPr/>
            </a:pPr>
            <a:r>
              <a:rPr lang="en-US" sz="2000" kern="0" noProof="0" smtClean="0">
                <a:effectLst>
                  <a:outerShdw blurRad="38100" dist="38100" dir="2700000" algn="tl">
                    <a:srgbClr val="000000"/>
                  </a:outerShdw>
                </a:effectLst>
                <a:latin typeface="+mn-lt"/>
                <a:ea typeface="+mn-ea"/>
                <a:cs typeface="+mn-cs"/>
                <a:sym typeface="+mn-ea"/>
              </a:rPr>
              <a:t>2</a:t>
            </a:r>
            <a:r>
              <a:rPr lang="zh-CN" altLang="en-US" sz="2000" kern="0" noProof="0" smtClean="0">
                <a:effectLst>
                  <a:outerShdw blurRad="38100" dist="38100" dir="2700000" algn="tl">
                    <a:srgbClr val="000000"/>
                  </a:outerShdw>
                </a:effectLst>
                <a:latin typeface="+mn-lt"/>
                <a:ea typeface="+mn-ea"/>
                <a:cs typeface="+mn-cs"/>
                <a:sym typeface="+mn-ea"/>
              </a:rPr>
              <a:t>、公司的生产情况和特点；</a:t>
            </a:r>
            <a:endParaRPr kumimoji="0" lang="zh-CN" altLang="en-US" sz="2000" kern="0" cap="none" spc="0" normalizeH="0" baseline="0" noProof="0" smtClean="0">
              <a:effectLst>
                <a:outerShdw blurRad="38100" dist="38100" dir="2700000" algn="tl">
                  <a:srgbClr val="000000"/>
                </a:outerShdw>
              </a:effectLst>
              <a:latin typeface="+mn-lt"/>
              <a:ea typeface="+mn-ea"/>
              <a:cs typeface="+mn-cs"/>
            </a:endParaRPr>
          </a:p>
          <a:p>
            <a:pPr marR="0" defTabSz="914400" eaLnBrk="0" hangingPunct="0">
              <a:spcBef>
                <a:spcPct val="20000"/>
              </a:spcBef>
              <a:buClr>
                <a:schemeClr val="tx2"/>
              </a:buClr>
              <a:buSzTx/>
              <a:buFontTx/>
              <a:defRPr/>
            </a:pPr>
            <a:r>
              <a:rPr lang="en-US" sz="2000" kern="0" noProof="0" smtClean="0">
                <a:effectLst>
                  <a:outerShdw blurRad="38100" dist="38100" dir="2700000" algn="tl">
                    <a:srgbClr val="000000"/>
                  </a:outerShdw>
                </a:effectLst>
                <a:latin typeface="+mn-lt"/>
                <a:ea typeface="+mn-ea"/>
                <a:cs typeface="+mn-cs"/>
                <a:sym typeface="+mn-ea"/>
              </a:rPr>
              <a:t>3</a:t>
            </a:r>
            <a:r>
              <a:rPr lang="zh-CN" altLang="en-US" sz="2000" kern="0" noProof="0" smtClean="0">
                <a:effectLst>
                  <a:outerShdw blurRad="38100" dist="38100" dir="2700000" algn="tl">
                    <a:srgbClr val="000000"/>
                  </a:outerShdw>
                </a:effectLst>
                <a:latin typeface="+mn-lt"/>
                <a:ea typeface="+mn-ea"/>
                <a:cs typeface="+mn-cs"/>
                <a:sym typeface="+mn-ea"/>
              </a:rPr>
              <a:t>、劳动纪律要求；</a:t>
            </a:r>
            <a:endParaRPr kumimoji="0" lang="zh-CN" altLang="en-US" sz="2000" kern="0" cap="none" spc="0" normalizeH="0" baseline="0" noProof="0" smtClean="0">
              <a:effectLst>
                <a:outerShdw blurRad="38100" dist="38100" dir="2700000" algn="tl">
                  <a:srgbClr val="000000"/>
                </a:outerShdw>
              </a:effectLst>
              <a:latin typeface="+mn-lt"/>
              <a:ea typeface="+mn-ea"/>
              <a:cs typeface="+mn-cs"/>
            </a:endParaRPr>
          </a:p>
          <a:p>
            <a:pPr marR="0" defTabSz="914400" eaLnBrk="0" hangingPunct="0">
              <a:spcBef>
                <a:spcPct val="20000"/>
              </a:spcBef>
              <a:buClr>
                <a:schemeClr val="tx2"/>
              </a:buClr>
              <a:buSzTx/>
              <a:buFontTx/>
              <a:defRPr/>
            </a:pPr>
            <a:r>
              <a:rPr lang="en-US" sz="2000" kern="0" noProof="0" smtClean="0">
                <a:effectLst>
                  <a:outerShdw blurRad="38100" dist="38100" dir="2700000" algn="tl">
                    <a:srgbClr val="000000"/>
                  </a:outerShdw>
                </a:effectLst>
                <a:latin typeface="+mn-lt"/>
                <a:ea typeface="+mn-ea"/>
                <a:cs typeface="+mn-cs"/>
                <a:sym typeface="+mn-ea"/>
              </a:rPr>
              <a:t>4</a:t>
            </a:r>
            <a:r>
              <a:rPr lang="zh-CN" altLang="en-US" sz="2000" kern="0" noProof="0" smtClean="0">
                <a:effectLst>
                  <a:outerShdw blurRad="38100" dist="38100" dir="2700000" algn="tl">
                    <a:srgbClr val="000000"/>
                  </a:outerShdw>
                </a:effectLst>
                <a:latin typeface="+mn-lt"/>
                <a:ea typeface="+mn-ea"/>
                <a:cs typeface="+mn-cs"/>
                <a:sym typeface="+mn-ea"/>
              </a:rPr>
              <a:t>、消防知识和消防器材的使用；</a:t>
            </a:r>
            <a:endParaRPr kumimoji="0" lang="zh-CN" altLang="en-US" sz="2000" kern="0" cap="none" spc="0" normalizeH="0" baseline="0" noProof="0" smtClean="0">
              <a:effectLst>
                <a:outerShdw blurRad="38100" dist="38100" dir="2700000" algn="tl">
                  <a:srgbClr val="000000"/>
                </a:outerShdw>
              </a:effectLst>
              <a:latin typeface="+mn-lt"/>
              <a:ea typeface="+mn-ea"/>
              <a:cs typeface="+mn-cs"/>
            </a:endParaRPr>
          </a:p>
          <a:p>
            <a:pPr marR="0" defTabSz="914400" eaLnBrk="0" hangingPunct="0">
              <a:spcBef>
                <a:spcPct val="20000"/>
              </a:spcBef>
              <a:buClr>
                <a:schemeClr val="tx2"/>
              </a:buClr>
              <a:buSzTx/>
              <a:buFontTx/>
              <a:defRPr/>
            </a:pPr>
            <a:r>
              <a:rPr lang="en-US" sz="2000" kern="0" noProof="0" smtClean="0">
                <a:effectLst>
                  <a:outerShdw blurRad="38100" dist="38100" dir="2700000" algn="tl">
                    <a:srgbClr val="000000"/>
                  </a:outerShdw>
                </a:effectLst>
                <a:latin typeface="+mn-lt"/>
                <a:ea typeface="+mn-ea"/>
                <a:cs typeface="+mn-cs"/>
                <a:sym typeface="+mn-ea"/>
              </a:rPr>
              <a:t>5</a:t>
            </a:r>
            <a:r>
              <a:rPr lang="zh-CN" altLang="en-US" sz="2000" kern="0" noProof="0" smtClean="0">
                <a:effectLst>
                  <a:outerShdw blurRad="38100" dist="38100" dir="2700000" algn="tl">
                    <a:srgbClr val="000000"/>
                  </a:outerShdw>
                </a:effectLst>
                <a:latin typeface="+mn-lt"/>
                <a:ea typeface="+mn-ea"/>
                <a:cs typeface="+mn-cs"/>
                <a:sym typeface="+mn-ea"/>
              </a:rPr>
              <a:t>、本站的各项安全管理制度及安全操作规程；</a:t>
            </a:r>
            <a:endParaRPr kumimoji="0" lang="zh-CN" altLang="en-US" sz="2000" kern="0" cap="none" spc="0" normalizeH="0" baseline="0" noProof="0" smtClean="0">
              <a:effectLst>
                <a:outerShdw blurRad="38100" dist="38100" dir="2700000" algn="tl">
                  <a:srgbClr val="000000"/>
                </a:outerShdw>
              </a:effectLst>
              <a:latin typeface="+mn-lt"/>
              <a:ea typeface="+mn-ea"/>
              <a:cs typeface="+mn-cs"/>
            </a:endParaRPr>
          </a:p>
          <a:p>
            <a:pPr marR="0" defTabSz="914400" eaLnBrk="0" hangingPunct="0">
              <a:spcBef>
                <a:spcPct val="20000"/>
              </a:spcBef>
              <a:buClr>
                <a:schemeClr val="tx2"/>
              </a:buClr>
              <a:buSzTx/>
              <a:buFontTx/>
              <a:defRPr/>
            </a:pPr>
            <a:r>
              <a:rPr lang="en-US" sz="2000" kern="0" noProof="0" smtClean="0">
                <a:effectLst>
                  <a:outerShdw blurRad="38100" dist="38100" dir="2700000" algn="tl">
                    <a:srgbClr val="000000"/>
                  </a:outerShdw>
                </a:effectLst>
                <a:latin typeface="+mn-lt"/>
                <a:ea typeface="+mn-ea"/>
                <a:cs typeface="+mn-cs"/>
                <a:sym typeface="+mn-ea"/>
              </a:rPr>
              <a:t>6</a:t>
            </a:r>
            <a:r>
              <a:rPr lang="zh-CN" altLang="en-US" sz="2000" kern="0" noProof="0" smtClean="0">
                <a:effectLst>
                  <a:outerShdw blurRad="38100" dist="38100" dir="2700000" algn="tl">
                    <a:srgbClr val="000000"/>
                  </a:outerShdw>
                </a:effectLst>
                <a:latin typeface="+mn-lt"/>
                <a:ea typeface="+mn-ea"/>
                <a:cs typeface="+mn-cs"/>
                <a:sym typeface="+mn-ea"/>
              </a:rPr>
              <a:t>、工作人员防护用品的使用方法和保管制度；</a:t>
            </a:r>
            <a:endParaRPr kumimoji="0" lang="zh-CN" altLang="en-US" sz="2000" kern="0" cap="none" spc="0" normalizeH="0" baseline="0" noProof="0" smtClean="0">
              <a:effectLst>
                <a:outerShdw blurRad="38100" dist="38100" dir="2700000" algn="tl">
                  <a:srgbClr val="000000"/>
                </a:outerShdw>
              </a:effectLst>
              <a:latin typeface="+mn-lt"/>
              <a:ea typeface="+mn-ea"/>
              <a:cs typeface="+mn-cs"/>
            </a:endParaRPr>
          </a:p>
          <a:p>
            <a:pPr marR="0" defTabSz="914400" eaLnBrk="0" hangingPunct="0">
              <a:spcBef>
                <a:spcPct val="20000"/>
              </a:spcBef>
              <a:buClr>
                <a:schemeClr val="tx2"/>
              </a:buClr>
              <a:buSzTx/>
              <a:buFontTx/>
              <a:defRPr/>
            </a:pPr>
            <a:r>
              <a:rPr lang="en-US" sz="2000" kern="0" noProof="0" smtClean="0">
                <a:effectLst>
                  <a:outerShdw blurRad="38100" dist="38100" dir="2700000" algn="tl">
                    <a:srgbClr val="000000"/>
                  </a:outerShdw>
                </a:effectLst>
                <a:latin typeface="+mn-lt"/>
                <a:ea typeface="+mn-ea"/>
                <a:cs typeface="+mn-cs"/>
                <a:sym typeface="+mn-ea"/>
              </a:rPr>
              <a:t>7</a:t>
            </a:r>
            <a:r>
              <a:rPr lang="zh-CN" altLang="en-US" sz="2000" kern="0" noProof="0" smtClean="0">
                <a:effectLst>
                  <a:outerShdw blurRad="38100" dist="38100" dir="2700000" algn="tl">
                    <a:srgbClr val="000000"/>
                  </a:outerShdw>
                </a:effectLst>
                <a:latin typeface="+mn-lt"/>
                <a:ea typeface="+mn-ea"/>
                <a:cs typeface="+mn-cs"/>
                <a:sym typeface="+mn-ea"/>
              </a:rPr>
              <a:t>、本岗位可能发生的事故及预防方法，</a:t>
            </a:r>
            <a:endParaRPr kumimoji="0" lang="en-US" altLang="zh-CN" sz="2000" kern="0" cap="none" spc="0" normalizeH="0" baseline="0" noProof="0" smtClean="0">
              <a:effectLst>
                <a:outerShdw blurRad="38100" dist="38100" dir="2700000" algn="tl">
                  <a:srgbClr val="000000"/>
                </a:outerShdw>
              </a:effectLst>
              <a:latin typeface="+mn-lt"/>
              <a:ea typeface="+mn-ea"/>
              <a:cs typeface="+mn-cs"/>
            </a:endParaRPr>
          </a:p>
          <a:p>
            <a:pPr marR="0" defTabSz="914400" eaLnBrk="0" hangingPunct="0">
              <a:spcBef>
                <a:spcPct val="20000"/>
              </a:spcBef>
              <a:buClr>
                <a:schemeClr val="tx2"/>
              </a:buClr>
              <a:buSzTx/>
              <a:buFontTx/>
              <a:defRPr/>
            </a:pPr>
            <a:r>
              <a:rPr lang="zh-CN" altLang="en-US" sz="2000" kern="0" noProof="0" smtClean="0">
                <a:effectLst>
                  <a:outerShdw blurRad="38100" dist="38100" dir="2700000" algn="tl">
                    <a:srgbClr val="000000"/>
                  </a:outerShdw>
                </a:effectLst>
                <a:latin typeface="+mn-lt"/>
                <a:ea typeface="+mn-ea"/>
                <a:cs typeface="+mn-cs"/>
                <a:sym typeface="+mn-ea"/>
              </a:rPr>
              <a:t>曾经发生过的重大事故和教训；</a:t>
            </a:r>
            <a:endParaRPr kumimoji="0" lang="zh-CN" altLang="en-US" sz="2000" kern="0" cap="none" spc="0" normalizeH="0" baseline="0" noProof="0" smtClean="0">
              <a:effectLst>
                <a:outerShdw blurRad="38100" dist="38100" dir="2700000" algn="tl">
                  <a:srgbClr val="000000"/>
                </a:outerShdw>
              </a:effectLst>
              <a:latin typeface="+mn-lt"/>
              <a:ea typeface="+mn-ea"/>
              <a:cs typeface="+mn-cs"/>
            </a:endParaRPr>
          </a:p>
          <a:p>
            <a:pPr marR="0" defTabSz="914400" eaLnBrk="0" hangingPunct="0">
              <a:spcBef>
                <a:spcPct val="20000"/>
              </a:spcBef>
              <a:buClr>
                <a:schemeClr val="tx2"/>
              </a:buClr>
              <a:buSzTx/>
              <a:buFontTx/>
              <a:defRPr/>
            </a:pPr>
            <a:r>
              <a:rPr lang="en-US" sz="2000" kern="0" noProof="0" smtClean="0">
                <a:effectLst>
                  <a:outerShdw blurRad="38100" dist="38100" dir="2700000" algn="tl">
                    <a:srgbClr val="000000"/>
                  </a:outerShdw>
                </a:effectLst>
                <a:latin typeface="+mn-lt"/>
                <a:ea typeface="+mn-ea"/>
                <a:cs typeface="+mn-cs"/>
                <a:sym typeface="+mn-ea"/>
              </a:rPr>
              <a:t>8</a:t>
            </a:r>
            <a:r>
              <a:rPr lang="zh-CN" altLang="en-US" sz="2000" kern="0" noProof="0" smtClean="0">
                <a:effectLst>
                  <a:outerShdw blurRad="38100" dist="38100" dir="2700000" algn="tl">
                    <a:srgbClr val="000000"/>
                  </a:outerShdw>
                </a:effectLst>
                <a:latin typeface="+mn-lt"/>
                <a:ea typeface="+mn-ea"/>
                <a:cs typeface="+mn-cs"/>
                <a:sym typeface="+mn-ea"/>
              </a:rPr>
              <a:t>、发生紧急情况时的应急处置方案。</a:t>
            </a:r>
            <a:endParaRPr kumimoji="0" lang="zh-CN" altLang="en-US" sz="2000" kern="0" cap="none" spc="0" normalizeH="0" baseline="0" noProof="0" smtClean="0">
              <a:effectLst>
                <a:outerShdw blurRad="38100" dist="38100" dir="2700000" algn="tl">
                  <a:srgbClr val="000000"/>
                </a:outerShdw>
              </a:effectLst>
              <a:latin typeface="+mn-lt"/>
              <a:ea typeface="+mn-ea"/>
              <a:cs typeface="+mn-cs"/>
            </a:endParaRPr>
          </a:p>
          <a:p>
            <a:endParaRPr lang="zh-CN" altLang="en-US" sz="2000" noProof="1"/>
          </a:p>
        </p:txBody>
      </p:sp>
      <p:graphicFrame>
        <p:nvGraphicFramePr>
          <p:cNvPr id="9" name="图示 8"/>
          <p:cNvGraphicFramePr/>
          <p:nvPr/>
        </p:nvGraphicFramePr>
        <p:xfrm>
          <a:off x="5436252" y="404475"/>
          <a:ext cx="3643336" cy="607223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p:transition spd="slow" advTm="5769">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3793" name="Freeform 7"/>
          <p:cNvSpPr/>
          <p:nvPr/>
        </p:nvSpPr>
        <p:spPr>
          <a:xfrm>
            <a:off x="890588" y="785813"/>
            <a:ext cx="369887" cy="425450"/>
          </a:xfrm>
          <a:custGeom>
            <a:avLst/>
            <a:gdLst/>
            <a:ahLst/>
            <a:cxnLst>
              <a:cxn ang="0">
                <a:pos x="2147483647" y="0"/>
              </a:cxn>
              <a:cxn ang="0">
                <a:pos x="2147483647" y="0"/>
              </a:cxn>
              <a:cxn ang="0">
                <a:pos x="2147483647" y="2147483647"/>
              </a:cxn>
              <a:cxn ang="0">
                <a:pos x="0" y="2147483647"/>
              </a:cxn>
              <a:cxn ang="0">
                <a:pos x="0" y="2147483647"/>
              </a:cxn>
              <a:cxn ang="0">
                <a:pos x="2147483647" y="2147483647"/>
              </a:cxn>
              <a:cxn ang="0">
                <a:pos x="2147483647" y="2147483647"/>
              </a:cxn>
              <a:cxn ang="0">
                <a:pos x="2147483647" y="2147483647"/>
              </a:cxn>
              <a:cxn ang="0">
                <a:pos x="2147483647" y="2147483647"/>
              </a:cxn>
              <a:cxn ang="0">
                <a:pos x="2147483647" y="0"/>
              </a:cxn>
            </a:cxnLst>
            <a:pathLst>
              <a:path w="2504" h="2504">
                <a:moveTo>
                  <a:pt x="2199" y="0"/>
                </a:moveTo>
                <a:lnTo>
                  <a:pt x="2504" y="0"/>
                </a:lnTo>
                <a:lnTo>
                  <a:pt x="2504" y="2504"/>
                </a:lnTo>
                <a:lnTo>
                  <a:pt x="0" y="2504"/>
                </a:lnTo>
                <a:lnTo>
                  <a:pt x="0" y="2199"/>
                </a:lnTo>
                <a:lnTo>
                  <a:pt x="1970" y="2199"/>
                </a:lnTo>
                <a:lnTo>
                  <a:pt x="87" y="315"/>
                </a:lnTo>
                <a:lnTo>
                  <a:pt x="303" y="99"/>
                </a:lnTo>
                <a:lnTo>
                  <a:pt x="2199" y="1996"/>
                </a:lnTo>
                <a:lnTo>
                  <a:pt x="2199" y="0"/>
                </a:lnTo>
                <a:close/>
              </a:path>
            </a:pathLst>
          </a:custGeom>
          <a:solidFill>
            <a:schemeClr val="bg1"/>
          </a:solidFill>
          <a:ln w="9525">
            <a:noFill/>
          </a:ln>
        </p:spPr>
        <p:txBody>
          <a:bodyPr/>
          <a:p>
            <a:endParaRPr lang="zh-CN" altLang="en-US"/>
          </a:p>
        </p:txBody>
      </p:sp>
      <p:sp>
        <p:nvSpPr>
          <p:cNvPr id="2" name="文本框 1"/>
          <p:cNvSpPr txBox="1"/>
          <p:nvPr/>
        </p:nvSpPr>
        <p:spPr>
          <a:xfrm>
            <a:off x="890588" y="1484313"/>
            <a:ext cx="8235950" cy="2368550"/>
          </a:xfrm>
          <a:prstGeom prst="rect">
            <a:avLst/>
          </a:prstGeom>
          <a:noFill/>
        </p:spPr>
        <p:txBody>
          <a:bodyPr wrap="square" rtlCol="0">
            <a:spAutoFit/>
          </a:bodyPr>
          <a:p>
            <a:pPr marR="0" defTabSz="914400">
              <a:spcBef>
                <a:spcPct val="20000"/>
              </a:spcBef>
              <a:buClr>
                <a:schemeClr val="tx2"/>
              </a:buClr>
              <a:buSzTx/>
              <a:buFontTx/>
              <a:defRPr/>
            </a:pPr>
            <a:r>
              <a:rPr lang="en-US" altLang="zh-CN" sz="2000" kern="0" noProof="0" smtClean="0">
                <a:effectLst>
                  <a:outerShdw blurRad="38100" dist="38100" dir="2700000" algn="tl">
                    <a:srgbClr val="000000"/>
                  </a:outerShdw>
                </a:effectLst>
                <a:latin typeface="+mn-lt"/>
                <a:ea typeface="+mn-ea"/>
                <a:cs typeface="+mn-cs"/>
                <a:sym typeface="+mn-ea"/>
              </a:rPr>
              <a:t>3.3</a:t>
            </a:r>
            <a:r>
              <a:rPr lang="zh-CN" altLang="en-US" sz="2000" kern="0" noProof="0" smtClean="0">
                <a:effectLst>
                  <a:outerShdw blurRad="38100" dist="38100" dir="2700000" algn="tl">
                    <a:srgbClr val="000000"/>
                  </a:outerShdw>
                </a:effectLst>
                <a:latin typeface="+mn-lt"/>
                <a:ea typeface="+mn-ea"/>
                <a:cs typeface="+mn-cs"/>
                <a:sym typeface="+mn-ea"/>
              </a:rPr>
              <a:t>人员教育培训</a:t>
            </a:r>
            <a:endParaRPr kumimoji="0" lang="en-US" altLang="zh-CN" sz="2000" kern="0" cap="none" spc="0" normalizeH="0" baseline="0" noProof="0" smtClean="0">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en-US" altLang="zh-CN" sz="2000" kern="0" noProof="0" smtClean="0">
                <a:effectLst>
                  <a:outerShdw blurRad="38100" dist="38100" dir="2700000" algn="tl">
                    <a:srgbClr val="000000"/>
                  </a:outerShdw>
                </a:effectLst>
                <a:latin typeface="+mn-lt"/>
                <a:ea typeface="+mn-ea"/>
                <a:cs typeface="+mn-cs"/>
                <a:sym typeface="+mn-ea"/>
              </a:rPr>
              <a:t>3.3.1</a:t>
            </a:r>
            <a:r>
              <a:rPr lang="zh-CN" altLang="en-US" sz="2000" kern="0" noProof="0" smtClean="0">
                <a:effectLst>
                  <a:outerShdw blurRad="38100" dist="38100" dir="2700000" algn="tl">
                    <a:srgbClr val="000000"/>
                  </a:outerShdw>
                </a:effectLst>
                <a:latin typeface="+mn-lt"/>
                <a:ea typeface="+mn-ea"/>
                <a:cs typeface="+mn-cs"/>
                <a:sym typeface="+mn-ea"/>
              </a:rPr>
              <a:t>主要负责人和安全生产管理人员</a:t>
            </a:r>
            <a:endParaRPr kumimoji="0" lang="en-US" altLang="zh-CN" sz="2000" kern="0" cap="none" spc="0" normalizeH="0" baseline="0" noProof="0" smtClean="0">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en-US" altLang="zh-CN" sz="2000" kern="0" noProof="0" smtClean="0">
                <a:effectLst>
                  <a:outerShdw blurRad="38100" dist="38100" dir="2700000" algn="tl">
                    <a:srgbClr val="000000"/>
                  </a:outerShdw>
                </a:effectLst>
                <a:latin typeface="+mn-lt"/>
                <a:ea typeface="+mn-ea"/>
                <a:cs typeface="+mn-cs"/>
                <a:sym typeface="+mn-ea"/>
              </a:rPr>
              <a:t>     </a:t>
            </a:r>
            <a:r>
              <a:rPr lang="zh-CN" altLang="en-US" sz="2000" kern="0" noProof="0" smtClean="0">
                <a:effectLst>
                  <a:outerShdw blurRad="38100" dist="38100" dir="2700000" algn="tl">
                    <a:srgbClr val="000000"/>
                  </a:outerShdw>
                </a:effectLst>
                <a:latin typeface="+mn-lt"/>
                <a:ea typeface="+mn-ea"/>
                <a:cs typeface="+mn-cs"/>
                <a:sym typeface="+mn-ea"/>
              </a:rPr>
              <a:t>企业主要负责人和安全生产管理人员</a:t>
            </a:r>
            <a:r>
              <a:rPr lang="en-US" altLang="zh-CN" sz="2000" kern="0" noProof="0" smtClean="0">
                <a:effectLst>
                  <a:outerShdw blurRad="38100" dist="38100" dir="2700000" algn="tl">
                    <a:srgbClr val="000000"/>
                  </a:outerShdw>
                </a:effectLst>
                <a:latin typeface="+mn-lt"/>
                <a:ea typeface="+mn-ea"/>
                <a:cs typeface="+mn-cs"/>
                <a:sym typeface="+mn-ea"/>
              </a:rPr>
              <a:t>,</a:t>
            </a:r>
            <a:r>
              <a:rPr lang="zh-CN" altLang="en-US" sz="2000" kern="0" noProof="0" smtClean="0">
                <a:effectLst>
                  <a:outerShdw blurRad="38100" dist="38100" dir="2700000" algn="tl">
                    <a:srgbClr val="000000"/>
                  </a:outerShdw>
                </a:effectLst>
                <a:latin typeface="+mn-lt"/>
                <a:ea typeface="+mn-ea"/>
                <a:cs typeface="+mn-cs"/>
                <a:sym typeface="+mn-ea"/>
              </a:rPr>
              <a:t>必须具备与本单位所从事的生产和职业卫生经营活动相适应的安全生产知识、职业卫生知识和应急管理等能力。按</a:t>
            </a:r>
            <a:r>
              <a:rPr lang="zh-CN" altLang="en-US" sz="2000" kern="0" noProof="0" smtClean="0">
                <a:solidFill>
                  <a:srgbClr val="FFFF00"/>
                </a:solidFill>
                <a:effectLst>
                  <a:outerShdw blurRad="38100" dist="38100" dir="2700000" algn="tl">
                    <a:srgbClr val="000000"/>
                  </a:outerShdw>
                </a:effectLst>
                <a:latin typeface="+mn-lt"/>
                <a:ea typeface="+mn-ea"/>
                <a:cs typeface="+mn-cs"/>
                <a:sym typeface="+mn-ea"/>
              </a:rPr>
              <a:t>规定须持证上岗的</a:t>
            </a:r>
            <a:r>
              <a:rPr lang="en-US" altLang="zh-CN" sz="2000" kern="0" noProof="0" smtClean="0">
                <a:effectLst>
                  <a:outerShdw blurRad="38100" dist="38100" dir="2700000" algn="tl">
                    <a:srgbClr val="000000"/>
                  </a:outerShdw>
                </a:effectLst>
                <a:latin typeface="+mn-lt"/>
                <a:ea typeface="+mn-ea"/>
                <a:cs typeface="+mn-cs"/>
                <a:sym typeface="+mn-ea"/>
              </a:rPr>
              <a:t>,</a:t>
            </a:r>
            <a:r>
              <a:rPr lang="zh-CN" altLang="en-US" sz="2000" kern="0" noProof="0" smtClean="0">
                <a:effectLst>
                  <a:outerShdw blurRad="38100" dist="38100" dir="2700000" algn="tl">
                    <a:srgbClr val="000000"/>
                  </a:outerShdw>
                </a:effectLst>
                <a:latin typeface="+mn-lt"/>
                <a:ea typeface="+mn-ea"/>
                <a:cs typeface="+mn-cs"/>
                <a:sym typeface="+mn-ea"/>
              </a:rPr>
              <a:t>应接受专门的安全培训</a:t>
            </a:r>
            <a:r>
              <a:rPr lang="en-US" altLang="zh-CN" sz="2000" kern="0" noProof="0" smtClean="0">
                <a:effectLst>
                  <a:outerShdw blurRad="38100" dist="38100" dir="2700000" algn="tl">
                    <a:srgbClr val="000000"/>
                  </a:outerShdw>
                </a:effectLst>
                <a:latin typeface="+mn-lt"/>
                <a:ea typeface="+mn-ea"/>
                <a:cs typeface="+mn-cs"/>
                <a:sym typeface="+mn-ea"/>
              </a:rPr>
              <a:t>,</a:t>
            </a:r>
            <a:r>
              <a:rPr lang="zh-CN" altLang="en-US" sz="2000" kern="0" noProof="0" smtClean="0">
                <a:effectLst>
                  <a:outerShdw blurRad="38100" dist="38100" dir="2700000" algn="tl">
                    <a:srgbClr val="000000"/>
                  </a:outerShdw>
                </a:effectLst>
                <a:latin typeface="+mn-lt"/>
                <a:ea typeface="+mn-ea"/>
                <a:cs typeface="+mn-cs"/>
                <a:sym typeface="+mn-ea"/>
              </a:rPr>
              <a:t>经考核合格后方可任职。企业主要负责人和安全生产管理人员初次安全培训时间不得少于</a:t>
            </a:r>
            <a:r>
              <a:rPr lang="en-US" altLang="zh-CN" sz="2000" kern="0" noProof="0" smtClean="0">
                <a:solidFill>
                  <a:srgbClr val="FFFF00"/>
                </a:solidFill>
                <a:effectLst>
                  <a:outerShdw blurRad="38100" dist="38100" dir="2700000" algn="tl">
                    <a:srgbClr val="000000"/>
                  </a:outerShdw>
                </a:effectLst>
                <a:latin typeface="+mn-lt"/>
                <a:ea typeface="+mn-ea"/>
                <a:cs typeface="+mn-cs"/>
                <a:sym typeface="+mn-ea"/>
              </a:rPr>
              <a:t>48</a:t>
            </a:r>
            <a:r>
              <a:rPr lang="zh-CN" altLang="en-US" sz="2000" kern="0" noProof="0" smtClean="0">
                <a:solidFill>
                  <a:srgbClr val="FFFF00"/>
                </a:solidFill>
                <a:effectLst>
                  <a:outerShdw blurRad="38100" dist="38100" dir="2700000" algn="tl">
                    <a:srgbClr val="000000"/>
                  </a:outerShdw>
                </a:effectLst>
                <a:latin typeface="+mn-lt"/>
                <a:ea typeface="+mn-ea"/>
                <a:cs typeface="+mn-cs"/>
                <a:sym typeface="+mn-ea"/>
              </a:rPr>
              <a:t>学</a:t>
            </a:r>
            <a:r>
              <a:rPr lang="zh-CN" altLang="en-US" sz="2000" kern="0" noProof="0" smtClean="0">
                <a:effectLst>
                  <a:outerShdw blurRad="38100" dist="38100" dir="2700000" algn="tl">
                    <a:srgbClr val="000000"/>
                  </a:outerShdw>
                </a:effectLst>
                <a:latin typeface="+mn-lt"/>
                <a:ea typeface="+mn-ea"/>
                <a:cs typeface="+mn-cs"/>
                <a:sym typeface="+mn-ea"/>
              </a:rPr>
              <a:t>时</a:t>
            </a:r>
            <a:r>
              <a:rPr lang="en-US" altLang="zh-CN" sz="2000" kern="0" noProof="0" smtClean="0">
                <a:effectLst>
                  <a:outerShdw blurRad="38100" dist="38100" dir="2700000" algn="tl">
                    <a:srgbClr val="000000"/>
                  </a:outerShdw>
                </a:effectLst>
                <a:latin typeface="+mn-lt"/>
                <a:ea typeface="+mn-ea"/>
                <a:cs typeface="+mn-cs"/>
                <a:sym typeface="+mn-ea"/>
              </a:rPr>
              <a:t>,</a:t>
            </a:r>
            <a:r>
              <a:rPr lang="zh-CN" altLang="en-US" sz="2000" kern="0" noProof="0" smtClean="0">
                <a:effectLst>
                  <a:outerShdw blurRad="38100" dist="38100" dir="2700000" algn="tl">
                    <a:srgbClr val="000000"/>
                  </a:outerShdw>
                </a:effectLst>
                <a:latin typeface="+mn-lt"/>
                <a:ea typeface="+mn-ea"/>
                <a:cs typeface="+mn-cs"/>
                <a:sym typeface="+mn-ea"/>
              </a:rPr>
              <a:t>每年再培训时间不得少于</a:t>
            </a:r>
            <a:r>
              <a:rPr lang="en-US" altLang="zh-CN" sz="2000" kern="0" noProof="0" smtClean="0">
                <a:solidFill>
                  <a:srgbClr val="FFFF00"/>
                </a:solidFill>
                <a:effectLst>
                  <a:outerShdw blurRad="38100" dist="38100" dir="2700000" algn="tl">
                    <a:srgbClr val="000000"/>
                  </a:outerShdw>
                </a:effectLst>
                <a:latin typeface="+mn-lt"/>
                <a:ea typeface="+mn-ea"/>
                <a:cs typeface="+mn-cs"/>
                <a:sym typeface="+mn-ea"/>
              </a:rPr>
              <a:t>16</a:t>
            </a:r>
            <a:r>
              <a:rPr lang="zh-CN" altLang="en-US" sz="2000" kern="0" noProof="0" smtClean="0">
                <a:solidFill>
                  <a:srgbClr val="FFFF00"/>
                </a:solidFill>
                <a:effectLst>
                  <a:outerShdw blurRad="38100" dist="38100" dir="2700000" algn="tl">
                    <a:srgbClr val="000000"/>
                  </a:outerShdw>
                </a:effectLst>
                <a:latin typeface="+mn-lt"/>
                <a:ea typeface="+mn-ea"/>
                <a:cs typeface="+mn-cs"/>
                <a:sym typeface="+mn-ea"/>
              </a:rPr>
              <a:t>学</a:t>
            </a:r>
            <a:r>
              <a:rPr lang="zh-CN" altLang="en-US" sz="2000" kern="0" noProof="0" smtClean="0">
                <a:effectLst>
                  <a:outerShdw blurRad="38100" dist="38100" dir="2700000" algn="tl">
                    <a:srgbClr val="000000"/>
                  </a:outerShdw>
                </a:effectLst>
                <a:latin typeface="+mn-lt"/>
                <a:ea typeface="+mn-ea"/>
                <a:cs typeface="+mn-cs"/>
                <a:sym typeface="+mn-ea"/>
              </a:rPr>
              <a:t>时。</a:t>
            </a:r>
            <a:endParaRPr lang="zh-CN" altLang="en-US" sz="2000" noProof="1"/>
          </a:p>
        </p:txBody>
      </p:sp>
    </p:spTree>
  </p:cSld>
  <p:clrMapOvr>
    <a:masterClrMapping/>
  </p:clrMapOvr>
  <p:transition spd="slow" advTm="5769">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7" name="Freeform 7"/>
          <p:cNvSpPr/>
          <p:nvPr/>
        </p:nvSpPr>
        <p:spPr>
          <a:xfrm>
            <a:off x="890588" y="785813"/>
            <a:ext cx="369887" cy="425450"/>
          </a:xfrm>
          <a:custGeom>
            <a:avLst/>
            <a:gdLst/>
            <a:ahLst/>
            <a:cxnLst>
              <a:cxn ang="0">
                <a:pos x="2147483647" y="0"/>
              </a:cxn>
              <a:cxn ang="0">
                <a:pos x="2147483647" y="0"/>
              </a:cxn>
              <a:cxn ang="0">
                <a:pos x="2147483647" y="2147483647"/>
              </a:cxn>
              <a:cxn ang="0">
                <a:pos x="0" y="2147483647"/>
              </a:cxn>
              <a:cxn ang="0">
                <a:pos x="0" y="2147483647"/>
              </a:cxn>
              <a:cxn ang="0">
                <a:pos x="2147483647" y="2147483647"/>
              </a:cxn>
              <a:cxn ang="0">
                <a:pos x="2147483647" y="2147483647"/>
              </a:cxn>
              <a:cxn ang="0">
                <a:pos x="2147483647" y="2147483647"/>
              </a:cxn>
              <a:cxn ang="0">
                <a:pos x="2147483647" y="2147483647"/>
              </a:cxn>
              <a:cxn ang="0">
                <a:pos x="2147483647" y="0"/>
              </a:cxn>
            </a:cxnLst>
            <a:pathLst>
              <a:path w="2504" h="2504">
                <a:moveTo>
                  <a:pt x="2199" y="0"/>
                </a:moveTo>
                <a:lnTo>
                  <a:pt x="2504" y="0"/>
                </a:lnTo>
                <a:lnTo>
                  <a:pt x="2504" y="2504"/>
                </a:lnTo>
                <a:lnTo>
                  <a:pt x="0" y="2504"/>
                </a:lnTo>
                <a:lnTo>
                  <a:pt x="0" y="2199"/>
                </a:lnTo>
                <a:lnTo>
                  <a:pt x="1970" y="2199"/>
                </a:lnTo>
                <a:lnTo>
                  <a:pt x="87" y="315"/>
                </a:lnTo>
                <a:lnTo>
                  <a:pt x="303" y="99"/>
                </a:lnTo>
                <a:lnTo>
                  <a:pt x="2199" y="1996"/>
                </a:lnTo>
                <a:lnTo>
                  <a:pt x="2199" y="0"/>
                </a:lnTo>
                <a:close/>
              </a:path>
            </a:pathLst>
          </a:custGeom>
          <a:solidFill>
            <a:schemeClr val="bg1"/>
          </a:solidFill>
          <a:ln w="9525">
            <a:noFill/>
          </a:ln>
        </p:spPr>
        <p:txBody>
          <a:bodyPr/>
          <a:p>
            <a:endParaRPr lang="zh-CN" altLang="en-US"/>
          </a:p>
        </p:txBody>
      </p:sp>
      <p:sp>
        <p:nvSpPr>
          <p:cNvPr id="2" name="文本框 1"/>
          <p:cNvSpPr txBox="1"/>
          <p:nvPr/>
        </p:nvSpPr>
        <p:spPr>
          <a:xfrm>
            <a:off x="890588" y="1484313"/>
            <a:ext cx="8218488" cy="3354388"/>
          </a:xfrm>
          <a:prstGeom prst="rect">
            <a:avLst/>
          </a:prstGeom>
          <a:noFill/>
        </p:spPr>
        <p:txBody>
          <a:bodyPr wrap="square" rtlCol="0">
            <a:spAutoFit/>
          </a:bodyPr>
          <a:p>
            <a:pPr marR="0" defTabSz="914400">
              <a:spcBef>
                <a:spcPct val="20000"/>
              </a:spcBef>
              <a:buClr>
                <a:schemeClr val="tx2"/>
              </a:buClr>
              <a:buSzTx/>
              <a:buFontTx/>
              <a:defRPr/>
            </a:pPr>
            <a:r>
              <a:rPr lang="en-US" altLang="zh-CN" sz="2000" kern="0" noProof="0" smtClean="0">
                <a:effectLst>
                  <a:outerShdw blurRad="38100" dist="38100" dir="2700000" algn="tl">
                    <a:srgbClr val="000000"/>
                  </a:outerShdw>
                </a:effectLst>
                <a:latin typeface="+mn-lt"/>
                <a:ea typeface="+mn-ea"/>
                <a:cs typeface="+mn-cs"/>
                <a:sym typeface="+mn-ea"/>
              </a:rPr>
              <a:t>3.4</a:t>
            </a:r>
            <a:r>
              <a:rPr lang="zh-CN" altLang="en-US" sz="2000" kern="0" noProof="0" smtClean="0">
                <a:effectLst>
                  <a:outerShdw blurRad="38100" dist="38100" dir="2700000" algn="tl">
                    <a:srgbClr val="000000"/>
                  </a:outerShdw>
                </a:effectLst>
                <a:latin typeface="+mn-lt"/>
                <a:ea typeface="+mn-ea"/>
                <a:cs typeface="+mn-cs"/>
                <a:sym typeface="+mn-ea"/>
              </a:rPr>
              <a:t>在</a:t>
            </a:r>
            <a:r>
              <a:rPr lang="zh-CN" altLang="en-US" sz="2000" kern="0" noProof="0" smtClean="0">
                <a:solidFill>
                  <a:srgbClr val="FFFF00"/>
                </a:solidFill>
                <a:effectLst>
                  <a:outerShdw blurRad="38100" dist="38100" dir="2700000" algn="tl">
                    <a:srgbClr val="000000"/>
                  </a:outerShdw>
                </a:effectLst>
                <a:latin typeface="+mn-lt"/>
                <a:ea typeface="+mn-ea"/>
                <a:cs typeface="+mn-cs"/>
                <a:sym typeface="+mn-ea"/>
              </a:rPr>
              <a:t>新</a:t>
            </a:r>
            <a:r>
              <a:rPr lang="zh-CN" altLang="en-US" sz="2000" kern="0" noProof="0" smtClean="0">
                <a:effectLst>
                  <a:outerShdw blurRad="38100" dist="38100" dir="2700000" algn="tl">
                    <a:srgbClr val="000000"/>
                  </a:outerShdw>
                </a:effectLst>
                <a:latin typeface="+mn-lt"/>
                <a:ea typeface="+mn-ea"/>
                <a:cs typeface="+mn-cs"/>
                <a:sym typeface="+mn-ea"/>
              </a:rPr>
              <a:t>工艺</a:t>
            </a:r>
            <a:r>
              <a:rPr lang="en-US" altLang="zh-CN" sz="2000" kern="0" noProof="0" smtClean="0">
                <a:effectLst>
                  <a:outerShdw blurRad="38100" dist="38100" dir="2700000" algn="tl">
                    <a:srgbClr val="000000"/>
                  </a:outerShdw>
                </a:effectLst>
                <a:latin typeface="+mn-lt"/>
                <a:ea typeface="+mn-ea"/>
                <a:cs typeface="+mn-cs"/>
                <a:sym typeface="+mn-ea"/>
              </a:rPr>
              <a:t>,</a:t>
            </a:r>
            <a:r>
              <a:rPr lang="zh-CN" altLang="en-US" sz="2000" kern="0" noProof="0" smtClean="0">
                <a:effectLst>
                  <a:outerShdw blurRad="38100" dist="38100" dir="2700000" algn="tl">
                    <a:srgbClr val="000000"/>
                  </a:outerShdw>
                </a:effectLst>
                <a:latin typeface="+mn-lt"/>
                <a:ea typeface="+mn-ea"/>
                <a:cs typeface="+mn-cs"/>
                <a:sym typeface="+mn-ea"/>
              </a:rPr>
              <a:t>新技术、新材料、新设备设施投入使用前</a:t>
            </a:r>
            <a:r>
              <a:rPr lang="en-US" altLang="zh-CN" sz="2000" kern="0" noProof="0" smtClean="0">
                <a:effectLst>
                  <a:outerShdw blurRad="38100" dist="38100" dir="2700000" algn="tl">
                    <a:srgbClr val="000000"/>
                  </a:outerShdw>
                </a:effectLst>
                <a:latin typeface="+mn-lt"/>
                <a:ea typeface="+mn-ea"/>
                <a:cs typeface="+mn-cs"/>
                <a:sym typeface="+mn-ea"/>
              </a:rPr>
              <a:t>,</a:t>
            </a:r>
            <a:r>
              <a:rPr lang="zh-CN" altLang="en-US" sz="2000" kern="0" noProof="0" smtClean="0">
                <a:effectLst>
                  <a:outerShdw blurRad="38100" dist="38100" dir="2700000" algn="tl">
                    <a:srgbClr val="000000"/>
                  </a:outerShdw>
                </a:effectLst>
                <a:latin typeface="+mn-lt"/>
                <a:ea typeface="+mn-ea"/>
                <a:cs typeface="+mn-cs"/>
                <a:sym typeface="+mn-ea"/>
              </a:rPr>
              <a:t>企业应对有关操作岗位人员进行专门的安全生产和职业卫生教育培训</a:t>
            </a:r>
            <a:r>
              <a:rPr lang="en-US" altLang="zh-CN" sz="2000" kern="0" noProof="0" smtClean="0">
                <a:effectLst>
                  <a:outerShdw blurRad="38100" dist="38100" dir="2700000" algn="tl">
                    <a:srgbClr val="000000"/>
                  </a:outerShdw>
                </a:effectLst>
                <a:latin typeface="+mn-lt"/>
                <a:ea typeface="+mn-ea"/>
                <a:cs typeface="+mn-cs"/>
                <a:sym typeface="+mn-ea"/>
              </a:rPr>
              <a:t>,</a:t>
            </a:r>
            <a:r>
              <a:rPr lang="zh-CN" altLang="en-US" sz="2000" kern="0" noProof="0" smtClean="0">
                <a:effectLst>
                  <a:outerShdw blurRad="38100" dist="38100" dir="2700000" algn="tl">
                    <a:srgbClr val="000000"/>
                  </a:outerShdw>
                </a:effectLst>
                <a:latin typeface="+mn-lt"/>
                <a:ea typeface="+mn-ea"/>
                <a:cs typeface="+mn-cs"/>
                <a:sym typeface="+mn-ea"/>
              </a:rPr>
              <a:t>确保其具备相应的</a:t>
            </a:r>
            <a:r>
              <a:rPr lang="zh-CN" altLang="en-US" sz="2000" kern="0" noProof="0" smtClean="0">
                <a:solidFill>
                  <a:srgbClr val="FFFF00"/>
                </a:solidFill>
                <a:effectLst>
                  <a:outerShdw blurRad="38100" dist="38100" dir="2700000" algn="tl">
                    <a:srgbClr val="000000"/>
                  </a:outerShdw>
                </a:effectLst>
                <a:latin typeface="+mn-lt"/>
                <a:ea typeface="+mn-ea"/>
                <a:cs typeface="+mn-cs"/>
                <a:sym typeface="+mn-ea"/>
              </a:rPr>
              <a:t>安全操作、事故预防和应急处置</a:t>
            </a:r>
            <a:r>
              <a:rPr lang="zh-CN" altLang="en-US" sz="2000" kern="0" noProof="0" smtClean="0">
                <a:effectLst>
                  <a:outerShdw blurRad="38100" dist="38100" dir="2700000" algn="tl">
                    <a:srgbClr val="000000"/>
                  </a:outerShdw>
                </a:effectLst>
                <a:latin typeface="+mn-lt"/>
                <a:ea typeface="+mn-ea"/>
                <a:cs typeface="+mn-cs"/>
                <a:sym typeface="+mn-ea"/>
              </a:rPr>
              <a:t>能力从业人员在本单位内</a:t>
            </a:r>
            <a:r>
              <a:rPr lang="zh-CN" altLang="en-US" sz="2000" kern="0" noProof="0" smtClean="0">
                <a:solidFill>
                  <a:srgbClr val="FFFF00"/>
                </a:solidFill>
                <a:effectLst>
                  <a:outerShdw blurRad="38100" dist="38100" dir="2700000" algn="tl">
                    <a:srgbClr val="000000"/>
                  </a:outerShdw>
                </a:effectLst>
                <a:latin typeface="+mn-lt"/>
                <a:ea typeface="+mn-ea"/>
                <a:cs typeface="+mn-cs"/>
                <a:sym typeface="+mn-ea"/>
              </a:rPr>
              <a:t>调整</a:t>
            </a:r>
            <a:r>
              <a:rPr lang="zh-CN" altLang="en-US" sz="2000" kern="0" noProof="0" smtClean="0">
                <a:effectLst>
                  <a:outerShdw blurRad="38100" dist="38100" dir="2700000" algn="tl">
                    <a:srgbClr val="000000"/>
                  </a:outerShdw>
                </a:effectLst>
                <a:latin typeface="+mn-lt"/>
                <a:ea typeface="+mn-ea"/>
                <a:cs typeface="+mn-cs"/>
                <a:sym typeface="+mn-ea"/>
              </a:rPr>
              <a:t>工作岗位或</a:t>
            </a:r>
            <a:r>
              <a:rPr lang="zh-CN" altLang="en-US" sz="2000" kern="0" noProof="0" smtClean="0">
                <a:solidFill>
                  <a:srgbClr val="FFFF00"/>
                </a:solidFill>
                <a:effectLst>
                  <a:outerShdw blurRad="38100" dist="38100" dir="2700000" algn="tl">
                    <a:srgbClr val="000000"/>
                  </a:outerShdw>
                </a:effectLst>
                <a:latin typeface="+mn-lt"/>
                <a:ea typeface="+mn-ea"/>
                <a:cs typeface="+mn-cs"/>
                <a:sym typeface="+mn-ea"/>
              </a:rPr>
              <a:t>离岗</a:t>
            </a:r>
            <a:r>
              <a:rPr lang="zh-CN" altLang="en-US" sz="2000" kern="0" noProof="0" smtClean="0">
                <a:effectLst>
                  <a:outerShdw blurRad="38100" dist="38100" dir="2700000" algn="tl">
                    <a:srgbClr val="000000"/>
                  </a:outerShdw>
                </a:effectLst>
                <a:latin typeface="+mn-lt"/>
                <a:ea typeface="+mn-ea"/>
                <a:cs typeface="+mn-cs"/>
                <a:sym typeface="+mn-ea"/>
              </a:rPr>
              <a:t>一年以上重新上岗时</a:t>
            </a:r>
            <a:r>
              <a:rPr lang="en-US" altLang="zh-CN" sz="2000" kern="0" noProof="0" smtClean="0">
                <a:effectLst>
                  <a:outerShdw blurRad="38100" dist="38100" dir="2700000" algn="tl">
                    <a:srgbClr val="000000"/>
                  </a:outerShdw>
                </a:effectLst>
                <a:latin typeface="+mn-lt"/>
                <a:ea typeface="+mn-ea"/>
                <a:cs typeface="+mn-cs"/>
                <a:sym typeface="+mn-ea"/>
              </a:rPr>
              <a:t>,</a:t>
            </a:r>
            <a:r>
              <a:rPr lang="zh-CN" altLang="en-US" sz="2000" kern="0" noProof="0" smtClean="0">
                <a:effectLst>
                  <a:outerShdw blurRad="38100" dist="38100" dir="2700000" algn="tl">
                    <a:srgbClr val="000000"/>
                  </a:outerShdw>
                </a:effectLst>
                <a:latin typeface="+mn-lt"/>
                <a:ea typeface="+mn-ea"/>
                <a:cs typeface="+mn-cs"/>
                <a:sym typeface="+mn-ea"/>
              </a:rPr>
              <a:t>应当重新培训，从事</a:t>
            </a:r>
            <a:r>
              <a:rPr lang="zh-CN" altLang="en-US" sz="2000" kern="0" noProof="0" smtClean="0">
                <a:solidFill>
                  <a:srgbClr val="FFFF00"/>
                </a:solidFill>
                <a:effectLst>
                  <a:outerShdw blurRad="38100" dist="38100" dir="2700000" algn="tl">
                    <a:srgbClr val="000000"/>
                  </a:outerShdw>
                </a:effectLst>
                <a:latin typeface="+mn-lt"/>
                <a:ea typeface="+mn-ea"/>
                <a:cs typeface="+mn-cs"/>
                <a:sym typeface="+mn-ea"/>
              </a:rPr>
              <a:t>特种</a:t>
            </a:r>
            <a:r>
              <a:rPr lang="en-US" altLang="zh-CN" sz="2000" kern="0" noProof="0" smtClean="0">
                <a:solidFill>
                  <a:srgbClr val="FFFF00"/>
                </a:solidFill>
                <a:effectLst>
                  <a:outerShdw blurRad="38100" dist="38100" dir="2700000" algn="tl">
                    <a:srgbClr val="000000"/>
                  </a:outerShdw>
                </a:effectLst>
                <a:latin typeface="+mn-lt"/>
                <a:ea typeface="+mn-ea"/>
                <a:cs typeface="+mn-cs"/>
                <a:sym typeface="+mn-ea"/>
              </a:rPr>
              <a:t>(</a:t>
            </a:r>
            <a:r>
              <a:rPr lang="zh-CN" altLang="en-US" sz="2000" kern="0" noProof="0" smtClean="0">
                <a:solidFill>
                  <a:srgbClr val="FFFF00"/>
                </a:solidFill>
                <a:effectLst>
                  <a:outerShdw blurRad="38100" dist="38100" dir="2700000" algn="tl">
                    <a:srgbClr val="000000"/>
                  </a:outerShdw>
                </a:effectLst>
                <a:latin typeface="+mn-lt"/>
                <a:ea typeface="+mn-ea"/>
                <a:cs typeface="+mn-cs"/>
                <a:sym typeface="+mn-ea"/>
              </a:rPr>
              <a:t>设备</a:t>
            </a:r>
            <a:r>
              <a:rPr lang="en-US" altLang="zh-CN" sz="2000" kern="0" noProof="0" smtClean="0">
                <a:solidFill>
                  <a:srgbClr val="FFFF00"/>
                </a:solidFill>
                <a:effectLst>
                  <a:outerShdw blurRad="38100" dist="38100" dir="2700000" algn="tl">
                    <a:srgbClr val="000000"/>
                  </a:outerShdw>
                </a:effectLst>
                <a:latin typeface="+mn-lt"/>
                <a:ea typeface="+mn-ea"/>
                <a:cs typeface="+mn-cs"/>
                <a:sym typeface="+mn-ea"/>
              </a:rPr>
              <a:t>)</a:t>
            </a:r>
            <a:r>
              <a:rPr lang="zh-CN" altLang="en-US" sz="2000" kern="0" noProof="0" smtClean="0">
                <a:solidFill>
                  <a:srgbClr val="FFFF00"/>
                </a:solidFill>
                <a:effectLst>
                  <a:outerShdw blurRad="38100" dist="38100" dir="2700000" algn="tl">
                    <a:srgbClr val="000000"/>
                  </a:outerShdw>
                </a:effectLst>
                <a:latin typeface="+mn-lt"/>
                <a:ea typeface="+mn-ea"/>
                <a:cs typeface="+mn-cs"/>
                <a:sym typeface="+mn-ea"/>
              </a:rPr>
              <a:t>作业的人员应取得特种</a:t>
            </a:r>
            <a:r>
              <a:rPr lang="en-US" altLang="zh-CN" sz="2000" kern="0" noProof="0" smtClean="0">
                <a:solidFill>
                  <a:srgbClr val="FFFF00"/>
                </a:solidFill>
                <a:effectLst>
                  <a:outerShdw blurRad="38100" dist="38100" dir="2700000" algn="tl">
                    <a:srgbClr val="000000"/>
                  </a:outerShdw>
                </a:effectLst>
                <a:latin typeface="+mn-lt"/>
                <a:ea typeface="+mn-ea"/>
                <a:cs typeface="+mn-cs"/>
                <a:sym typeface="+mn-ea"/>
              </a:rPr>
              <a:t>(</a:t>
            </a:r>
            <a:r>
              <a:rPr lang="zh-CN" altLang="en-US" sz="2000" kern="0" noProof="0" smtClean="0">
                <a:solidFill>
                  <a:srgbClr val="FFFF00"/>
                </a:solidFill>
                <a:effectLst>
                  <a:outerShdw blurRad="38100" dist="38100" dir="2700000" algn="tl">
                    <a:srgbClr val="000000"/>
                  </a:outerShdw>
                </a:effectLst>
                <a:latin typeface="+mn-lt"/>
                <a:ea typeface="+mn-ea"/>
                <a:cs typeface="+mn-cs"/>
                <a:sym typeface="+mn-ea"/>
              </a:rPr>
              <a:t>设备</a:t>
            </a:r>
            <a:r>
              <a:rPr lang="en-US" altLang="zh-CN" sz="2000" kern="0" noProof="0" smtClean="0">
                <a:solidFill>
                  <a:srgbClr val="FFFF00"/>
                </a:solidFill>
                <a:effectLst>
                  <a:outerShdw blurRad="38100" dist="38100" dir="2700000" algn="tl">
                    <a:srgbClr val="000000"/>
                  </a:outerShdw>
                </a:effectLst>
                <a:latin typeface="+mn-lt"/>
                <a:ea typeface="+mn-ea"/>
                <a:cs typeface="+mn-cs"/>
                <a:sym typeface="+mn-ea"/>
              </a:rPr>
              <a:t>)</a:t>
            </a:r>
            <a:r>
              <a:rPr lang="zh-CN" altLang="en-US" sz="2000" kern="0" noProof="0" smtClean="0">
                <a:solidFill>
                  <a:srgbClr val="FFFF00"/>
                </a:solidFill>
                <a:effectLst>
                  <a:outerShdw blurRad="38100" dist="38100" dir="2700000" algn="tl">
                    <a:srgbClr val="000000"/>
                  </a:outerShdw>
                </a:effectLst>
                <a:latin typeface="+mn-lt"/>
                <a:ea typeface="+mn-ea"/>
                <a:cs typeface="+mn-cs"/>
                <a:sym typeface="+mn-ea"/>
              </a:rPr>
              <a:t>作业操作资格证书。</a:t>
            </a:r>
            <a:endParaRPr kumimoji="0" lang="en-US" altLang="zh-CN" sz="2000" kern="0" cap="none" spc="0" normalizeH="0" baseline="0" noProof="0" smtClean="0">
              <a:solidFill>
                <a:srgbClr val="FFFF00"/>
              </a:solidFill>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en-US" altLang="zh-CN" sz="2000" kern="0" noProof="0" smtClean="0">
                <a:effectLst>
                  <a:outerShdw blurRad="38100" dist="38100" dir="2700000" algn="tl">
                    <a:srgbClr val="000000"/>
                  </a:outerShdw>
                </a:effectLst>
                <a:latin typeface="+mn-lt"/>
                <a:ea typeface="+mn-ea"/>
                <a:cs typeface="+mn-cs"/>
                <a:sym typeface="+mn-ea"/>
              </a:rPr>
              <a:t>3.5  </a:t>
            </a:r>
            <a:r>
              <a:rPr lang="zh-CN" altLang="en-US" sz="2000" kern="0" noProof="0" smtClean="0">
                <a:effectLst>
                  <a:outerShdw blurRad="38100" dist="38100" dir="2700000" algn="tl">
                    <a:srgbClr val="000000"/>
                  </a:outerShdw>
                </a:effectLst>
                <a:latin typeface="+mn-lt"/>
                <a:ea typeface="+mn-ea"/>
                <a:cs typeface="+mn-cs"/>
                <a:sym typeface="+mn-ea"/>
              </a:rPr>
              <a:t>外来人员</a:t>
            </a:r>
            <a:endParaRPr kumimoji="0" lang="en-US" altLang="zh-CN" sz="2000" kern="0" cap="none" spc="0" normalizeH="0" baseline="0" noProof="0" smtClean="0">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zh-CN" altLang="en-US" sz="2000" kern="0" noProof="0" smtClean="0">
                <a:effectLst>
                  <a:outerShdw blurRad="38100" dist="38100" dir="2700000" algn="tl">
                    <a:srgbClr val="000000"/>
                  </a:outerShdw>
                </a:effectLst>
                <a:latin typeface="+mn-lt"/>
                <a:ea typeface="+mn-ea"/>
                <a:cs typeface="+mn-cs"/>
                <a:sym typeface="+mn-ea"/>
              </a:rPr>
              <a:t>外来人员培训</a:t>
            </a:r>
            <a:r>
              <a:rPr lang="zh-CN" altLang="en-US" sz="2000" kern="0" noProof="0" smtClean="0">
                <a:solidFill>
                  <a:srgbClr val="FFFF00"/>
                </a:solidFill>
                <a:effectLst>
                  <a:outerShdw blurRad="38100" dist="38100" dir="2700000" algn="tl">
                    <a:srgbClr val="000000"/>
                  </a:outerShdw>
                </a:effectLst>
                <a:latin typeface="+mn-lt"/>
                <a:ea typeface="+mn-ea"/>
                <a:cs typeface="+mn-cs"/>
                <a:sym typeface="+mn-ea"/>
              </a:rPr>
              <a:t>主要内容包括</a:t>
            </a:r>
            <a:r>
              <a:rPr lang="en-US" altLang="zh-CN" sz="2000" kern="0" noProof="0" smtClean="0">
                <a:solidFill>
                  <a:srgbClr val="FFFF00"/>
                </a:solidFill>
                <a:effectLst>
                  <a:outerShdw blurRad="38100" dist="38100" dir="2700000" algn="tl">
                    <a:srgbClr val="000000"/>
                  </a:outerShdw>
                </a:effectLst>
                <a:latin typeface="+mn-lt"/>
                <a:ea typeface="+mn-ea"/>
                <a:cs typeface="+mn-cs"/>
                <a:sym typeface="+mn-ea"/>
              </a:rPr>
              <a:t>:</a:t>
            </a:r>
            <a:r>
              <a:rPr lang="zh-CN" altLang="en-US" sz="2000" kern="0" noProof="0" smtClean="0">
                <a:solidFill>
                  <a:srgbClr val="FFFF00"/>
                </a:solidFill>
                <a:effectLst>
                  <a:outerShdw blurRad="38100" dist="38100" dir="2700000" algn="tl">
                    <a:srgbClr val="000000"/>
                  </a:outerShdw>
                </a:effectLst>
                <a:latin typeface="+mn-lt"/>
                <a:ea typeface="+mn-ea"/>
                <a:cs typeface="+mn-cs"/>
                <a:sym typeface="+mn-ea"/>
              </a:rPr>
              <a:t>入厂规定、安全要求、风险及安全控制措施、防护措施、应急知识等</a:t>
            </a:r>
            <a:r>
              <a:rPr lang="zh-CN" altLang="en-US" sz="2000" kern="0" noProof="0" smtClean="0">
                <a:effectLst>
                  <a:outerShdw blurRad="38100" dist="38100" dir="2700000" algn="tl">
                    <a:srgbClr val="000000"/>
                  </a:outerShdw>
                </a:effectLst>
                <a:latin typeface="+mn-lt"/>
                <a:ea typeface="+mn-ea"/>
                <a:cs typeface="+mn-cs"/>
                <a:sym typeface="+mn-ea"/>
              </a:rPr>
              <a:t>。</a:t>
            </a:r>
            <a:endParaRPr kumimoji="0" lang="en-US" altLang="zh-CN" sz="2000" kern="0" cap="none" spc="0" normalizeH="0" baseline="0" noProof="0" smtClean="0">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endParaRPr kumimoji="0" lang="en-US" altLang="zh-CN" sz="2000" kern="0" cap="none" spc="0" normalizeH="0" baseline="0" noProof="0" smtClean="0">
              <a:effectLst>
                <a:outerShdw blurRad="38100" dist="38100" dir="2700000" algn="tl">
                  <a:srgbClr val="000000"/>
                </a:outerShdw>
              </a:effectLst>
              <a:latin typeface="+mn-lt"/>
              <a:ea typeface="+mn-ea"/>
              <a:cs typeface="+mn-cs"/>
            </a:endParaRPr>
          </a:p>
          <a:p>
            <a:endParaRPr lang="zh-CN" altLang="en-US" sz="2000" noProof="1"/>
          </a:p>
        </p:txBody>
      </p:sp>
    </p:spTree>
  </p:cSld>
  <p:clrMapOvr>
    <a:masterClrMapping/>
  </p:clrMapOvr>
  <p:transition spd="slow" advTm="5769">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841" name="Freeform 7"/>
          <p:cNvSpPr/>
          <p:nvPr/>
        </p:nvSpPr>
        <p:spPr>
          <a:xfrm>
            <a:off x="890588" y="785813"/>
            <a:ext cx="369887" cy="425450"/>
          </a:xfrm>
          <a:custGeom>
            <a:avLst/>
            <a:gdLst/>
            <a:ahLst/>
            <a:cxnLst>
              <a:cxn ang="0">
                <a:pos x="2147483647" y="0"/>
              </a:cxn>
              <a:cxn ang="0">
                <a:pos x="2147483647" y="0"/>
              </a:cxn>
              <a:cxn ang="0">
                <a:pos x="2147483647" y="2147483647"/>
              </a:cxn>
              <a:cxn ang="0">
                <a:pos x="0" y="2147483647"/>
              </a:cxn>
              <a:cxn ang="0">
                <a:pos x="0" y="2147483647"/>
              </a:cxn>
              <a:cxn ang="0">
                <a:pos x="2147483647" y="2147483647"/>
              </a:cxn>
              <a:cxn ang="0">
                <a:pos x="2147483647" y="2147483647"/>
              </a:cxn>
              <a:cxn ang="0">
                <a:pos x="2147483647" y="2147483647"/>
              </a:cxn>
              <a:cxn ang="0">
                <a:pos x="2147483647" y="2147483647"/>
              </a:cxn>
              <a:cxn ang="0">
                <a:pos x="2147483647" y="0"/>
              </a:cxn>
            </a:cxnLst>
            <a:pathLst>
              <a:path w="2504" h="2504">
                <a:moveTo>
                  <a:pt x="2199" y="0"/>
                </a:moveTo>
                <a:lnTo>
                  <a:pt x="2504" y="0"/>
                </a:lnTo>
                <a:lnTo>
                  <a:pt x="2504" y="2504"/>
                </a:lnTo>
                <a:lnTo>
                  <a:pt x="0" y="2504"/>
                </a:lnTo>
                <a:lnTo>
                  <a:pt x="0" y="2199"/>
                </a:lnTo>
                <a:lnTo>
                  <a:pt x="1970" y="2199"/>
                </a:lnTo>
                <a:lnTo>
                  <a:pt x="87" y="315"/>
                </a:lnTo>
                <a:lnTo>
                  <a:pt x="303" y="99"/>
                </a:lnTo>
                <a:lnTo>
                  <a:pt x="2199" y="1996"/>
                </a:lnTo>
                <a:lnTo>
                  <a:pt x="2199" y="0"/>
                </a:lnTo>
                <a:close/>
              </a:path>
            </a:pathLst>
          </a:custGeom>
          <a:solidFill>
            <a:schemeClr val="bg1"/>
          </a:solidFill>
          <a:ln w="9525">
            <a:noFill/>
          </a:ln>
        </p:spPr>
        <p:txBody>
          <a:bodyPr/>
          <a:p>
            <a:endParaRPr lang="zh-CN" altLang="en-US"/>
          </a:p>
        </p:txBody>
      </p:sp>
      <p:sp>
        <p:nvSpPr>
          <p:cNvPr id="2" name="文本框 1"/>
          <p:cNvSpPr txBox="1"/>
          <p:nvPr/>
        </p:nvSpPr>
        <p:spPr>
          <a:xfrm>
            <a:off x="890588" y="1484313"/>
            <a:ext cx="8289925" cy="4276725"/>
          </a:xfrm>
          <a:prstGeom prst="rect">
            <a:avLst/>
          </a:prstGeom>
          <a:noFill/>
        </p:spPr>
        <p:txBody>
          <a:bodyPr wrap="square" rtlCol="0">
            <a:spAutoFit/>
          </a:bodyPr>
          <a:p>
            <a:pPr marR="0" defTabSz="914400">
              <a:spcBef>
                <a:spcPct val="20000"/>
              </a:spcBef>
              <a:buClr>
                <a:schemeClr val="tx2"/>
              </a:buClr>
              <a:buSzTx/>
              <a:buFontTx/>
              <a:defRPr/>
            </a:pPr>
            <a:r>
              <a:rPr lang="zh-CN" altLang="en-US" sz="2000" kern="0" noProof="0" dirty="0" smtClean="0">
                <a:effectLst>
                  <a:outerShdw blurRad="38100" dist="38100" dir="2700000" algn="tl">
                    <a:srgbClr val="000000"/>
                  </a:outerShdw>
                </a:effectLst>
                <a:latin typeface="+mn-lt"/>
                <a:ea typeface="+mn-ea"/>
                <a:cs typeface="+mn-cs"/>
                <a:sym typeface="+mn-ea"/>
              </a:rPr>
              <a:t>（四）、现场管理</a:t>
            </a:r>
            <a:endParaRPr kumimoji="0" lang="en-US" altLang="zh-CN" sz="2000" kern="0" cap="none" spc="0" normalizeH="0" baseline="0" noProof="0" dirty="0" smtClean="0">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en-US" altLang="zh-CN" sz="2000" kern="0" noProof="0" dirty="0" smtClean="0">
                <a:effectLst>
                  <a:outerShdw blurRad="38100" dist="38100" dir="2700000" algn="tl">
                    <a:srgbClr val="000000"/>
                  </a:outerShdw>
                </a:effectLst>
                <a:latin typeface="+mn-lt"/>
                <a:ea typeface="+mn-ea"/>
                <a:cs typeface="+mn-cs"/>
                <a:sym typeface="+mn-ea"/>
              </a:rPr>
              <a:t>4.1</a:t>
            </a:r>
            <a:r>
              <a:rPr lang="zh-CN" altLang="en-US" sz="2000" kern="0" noProof="0" dirty="0" smtClean="0">
                <a:effectLst>
                  <a:outerShdw blurRad="38100" dist="38100" dir="2700000" algn="tl">
                    <a:srgbClr val="000000"/>
                  </a:outerShdw>
                </a:effectLst>
                <a:latin typeface="+mn-lt"/>
                <a:ea typeface="+mn-ea"/>
                <a:cs typeface="+mn-cs"/>
                <a:sym typeface="+mn-ea"/>
              </a:rPr>
              <a:t>设备设施管理</a:t>
            </a:r>
            <a:endParaRPr kumimoji="0" lang="en-US" altLang="zh-CN" sz="2000" kern="0" cap="none" spc="0" normalizeH="0" baseline="0" noProof="0" dirty="0" smtClean="0">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zh-CN" altLang="en-US" sz="2000" kern="0" noProof="0" dirty="0" smtClean="0">
                <a:solidFill>
                  <a:srgbClr val="FFFF00"/>
                </a:solidFill>
                <a:effectLst>
                  <a:outerShdw blurRad="38100" dist="38100" dir="2700000" algn="tl">
                    <a:srgbClr val="000000"/>
                  </a:outerShdw>
                </a:effectLst>
                <a:latin typeface="+mn-lt"/>
                <a:ea typeface="+mn-ea"/>
                <a:cs typeface="+mn-cs"/>
                <a:sym typeface="+mn-ea"/>
              </a:rPr>
              <a:t>安全设施</a:t>
            </a:r>
            <a:r>
              <a:rPr lang="zh-CN" altLang="en-US" sz="2000" kern="0" noProof="0" dirty="0" smtClean="0">
                <a:effectLst>
                  <a:outerShdw blurRad="38100" dist="38100" dir="2700000" algn="tl">
                    <a:srgbClr val="000000"/>
                  </a:outerShdw>
                </a:effectLst>
                <a:latin typeface="+mn-lt"/>
                <a:ea typeface="+mn-ea"/>
                <a:cs typeface="+mn-cs"/>
                <a:sym typeface="+mn-ea"/>
              </a:rPr>
              <a:t>和职业病防护设施应</a:t>
            </a:r>
            <a:r>
              <a:rPr lang="zh-CN" altLang="en-US" sz="2000" kern="0" noProof="0" dirty="0" smtClean="0">
                <a:solidFill>
                  <a:srgbClr val="FFFF00"/>
                </a:solidFill>
                <a:effectLst>
                  <a:outerShdw blurRad="38100" dist="38100" dir="2700000" algn="tl">
                    <a:srgbClr val="000000"/>
                  </a:outerShdw>
                </a:effectLst>
                <a:latin typeface="+mn-lt"/>
                <a:ea typeface="+mn-ea"/>
                <a:cs typeface="+mn-cs"/>
                <a:sym typeface="+mn-ea"/>
              </a:rPr>
              <a:t>与</a:t>
            </a:r>
            <a:r>
              <a:rPr lang="zh-CN" altLang="en-US" sz="2000" kern="0" noProof="0" dirty="0" smtClean="0">
                <a:effectLst>
                  <a:outerShdw blurRad="38100" dist="38100" dir="2700000" algn="tl">
                    <a:srgbClr val="000000"/>
                  </a:outerShdw>
                </a:effectLst>
                <a:latin typeface="+mn-lt"/>
                <a:ea typeface="+mn-ea"/>
                <a:cs typeface="+mn-cs"/>
                <a:sym typeface="+mn-ea"/>
              </a:rPr>
              <a:t>建设项目</a:t>
            </a:r>
            <a:r>
              <a:rPr lang="zh-CN" altLang="en-US" sz="2000" kern="0" noProof="0" dirty="0" smtClean="0">
                <a:solidFill>
                  <a:srgbClr val="FFFF00"/>
                </a:solidFill>
                <a:effectLst>
                  <a:outerShdw blurRad="38100" dist="38100" dir="2700000" algn="tl">
                    <a:srgbClr val="000000"/>
                  </a:outerShdw>
                </a:effectLst>
                <a:latin typeface="+mn-lt"/>
                <a:ea typeface="+mn-ea"/>
                <a:cs typeface="+mn-cs"/>
                <a:sym typeface="+mn-ea"/>
              </a:rPr>
              <a:t>主体工程的“三同时”：同时设计、同时施工</a:t>
            </a:r>
            <a:r>
              <a:rPr lang="en-US" altLang="zh-CN" sz="2000" kern="0" noProof="0" dirty="0" smtClean="0">
                <a:solidFill>
                  <a:srgbClr val="FFFF00"/>
                </a:solidFill>
                <a:effectLst>
                  <a:outerShdw blurRad="38100" dist="38100" dir="2700000" algn="tl">
                    <a:srgbClr val="000000"/>
                  </a:outerShdw>
                </a:effectLst>
                <a:latin typeface="+mn-lt"/>
                <a:ea typeface="+mn-ea"/>
                <a:cs typeface="+mn-cs"/>
                <a:sym typeface="+mn-ea"/>
              </a:rPr>
              <a:t>,</a:t>
            </a:r>
            <a:r>
              <a:rPr lang="zh-CN" altLang="en-US" sz="2000" kern="0" noProof="0" dirty="0" smtClean="0">
                <a:solidFill>
                  <a:srgbClr val="FFFF00"/>
                </a:solidFill>
                <a:effectLst>
                  <a:outerShdw blurRad="38100" dist="38100" dir="2700000" algn="tl">
                    <a:srgbClr val="000000"/>
                  </a:outerShdw>
                </a:effectLst>
                <a:latin typeface="+mn-lt"/>
                <a:ea typeface="+mn-ea"/>
                <a:cs typeface="+mn-cs"/>
                <a:sym typeface="+mn-ea"/>
              </a:rPr>
              <a:t>同时投入生产和使用。</a:t>
            </a:r>
            <a:endParaRPr kumimoji="0" lang="en-US" altLang="zh-CN" sz="2000" kern="0" cap="none" spc="0" normalizeH="0" baseline="0" noProof="0" dirty="0" smtClean="0">
              <a:solidFill>
                <a:srgbClr val="FFFF00"/>
              </a:solidFill>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zh-CN" altLang="en-US" sz="2000" kern="0" noProof="0" dirty="0" smtClean="0">
                <a:effectLst>
                  <a:outerShdw blurRad="38100" dist="38100" dir="2700000" algn="tl">
                    <a:srgbClr val="000000"/>
                  </a:outerShdw>
                </a:effectLst>
                <a:latin typeface="+mn-lt"/>
                <a:ea typeface="+mn-ea"/>
                <a:cs typeface="+mn-cs"/>
                <a:sym typeface="+mn-ea"/>
              </a:rPr>
              <a:t>建设项目应符合：</a:t>
            </a:r>
            <a:endParaRPr kumimoji="0" lang="en-US" altLang="zh-CN" sz="2000" kern="0" cap="none" spc="0" normalizeH="0" baseline="0" noProof="0" dirty="0" smtClean="0">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zh-CN" altLang="en-US" sz="2000" kern="0" noProof="0" dirty="0" smtClean="0">
                <a:effectLst>
                  <a:outerShdw blurRad="38100" dist="38100" dir="2700000" algn="tl">
                    <a:srgbClr val="000000"/>
                  </a:outerShdw>
                </a:effectLst>
                <a:latin typeface="+mn-lt"/>
                <a:ea typeface="+mn-ea"/>
                <a:cs typeface="+mn-cs"/>
                <a:sym typeface="+mn-ea"/>
              </a:rPr>
              <a:t>天然气：</a:t>
            </a:r>
            <a:r>
              <a:rPr lang="en-US" altLang="zh-CN" sz="2000" kern="0" noProof="0" dirty="0" smtClean="0">
                <a:effectLst>
                  <a:outerShdw blurRad="38100" dist="38100" dir="2700000" algn="tl">
                    <a:srgbClr val="000000"/>
                  </a:outerShdw>
                </a:effectLst>
                <a:latin typeface="+mn-lt"/>
                <a:ea typeface="+mn-ea"/>
                <a:cs typeface="+mn-cs"/>
                <a:sym typeface="+mn-ea"/>
              </a:rPr>
              <a:t>《</a:t>
            </a:r>
            <a:r>
              <a:rPr lang="zh-CN" altLang="en-US" sz="2000" kern="0" noProof="0" dirty="0" smtClean="0">
                <a:effectLst>
                  <a:outerShdw blurRad="38100" dist="38100" dir="2700000" algn="tl">
                    <a:srgbClr val="000000"/>
                  </a:outerShdw>
                </a:effectLst>
                <a:latin typeface="+mn-lt"/>
                <a:ea typeface="+mn-ea"/>
                <a:cs typeface="+mn-cs"/>
                <a:sym typeface="+mn-ea"/>
              </a:rPr>
              <a:t>城镇燃气设计规范</a:t>
            </a:r>
            <a:r>
              <a:rPr lang="en-US" altLang="zh-CN" sz="2000" kern="0" noProof="0" dirty="0" smtClean="0">
                <a:effectLst>
                  <a:outerShdw blurRad="38100" dist="38100" dir="2700000" algn="tl">
                    <a:srgbClr val="000000"/>
                  </a:outerShdw>
                </a:effectLst>
                <a:latin typeface="+mn-lt"/>
                <a:ea typeface="+mn-ea"/>
                <a:cs typeface="+mn-cs"/>
                <a:sym typeface="+mn-ea"/>
              </a:rPr>
              <a:t>》GB50028-2006</a:t>
            </a:r>
            <a:r>
              <a:rPr lang="zh-CN" altLang="en-US" sz="2000" kern="0" noProof="0" dirty="0" smtClean="0">
                <a:effectLst>
                  <a:outerShdw blurRad="38100" dist="38100" dir="2700000" algn="tl">
                    <a:srgbClr val="000000"/>
                  </a:outerShdw>
                </a:effectLst>
                <a:latin typeface="+mn-lt"/>
                <a:ea typeface="+mn-ea"/>
                <a:cs typeface="+mn-cs"/>
                <a:sym typeface="+mn-ea"/>
              </a:rPr>
              <a:t>（</a:t>
            </a:r>
            <a:r>
              <a:rPr lang="en-US" altLang="zh-CN" sz="2000" kern="0" noProof="0" dirty="0" smtClean="0">
                <a:effectLst>
                  <a:outerShdw blurRad="38100" dist="38100" dir="2700000" algn="tl">
                    <a:srgbClr val="000000"/>
                  </a:outerShdw>
                </a:effectLst>
                <a:latin typeface="+mn-lt"/>
                <a:ea typeface="+mn-ea"/>
                <a:cs typeface="+mn-cs"/>
                <a:sym typeface="+mn-ea"/>
              </a:rPr>
              <a:t>2020</a:t>
            </a:r>
            <a:r>
              <a:rPr lang="zh-CN" altLang="en-US" sz="2000" kern="0" noProof="0" dirty="0" smtClean="0">
                <a:effectLst>
                  <a:outerShdw blurRad="38100" dist="38100" dir="2700000" algn="tl">
                    <a:srgbClr val="000000"/>
                  </a:outerShdw>
                </a:effectLst>
                <a:latin typeface="+mn-lt"/>
                <a:ea typeface="+mn-ea"/>
                <a:cs typeface="+mn-cs"/>
                <a:sym typeface="+mn-ea"/>
              </a:rPr>
              <a:t>年版）等。</a:t>
            </a:r>
            <a:endParaRPr kumimoji="0" lang="en-US" altLang="zh-CN" sz="2000" kern="0" cap="none" spc="0" normalizeH="0" baseline="0" noProof="0" dirty="0" smtClean="0">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zh-CN" altLang="en-US" sz="2000" kern="0" noProof="0" dirty="0" smtClean="0">
                <a:effectLst>
                  <a:outerShdw blurRad="38100" dist="38100" dir="2700000" algn="tl">
                    <a:srgbClr val="000000"/>
                  </a:outerShdw>
                </a:effectLst>
                <a:latin typeface="+mn-lt"/>
                <a:ea typeface="+mn-ea"/>
                <a:cs typeface="+mn-cs"/>
                <a:sym typeface="+mn-ea"/>
              </a:rPr>
              <a:t>液化石油气：</a:t>
            </a:r>
            <a:r>
              <a:rPr lang="en-US" altLang="zh-CN" sz="2000" kern="0" noProof="0" dirty="0" smtClean="0">
                <a:effectLst>
                  <a:outerShdw blurRad="38100" dist="38100" dir="2700000" algn="tl">
                    <a:srgbClr val="000000"/>
                  </a:outerShdw>
                </a:effectLst>
                <a:latin typeface="+mn-lt"/>
                <a:ea typeface="+mn-ea"/>
                <a:cs typeface="+mn-cs"/>
                <a:sym typeface="+mn-ea"/>
              </a:rPr>
              <a:t>《</a:t>
            </a:r>
            <a:r>
              <a:rPr lang="zh-CN" altLang="en-US" sz="2000" kern="0" noProof="0" dirty="0" smtClean="0">
                <a:effectLst>
                  <a:outerShdw blurRad="38100" dist="38100" dir="2700000" algn="tl">
                    <a:srgbClr val="000000"/>
                  </a:outerShdw>
                </a:effectLst>
                <a:latin typeface="+mn-lt"/>
                <a:ea typeface="+mn-ea"/>
                <a:cs typeface="+mn-cs"/>
                <a:sym typeface="+mn-ea"/>
              </a:rPr>
              <a:t>液化石油供应工程设计规范</a:t>
            </a:r>
            <a:r>
              <a:rPr lang="en-US" altLang="zh-CN" sz="2000" kern="0" noProof="0" dirty="0" smtClean="0">
                <a:effectLst>
                  <a:outerShdw blurRad="38100" dist="38100" dir="2700000" algn="tl">
                    <a:srgbClr val="000000"/>
                  </a:outerShdw>
                </a:effectLst>
                <a:latin typeface="+mn-lt"/>
                <a:ea typeface="+mn-ea"/>
                <a:cs typeface="+mn-cs"/>
                <a:sym typeface="+mn-ea"/>
              </a:rPr>
              <a:t>》GB51142-2015</a:t>
            </a:r>
            <a:r>
              <a:rPr lang="zh-CN" altLang="en-US" sz="2000" kern="0" noProof="0" dirty="0" smtClean="0">
                <a:effectLst>
                  <a:outerShdw blurRad="38100" dist="38100" dir="2700000" algn="tl">
                    <a:srgbClr val="000000"/>
                  </a:outerShdw>
                </a:effectLst>
                <a:latin typeface="+mn-lt"/>
                <a:ea typeface="+mn-ea"/>
                <a:cs typeface="+mn-cs"/>
                <a:sym typeface="+mn-ea"/>
              </a:rPr>
              <a:t>等。</a:t>
            </a:r>
            <a:endParaRPr kumimoji="0" lang="en-US" altLang="zh-CN" sz="2000" kern="0" cap="none" spc="0" normalizeH="0" baseline="0" noProof="0" dirty="0" smtClean="0">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zh-CN" altLang="en-US" sz="2000" kern="0" noProof="0" dirty="0" smtClean="0">
                <a:effectLst>
                  <a:outerShdw blurRad="38100" dist="38100" dir="2700000" algn="tl">
                    <a:srgbClr val="000000"/>
                  </a:outerShdw>
                </a:effectLst>
                <a:latin typeface="+mn-lt"/>
                <a:ea typeface="+mn-ea"/>
                <a:cs typeface="+mn-cs"/>
                <a:sym typeface="+mn-ea"/>
              </a:rPr>
              <a:t>加油加气站：</a:t>
            </a:r>
            <a:r>
              <a:rPr lang="en-US" altLang="zh-CN" sz="2000" kern="0" noProof="0" dirty="0" smtClean="0">
                <a:effectLst>
                  <a:outerShdw blurRad="38100" dist="38100" dir="2700000" algn="tl">
                    <a:srgbClr val="000000"/>
                  </a:outerShdw>
                </a:effectLst>
                <a:latin typeface="+mn-lt"/>
                <a:ea typeface="+mn-ea"/>
                <a:cs typeface="+mn-cs"/>
                <a:sym typeface="+mn-ea"/>
              </a:rPr>
              <a:t>《</a:t>
            </a:r>
            <a:r>
              <a:rPr lang="zh-CN" altLang="en-US" sz="2000" kern="0" noProof="0" dirty="0" smtClean="0">
                <a:effectLst>
                  <a:outerShdw blurRad="38100" dist="38100" dir="2700000" algn="tl">
                    <a:srgbClr val="000000"/>
                  </a:outerShdw>
                </a:effectLst>
                <a:latin typeface="+mn-lt"/>
                <a:ea typeface="+mn-ea"/>
                <a:cs typeface="+mn-cs"/>
                <a:sym typeface="+mn-ea"/>
              </a:rPr>
              <a:t>汽车加油加气站设计与施工规范</a:t>
            </a:r>
            <a:r>
              <a:rPr lang="en-US" altLang="zh-CN" sz="2000" kern="0" noProof="0" dirty="0" smtClean="0">
                <a:effectLst>
                  <a:outerShdw blurRad="38100" dist="38100" dir="2700000" algn="tl">
                    <a:srgbClr val="000000"/>
                  </a:outerShdw>
                </a:effectLst>
                <a:latin typeface="+mn-lt"/>
                <a:ea typeface="+mn-ea"/>
                <a:cs typeface="+mn-cs"/>
                <a:sym typeface="+mn-ea"/>
              </a:rPr>
              <a:t>》GB50156-2012</a:t>
            </a:r>
            <a:r>
              <a:rPr lang="zh-CN" altLang="en-US" sz="2000" kern="0" noProof="0" dirty="0" smtClean="0">
                <a:effectLst>
                  <a:outerShdw blurRad="38100" dist="38100" dir="2700000" algn="tl">
                    <a:srgbClr val="000000"/>
                  </a:outerShdw>
                </a:effectLst>
                <a:latin typeface="+mn-lt"/>
                <a:ea typeface="+mn-ea"/>
                <a:cs typeface="+mn-cs"/>
                <a:sym typeface="+mn-ea"/>
              </a:rPr>
              <a:t>（</a:t>
            </a:r>
            <a:r>
              <a:rPr lang="en-US" altLang="zh-CN" sz="2000" kern="0" noProof="0" dirty="0" smtClean="0">
                <a:effectLst>
                  <a:outerShdw blurRad="38100" dist="38100" dir="2700000" algn="tl">
                    <a:srgbClr val="000000"/>
                  </a:outerShdw>
                </a:effectLst>
                <a:latin typeface="+mn-lt"/>
                <a:ea typeface="+mn-ea"/>
                <a:cs typeface="+mn-cs"/>
                <a:sym typeface="+mn-ea"/>
              </a:rPr>
              <a:t>2014</a:t>
            </a:r>
            <a:r>
              <a:rPr lang="zh-CN" altLang="en-US" sz="2000" kern="0" noProof="0" dirty="0" smtClean="0">
                <a:effectLst>
                  <a:outerShdw blurRad="38100" dist="38100" dir="2700000" algn="tl">
                    <a:srgbClr val="000000"/>
                  </a:outerShdw>
                </a:effectLst>
                <a:latin typeface="+mn-lt"/>
                <a:ea typeface="+mn-ea"/>
                <a:cs typeface="+mn-cs"/>
                <a:sym typeface="+mn-ea"/>
              </a:rPr>
              <a:t>年版）</a:t>
            </a:r>
            <a:endParaRPr kumimoji="0" lang="en-US" altLang="zh-CN" sz="2000" kern="0" cap="none" spc="0" normalizeH="0" baseline="0" noProof="0" dirty="0" smtClean="0">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zh-CN" altLang="en-US" sz="2000" kern="0" noProof="0" dirty="0" smtClean="0">
                <a:effectLst>
                  <a:outerShdw blurRad="38100" dist="38100" dir="2700000" algn="tl">
                    <a:srgbClr val="000000"/>
                  </a:outerShdw>
                </a:effectLst>
                <a:latin typeface="+mn-lt"/>
                <a:ea typeface="+mn-ea"/>
                <a:cs typeface="+mn-cs"/>
                <a:sym typeface="+mn-ea"/>
              </a:rPr>
              <a:t>共同：</a:t>
            </a:r>
            <a:r>
              <a:rPr lang="en-US" altLang="zh-CN" sz="2000" kern="0" noProof="0" dirty="0" smtClean="0">
                <a:effectLst>
                  <a:outerShdw blurRad="38100" dist="38100" dir="2700000" algn="tl">
                    <a:srgbClr val="000000"/>
                  </a:outerShdw>
                </a:effectLst>
                <a:latin typeface="+mn-lt"/>
                <a:ea typeface="+mn-ea"/>
                <a:cs typeface="+mn-cs"/>
                <a:sym typeface="+mn-ea"/>
              </a:rPr>
              <a:t>《</a:t>
            </a:r>
            <a:r>
              <a:rPr lang="zh-CN" altLang="en-US" sz="2000" kern="0" noProof="0" dirty="0" smtClean="0">
                <a:effectLst>
                  <a:outerShdw blurRad="38100" dist="38100" dir="2700000" algn="tl">
                    <a:srgbClr val="000000"/>
                  </a:outerShdw>
                </a:effectLst>
                <a:latin typeface="+mn-lt"/>
                <a:ea typeface="+mn-ea"/>
                <a:cs typeface="+mn-cs"/>
                <a:sym typeface="+mn-ea"/>
              </a:rPr>
              <a:t>建筑设计防火规范</a:t>
            </a:r>
            <a:r>
              <a:rPr lang="en-US" altLang="zh-CN" sz="2000" kern="0" noProof="0" dirty="0" smtClean="0">
                <a:effectLst>
                  <a:outerShdw blurRad="38100" dist="38100" dir="2700000" algn="tl">
                    <a:srgbClr val="000000"/>
                  </a:outerShdw>
                </a:effectLst>
                <a:latin typeface="+mn-lt"/>
                <a:ea typeface="+mn-ea"/>
                <a:cs typeface="+mn-cs"/>
                <a:sym typeface="+mn-ea"/>
              </a:rPr>
              <a:t>》GB50016-2018</a:t>
            </a:r>
            <a:r>
              <a:rPr lang="zh-CN" altLang="en-US" sz="2000" kern="0" noProof="0" dirty="0" smtClean="0">
                <a:effectLst>
                  <a:outerShdw blurRad="38100" dist="38100" dir="2700000" algn="tl">
                    <a:srgbClr val="000000"/>
                  </a:outerShdw>
                </a:effectLst>
                <a:latin typeface="+mn-lt"/>
                <a:ea typeface="+mn-ea"/>
                <a:cs typeface="+mn-cs"/>
                <a:sym typeface="+mn-ea"/>
              </a:rPr>
              <a:t>；</a:t>
            </a:r>
            <a:endParaRPr kumimoji="0" lang="en-US" altLang="zh-CN" sz="2000" kern="0" cap="none" spc="0" normalizeH="0" baseline="0" noProof="0" dirty="0" smtClean="0">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en-US" altLang="zh-CN" sz="2000" kern="0" noProof="0" dirty="0" smtClean="0">
                <a:effectLst>
                  <a:outerShdw blurRad="38100" dist="38100" dir="2700000" algn="tl">
                    <a:srgbClr val="000000"/>
                  </a:outerShdw>
                </a:effectLst>
                <a:latin typeface="+mn-lt"/>
                <a:ea typeface="+mn-ea"/>
                <a:cs typeface="+mn-cs"/>
                <a:sym typeface="+mn-ea"/>
              </a:rPr>
              <a:t>《</a:t>
            </a:r>
            <a:r>
              <a:rPr lang="zh-CN" altLang="en-US" sz="2000" kern="0" noProof="0" dirty="0" smtClean="0">
                <a:effectLst>
                  <a:outerShdw blurRad="38100" dist="38100" dir="2700000" algn="tl">
                    <a:srgbClr val="000000"/>
                  </a:outerShdw>
                </a:effectLst>
                <a:latin typeface="+mn-lt"/>
                <a:ea typeface="+mn-ea"/>
                <a:cs typeface="+mn-cs"/>
                <a:sym typeface="+mn-ea"/>
              </a:rPr>
              <a:t>建筑灭火器配置设计规范</a:t>
            </a:r>
            <a:r>
              <a:rPr lang="en-US" altLang="zh-CN" sz="2000" kern="0" noProof="0" dirty="0" smtClean="0">
                <a:effectLst>
                  <a:outerShdw blurRad="38100" dist="38100" dir="2700000" algn="tl">
                    <a:srgbClr val="000000"/>
                  </a:outerShdw>
                </a:effectLst>
                <a:latin typeface="+mn-lt"/>
                <a:ea typeface="+mn-ea"/>
                <a:cs typeface="+mn-cs"/>
                <a:sym typeface="+mn-ea"/>
              </a:rPr>
              <a:t>》GB50140</a:t>
            </a:r>
            <a:r>
              <a:rPr lang="zh-CN" altLang="en-US" sz="2000" kern="0" noProof="0" dirty="0" smtClean="0">
                <a:effectLst>
                  <a:outerShdw blurRad="38100" dist="38100" dir="2700000" algn="tl">
                    <a:srgbClr val="000000"/>
                  </a:outerShdw>
                </a:effectLst>
                <a:latin typeface="+mn-lt"/>
                <a:ea typeface="+mn-ea"/>
                <a:cs typeface="+mn-cs"/>
                <a:sym typeface="+mn-ea"/>
              </a:rPr>
              <a:t>等。</a:t>
            </a:r>
            <a:endParaRPr kumimoji="0" lang="zh-CN" altLang="en-US" sz="2000" kern="0" cap="none" spc="0" normalizeH="0" baseline="0" noProof="0" dirty="0" smtClean="0">
              <a:effectLst>
                <a:outerShdw blurRad="38100" dist="38100" dir="2700000" algn="tl">
                  <a:srgbClr val="000000"/>
                </a:outerShdw>
              </a:effectLst>
              <a:latin typeface="+mn-lt"/>
              <a:ea typeface="+mn-ea"/>
              <a:cs typeface="+mn-cs"/>
            </a:endParaRPr>
          </a:p>
          <a:p>
            <a:endParaRPr lang="zh-CN" altLang="en-US" sz="2000" noProof="1"/>
          </a:p>
        </p:txBody>
      </p:sp>
    </p:spTree>
  </p:cSld>
  <p:clrMapOvr>
    <a:masterClrMapping/>
  </p:clrMapOvr>
  <p:transition spd="slow" advTm="5769">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217" name="TextBox 76"/>
          <p:cNvSpPr txBox="1"/>
          <p:nvPr/>
        </p:nvSpPr>
        <p:spPr>
          <a:xfrm>
            <a:off x="1260475" y="785813"/>
            <a:ext cx="792163" cy="460375"/>
          </a:xfrm>
          <a:prstGeom prst="rect">
            <a:avLst/>
          </a:prstGeom>
          <a:noFill/>
          <a:ln w="9525">
            <a:noFill/>
          </a:ln>
        </p:spPr>
        <p:txBody>
          <a:bodyPr wrap="none" anchor="t" anchorCtr="0">
            <a:spAutoFit/>
          </a:bodyPr>
          <a:p>
            <a:r>
              <a:rPr lang="zh-CN" altLang="en-US" sz="2400" dirty="0">
                <a:latin typeface="方正粗宋简体" panose="02000000000000000000" charset="-122"/>
                <a:ea typeface="方正粗宋简体" panose="02000000000000000000" charset="-122"/>
                <a:sym typeface="方正粗宋简体" panose="02000000000000000000" charset="-122"/>
              </a:rPr>
              <a:t>目录</a:t>
            </a:r>
            <a:endParaRPr lang="zh-CN" altLang="en-US" sz="2400" dirty="0">
              <a:latin typeface="方正粗宋简体" panose="02000000000000000000" charset="-122"/>
              <a:ea typeface="方正粗宋简体" panose="02000000000000000000" charset="-122"/>
              <a:sym typeface="方正粗宋简体" panose="02000000000000000000" charset="-122"/>
            </a:endParaRPr>
          </a:p>
        </p:txBody>
      </p:sp>
      <p:sp>
        <p:nvSpPr>
          <p:cNvPr id="9218" name="Freeform 7"/>
          <p:cNvSpPr/>
          <p:nvPr/>
        </p:nvSpPr>
        <p:spPr>
          <a:xfrm>
            <a:off x="890588" y="785813"/>
            <a:ext cx="369887" cy="425450"/>
          </a:xfrm>
          <a:custGeom>
            <a:avLst/>
            <a:gdLst/>
            <a:ahLst/>
            <a:cxnLst>
              <a:cxn ang="0">
                <a:pos x="2147483647" y="0"/>
              </a:cxn>
              <a:cxn ang="0">
                <a:pos x="2147483647" y="0"/>
              </a:cxn>
              <a:cxn ang="0">
                <a:pos x="2147483647" y="2147483647"/>
              </a:cxn>
              <a:cxn ang="0">
                <a:pos x="0" y="2147483647"/>
              </a:cxn>
              <a:cxn ang="0">
                <a:pos x="0" y="2147483647"/>
              </a:cxn>
              <a:cxn ang="0">
                <a:pos x="2147483647" y="2147483647"/>
              </a:cxn>
              <a:cxn ang="0">
                <a:pos x="2147483647" y="2147483647"/>
              </a:cxn>
              <a:cxn ang="0">
                <a:pos x="2147483647" y="2147483647"/>
              </a:cxn>
              <a:cxn ang="0">
                <a:pos x="2147483647" y="2147483647"/>
              </a:cxn>
              <a:cxn ang="0">
                <a:pos x="2147483647" y="0"/>
              </a:cxn>
            </a:cxnLst>
            <a:pathLst>
              <a:path w="2504" h="2504">
                <a:moveTo>
                  <a:pt x="2199" y="0"/>
                </a:moveTo>
                <a:lnTo>
                  <a:pt x="2504" y="0"/>
                </a:lnTo>
                <a:lnTo>
                  <a:pt x="2504" y="2504"/>
                </a:lnTo>
                <a:lnTo>
                  <a:pt x="0" y="2504"/>
                </a:lnTo>
                <a:lnTo>
                  <a:pt x="0" y="2199"/>
                </a:lnTo>
                <a:lnTo>
                  <a:pt x="1970" y="2199"/>
                </a:lnTo>
                <a:lnTo>
                  <a:pt x="87" y="315"/>
                </a:lnTo>
                <a:lnTo>
                  <a:pt x="303" y="99"/>
                </a:lnTo>
                <a:lnTo>
                  <a:pt x="2199" y="1996"/>
                </a:lnTo>
                <a:lnTo>
                  <a:pt x="2199" y="0"/>
                </a:lnTo>
                <a:close/>
              </a:path>
            </a:pathLst>
          </a:custGeom>
          <a:solidFill>
            <a:schemeClr val="bg1"/>
          </a:solidFill>
          <a:ln w="9525">
            <a:noFill/>
          </a:ln>
        </p:spPr>
        <p:txBody>
          <a:bodyPr/>
          <a:p>
            <a:endParaRPr lang="zh-CN" altLang="en-US"/>
          </a:p>
        </p:txBody>
      </p:sp>
      <p:sp>
        <p:nvSpPr>
          <p:cNvPr id="3" name="文本框 2"/>
          <p:cNvSpPr txBox="1"/>
          <p:nvPr/>
        </p:nvSpPr>
        <p:spPr>
          <a:xfrm>
            <a:off x="871538" y="1268413"/>
            <a:ext cx="6724650" cy="5095875"/>
          </a:xfrm>
          <a:prstGeom prst="rect">
            <a:avLst/>
          </a:prstGeom>
          <a:noFill/>
        </p:spPr>
        <p:txBody>
          <a:bodyPr wrap="square" rtlCol="0">
            <a:noAutofit/>
          </a:bodyPr>
          <a:p>
            <a:r>
              <a:rPr lang="zh-CN" altLang="en-US" sz="2800" kern="0" noProof="0" dirty="0" smtClean="0">
                <a:effectLst>
                  <a:outerShdw blurRad="38100" dist="38100" dir="2700000" algn="tl">
                    <a:srgbClr val="000000">
                      <a:alpha val="43137"/>
                    </a:srgbClr>
                  </a:outerShdw>
                </a:effectLst>
                <a:latin typeface="+mj-ea"/>
                <a:ea typeface="+mj-ea"/>
                <a:cs typeface="+mj-ea"/>
                <a:sym typeface="+mn-ea"/>
              </a:rPr>
              <a:t>十二、城镇燃气安全设施设备</a:t>
            </a:r>
            <a:br>
              <a:rPr lang="en-US" altLang="zh-CN" sz="2800" kern="0" noProof="0" dirty="0" smtClean="0">
                <a:effectLst>
                  <a:outerShdw blurRad="38100" dist="38100" dir="2700000" algn="tl">
                    <a:srgbClr val="000000">
                      <a:alpha val="43137"/>
                    </a:srgbClr>
                  </a:outerShdw>
                </a:effectLst>
                <a:latin typeface="+mj-ea"/>
                <a:ea typeface="+mj-ea"/>
                <a:cs typeface="+mj-ea"/>
                <a:sym typeface="+mn-ea"/>
              </a:rPr>
            </a:br>
            <a:r>
              <a:rPr lang="zh-CN" altLang="en-US" sz="2800" kern="0" noProof="0" dirty="0" smtClean="0">
                <a:effectLst>
                  <a:outerShdw blurRad="38100" dist="38100" dir="2700000" algn="tl">
                    <a:srgbClr val="000000">
                      <a:alpha val="43137"/>
                    </a:srgbClr>
                  </a:outerShdw>
                </a:effectLst>
                <a:latin typeface="+mj-ea"/>
                <a:ea typeface="+mj-ea"/>
                <a:cs typeface="+mj-ea"/>
                <a:sym typeface="+mn-ea"/>
              </a:rPr>
              <a:t>十三、液化石油气供应站等级划分</a:t>
            </a:r>
            <a:br>
              <a:rPr lang="en-US" altLang="zh-CN" sz="2800" kern="0" noProof="0" smtClean="0">
                <a:effectLst>
                  <a:outerShdw blurRad="38100" dist="38100" dir="2700000" algn="tl">
                    <a:srgbClr val="000000">
                      <a:alpha val="43137"/>
                    </a:srgbClr>
                  </a:outerShdw>
                </a:effectLst>
                <a:latin typeface="+mj-ea"/>
                <a:ea typeface="+mj-ea"/>
                <a:cs typeface="+mj-ea"/>
                <a:sym typeface="+mn-ea"/>
              </a:rPr>
            </a:br>
            <a:r>
              <a:rPr lang="en-US" altLang="zh-CN" sz="2800" kern="0" noProof="0" dirty="0" smtClean="0">
                <a:effectLst>
                  <a:outerShdw blurRad="38100" dist="38100" dir="2700000" algn="tl">
                    <a:srgbClr val="000000">
                      <a:alpha val="43137"/>
                    </a:srgbClr>
                  </a:outerShdw>
                </a:effectLst>
                <a:latin typeface="+mj-ea"/>
                <a:ea typeface="+mj-ea"/>
                <a:cs typeface="+mj-ea"/>
                <a:sym typeface="+mn-ea"/>
              </a:rPr>
              <a:t>十四、消防安全与职业保</a:t>
            </a:r>
            <a:r>
              <a:rPr lang="zh-CN" altLang="en-US" sz="2800" kern="0" noProof="0" smtClean="0">
                <a:effectLst>
                  <a:outerShdw blurRad="38100" dist="38100" dir="2700000" algn="tl">
                    <a:srgbClr val="000000">
                      <a:alpha val="43137"/>
                    </a:srgbClr>
                  </a:outerShdw>
                </a:effectLst>
                <a:latin typeface="+mj-ea"/>
                <a:ea typeface="+mj-ea"/>
                <a:cs typeface="+mj-ea"/>
                <a:sym typeface="+mn-ea"/>
              </a:rPr>
              <a:t>护</a:t>
            </a:r>
            <a:endParaRPr lang="zh-CN" altLang="en-US" sz="2800" kern="0" noProof="0" smtClean="0">
              <a:effectLst>
                <a:outerShdw blurRad="38100" dist="38100" dir="2700000" algn="tl">
                  <a:srgbClr val="000000">
                    <a:alpha val="43137"/>
                  </a:srgbClr>
                </a:outerShdw>
              </a:effectLst>
              <a:latin typeface="+mj-ea"/>
              <a:ea typeface="+mj-ea"/>
              <a:cs typeface="+mj-ea"/>
              <a:sym typeface="+mn-ea"/>
            </a:endParaRPr>
          </a:p>
        </p:txBody>
      </p:sp>
    </p:spTree>
  </p:cSld>
  <p:clrMapOvr>
    <a:masterClrMapping/>
  </p:clrMapOvr>
  <p:transition spd="slow" advTm="5769">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865" name="Freeform 7"/>
          <p:cNvSpPr/>
          <p:nvPr/>
        </p:nvSpPr>
        <p:spPr>
          <a:xfrm>
            <a:off x="890588" y="785813"/>
            <a:ext cx="369887" cy="425450"/>
          </a:xfrm>
          <a:custGeom>
            <a:avLst/>
            <a:gdLst/>
            <a:ahLst/>
            <a:cxnLst>
              <a:cxn ang="0">
                <a:pos x="2147483647" y="0"/>
              </a:cxn>
              <a:cxn ang="0">
                <a:pos x="2147483647" y="0"/>
              </a:cxn>
              <a:cxn ang="0">
                <a:pos x="2147483647" y="2147483647"/>
              </a:cxn>
              <a:cxn ang="0">
                <a:pos x="0" y="2147483647"/>
              </a:cxn>
              <a:cxn ang="0">
                <a:pos x="0" y="2147483647"/>
              </a:cxn>
              <a:cxn ang="0">
                <a:pos x="2147483647" y="2147483647"/>
              </a:cxn>
              <a:cxn ang="0">
                <a:pos x="2147483647" y="2147483647"/>
              </a:cxn>
              <a:cxn ang="0">
                <a:pos x="2147483647" y="2147483647"/>
              </a:cxn>
              <a:cxn ang="0">
                <a:pos x="2147483647" y="2147483647"/>
              </a:cxn>
              <a:cxn ang="0">
                <a:pos x="2147483647" y="0"/>
              </a:cxn>
            </a:cxnLst>
            <a:pathLst>
              <a:path w="2504" h="2504">
                <a:moveTo>
                  <a:pt x="2199" y="0"/>
                </a:moveTo>
                <a:lnTo>
                  <a:pt x="2504" y="0"/>
                </a:lnTo>
                <a:lnTo>
                  <a:pt x="2504" y="2504"/>
                </a:lnTo>
                <a:lnTo>
                  <a:pt x="0" y="2504"/>
                </a:lnTo>
                <a:lnTo>
                  <a:pt x="0" y="2199"/>
                </a:lnTo>
                <a:lnTo>
                  <a:pt x="1970" y="2199"/>
                </a:lnTo>
                <a:lnTo>
                  <a:pt x="87" y="315"/>
                </a:lnTo>
                <a:lnTo>
                  <a:pt x="303" y="99"/>
                </a:lnTo>
                <a:lnTo>
                  <a:pt x="2199" y="1996"/>
                </a:lnTo>
                <a:lnTo>
                  <a:pt x="2199" y="0"/>
                </a:lnTo>
                <a:close/>
              </a:path>
            </a:pathLst>
          </a:custGeom>
          <a:solidFill>
            <a:schemeClr val="bg1"/>
          </a:solidFill>
          <a:ln w="9525">
            <a:noFill/>
          </a:ln>
        </p:spPr>
        <p:txBody>
          <a:bodyPr/>
          <a:p>
            <a:endParaRPr lang="zh-CN" altLang="en-US"/>
          </a:p>
        </p:txBody>
      </p:sp>
      <p:sp>
        <p:nvSpPr>
          <p:cNvPr id="3" name="文本框 2"/>
          <p:cNvSpPr txBox="1"/>
          <p:nvPr/>
        </p:nvSpPr>
        <p:spPr>
          <a:xfrm>
            <a:off x="828675" y="1412875"/>
            <a:ext cx="8277225" cy="4670425"/>
          </a:xfrm>
          <a:prstGeom prst="rect">
            <a:avLst/>
          </a:prstGeom>
          <a:noFill/>
        </p:spPr>
        <p:txBody>
          <a:bodyPr wrap="square" rtlCol="0">
            <a:noAutofit/>
          </a:bodyPr>
          <a:p>
            <a:pPr marR="0" defTabSz="914400">
              <a:spcBef>
                <a:spcPct val="20000"/>
              </a:spcBef>
              <a:buClr>
                <a:schemeClr val="tx2"/>
              </a:buClr>
              <a:buSzTx/>
              <a:buFontTx/>
              <a:defRPr/>
            </a:pPr>
            <a:r>
              <a:rPr lang="zh-CN" altLang="en-US" sz="2000" kern="0" noProof="0" dirty="0" smtClean="0">
                <a:effectLst>
                  <a:outerShdw blurRad="38100" dist="38100" dir="2700000" algn="tl">
                    <a:srgbClr val="000000"/>
                  </a:outerShdw>
                </a:effectLst>
                <a:latin typeface="+mn-lt"/>
                <a:ea typeface="+mn-ea"/>
                <a:cs typeface="+mn-cs"/>
                <a:sym typeface="+mn-ea"/>
              </a:rPr>
              <a:t>（四）、现场管理</a:t>
            </a:r>
            <a:endParaRPr kumimoji="0" lang="en-US" altLang="zh-CN" sz="2000" kern="0" cap="none" spc="0" normalizeH="0" baseline="0" noProof="0" dirty="0" smtClean="0">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en-US" altLang="zh-CN" sz="2000" kern="0" noProof="0" dirty="0" smtClean="0">
                <a:effectLst>
                  <a:outerShdw blurRad="38100" dist="38100" dir="2700000" algn="tl">
                    <a:srgbClr val="000000"/>
                  </a:outerShdw>
                </a:effectLst>
                <a:latin typeface="+mn-lt"/>
                <a:ea typeface="+mn-ea"/>
                <a:cs typeface="+mn-cs"/>
                <a:sym typeface="+mn-ea"/>
              </a:rPr>
              <a:t>4.1</a:t>
            </a:r>
            <a:r>
              <a:rPr lang="zh-CN" altLang="en-US" sz="2000" kern="0" noProof="0" dirty="0" smtClean="0">
                <a:effectLst>
                  <a:outerShdw blurRad="38100" dist="38100" dir="2700000" algn="tl">
                    <a:srgbClr val="000000"/>
                  </a:outerShdw>
                </a:effectLst>
                <a:latin typeface="+mn-lt"/>
                <a:ea typeface="+mn-ea"/>
                <a:cs typeface="+mn-cs"/>
                <a:sym typeface="+mn-ea"/>
              </a:rPr>
              <a:t>设备设施管理</a:t>
            </a:r>
            <a:endParaRPr kumimoji="0" lang="en-US" altLang="zh-CN" sz="2000" kern="0" cap="none" spc="0" normalizeH="0" baseline="0" noProof="0" dirty="0" smtClean="0">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en-US" altLang="zh-CN" sz="2000" kern="0" noProof="0" dirty="0" smtClean="0">
                <a:effectLst>
                  <a:outerShdw blurRad="38100" dist="38100" dir="2700000" algn="tl">
                    <a:srgbClr val="000000"/>
                  </a:outerShdw>
                </a:effectLst>
                <a:latin typeface="+mn-lt"/>
                <a:ea typeface="+mn-ea"/>
                <a:cs typeface="+mn-cs"/>
                <a:sym typeface="+mn-ea"/>
              </a:rPr>
              <a:t>《</a:t>
            </a:r>
            <a:r>
              <a:rPr lang="zh-CN" altLang="en-US" sz="2000" kern="0" noProof="0" dirty="0" smtClean="0">
                <a:effectLst>
                  <a:outerShdw blurRad="38100" dist="38100" dir="2700000" algn="tl">
                    <a:srgbClr val="000000"/>
                  </a:outerShdw>
                </a:effectLst>
                <a:latin typeface="+mn-lt"/>
                <a:ea typeface="+mn-ea"/>
                <a:cs typeface="+mn-cs"/>
                <a:sym typeface="+mn-ea"/>
              </a:rPr>
              <a:t>安全生产法</a:t>
            </a:r>
            <a:r>
              <a:rPr lang="en-US" altLang="zh-CN" sz="2000" kern="0" noProof="0" dirty="0" smtClean="0">
                <a:effectLst>
                  <a:outerShdw blurRad="38100" dist="38100" dir="2700000" algn="tl">
                    <a:srgbClr val="000000"/>
                  </a:outerShdw>
                </a:effectLst>
                <a:latin typeface="+mn-lt"/>
                <a:ea typeface="+mn-ea"/>
                <a:cs typeface="+mn-cs"/>
                <a:sym typeface="+mn-ea"/>
              </a:rPr>
              <a:t>》</a:t>
            </a:r>
            <a:r>
              <a:rPr lang="zh-CN" altLang="en-US" sz="2000" kern="0" noProof="0" dirty="0" smtClean="0">
                <a:effectLst>
                  <a:outerShdw blurRad="38100" dist="38100" dir="2700000" algn="tl">
                    <a:srgbClr val="000000"/>
                  </a:outerShdw>
                </a:effectLst>
                <a:latin typeface="+mn-lt"/>
                <a:ea typeface="+mn-ea"/>
                <a:cs typeface="+mn-cs"/>
                <a:sym typeface="+mn-ea"/>
              </a:rPr>
              <a:t>第三十六条：餐饮等行业的生产经营单位使用燃气的，应当安装可燃气体报警装置，并保障其正常使用。</a:t>
            </a:r>
            <a:endParaRPr kumimoji="0" lang="en-US" altLang="zh-CN" sz="2000" kern="0" cap="none" spc="0" normalizeH="0" baseline="0" noProof="0" dirty="0" smtClean="0">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endParaRPr kumimoji="0" lang="en-US" altLang="zh-CN" sz="2000" kern="0" cap="none" spc="0" normalizeH="0" baseline="0" noProof="0" dirty="0" smtClean="0">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endParaRPr kumimoji="0" lang="en-US" altLang="zh-CN" sz="2000" kern="0" cap="none" spc="0" normalizeH="0" baseline="0" noProof="0" dirty="0" smtClean="0">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endParaRPr kumimoji="0" lang="en-US" altLang="zh-CN" sz="2000" kern="0" cap="none" spc="0" normalizeH="0" baseline="0" noProof="0" dirty="0" smtClean="0">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endParaRPr kumimoji="0" lang="en-US" altLang="zh-CN" sz="2000" kern="0" cap="none" spc="0" normalizeH="0" baseline="0" noProof="0" dirty="0" smtClean="0">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endParaRPr kumimoji="0" lang="en-US" altLang="zh-CN" sz="2000" kern="0" cap="none" spc="0" normalizeH="0" baseline="0" noProof="0" dirty="0" smtClean="0">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zh-CN" altLang="en-US" sz="2000" kern="0" noProof="0" smtClean="0">
                <a:effectLst>
                  <a:outerShdw blurRad="38100" dist="38100" dir="2700000" algn="tl">
                    <a:srgbClr val="000000"/>
                  </a:outerShdw>
                </a:effectLst>
                <a:latin typeface="+mn-lt"/>
                <a:ea typeface="+mn-ea"/>
                <a:cs typeface="+mn-cs"/>
                <a:sym typeface="+mn-ea"/>
              </a:rPr>
              <a:t>违法责任：对</a:t>
            </a:r>
            <a:r>
              <a:rPr lang="zh-CN" altLang="en-US" sz="2000" kern="0" noProof="0" dirty="0" smtClean="0">
                <a:effectLst>
                  <a:outerShdw blurRad="38100" dist="38100" dir="2700000" algn="tl">
                    <a:srgbClr val="000000"/>
                  </a:outerShdw>
                </a:effectLst>
                <a:latin typeface="+mn-lt"/>
                <a:ea typeface="+mn-ea"/>
                <a:cs typeface="+mn-cs"/>
                <a:sym typeface="+mn-ea"/>
              </a:rPr>
              <a:t>其直接负责的主管人员和其他直接责任人员处</a:t>
            </a:r>
            <a:r>
              <a:rPr lang="zh-CN" altLang="en-US" sz="2000" kern="0" noProof="0" dirty="0" smtClean="0">
                <a:solidFill>
                  <a:srgbClr val="FFFF00"/>
                </a:solidFill>
                <a:effectLst>
                  <a:outerShdw blurRad="38100" dist="38100" dir="2700000" algn="tl">
                    <a:srgbClr val="000000"/>
                  </a:outerShdw>
                </a:effectLst>
                <a:latin typeface="+mn-lt"/>
                <a:ea typeface="+mn-ea"/>
                <a:cs typeface="+mn-cs"/>
                <a:sym typeface="+mn-ea"/>
              </a:rPr>
              <a:t>一万元以上二万元</a:t>
            </a:r>
            <a:r>
              <a:rPr lang="zh-CN" altLang="en-US" sz="2000" kern="0" noProof="0" dirty="0" smtClean="0">
                <a:effectLst>
                  <a:outerShdw blurRad="38100" dist="38100" dir="2700000" algn="tl">
                    <a:srgbClr val="000000"/>
                  </a:outerShdw>
                </a:effectLst>
                <a:latin typeface="+mn-lt"/>
                <a:ea typeface="+mn-ea"/>
                <a:cs typeface="+mn-cs"/>
                <a:sym typeface="+mn-ea"/>
              </a:rPr>
              <a:t>以下的罚款；情节严重的，责令停产停业整顿；构成犯罪的，依照刑法有关规定追究刑事</a:t>
            </a:r>
            <a:r>
              <a:rPr lang="zh-CN" altLang="en-US" sz="2000" kern="0" noProof="0" smtClean="0">
                <a:effectLst>
                  <a:outerShdw blurRad="38100" dist="38100" dir="2700000" algn="tl">
                    <a:srgbClr val="000000"/>
                  </a:outerShdw>
                </a:effectLst>
                <a:latin typeface="+mn-lt"/>
                <a:ea typeface="+mn-ea"/>
                <a:cs typeface="+mn-cs"/>
                <a:sym typeface="+mn-ea"/>
              </a:rPr>
              <a:t>责任</a:t>
            </a:r>
            <a:r>
              <a:rPr lang="zh-CN" altLang="en-US" sz="2000" kern="0" noProof="0" dirty="0" smtClean="0">
                <a:solidFill>
                  <a:srgbClr val="FFFF00"/>
                </a:solidFill>
                <a:effectLst>
                  <a:outerShdw blurRad="38100" dist="38100" dir="2700000" algn="tl">
                    <a:srgbClr val="000000"/>
                  </a:outerShdw>
                </a:effectLst>
                <a:latin typeface="+mn-lt"/>
                <a:ea typeface="+mn-ea"/>
                <a:cs typeface="+mn-cs"/>
                <a:sym typeface="+mn-ea"/>
              </a:rPr>
              <a:t>。</a:t>
            </a:r>
            <a:endParaRPr kumimoji="0" lang="en-US" altLang="zh-CN" sz="2000" kern="0" cap="none" spc="0" normalizeH="0" baseline="0" noProof="0" dirty="0" smtClean="0">
              <a:solidFill>
                <a:srgbClr val="FFFF00"/>
              </a:solidFill>
              <a:effectLst>
                <a:outerShdw blurRad="38100" dist="38100" dir="2700000" algn="tl">
                  <a:srgbClr val="000000"/>
                </a:outerShdw>
              </a:effectLst>
              <a:latin typeface="+mn-lt"/>
              <a:ea typeface="+mn-ea"/>
              <a:cs typeface="+mn-cs"/>
            </a:endParaRPr>
          </a:p>
          <a:p>
            <a:endParaRPr lang="zh-CN" altLang="en-US" sz="2000" noProof="1"/>
          </a:p>
        </p:txBody>
      </p:sp>
      <p:pic>
        <p:nvPicPr>
          <p:cNvPr id="36868" name="Picture 2"/>
          <p:cNvPicPr>
            <a:picLocks noChangeAspect="1"/>
          </p:cNvPicPr>
          <p:nvPr/>
        </p:nvPicPr>
        <p:blipFill>
          <a:blip r:embed="rId1"/>
          <a:stretch>
            <a:fillRect/>
          </a:stretch>
        </p:blipFill>
        <p:spPr>
          <a:xfrm>
            <a:off x="889000" y="2924175"/>
            <a:ext cx="8034338" cy="1747838"/>
          </a:xfrm>
          <a:prstGeom prst="rect">
            <a:avLst/>
          </a:prstGeom>
          <a:noFill/>
          <a:ln w="9525">
            <a:noFill/>
          </a:ln>
          <a:effectLst>
            <a:prstShdw prst="shdw17" dist="17961" dir="2699999">
              <a:srgbClr val="000000"/>
            </a:prstShdw>
          </a:effectLst>
        </p:spPr>
      </p:pic>
    </p:spTree>
  </p:cSld>
  <p:clrMapOvr>
    <a:masterClrMapping/>
  </p:clrMapOvr>
  <p:transition spd="slow" advTm="5769">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890588" y="1412875"/>
            <a:ext cx="7761288" cy="4146550"/>
          </a:xfrm>
          <a:prstGeom prst="rect">
            <a:avLst/>
          </a:prstGeom>
          <a:noFill/>
        </p:spPr>
        <p:txBody>
          <a:bodyPr wrap="square" rtlCol="0">
            <a:spAutoFit/>
          </a:bodyPr>
          <a:p>
            <a:pPr marR="0" defTabSz="914400">
              <a:spcBef>
                <a:spcPct val="20000"/>
              </a:spcBef>
              <a:buClr>
                <a:schemeClr val="tx2"/>
              </a:buClr>
              <a:buSzTx/>
              <a:buFontTx/>
              <a:defRPr/>
            </a:pPr>
            <a:r>
              <a:rPr lang="zh-CN" altLang="en-US" sz="2000" kern="0" noProof="0" smtClean="0">
                <a:solidFill>
                  <a:srgbClr val="FF0000"/>
                </a:solidFill>
                <a:effectLst>
                  <a:outerShdw blurRad="38100" dist="38100" dir="2700000" algn="tl">
                    <a:srgbClr val="000000"/>
                  </a:outerShdw>
                </a:effectLst>
                <a:latin typeface="+mn-lt"/>
                <a:ea typeface="+mn-ea"/>
                <a:cs typeface="+mn-cs"/>
                <a:sym typeface="+mn-ea"/>
              </a:rPr>
              <a:t>注意事项：   </a:t>
            </a:r>
            <a:endParaRPr kumimoji="0" lang="en-US" altLang="zh-CN" sz="2000" kern="0" cap="none" spc="0" normalizeH="0" baseline="0" noProof="0" smtClean="0">
              <a:solidFill>
                <a:srgbClr val="FF0000"/>
              </a:solidFill>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zh-CN" altLang="en-US" sz="2000" kern="0" noProof="0" smtClean="0">
                <a:solidFill>
                  <a:srgbClr val="FF0000"/>
                </a:solidFill>
                <a:effectLst>
                  <a:outerShdw blurRad="38100" dist="38100" dir="2700000" algn="tl">
                    <a:srgbClr val="000000"/>
                  </a:outerShdw>
                </a:effectLst>
                <a:latin typeface="+mn-lt"/>
                <a:ea typeface="+mn-ea"/>
                <a:cs typeface="+mn-cs"/>
                <a:sym typeface="+mn-ea"/>
              </a:rPr>
              <a:t>①</a:t>
            </a:r>
            <a:r>
              <a:rPr lang="zh-CN" altLang="en-US" sz="2000" kern="0" noProof="0" smtClean="0">
                <a:effectLst>
                  <a:outerShdw blurRad="38100" dist="38100" dir="2700000" algn="tl">
                    <a:srgbClr val="000000"/>
                  </a:outerShdw>
                </a:effectLst>
                <a:latin typeface="+mn-lt"/>
                <a:ea typeface="+mn-ea"/>
                <a:cs typeface="+mn-cs"/>
                <a:sym typeface="+mn-ea"/>
              </a:rPr>
              <a:t>作为企业负责人、站长或安全管理员要清楚自己场站与周边建筑、构筑物的安全距离要求，一旦有新的建、构筑物（如农民建房，临时建厂房等）侵入安全范围，要第一时间阻止并报告主管部门，及时拆除。</a:t>
            </a:r>
            <a:endParaRPr kumimoji="0" lang="en-US" altLang="zh-CN" sz="2000" kern="0" cap="none" spc="0" normalizeH="0" baseline="0" noProof="0" smtClean="0">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zh-CN" altLang="en-US" sz="2000" kern="0" noProof="0" smtClean="0">
                <a:effectLst>
                  <a:outerShdw blurRad="38100" dist="38100" dir="2700000" algn="tl">
                    <a:srgbClr val="000000"/>
                  </a:outerShdw>
                </a:effectLst>
                <a:latin typeface="+mn-lt"/>
                <a:ea typeface="+mn-ea"/>
                <a:cs typeface="+mn-cs"/>
                <a:sym typeface="+mn-ea"/>
              </a:rPr>
              <a:t>②</a:t>
            </a:r>
            <a:r>
              <a:rPr lang="zh-CN" altLang="en-US" sz="2000" kern="0" noProof="0" smtClean="0">
                <a:solidFill>
                  <a:srgbClr val="FFFF00"/>
                </a:solidFill>
                <a:effectLst>
                  <a:outerShdw blurRad="38100" dist="38100" dir="2700000" algn="tl">
                    <a:srgbClr val="000000"/>
                  </a:outerShdw>
                </a:effectLst>
                <a:latin typeface="+mn-lt"/>
                <a:ea typeface="+mn-ea"/>
                <a:cs typeface="+mn-cs"/>
                <a:sym typeface="+mn-ea"/>
              </a:rPr>
              <a:t>围墙：</a:t>
            </a:r>
            <a:r>
              <a:rPr lang="zh-CN" altLang="en-US" sz="2000" kern="0" noProof="0" smtClean="0">
                <a:effectLst>
                  <a:outerShdw blurRad="38100" dist="38100" dir="2700000" algn="tl">
                    <a:srgbClr val="000000"/>
                  </a:outerShdw>
                </a:effectLst>
                <a:latin typeface="+mn-lt"/>
                <a:ea typeface="+mn-ea"/>
                <a:cs typeface="+mn-cs"/>
                <a:sym typeface="+mn-ea"/>
              </a:rPr>
              <a:t>生产区应设置高度不低于</a:t>
            </a:r>
            <a:r>
              <a:rPr lang="en-US" altLang="zh-CN" sz="2000" kern="0" noProof="0" smtClean="0">
                <a:effectLst>
                  <a:outerShdw blurRad="38100" dist="38100" dir="2700000" algn="tl">
                    <a:srgbClr val="000000"/>
                  </a:outerShdw>
                </a:effectLst>
                <a:latin typeface="+mn-lt"/>
                <a:ea typeface="+mn-ea"/>
                <a:cs typeface="+mn-cs"/>
                <a:sym typeface="+mn-ea"/>
              </a:rPr>
              <a:t>2m</a:t>
            </a:r>
            <a:r>
              <a:rPr lang="zh-CN" altLang="en-US" sz="2000" kern="0" noProof="0" smtClean="0">
                <a:effectLst>
                  <a:outerShdw blurRad="38100" dist="38100" dir="2700000" algn="tl">
                    <a:srgbClr val="000000"/>
                  </a:outerShdw>
                </a:effectLst>
                <a:latin typeface="+mn-lt"/>
                <a:ea typeface="+mn-ea"/>
                <a:cs typeface="+mn-cs"/>
                <a:sym typeface="+mn-ea"/>
              </a:rPr>
              <a:t>实体围墙。</a:t>
            </a:r>
            <a:endParaRPr kumimoji="0" lang="en-US" altLang="zh-CN" sz="2000" kern="0" cap="none" spc="0" normalizeH="0" baseline="0" noProof="0" smtClean="0">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zh-CN" altLang="en-US" sz="2000" kern="0" noProof="0" smtClean="0">
                <a:solidFill>
                  <a:srgbClr val="FF0000"/>
                </a:solidFill>
                <a:effectLst>
                  <a:outerShdw blurRad="38100" dist="38100" dir="2700000" algn="tl">
                    <a:srgbClr val="000000"/>
                  </a:outerShdw>
                </a:effectLst>
                <a:latin typeface="+mn-lt"/>
                <a:ea typeface="+mn-ea"/>
                <a:cs typeface="+mn-cs"/>
                <a:sym typeface="+mn-ea"/>
              </a:rPr>
              <a:t>③</a:t>
            </a:r>
            <a:r>
              <a:rPr lang="zh-CN" altLang="en-US" sz="2000" kern="0" noProof="0" smtClean="0">
                <a:effectLst>
                  <a:outerShdw blurRad="38100" dist="38100" dir="2700000" algn="tl">
                    <a:srgbClr val="000000"/>
                  </a:outerShdw>
                </a:effectLst>
                <a:latin typeface="+mn-lt"/>
                <a:ea typeface="+mn-ea"/>
                <a:cs typeface="+mn-cs"/>
                <a:sym typeface="+mn-ea"/>
              </a:rPr>
              <a:t>主要消防通道：有疏散和应急线路标线。</a:t>
            </a:r>
            <a:endParaRPr kumimoji="0" lang="en-US" altLang="zh-CN" sz="2000" kern="0" cap="none" spc="0" normalizeH="0" baseline="0" noProof="0" smtClean="0">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zh-CN" altLang="en-US" sz="2000" kern="0" noProof="0" smtClean="0">
                <a:effectLst>
                  <a:outerShdw blurRad="38100" dist="38100" dir="2700000" algn="tl">
                    <a:srgbClr val="000000"/>
                  </a:outerShdw>
                </a:effectLst>
                <a:latin typeface="+mn-lt"/>
                <a:ea typeface="+mn-ea"/>
                <a:cs typeface="+mn-cs"/>
                <a:sym typeface="+mn-ea"/>
              </a:rPr>
              <a:t>④进站车辆必须带阻火器。</a:t>
            </a:r>
            <a:endParaRPr kumimoji="0" lang="en-US" altLang="zh-CN" sz="2000" kern="0" cap="none" spc="0" normalizeH="0" baseline="0" noProof="0" smtClean="0">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zh-CN" altLang="en-US" sz="2000" kern="0" noProof="0" smtClean="0">
                <a:effectLst>
                  <a:outerShdw blurRad="38100" dist="38100" dir="2700000" algn="tl">
                    <a:srgbClr val="000000"/>
                  </a:outerShdw>
                </a:effectLst>
                <a:latin typeface="+mn-lt"/>
                <a:ea typeface="+mn-ea"/>
                <a:cs typeface="+mn-cs"/>
                <a:sym typeface="+mn-ea"/>
              </a:rPr>
              <a:t>⑤地势平坦、开阔、不易积存液化石油气、避开灾害多发区。</a:t>
            </a:r>
            <a:endParaRPr kumimoji="0" lang="en-US" altLang="zh-CN" sz="2000" kern="0" cap="none" spc="0" normalizeH="0" baseline="0" noProof="0" smtClean="0">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zh-CN" altLang="en-US" sz="2000" kern="0" noProof="0" smtClean="0">
                <a:effectLst>
                  <a:outerShdw blurRad="38100" dist="38100" dir="2700000" algn="tl">
                    <a:srgbClr val="000000"/>
                  </a:outerShdw>
                </a:effectLst>
                <a:latin typeface="+mn-lt"/>
                <a:ea typeface="+mn-ea"/>
                <a:cs typeface="+mn-cs"/>
                <a:sym typeface="+mn-ea"/>
              </a:rPr>
              <a:t>⑥</a:t>
            </a:r>
            <a:r>
              <a:rPr lang="zh-CN" altLang="en-US" sz="2000" kern="0" noProof="0" smtClean="0">
                <a:solidFill>
                  <a:srgbClr val="FFFF00"/>
                </a:solidFill>
                <a:effectLst>
                  <a:outerShdw blurRad="38100" dist="38100" dir="2700000" algn="tl">
                    <a:srgbClr val="000000"/>
                  </a:outerShdw>
                </a:effectLst>
                <a:latin typeface="+mn-lt"/>
                <a:ea typeface="+mn-ea"/>
                <a:cs typeface="+mn-cs"/>
                <a:sym typeface="+mn-ea"/>
              </a:rPr>
              <a:t>生产区入口应设置人体静电消除装置。</a:t>
            </a:r>
            <a:endParaRPr kumimoji="0" lang="en-US" altLang="zh-CN" sz="2000" kern="0" cap="none" spc="0" normalizeH="0" baseline="0" noProof="0" smtClean="0">
              <a:solidFill>
                <a:srgbClr val="FFFF00"/>
              </a:solidFill>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endParaRPr kumimoji="0" lang="en-US" altLang="zh-CN" kern="0" cap="none" spc="0" normalizeH="0" baseline="0" noProof="0" smtClean="0">
              <a:effectLst>
                <a:outerShdw blurRad="38100" dist="38100" dir="2700000" algn="tl">
                  <a:srgbClr val="000000"/>
                </a:outerShdw>
              </a:effectLst>
              <a:latin typeface="+mn-lt"/>
              <a:ea typeface="+mn-ea"/>
              <a:cs typeface="+mn-cs"/>
            </a:endParaRPr>
          </a:p>
          <a:p>
            <a:endParaRPr lang="zh-CN" altLang="en-US" noProof="1"/>
          </a:p>
        </p:txBody>
      </p:sp>
    </p:spTree>
  </p:cSld>
  <p:clrMapOvr>
    <a:masterClrMapping/>
  </p:clrMapOvr>
  <p:transition spd="slow" advTm="5769">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890588" y="1412875"/>
            <a:ext cx="8242300" cy="3176588"/>
          </a:xfrm>
          <a:prstGeom prst="rect">
            <a:avLst/>
          </a:prstGeom>
          <a:noFill/>
        </p:spPr>
        <p:txBody>
          <a:bodyPr wrap="square" rtlCol="0">
            <a:noAutofit/>
          </a:bodyPr>
          <a:p>
            <a:pPr marR="0" defTabSz="914400">
              <a:spcBef>
                <a:spcPct val="20000"/>
              </a:spcBef>
              <a:buClr>
                <a:schemeClr val="tx2"/>
              </a:buClr>
              <a:buSzTx/>
              <a:buFontTx/>
              <a:defRPr/>
            </a:pPr>
            <a:r>
              <a:rPr lang="zh-CN" altLang="en-US" sz="2000" kern="0" noProof="0" smtClean="0">
                <a:effectLst>
                  <a:outerShdw blurRad="38100" dist="38100" dir="2700000" algn="tl">
                    <a:srgbClr val="000000"/>
                  </a:outerShdw>
                </a:effectLst>
                <a:latin typeface="+mn-lt"/>
                <a:ea typeface="+mn-ea"/>
                <a:cs typeface="+mn-cs"/>
                <a:sym typeface="+mn-ea"/>
              </a:rPr>
              <a:t>⑦储罐区防护堤和围墙之前应分别设置水封装置，生产区应在建筑墙外或围墙内设置水封井。水封井的</a:t>
            </a:r>
            <a:r>
              <a:rPr lang="zh-CN" altLang="en-US" sz="2000" kern="0" noProof="0" smtClean="0">
                <a:solidFill>
                  <a:srgbClr val="FFFF00"/>
                </a:solidFill>
                <a:effectLst>
                  <a:outerShdw blurRad="38100" dist="38100" dir="2700000" algn="tl">
                    <a:srgbClr val="000000"/>
                  </a:outerShdw>
                </a:effectLst>
                <a:latin typeface="+mn-lt"/>
                <a:ea typeface="+mn-ea"/>
                <a:cs typeface="+mn-cs"/>
                <a:sym typeface="+mn-ea"/>
              </a:rPr>
              <a:t>水封高度应为</a:t>
            </a:r>
            <a:r>
              <a:rPr lang="en-US" altLang="zh-CN" sz="2000" kern="0" noProof="0" smtClean="0">
                <a:solidFill>
                  <a:srgbClr val="FFFF00"/>
                </a:solidFill>
                <a:effectLst>
                  <a:outerShdw blurRad="38100" dist="38100" dir="2700000" algn="tl">
                    <a:srgbClr val="000000"/>
                  </a:outerShdw>
                </a:effectLst>
                <a:latin typeface="+mn-lt"/>
                <a:ea typeface="+mn-ea"/>
                <a:cs typeface="+mn-cs"/>
                <a:sym typeface="+mn-ea"/>
              </a:rPr>
              <a:t>0.3m~0.50m;</a:t>
            </a:r>
            <a:r>
              <a:rPr lang="zh-CN" altLang="en-US" sz="2000" kern="0" noProof="0" smtClean="0">
                <a:effectLst>
                  <a:outerShdw blurRad="38100" dist="38100" dir="2700000" algn="tl">
                    <a:srgbClr val="000000"/>
                  </a:outerShdw>
                </a:effectLst>
                <a:latin typeface="+mn-lt"/>
                <a:ea typeface="+mn-ea"/>
                <a:cs typeface="+mn-cs"/>
                <a:sym typeface="+mn-ea"/>
              </a:rPr>
              <a:t>水封井应设沉泥段</a:t>
            </a:r>
            <a:r>
              <a:rPr lang="en-US" altLang="zh-CN" sz="2000" kern="0" noProof="0" smtClean="0">
                <a:effectLst>
                  <a:outerShdw blurRad="38100" dist="38100" dir="2700000" algn="tl">
                    <a:srgbClr val="000000"/>
                  </a:outerShdw>
                </a:effectLst>
                <a:latin typeface="+mn-lt"/>
                <a:ea typeface="+mn-ea"/>
                <a:cs typeface="+mn-cs"/>
                <a:sym typeface="+mn-ea"/>
              </a:rPr>
              <a:t>,</a:t>
            </a:r>
            <a:r>
              <a:rPr lang="zh-CN" altLang="en-US" sz="2000" kern="0" noProof="0" smtClean="0">
                <a:solidFill>
                  <a:srgbClr val="FFFF00"/>
                </a:solidFill>
                <a:effectLst>
                  <a:outerShdw blurRad="38100" dist="38100" dir="2700000" algn="tl">
                    <a:srgbClr val="000000"/>
                  </a:outerShdw>
                </a:effectLst>
                <a:latin typeface="+mn-lt"/>
                <a:ea typeface="+mn-ea"/>
                <a:cs typeface="+mn-cs"/>
                <a:sym typeface="+mn-ea"/>
              </a:rPr>
              <a:t>沉泥段高度不应小于</a:t>
            </a:r>
            <a:r>
              <a:rPr lang="en-US" altLang="zh-CN" sz="2000" kern="0" noProof="0" smtClean="0">
                <a:solidFill>
                  <a:srgbClr val="FFFF00"/>
                </a:solidFill>
                <a:effectLst>
                  <a:outerShdw blurRad="38100" dist="38100" dir="2700000" algn="tl">
                    <a:srgbClr val="000000"/>
                  </a:outerShdw>
                </a:effectLst>
                <a:latin typeface="+mn-lt"/>
                <a:ea typeface="+mn-ea"/>
                <a:cs typeface="+mn-cs"/>
                <a:sym typeface="+mn-ea"/>
              </a:rPr>
              <a:t>0.25m</a:t>
            </a:r>
            <a:r>
              <a:rPr lang="zh-CN" altLang="en-US" sz="2000" kern="0" noProof="0" smtClean="0">
                <a:effectLst>
                  <a:outerShdw blurRad="38100" dist="38100" dir="2700000" algn="tl">
                    <a:srgbClr val="000000"/>
                  </a:outerShdw>
                </a:effectLst>
                <a:latin typeface="+mn-lt"/>
                <a:ea typeface="+mn-ea"/>
                <a:cs typeface="+mn-cs"/>
                <a:sym typeface="+mn-ea"/>
              </a:rPr>
              <a:t>，液化石油气储罐的排污应采用活动式回收桶集中收集处理</a:t>
            </a:r>
            <a:r>
              <a:rPr lang="en-US" altLang="zh-CN" sz="2000" kern="0" noProof="0" smtClean="0">
                <a:effectLst>
                  <a:outerShdw blurRad="38100" dist="38100" dir="2700000" algn="tl">
                    <a:srgbClr val="000000"/>
                  </a:outerShdw>
                </a:effectLst>
                <a:latin typeface="+mn-lt"/>
                <a:ea typeface="+mn-ea"/>
                <a:cs typeface="+mn-cs"/>
                <a:sym typeface="+mn-ea"/>
              </a:rPr>
              <a:t>,</a:t>
            </a:r>
            <a:r>
              <a:rPr lang="zh-CN" altLang="en-US" sz="2000" kern="0" noProof="0" smtClean="0">
                <a:effectLst>
                  <a:outerShdw blurRad="38100" dist="38100" dir="2700000" algn="tl">
                    <a:srgbClr val="000000"/>
                  </a:outerShdw>
                </a:effectLst>
                <a:latin typeface="+mn-lt"/>
                <a:ea typeface="+mn-ea"/>
                <a:cs typeface="+mn-cs"/>
                <a:sym typeface="+mn-ea"/>
              </a:rPr>
              <a:t>不得直接接入排水管道。</a:t>
            </a:r>
            <a:endParaRPr kumimoji="0" lang="en-US" altLang="zh-CN" sz="2000" kern="0" cap="none" spc="0" normalizeH="0" baseline="0" noProof="0" smtClean="0">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zh-CN" altLang="en-US" sz="2000" kern="0" noProof="0" smtClean="0">
                <a:effectLst>
                  <a:outerShdw blurRad="38100" dist="38100" dir="2700000" algn="tl">
                    <a:srgbClr val="000000"/>
                  </a:outerShdw>
                </a:effectLst>
                <a:latin typeface="+mn-lt"/>
                <a:ea typeface="+mn-ea"/>
                <a:cs typeface="+mn-cs"/>
                <a:sym typeface="+mn-ea"/>
              </a:rPr>
              <a:t>⑧</a:t>
            </a:r>
            <a:r>
              <a:rPr lang="zh-CN" altLang="en-US" sz="2000" kern="0" noProof="0" smtClean="0">
                <a:solidFill>
                  <a:srgbClr val="FFFF00"/>
                </a:solidFill>
                <a:effectLst>
                  <a:outerShdw blurRad="38100" dist="38100" dir="2700000" algn="tl">
                    <a:srgbClr val="000000"/>
                  </a:outerShdw>
                </a:effectLst>
                <a:latin typeface="+mn-lt"/>
                <a:ea typeface="+mn-ea"/>
                <a:cs typeface="+mn-cs"/>
                <a:sym typeface="+mn-ea"/>
              </a:rPr>
              <a:t>液化石油气储存站绿化：</a:t>
            </a:r>
            <a:endParaRPr kumimoji="0" lang="en-US" altLang="zh-CN" sz="2000" kern="0" cap="none" spc="0" normalizeH="0" baseline="0" noProof="0" smtClean="0">
              <a:solidFill>
                <a:srgbClr val="FFFF00"/>
              </a:solidFill>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en-US" altLang="zh-CN" sz="2000" kern="0" noProof="0" smtClean="0">
                <a:effectLst>
                  <a:outerShdw blurRad="38100" dist="38100" dir="2700000" algn="tl">
                    <a:srgbClr val="000000"/>
                  </a:outerShdw>
                </a:effectLst>
                <a:latin typeface="+mn-lt"/>
                <a:ea typeface="+mn-ea"/>
                <a:cs typeface="+mn-cs"/>
                <a:sym typeface="+mn-ea"/>
              </a:rPr>
              <a:t>A.</a:t>
            </a:r>
            <a:r>
              <a:rPr lang="zh-CN" altLang="en-US" sz="2000" kern="0" noProof="0" smtClean="0">
                <a:effectLst>
                  <a:outerShdw blurRad="38100" dist="38100" dir="2700000" algn="tl">
                    <a:srgbClr val="000000"/>
                  </a:outerShdw>
                </a:effectLst>
                <a:latin typeface="+mn-lt"/>
                <a:ea typeface="+mn-ea"/>
                <a:cs typeface="+mn-cs"/>
                <a:sym typeface="+mn-ea"/>
              </a:rPr>
              <a:t>生产区内</a:t>
            </a:r>
            <a:r>
              <a:rPr lang="zh-CN" altLang="en-US" sz="2000" kern="0" noProof="0" smtClean="0">
                <a:solidFill>
                  <a:srgbClr val="FFFF00"/>
                </a:solidFill>
                <a:effectLst>
                  <a:outerShdw blurRad="38100" dist="38100" dir="2700000" algn="tl">
                    <a:srgbClr val="000000"/>
                  </a:outerShdw>
                </a:effectLst>
                <a:latin typeface="+mn-lt"/>
                <a:ea typeface="+mn-ea"/>
                <a:cs typeface="+mn-cs"/>
                <a:sym typeface="+mn-ea"/>
              </a:rPr>
              <a:t>严禁种植易</a:t>
            </a:r>
            <a:r>
              <a:rPr lang="zh-CN" altLang="en-US" sz="2000" kern="0" noProof="0" smtClean="0">
                <a:effectLst>
                  <a:outerShdw blurRad="38100" dist="38100" dir="2700000" algn="tl">
                    <a:srgbClr val="000000"/>
                  </a:outerShdw>
                </a:effectLst>
                <a:latin typeface="+mn-lt"/>
                <a:ea typeface="+mn-ea"/>
                <a:cs typeface="+mn-cs"/>
                <a:sym typeface="+mn-ea"/>
              </a:rPr>
              <a:t>造成液化石油气</a:t>
            </a:r>
            <a:r>
              <a:rPr lang="zh-CN" altLang="en-US" sz="2000" kern="0" noProof="0" smtClean="0">
                <a:solidFill>
                  <a:srgbClr val="FFFF00"/>
                </a:solidFill>
                <a:effectLst>
                  <a:outerShdw blurRad="38100" dist="38100" dir="2700000" algn="tl">
                    <a:srgbClr val="000000"/>
                  </a:outerShdw>
                </a:effectLst>
                <a:latin typeface="+mn-lt"/>
                <a:ea typeface="+mn-ea"/>
                <a:cs typeface="+mn-cs"/>
                <a:sym typeface="+mn-ea"/>
              </a:rPr>
              <a:t>积存的植物</a:t>
            </a:r>
            <a:r>
              <a:rPr lang="en-US" altLang="zh-CN" sz="2000" kern="0" noProof="0" smtClean="0">
                <a:effectLst>
                  <a:outerShdw blurRad="38100" dist="38100" dir="2700000" algn="tl">
                    <a:srgbClr val="000000"/>
                  </a:outerShdw>
                </a:effectLst>
                <a:latin typeface="+mn-lt"/>
                <a:ea typeface="+mn-ea"/>
                <a:cs typeface="+mn-cs"/>
                <a:sym typeface="+mn-ea"/>
              </a:rPr>
              <a:t>;</a:t>
            </a:r>
            <a:endParaRPr kumimoji="0" lang="en-US" altLang="zh-CN" sz="2000" kern="0" cap="none" spc="0" normalizeH="0" baseline="0" noProof="0" smtClean="0">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en-US" altLang="zh-CN" sz="2000" kern="0" noProof="0" smtClean="0">
                <a:effectLst>
                  <a:outerShdw blurRad="38100" dist="38100" dir="2700000" algn="tl">
                    <a:srgbClr val="000000"/>
                  </a:outerShdw>
                </a:effectLst>
                <a:latin typeface="+mn-lt"/>
                <a:ea typeface="+mn-ea"/>
                <a:cs typeface="+mn-cs"/>
                <a:sym typeface="+mn-ea"/>
              </a:rPr>
              <a:t>B.</a:t>
            </a:r>
            <a:r>
              <a:rPr lang="zh-CN" altLang="en-US" sz="2000" kern="0" noProof="0" smtClean="0">
                <a:effectLst>
                  <a:outerShdw blurRad="38100" dist="38100" dir="2700000" algn="tl">
                    <a:srgbClr val="000000"/>
                  </a:outerShdw>
                </a:effectLst>
                <a:latin typeface="+mn-lt"/>
                <a:ea typeface="+mn-ea"/>
                <a:cs typeface="+mn-cs"/>
                <a:sym typeface="+mn-ea"/>
              </a:rPr>
              <a:t>生产区</a:t>
            </a:r>
            <a:r>
              <a:rPr lang="zh-CN" altLang="en-US" sz="2000" kern="0" noProof="0" smtClean="0">
                <a:solidFill>
                  <a:srgbClr val="FFFF00"/>
                </a:solidFill>
                <a:effectLst>
                  <a:outerShdw blurRad="38100" dist="38100" dir="2700000" algn="tl">
                    <a:srgbClr val="000000"/>
                  </a:outerShdw>
                </a:effectLst>
                <a:latin typeface="+mn-lt"/>
                <a:ea typeface="+mn-ea"/>
                <a:cs typeface="+mn-cs"/>
                <a:sym typeface="+mn-ea"/>
              </a:rPr>
              <a:t>四周和局部</a:t>
            </a:r>
            <a:r>
              <a:rPr lang="zh-CN" altLang="en-US" sz="2000" kern="0" noProof="0" smtClean="0">
                <a:effectLst>
                  <a:outerShdw blurRad="38100" dist="38100" dir="2700000" algn="tl">
                    <a:srgbClr val="000000"/>
                  </a:outerShdw>
                </a:effectLst>
                <a:latin typeface="+mn-lt"/>
                <a:ea typeface="+mn-ea"/>
                <a:cs typeface="+mn-cs"/>
                <a:sym typeface="+mn-ea"/>
              </a:rPr>
              <a:t>地区可种植</a:t>
            </a:r>
            <a:r>
              <a:rPr lang="zh-CN" altLang="en-US" sz="2000" kern="0" noProof="0" smtClean="0">
                <a:solidFill>
                  <a:srgbClr val="FFFF00"/>
                </a:solidFill>
                <a:effectLst>
                  <a:outerShdw blurRad="38100" dist="38100" dir="2700000" algn="tl">
                    <a:srgbClr val="000000"/>
                  </a:outerShdw>
                </a:effectLst>
                <a:latin typeface="+mn-lt"/>
                <a:ea typeface="+mn-ea"/>
                <a:cs typeface="+mn-cs"/>
                <a:sym typeface="+mn-ea"/>
              </a:rPr>
              <a:t>不易</a:t>
            </a:r>
            <a:r>
              <a:rPr lang="zh-CN" altLang="en-US" sz="2000" kern="0" noProof="0" smtClean="0">
                <a:effectLst>
                  <a:outerShdw blurRad="38100" dist="38100" dir="2700000" algn="tl">
                    <a:srgbClr val="000000"/>
                  </a:outerShdw>
                </a:effectLst>
                <a:latin typeface="+mn-lt"/>
                <a:ea typeface="+mn-ea"/>
                <a:cs typeface="+mn-cs"/>
                <a:sym typeface="+mn-ea"/>
              </a:rPr>
              <a:t>造成液化石油气积存的植物；</a:t>
            </a:r>
            <a:endParaRPr kumimoji="0" lang="en-US" altLang="zh-CN" sz="2000" kern="0" cap="none" spc="0" normalizeH="0" baseline="0" noProof="0" smtClean="0">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en-US" altLang="zh-CN" sz="2000" kern="0" noProof="0" smtClean="0">
                <a:effectLst>
                  <a:outerShdw blurRad="38100" dist="38100" dir="2700000" algn="tl">
                    <a:srgbClr val="000000"/>
                  </a:outerShdw>
                </a:effectLst>
                <a:latin typeface="+mn-lt"/>
                <a:ea typeface="+mn-ea"/>
                <a:cs typeface="+mn-cs"/>
                <a:sym typeface="+mn-ea"/>
              </a:rPr>
              <a:t>C.</a:t>
            </a:r>
            <a:r>
              <a:rPr lang="zh-CN" altLang="en-US" sz="2000" kern="0" noProof="0" smtClean="0">
                <a:effectLst>
                  <a:outerShdw blurRad="38100" dist="38100" dir="2700000" algn="tl">
                    <a:srgbClr val="000000"/>
                  </a:outerShdw>
                </a:effectLst>
                <a:latin typeface="+mn-lt"/>
                <a:ea typeface="+mn-ea"/>
                <a:cs typeface="+mn-cs"/>
                <a:sym typeface="+mn-ea"/>
              </a:rPr>
              <a:t>生产区</a:t>
            </a:r>
            <a:r>
              <a:rPr lang="zh-CN" altLang="en-US" sz="2000" kern="0" noProof="0" smtClean="0">
                <a:solidFill>
                  <a:srgbClr val="FFFF00"/>
                </a:solidFill>
                <a:effectLst>
                  <a:outerShdw blurRad="38100" dist="38100" dir="2700000" algn="tl">
                    <a:srgbClr val="000000"/>
                  </a:outerShdw>
                </a:effectLst>
                <a:latin typeface="+mn-lt"/>
                <a:ea typeface="+mn-ea"/>
                <a:cs typeface="+mn-cs"/>
                <a:sym typeface="+mn-ea"/>
              </a:rPr>
              <a:t>围墙</a:t>
            </a:r>
            <a:r>
              <a:rPr lang="en-US" altLang="zh-CN" sz="2000" kern="0" noProof="0" smtClean="0">
                <a:solidFill>
                  <a:srgbClr val="FFFF00"/>
                </a:solidFill>
                <a:effectLst>
                  <a:outerShdw blurRad="38100" dist="38100" dir="2700000" algn="tl">
                    <a:srgbClr val="000000"/>
                  </a:outerShdw>
                </a:effectLst>
                <a:latin typeface="+mn-lt"/>
                <a:ea typeface="+mn-ea"/>
                <a:cs typeface="+mn-cs"/>
                <a:sym typeface="+mn-ea"/>
              </a:rPr>
              <a:t>2m</a:t>
            </a:r>
            <a:r>
              <a:rPr lang="zh-CN" altLang="en-US" sz="2000" kern="0" noProof="0" smtClean="0">
                <a:solidFill>
                  <a:srgbClr val="FFFF00"/>
                </a:solidFill>
                <a:effectLst>
                  <a:outerShdw blurRad="38100" dist="38100" dir="2700000" algn="tl">
                    <a:srgbClr val="000000"/>
                  </a:outerShdw>
                </a:effectLst>
                <a:latin typeface="+mn-lt"/>
                <a:ea typeface="+mn-ea"/>
                <a:cs typeface="+mn-cs"/>
                <a:sym typeface="+mn-ea"/>
              </a:rPr>
              <a:t>以外</a:t>
            </a:r>
            <a:r>
              <a:rPr lang="zh-CN" altLang="en-US" sz="2000" kern="0" noProof="0" smtClean="0">
                <a:effectLst>
                  <a:outerShdw blurRad="38100" dist="38100" dir="2700000" algn="tl">
                    <a:srgbClr val="000000"/>
                  </a:outerShdw>
                </a:effectLst>
                <a:latin typeface="+mn-lt"/>
                <a:ea typeface="+mn-ea"/>
                <a:cs typeface="+mn-cs"/>
                <a:sym typeface="+mn-ea"/>
              </a:rPr>
              <a:t>可种植</a:t>
            </a:r>
            <a:r>
              <a:rPr lang="zh-CN" altLang="en-US" sz="2000" kern="0" noProof="0" smtClean="0">
                <a:solidFill>
                  <a:srgbClr val="FFFF00"/>
                </a:solidFill>
                <a:effectLst>
                  <a:outerShdw blurRad="38100" dist="38100" dir="2700000" algn="tl">
                    <a:srgbClr val="000000"/>
                  </a:outerShdw>
                </a:effectLst>
                <a:latin typeface="+mn-lt"/>
                <a:ea typeface="+mn-ea"/>
                <a:cs typeface="+mn-cs"/>
                <a:sym typeface="+mn-ea"/>
              </a:rPr>
              <a:t>乔木</a:t>
            </a:r>
            <a:r>
              <a:rPr lang="en-US" altLang="zh-CN" sz="2000" kern="0" noProof="0" smtClean="0">
                <a:effectLst>
                  <a:outerShdw blurRad="38100" dist="38100" dir="2700000" algn="tl">
                    <a:srgbClr val="000000"/>
                  </a:outerShdw>
                </a:effectLst>
                <a:latin typeface="+mn-lt"/>
                <a:ea typeface="+mn-ea"/>
                <a:cs typeface="+mn-cs"/>
                <a:sym typeface="+mn-ea"/>
              </a:rPr>
              <a:t>,</a:t>
            </a:r>
            <a:r>
              <a:rPr lang="zh-CN" altLang="en-US" sz="2000" kern="0" noProof="0" smtClean="0">
                <a:effectLst>
                  <a:outerShdw blurRad="38100" dist="38100" dir="2700000" algn="tl">
                    <a:srgbClr val="000000"/>
                  </a:outerShdw>
                </a:effectLst>
                <a:latin typeface="+mn-lt"/>
                <a:ea typeface="+mn-ea"/>
                <a:cs typeface="+mn-cs"/>
                <a:sym typeface="+mn-ea"/>
              </a:rPr>
              <a:t>辅助区可种植各类植物。</a:t>
            </a:r>
            <a:endParaRPr kumimoji="0" lang="en-US" altLang="zh-CN" sz="2000" kern="0" cap="none" spc="0" normalizeH="0" baseline="0" noProof="0" smtClean="0">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en-US" altLang="zh-CN" sz="2000" kern="0" noProof="0" smtClean="0">
                <a:effectLst>
                  <a:outerShdw blurRad="38100" dist="38100" dir="2700000" algn="tl">
                    <a:srgbClr val="000000"/>
                  </a:outerShdw>
                </a:effectLst>
                <a:latin typeface="+mn-lt"/>
                <a:ea typeface="+mn-ea"/>
                <a:cs typeface="+mn-cs"/>
                <a:sym typeface="+mn-ea"/>
              </a:rPr>
              <a:t>D.</a:t>
            </a:r>
            <a:r>
              <a:rPr lang="zh-CN" altLang="en-US" sz="2000" kern="0" noProof="0" smtClean="0">
                <a:solidFill>
                  <a:srgbClr val="FFFF00"/>
                </a:solidFill>
                <a:effectLst>
                  <a:outerShdw blurRad="38100" dist="38100" dir="2700000" algn="tl">
                    <a:srgbClr val="000000"/>
                  </a:outerShdw>
                </a:effectLst>
                <a:latin typeface="+mn-lt"/>
                <a:ea typeface="+mn-ea"/>
                <a:cs typeface="+mn-cs"/>
                <a:sym typeface="+mn-ea"/>
              </a:rPr>
              <a:t>绿化不得</a:t>
            </a:r>
            <a:r>
              <a:rPr lang="zh-CN" altLang="en-US" sz="2000" kern="0" noProof="0" smtClean="0">
                <a:effectLst>
                  <a:outerShdw blurRad="38100" dist="38100" dir="2700000" algn="tl">
                    <a:srgbClr val="000000"/>
                  </a:outerShdw>
                </a:effectLst>
                <a:latin typeface="+mn-lt"/>
                <a:ea typeface="+mn-ea"/>
                <a:cs typeface="+mn-cs"/>
                <a:sym typeface="+mn-ea"/>
              </a:rPr>
              <a:t>阻碍消防救援。不得引雷！</a:t>
            </a:r>
            <a:endParaRPr kumimoji="0" lang="en-US" altLang="zh-CN" sz="2000" kern="0" cap="none" spc="0" normalizeH="0" baseline="0" noProof="0" smtClean="0">
              <a:effectLst>
                <a:outerShdw blurRad="38100" dist="38100" dir="2700000" algn="tl">
                  <a:srgbClr val="000000"/>
                </a:outerShdw>
              </a:effectLst>
              <a:latin typeface="+mn-lt"/>
              <a:ea typeface="+mn-ea"/>
              <a:cs typeface="+mn-cs"/>
            </a:endParaRPr>
          </a:p>
          <a:p>
            <a:endParaRPr lang="zh-CN" altLang="en-US" sz="2000" noProof="1"/>
          </a:p>
        </p:txBody>
      </p:sp>
    </p:spTree>
  </p:cSld>
  <p:clrMapOvr>
    <a:masterClrMapping/>
  </p:clrMapOvr>
  <p:transition spd="slow" advTm="5769">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890588" y="1341438"/>
            <a:ext cx="7881938" cy="976313"/>
          </a:xfrm>
          <a:prstGeom prst="rect">
            <a:avLst/>
          </a:prstGeom>
          <a:noFill/>
        </p:spPr>
        <p:txBody>
          <a:bodyPr wrap="square" rtlCol="0">
            <a:spAutoFit/>
          </a:bodyPr>
          <a:p>
            <a:pPr marR="0" defTabSz="914400">
              <a:spcBef>
                <a:spcPct val="20000"/>
              </a:spcBef>
              <a:buClr>
                <a:schemeClr val="tx2"/>
              </a:buClr>
              <a:buSzTx/>
              <a:buFontTx/>
              <a:defRPr/>
            </a:pPr>
            <a:r>
              <a:rPr lang="zh-CN" altLang="en-US" kern="0" noProof="0" dirty="0" smtClean="0">
                <a:effectLst>
                  <a:outerShdw blurRad="38100" dist="38100" dir="2700000" algn="tl">
                    <a:srgbClr val="000000"/>
                  </a:outerShdw>
                </a:effectLst>
                <a:latin typeface="+mn-lt"/>
                <a:ea typeface="+mn-ea"/>
                <a:cs typeface="+mn-cs"/>
                <a:sym typeface="+mn-ea"/>
              </a:rPr>
              <a:t>二、安全检查</a:t>
            </a:r>
            <a:endParaRPr kumimoji="0" lang="en-US" altLang="zh-CN" kern="0" cap="none" spc="0" normalizeH="0" baseline="0" noProof="0" dirty="0" smtClean="0">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en-US" altLang="zh-CN" kern="0" noProof="0" dirty="0" smtClean="0">
                <a:effectLst>
                  <a:outerShdw blurRad="38100" dist="38100" dir="2700000" algn="tl">
                    <a:srgbClr val="000000"/>
                  </a:outerShdw>
                </a:effectLst>
                <a:latin typeface="+mn-lt"/>
                <a:ea typeface="+mn-ea"/>
                <a:cs typeface="+mn-cs"/>
                <a:sym typeface="+mn-ea"/>
              </a:rPr>
              <a:t>1.</a:t>
            </a:r>
            <a:r>
              <a:rPr lang="zh-CN" altLang="en-US" kern="0" noProof="0" dirty="0" smtClean="0">
                <a:solidFill>
                  <a:srgbClr val="FFFF00"/>
                </a:solidFill>
                <a:effectLst>
                  <a:outerShdw blurRad="38100" dist="38100" dir="2700000" algn="tl">
                    <a:srgbClr val="000000"/>
                  </a:outerShdw>
                </a:effectLst>
                <a:latin typeface="+mn-lt"/>
                <a:ea typeface="+mn-ea"/>
                <a:cs typeface="+mn-cs"/>
                <a:sym typeface="+mn-ea"/>
              </a:rPr>
              <a:t>液化石油气槽车装卸安全检查项目</a:t>
            </a:r>
            <a:r>
              <a:rPr lang="zh-CN" altLang="en-US" u="sng" kern="0" noProof="0" dirty="0" smtClean="0">
                <a:solidFill>
                  <a:srgbClr val="FFFF00"/>
                </a:solidFill>
                <a:effectLst>
                  <a:outerShdw blurRad="38100" dist="38100" dir="2700000" algn="tl">
                    <a:srgbClr val="000000"/>
                  </a:outerShdw>
                </a:effectLst>
                <a:latin typeface="+mn-lt"/>
                <a:ea typeface="+mn-ea"/>
                <a:cs typeface="+mn-cs"/>
                <a:sym typeface="Wingdings" panose="05000000000000000000" pitchFamily="2" charset="2"/>
              </a:rPr>
              <a:t>（最危险作业）</a:t>
            </a:r>
            <a:endParaRPr kumimoji="0" lang="en-US" altLang="zh-CN" u="sng" kern="0" cap="none" spc="0" normalizeH="0" baseline="0" noProof="0" dirty="0" smtClean="0">
              <a:solidFill>
                <a:srgbClr val="FFFF00"/>
              </a:solidFill>
              <a:effectLst>
                <a:outerShdw blurRad="38100" dist="38100" dir="2700000" algn="tl">
                  <a:srgbClr val="000000"/>
                </a:outerShdw>
              </a:effectLst>
              <a:latin typeface="+mn-lt"/>
              <a:ea typeface="+mn-ea"/>
              <a:cs typeface="+mn-cs"/>
            </a:endParaRPr>
          </a:p>
          <a:p>
            <a:endParaRPr lang="zh-CN" altLang="en-US" noProof="1"/>
          </a:p>
        </p:txBody>
      </p:sp>
      <p:graphicFrame>
        <p:nvGraphicFramePr>
          <p:cNvPr id="4" name="图示 3"/>
          <p:cNvGraphicFramePr/>
          <p:nvPr/>
        </p:nvGraphicFramePr>
        <p:xfrm>
          <a:off x="-35560" y="1701165"/>
          <a:ext cx="9103360" cy="1786255"/>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9" name="矩形标注 8"/>
          <p:cNvSpPr/>
          <p:nvPr/>
        </p:nvSpPr>
        <p:spPr>
          <a:xfrm>
            <a:off x="36830" y="3573780"/>
            <a:ext cx="1637665" cy="3023235"/>
          </a:xfrm>
          <a:prstGeom prst="wedgeRectCallout">
            <a:avLst>
              <a:gd name="adj1" fmla="val -8636"/>
              <a:gd name="adj2" fmla="val -69975"/>
            </a:avLst>
          </a:prstGeom>
          <a:gradFill>
            <a:gsLst>
              <a:gs pos="0">
                <a:srgbClr val="AF1D5C"/>
              </a:gs>
              <a:gs pos="80000">
                <a:schemeClr val="accent3">
                  <a:shade val="93000"/>
                  <a:satMod val="130000"/>
                </a:schemeClr>
              </a:gs>
              <a:gs pos="100000">
                <a:schemeClr val="accent3">
                  <a:shade val="94000"/>
                  <a:satMod val="135000"/>
                </a:schemeClr>
              </a:gs>
            </a:gsLst>
          </a:gradFill>
        </p:spPr>
        <p:style>
          <a:lnRef idx="0">
            <a:srgbClr val="FFFFFF"/>
          </a:lnRef>
          <a:fillRef idx="3">
            <a:schemeClr val="accent3"/>
          </a:fillRef>
          <a:effectRef idx="0">
            <a:srgbClr val="FFFFFF"/>
          </a:effectRef>
          <a:fontRef idx="minor">
            <a:schemeClr val="dk1"/>
          </a:fontRef>
        </p:style>
        <p:txBody>
          <a:bodyPr anchor="ctr"/>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schemeClr val="lt1"/>
                </a:solidFill>
                <a:effectLst/>
                <a:uLnTx/>
                <a:uFillTx/>
                <a:latin typeface="+mn-lt"/>
                <a:ea typeface="+mn-ea"/>
                <a:cs typeface="+mn-cs"/>
              </a:rPr>
              <a:t>1.</a:t>
            </a:r>
            <a:r>
              <a:rPr kumimoji="0" lang="zh-CN" altLang="en-US" sz="2000" b="0" i="0" u="none" strike="noStrike" kern="1200" cap="none" spc="0" normalizeH="0" baseline="0" noProof="0">
                <a:ln>
                  <a:noFill/>
                </a:ln>
                <a:solidFill>
                  <a:schemeClr val="lt1"/>
                </a:solidFill>
                <a:effectLst/>
                <a:uLnTx/>
                <a:uFillTx/>
                <a:latin typeface="+mn-lt"/>
                <a:ea typeface="+mn-ea"/>
                <a:cs typeface="+mn-cs"/>
              </a:rPr>
              <a:t>检测报告</a:t>
            </a:r>
            <a:endParaRPr kumimoji="0" lang="en-US" altLang="zh-CN" sz="2000" b="0" i="0" u="none" strike="noStrike" kern="1200" cap="none" spc="0" normalizeH="0" baseline="0" noProof="0">
              <a:ln>
                <a:noFill/>
              </a:ln>
              <a:solidFill>
                <a:schemeClr val="lt1"/>
              </a:solidFill>
              <a:effectLst/>
              <a:uLnTx/>
              <a:uFillTx/>
              <a:latin typeface="+mn-lt"/>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schemeClr val="lt1"/>
                </a:solidFill>
                <a:effectLst/>
                <a:uLnTx/>
                <a:uFillTx/>
                <a:latin typeface="+mn-lt"/>
                <a:ea typeface="+mn-ea"/>
                <a:cs typeface="+mn-cs"/>
              </a:rPr>
              <a:t>2.</a:t>
            </a:r>
            <a:r>
              <a:rPr kumimoji="0" lang="zh-CN" altLang="en-US" sz="2000" b="0" i="0" u="none" strike="noStrike" kern="1200" cap="none" spc="0" normalizeH="0" baseline="0" noProof="0">
                <a:ln>
                  <a:noFill/>
                </a:ln>
                <a:solidFill>
                  <a:schemeClr val="lt1"/>
                </a:solidFill>
                <a:effectLst/>
                <a:uLnTx/>
                <a:uFillTx/>
                <a:latin typeface="+mn-lt"/>
                <a:ea typeface="+mn-ea"/>
                <a:cs typeface="+mn-cs"/>
              </a:rPr>
              <a:t>气质检查</a:t>
            </a:r>
            <a:endParaRPr kumimoji="0" lang="en-US" altLang="zh-CN" sz="2000" b="0" i="0" u="none" strike="noStrike" kern="1200" cap="none" spc="0" normalizeH="0" baseline="0" noProof="0">
              <a:ln>
                <a:noFill/>
              </a:ln>
              <a:solidFill>
                <a:schemeClr val="lt1"/>
              </a:solidFill>
              <a:effectLst/>
              <a:uLnTx/>
              <a:uFillTx/>
              <a:latin typeface="+mn-lt"/>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schemeClr val="lt1"/>
                </a:solidFill>
                <a:effectLst/>
                <a:uLnTx/>
                <a:uFillTx/>
                <a:latin typeface="+mn-lt"/>
                <a:ea typeface="+mn-ea"/>
                <a:cs typeface="+mn-cs"/>
              </a:rPr>
              <a:t>3.</a:t>
            </a:r>
            <a:r>
              <a:rPr kumimoji="0" lang="zh-CN" altLang="en-US" sz="2000" b="0" i="0" u="none" strike="noStrike" kern="1200" cap="none" spc="0" normalizeH="0" baseline="0" noProof="0">
                <a:ln>
                  <a:noFill/>
                </a:ln>
                <a:solidFill>
                  <a:schemeClr val="lt1"/>
                </a:solidFill>
                <a:effectLst/>
                <a:uLnTx/>
                <a:uFillTx/>
                <a:latin typeface="+mn-lt"/>
                <a:ea typeface="+mn-ea"/>
                <a:cs typeface="+mn-cs"/>
              </a:rPr>
              <a:t>过磅计重</a:t>
            </a:r>
            <a:endParaRPr kumimoji="0" lang="en-US" altLang="zh-CN" sz="2000" b="0" i="0" u="none" strike="noStrike" kern="1200" cap="none" spc="0" normalizeH="0" baseline="0" noProof="0">
              <a:ln>
                <a:noFill/>
              </a:ln>
              <a:solidFill>
                <a:schemeClr val="lt1"/>
              </a:solidFill>
              <a:effectLst/>
              <a:uLnTx/>
              <a:uFillTx/>
              <a:latin typeface="+mn-lt"/>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schemeClr val="lt1"/>
                </a:solidFill>
                <a:effectLst/>
                <a:uLnTx/>
                <a:uFillTx/>
                <a:latin typeface="+mn-lt"/>
                <a:ea typeface="+mn-ea"/>
                <a:cs typeface="+mn-cs"/>
              </a:rPr>
              <a:t>4.</a:t>
            </a:r>
            <a:r>
              <a:rPr kumimoji="0" lang="zh-CN" altLang="en-US" sz="2000" b="0" i="0" u="none" strike="noStrike" kern="1200" cap="none" spc="0" normalizeH="0" baseline="0" noProof="0">
                <a:ln>
                  <a:noFill/>
                </a:ln>
                <a:solidFill>
                  <a:srgbClr val="FFFF00"/>
                </a:solidFill>
                <a:effectLst/>
                <a:uLnTx/>
                <a:uFillTx/>
                <a:latin typeface="+mn-lt"/>
                <a:ea typeface="+mn-ea"/>
                <a:cs typeface="+mn-cs"/>
              </a:rPr>
              <a:t>落实两人装卸车作业</a:t>
            </a:r>
            <a:endParaRPr kumimoji="0" lang="zh-CN" altLang="en-US" sz="2000" b="0" i="0" u="none" strike="noStrike" kern="1200" cap="none" spc="0" normalizeH="0" baseline="0" noProof="0" dirty="0">
              <a:ln>
                <a:noFill/>
              </a:ln>
              <a:solidFill>
                <a:srgbClr val="FFFF00"/>
              </a:solidFill>
              <a:effectLst/>
              <a:uLnTx/>
              <a:uFillTx/>
              <a:latin typeface="+mn-lt"/>
              <a:ea typeface="+mn-ea"/>
              <a:cs typeface="+mn-cs"/>
            </a:endParaRPr>
          </a:p>
        </p:txBody>
      </p:sp>
      <p:sp>
        <p:nvSpPr>
          <p:cNvPr id="10" name="矩形标注 9"/>
          <p:cNvSpPr/>
          <p:nvPr/>
        </p:nvSpPr>
        <p:spPr>
          <a:xfrm>
            <a:off x="1837055" y="3573780"/>
            <a:ext cx="1593215" cy="3023870"/>
          </a:xfrm>
          <a:prstGeom prst="wedgeRectCallout">
            <a:avLst>
              <a:gd name="adj1" fmla="val -8636"/>
              <a:gd name="adj2" fmla="val -69975"/>
            </a:avLst>
          </a:prstGeom>
          <a:gradFill>
            <a:gsLst>
              <a:gs pos="0">
                <a:srgbClr val="AF1D5C"/>
              </a:gs>
              <a:gs pos="80000">
                <a:schemeClr val="accent3"/>
              </a:gs>
              <a:gs pos="100000">
                <a:schemeClr val="accent3"/>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schemeClr val="lt1"/>
                </a:solidFill>
                <a:effectLst/>
                <a:uLnTx/>
                <a:uFillTx/>
                <a:latin typeface="+mn-lt"/>
                <a:ea typeface="+mn-ea"/>
                <a:cs typeface="+mn-cs"/>
              </a:rPr>
              <a:t>1.</a:t>
            </a:r>
            <a:r>
              <a:rPr kumimoji="0" lang="zh-CN" altLang="en-US" sz="2000" b="0" i="0" u="none" strike="noStrike" kern="1200" cap="none" spc="0" normalizeH="0" baseline="0" noProof="0">
                <a:ln>
                  <a:noFill/>
                </a:ln>
                <a:solidFill>
                  <a:schemeClr val="lt1"/>
                </a:solidFill>
                <a:effectLst/>
                <a:uLnTx/>
                <a:uFillTx/>
                <a:latin typeface="+mn-lt"/>
                <a:ea typeface="+mn-ea"/>
                <a:cs typeface="+mn-cs"/>
              </a:rPr>
              <a:t>检测报告</a:t>
            </a:r>
            <a:endParaRPr kumimoji="0" lang="en-US" altLang="zh-CN" sz="2000" b="0" i="0" u="none" strike="noStrike" kern="1200" cap="none" spc="0" normalizeH="0" baseline="0" noProof="0">
              <a:ln>
                <a:noFill/>
              </a:ln>
              <a:solidFill>
                <a:schemeClr val="lt1"/>
              </a:solidFill>
              <a:effectLst/>
              <a:uLnTx/>
              <a:uFillTx/>
              <a:latin typeface="+mn-lt"/>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schemeClr val="lt1"/>
                </a:solidFill>
                <a:effectLst/>
                <a:uLnTx/>
                <a:uFillTx/>
                <a:latin typeface="+mn-lt"/>
                <a:ea typeface="+mn-ea"/>
                <a:cs typeface="+mn-cs"/>
              </a:rPr>
              <a:t>2.</a:t>
            </a:r>
            <a:r>
              <a:rPr kumimoji="0" lang="zh-CN" altLang="en-US" sz="2000" b="0" i="0" u="none" strike="noStrike" kern="1200" cap="none" spc="0" normalizeH="0" baseline="0" noProof="0">
                <a:ln>
                  <a:noFill/>
                </a:ln>
                <a:solidFill>
                  <a:schemeClr val="lt1"/>
                </a:solidFill>
                <a:effectLst/>
                <a:uLnTx/>
                <a:uFillTx/>
                <a:latin typeface="+mn-lt"/>
                <a:ea typeface="+mn-ea"/>
                <a:cs typeface="+mn-cs"/>
              </a:rPr>
              <a:t>气质检查</a:t>
            </a:r>
            <a:endParaRPr kumimoji="0" lang="en-US" altLang="zh-CN" sz="2000" b="0" i="0" u="none" strike="noStrike" kern="1200" cap="none" spc="0" normalizeH="0" baseline="0" noProof="0">
              <a:ln>
                <a:noFill/>
              </a:ln>
              <a:solidFill>
                <a:schemeClr val="lt1"/>
              </a:solidFill>
              <a:effectLst/>
              <a:uLnTx/>
              <a:uFillTx/>
              <a:latin typeface="+mn-lt"/>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schemeClr val="lt1"/>
                </a:solidFill>
                <a:effectLst/>
                <a:uLnTx/>
                <a:uFillTx/>
                <a:latin typeface="+mn-lt"/>
                <a:ea typeface="+mn-ea"/>
                <a:cs typeface="+mn-cs"/>
              </a:rPr>
              <a:t>3.</a:t>
            </a:r>
            <a:r>
              <a:rPr kumimoji="0" lang="zh-CN" altLang="en-US" sz="2000" b="0" i="0" u="none" strike="noStrike" kern="1200" cap="none" spc="0" normalizeH="0" baseline="0" noProof="0">
                <a:ln>
                  <a:noFill/>
                </a:ln>
                <a:solidFill>
                  <a:schemeClr val="lt1"/>
                </a:solidFill>
                <a:effectLst/>
                <a:uLnTx/>
                <a:uFillTx/>
                <a:latin typeface="+mn-lt"/>
                <a:ea typeface="+mn-ea"/>
                <a:cs typeface="+mn-cs"/>
              </a:rPr>
              <a:t>过磅计重</a:t>
            </a:r>
            <a:endParaRPr kumimoji="0" lang="en-US" altLang="zh-CN" sz="2000" b="0" i="0" u="none" strike="noStrike" kern="1200" cap="none" spc="0" normalizeH="0" baseline="0" noProof="0">
              <a:ln>
                <a:noFill/>
              </a:ln>
              <a:solidFill>
                <a:schemeClr val="lt1"/>
              </a:solidFill>
              <a:effectLst/>
              <a:uLnTx/>
              <a:uFillTx/>
              <a:latin typeface="+mn-lt"/>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schemeClr val="lt1"/>
                </a:solidFill>
                <a:effectLst/>
                <a:uLnTx/>
                <a:uFillTx/>
                <a:latin typeface="+mn-lt"/>
                <a:ea typeface="+mn-ea"/>
                <a:cs typeface="+mn-cs"/>
              </a:rPr>
              <a:t>4.</a:t>
            </a:r>
            <a:r>
              <a:rPr kumimoji="0" lang="zh-CN" altLang="en-US" sz="2000" b="0" i="0" u="none" strike="noStrike" kern="1200" cap="none" spc="0" normalizeH="0" baseline="0" noProof="0">
                <a:ln>
                  <a:noFill/>
                </a:ln>
                <a:solidFill>
                  <a:srgbClr val="FFFF00"/>
                </a:solidFill>
                <a:effectLst/>
                <a:uLnTx/>
                <a:uFillTx/>
                <a:latin typeface="+mn-lt"/>
                <a:ea typeface="+mn-ea"/>
                <a:cs typeface="+mn-cs"/>
              </a:rPr>
              <a:t>落实两人装卸车作业</a:t>
            </a:r>
            <a:endParaRPr kumimoji="0" lang="zh-CN" altLang="en-US" sz="2000" b="0" i="0" u="none" strike="noStrike" kern="1200" cap="none" spc="0" normalizeH="0" baseline="0" noProof="0" dirty="0">
              <a:ln>
                <a:noFill/>
              </a:ln>
              <a:solidFill>
                <a:srgbClr val="FFFF00"/>
              </a:solidFill>
              <a:effectLst/>
              <a:uLnTx/>
              <a:uFillTx/>
              <a:latin typeface="+mn-lt"/>
              <a:ea typeface="+mn-ea"/>
              <a:cs typeface="+mn-cs"/>
            </a:endParaRPr>
          </a:p>
        </p:txBody>
      </p:sp>
      <p:sp>
        <p:nvSpPr>
          <p:cNvPr id="11" name="矩形标注 10"/>
          <p:cNvSpPr/>
          <p:nvPr/>
        </p:nvSpPr>
        <p:spPr>
          <a:xfrm>
            <a:off x="3592195" y="3598545"/>
            <a:ext cx="1825625" cy="2999105"/>
          </a:xfrm>
          <a:prstGeom prst="wedgeRectCallout">
            <a:avLst>
              <a:gd name="adj1" fmla="val -8713"/>
              <a:gd name="adj2" fmla="val -70071"/>
            </a:avLst>
          </a:prstGeom>
          <a:gradFill>
            <a:gsLst>
              <a:gs pos="0">
                <a:srgbClr val="AF1D5C"/>
              </a:gs>
              <a:gs pos="80000">
                <a:schemeClr val="accent3"/>
              </a:gs>
              <a:gs pos="100000">
                <a:schemeClr val="accent3"/>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schemeClr val="tx1"/>
                </a:solidFill>
                <a:effectLst/>
                <a:uLnTx/>
                <a:uFillTx/>
                <a:latin typeface="+mn-lt"/>
                <a:ea typeface="+mn-ea"/>
                <a:cs typeface="+mn-cs"/>
              </a:rPr>
              <a:t>1.</a:t>
            </a:r>
            <a:r>
              <a:rPr kumimoji="0" lang="zh-CN" altLang="en-US" sz="2000" b="0" i="0" u="none" strike="noStrike" kern="1200" cap="none" spc="0" normalizeH="0" baseline="0" noProof="0">
                <a:ln>
                  <a:noFill/>
                </a:ln>
                <a:solidFill>
                  <a:schemeClr val="tx1"/>
                </a:solidFill>
                <a:effectLst/>
                <a:uLnTx/>
                <a:uFillTx/>
                <a:latin typeface="+mn-lt"/>
                <a:ea typeface="+mn-ea"/>
                <a:cs typeface="+mn-cs"/>
              </a:rPr>
              <a:t>驾驶证</a:t>
            </a:r>
            <a:endParaRPr kumimoji="0" lang="en-US" altLang="zh-CN" sz="2000" b="0" i="0" u="none" strike="noStrike" kern="1200" cap="none" spc="0" normalizeH="0" baseline="0" noProof="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schemeClr val="tx1"/>
                </a:solidFill>
                <a:effectLst/>
                <a:uLnTx/>
                <a:uFillTx/>
                <a:latin typeface="+mn-lt"/>
                <a:ea typeface="+mn-ea"/>
                <a:cs typeface="+mn-cs"/>
              </a:rPr>
              <a:t>3.</a:t>
            </a:r>
            <a:r>
              <a:rPr kumimoji="0" lang="zh-CN" altLang="en-US" sz="2000" b="0" i="0" u="none" strike="noStrike" kern="1200" cap="none" spc="0" normalizeH="0" baseline="0" noProof="0">
                <a:ln>
                  <a:noFill/>
                </a:ln>
                <a:solidFill>
                  <a:schemeClr val="tx1"/>
                </a:solidFill>
                <a:effectLst/>
                <a:uLnTx/>
                <a:uFillTx/>
                <a:latin typeface="+mn-lt"/>
                <a:ea typeface="+mn-ea"/>
                <a:cs typeface="+mn-cs"/>
              </a:rPr>
              <a:t>押运证</a:t>
            </a:r>
            <a:endParaRPr kumimoji="0" lang="en-US" altLang="zh-CN" sz="2000" b="0" i="0" u="none" strike="noStrike" kern="1200" cap="none" spc="0" normalizeH="0" baseline="0" noProof="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schemeClr val="tx1"/>
                </a:solidFill>
                <a:effectLst/>
                <a:uLnTx/>
                <a:uFillTx/>
                <a:latin typeface="+mn-lt"/>
                <a:ea typeface="+mn-ea"/>
                <a:cs typeface="+mn-cs"/>
              </a:rPr>
              <a:t>4.</a:t>
            </a:r>
            <a:r>
              <a:rPr kumimoji="0" lang="zh-CN" altLang="en-US" sz="2000" b="0" i="0" u="none" strike="noStrike" kern="1200" cap="none" spc="0" normalizeH="0" baseline="0" noProof="0">
                <a:ln>
                  <a:noFill/>
                </a:ln>
                <a:solidFill>
                  <a:schemeClr val="lt1"/>
                </a:solidFill>
                <a:effectLst/>
                <a:uLnTx/>
                <a:uFillTx/>
                <a:latin typeface="+mn-lt"/>
                <a:ea typeface="+mn-ea"/>
                <a:cs typeface="+mn-cs"/>
              </a:rPr>
              <a:t>罐车合格证</a:t>
            </a:r>
            <a:endParaRPr kumimoji="0" lang="en-US" altLang="zh-CN" sz="2000" b="0" i="0" u="none" strike="noStrike" kern="1200" cap="none" spc="0" normalizeH="0" baseline="0" noProof="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schemeClr val="tx1"/>
                </a:solidFill>
                <a:effectLst/>
                <a:uLnTx/>
                <a:uFillTx/>
                <a:latin typeface="+mn-lt"/>
                <a:ea typeface="+mn-ea"/>
                <a:cs typeface="+mn-cs"/>
              </a:rPr>
              <a:t>5.</a:t>
            </a:r>
            <a:r>
              <a:rPr kumimoji="0" lang="zh-CN" altLang="en-US" sz="2000" b="0" i="0" u="none" strike="noStrike" kern="1200" cap="none" spc="0" normalizeH="0" baseline="0" noProof="0">
                <a:ln>
                  <a:noFill/>
                </a:ln>
                <a:solidFill>
                  <a:schemeClr val="lt1"/>
                </a:solidFill>
                <a:effectLst/>
                <a:uLnTx/>
                <a:uFillTx/>
                <a:latin typeface="+mn-lt"/>
                <a:ea typeface="+mn-ea"/>
                <a:cs typeface="+mn-cs"/>
              </a:rPr>
              <a:t>准运证</a:t>
            </a:r>
            <a:endParaRPr kumimoji="0" lang="en-US" altLang="zh-CN" sz="2000" b="0" i="0" u="none" strike="noStrike" kern="1200" cap="none" spc="0" normalizeH="0" baseline="0" noProof="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schemeClr val="tx1"/>
                </a:solidFill>
                <a:effectLst/>
                <a:uLnTx/>
                <a:uFillTx/>
                <a:latin typeface="+mn-lt"/>
                <a:ea typeface="+mn-ea"/>
                <a:cs typeface="+mn-cs"/>
              </a:rPr>
              <a:t>6.</a:t>
            </a:r>
            <a:r>
              <a:rPr kumimoji="0" lang="zh-CN" altLang="en-US" sz="2000" b="0" i="0" u="none" strike="noStrike" kern="1200" cap="none" spc="0" normalizeH="0" baseline="0" noProof="0">
                <a:ln>
                  <a:noFill/>
                </a:ln>
                <a:solidFill>
                  <a:schemeClr val="tx1"/>
                </a:solidFill>
                <a:effectLst/>
                <a:uLnTx/>
                <a:uFillTx/>
                <a:latin typeface="+mn-lt"/>
                <a:ea typeface="+mn-ea"/>
                <a:cs typeface="+mn-cs"/>
              </a:rPr>
              <a:t>过磅单</a:t>
            </a:r>
            <a:endParaRPr kumimoji="0" lang="en-US" altLang="zh-CN" sz="2000" b="0" i="0" u="none" strike="noStrike" kern="1200" cap="none" spc="0" normalizeH="0" baseline="0" noProof="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800" b="0" i="0" u="none" strike="noStrike" kern="1200" cap="none" spc="0" normalizeH="0" baseline="0" noProof="0">
                <a:ln>
                  <a:noFill/>
                </a:ln>
                <a:solidFill>
                  <a:srgbClr val="FFFF00"/>
                </a:solidFill>
                <a:effectLst/>
                <a:uLnTx/>
                <a:uFillTx/>
                <a:latin typeface="+mn-lt"/>
                <a:ea typeface="+mn-ea"/>
                <a:cs typeface="+mn-cs"/>
              </a:rPr>
              <a:t>（均在有效期内）</a:t>
            </a:r>
            <a:endParaRPr kumimoji="0" lang="zh-CN" altLang="en-US" sz="1800" b="0" i="0" u="none" strike="noStrike" kern="1200" cap="none" spc="0" normalizeH="0" baseline="0" noProof="0">
              <a:ln>
                <a:noFill/>
              </a:ln>
              <a:solidFill>
                <a:srgbClr val="FFFF00"/>
              </a:solidFill>
              <a:effectLst/>
              <a:uLnTx/>
              <a:uFillTx/>
              <a:latin typeface="+mn-lt"/>
              <a:ea typeface="+mn-ea"/>
              <a:cs typeface="+mn-cs"/>
            </a:endParaRPr>
          </a:p>
        </p:txBody>
      </p:sp>
      <p:sp>
        <p:nvSpPr>
          <p:cNvPr id="12" name="矩形标注 11"/>
          <p:cNvSpPr/>
          <p:nvPr/>
        </p:nvSpPr>
        <p:spPr>
          <a:xfrm>
            <a:off x="5431155" y="3213100"/>
            <a:ext cx="1941195" cy="3387090"/>
          </a:xfrm>
          <a:prstGeom prst="wedgeRectCallout">
            <a:avLst>
              <a:gd name="adj1" fmla="val -5368"/>
              <a:gd name="adj2" fmla="val -55272"/>
            </a:avLst>
          </a:prstGeom>
          <a:gradFill>
            <a:gsLst>
              <a:gs pos="0">
                <a:srgbClr val="AF1D5C"/>
              </a:gs>
              <a:gs pos="80000">
                <a:schemeClr val="accent3"/>
              </a:gs>
              <a:gs pos="100000">
                <a:schemeClr val="accent3"/>
              </a:gs>
            </a:gsLst>
            <a:lin ang="16200000" scaled="0"/>
          </a:gradFill>
          <a:ln w="12700"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1</a:t>
            </a:r>
            <a:r>
              <a:rPr kumimoji="0" lang="en-US" altLang="zh-CN" sz="1800" b="0" i="0" u="none" strike="noStrike" kern="1200" cap="none" spc="0" normalizeH="0" baseline="0" noProof="0" dirty="0">
                <a:ln>
                  <a:noFill/>
                </a:ln>
                <a:solidFill>
                  <a:srgbClr val="FFFF00"/>
                </a:solidFill>
                <a:effectLst/>
                <a:uLnTx/>
                <a:uFillTx/>
                <a:latin typeface="+mn-lt"/>
                <a:ea typeface="+mn-ea"/>
                <a:cs typeface="+mn-cs"/>
              </a:rPr>
              <a:t>.</a:t>
            </a:r>
            <a:r>
              <a:rPr kumimoji="0" lang="zh-CN" altLang="en-US" sz="1800" b="0" i="0" u="sng" strike="noStrike" kern="1200" cap="none" spc="0" normalizeH="0" baseline="0" noProof="0" dirty="0">
                <a:ln>
                  <a:noFill/>
                </a:ln>
                <a:solidFill>
                  <a:srgbClr val="FFFF00"/>
                </a:solidFill>
                <a:effectLst/>
                <a:uLnTx/>
                <a:uFillTx/>
                <a:latin typeface="+mn-lt"/>
                <a:ea typeface="+mn-ea"/>
                <a:cs typeface="+mn-cs"/>
              </a:rPr>
              <a:t>软管检查（每年试压一次、</a:t>
            </a:r>
            <a:r>
              <a:rPr kumimoji="0" lang="en-US" altLang="zh-CN" sz="1800" b="0" i="0" u="sng" strike="noStrike" kern="1200" cap="none" spc="0" normalizeH="0" baseline="0" noProof="0" dirty="0">
                <a:ln>
                  <a:noFill/>
                </a:ln>
                <a:solidFill>
                  <a:srgbClr val="FFFF00"/>
                </a:solidFill>
                <a:effectLst/>
                <a:uLnTx/>
                <a:uFillTx/>
                <a:latin typeface="+mn-lt"/>
                <a:ea typeface="+mn-ea"/>
                <a:cs typeface="+mn-cs"/>
              </a:rPr>
              <a:t>6MPa</a:t>
            </a:r>
            <a:r>
              <a:rPr kumimoji="0" lang="zh-CN" altLang="en-US" sz="1800" b="0" i="0" u="sng" strike="noStrike" kern="1200" cap="none" spc="0" normalizeH="0" baseline="0" noProof="0" dirty="0">
                <a:ln>
                  <a:noFill/>
                </a:ln>
                <a:solidFill>
                  <a:srgbClr val="FFFF00"/>
                </a:solidFill>
                <a:effectLst/>
                <a:uLnTx/>
                <a:uFillTx/>
                <a:latin typeface="+mn-lt"/>
                <a:ea typeface="+mn-ea"/>
                <a:cs typeface="+mn-cs"/>
              </a:rPr>
              <a:t>）应装鹤管</a:t>
            </a:r>
            <a:endParaRPr kumimoji="0" lang="en-US" altLang="zh-CN" sz="1800" b="0" i="0" u="sng" strike="noStrike" kern="1200" cap="none" spc="0" normalizeH="0" baseline="0" noProof="0" dirty="0">
              <a:ln>
                <a:noFill/>
              </a:ln>
              <a:solidFill>
                <a:srgbClr val="FFFF00"/>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0" dirty="0">
                <a:ln>
                  <a:noFill/>
                </a:ln>
                <a:solidFill>
                  <a:srgbClr val="FFFF00"/>
                </a:solidFill>
                <a:effectLst/>
                <a:uLnTx/>
                <a:uFillTx/>
                <a:latin typeface="+mn-lt"/>
                <a:ea typeface="+mn-ea"/>
                <a:cs typeface="+mn-cs"/>
              </a:rPr>
              <a:t>2.</a:t>
            </a:r>
            <a:r>
              <a:rPr kumimoji="0" lang="zh-CN" altLang="en-US" sz="1800" b="0" i="0" u="none" strike="noStrike" kern="1200" cap="none" spc="0" normalizeH="0" baseline="0" noProof="0" dirty="0">
                <a:ln>
                  <a:noFill/>
                </a:ln>
                <a:solidFill>
                  <a:srgbClr val="FFFF00"/>
                </a:solidFill>
                <a:effectLst/>
                <a:uLnTx/>
                <a:uFillTx/>
                <a:latin typeface="+mn-lt"/>
                <a:ea typeface="+mn-ea"/>
                <a:cs typeface="+mn-cs"/>
              </a:rPr>
              <a:t>快装接头与软管接口</a:t>
            </a:r>
            <a:endParaRPr kumimoji="0" lang="en-US" altLang="zh-CN" sz="1800" b="0" i="0" u="none" strike="noStrike" kern="1200" cap="none" spc="0" normalizeH="0" baseline="0" noProof="0" dirty="0">
              <a:ln>
                <a:noFill/>
              </a:ln>
              <a:solidFill>
                <a:srgbClr val="FFFF00"/>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3.</a:t>
            </a:r>
            <a:r>
              <a:rPr kumimoji="0" lang="zh-CN" altLang="en-US" sz="1800" b="0" i="0" u="none" strike="noStrike" kern="1200" cap="none" spc="0" normalizeH="0" baseline="0" noProof="0" dirty="0">
                <a:ln>
                  <a:noFill/>
                </a:ln>
                <a:solidFill>
                  <a:srgbClr val="FFFF00"/>
                </a:solidFill>
                <a:effectLst/>
                <a:uLnTx/>
                <a:uFillTx/>
                <a:latin typeface="+mn-lt"/>
                <a:ea typeface="+mn-ea"/>
                <a:cs typeface="+mn-cs"/>
              </a:rPr>
              <a:t>工艺流程</a:t>
            </a:r>
            <a:endParaRPr kumimoji="0" lang="en-US" altLang="zh-CN" sz="1800" b="0" i="0" u="none" strike="noStrike" kern="1200" cap="none" spc="0" normalizeH="0" baseline="0" noProof="0" dirty="0">
              <a:ln>
                <a:noFill/>
              </a:ln>
              <a:solidFill>
                <a:srgbClr val="FFFF00"/>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4.</a:t>
            </a:r>
            <a:r>
              <a:rPr kumimoji="0" lang="zh-CN" altLang="en-US" sz="1800" b="0" i="0" u="none" strike="noStrike" kern="1200" cap="none" spc="0" normalizeH="0" baseline="0" noProof="0" dirty="0">
                <a:ln>
                  <a:noFill/>
                </a:ln>
                <a:solidFill>
                  <a:schemeClr val="tx1"/>
                </a:solidFill>
                <a:effectLst/>
                <a:uLnTx/>
                <a:uFillTx/>
                <a:latin typeface="+mn-lt"/>
                <a:ea typeface="+mn-ea"/>
                <a:cs typeface="+mn-cs"/>
              </a:rPr>
              <a:t>储罐、管道、阀门、拉断阀</a:t>
            </a:r>
            <a:endParaRPr kumimoji="0" lang="en-US" altLang="zh-CN"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5.</a:t>
            </a:r>
            <a:r>
              <a:rPr kumimoji="0" lang="zh-CN" altLang="en-US" sz="1800" b="0" i="0" u="none" strike="noStrike" kern="1200" cap="none" spc="0" normalizeH="0" baseline="0" noProof="0" dirty="0">
                <a:ln>
                  <a:noFill/>
                </a:ln>
                <a:solidFill>
                  <a:schemeClr val="tx1"/>
                </a:solidFill>
                <a:effectLst/>
                <a:uLnTx/>
                <a:uFillTx/>
                <a:latin typeface="+mn-lt"/>
                <a:ea typeface="+mn-ea"/>
                <a:cs typeface="+mn-cs"/>
              </a:rPr>
              <a:t>接地线</a:t>
            </a:r>
            <a:endParaRPr kumimoji="0" lang="en-US" altLang="zh-CN"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6.</a:t>
            </a:r>
            <a:r>
              <a:rPr kumimoji="0" lang="zh-CN" altLang="en-US" sz="1800" b="0" i="0" u="none" strike="noStrike" kern="1200" cap="none" spc="0" normalizeH="0" baseline="0" noProof="0" dirty="0">
                <a:ln>
                  <a:noFill/>
                </a:ln>
                <a:solidFill>
                  <a:schemeClr val="tx1"/>
                </a:solidFill>
                <a:effectLst/>
                <a:uLnTx/>
                <a:uFillTx/>
                <a:latin typeface="+mn-lt"/>
                <a:ea typeface="+mn-ea"/>
                <a:cs typeface="+mn-cs"/>
              </a:rPr>
              <a:t>机工、巡查工</a:t>
            </a:r>
            <a:r>
              <a:rPr kumimoji="0" lang="zh-CN" altLang="en-US" sz="1800" b="0" i="0" u="none" strike="noStrike" kern="1200" cap="none" spc="0" normalizeH="0" baseline="0" noProof="0" dirty="0">
                <a:ln>
                  <a:noFill/>
                </a:ln>
                <a:solidFill>
                  <a:srgbClr val="FFFF00"/>
                </a:solidFill>
                <a:effectLst/>
                <a:uLnTx/>
                <a:uFillTx/>
                <a:latin typeface="+mn-lt"/>
                <a:ea typeface="+mn-ea"/>
                <a:cs typeface="+mn-cs"/>
              </a:rPr>
              <a:t>不得离岗 </a:t>
            </a:r>
            <a:endParaRPr kumimoji="0" lang="zh-CN" altLang="en-US" sz="1800" b="0" i="0" u="none" strike="noStrike" kern="1200" cap="none" spc="0" normalizeH="0" baseline="0" noProof="0" dirty="0">
              <a:ln>
                <a:noFill/>
              </a:ln>
              <a:solidFill>
                <a:srgbClr val="FFFF00"/>
              </a:solidFill>
              <a:effectLst/>
              <a:uLnTx/>
              <a:uFillTx/>
              <a:latin typeface="+mn-lt"/>
              <a:ea typeface="+mn-ea"/>
              <a:cs typeface="+mn-cs"/>
            </a:endParaRPr>
          </a:p>
        </p:txBody>
      </p:sp>
      <p:sp>
        <p:nvSpPr>
          <p:cNvPr id="13" name="矩形标注 12"/>
          <p:cNvSpPr/>
          <p:nvPr/>
        </p:nvSpPr>
        <p:spPr>
          <a:xfrm>
            <a:off x="7381875" y="3213100"/>
            <a:ext cx="1720850" cy="3314700"/>
          </a:xfrm>
          <a:prstGeom prst="wedgeRectCallout">
            <a:avLst>
              <a:gd name="adj1" fmla="val -8441"/>
              <a:gd name="adj2" fmla="val -59086"/>
            </a:avLst>
          </a:prstGeom>
          <a:gradFill>
            <a:gsLst>
              <a:gs pos="0">
                <a:srgbClr val="AF1D5C"/>
              </a:gs>
              <a:gs pos="80000">
                <a:schemeClr val="accent3"/>
              </a:gs>
              <a:gs pos="100000">
                <a:schemeClr val="accent3"/>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0">
                <a:ln>
                  <a:noFill/>
                </a:ln>
                <a:solidFill>
                  <a:schemeClr val="tx1"/>
                </a:solidFill>
                <a:effectLst/>
                <a:uLnTx/>
                <a:uFillTx/>
                <a:latin typeface="+mn-lt"/>
                <a:ea typeface="+mn-ea"/>
                <a:cs typeface="+mn-cs"/>
              </a:rPr>
              <a:t>1.</a:t>
            </a:r>
            <a:r>
              <a:rPr kumimoji="0" lang="zh-CN" altLang="en-US" sz="1800" b="0" i="0" u="none" strike="noStrike" kern="1200" cap="none" spc="0" normalizeH="0" baseline="0" noProof="0">
                <a:ln>
                  <a:noFill/>
                </a:ln>
                <a:solidFill>
                  <a:schemeClr val="tx1"/>
                </a:solidFill>
                <a:effectLst/>
                <a:uLnTx/>
                <a:uFillTx/>
                <a:latin typeface="+mn-lt"/>
                <a:ea typeface="+mn-ea"/>
                <a:cs typeface="+mn-cs"/>
              </a:rPr>
              <a:t>装卸车量</a:t>
            </a:r>
            <a:endParaRPr kumimoji="0" lang="en-US" altLang="zh-CN" sz="1800" b="0" i="0" u="none" strike="noStrike" kern="1200" cap="none" spc="0" normalizeH="0" baseline="0" noProof="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0">
                <a:ln>
                  <a:noFill/>
                </a:ln>
                <a:solidFill>
                  <a:schemeClr val="tx1"/>
                </a:solidFill>
                <a:effectLst/>
                <a:uLnTx/>
                <a:uFillTx/>
                <a:latin typeface="+mn-lt"/>
                <a:ea typeface="+mn-ea"/>
                <a:cs typeface="+mn-cs"/>
              </a:rPr>
              <a:t>2.</a:t>
            </a:r>
            <a:r>
              <a:rPr kumimoji="0" lang="zh-CN" altLang="en-US" sz="1800" b="0" i="0" u="none" strike="noStrike" kern="1200" cap="none" spc="0" normalizeH="0" baseline="0" noProof="0">
                <a:ln>
                  <a:noFill/>
                </a:ln>
                <a:solidFill>
                  <a:schemeClr val="tx1"/>
                </a:solidFill>
                <a:effectLst/>
                <a:uLnTx/>
                <a:uFillTx/>
                <a:latin typeface="+mn-lt"/>
                <a:ea typeface="+mn-ea"/>
                <a:cs typeface="+mn-cs"/>
              </a:rPr>
              <a:t>阀门关闭</a:t>
            </a:r>
            <a:endParaRPr kumimoji="0" lang="en-US" altLang="zh-CN" sz="1800" b="0" i="0" u="none" strike="noStrike" kern="1200" cap="none" spc="0" normalizeH="0" baseline="0" noProof="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0">
                <a:ln>
                  <a:noFill/>
                </a:ln>
                <a:solidFill>
                  <a:schemeClr val="tx1"/>
                </a:solidFill>
                <a:effectLst/>
                <a:uLnTx/>
                <a:uFillTx/>
                <a:latin typeface="+mn-lt"/>
                <a:ea typeface="+mn-ea"/>
                <a:cs typeface="+mn-cs"/>
              </a:rPr>
              <a:t>3.</a:t>
            </a:r>
            <a:r>
              <a:rPr kumimoji="0" lang="zh-CN" altLang="en-US" sz="1800" b="0" i="0" u="none" strike="noStrike" kern="1200" cap="none" spc="0" normalizeH="0" baseline="0" noProof="0">
                <a:ln>
                  <a:noFill/>
                </a:ln>
                <a:solidFill>
                  <a:srgbClr val="FFFF00"/>
                </a:solidFill>
                <a:effectLst/>
                <a:uLnTx/>
                <a:uFillTx/>
                <a:latin typeface="+mn-lt"/>
                <a:ea typeface="+mn-ea"/>
                <a:cs typeface="+mn-cs"/>
              </a:rPr>
              <a:t>软管脱离</a:t>
            </a:r>
            <a:endParaRPr kumimoji="0" lang="en-US" altLang="zh-CN" sz="1800" b="0" i="0" u="none" strike="noStrike" kern="1200" cap="none" spc="0" normalizeH="0" baseline="0" noProof="0">
              <a:ln>
                <a:noFill/>
              </a:ln>
              <a:solidFill>
                <a:srgbClr val="FFFF00"/>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0">
                <a:ln>
                  <a:noFill/>
                </a:ln>
                <a:solidFill>
                  <a:schemeClr val="tx1"/>
                </a:solidFill>
                <a:effectLst/>
                <a:uLnTx/>
                <a:uFillTx/>
                <a:latin typeface="+mn-lt"/>
                <a:ea typeface="+mn-ea"/>
                <a:cs typeface="+mn-cs"/>
              </a:rPr>
              <a:t>4.</a:t>
            </a:r>
            <a:r>
              <a:rPr kumimoji="0" lang="zh-CN" altLang="en-US" sz="1800" b="0" i="0" u="none" strike="noStrike" kern="1200" cap="none" spc="0" normalizeH="0" baseline="0" noProof="0">
                <a:ln>
                  <a:noFill/>
                </a:ln>
                <a:solidFill>
                  <a:schemeClr val="tx1"/>
                </a:solidFill>
                <a:effectLst/>
                <a:uLnTx/>
                <a:uFillTx/>
                <a:latin typeface="+mn-lt"/>
                <a:ea typeface="+mn-ea"/>
                <a:cs typeface="+mn-cs"/>
              </a:rPr>
              <a:t>接地线脱离</a:t>
            </a:r>
            <a:endParaRPr kumimoji="0" lang="en-US" altLang="zh-CN" sz="1800" b="0" i="0" u="none" strike="noStrike" kern="1200" cap="none" spc="0" normalizeH="0" baseline="0" noProof="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0">
                <a:ln>
                  <a:noFill/>
                </a:ln>
                <a:solidFill>
                  <a:schemeClr val="tx1"/>
                </a:solidFill>
                <a:effectLst/>
                <a:uLnTx/>
                <a:uFillTx/>
                <a:latin typeface="+mn-lt"/>
                <a:ea typeface="+mn-ea"/>
                <a:cs typeface="+mn-cs"/>
              </a:rPr>
              <a:t>5.</a:t>
            </a:r>
            <a:r>
              <a:rPr kumimoji="0" lang="zh-CN" altLang="en-US" sz="1800" b="0" i="0" u="none" strike="noStrike" kern="1200" cap="none" spc="0" normalizeH="0" baseline="0" noProof="0">
                <a:ln>
                  <a:noFill/>
                </a:ln>
                <a:solidFill>
                  <a:schemeClr val="tx1"/>
                </a:solidFill>
                <a:effectLst/>
                <a:uLnTx/>
                <a:uFillTx/>
                <a:latin typeface="+mn-lt"/>
                <a:ea typeface="+mn-ea"/>
                <a:cs typeface="+mn-cs"/>
              </a:rPr>
              <a:t>固定块脱离</a:t>
            </a:r>
            <a:endParaRPr kumimoji="0" lang="en-US" altLang="zh-CN" sz="1800" b="0" i="0" u="none" strike="noStrike" kern="1200" cap="none" spc="0" normalizeH="0" baseline="0" noProof="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0">
                <a:ln>
                  <a:noFill/>
                </a:ln>
                <a:solidFill>
                  <a:schemeClr val="tx1"/>
                </a:solidFill>
                <a:effectLst/>
                <a:uLnTx/>
                <a:uFillTx/>
                <a:latin typeface="+mn-lt"/>
                <a:ea typeface="+mn-ea"/>
                <a:cs typeface="+mn-cs"/>
              </a:rPr>
              <a:t>6.</a:t>
            </a:r>
            <a:r>
              <a:rPr kumimoji="0" lang="zh-CN" altLang="en-US" sz="1800" b="0" i="0" u="none" strike="noStrike" kern="1200" cap="none" spc="0" normalizeH="0" baseline="0" noProof="0">
                <a:ln>
                  <a:noFill/>
                </a:ln>
                <a:solidFill>
                  <a:schemeClr val="tx1"/>
                </a:solidFill>
                <a:effectLst/>
                <a:uLnTx/>
                <a:uFillTx/>
                <a:latin typeface="+mn-lt"/>
                <a:ea typeface="+mn-ea"/>
                <a:cs typeface="+mn-cs"/>
              </a:rPr>
              <a:t>过磅计重</a:t>
            </a:r>
            <a:endParaRPr kumimoji="0" lang="en-US" altLang="zh-CN" sz="1800" b="0" i="0" u="none" strike="noStrike" kern="1200" cap="none" spc="0" normalizeH="0" baseline="0" noProof="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0">
                <a:ln>
                  <a:noFill/>
                </a:ln>
                <a:solidFill>
                  <a:schemeClr val="tx1"/>
                </a:solidFill>
                <a:effectLst/>
                <a:uLnTx/>
                <a:uFillTx/>
                <a:latin typeface="+mn-lt"/>
                <a:ea typeface="+mn-ea"/>
                <a:cs typeface="+mn-cs"/>
              </a:rPr>
              <a:t>7</a:t>
            </a:r>
            <a:r>
              <a:rPr kumimoji="0" lang="en-US" altLang="zh-CN" sz="1800" b="0" i="0" u="none" strike="noStrike" kern="1200" cap="none" spc="0" normalizeH="0" baseline="0" noProof="0">
                <a:ln>
                  <a:noFill/>
                </a:ln>
                <a:solidFill>
                  <a:srgbClr val="FF0000"/>
                </a:solidFill>
                <a:effectLst/>
                <a:uLnTx/>
                <a:uFillTx/>
                <a:latin typeface="+mn-lt"/>
                <a:ea typeface="+mn-ea"/>
                <a:cs typeface="+mn-cs"/>
              </a:rPr>
              <a:t>.</a:t>
            </a:r>
            <a:r>
              <a:rPr kumimoji="0" lang="zh-CN" altLang="en-US" sz="1800" b="0" i="0" u="sng" strike="noStrike" kern="1200" cap="none" spc="0" normalizeH="0" baseline="0" noProof="0">
                <a:ln>
                  <a:noFill/>
                </a:ln>
                <a:solidFill>
                  <a:srgbClr val="FFFF00"/>
                </a:solidFill>
                <a:effectLst/>
                <a:uLnTx/>
                <a:uFillTx/>
                <a:latin typeface="+mn-lt"/>
                <a:ea typeface="+mn-ea"/>
                <a:cs typeface="+mn-cs"/>
              </a:rPr>
              <a:t>司机、押运员签字</a:t>
            </a:r>
            <a:endParaRPr kumimoji="0" lang="en-US" altLang="zh-CN" sz="1800" b="0" i="0" u="sng" strike="noStrike" kern="1200" cap="none" spc="0" normalizeH="0" baseline="0" noProof="0">
              <a:ln>
                <a:noFill/>
              </a:ln>
              <a:solidFill>
                <a:srgbClr val="FFFF00"/>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0">
                <a:ln>
                  <a:noFill/>
                </a:ln>
                <a:solidFill>
                  <a:schemeClr val="tx1"/>
                </a:solidFill>
                <a:effectLst/>
                <a:uLnTx/>
                <a:uFillTx/>
                <a:latin typeface="+mn-lt"/>
                <a:ea typeface="+mn-ea"/>
                <a:cs typeface="+mn-cs"/>
              </a:rPr>
              <a:t>8.</a:t>
            </a:r>
            <a:r>
              <a:rPr kumimoji="0" lang="zh-CN" altLang="en-US" sz="1800" b="0" i="0" u="none" strike="noStrike" kern="1200" cap="none" spc="0" normalizeH="0" baseline="0" noProof="0">
                <a:ln>
                  <a:noFill/>
                </a:ln>
                <a:solidFill>
                  <a:schemeClr val="tx1"/>
                </a:solidFill>
                <a:effectLst/>
                <a:uLnTx/>
                <a:uFillTx/>
                <a:latin typeface="+mn-lt"/>
                <a:ea typeface="+mn-ea"/>
                <a:cs typeface="+mn-cs"/>
              </a:rPr>
              <a:t>即时离开</a:t>
            </a: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Tree>
  </p:cSld>
  <p:clrMapOvr>
    <a:masterClrMapping/>
  </p:clrMapOvr>
  <p:transition spd="slow" advTm="5769">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890588" y="1341438"/>
            <a:ext cx="7672388" cy="644525"/>
          </a:xfrm>
          <a:prstGeom prst="rect">
            <a:avLst/>
          </a:prstGeom>
          <a:noFill/>
        </p:spPr>
        <p:txBody>
          <a:bodyPr wrap="square" rtlCol="0">
            <a:spAutoFit/>
          </a:bodyPr>
          <a:p>
            <a:r>
              <a:rPr lang="en-US" altLang="zh-CN" kern="0" noProof="0" smtClean="0">
                <a:effectLst>
                  <a:outerShdw blurRad="38100" dist="38100" dir="2700000" algn="tl">
                    <a:srgbClr val="000000"/>
                  </a:outerShdw>
                </a:effectLst>
                <a:latin typeface="+mn-lt"/>
                <a:ea typeface="+mn-ea"/>
                <a:cs typeface="+mn-cs"/>
                <a:sym typeface="+mn-ea"/>
              </a:rPr>
              <a:t>2.</a:t>
            </a:r>
            <a:r>
              <a:rPr lang="zh-CN" altLang="en-US" kern="0" noProof="0" smtClean="0">
                <a:effectLst>
                  <a:outerShdw blurRad="38100" dist="38100" dir="2700000" algn="tl">
                    <a:srgbClr val="000000"/>
                  </a:outerShdw>
                </a:effectLst>
                <a:latin typeface="+mn-lt"/>
                <a:ea typeface="+mn-ea"/>
                <a:cs typeface="+mn-cs"/>
                <a:sym typeface="+mn-ea"/>
              </a:rPr>
              <a:t>液化石油气压缩机、烃泵安全检查项目：</a:t>
            </a:r>
            <a:endParaRPr kumimoji="0" lang="en-US" altLang="zh-CN" kern="0" cap="none" spc="0" normalizeH="0" baseline="0" noProof="0" smtClean="0">
              <a:solidFill>
                <a:srgbClr val="FF0000"/>
              </a:solidFill>
              <a:effectLst>
                <a:outerShdw blurRad="38100" dist="38100" dir="2700000" algn="tl">
                  <a:srgbClr val="000000"/>
                </a:outerShdw>
              </a:effectLst>
              <a:latin typeface="+mn-lt"/>
              <a:ea typeface="+mn-ea"/>
              <a:cs typeface="+mn-cs"/>
            </a:endParaRPr>
          </a:p>
          <a:p>
            <a:endParaRPr lang="zh-CN" altLang="en-US" noProof="1"/>
          </a:p>
        </p:txBody>
      </p:sp>
      <p:graphicFrame>
        <p:nvGraphicFramePr>
          <p:cNvPr id="4" name="图示 3"/>
          <p:cNvGraphicFramePr/>
          <p:nvPr/>
        </p:nvGraphicFramePr>
        <p:xfrm>
          <a:off x="143510" y="1124585"/>
          <a:ext cx="8830944" cy="228600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6" name="矩形标注 5"/>
          <p:cNvSpPr/>
          <p:nvPr/>
        </p:nvSpPr>
        <p:spPr>
          <a:xfrm>
            <a:off x="36513" y="3717925"/>
            <a:ext cx="1449388" cy="2786063"/>
          </a:xfrm>
          <a:prstGeom prst="wedgeRectCallout">
            <a:avLst>
              <a:gd name="adj1" fmla="val -14515"/>
              <a:gd name="adj2" fmla="val -88282"/>
            </a:avLst>
          </a:prstGeom>
          <a:gradFill>
            <a:gsLst>
              <a:gs pos="0">
                <a:srgbClr val="AF1D5C"/>
              </a:gs>
              <a:gs pos="80000">
                <a:schemeClr val="accent3"/>
              </a:gs>
              <a:gs pos="100000">
                <a:schemeClr val="accent3"/>
              </a:gs>
            </a:gsLst>
            <a:lin ang="162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schemeClr val="lt1"/>
                </a:solidFill>
                <a:effectLst/>
                <a:uLnTx/>
                <a:uFillTx/>
                <a:latin typeface="+mn-lt"/>
                <a:ea typeface="+mn-ea"/>
                <a:cs typeface="+mn-cs"/>
              </a:rPr>
              <a:t>1.</a:t>
            </a:r>
            <a:r>
              <a:rPr kumimoji="0" lang="zh-CN" altLang="en-US" sz="2000" b="0" i="0" u="none" strike="noStrike" kern="1200" cap="none" spc="0" normalizeH="0" baseline="0" noProof="0">
                <a:ln>
                  <a:noFill/>
                </a:ln>
                <a:solidFill>
                  <a:schemeClr val="lt1"/>
                </a:solidFill>
                <a:effectLst/>
                <a:uLnTx/>
                <a:uFillTx/>
                <a:latin typeface="+mn-lt"/>
                <a:ea typeface="+mn-ea"/>
                <a:cs typeface="+mn-cs"/>
              </a:rPr>
              <a:t>新机盘车</a:t>
            </a:r>
            <a:endParaRPr kumimoji="0" lang="en-US" altLang="zh-CN" sz="2000" b="0" i="0" u="none" strike="noStrike" kern="1200" cap="none" spc="0" normalizeH="0" baseline="0" noProof="0">
              <a:ln>
                <a:noFill/>
              </a:ln>
              <a:solidFill>
                <a:schemeClr val="lt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schemeClr val="lt1"/>
                </a:solidFill>
                <a:effectLst/>
                <a:uLnTx/>
                <a:uFillTx/>
                <a:latin typeface="+mn-lt"/>
                <a:ea typeface="+mn-ea"/>
                <a:cs typeface="+mn-cs"/>
              </a:rPr>
              <a:t>2.</a:t>
            </a:r>
            <a:r>
              <a:rPr kumimoji="0" lang="zh-CN" altLang="en-US" sz="2000" b="0" i="0" u="sng" strike="noStrike" kern="1200" cap="none" spc="0" normalizeH="0" baseline="0" noProof="0">
                <a:ln>
                  <a:noFill/>
                </a:ln>
                <a:solidFill>
                  <a:srgbClr val="FFFF00"/>
                </a:solidFill>
                <a:effectLst/>
                <a:uLnTx/>
                <a:uFillTx/>
                <a:latin typeface="+mn-lt"/>
                <a:ea typeface="+mn-ea"/>
                <a:cs typeface="+mn-cs"/>
              </a:rPr>
              <a:t>润滑油量</a:t>
            </a:r>
            <a:endParaRPr kumimoji="0" lang="en-US" altLang="zh-CN" sz="2000" b="0" i="0" u="sng" strike="noStrike" kern="1200" cap="none" spc="0" normalizeH="0" baseline="0" noProof="0">
              <a:ln>
                <a:noFill/>
              </a:ln>
              <a:solidFill>
                <a:srgbClr val="FFFF00"/>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schemeClr val="lt1"/>
                </a:solidFill>
                <a:effectLst/>
                <a:uLnTx/>
                <a:uFillTx/>
                <a:latin typeface="+mn-lt"/>
                <a:ea typeface="+mn-ea"/>
                <a:cs typeface="+mn-cs"/>
              </a:rPr>
              <a:t>3.</a:t>
            </a:r>
            <a:r>
              <a:rPr kumimoji="0" lang="zh-CN" altLang="en-US" sz="2000" b="0" i="0" u="none" strike="noStrike" kern="1200" cap="none" spc="0" normalizeH="0" baseline="0" noProof="0">
                <a:ln>
                  <a:noFill/>
                </a:ln>
                <a:solidFill>
                  <a:schemeClr val="lt1"/>
                </a:solidFill>
                <a:effectLst/>
                <a:uLnTx/>
                <a:uFillTx/>
                <a:latin typeface="+mn-lt"/>
                <a:ea typeface="+mn-ea"/>
                <a:cs typeface="+mn-cs"/>
              </a:rPr>
              <a:t>稳定性</a:t>
            </a:r>
            <a:endParaRPr kumimoji="0" lang="en-US" altLang="zh-CN" sz="2000" b="0" i="0" u="none" strike="noStrike" kern="1200" cap="none" spc="0" normalizeH="0" baseline="0" noProof="0">
              <a:ln>
                <a:noFill/>
              </a:ln>
              <a:solidFill>
                <a:schemeClr val="lt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schemeClr val="lt1"/>
                </a:solidFill>
                <a:effectLst/>
                <a:uLnTx/>
                <a:uFillTx/>
                <a:latin typeface="+mn-lt"/>
                <a:ea typeface="+mn-ea"/>
                <a:cs typeface="+mn-cs"/>
              </a:rPr>
              <a:t>4.</a:t>
            </a:r>
            <a:r>
              <a:rPr kumimoji="0" lang="zh-CN" altLang="en-US" sz="2000" b="0" i="0" u="sng" strike="noStrike" kern="1200" cap="none" spc="0" normalizeH="0" baseline="0" noProof="0">
                <a:ln>
                  <a:noFill/>
                </a:ln>
                <a:solidFill>
                  <a:srgbClr val="FFFF00"/>
                </a:solidFill>
                <a:effectLst/>
                <a:uLnTx/>
                <a:uFillTx/>
                <a:latin typeface="+mn-lt"/>
                <a:ea typeface="+mn-ea"/>
                <a:cs typeface="+mn-cs"/>
              </a:rPr>
              <a:t>落实工艺</a:t>
            </a:r>
            <a:endParaRPr kumimoji="0" lang="en-US" altLang="zh-CN" sz="2000" b="0" i="0" u="sng" strike="noStrike" kern="1200" cap="none" spc="0" normalizeH="0" baseline="0" noProof="0">
              <a:ln>
                <a:noFill/>
              </a:ln>
              <a:solidFill>
                <a:srgbClr val="FFFF00"/>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schemeClr val="lt1"/>
                </a:solidFill>
                <a:effectLst/>
                <a:uLnTx/>
                <a:uFillTx/>
                <a:latin typeface="+mn-lt"/>
                <a:ea typeface="+mn-ea"/>
                <a:cs typeface="+mn-cs"/>
              </a:rPr>
              <a:t>5.</a:t>
            </a:r>
            <a:r>
              <a:rPr kumimoji="0" lang="zh-CN" altLang="en-US" sz="2000" b="0" i="0" u="none" strike="noStrike" kern="1200" cap="none" spc="0" normalizeH="0" baseline="0" noProof="0">
                <a:ln>
                  <a:noFill/>
                </a:ln>
                <a:solidFill>
                  <a:schemeClr val="tx1"/>
                </a:solidFill>
                <a:effectLst/>
                <a:uLnTx/>
                <a:uFillTx/>
                <a:latin typeface="+mn-lt"/>
                <a:ea typeface="+mn-ea"/>
                <a:cs typeface="+mn-cs"/>
              </a:rPr>
              <a:t>电机</a:t>
            </a:r>
            <a:endParaRPr kumimoji="0" lang="zh-CN" altLang="en-US" sz="2000" b="0" i="0" u="none" strike="noStrike" kern="1200" cap="none" spc="0" normalizeH="0" baseline="0" noProof="0" dirty="0">
              <a:ln>
                <a:noFill/>
              </a:ln>
              <a:solidFill>
                <a:schemeClr val="lt1"/>
              </a:solidFill>
              <a:effectLst/>
              <a:uLnTx/>
              <a:uFillTx/>
              <a:latin typeface="+mn-lt"/>
              <a:ea typeface="+mn-ea"/>
              <a:cs typeface="+mn-cs"/>
            </a:endParaRPr>
          </a:p>
        </p:txBody>
      </p:sp>
      <p:sp>
        <p:nvSpPr>
          <p:cNvPr id="8" name="矩形标注 7"/>
          <p:cNvSpPr/>
          <p:nvPr/>
        </p:nvSpPr>
        <p:spPr>
          <a:xfrm>
            <a:off x="1549400" y="3163888"/>
            <a:ext cx="2116138" cy="3340100"/>
          </a:xfrm>
          <a:prstGeom prst="wedgeRectCallout">
            <a:avLst>
              <a:gd name="adj1" fmla="val -11792"/>
              <a:gd name="adj2" fmla="val -65266"/>
            </a:avLst>
          </a:prstGeom>
          <a:gradFill>
            <a:gsLst>
              <a:gs pos="0">
                <a:srgbClr val="AF1D5C"/>
              </a:gs>
              <a:gs pos="80000">
                <a:schemeClr val="accent3"/>
              </a:gs>
              <a:gs pos="100000">
                <a:schemeClr val="accent3"/>
              </a:gs>
            </a:gsLst>
            <a:lin ang="162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schemeClr val="tx1"/>
                </a:solidFill>
                <a:effectLst/>
                <a:uLnTx/>
                <a:uFillTx/>
                <a:latin typeface="+mn-lt"/>
                <a:ea typeface="+mn-ea"/>
                <a:cs typeface="+mn-cs"/>
              </a:rPr>
              <a:t>1.</a:t>
            </a:r>
            <a:r>
              <a:rPr kumimoji="0" lang="zh-CN" altLang="en-US" sz="2000" b="0" i="0" u="none" strike="noStrike" kern="1200" cap="none" spc="0" normalizeH="0" baseline="0" noProof="0">
                <a:ln>
                  <a:noFill/>
                </a:ln>
                <a:solidFill>
                  <a:srgbClr val="FFFF00"/>
                </a:solidFill>
                <a:effectLst/>
                <a:uLnTx/>
                <a:uFillTx/>
                <a:latin typeface="+mn-lt"/>
                <a:ea typeface="+mn-ea"/>
                <a:cs typeface="+mn-cs"/>
              </a:rPr>
              <a:t>安全阀</a:t>
            </a:r>
            <a:endParaRPr kumimoji="0" lang="en-US" altLang="zh-CN" sz="2000" b="0" i="0" u="none" strike="noStrike" kern="1200" cap="none" spc="0" normalizeH="0" baseline="0" noProof="0">
              <a:ln>
                <a:noFill/>
              </a:ln>
              <a:solidFill>
                <a:srgbClr val="FFFF00"/>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schemeClr val="tx1"/>
                </a:solidFill>
                <a:effectLst/>
                <a:uLnTx/>
                <a:uFillTx/>
                <a:latin typeface="+mn-lt"/>
                <a:ea typeface="+mn-ea"/>
                <a:cs typeface="+mn-cs"/>
              </a:rPr>
              <a:t>2.</a:t>
            </a:r>
            <a:r>
              <a:rPr kumimoji="0" lang="zh-CN" altLang="en-US" sz="2000" b="0" i="0" u="none" strike="noStrike" kern="1200" cap="none" spc="0" normalizeH="0" baseline="0" noProof="0">
                <a:ln>
                  <a:noFill/>
                </a:ln>
                <a:solidFill>
                  <a:schemeClr val="tx1"/>
                </a:solidFill>
                <a:effectLst/>
                <a:uLnTx/>
                <a:uFillTx/>
                <a:latin typeface="+mn-lt"/>
                <a:ea typeface="+mn-ea"/>
                <a:cs typeface="+mn-cs"/>
              </a:rPr>
              <a:t>回流阀</a:t>
            </a:r>
            <a:endParaRPr kumimoji="0" lang="en-US" altLang="zh-CN" sz="2000" b="0" i="0" u="none" strike="noStrike" kern="1200" cap="none" spc="0" normalizeH="0" baseline="0" noProof="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schemeClr val="tx1"/>
                </a:solidFill>
                <a:effectLst/>
                <a:uLnTx/>
                <a:uFillTx/>
                <a:latin typeface="+mn-lt"/>
                <a:ea typeface="+mn-ea"/>
                <a:cs typeface="+mn-cs"/>
              </a:rPr>
              <a:t>3.</a:t>
            </a:r>
            <a:r>
              <a:rPr kumimoji="0" lang="zh-CN" altLang="en-US" sz="2000" b="0" i="0" u="none" strike="noStrike" kern="1200" cap="none" spc="0" normalizeH="0" baseline="0" noProof="0">
                <a:ln>
                  <a:noFill/>
                </a:ln>
                <a:solidFill>
                  <a:schemeClr val="tx1"/>
                </a:solidFill>
                <a:effectLst/>
                <a:uLnTx/>
                <a:uFillTx/>
                <a:latin typeface="+mn-lt"/>
                <a:ea typeface="+mn-ea"/>
                <a:cs typeface="+mn-cs"/>
              </a:rPr>
              <a:t>压力表</a:t>
            </a:r>
            <a:endParaRPr kumimoji="0" lang="en-US" altLang="zh-CN" sz="2000" b="0" i="0" u="none" strike="noStrike" kern="1200" cap="none" spc="0" normalizeH="0" baseline="0" noProof="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schemeClr val="tx1"/>
                </a:solidFill>
                <a:effectLst/>
                <a:uLnTx/>
                <a:uFillTx/>
                <a:latin typeface="+mn-lt"/>
                <a:ea typeface="+mn-ea"/>
                <a:cs typeface="+mn-cs"/>
              </a:rPr>
              <a:t>4.</a:t>
            </a:r>
            <a:r>
              <a:rPr kumimoji="0" lang="zh-CN" altLang="en-US" sz="2000" b="0" i="0" u="none" strike="noStrike" kern="1200" cap="none" spc="0" normalizeH="0" baseline="0" noProof="0">
                <a:ln>
                  <a:noFill/>
                </a:ln>
                <a:solidFill>
                  <a:schemeClr val="tx1"/>
                </a:solidFill>
                <a:effectLst/>
                <a:uLnTx/>
                <a:uFillTx/>
                <a:latin typeface="+mn-lt"/>
                <a:ea typeface="+mn-ea"/>
                <a:cs typeface="+mn-cs"/>
              </a:rPr>
              <a:t>分液筒、过滤器</a:t>
            </a:r>
            <a:endParaRPr kumimoji="0" lang="en-US" altLang="zh-CN" sz="2000" b="0" i="0" u="none" strike="noStrike" kern="1200" cap="none" spc="0" normalizeH="0" baseline="0" noProof="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schemeClr val="tx1"/>
                </a:solidFill>
                <a:effectLst/>
                <a:uLnTx/>
                <a:uFillTx/>
                <a:latin typeface="+mn-lt"/>
                <a:ea typeface="+mn-ea"/>
                <a:cs typeface="+mn-cs"/>
              </a:rPr>
              <a:t>5.</a:t>
            </a:r>
            <a:r>
              <a:rPr kumimoji="0" lang="zh-CN" altLang="en-US" sz="2000" b="0" i="0" u="none" strike="noStrike" kern="1200" cap="none" spc="0" normalizeH="0" baseline="0" noProof="0">
                <a:ln>
                  <a:noFill/>
                </a:ln>
                <a:solidFill>
                  <a:schemeClr val="tx1"/>
                </a:solidFill>
                <a:effectLst/>
                <a:uLnTx/>
                <a:uFillTx/>
                <a:latin typeface="+mn-lt"/>
                <a:ea typeface="+mn-ea"/>
                <a:cs typeface="+mn-cs"/>
              </a:rPr>
              <a:t>减震管、防护罩</a:t>
            </a:r>
            <a:endParaRPr kumimoji="0" lang="en-US" altLang="zh-CN" sz="2000" b="0" i="0" u="none" strike="noStrike" kern="1200" cap="none" spc="0" normalizeH="0" baseline="0" noProof="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schemeClr val="tx1"/>
                </a:solidFill>
                <a:effectLst/>
                <a:uLnTx/>
                <a:uFillTx/>
                <a:latin typeface="+mn-lt"/>
                <a:ea typeface="+mn-ea"/>
                <a:cs typeface="+mn-cs"/>
              </a:rPr>
              <a:t>6.</a:t>
            </a:r>
            <a:r>
              <a:rPr kumimoji="0" lang="zh-CN" altLang="en-US" sz="2000" b="0" i="0" u="none" strike="noStrike" kern="1200" cap="none" spc="0" normalizeH="0" baseline="0" noProof="0">
                <a:ln>
                  <a:noFill/>
                </a:ln>
                <a:solidFill>
                  <a:schemeClr val="tx1"/>
                </a:solidFill>
                <a:effectLst/>
                <a:uLnTx/>
                <a:uFillTx/>
                <a:latin typeface="+mn-lt"/>
                <a:ea typeface="+mn-ea"/>
                <a:cs typeface="+mn-cs"/>
              </a:rPr>
              <a:t>电机</a:t>
            </a:r>
            <a:endParaRPr kumimoji="0" lang="en-US" altLang="zh-CN" sz="2000" b="0" i="0" u="none" strike="noStrike" kern="1200" cap="none" spc="0" normalizeH="0" baseline="0" noProof="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schemeClr val="tx1"/>
                </a:solidFill>
                <a:effectLst/>
                <a:uLnTx/>
                <a:uFillTx/>
                <a:latin typeface="+mn-lt"/>
                <a:ea typeface="+mn-ea"/>
                <a:cs typeface="+mn-cs"/>
              </a:rPr>
              <a:t>7.</a:t>
            </a:r>
            <a:r>
              <a:rPr kumimoji="0" lang="zh-CN" altLang="en-US" sz="2000" b="0" i="0" u="none" strike="noStrike" kern="1200" cap="none" spc="0" normalizeH="0" baseline="0" noProof="0">
                <a:ln>
                  <a:noFill/>
                </a:ln>
                <a:solidFill>
                  <a:schemeClr val="tx1"/>
                </a:solidFill>
                <a:effectLst/>
                <a:uLnTx/>
                <a:uFillTx/>
                <a:latin typeface="+mn-lt"/>
                <a:ea typeface="+mn-ea"/>
                <a:cs typeface="+mn-cs"/>
              </a:rPr>
              <a:t>接地线</a:t>
            </a:r>
            <a:endParaRPr kumimoji="0" lang="en-US" altLang="zh-CN" sz="2000" b="0" i="0" u="none" strike="noStrike" kern="1200" cap="none" spc="0" normalizeH="0" baseline="0" noProof="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schemeClr val="tx1"/>
                </a:solidFill>
                <a:effectLst/>
                <a:uLnTx/>
                <a:uFillTx/>
                <a:latin typeface="+mn-lt"/>
                <a:ea typeface="+mn-ea"/>
                <a:cs typeface="+mn-cs"/>
              </a:rPr>
              <a:t>8.</a:t>
            </a:r>
            <a:r>
              <a:rPr kumimoji="0" lang="zh-CN" altLang="en-US" sz="2000" b="0" i="0" u="none" strike="noStrike" kern="1200" cap="none" spc="0" normalizeH="0" baseline="0" noProof="0">
                <a:ln>
                  <a:noFill/>
                </a:ln>
                <a:solidFill>
                  <a:schemeClr val="tx1"/>
                </a:solidFill>
                <a:effectLst/>
                <a:uLnTx/>
                <a:uFillTx/>
                <a:latin typeface="+mn-lt"/>
                <a:ea typeface="+mn-ea"/>
                <a:cs typeface="+mn-cs"/>
              </a:rPr>
              <a:t>缓冲罐、分液罐</a:t>
            </a:r>
            <a:endParaRPr kumimoji="0" lang="zh-CN" altLang="en-US" sz="2000" b="0" i="0" u="none" strike="noStrike" kern="1200" cap="none" spc="0" normalizeH="0" baseline="0" noProof="0" dirty="0">
              <a:ln>
                <a:noFill/>
              </a:ln>
              <a:solidFill>
                <a:schemeClr val="tx1"/>
              </a:solidFill>
              <a:effectLst/>
              <a:uLnTx/>
              <a:uFillTx/>
              <a:latin typeface="+mn-lt"/>
              <a:ea typeface="+mn-ea"/>
              <a:cs typeface="+mn-cs"/>
            </a:endParaRPr>
          </a:p>
        </p:txBody>
      </p:sp>
      <p:sp>
        <p:nvSpPr>
          <p:cNvPr id="9" name="矩形标注 8"/>
          <p:cNvSpPr/>
          <p:nvPr/>
        </p:nvSpPr>
        <p:spPr>
          <a:xfrm>
            <a:off x="3708400" y="3165475"/>
            <a:ext cx="1530350" cy="3346450"/>
          </a:xfrm>
          <a:prstGeom prst="wedgeRectCallout">
            <a:avLst>
              <a:gd name="adj1" fmla="val -7628"/>
              <a:gd name="adj2" fmla="val -64418"/>
            </a:avLst>
          </a:prstGeom>
          <a:gradFill>
            <a:gsLst>
              <a:gs pos="0">
                <a:srgbClr val="AF1D5C"/>
              </a:gs>
              <a:gs pos="80000">
                <a:schemeClr val="accent3"/>
              </a:gs>
              <a:gs pos="100000">
                <a:schemeClr val="accent3"/>
              </a:gs>
            </a:gsLst>
            <a:lin ang="162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schemeClr val="tx1"/>
                </a:solidFill>
                <a:effectLst/>
                <a:uLnTx/>
                <a:uFillTx/>
                <a:latin typeface="+mn-lt"/>
                <a:ea typeface="+mn-ea"/>
                <a:cs typeface="+mn-cs"/>
              </a:rPr>
              <a:t>1.</a:t>
            </a:r>
            <a:r>
              <a:rPr kumimoji="0" lang="zh-CN" altLang="en-US" sz="2000" b="0" i="0" u="none" strike="noStrike" kern="1200" cap="none" spc="0" normalizeH="0" baseline="0" noProof="0">
                <a:ln>
                  <a:noFill/>
                </a:ln>
                <a:solidFill>
                  <a:schemeClr val="tx1"/>
                </a:solidFill>
                <a:effectLst/>
                <a:uLnTx/>
                <a:uFillTx/>
                <a:latin typeface="+mn-lt"/>
                <a:ea typeface="+mn-ea"/>
                <a:cs typeface="+mn-cs"/>
              </a:rPr>
              <a:t>按规程开机</a:t>
            </a:r>
            <a:endParaRPr kumimoji="0" lang="en-US" altLang="zh-CN" sz="2000" b="0" i="0" u="none" strike="noStrike" kern="1200" cap="none" spc="0" normalizeH="0" baseline="0" noProof="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schemeClr val="tx1"/>
                </a:solidFill>
                <a:effectLst/>
                <a:uLnTx/>
                <a:uFillTx/>
                <a:latin typeface="+mn-lt"/>
                <a:ea typeface="+mn-ea"/>
                <a:cs typeface="+mn-cs"/>
              </a:rPr>
              <a:t>3.</a:t>
            </a:r>
            <a:r>
              <a:rPr kumimoji="0" lang="zh-CN" altLang="en-US" sz="2000" b="0" i="0" u="none" strike="noStrike" kern="1200" cap="none" spc="0" normalizeH="0" baseline="0" noProof="0">
                <a:ln>
                  <a:noFill/>
                </a:ln>
                <a:solidFill>
                  <a:schemeClr val="tx1"/>
                </a:solidFill>
                <a:effectLst/>
                <a:uLnTx/>
                <a:uFillTx/>
                <a:latin typeface="+mn-lt"/>
                <a:ea typeface="+mn-ea"/>
                <a:cs typeface="+mn-cs"/>
              </a:rPr>
              <a:t>各运行参数</a:t>
            </a:r>
            <a:endParaRPr kumimoji="0" lang="en-US" altLang="zh-CN" sz="2000" b="0" i="0" u="none" strike="noStrike" kern="1200" cap="none" spc="0" normalizeH="0" baseline="0" noProof="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schemeClr val="tx1"/>
                </a:solidFill>
                <a:effectLst/>
                <a:uLnTx/>
                <a:uFillTx/>
                <a:latin typeface="+mn-lt"/>
                <a:ea typeface="+mn-ea"/>
                <a:cs typeface="+mn-cs"/>
              </a:rPr>
              <a:t>4.</a:t>
            </a:r>
            <a:r>
              <a:rPr kumimoji="0" lang="zh-CN" altLang="en-US" sz="2000" b="0" i="0" u="none" strike="noStrike" kern="1200" cap="none" spc="0" normalizeH="0" baseline="0" noProof="0">
                <a:ln>
                  <a:noFill/>
                </a:ln>
                <a:solidFill>
                  <a:schemeClr val="tx1"/>
                </a:solidFill>
                <a:effectLst/>
                <a:uLnTx/>
                <a:uFillTx/>
                <a:latin typeface="+mn-lt"/>
                <a:ea typeface="+mn-ea"/>
                <a:cs typeface="+mn-cs"/>
              </a:rPr>
              <a:t>油面、油压</a:t>
            </a:r>
            <a:endParaRPr kumimoji="0" lang="en-US" altLang="zh-CN" sz="2000" b="0" i="0" u="none" strike="noStrike" kern="1200" cap="none" spc="0" normalizeH="0" baseline="0" noProof="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schemeClr val="tx1"/>
                </a:solidFill>
                <a:effectLst/>
                <a:uLnTx/>
                <a:uFillTx/>
                <a:latin typeface="+mn-lt"/>
                <a:ea typeface="+mn-ea"/>
                <a:cs typeface="+mn-cs"/>
              </a:rPr>
              <a:t>5.</a:t>
            </a:r>
            <a:r>
              <a:rPr kumimoji="0" lang="zh-CN" altLang="en-US" sz="2000" b="0" i="0" u="none" strike="noStrike" kern="1200" cap="none" spc="0" normalizeH="0" baseline="0" noProof="0">
                <a:ln>
                  <a:noFill/>
                </a:ln>
                <a:solidFill>
                  <a:schemeClr val="tx1"/>
                </a:solidFill>
                <a:effectLst/>
                <a:uLnTx/>
                <a:uFillTx/>
                <a:latin typeface="+mn-lt"/>
                <a:ea typeface="+mn-ea"/>
                <a:cs typeface="+mn-cs"/>
              </a:rPr>
              <a:t>泄漏、声音、振动</a:t>
            </a:r>
            <a:endParaRPr kumimoji="0" lang="en-US" altLang="zh-CN" sz="2000" b="0" i="0" u="none" strike="noStrike" kern="1200" cap="none" spc="0" normalizeH="0" baseline="0" noProof="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schemeClr val="tx1"/>
                </a:solidFill>
                <a:effectLst/>
                <a:uLnTx/>
                <a:uFillTx/>
                <a:latin typeface="+mn-lt"/>
                <a:ea typeface="+mn-ea"/>
                <a:cs typeface="+mn-cs"/>
              </a:rPr>
              <a:t>6.</a:t>
            </a:r>
            <a:r>
              <a:rPr kumimoji="0" lang="zh-CN" altLang="en-US" sz="2000" b="0" i="0" u="sng" strike="noStrike" kern="1200" cap="none" spc="0" normalizeH="0" baseline="0" noProof="0">
                <a:ln>
                  <a:noFill/>
                </a:ln>
                <a:solidFill>
                  <a:srgbClr val="FFFF00"/>
                </a:solidFill>
                <a:effectLst/>
                <a:uLnTx/>
                <a:uFillTx/>
                <a:latin typeface="+mn-lt"/>
                <a:ea typeface="+mn-ea"/>
                <a:cs typeface="+mn-cs"/>
              </a:rPr>
              <a:t>装卸工艺或灌装工艺</a:t>
            </a:r>
            <a:endParaRPr kumimoji="0" lang="en-US" altLang="zh-CN" sz="2000" b="0" i="0" u="sng" strike="noStrike" kern="1200" cap="none" spc="0" normalizeH="0" baseline="0" noProof="0">
              <a:ln>
                <a:noFill/>
              </a:ln>
              <a:solidFill>
                <a:srgbClr val="FFFF00"/>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schemeClr val="tx1"/>
                </a:solidFill>
                <a:effectLst/>
                <a:uLnTx/>
                <a:uFillTx/>
                <a:latin typeface="+mn-lt"/>
                <a:ea typeface="+mn-ea"/>
                <a:cs typeface="+mn-cs"/>
              </a:rPr>
              <a:t>7.</a:t>
            </a:r>
            <a:r>
              <a:rPr kumimoji="0" lang="zh-CN" altLang="en-US" sz="2000" b="0" i="0" u="none" strike="noStrike" kern="1200" cap="none" spc="0" normalizeH="0" baseline="0" noProof="0">
                <a:ln>
                  <a:noFill/>
                </a:ln>
                <a:solidFill>
                  <a:schemeClr val="tx1"/>
                </a:solidFill>
                <a:effectLst/>
                <a:uLnTx/>
                <a:uFillTx/>
                <a:latin typeface="+mn-lt"/>
                <a:ea typeface="+mn-ea"/>
                <a:cs typeface="+mn-cs"/>
              </a:rPr>
              <a:t>记录</a:t>
            </a:r>
            <a:endParaRPr kumimoji="0" lang="en-US" altLang="zh-CN" sz="2000" b="0" i="0" u="none" strike="noStrike" kern="1200" cap="none" spc="0" normalizeH="0" baseline="0" noProof="0">
              <a:ln>
                <a:noFill/>
              </a:ln>
              <a:solidFill>
                <a:schemeClr val="tx1"/>
              </a:solidFill>
              <a:effectLst/>
              <a:uLnTx/>
              <a:uFillTx/>
              <a:latin typeface="+mn-lt"/>
              <a:ea typeface="+mn-ea"/>
              <a:cs typeface="+mn-cs"/>
            </a:endParaRPr>
          </a:p>
        </p:txBody>
      </p:sp>
      <p:sp>
        <p:nvSpPr>
          <p:cNvPr id="10" name="矩形标注 9"/>
          <p:cNvSpPr/>
          <p:nvPr/>
        </p:nvSpPr>
        <p:spPr>
          <a:xfrm>
            <a:off x="5292725" y="3357563"/>
            <a:ext cx="1409700" cy="3198813"/>
          </a:xfrm>
          <a:prstGeom prst="wedgeRectCallout">
            <a:avLst>
              <a:gd name="adj1" fmla="val -7393"/>
              <a:gd name="adj2" fmla="val -74546"/>
            </a:avLst>
          </a:prstGeom>
          <a:gradFill>
            <a:gsLst>
              <a:gs pos="0">
                <a:srgbClr val="AF1D5C"/>
              </a:gs>
              <a:gs pos="80000">
                <a:schemeClr val="accent3"/>
              </a:gs>
              <a:gs pos="100000">
                <a:schemeClr val="accent3"/>
              </a:gs>
            </a:gsLst>
            <a:lin ang="162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schemeClr val="tx1"/>
                </a:solidFill>
                <a:effectLst/>
                <a:uLnTx/>
                <a:uFillTx/>
                <a:latin typeface="+mn-lt"/>
                <a:ea typeface="+mn-ea"/>
                <a:cs typeface="+mn-cs"/>
              </a:rPr>
              <a:t>1.</a:t>
            </a:r>
            <a:r>
              <a:rPr kumimoji="0" lang="zh-CN" altLang="en-US" sz="2000" b="0" i="0" u="none" strike="noStrike" kern="1200" cap="none" spc="0" normalizeH="0" baseline="0" noProof="0">
                <a:ln>
                  <a:noFill/>
                </a:ln>
                <a:solidFill>
                  <a:schemeClr val="tx1"/>
                </a:solidFill>
                <a:effectLst/>
                <a:uLnTx/>
                <a:uFillTx/>
                <a:latin typeface="+mn-lt"/>
                <a:ea typeface="+mn-ea"/>
                <a:cs typeface="+mn-cs"/>
              </a:rPr>
              <a:t>开回流阀</a:t>
            </a:r>
            <a:endParaRPr kumimoji="0" lang="en-US" altLang="zh-CN" sz="2000" b="0" i="0" u="none" strike="noStrike" kern="1200" cap="none" spc="0" normalizeH="0" baseline="0" noProof="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schemeClr val="tx1"/>
                </a:solidFill>
                <a:effectLst/>
                <a:uLnTx/>
                <a:uFillTx/>
                <a:latin typeface="+mn-lt"/>
                <a:ea typeface="+mn-ea"/>
                <a:cs typeface="+mn-cs"/>
              </a:rPr>
              <a:t>2.</a:t>
            </a:r>
            <a:r>
              <a:rPr kumimoji="0" lang="zh-CN" altLang="en-US" sz="2000" b="0" i="0" u="none" strike="noStrike" kern="1200" cap="none" spc="0" normalizeH="0" baseline="0" noProof="0">
                <a:ln>
                  <a:noFill/>
                </a:ln>
                <a:solidFill>
                  <a:schemeClr val="tx1"/>
                </a:solidFill>
                <a:effectLst/>
                <a:uLnTx/>
                <a:uFillTx/>
                <a:latin typeface="+mn-lt"/>
                <a:ea typeface="+mn-ea"/>
                <a:cs typeface="+mn-cs"/>
              </a:rPr>
              <a:t>关闭入口阀</a:t>
            </a:r>
            <a:endParaRPr kumimoji="0" lang="en-US" altLang="zh-CN" sz="2000" b="0" i="0" u="none" strike="noStrike" kern="1200" cap="none" spc="0" normalizeH="0" baseline="0" noProof="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schemeClr val="tx1"/>
                </a:solidFill>
                <a:effectLst/>
                <a:uLnTx/>
                <a:uFillTx/>
                <a:latin typeface="+mn-lt"/>
                <a:ea typeface="+mn-ea"/>
                <a:cs typeface="+mn-cs"/>
              </a:rPr>
              <a:t>3.</a:t>
            </a:r>
            <a:r>
              <a:rPr kumimoji="0" lang="zh-CN" altLang="en-US" sz="2000" b="0" i="0" u="none" strike="noStrike" kern="1200" cap="none" spc="0" normalizeH="0" baseline="0" noProof="0">
                <a:ln>
                  <a:noFill/>
                </a:ln>
                <a:solidFill>
                  <a:schemeClr val="tx1"/>
                </a:solidFill>
                <a:effectLst/>
                <a:uLnTx/>
                <a:uFillTx/>
                <a:latin typeface="+mn-lt"/>
                <a:ea typeface="+mn-ea"/>
                <a:cs typeface="+mn-cs"/>
              </a:rPr>
              <a:t>停机</a:t>
            </a:r>
            <a:endParaRPr kumimoji="0" lang="en-US" altLang="zh-CN" sz="2000" b="0" i="0" u="none" strike="noStrike" kern="1200" cap="none" spc="0" normalizeH="0" baseline="0" noProof="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schemeClr val="tx1"/>
                </a:solidFill>
                <a:effectLst/>
                <a:uLnTx/>
                <a:uFillTx/>
                <a:latin typeface="+mn-lt"/>
                <a:ea typeface="+mn-ea"/>
                <a:cs typeface="+mn-cs"/>
              </a:rPr>
              <a:t>4.</a:t>
            </a:r>
            <a:r>
              <a:rPr kumimoji="0" lang="zh-CN" altLang="en-US" sz="2000" b="0" i="0" u="none" strike="noStrike" kern="1200" cap="none" spc="0" normalizeH="0" baseline="0" noProof="0">
                <a:ln>
                  <a:noFill/>
                </a:ln>
                <a:solidFill>
                  <a:schemeClr val="tx1"/>
                </a:solidFill>
                <a:effectLst/>
                <a:uLnTx/>
                <a:uFillTx/>
                <a:latin typeface="+mn-lt"/>
                <a:ea typeface="+mn-ea"/>
                <a:cs typeface="+mn-cs"/>
              </a:rPr>
              <a:t>放空</a:t>
            </a:r>
            <a:endParaRPr kumimoji="0" lang="en-US" altLang="zh-CN" sz="2000" b="0" i="0" u="none" strike="noStrike" kern="1200" cap="none" spc="0" normalizeH="0" baseline="0" noProof="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schemeClr val="tx1"/>
                </a:solidFill>
                <a:effectLst/>
                <a:uLnTx/>
                <a:uFillTx/>
                <a:latin typeface="+mn-lt"/>
                <a:ea typeface="+mn-ea"/>
                <a:cs typeface="+mn-cs"/>
              </a:rPr>
              <a:t>5.</a:t>
            </a:r>
            <a:r>
              <a:rPr kumimoji="0" lang="zh-CN" altLang="en-US" sz="2000" b="0" i="0" u="none" strike="noStrike" kern="1200" cap="none" spc="0" normalizeH="0" baseline="0" noProof="0">
                <a:ln>
                  <a:noFill/>
                </a:ln>
                <a:solidFill>
                  <a:schemeClr val="tx1"/>
                </a:solidFill>
                <a:effectLst/>
                <a:uLnTx/>
                <a:uFillTx/>
                <a:latin typeface="+mn-lt"/>
                <a:ea typeface="+mn-ea"/>
                <a:cs typeface="+mn-cs"/>
              </a:rPr>
              <a:t>责任区卫生</a:t>
            </a:r>
            <a:endParaRPr kumimoji="0" lang="en-US" altLang="zh-CN" sz="2000" b="0" i="0" u="none" strike="noStrike" kern="1200" cap="none" spc="0" normalizeH="0" baseline="0" noProof="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schemeClr val="tx1"/>
                </a:solidFill>
                <a:effectLst/>
                <a:uLnTx/>
                <a:uFillTx/>
                <a:latin typeface="+mn-lt"/>
                <a:ea typeface="+mn-ea"/>
                <a:cs typeface="+mn-cs"/>
              </a:rPr>
              <a:t>6.</a:t>
            </a:r>
            <a:r>
              <a:rPr kumimoji="0" lang="zh-CN" altLang="en-US" sz="2000" b="0" i="0" u="none" strike="noStrike" kern="1200" cap="none" spc="0" normalizeH="0" baseline="0" noProof="0">
                <a:ln>
                  <a:noFill/>
                </a:ln>
                <a:solidFill>
                  <a:schemeClr val="tx1"/>
                </a:solidFill>
                <a:effectLst/>
                <a:uLnTx/>
                <a:uFillTx/>
                <a:latin typeface="+mn-lt"/>
                <a:ea typeface="+mn-ea"/>
                <a:cs typeface="+mn-cs"/>
              </a:rPr>
              <a:t>记录</a:t>
            </a:r>
            <a:endParaRPr kumimoji="0" lang="en-US" altLang="zh-CN" sz="2000" b="0" i="0" u="none" strike="noStrike" kern="1200" cap="none" spc="0" normalizeH="0" baseline="0" noProof="0">
              <a:ln>
                <a:noFill/>
              </a:ln>
              <a:solidFill>
                <a:schemeClr val="tx1"/>
              </a:solidFill>
              <a:effectLst/>
              <a:uLnTx/>
              <a:uFillTx/>
              <a:latin typeface="+mn-lt"/>
              <a:ea typeface="+mn-ea"/>
              <a:cs typeface="+mn-cs"/>
            </a:endParaRPr>
          </a:p>
        </p:txBody>
      </p:sp>
      <p:sp>
        <p:nvSpPr>
          <p:cNvPr id="11" name="矩形标注 10"/>
          <p:cNvSpPr/>
          <p:nvPr/>
        </p:nvSpPr>
        <p:spPr>
          <a:xfrm>
            <a:off x="6723063" y="3068638"/>
            <a:ext cx="1854200" cy="3460750"/>
          </a:xfrm>
          <a:prstGeom prst="wedgeRectCallout">
            <a:avLst>
              <a:gd name="adj1" fmla="val -9092"/>
              <a:gd name="adj2" fmla="val -62521"/>
            </a:avLst>
          </a:prstGeom>
          <a:gradFill>
            <a:gsLst>
              <a:gs pos="0">
                <a:srgbClr val="AF1D5C"/>
              </a:gs>
              <a:gs pos="80000">
                <a:schemeClr val="accent3"/>
              </a:gs>
              <a:gs pos="100000">
                <a:schemeClr val="accent3"/>
              </a:gs>
            </a:gsLst>
            <a:lin ang="162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schemeClr val="tx1"/>
                </a:solidFill>
                <a:effectLst/>
                <a:uLnTx/>
                <a:uFillTx/>
                <a:latin typeface="+mn-lt"/>
                <a:ea typeface="+mn-ea"/>
                <a:cs typeface="+mn-cs"/>
              </a:rPr>
              <a:t>1.</a:t>
            </a:r>
            <a:r>
              <a:rPr kumimoji="0" lang="zh-CN" altLang="en-US" sz="2000" b="0" i="0" u="none" strike="noStrike" kern="1200" cap="none" spc="0" normalizeH="0" baseline="0" noProof="0">
                <a:ln>
                  <a:noFill/>
                </a:ln>
                <a:solidFill>
                  <a:schemeClr val="tx1"/>
                </a:solidFill>
                <a:effectLst/>
                <a:uLnTx/>
                <a:uFillTx/>
                <a:latin typeface="+mn-lt"/>
                <a:ea typeface="+mn-ea"/>
                <a:cs typeface="+mn-cs"/>
              </a:rPr>
              <a:t>润滑油更换</a:t>
            </a:r>
            <a:endParaRPr kumimoji="0" lang="en-US" altLang="zh-CN" sz="2000" b="0" i="0" u="none" strike="noStrike" kern="1200" cap="none" spc="0" normalizeH="0" baseline="0" noProof="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schemeClr val="tx1"/>
                </a:solidFill>
                <a:effectLst/>
                <a:uLnTx/>
                <a:uFillTx/>
                <a:latin typeface="+mn-lt"/>
                <a:ea typeface="+mn-ea"/>
                <a:cs typeface="+mn-cs"/>
              </a:rPr>
              <a:t>2.</a:t>
            </a:r>
            <a:r>
              <a:rPr kumimoji="0" lang="zh-CN" altLang="en-US" sz="2000" b="0" i="0" u="none" strike="noStrike" kern="1200" cap="none" spc="0" normalizeH="0" baseline="0" noProof="0">
                <a:ln>
                  <a:noFill/>
                </a:ln>
                <a:solidFill>
                  <a:schemeClr val="tx1"/>
                </a:solidFill>
                <a:effectLst/>
                <a:uLnTx/>
                <a:uFillTx/>
                <a:latin typeface="+mn-lt"/>
                <a:ea typeface="+mn-ea"/>
                <a:cs typeface="+mn-cs"/>
              </a:rPr>
              <a:t>过滤器清洗</a:t>
            </a:r>
            <a:endParaRPr kumimoji="0" lang="en-US" altLang="zh-CN" sz="2000" b="0" i="0" u="none" strike="noStrike" kern="1200" cap="none" spc="0" normalizeH="0" baseline="0" noProof="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schemeClr val="tx1"/>
                </a:solidFill>
                <a:effectLst/>
                <a:uLnTx/>
                <a:uFillTx/>
                <a:latin typeface="+mn-lt"/>
                <a:ea typeface="+mn-ea"/>
                <a:cs typeface="+mn-cs"/>
              </a:rPr>
              <a:t>3.</a:t>
            </a:r>
            <a:r>
              <a:rPr kumimoji="0" lang="zh-CN" altLang="en-US" sz="2000" b="0" i="0" u="none" strike="noStrike" kern="1200" cap="none" spc="0" normalizeH="0" baseline="0" noProof="0">
                <a:ln>
                  <a:noFill/>
                </a:ln>
                <a:solidFill>
                  <a:schemeClr val="tx1"/>
                </a:solidFill>
                <a:effectLst/>
                <a:uLnTx/>
                <a:uFillTx/>
                <a:latin typeface="+mn-lt"/>
                <a:ea typeface="+mn-ea"/>
                <a:cs typeface="+mn-cs"/>
              </a:rPr>
              <a:t>安全阀、压力表定期校验</a:t>
            </a:r>
            <a:endParaRPr kumimoji="0" lang="en-US" altLang="zh-CN" sz="2000" b="0" i="0" u="none" strike="noStrike" kern="1200" cap="none" spc="0" normalizeH="0" baseline="0" noProof="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schemeClr val="tx1"/>
                </a:solidFill>
                <a:effectLst/>
                <a:uLnTx/>
                <a:uFillTx/>
                <a:latin typeface="+mn-lt"/>
                <a:ea typeface="+mn-ea"/>
                <a:cs typeface="+mn-cs"/>
              </a:rPr>
              <a:t>4.</a:t>
            </a:r>
            <a:r>
              <a:rPr kumimoji="0" lang="zh-CN" altLang="en-US" sz="2000" b="0" i="0" u="none" strike="noStrike" kern="1200" cap="none" spc="0" normalizeH="0" baseline="0" noProof="0">
                <a:ln>
                  <a:noFill/>
                </a:ln>
                <a:solidFill>
                  <a:schemeClr val="tx1"/>
                </a:solidFill>
                <a:effectLst/>
                <a:uLnTx/>
                <a:uFillTx/>
                <a:latin typeface="+mn-lt"/>
                <a:ea typeface="+mn-ea"/>
                <a:cs typeface="+mn-cs"/>
              </a:rPr>
              <a:t>进排气阀清洗</a:t>
            </a:r>
            <a:endParaRPr kumimoji="0" lang="en-US" altLang="zh-CN" sz="2000" b="0" i="0" u="none" strike="noStrike" kern="1200" cap="none" spc="0" normalizeH="0" baseline="0" noProof="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schemeClr val="tx1"/>
                </a:solidFill>
                <a:effectLst/>
                <a:uLnTx/>
                <a:uFillTx/>
                <a:latin typeface="+mn-lt"/>
                <a:ea typeface="+mn-ea"/>
                <a:cs typeface="+mn-cs"/>
              </a:rPr>
              <a:t>5.</a:t>
            </a:r>
            <a:r>
              <a:rPr kumimoji="0" lang="zh-CN" altLang="en-US" sz="2000" b="0" i="0" u="none" strike="noStrike" kern="1200" cap="none" spc="0" normalizeH="0" baseline="0" noProof="0">
                <a:ln>
                  <a:noFill/>
                </a:ln>
                <a:solidFill>
                  <a:schemeClr val="tx1"/>
                </a:solidFill>
                <a:effectLst/>
                <a:uLnTx/>
                <a:uFillTx/>
                <a:latin typeface="+mn-lt"/>
                <a:ea typeface="+mn-ea"/>
                <a:cs typeface="+mn-cs"/>
              </a:rPr>
              <a:t>接地</a:t>
            </a:r>
            <a:endParaRPr kumimoji="0" lang="en-US" altLang="zh-CN" sz="2000" b="0" i="0" u="none" strike="noStrike" kern="1200" cap="none" spc="0" normalizeH="0" baseline="0" noProof="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schemeClr val="tx1"/>
                </a:solidFill>
                <a:effectLst/>
                <a:uLnTx/>
                <a:uFillTx/>
                <a:latin typeface="+mn-lt"/>
                <a:ea typeface="+mn-ea"/>
                <a:cs typeface="+mn-cs"/>
              </a:rPr>
              <a:t>6.</a:t>
            </a:r>
            <a:r>
              <a:rPr kumimoji="0" lang="zh-CN" altLang="en-US" sz="2000" b="0" i="0" u="none" strike="noStrike" kern="1200" cap="none" spc="0" normalizeH="0" baseline="0" noProof="0">
                <a:ln>
                  <a:noFill/>
                </a:ln>
                <a:solidFill>
                  <a:schemeClr val="tx1"/>
                </a:solidFill>
                <a:effectLst/>
                <a:uLnTx/>
                <a:uFillTx/>
                <a:latin typeface="+mn-lt"/>
                <a:ea typeface="+mn-ea"/>
                <a:cs typeface="+mn-cs"/>
              </a:rPr>
              <a:t>皮带老化</a:t>
            </a:r>
            <a:endParaRPr kumimoji="0" lang="en-US" altLang="zh-CN" sz="2000" b="0" i="0" u="none" strike="noStrike" kern="1200" cap="none" spc="0" normalizeH="0" baseline="0" noProof="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schemeClr val="tx1"/>
                </a:solidFill>
                <a:effectLst/>
                <a:uLnTx/>
                <a:uFillTx/>
                <a:latin typeface="+mn-lt"/>
                <a:ea typeface="+mn-ea"/>
                <a:cs typeface="+mn-cs"/>
              </a:rPr>
              <a:t>7.</a:t>
            </a:r>
            <a:r>
              <a:rPr kumimoji="0" lang="zh-CN" altLang="en-US" sz="2000" b="0" i="0" u="none" strike="noStrike" kern="1200" cap="none" spc="0" normalizeH="0" baseline="0" noProof="0">
                <a:ln>
                  <a:noFill/>
                </a:ln>
                <a:solidFill>
                  <a:schemeClr val="tx1"/>
                </a:solidFill>
                <a:effectLst/>
                <a:uLnTx/>
                <a:uFillTx/>
                <a:latin typeface="+mn-lt"/>
                <a:ea typeface="+mn-ea"/>
                <a:cs typeface="+mn-cs"/>
              </a:rPr>
              <a:t>坚固件</a:t>
            </a:r>
            <a:endParaRPr kumimoji="0" lang="en-US" altLang="zh-CN" sz="2000" b="0" i="0" u="none" strike="noStrike" kern="1200" cap="none" spc="0" normalizeH="0" baseline="0" noProof="0">
              <a:ln>
                <a:noFill/>
              </a:ln>
              <a:solidFill>
                <a:schemeClr val="tx1"/>
              </a:solidFill>
              <a:effectLst/>
              <a:uLnTx/>
              <a:uFillTx/>
              <a:latin typeface="+mn-lt"/>
              <a:ea typeface="+mn-ea"/>
              <a:cs typeface="+mn-cs"/>
            </a:endParaRPr>
          </a:p>
        </p:txBody>
      </p:sp>
    </p:spTree>
  </p:cSld>
  <p:clrMapOvr>
    <a:masterClrMapping/>
  </p:clrMapOvr>
  <p:transition spd="slow" advTm="5769">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890588" y="1268413"/>
            <a:ext cx="8213725" cy="515938"/>
          </a:xfrm>
          <a:prstGeom prst="rect">
            <a:avLst/>
          </a:prstGeom>
          <a:noFill/>
        </p:spPr>
        <p:txBody>
          <a:bodyPr wrap="square" rtlCol="0">
            <a:noAutofit/>
          </a:bodyPr>
          <a:p>
            <a:r>
              <a:rPr lang="en-US" altLang="zh-CN" kern="0" noProof="0" smtClean="0">
                <a:effectLst>
                  <a:outerShdw blurRad="38100" dist="38100" dir="2700000" algn="tl">
                    <a:srgbClr val="000000"/>
                  </a:outerShdw>
                </a:effectLst>
                <a:latin typeface="+mn-lt"/>
                <a:ea typeface="+mn-ea"/>
                <a:cs typeface="+mn-cs"/>
                <a:sym typeface="+mn-ea"/>
              </a:rPr>
              <a:t>3.</a:t>
            </a:r>
            <a:r>
              <a:rPr lang="zh-CN" altLang="en-US" kern="0" noProof="0" smtClean="0">
                <a:effectLst>
                  <a:outerShdw blurRad="38100" dist="38100" dir="2700000" algn="tl">
                    <a:srgbClr val="000000"/>
                  </a:outerShdw>
                </a:effectLst>
                <a:latin typeface="+mn-lt"/>
                <a:ea typeface="+mn-ea"/>
                <a:cs typeface="+mn-cs"/>
                <a:sym typeface="+mn-ea"/>
              </a:rPr>
              <a:t>气瓶充装检查项目：</a:t>
            </a:r>
            <a:endParaRPr kumimoji="0" lang="en-US" altLang="zh-CN" kern="0" cap="none" spc="0" normalizeH="0" baseline="0" noProof="0" smtClean="0">
              <a:solidFill>
                <a:srgbClr val="FF0000"/>
              </a:solidFill>
              <a:effectLst>
                <a:outerShdw blurRad="38100" dist="38100" dir="2700000" algn="tl">
                  <a:srgbClr val="000000"/>
                </a:outerShdw>
              </a:effectLst>
              <a:latin typeface="+mn-lt"/>
              <a:ea typeface="+mn-ea"/>
              <a:cs typeface="+mn-cs"/>
            </a:endParaRPr>
          </a:p>
          <a:p>
            <a:endParaRPr lang="zh-CN" altLang="en-US" noProof="1"/>
          </a:p>
        </p:txBody>
      </p:sp>
      <p:graphicFrame>
        <p:nvGraphicFramePr>
          <p:cNvPr id="6" name="图示 5"/>
          <p:cNvGraphicFramePr/>
          <p:nvPr/>
        </p:nvGraphicFramePr>
        <p:xfrm>
          <a:off x="36195" y="1124585"/>
          <a:ext cx="9105265" cy="2072005"/>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9" name="矩形标注 8"/>
          <p:cNvSpPr/>
          <p:nvPr/>
        </p:nvSpPr>
        <p:spPr>
          <a:xfrm>
            <a:off x="0" y="3357563"/>
            <a:ext cx="1441450" cy="2389188"/>
          </a:xfrm>
          <a:prstGeom prst="wedgeRectCallout">
            <a:avLst>
              <a:gd name="adj1" fmla="val 25694"/>
              <a:gd name="adj2" fmla="val -91425"/>
            </a:avLst>
          </a:prstGeom>
          <a:gradFill flip="none">
            <a:gsLst>
              <a:gs pos="0">
                <a:srgbClr val="AF1D5C"/>
              </a:gs>
              <a:gs pos="80000">
                <a:schemeClr val="accent3"/>
              </a:gs>
              <a:gs pos="100000">
                <a:schemeClr val="accent3"/>
              </a:gs>
            </a:gsLst>
            <a:lin ang="162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dirty="0">
                <a:ln>
                  <a:noFill/>
                </a:ln>
                <a:solidFill>
                  <a:schemeClr val="lt1"/>
                </a:solidFill>
                <a:effectLst/>
                <a:uLnTx/>
                <a:uFillTx/>
                <a:latin typeface="+mn-lt"/>
                <a:ea typeface="+mn-ea"/>
                <a:cs typeface="+mn-cs"/>
              </a:rPr>
              <a:t>1.</a:t>
            </a:r>
            <a:r>
              <a:rPr kumimoji="0" lang="zh-CN" altLang="en-US" sz="2000" b="0" i="0" u="sng" strike="noStrike" kern="1200" cap="none" spc="0" normalizeH="0" baseline="0" noProof="0" dirty="0">
                <a:ln>
                  <a:noFill/>
                </a:ln>
                <a:solidFill>
                  <a:srgbClr val="FFFF00"/>
                </a:solidFill>
                <a:effectLst/>
                <a:uLnTx/>
                <a:uFillTx/>
                <a:latin typeface="+mn-lt"/>
                <a:ea typeface="+mn-ea"/>
                <a:cs typeface="+mn-cs"/>
              </a:rPr>
              <a:t>检查校验充装秤</a:t>
            </a:r>
            <a:endParaRPr kumimoji="0" lang="en-US" altLang="zh-CN" sz="2000" b="0" i="0" u="sng" strike="noStrike" kern="1200" cap="none" spc="0" normalizeH="0" baseline="0" noProof="0" dirty="0">
              <a:ln>
                <a:noFill/>
              </a:ln>
              <a:solidFill>
                <a:srgbClr val="FFFF00"/>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dirty="0">
                <a:ln>
                  <a:noFill/>
                </a:ln>
                <a:solidFill>
                  <a:schemeClr val="lt1"/>
                </a:solidFill>
                <a:effectLst/>
                <a:uLnTx/>
                <a:uFillTx/>
                <a:latin typeface="+mn-lt"/>
                <a:ea typeface="+mn-ea"/>
                <a:cs typeface="+mn-cs"/>
              </a:rPr>
              <a:t>2.</a:t>
            </a:r>
            <a:r>
              <a:rPr kumimoji="0" lang="zh-CN" altLang="en-US" sz="2000" b="0" i="0" u="none" strike="noStrike" kern="1200" cap="none" spc="0" normalizeH="0" baseline="0" noProof="0" dirty="0">
                <a:ln>
                  <a:noFill/>
                </a:ln>
                <a:solidFill>
                  <a:schemeClr val="lt1"/>
                </a:solidFill>
                <a:effectLst/>
                <a:uLnTx/>
                <a:uFillTx/>
                <a:latin typeface="+mn-lt"/>
                <a:ea typeface="+mn-ea"/>
                <a:cs typeface="+mn-cs"/>
              </a:rPr>
              <a:t>充装枪</a:t>
            </a:r>
            <a:endParaRPr kumimoji="0" lang="en-US" altLang="zh-CN" sz="2000" b="0" i="0" u="none" strike="noStrike" kern="1200" cap="none" spc="0" normalizeH="0" baseline="0" noProof="0" dirty="0">
              <a:ln>
                <a:noFill/>
              </a:ln>
              <a:solidFill>
                <a:schemeClr val="lt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dirty="0">
                <a:ln>
                  <a:noFill/>
                </a:ln>
                <a:solidFill>
                  <a:schemeClr val="lt1"/>
                </a:solidFill>
                <a:effectLst/>
                <a:uLnTx/>
                <a:uFillTx/>
                <a:latin typeface="+mn-lt"/>
                <a:ea typeface="+mn-ea"/>
                <a:cs typeface="+mn-cs"/>
              </a:rPr>
              <a:t>3.</a:t>
            </a:r>
            <a:r>
              <a:rPr kumimoji="0" lang="zh-CN" altLang="en-US" sz="2000" b="0" i="0" u="none" strike="noStrike" kern="1200" cap="none" spc="0" normalizeH="0" baseline="0" noProof="0" dirty="0">
                <a:ln>
                  <a:noFill/>
                </a:ln>
                <a:solidFill>
                  <a:schemeClr val="lt1"/>
                </a:solidFill>
                <a:effectLst/>
                <a:uLnTx/>
                <a:uFillTx/>
                <a:latin typeface="+mn-lt"/>
                <a:ea typeface="+mn-ea"/>
                <a:cs typeface="+mn-cs"/>
              </a:rPr>
              <a:t>周边环境</a:t>
            </a:r>
            <a:endParaRPr kumimoji="0" lang="en-US" altLang="zh-CN" sz="2000" b="0" i="0" u="none" strike="noStrike" kern="1200" cap="none" spc="0" normalizeH="0" baseline="0" noProof="0" dirty="0">
              <a:ln>
                <a:noFill/>
              </a:ln>
              <a:solidFill>
                <a:schemeClr val="lt1"/>
              </a:solidFill>
              <a:effectLst/>
              <a:uLnTx/>
              <a:uFillTx/>
              <a:latin typeface="+mn-lt"/>
              <a:ea typeface="+mn-ea"/>
              <a:cs typeface="+mn-cs"/>
            </a:endParaRPr>
          </a:p>
        </p:txBody>
      </p:sp>
      <p:sp>
        <p:nvSpPr>
          <p:cNvPr id="10" name="矩形标注 9"/>
          <p:cNvSpPr/>
          <p:nvPr/>
        </p:nvSpPr>
        <p:spPr>
          <a:xfrm>
            <a:off x="1493838" y="2852738"/>
            <a:ext cx="2235200" cy="3263900"/>
          </a:xfrm>
          <a:prstGeom prst="wedgeRectCallout">
            <a:avLst>
              <a:gd name="adj1" fmla="val 12952"/>
              <a:gd name="adj2" fmla="val -62370"/>
            </a:avLst>
          </a:prstGeom>
          <a:gradFill>
            <a:gsLst>
              <a:gs pos="0">
                <a:srgbClr val="AF1D5C"/>
              </a:gs>
              <a:gs pos="80000">
                <a:schemeClr val="accent3"/>
              </a:gs>
              <a:gs pos="100000">
                <a:schemeClr val="accent3"/>
              </a:gs>
            </a:gsLst>
            <a:lin ang="162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schemeClr val="tx1"/>
                </a:solidFill>
                <a:effectLst/>
                <a:uLnTx/>
                <a:uFillTx/>
                <a:latin typeface="+mn-lt"/>
                <a:ea typeface="+mn-ea"/>
                <a:cs typeface="+mn-cs"/>
              </a:rPr>
              <a:t>1.</a:t>
            </a:r>
            <a:r>
              <a:rPr kumimoji="0" lang="zh-CN" altLang="en-US" sz="2000" b="0" i="0" u="none" strike="noStrike" kern="1200" cap="none" spc="0" normalizeH="0" baseline="0" noProof="0">
                <a:ln>
                  <a:noFill/>
                </a:ln>
                <a:solidFill>
                  <a:schemeClr val="tx1"/>
                </a:solidFill>
                <a:effectLst/>
                <a:uLnTx/>
                <a:uFillTx/>
                <a:latin typeface="+mn-lt"/>
                <a:ea typeface="+mn-ea"/>
                <a:cs typeface="+mn-cs"/>
              </a:rPr>
              <a:t>逐只检查气瓶安全状况</a:t>
            </a:r>
            <a:endParaRPr kumimoji="0" lang="en-US" altLang="zh-CN" sz="2000" b="0" i="0" u="none" strike="noStrike" kern="1200" cap="none" spc="0" normalizeH="0" baseline="0" noProof="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schemeClr val="tx1"/>
                </a:solidFill>
                <a:effectLst/>
                <a:uLnTx/>
                <a:uFillTx/>
                <a:latin typeface="+mn-lt"/>
                <a:ea typeface="+mn-ea"/>
                <a:cs typeface="+mn-cs"/>
              </a:rPr>
              <a:t>2.</a:t>
            </a:r>
            <a:r>
              <a:rPr kumimoji="0" lang="zh-CN" altLang="en-US" sz="2000" b="0" i="0" u="none" strike="noStrike" kern="1200" cap="none" spc="0" normalizeH="0" baseline="0" noProof="0">
                <a:ln>
                  <a:noFill/>
                </a:ln>
                <a:solidFill>
                  <a:schemeClr val="tx1"/>
                </a:solidFill>
                <a:effectLst/>
                <a:uLnTx/>
                <a:uFillTx/>
                <a:latin typeface="+mn-lt"/>
                <a:ea typeface="+mn-ea"/>
                <a:cs typeface="+mn-cs"/>
              </a:rPr>
              <a:t>合格瓶进入充装环节</a:t>
            </a:r>
            <a:endParaRPr kumimoji="0" lang="en-US" altLang="zh-CN" sz="2000" b="0" i="0" u="none" strike="noStrike" kern="1200" cap="none" spc="0" normalizeH="0" baseline="0" noProof="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schemeClr val="tx1"/>
                </a:solidFill>
                <a:effectLst/>
                <a:uLnTx/>
                <a:uFillTx/>
                <a:latin typeface="+mn-lt"/>
                <a:ea typeface="+mn-ea"/>
                <a:cs typeface="+mn-cs"/>
              </a:rPr>
              <a:t>3.</a:t>
            </a:r>
            <a:r>
              <a:rPr kumimoji="0" lang="zh-CN" altLang="en-US" sz="2000" b="0" i="0" u="none" strike="noStrike" kern="1200" cap="none" spc="0" normalizeH="0" baseline="0" noProof="0">
                <a:ln>
                  <a:noFill/>
                </a:ln>
                <a:solidFill>
                  <a:schemeClr val="tx1"/>
                </a:solidFill>
                <a:effectLst/>
                <a:uLnTx/>
                <a:uFillTx/>
                <a:latin typeface="+mn-lt"/>
                <a:ea typeface="+mn-ea"/>
                <a:cs typeface="+mn-cs"/>
              </a:rPr>
              <a:t>不合格瓶处理</a:t>
            </a:r>
            <a:endParaRPr kumimoji="0" lang="en-US" altLang="zh-CN" sz="2000" b="0" i="0" u="none" strike="noStrike" kern="1200" cap="none" spc="0" normalizeH="0" baseline="0" noProof="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schemeClr val="tx1"/>
                </a:solidFill>
                <a:effectLst/>
                <a:uLnTx/>
                <a:uFillTx/>
                <a:latin typeface="+mn-lt"/>
                <a:ea typeface="+mn-ea"/>
                <a:cs typeface="+mn-cs"/>
              </a:rPr>
              <a:t>4.</a:t>
            </a:r>
            <a:r>
              <a:rPr kumimoji="0" lang="zh-CN" altLang="en-US" sz="2000" b="0" i="0" u="none" strike="noStrike" kern="1200" cap="none" spc="0" normalizeH="0" baseline="0" noProof="0">
                <a:ln>
                  <a:noFill/>
                </a:ln>
                <a:solidFill>
                  <a:srgbClr val="FFFF00"/>
                </a:solidFill>
                <a:effectLst/>
                <a:uLnTx/>
                <a:uFillTx/>
                <a:latin typeface="+mn-lt"/>
                <a:ea typeface="+mn-ea"/>
                <a:cs typeface="+mn-cs"/>
              </a:rPr>
              <a:t>充装台、瓶库分</a:t>
            </a:r>
            <a:r>
              <a:rPr kumimoji="0" lang="en-US" altLang="zh-CN" sz="2000" b="0" i="0" u="none" strike="noStrike" kern="1200" cap="none" spc="0" normalizeH="0" baseline="0" noProof="0">
                <a:ln>
                  <a:noFill/>
                </a:ln>
                <a:solidFill>
                  <a:srgbClr val="FFFF00"/>
                </a:solidFill>
                <a:effectLst/>
                <a:uLnTx/>
                <a:uFillTx/>
                <a:latin typeface="+mn-lt"/>
                <a:ea typeface="+mn-ea"/>
                <a:cs typeface="+mn-cs"/>
              </a:rPr>
              <a:t>4-5</a:t>
            </a:r>
            <a:r>
              <a:rPr kumimoji="0" lang="zh-CN" altLang="en-US" sz="2000" b="0" i="0" u="none" strike="noStrike" kern="1200" cap="none" spc="0" normalizeH="0" baseline="0" noProof="0">
                <a:ln>
                  <a:noFill/>
                </a:ln>
                <a:solidFill>
                  <a:srgbClr val="FFFF00"/>
                </a:solidFill>
                <a:effectLst/>
                <a:uLnTx/>
                <a:uFillTx/>
                <a:latin typeface="+mn-lt"/>
                <a:ea typeface="+mn-ea"/>
                <a:cs typeface="+mn-cs"/>
              </a:rPr>
              <a:t>个区</a:t>
            </a:r>
            <a:endParaRPr kumimoji="0" lang="en-US" altLang="zh-CN" sz="2000" b="0" i="0" u="none" strike="noStrike" kern="1200" cap="none" spc="0" normalizeH="0" baseline="0" noProof="0">
              <a:ln>
                <a:noFill/>
              </a:ln>
              <a:solidFill>
                <a:srgbClr val="FFFF00"/>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schemeClr val="tx1"/>
                </a:solidFill>
                <a:effectLst/>
                <a:uLnTx/>
                <a:uFillTx/>
                <a:latin typeface="+mn-lt"/>
                <a:ea typeface="+mn-ea"/>
                <a:cs typeface="+mn-cs"/>
              </a:rPr>
              <a:t>5.</a:t>
            </a:r>
            <a:r>
              <a:rPr kumimoji="0" lang="zh-CN" altLang="en-US" sz="2000" b="0" i="0" u="none" strike="noStrike" kern="1200" cap="none" spc="0" normalizeH="0" baseline="0" noProof="0">
                <a:ln>
                  <a:noFill/>
                </a:ln>
                <a:solidFill>
                  <a:schemeClr val="tx1"/>
                </a:solidFill>
                <a:effectLst/>
                <a:uLnTx/>
                <a:uFillTx/>
                <a:latin typeface="+mn-lt"/>
                <a:ea typeface="+mn-ea"/>
                <a:cs typeface="+mn-cs"/>
              </a:rPr>
              <a:t>钢瓶扫码录入</a:t>
            </a:r>
            <a:endParaRPr kumimoji="0" lang="en-US" altLang="zh-CN" sz="2000" b="0" i="0" u="none" strike="noStrike" kern="1200" cap="none" spc="0" normalizeH="0" baseline="0" noProof="0">
              <a:ln>
                <a:noFill/>
              </a:ln>
              <a:solidFill>
                <a:schemeClr val="tx1"/>
              </a:solidFill>
              <a:effectLst/>
              <a:uLnTx/>
              <a:uFillTx/>
              <a:latin typeface="+mn-lt"/>
              <a:ea typeface="+mn-ea"/>
              <a:cs typeface="+mn-cs"/>
            </a:endParaRPr>
          </a:p>
        </p:txBody>
      </p:sp>
      <p:sp>
        <p:nvSpPr>
          <p:cNvPr id="11" name="矩形标注 10"/>
          <p:cNvSpPr/>
          <p:nvPr/>
        </p:nvSpPr>
        <p:spPr>
          <a:xfrm>
            <a:off x="3781425" y="2997200"/>
            <a:ext cx="1706563" cy="3187700"/>
          </a:xfrm>
          <a:prstGeom prst="wedgeRectCallout">
            <a:avLst>
              <a:gd name="adj1" fmla="val -6762"/>
              <a:gd name="adj2" fmla="val -72026"/>
            </a:avLst>
          </a:prstGeom>
          <a:gradFill>
            <a:gsLst>
              <a:gs pos="0">
                <a:srgbClr val="AF1D5C"/>
              </a:gs>
              <a:gs pos="80000">
                <a:schemeClr val="accent3"/>
              </a:gs>
              <a:gs pos="100000">
                <a:schemeClr val="accent3"/>
              </a:gs>
            </a:gsLst>
            <a:lin ang="162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dirty="0">
                <a:ln>
                  <a:noFill/>
                </a:ln>
                <a:solidFill>
                  <a:schemeClr val="tx1"/>
                </a:solidFill>
                <a:effectLst/>
                <a:uLnTx/>
                <a:uFillTx/>
                <a:latin typeface="+mn-lt"/>
                <a:ea typeface="+mn-ea"/>
                <a:cs typeface="+mn-cs"/>
              </a:rPr>
              <a:t>1.</a:t>
            </a:r>
            <a:r>
              <a:rPr kumimoji="0" lang="zh-CN" altLang="en-US" sz="2000" b="0" i="0" u="none" strike="noStrike" kern="1200" cap="none" spc="0" normalizeH="0" baseline="0" noProof="0" dirty="0">
                <a:ln>
                  <a:noFill/>
                </a:ln>
                <a:solidFill>
                  <a:schemeClr val="tx1"/>
                </a:solidFill>
                <a:effectLst/>
                <a:uLnTx/>
                <a:uFillTx/>
                <a:latin typeface="+mn-lt"/>
                <a:ea typeface="+mn-ea"/>
                <a:cs typeface="+mn-cs"/>
              </a:rPr>
              <a:t>充装过程不得有泄漏</a:t>
            </a:r>
            <a:endParaRPr kumimoji="0" lang="en-US" altLang="zh-CN" sz="20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dirty="0">
                <a:ln>
                  <a:noFill/>
                </a:ln>
                <a:solidFill>
                  <a:schemeClr val="tx1"/>
                </a:solidFill>
                <a:effectLst/>
                <a:uLnTx/>
                <a:uFillTx/>
                <a:latin typeface="+mn-lt"/>
                <a:ea typeface="+mn-ea"/>
                <a:cs typeface="+mn-cs"/>
              </a:rPr>
              <a:t>3.</a:t>
            </a:r>
            <a:r>
              <a:rPr kumimoji="0" lang="zh-CN" altLang="en-US" sz="2000" b="0" i="0" u="none" strike="noStrike" kern="1200" cap="none" spc="0" normalizeH="0" baseline="0" noProof="0" dirty="0">
                <a:ln>
                  <a:noFill/>
                </a:ln>
                <a:solidFill>
                  <a:schemeClr val="tx1"/>
                </a:solidFill>
                <a:effectLst/>
                <a:uLnTx/>
                <a:uFillTx/>
                <a:latin typeface="+mn-lt"/>
                <a:ea typeface="+mn-ea"/>
                <a:cs typeface="+mn-cs"/>
              </a:rPr>
              <a:t>严禁超装</a:t>
            </a:r>
            <a:endParaRPr kumimoji="0" lang="en-US" altLang="zh-CN" sz="20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dirty="0">
                <a:ln>
                  <a:noFill/>
                </a:ln>
                <a:solidFill>
                  <a:schemeClr val="tx1"/>
                </a:solidFill>
                <a:effectLst/>
                <a:uLnTx/>
                <a:uFillTx/>
                <a:latin typeface="+mn-lt"/>
                <a:ea typeface="+mn-ea"/>
                <a:cs typeface="+mn-cs"/>
              </a:rPr>
              <a:t>4.</a:t>
            </a:r>
            <a:r>
              <a:rPr kumimoji="0" lang="zh-CN" altLang="en-US" sz="2000" b="0" i="0" u="none" strike="noStrike" kern="1200" cap="none" spc="0" normalizeH="0" baseline="0" noProof="0" dirty="0">
                <a:ln>
                  <a:noFill/>
                </a:ln>
                <a:solidFill>
                  <a:schemeClr val="tx1"/>
                </a:solidFill>
                <a:effectLst/>
                <a:uLnTx/>
                <a:uFillTx/>
                <a:latin typeface="+mn-lt"/>
                <a:ea typeface="+mn-ea"/>
                <a:cs typeface="+mn-cs"/>
              </a:rPr>
              <a:t>有异常立即停机</a:t>
            </a:r>
            <a:endParaRPr kumimoji="0" lang="en-US" altLang="zh-CN" sz="20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dirty="0">
                <a:ln>
                  <a:noFill/>
                </a:ln>
                <a:solidFill>
                  <a:schemeClr val="tx1"/>
                </a:solidFill>
                <a:effectLst/>
                <a:uLnTx/>
                <a:uFillTx/>
                <a:latin typeface="+mn-lt"/>
                <a:ea typeface="+mn-ea"/>
                <a:cs typeface="+mn-cs"/>
              </a:rPr>
              <a:t>5.</a:t>
            </a:r>
            <a:r>
              <a:rPr kumimoji="0" lang="zh-CN" altLang="en-US" sz="2000" b="0" i="0" u="none" strike="noStrike" kern="1200" cap="none" spc="0" normalizeH="0" baseline="0" noProof="0" dirty="0">
                <a:ln>
                  <a:noFill/>
                </a:ln>
                <a:solidFill>
                  <a:schemeClr val="tx1"/>
                </a:solidFill>
                <a:effectLst/>
                <a:uLnTx/>
                <a:uFillTx/>
                <a:latin typeface="+mn-lt"/>
                <a:ea typeface="+mn-ea"/>
                <a:cs typeface="+mn-cs"/>
              </a:rPr>
              <a:t>安全做到</a:t>
            </a:r>
            <a:r>
              <a:rPr kumimoji="0" lang="zh-CN" altLang="en-US" sz="2000" b="0" i="0" u="sng" strike="noStrike" kern="1200" cap="none" spc="0" normalizeH="0" baseline="0" noProof="0" dirty="0">
                <a:ln>
                  <a:noFill/>
                </a:ln>
                <a:solidFill>
                  <a:srgbClr val="FFFF00"/>
                </a:solidFill>
                <a:effectLst/>
                <a:uLnTx/>
                <a:uFillTx/>
                <a:latin typeface="+mn-lt"/>
                <a:ea typeface="+mn-ea"/>
                <a:cs typeface="+mn-cs"/>
              </a:rPr>
              <a:t>自控、互控、监控</a:t>
            </a:r>
            <a:endParaRPr kumimoji="0" lang="en-US" altLang="zh-CN" sz="2000" b="0" i="0" u="sng" strike="noStrike" kern="1200" cap="none" spc="0" normalizeH="0" baseline="0" noProof="0" dirty="0">
              <a:ln>
                <a:noFill/>
              </a:ln>
              <a:solidFill>
                <a:srgbClr val="FFFF00"/>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dirty="0">
                <a:ln>
                  <a:noFill/>
                </a:ln>
                <a:solidFill>
                  <a:schemeClr val="tx1"/>
                </a:solidFill>
                <a:effectLst/>
                <a:uLnTx/>
                <a:uFillTx/>
                <a:latin typeface="+mn-lt"/>
                <a:ea typeface="+mn-ea"/>
                <a:cs typeface="+mn-cs"/>
              </a:rPr>
              <a:t>6.</a:t>
            </a:r>
            <a:r>
              <a:rPr kumimoji="0" lang="zh-CN" altLang="en-US" sz="2000" b="0" i="0" u="none" strike="noStrike" kern="1200" cap="none" spc="0" normalizeH="0" baseline="0" noProof="0" dirty="0">
                <a:ln>
                  <a:noFill/>
                </a:ln>
                <a:solidFill>
                  <a:schemeClr val="tx1"/>
                </a:solidFill>
                <a:effectLst/>
                <a:uLnTx/>
                <a:uFillTx/>
                <a:latin typeface="+mn-lt"/>
                <a:ea typeface="+mn-ea"/>
                <a:cs typeface="+mn-cs"/>
              </a:rPr>
              <a:t>记录</a:t>
            </a:r>
            <a:endParaRPr kumimoji="0" lang="en-US" altLang="zh-CN" sz="2000" b="0" i="0" u="none" strike="noStrike" kern="1200" cap="none" spc="0" normalizeH="0" baseline="0" noProof="0" dirty="0">
              <a:ln>
                <a:noFill/>
              </a:ln>
              <a:solidFill>
                <a:schemeClr val="tx1"/>
              </a:solidFill>
              <a:effectLst/>
              <a:uLnTx/>
              <a:uFillTx/>
              <a:latin typeface="+mn-lt"/>
              <a:ea typeface="+mn-ea"/>
              <a:cs typeface="+mn-cs"/>
            </a:endParaRPr>
          </a:p>
        </p:txBody>
      </p:sp>
      <p:sp>
        <p:nvSpPr>
          <p:cNvPr id="13" name="矩形标注 12"/>
          <p:cNvSpPr/>
          <p:nvPr/>
        </p:nvSpPr>
        <p:spPr>
          <a:xfrm>
            <a:off x="5580063" y="2997200"/>
            <a:ext cx="1751013" cy="3048000"/>
          </a:xfrm>
          <a:prstGeom prst="wedgeRectCallout">
            <a:avLst>
              <a:gd name="adj1" fmla="val -13144"/>
              <a:gd name="adj2" fmla="val -75893"/>
            </a:avLst>
          </a:prstGeom>
          <a:gradFill>
            <a:gsLst>
              <a:gs pos="0">
                <a:srgbClr val="AF1D5C"/>
              </a:gs>
              <a:gs pos="80000">
                <a:schemeClr val="accent3"/>
              </a:gs>
              <a:gs pos="100000">
                <a:schemeClr val="accent3"/>
              </a:gs>
            </a:gsLst>
            <a:lin ang="162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dirty="0">
                <a:ln>
                  <a:noFill/>
                </a:ln>
                <a:solidFill>
                  <a:schemeClr val="tx1"/>
                </a:solidFill>
                <a:effectLst/>
                <a:uLnTx/>
                <a:uFillTx/>
                <a:latin typeface="+mn-lt"/>
                <a:ea typeface="+mn-ea"/>
                <a:cs typeface="+mn-cs"/>
              </a:rPr>
              <a:t>1.</a:t>
            </a:r>
            <a:r>
              <a:rPr kumimoji="0" lang="zh-CN" altLang="en-US" sz="2000" b="0" i="0" u="none" strike="noStrike" kern="1200" cap="none" spc="0" normalizeH="0" baseline="0" noProof="0" dirty="0">
                <a:ln>
                  <a:noFill/>
                </a:ln>
                <a:solidFill>
                  <a:schemeClr val="tx1"/>
                </a:solidFill>
                <a:effectLst/>
                <a:uLnTx/>
                <a:uFillTx/>
                <a:latin typeface="+mn-lt"/>
                <a:ea typeface="+mn-ea"/>
                <a:cs typeface="+mn-cs"/>
              </a:rPr>
              <a:t>逐瓶检斤</a:t>
            </a:r>
            <a:endParaRPr kumimoji="0" lang="en-US" altLang="zh-CN" sz="20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dirty="0">
                <a:ln>
                  <a:noFill/>
                </a:ln>
                <a:solidFill>
                  <a:schemeClr val="tx1"/>
                </a:solidFill>
                <a:effectLst/>
                <a:uLnTx/>
                <a:uFillTx/>
                <a:latin typeface="+mn-lt"/>
                <a:ea typeface="+mn-ea"/>
                <a:cs typeface="+mn-cs"/>
              </a:rPr>
              <a:t>2</a:t>
            </a:r>
            <a:r>
              <a:rPr kumimoji="0" lang="en-US" altLang="zh-CN" sz="2000" b="0" i="0" u="none" strike="noStrike" kern="1200" cap="none" spc="0" normalizeH="0" baseline="0" noProof="0" dirty="0">
                <a:ln>
                  <a:noFill/>
                </a:ln>
                <a:solidFill>
                  <a:srgbClr val="FFFF00"/>
                </a:solidFill>
                <a:effectLst/>
                <a:uLnTx/>
                <a:uFillTx/>
                <a:latin typeface="+mn-lt"/>
                <a:ea typeface="+mn-ea"/>
                <a:cs typeface="+mn-cs"/>
              </a:rPr>
              <a:t>.</a:t>
            </a:r>
            <a:r>
              <a:rPr kumimoji="0" lang="zh-CN" altLang="en-US" sz="2000" b="0" i="0" u="none" strike="noStrike" kern="1200" cap="none" spc="0" normalizeH="0" baseline="0" noProof="0" dirty="0">
                <a:ln>
                  <a:noFill/>
                </a:ln>
                <a:solidFill>
                  <a:srgbClr val="FFFF00"/>
                </a:solidFill>
                <a:effectLst/>
                <a:uLnTx/>
                <a:uFillTx/>
                <a:latin typeface="+mn-lt"/>
                <a:ea typeface="+mn-ea"/>
                <a:cs typeface="+mn-cs"/>
              </a:rPr>
              <a:t>逐瓶检漏</a:t>
            </a:r>
            <a:endParaRPr kumimoji="0" lang="en-US" altLang="zh-CN" sz="2000" b="0" i="0" u="none" strike="noStrike" kern="1200" cap="none" spc="0" normalizeH="0" baseline="0" noProof="0" dirty="0">
              <a:ln>
                <a:noFill/>
              </a:ln>
              <a:solidFill>
                <a:srgbClr val="FFFF00"/>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dirty="0">
                <a:ln>
                  <a:noFill/>
                </a:ln>
                <a:solidFill>
                  <a:schemeClr val="tx1"/>
                </a:solidFill>
                <a:effectLst/>
                <a:uLnTx/>
                <a:uFillTx/>
                <a:latin typeface="+mn-lt"/>
                <a:ea typeface="+mn-ea"/>
                <a:cs typeface="+mn-cs"/>
              </a:rPr>
              <a:t>3.</a:t>
            </a:r>
            <a:r>
              <a:rPr kumimoji="0" lang="zh-CN" altLang="en-US" sz="2000" b="0" i="0" u="none" strike="noStrike" kern="1200" cap="none" spc="0" normalizeH="0" baseline="0" noProof="0" dirty="0">
                <a:ln>
                  <a:noFill/>
                </a:ln>
                <a:solidFill>
                  <a:schemeClr val="tx1"/>
                </a:solidFill>
                <a:effectLst/>
                <a:uLnTx/>
                <a:uFillTx/>
                <a:latin typeface="+mn-lt"/>
                <a:ea typeface="+mn-ea"/>
                <a:cs typeface="+mn-cs"/>
              </a:rPr>
              <a:t>贴警示标志</a:t>
            </a:r>
            <a:endParaRPr kumimoji="0" lang="en-US" altLang="zh-CN" sz="20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dirty="0">
                <a:ln>
                  <a:noFill/>
                </a:ln>
                <a:solidFill>
                  <a:schemeClr val="tx1"/>
                </a:solidFill>
                <a:effectLst/>
                <a:uLnTx/>
                <a:uFillTx/>
                <a:latin typeface="+mn-lt"/>
                <a:ea typeface="+mn-ea"/>
                <a:cs typeface="+mn-cs"/>
              </a:rPr>
              <a:t>4.</a:t>
            </a:r>
            <a:r>
              <a:rPr kumimoji="0" lang="zh-CN" altLang="en-US" sz="2000" b="0" i="0" u="none" strike="noStrike" kern="1200" cap="none" spc="0" normalizeH="0" baseline="0" noProof="0" dirty="0">
                <a:ln>
                  <a:noFill/>
                </a:ln>
                <a:solidFill>
                  <a:schemeClr val="tx1"/>
                </a:solidFill>
                <a:effectLst/>
                <a:uLnTx/>
                <a:uFillTx/>
                <a:latin typeface="+mn-lt"/>
                <a:ea typeface="+mn-ea"/>
                <a:cs typeface="+mn-cs"/>
              </a:rPr>
              <a:t>贴安全用气须知</a:t>
            </a:r>
            <a:endParaRPr kumimoji="0" lang="en-US" altLang="zh-CN" sz="20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dirty="0">
                <a:ln>
                  <a:noFill/>
                </a:ln>
                <a:solidFill>
                  <a:schemeClr val="tx1"/>
                </a:solidFill>
                <a:effectLst/>
                <a:uLnTx/>
                <a:uFillTx/>
                <a:latin typeface="+mn-lt"/>
                <a:ea typeface="+mn-ea"/>
                <a:cs typeface="+mn-cs"/>
              </a:rPr>
              <a:t>5.</a:t>
            </a:r>
            <a:r>
              <a:rPr kumimoji="0" lang="zh-CN" altLang="en-US" sz="2000" b="0" i="0" u="none" strike="noStrike" kern="1200" cap="none" spc="0" normalizeH="0" baseline="0" noProof="0" dirty="0">
                <a:ln>
                  <a:noFill/>
                </a:ln>
                <a:solidFill>
                  <a:schemeClr val="tx1"/>
                </a:solidFill>
                <a:effectLst/>
                <a:uLnTx/>
                <a:uFillTx/>
                <a:latin typeface="+mn-lt"/>
                <a:ea typeface="+mn-ea"/>
                <a:cs typeface="+mn-cs"/>
              </a:rPr>
              <a:t>贴合格证</a:t>
            </a:r>
            <a:endParaRPr kumimoji="0" lang="en-US" altLang="zh-CN" sz="20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dirty="0">
                <a:ln>
                  <a:noFill/>
                </a:ln>
                <a:solidFill>
                  <a:schemeClr val="tx1"/>
                </a:solidFill>
                <a:effectLst/>
                <a:uLnTx/>
                <a:uFillTx/>
                <a:latin typeface="+mn-lt"/>
                <a:ea typeface="+mn-ea"/>
                <a:cs typeface="+mn-cs"/>
              </a:rPr>
              <a:t>6.</a:t>
            </a:r>
            <a:r>
              <a:rPr kumimoji="0" lang="zh-CN" altLang="en-US" sz="2000" b="0" i="0" u="none" strike="noStrike" kern="1200" cap="none" spc="0" normalizeH="0" baseline="0" noProof="0" dirty="0">
                <a:ln>
                  <a:noFill/>
                </a:ln>
                <a:solidFill>
                  <a:schemeClr val="tx1"/>
                </a:solidFill>
                <a:effectLst/>
                <a:uLnTx/>
                <a:uFillTx/>
                <a:latin typeface="+mn-lt"/>
                <a:ea typeface="+mn-ea"/>
                <a:cs typeface="+mn-cs"/>
              </a:rPr>
              <a:t>记录</a:t>
            </a:r>
            <a:endParaRPr kumimoji="0" lang="en-US" altLang="zh-CN" sz="2000" b="0" i="0" u="none" strike="noStrike" kern="1200" cap="none" spc="0" normalizeH="0" baseline="0" noProof="0" dirty="0">
              <a:ln>
                <a:noFill/>
              </a:ln>
              <a:solidFill>
                <a:schemeClr val="tx1"/>
              </a:solidFill>
              <a:effectLst/>
              <a:uLnTx/>
              <a:uFillTx/>
              <a:latin typeface="+mn-lt"/>
              <a:ea typeface="+mn-ea"/>
              <a:cs typeface="+mn-cs"/>
            </a:endParaRPr>
          </a:p>
        </p:txBody>
      </p:sp>
      <p:sp>
        <p:nvSpPr>
          <p:cNvPr id="14" name="矩形标注 13"/>
          <p:cNvSpPr/>
          <p:nvPr/>
        </p:nvSpPr>
        <p:spPr>
          <a:xfrm>
            <a:off x="7381875" y="3197225"/>
            <a:ext cx="1514475" cy="3190875"/>
          </a:xfrm>
          <a:prstGeom prst="wedgeRectCallout">
            <a:avLst>
              <a:gd name="adj1" fmla="val -10594"/>
              <a:gd name="adj2" fmla="val -74787"/>
            </a:avLst>
          </a:prstGeom>
          <a:gradFill>
            <a:gsLst>
              <a:gs pos="0">
                <a:srgbClr val="AF1D5C"/>
              </a:gs>
              <a:gs pos="80000">
                <a:schemeClr val="accent3"/>
              </a:gs>
              <a:gs pos="100000">
                <a:schemeClr val="accent3"/>
              </a:gs>
            </a:gsLst>
            <a:lin ang="162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schemeClr val="tx1"/>
                </a:solidFill>
                <a:effectLst/>
                <a:uLnTx/>
                <a:uFillTx/>
                <a:latin typeface="+mn-lt"/>
                <a:ea typeface="+mn-ea"/>
                <a:cs typeface="+mn-cs"/>
              </a:rPr>
              <a:t>1.</a:t>
            </a:r>
            <a:r>
              <a:rPr kumimoji="0" lang="zh-CN" altLang="en-US" sz="2000" b="0" i="0" u="none" strike="noStrike" kern="1200" cap="none" spc="0" normalizeH="0" baseline="0" noProof="0">
                <a:ln>
                  <a:noFill/>
                </a:ln>
                <a:solidFill>
                  <a:schemeClr val="tx1"/>
                </a:solidFill>
                <a:effectLst/>
                <a:uLnTx/>
                <a:uFillTx/>
                <a:latin typeface="+mn-lt"/>
                <a:ea typeface="+mn-ea"/>
                <a:cs typeface="+mn-cs"/>
              </a:rPr>
              <a:t>核对数量</a:t>
            </a:r>
            <a:endParaRPr kumimoji="0" lang="en-US" altLang="zh-CN" sz="2000" b="0" i="0" u="none" strike="noStrike" kern="1200" cap="none" spc="0" normalizeH="0" baseline="0" noProof="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schemeClr val="tx1"/>
                </a:solidFill>
                <a:effectLst/>
                <a:uLnTx/>
                <a:uFillTx/>
                <a:latin typeface="+mn-lt"/>
                <a:ea typeface="+mn-ea"/>
                <a:cs typeface="+mn-cs"/>
              </a:rPr>
              <a:t>2.</a:t>
            </a:r>
            <a:r>
              <a:rPr kumimoji="0" lang="zh-CN" altLang="en-US" sz="2000" b="0" i="0" u="none" strike="noStrike" kern="1200" cap="none" spc="0" normalizeH="0" baseline="0" noProof="0">
                <a:ln>
                  <a:noFill/>
                </a:ln>
                <a:solidFill>
                  <a:schemeClr val="tx1"/>
                </a:solidFill>
                <a:effectLst/>
                <a:uLnTx/>
                <a:uFillTx/>
                <a:latin typeface="+mn-lt"/>
                <a:ea typeface="+mn-ea"/>
                <a:cs typeface="+mn-cs"/>
              </a:rPr>
              <a:t>扫码录入</a:t>
            </a:r>
            <a:endParaRPr kumimoji="0" lang="en-US" altLang="zh-CN" sz="2000" b="0" i="0" u="none" strike="noStrike" kern="1200" cap="none" spc="0" normalizeH="0" baseline="0" noProof="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schemeClr val="tx1"/>
                </a:solidFill>
                <a:effectLst/>
                <a:uLnTx/>
                <a:uFillTx/>
                <a:latin typeface="+mn-lt"/>
                <a:ea typeface="+mn-ea"/>
                <a:cs typeface="+mn-cs"/>
              </a:rPr>
              <a:t>3.</a:t>
            </a:r>
            <a:r>
              <a:rPr kumimoji="0" lang="zh-CN" altLang="en-US" sz="2000" b="0" i="0" u="none" strike="noStrike" kern="1200" cap="none" spc="0" normalizeH="0" baseline="0" noProof="0">
                <a:ln>
                  <a:noFill/>
                </a:ln>
                <a:solidFill>
                  <a:schemeClr val="tx1"/>
                </a:solidFill>
                <a:effectLst/>
                <a:uLnTx/>
                <a:uFillTx/>
                <a:latin typeface="+mn-lt"/>
                <a:ea typeface="+mn-ea"/>
                <a:cs typeface="+mn-cs"/>
              </a:rPr>
              <a:t>装车检查</a:t>
            </a:r>
            <a:endParaRPr kumimoji="0" lang="en-US" altLang="zh-CN" sz="2000" b="0" i="0" u="none" strike="noStrike" kern="1200" cap="none" spc="0" normalizeH="0" baseline="0" noProof="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schemeClr val="tx1"/>
                </a:solidFill>
                <a:effectLst/>
                <a:uLnTx/>
                <a:uFillTx/>
                <a:latin typeface="+mn-lt"/>
                <a:ea typeface="+mn-ea"/>
                <a:cs typeface="+mn-cs"/>
              </a:rPr>
              <a:t>4.</a:t>
            </a:r>
            <a:r>
              <a:rPr kumimoji="0" lang="zh-CN" altLang="en-US" sz="2000" b="0" i="0" u="none" strike="noStrike" kern="1200" cap="none" spc="0" normalizeH="0" baseline="0" noProof="0">
                <a:ln>
                  <a:noFill/>
                </a:ln>
                <a:solidFill>
                  <a:schemeClr val="tx1"/>
                </a:solidFill>
                <a:effectLst/>
                <a:uLnTx/>
                <a:uFillTx/>
                <a:latin typeface="+mn-lt"/>
                <a:ea typeface="+mn-ea"/>
                <a:cs typeface="+mn-cs"/>
              </a:rPr>
              <a:t>气瓶堆放禁止超过两层、禁止卧放</a:t>
            </a:r>
            <a:endParaRPr kumimoji="0" lang="en-US" altLang="zh-CN" sz="2000" b="0" i="0" u="none" strike="noStrike" kern="1200" cap="none" spc="0" normalizeH="0" baseline="0" noProof="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schemeClr val="tx1"/>
                </a:solidFill>
                <a:effectLst/>
                <a:uLnTx/>
                <a:uFillTx/>
                <a:latin typeface="+mn-lt"/>
                <a:ea typeface="+mn-ea"/>
                <a:cs typeface="+mn-cs"/>
              </a:rPr>
              <a:t>5.</a:t>
            </a:r>
            <a:r>
              <a:rPr kumimoji="0" lang="zh-CN" altLang="en-US" sz="2000" b="0" i="0" u="none" strike="noStrike" kern="1200" cap="none" spc="0" normalizeH="0" baseline="0" noProof="0">
                <a:ln>
                  <a:noFill/>
                </a:ln>
                <a:solidFill>
                  <a:schemeClr val="tx1"/>
                </a:solidFill>
                <a:effectLst/>
                <a:uLnTx/>
                <a:uFillTx/>
                <a:latin typeface="+mn-lt"/>
                <a:ea typeface="+mn-ea"/>
                <a:cs typeface="+mn-cs"/>
              </a:rPr>
              <a:t>封车检查</a:t>
            </a:r>
            <a:endParaRPr kumimoji="0" lang="en-US" altLang="zh-CN" sz="2000" b="0" i="0" u="none" strike="noStrike" kern="1200" cap="none" spc="0" normalizeH="0" baseline="0" noProof="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schemeClr val="tx1"/>
                </a:solidFill>
                <a:effectLst/>
                <a:uLnTx/>
                <a:uFillTx/>
                <a:latin typeface="+mn-lt"/>
                <a:ea typeface="+mn-ea"/>
                <a:cs typeface="+mn-cs"/>
              </a:rPr>
              <a:t>6.</a:t>
            </a:r>
            <a:r>
              <a:rPr kumimoji="0" lang="zh-CN" altLang="en-US" sz="2000" b="0" i="0" u="none" strike="noStrike" kern="1200" cap="none" spc="0" normalizeH="0" baseline="0" noProof="0">
                <a:ln>
                  <a:noFill/>
                </a:ln>
                <a:solidFill>
                  <a:schemeClr val="tx1"/>
                </a:solidFill>
                <a:effectLst/>
                <a:uLnTx/>
                <a:uFillTx/>
                <a:latin typeface="+mn-lt"/>
                <a:ea typeface="+mn-ea"/>
                <a:cs typeface="+mn-cs"/>
              </a:rPr>
              <a:t> 填单记录出库</a:t>
            </a:r>
            <a:endParaRPr kumimoji="0" lang="en-US" altLang="zh-CN" sz="2000" b="0" i="0" u="none" strike="noStrike" kern="1200" cap="none" spc="0" normalizeH="0" baseline="0" noProof="0">
              <a:ln>
                <a:noFill/>
              </a:ln>
              <a:solidFill>
                <a:schemeClr val="tx1"/>
              </a:solidFill>
              <a:effectLst/>
              <a:uLnTx/>
              <a:uFillTx/>
              <a:latin typeface="+mn-lt"/>
              <a:ea typeface="+mn-ea"/>
              <a:cs typeface="+mn-cs"/>
            </a:endParaRPr>
          </a:p>
        </p:txBody>
      </p:sp>
    </p:spTree>
  </p:cSld>
  <p:clrMapOvr>
    <a:masterClrMapping/>
  </p:clrMapOvr>
  <p:transition spd="slow" advTm="5769">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890588" y="1268413"/>
            <a:ext cx="8083550" cy="646113"/>
          </a:xfrm>
          <a:prstGeom prst="rect">
            <a:avLst/>
          </a:prstGeom>
          <a:noFill/>
        </p:spPr>
        <p:txBody>
          <a:bodyPr wrap="square" rtlCol="0">
            <a:spAutoFit/>
          </a:bodyPr>
          <a:p>
            <a:r>
              <a:rPr lang="en-US" altLang="zh-CN" kern="0" noProof="0" dirty="0" smtClean="0">
                <a:effectLst>
                  <a:outerShdw blurRad="38100" dist="38100" dir="2700000" algn="tl">
                    <a:srgbClr val="000000"/>
                  </a:outerShdw>
                </a:effectLst>
                <a:latin typeface="+mn-lt"/>
                <a:ea typeface="+mn-ea"/>
                <a:cs typeface="+mn-cs"/>
                <a:sym typeface="+mn-ea"/>
              </a:rPr>
              <a:t>4.</a:t>
            </a:r>
            <a:r>
              <a:rPr lang="zh-CN" altLang="en-US" kern="0" noProof="0" dirty="0" smtClean="0">
                <a:effectLst>
                  <a:outerShdw blurRad="38100" dist="38100" dir="2700000" algn="tl">
                    <a:srgbClr val="000000"/>
                  </a:outerShdw>
                </a:effectLst>
                <a:latin typeface="+mn-lt"/>
                <a:ea typeface="+mn-ea"/>
                <a:cs typeface="+mn-cs"/>
                <a:sym typeface="+mn-ea"/>
              </a:rPr>
              <a:t>储罐、管道及附件检查项目：</a:t>
            </a:r>
            <a:endParaRPr kumimoji="0" lang="en-US" altLang="zh-CN" kern="0" cap="none" spc="0" normalizeH="0" baseline="0" noProof="0" dirty="0" smtClean="0">
              <a:solidFill>
                <a:srgbClr val="FF0000"/>
              </a:solidFill>
              <a:effectLst>
                <a:outerShdw blurRad="38100" dist="38100" dir="2700000" algn="tl">
                  <a:srgbClr val="000000"/>
                </a:outerShdw>
              </a:effectLst>
              <a:latin typeface="+mn-lt"/>
              <a:ea typeface="+mn-ea"/>
              <a:cs typeface="+mn-cs"/>
            </a:endParaRPr>
          </a:p>
          <a:p>
            <a:endParaRPr lang="zh-CN" altLang="en-US" noProof="1"/>
          </a:p>
        </p:txBody>
      </p:sp>
      <p:graphicFrame>
        <p:nvGraphicFramePr>
          <p:cNvPr id="4" name="图示 3"/>
          <p:cNvGraphicFramePr/>
          <p:nvPr/>
        </p:nvGraphicFramePr>
        <p:xfrm>
          <a:off x="1269" y="1052830"/>
          <a:ext cx="9144000" cy="227711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3" name="矩形标注 2"/>
          <p:cNvSpPr/>
          <p:nvPr/>
        </p:nvSpPr>
        <p:spPr>
          <a:xfrm>
            <a:off x="252413" y="3141663"/>
            <a:ext cx="1865313" cy="2905125"/>
          </a:xfrm>
          <a:prstGeom prst="wedgeRectCallout">
            <a:avLst>
              <a:gd name="adj1" fmla="val 43243"/>
              <a:gd name="adj2" fmla="val -73725"/>
            </a:avLst>
          </a:prstGeom>
          <a:gradFill>
            <a:gsLst>
              <a:gs pos="0">
                <a:srgbClr val="AF1D5C"/>
              </a:gs>
              <a:gs pos="80000">
                <a:schemeClr val="accent3"/>
              </a:gs>
              <a:gs pos="100000">
                <a:schemeClr val="accent3"/>
              </a:gs>
            </a:gsLst>
            <a:lin ang="162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0" dirty="0">
                <a:ln>
                  <a:noFill/>
                </a:ln>
                <a:solidFill>
                  <a:schemeClr val="lt1"/>
                </a:solidFill>
                <a:effectLst/>
                <a:uLnTx/>
                <a:uFillTx/>
                <a:latin typeface="+mn-lt"/>
                <a:ea typeface="+mn-ea"/>
                <a:cs typeface="+mn-cs"/>
              </a:rPr>
              <a:t>1.</a:t>
            </a:r>
            <a:r>
              <a:rPr kumimoji="0" lang="zh-CN" altLang="en-US" sz="1800" b="0" i="0" u="none" strike="noStrike" kern="1200" cap="none" spc="0" normalizeH="0" baseline="0" noProof="0" dirty="0">
                <a:ln>
                  <a:noFill/>
                </a:ln>
                <a:solidFill>
                  <a:schemeClr val="lt1"/>
                </a:solidFill>
                <a:effectLst/>
                <a:uLnTx/>
                <a:uFillTx/>
                <a:latin typeface="+mn-lt"/>
                <a:ea typeface="+mn-ea"/>
                <a:cs typeface="+mn-cs"/>
              </a:rPr>
              <a:t>完好无损</a:t>
            </a:r>
            <a:endParaRPr kumimoji="0" lang="en-US" altLang="zh-CN" sz="1800" b="0" i="0" u="none" strike="noStrike" kern="1200" cap="none" spc="0" normalizeH="0" baseline="0" noProof="0" dirty="0">
              <a:ln>
                <a:noFill/>
              </a:ln>
              <a:solidFill>
                <a:schemeClr val="lt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0" dirty="0">
                <a:ln>
                  <a:noFill/>
                </a:ln>
                <a:solidFill>
                  <a:schemeClr val="lt1"/>
                </a:solidFill>
                <a:effectLst/>
                <a:uLnTx/>
                <a:uFillTx/>
                <a:latin typeface="+mn-lt"/>
                <a:ea typeface="+mn-ea"/>
                <a:cs typeface="+mn-cs"/>
              </a:rPr>
              <a:t>2.</a:t>
            </a:r>
            <a:r>
              <a:rPr kumimoji="0" lang="zh-CN" altLang="en-US" sz="1800" b="0" i="0" u="none" strike="noStrike" kern="1200" cap="none" spc="0" normalizeH="0" baseline="0" noProof="0" dirty="0">
                <a:ln>
                  <a:noFill/>
                </a:ln>
                <a:solidFill>
                  <a:schemeClr val="lt1"/>
                </a:solidFill>
                <a:effectLst/>
                <a:uLnTx/>
                <a:uFillTx/>
                <a:latin typeface="+mn-lt"/>
                <a:ea typeface="+mn-ea"/>
                <a:cs typeface="+mn-cs"/>
              </a:rPr>
              <a:t>无裂纹</a:t>
            </a:r>
            <a:endParaRPr kumimoji="0" lang="en-US" altLang="zh-CN" sz="1800" b="0" i="0" u="none" strike="noStrike" kern="1200" cap="none" spc="0" normalizeH="0" baseline="0" noProof="0" dirty="0">
              <a:ln>
                <a:noFill/>
              </a:ln>
              <a:solidFill>
                <a:schemeClr val="lt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0" dirty="0">
                <a:ln>
                  <a:noFill/>
                </a:ln>
                <a:solidFill>
                  <a:schemeClr val="lt1"/>
                </a:solidFill>
                <a:effectLst/>
                <a:uLnTx/>
                <a:uFillTx/>
                <a:latin typeface="+mn-lt"/>
                <a:ea typeface="+mn-ea"/>
                <a:cs typeface="+mn-cs"/>
              </a:rPr>
              <a:t>3.</a:t>
            </a:r>
            <a:r>
              <a:rPr kumimoji="0" lang="zh-CN" altLang="en-US" sz="1800" b="0" i="0" u="none" strike="noStrike" kern="1200" cap="none" spc="0" normalizeH="0" baseline="0" noProof="0" dirty="0">
                <a:ln>
                  <a:noFill/>
                </a:ln>
                <a:solidFill>
                  <a:schemeClr val="lt1"/>
                </a:solidFill>
                <a:effectLst/>
                <a:uLnTx/>
                <a:uFillTx/>
                <a:latin typeface="+mn-lt"/>
                <a:ea typeface="+mn-ea"/>
                <a:cs typeface="+mn-cs"/>
              </a:rPr>
              <a:t>无严重锈蚀</a:t>
            </a:r>
            <a:endParaRPr kumimoji="0" lang="en-US" altLang="zh-CN" sz="1800" b="0" i="0" u="none" strike="noStrike" kern="1200" cap="none" spc="0" normalizeH="0" baseline="0" noProof="0" dirty="0">
              <a:ln>
                <a:noFill/>
              </a:ln>
              <a:solidFill>
                <a:schemeClr val="lt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0" dirty="0">
                <a:ln>
                  <a:noFill/>
                </a:ln>
                <a:solidFill>
                  <a:schemeClr val="lt1"/>
                </a:solidFill>
                <a:effectLst/>
                <a:uLnTx/>
                <a:uFillTx/>
                <a:latin typeface="+mn-lt"/>
                <a:ea typeface="+mn-ea"/>
                <a:cs typeface="+mn-cs"/>
              </a:rPr>
              <a:t>3.</a:t>
            </a:r>
            <a:r>
              <a:rPr kumimoji="0" lang="zh-CN" altLang="en-US" sz="1800" b="0" i="0" u="none" strike="noStrike" kern="1200" cap="none" spc="0" normalizeH="0" baseline="0" noProof="0" dirty="0">
                <a:ln>
                  <a:noFill/>
                </a:ln>
                <a:solidFill>
                  <a:schemeClr val="lt1"/>
                </a:solidFill>
                <a:effectLst/>
                <a:uLnTx/>
                <a:uFillTx/>
                <a:latin typeface="+mn-lt"/>
                <a:ea typeface="+mn-ea"/>
                <a:cs typeface="+mn-cs"/>
              </a:rPr>
              <a:t>无漏气</a:t>
            </a:r>
            <a:endParaRPr kumimoji="0" lang="en-US" altLang="zh-CN" sz="1800" b="0" i="0" u="none" strike="noStrike" kern="1200" cap="none" spc="0" normalizeH="0" baseline="0" noProof="0" dirty="0">
              <a:ln>
                <a:noFill/>
              </a:ln>
              <a:solidFill>
                <a:schemeClr val="lt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4.</a:t>
            </a:r>
            <a:r>
              <a:rPr kumimoji="0" lang="zh-CN" altLang="en-US" sz="1800" b="0" i="0" u="none" strike="noStrike" kern="1200" cap="none" spc="0" normalizeH="0" baseline="0" noProof="0" dirty="0">
                <a:ln>
                  <a:noFill/>
                </a:ln>
                <a:solidFill>
                  <a:schemeClr val="tx1"/>
                </a:solidFill>
                <a:effectLst/>
                <a:uLnTx/>
                <a:uFillTx/>
                <a:latin typeface="+mn-lt"/>
                <a:ea typeface="+mn-ea"/>
                <a:cs typeface="+mn-cs"/>
              </a:rPr>
              <a:t>储罐定期检验</a:t>
            </a:r>
            <a:endParaRPr kumimoji="0" lang="zh-CN" alt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矩形标注 5"/>
          <p:cNvSpPr/>
          <p:nvPr/>
        </p:nvSpPr>
        <p:spPr>
          <a:xfrm>
            <a:off x="2417763" y="2924175"/>
            <a:ext cx="3509963" cy="3605213"/>
          </a:xfrm>
          <a:prstGeom prst="wedgeRectCallout">
            <a:avLst>
              <a:gd name="adj1" fmla="val -5612"/>
              <a:gd name="adj2" fmla="val -63579"/>
            </a:avLst>
          </a:prstGeom>
          <a:gradFill>
            <a:gsLst>
              <a:gs pos="0">
                <a:srgbClr val="AF1D5C"/>
              </a:gs>
              <a:gs pos="80000">
                <a:schemeClr val="accent3"/>
              </a:gs>
              <a:gs pos="100000">
                <a:schemeClr val="accent3"/>
              </a:gs>
            </a:gsLst>
            <a:lin ang="162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600" b="0" i="0" u="none" strike="noStrike" kern="1200" cap="none" spc="0" normalizeH="0" baseline="0" noProof="0" dirty="0">
                <a:ln>
                  <a:noFill/>
                </a:ln>
                <a:solidFill>
                  <a:schemeClr val="tx1"/>
                </a:solidFill>
                <a:effectLst/>
                <a:uLnTx/>
                <a:uFillTx/>
                <a:latin typeface="+mn-lt"/>
                <a:ea typeface="+mn-ea"/>
                <a:cs typeface="+mn-cs"/>
              </a:rPr>
              <a:t>1.</a:t>
            </a:r>
            <a:r>
              <a:rPr kumimoji="0" lang="zh-CN" altLang="en-US" sz="1600" b="0" i="0" u="none" strike="noStrike" kern="1200" cap="none" spc="0" normalizeH="0" baseline="0" noProof="0" dirty="0">
                <a:ln>
                  <a:noFill/>
                </a:ln>
                <a:solidFill>
                  <a:schemeClr val="tx1"/>
                </a:solidFill>
                <a:effectLst/>
                <a:uLnTx/>
                <a:uFillTx/>
                <a:latin typeface="+mn-lt"/>
                <a:ea typeface="+mn-ea"/>
                <a:cs typeface="+mn-cs"/>
              </a:rPr>
              <a:t>安全阀有铅封、有效期限内，放散管管口高于</a:t>
            </a:r>
            <a:r>
              <a:rPr kumimoji="0" lang="zh-CN" altLang="en-US" sz="1600" b="0" i="0" u="sng" strike="noStrike" kern="1200" cap="none" spc="0" normalizeH="0" baseline="0" noProof="0" dirty="0">
                <a:ln>
                  <a:noFill/>
                </a:ln>
                <a:solidFill>
                  <a:srgbClr val="FFFF00"/>
                </a:solidFill>
                <a:effectLst/>
                <a:uLnTx/>
                <a:uFillTx/>
                <a:latin typeface="+mn-lt"/>
                <a:ea typeface="+mn-ea"/>
                <a:cs typeface="+mn-cs"/>
              </a:rPr>
              <a:t>平台</a:t>
            </a:r>
            <a:r>
              <a:rPr kumimoji="0" lang="en-US" altLang="zh-CN" sz="1600" b="0" i="0" u="sng" strike="noStrike" kern="1200" cap="none" spc="0" normalizeH="0" baseline="0" noProof="0" dirty="0">
                <a:ln>
                  <a:noFill/>
                </a:ln>
                <a:solidFill>
                  <a:srgbClr val="FFFF00"/>
                </a:solidFill>
                <a:effectLst/>
                <a:uLnTx/>
                <a:uFillTx/>
                <a:latin typeface="+mn-lt"/>
                <a:ea typeface="+mn-ea"/>
                <a:cs typeface="+mn-cs"/>
              </a:rPr>
              <a:t>2m</a:t>
            </a:r>
            <a:r>
              <a:rPr kumimoji="0" lang="zh-CN" altLang="en-US" sz="1600" b="0" i="0" u="sng" strike="noStrike" kern="1200" cap="none" spc="0" normalizeH="0" baseline="0" noProof="0" dirty="0">
                <a:ln>
                  <a:noFill/>
                </a:ln>
                <a:solidFill>
                  <a:srgbClr val="FFFF00"/>
                </a:solidFill>
                <a:effectLst/>
                <a:uLnTx/>
                <a:uFillTx/>
                <a:latin typeface="+mn-lt"/>
                <a:ea typeface="+mn-ea"/>
                <a:cs typeface="+mn-cs"/>
              </a:rPr>
              <a:t>且高于地面</a:t>
            </a:r>
            <a:r>
              <a:rPr kumimoji="0" lang="en-US" altLang="zh-CN" sz="1600" b="0" i="0" u="sng" strike="noStrike" kern="1200" cap="none" spc="0" normalizeH="0" baseline="0" noProof="0" dirty="0">
                <a:ln>
                  <a:noFill/>
                </a:ln>
                <a:solidFill>
                  <a:srgbClr val="FFFF00"/>
                </a:solidFill>
                <a:effectLst/>
                <a:uLnTx/>
                <a:uFillTx/>
                <a:latin typeface="+mn-lt"/>
                <a:ea typeface="+mn-ea"/>
                <a:cs typeface="+mn-cs"/>
              </a:rPr>
              <a:t>5m</a:t>
            </a:r>
            <a:r>
              <a:rPr kumimoji="0" lang="zh-CN" altLang="en-US" sz="1600" b="0" i="0" u="none" strike="noStrike" kern="1200" cap="none" spc="0" normalizeH="0" baseline="0" noProof="0" dirty="0">
                <a:ln>
                  <a:noFill/>
                </a:ln>
                <a:solidFill>
                  <a:schemeClr val="tx1"/>
                </a:solidFill>
                <a:effectLst/>
                <a:uLnTx/>
                <a:uFillTx/>
                <a:latin typeface="+mn-lt"/>
                <a:ea typeface="+mn-ea"/>
                <a:cs typeface="+mn-cs"/>
              </a:rPr>
              <a:t>，地下罐和管道管口高于地面</a:t>
            </a:r>
            <a:r>
              <a:rPr kumimoji="0" lang="en-US" altLang="zh-CN" sz="1600" b="0" i="0" u="none" strike="noStrike" kern="1200" cap="none" spc="0" normalizeH="0" baseline="0" noProof="0" dirty="0">
                <a:ln>
                  <a:noFill/>
                </a:ln>
                <a:solidFill>
                  <a:schemeClr val="tx1"/>
                </a:solidFill>
                <a:effectLst/>
                <a:uLnTx/>
                <a:uFillTx/>
                <a:latin typeface="+mn-lt"/>
                <a:ea typeface="+mn-ea"/>
                <a:cs typeface="+mn-cs"/>
              </a:rPr>
              <a:t>2.5m</a:t>
            </a:r>
            <a:endParaRPr kumimoji="0" lang="en-US" altLang="zh-CN" sz="16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600" b="0" i="0" u="none" strike="noStrike" kern="1200" cap="none" spc="0" normalizeH="0" baseline="0" noProof="0" dirty="0">
                <a:ln>
                  <a:noFill/>
                </a:ln>
                <a:solidFill>
                  <a:schemeClr val="tx1"/>
                </a:solidFill>
                <a:effectLst/>
                <a:uLnTx/>
                <a:uFillTx/>
                <a:latin typeface="+mn-lt"/>
                <a:ea typeface="+mn-ea"/>
                <a:cs typeface="+mn-cs"/>
              </a:rPr>
              <a:t>2.</a:t>
            </a:r>
            <a:r>
              <a:rPr kumimoji="0" lang="zh-CN" altLang="en-US" sz="1600" b="0" i="0" u="none" strike="noStrike" kern="1200" cap="none" spc="0" normalizeH="0" baseline="0" noProof="0" dirty="0">
                <a:ln>
                  <a:noFill/>
                </a:ln>
                <a:solidFill>
                  <a:schemeClr val="tx1"/>
                </a:solidFill>
                <a:effectLst/>
                <a:uLnTx/>
                <a:uFillTx/>
                <a:latin typeface="+mn-lt"/>
                <a:ea typeface="+mn-ea"/>
                <a:cs typeface="+mn-cs"/>
              </a:rPr>
              <a:t>压力表、温度计正常、有效期限内</a:t>
            </a:r>
            <a:endParaRPr kumimoji="0" lang="en-US" altLang="zh-CN" sz="16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600" b="0" i="0" u="none" strike="noStrike" kern="1200" cap="none" spc="0" normalizeH="0" baseline="0" noProof="0" dirty="0">
                <a:ln>
                  <a:noFill/>
                </a:ln>
                <a:solidFill>
                  <a:schemeClr val="tx1"/>
                </a:solidFill>
                <a:effectLst/>
                <a:uLnTx/>
                <a:uFillTx/>
                <a:latin typeface="+mn-lt"/>
                <a:ea typeface="+mn-ea"/>
                <a:cs typeface="+mn-cs"/>
              </a:rPr>
              <a:t>3.</a:t>
            </a:r>
            <a:r>
              <a:rPr kumimoji="0" lang="zh-CN" altLang="en-US" sz="1600" b="0" i="0" u="sng" strike="noStrike" kern="1200" cap="none" spc="0" normalizeH="0" baseline="0" noProof="0" dirty="0">
                <a:ln>
                  <a:noFill/>
                </a:ln>
                <a:solidFill>
                  <a:srgbClr val="FFFF00"/>
                </a:solidFill>
                <a:effectLst/>
                <a:uLnTx/>
                <a:uFillTx/>
                <a:latin typeface="+mn-lt"/>
                <a:ea typeface="+mn-ea"/>
                <a:cs typeface="+mn-cs"/>
              </a:rPr>
              <a:t>液位计标注最高液位警戒线、无超液位或假液位现象</a:t>
            </a:r>
            <a:endParaRPr kumimoji="0" lang="en-US" altLang="zh-CN" sz="1600" b="0" i="0" u="sng" strike="noStrike" kern="1200" cap="none" spc="0" normalizeH="0" baseline="0" noProof="0" dirty="0">
              <a:ln>
                <a:noFill/>
              </a:ln>
              <a:solidFill>
                <a:srgbClr val="FFFF00"/>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600" b="0" i="0" u="none" strike="noStrike" kern="1200" cap="none" spc="0" normalizeH="0" baseline="0" noProof="0" dirty="0">
                <a:ln>
                  <a:noFill/>
                </a:ln>
                <a:solidFill>
                  <a:schemeClr val="tx1"/>
                </a:solidFill>
                <a:effectLst/>
                <a:uLnTx/>
                <a:uFillTx/>
                <a:latin typeface="+mn-lt"/>
                <a:ea typeface="+mn-ea"/>
                <a:cs typeface="+mn-cs"/>
              </a:rPr>
              <a:t>4.</a:t>
            </a:r>
            <a:r>
              <a:rPr kumimoji="0" lang="zh-CN" altLang="en-US" sz="1600" b="0" i="0" u="none" strike="noStrike" kern="1200" cap="none" spc="0" normalizeH="0" baseline="0" noProof="0" dirty="0">
                <a:ln>
                  <a:noFill/>
                </a:ln>
                <a:solidFill>
                  <a:schemeClr val="tx1"/>
                </a:solidFill>
                <a:effectLst/>
                <a:uLnTx/>
                <a:uFillTx/>
                <a:latin typeface="+mn-lt"/>
                <a:ea typeface="+mn-ea"/>
                <a:cs typeface="+mn-cs"/>
              </a:rPr>
              <a:t>储罐第一道管法兰、垫片、坚固件检查</a:t>
            </a:r>
            <a:endParaRPr kumimoji="0" lang="en-US" altLang="zh-CN" sz="16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600" b="0" i="0" u="none" strike="noStrike" kern="1200" cap="none" spc="0" normalizeH="0" baseline="0" noProof="0" dirty="0">
                <a:ln>
                  <a:noFill/>
                </a:ln>
                <a:solidFill>
                  <a:schemeClr val="tx1"/>
                </a:solidFill>
                <a:effectLst/>
                <a:uLnTx/>
                <a:uFillTx/>
                <a:latin typeface="+mn-lt"/>
                <a:ea typeface="+mn-ea"/>
                <a:cs typeface="+mn-cs"/>
              </a:rPr>
              <a:t>5.</a:t>
            </a:r>
            <a:r>
              <a:rPr kumimoji="0" lang="zh-CN" altLang="en-US" sz="1600" b="0" i="0" u="none" strike="noStrike" kern="1200" cap="none" spc="0" normalizeH="0" baseline="0" noProof="0" dirty="0">
                <a:ln>
                  <a:noFill/>
                </a:ln>
                <a:solidFill>
                  <a:schemeClr val="tx1"/>
                </a:solidFill>
                <a:effectLst/>
                <a:uLnTx/>
                <a:uFillTx/>
                <a:latin typeface="+mn-lt"/>
                <a:ea typeface="+mn-ea"/>
                <a:cs typeface="+mn-cs"/>
              </a:rPr>
              <a:t>有紧急切断阀、</a:t>
            </a:r>
            <a:r>
              <a:rPr kumimoji="0" lang="zh-CN" altLang="en-US" sz="1600" b="0" i="0" u="sng" strike="noStrike" kern="1200" cap="none" spc="0" normalizeH="0" baseline="0" noProof="0" dirty="0">
                <a:ln>
                  <a:noFill/>
                </a:ln>
                <a:solidFill>
                  <a:srgbClr val="FFFF00"/>
                </a:solidFill>
                <a:effectLst/>
                <a:uLnTx/>
                <a:uFillTx/>
                <a:latin typeface="+mn-lt"/>
                <a:ea typeface="+mn-ea"/>
                <a:cs typeface="+mn-cs"/>
              </a:rPr>
              <a:t>排污管有两道阀</a:t>
            </a:r>
            <a:endParaRPr kumimoji="0" lang="en-US" altLang="zh-CN" sz="1600" b="0" i="0" u="sng" strike="noStrike" kern="1200" cap="none" spc="0" normalizeH="0" baseline="0" noProof="0" dirty="0">
              <a:ln>
                <a:noFill/>
              </a:ln>
              <a:solidFill>
                <a:srgbClr val="FFFF00"/>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600" b="0" i="0" u="none" strike="noStrike" kern="1200" cap="none" spc="0" normalizeH="0" baseline="0" noProof="0" dirty="0">
                <a:ln>
                  <a:noFill/>
                </a:ln>
                <a:solidFill>
                  <a:schemeClr val="tx1"/>
                </a:solidFill>
                <a:effectLst/>
                <a:uLnTx/>
                <a:uFillTx/>
                <a:latin typeface="+mn-lt"/>
                <a:ea typeface="+mn-ea"/>
                <a:cs typeface="+mn-cs"/>
              </a:rPr>
              <a:t>6.</a:t>
            </a:r>
            <a:r>
              <a:rPr kumimoji="0" lang="zh-CN" altLang="en-US" sz="1600" b="0" i="0" u="none" strike="noStrike" kern="1200" cap="none" spc="0" normalizeH="0" baseline="0" noProof="0" dirty="0">
                <a:ln>
                  <a:noFill/>
                </a:ln>
                <a:solidFill>
                  <a:schemeClr val="tx1"/>
                </a:solidFill>
                <a:effectLst/>
                <a:uLnTx/>
                <a:uFillTx/>
                <a:latin typeface="+mn-lt"/>
                <a:ea typeface="+mn-ea"/>
                <a:cs typeface="+mn-cs"/>
              </a:rPr>
              <a:t>有注水装置或注胶卡具、且完好</a:t>
            </a:r>
            <a:endParaRPr kumimoji="0" lang="en-US" altLang="zh-CN" sz="16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600" b="0" i="0" u="none" strike="noStrike" kern="1200" cap="none" spc="0" normalizeH="0" baseline="0" noProof="0" dirty="0">
                <a:ln>
                  <a:noFill/>
                </a:ln>
                <a:solidFill>
                  <a:schemeClr val="tx1"/>
                </a:solidFill>
                <a:effectLst/>
                <a:uLnTx/>
                <a:uFillTx/>
                <a:latin typeface="+mn-lt"/>
                <a:ea typeface="+mn-ea"/>
                <a:cs typeface="+mn-cs"/>
              </a:rPr>
              <a:t>7.</a:t>
            </a:r>
            <a:r>
              <a:rPr kumimoji="0" lang="zh-CN" altLang="en-US" sz="1600" b="0" i="0" u="none" strike="noStrike" kern="1200" cap="none" spc="0" normalizeH="0" baseline="0" noProof="0" dirty="0">
                <a:ln>
                  <a:noFill/>
                </a:ln>
                <a:solidFill>
                  <a:schemeClr val="tx1"/>
                </a:solidFill>
                <a:effectLst/>
                <a:uLnTx/>
                <a:uFillTx/>
                <a:latin typeface="+mn-lt"/>
                <a:ea typeface="+mn-ea"/>
                <a:cs typeface="+mn-cs"/>
              </a:rPr>
              <a:t>阀门挂“开关”标志牌，管道有流向线</a:t>
            </a:r>
            <a:endParaRPr kumimoji="0" lang="zh-CN" altLang="en-US" sz="160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矩形标注 6"/>
          <p:cNvSpPr/>
          <p:nvPr/>
        </p:nvSpPr>
        <p:spPr>
          <a:xfrm>
            <a:off x="6229350" y="2781300"/>
            <a:ext cx="2647950" cy="3657600"/>
          </a:xfrm>
          <a:prstGeom prst="wedgeRectCallout">
            <a:avLst>
              <a:gd name="adj1" fmla="val -7281"/>
              <a:gd name="adj2" fmla="val -60549"/>
            </a:avLst>
          </a:prstGeom>
          <a:gradFill>
            <a:gsLst>
              <a:gs pos="0">
                <a:srgbClr val="AF1D5C"/>
              </a:gs>
              <a:gs pos="80000">
                <a:schemeClr val="accent3"/>
              </a:gs>
              <a:gs pos="100000">
                <a:schemeClr val="accent3"/>
              </a:gs>
            </a:gsLst>
            <a:lin ang="162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600" b="0" i="0" u="none" strike="noStrike" kern="1200" cap="none" spc="0" normalizeH="0" baseline="0" noProof="0" dirty="0">
                <a:ln>
                  <a:noFill/>
                </a:ln>
                <a:solidFill>
                  <a:schemeClr val="tx1"/>
                </a:solidFill>
                <a:effectLst/>
                <a:uLnTx/>
                <a:uFillTx/>
                <a:latin typeface="+mn-lt"/>
                <a:ea typeface="+mn-ea"/>
                <a:cs typeface="+mn-cs"/>
              </a:rPr>
              <a:t>1.</a:t>
            </a:r>
            <a:r>
              <a:rPr kumimoji="0" lang="zh-CN" altLang="en-US" sz="1600" b="0" i="0" u="none" strike="noStrike" kern="1200" cap="none" spc="0" normalizeH="0" baseline="0" noProof="0" dirty="0">
                <a:ln>
                  <a:noFill/>
                </a:ln>
                <a:solidFill>
                  <a:schemeClr val="tx1"/>
                </a:solidFill>
                <a:effectLst/>
                <a:uLnTx/>
                <a:uFillTx/>
                <a:latin typeface="+mn-lt"/>
                <a:ea typeface="+mn-ea"/>
                <a:cs typeface="+mn-cs"/>
              </a:rPr>
              <a:t>平台、斜梯检查</a:t>
            </a:r>
            <a:endParaRPr kumimoji="0" lang="en-US" altLang="zh-CN" sz="16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600" b="0" i="0" u="none" strike="noStrike" kern="1200" cap="none" spc="0" normalizeH="0" baseline="0" noProof="0" dirty="0">
                <a:ln>
                  <a:noFill/>
                </a:ln>
                <a:solidFill>
                  <a:schemeClr val="tx1"/>
                </a:solidFill>
                <a:effectLst/>
                <a:uLnTx/>
                <a:uFillTx/>
                <a:latin typeface="+mn-lt"/>
                <a:ea typeface="+mn-ea"/>
                <a:cs typeface="+mn-cs"/>
              </a:rPr>
              <a:t>2.</a:t>
            </a:r>
            <a:r>
              <a:rPr kumimoji="0" lang="zh-CN" altLang="en-US" sz="1600" b="0" i="0" u="sng" strike="noStrike" kern="1200" cap="none" spc="0" normalizeH="0" baseline="0" noProof="0" dirty="0">
                <a:ln>
                  <a:noFill/>
                </a:ln>
                <a:solidFill>
                  <a:srgbClr val="FFFF00"/>
                </a:solidFill>
                <a:effectLst/>
                <a:uLnTx/>
                <a:uFillTx/>
                <a:latin typeface="+mn-lt"/>
                <a:ea typeface="+mn-ea"/>
                <a:cs typeface="+mn-cs"/>
              </a:rPr>
              <a:t>防液堤高</a:t>
            </a:r>
            <a:r>
              <a:rPr kumimoji="0" lang="zh-CN" altLang="en-US" sz="1600" b="0" i="0" u="sng" strike="noStrike" kern="1200" cap="none" spc="0" normalizeH="0" baseline="0" noProof="0">
                <a:ln>
                  <a:noFill/>
                </a:ln>
                <a:solidFill>
                  <a:srgbClr val="FFFF00"/>
                </a:solidFill>
                <a:effectLst/>
                <a:uLnTx/>
                <a:uFillTx/>
                <a:latin typeface="+mn-lt"/>
                <a:ea typeface="+mn-ea"/>
                <a:cs typeface="+mn-cs"/>
              </a:rPr>
              <a:t>度</a:t>
            </a:r>
            <a:r>
              <a:rPr kumimoji="0" lang="en-US" altLang="zh-CN" sz="1600" b="0" i="0" u="sng" strike="noStrike" kern="1200" cap="none" spc="0" normalizeH="0" baseline="0" noProof="0">
                <a:ln>
                  <a:noFill/>
                </a:ln>
                <a:solidFill>
                  <a:srgbClr val="FFFF00"/>
                </a:solidFill>
                <a:effectLst/>
                <a:uLnTx/>
                <a:uFillTx/>
                <a:latin typeface="+mn-lt"/>
                <a:ea typeface="+mn-ea"/>
                <a:cs typeface="+mn-cs"/>
              </a:rPr>
              <a:t>1m</a:t>
            </a:r>
            <a:r>
              <a:rPr kumimoji="0" lang="zh-CN" altLang="en-US" sz="1600" b="0" i="0" u="sng" strike="noStrike" kern="1200" cap="none" spc="0" normalizeH="0" baseline="0" noProof="0">
                <a:ln>
                  <a:noFill/>
                </a:ln>
                <a:solidFill>
                  <a:srgbClr val="FFFF00"/>
                </a:solidFill>
                <a:effectLst/>
                <a:uLnTx/>
                <a:uFillTx/>
                <a:latin typeface="+mn-lt"/>
                <a:ea typeface="+mn-ea"/>
                <a:cs typeface="+mn-cs"/>
              </a:rPr>
              <a:t>（液化气）、大于最大罐容积（天然气），</a:t>
            </a:r>
            <a:r>
              <a:rPr kumimoji="0" lang="zh-CN" altLang="en-US" sz="1600" b="0" i="0" u="none" strike="noStrike" kern="1200" cap="none" spc="0" normalizeH="0" baseline="0" noProof="0">
                <a:ln>
                  <a:noFill/>
                </a:ln>
                <a:solidFill>
                  <a:schemeClr val="tx1"/>
                </a:solidFill>
                <a:effectLst/>
                <a:uLnTx/>
                <a:uFillTx/>
                <a:latin typeface="+mn-lt"/>
                <a:ea typeface="+mn-ea"/>
                <a:cs typeface="+mn-cs"/>
              </a:rPr>
              <a:t>厚</a:t>
            </a:r>
            <a:r>
              <a:rPr kumimoji="0" lang="zh-CN" altLang="en-US" sz="1600" b="0" i="0" u="none" strike="noStrike" kern="1200" cap="none" spc="0" normalizeH="0" baseline="0" noProof="0" dirty="0">
                <a:ln>
                  <a:noFill/>
                </a:ln>
                <a:solidFill>
                  <a:schemeClr val="tx1"/>
                </a:solidFill>
                <a:effectLst/>
                <a:uLnTx/>
                <a:uFillTx/>
                <a:latin typeface="+mn-lt"/>
                <a:ea typeface="+mn-ea"/>
                <a:cs typeface="+mn-cs"/>
              </a:rPr>
              <a:t>度</a:t>
            </a:r>
            <a:r>
              <a:rPr kumimoji="0" lang="en-US" altLang="zh-CN" sz="1600" b="0" i="0" u="none" strike="noStrike" kern="1200" cap="none" spc="0" normalizeH="0" baseline="0" noProof="0" dirty="0">
                <a:ln>
                  <a:noFill/>
                </a:ln>
                <a:solidFill>
                  <a:schemeClr val="tx1"/>
                </a:solidFill>
                <a:effectLst/>
                <a:uLnTx/>
                <a:uFillTx/>
                <a:latin typeface="+mn-lt"/>
                <a:ea typeface="+mn-ea"/>
                <a:cs typeface="+mn-cs"/>
              </a:rPr>
              <a:t>300mm,</a:t>
            </a:r>
            <a:r>
              <a:rPr kumimoji="0" lang="zh-CN" altLang="en-US" sz="1600" b="0" i="0" u="none" strike="noStrike" kern="1200" cap="none" spc="0" normalizeH="0" baseline="0" noProof="0" dirty="0">
                <a:ln>
                  <a:noFill/>
                </a:ln>
                <a:solidFill>
                  <a:schemeClr val="tx1"/>
                </a:solidFill>
                <a:effectLst/>
                <a:uLnTx/>
                <a:uFillTx/>
                <a:latin typeface="+mn-lt"/>
                <a:ea typeface="+mn-ea"/>
                <a:cs typeface="+mn-cs"/>
              </a:rPr>
              <a:t>且完好、</a:t>
            </a:r>
            <a:r>
              <a:rPr kumimoji="0" lang="zh-CN" altLang="en-US" sz="1600" b="0" i="0" u="sng" strike="noStrike" kern="1200" cap="none" spc="0" normalizeH="0" baseline="0" noProof="0" dirty="0">
                <a:ln>
                  <a:noFill/>
                </a:ln>
                <a:solidFill>
                  <a:srgbClr val="FFFF00"/>
                </a:solidFill>
                <a:effectLst/>
                <a:uLnTx/>
                <a:uFillTx/>
                <a:latin typeface="+mn-lt"/>
                <a:ea typeface="+mn-ea"/>
                <a:cs typeface="+mn-cs"/>
              </a:rPr>
              <a:t>无孔洞</a:t>
            </a:r>
            <a:endParaRPr kumimoji="0" lang="en-US" altLang="zh-CN" sz="1600" b="0" i="0" u="sng" strike="noStrike" kern="1200" cap="none" spc="0" normalizeH="0" baseline="0" noProof="0" dirty="0">
              <a:ln>
                <a:noFill/>
              </a:ln>
              <a:solidFill>
                <a:srgbClr val="FFFF00"/>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600" b="0" i="0" u="none" strike="noStrike" kern="1200" cap="none" spc="0" normalizeH="0" baseline="0" noProof="0" dirty="0">
                <a:ln>
                  <a:noFill/>
                </a:ln>
                <a:solidFill>
                  <a:schemeClr val="tx1"/>
                </a:solidFill>
                <a:effectLst/>
                <a:uLnTx/>
                <a:uFillTx/>
                <a:latin typeface="+mn-lt"/>
                <a:ea typeface="+mn-ea"/>
                <a:cs typeface="+mn-cs"/>
              </a:rPr>
              <a:t>3..</a:t>
            </a:r>
            <a:r>
              <a:rPr kumimoji="0" lang="zh-CN" altLang="en-US" sz="1600" b="0" i="0" u="none" strike="noStrike" kern="1200" cap="none" spc="0" normalizeH="0" baseline="0" noProof="0" dirty="0">
                <a:ln>
                  <a:noFill/>
                </a:ln>
                <a:solidFill>
                  <a:schemeClr val="tx1"/>
                </a:solidFill>
                <a:effectLst/>
                <a:uLnTx/>
                <a:uFillTx/>
                <a:latin typeface="+mn-lt"/>
                <a:ea typeface="+mn-ea"/>
                <a:cs typeface="+mn-cs"/>
              </a:rPr>
              <a:t>水封井水位正常</a:t>
            </a:r>
            <a:endParaRPr kumimoji="0" lang="en-US" altLang="zh-CN" sz="16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600" b="0" i="0" u="none" strike="noStrike" kern="1200" cap="none" spc="0" normalizeH="0" baseline="0" noProof="0" dirty="0">
                <a:ln>
                  <a:noFill/>
                </a:ln>
                <a:solidFill>
                  <a:schemeClr val="tx1"/>
                </a:solidFill>
                <a:effectLst/>
                <a:uLnTx/>
                <a:uFillTx/>
                <a:latin typeface="+mn-lt"/>
                <a:ea typeface="+mn-ea"/>
                <a:cs typeface="+mn-cs"/>
              </a:rPr>
              <a:t>4.</a:t>
            </a:r>
            <a:r>
              <a:rPr kumimoji="0" lang="zh-CN" altLang="en-US" sz="1600" b="0" i="0" u="none" strike="noStrike" kern="1200" cap="none" spc="0" normalizeH="0" baseline="0" noProof="0" dirty="0">
                <a:ln>
                  <a:noFill/>
                </a:ln>
                <a:solidFill>
                  <a:schemeClr val="tx1"/>
                </a:solidFill>
                <a:effectLst/>
                <a:uLnTx/>
                <a:uFillTx/>
                <a:latin typeface="+mn-lt"/>
                <a:ea typeface="+mn-ea"/>
                <a:cs typeface="+mn-cs"/>
              </a:rPr>
              <a:t>喷淋水全覆盖（含液位计）</a:t>
            </a:r>
            <a:endParaRPr kumimoji="0" lang="en-US" altLang="zh-CN" sz="16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600" b="0" i="0" u="none" strike="noStrike" kern="1200" cap="none" spc="0" normalizeH="0" baseline="0" noProof="0" dirty="0">
                <a:ln>
                  <a:noFill/>
                </a:ln>
                <a:solidFill>
                  <a:schemeClr val="tx1"/>
                </a:solidFill>
                <a:effectLst/>
                <a:uLnTx/>
                <a:uFillTx/>
                <a:latin typeface="+mn-lt"/>
                <a:ea typeface="+mn-ea"/>
                <a:cs typeface="+mn-cs"/>
              </a:rPr>
              <a:t>5.</a:t>
            </a:r>
            <a:r>
              <a:rPr kumimoji="0" lang="zh-CN" altLang="en-US" sz="1600" b="0" i="0" u="none" strike="noStrike" kern="1200" cap="none" spc="0" normalizeH="0" baseline="0" noProof="0" dirty="0">
                <a:ln>
                  <a:noFill/>
                </a:ln>
                <a:solidFill>
                  <a:schemeClr val="tx1"/>
                </a:solidFill>
                <a:effectLst/>
                <a:uLnTx/>
                <a:uFillTx/>
                <a:latin typeface="+mn-lt"/>
                <a:ea typeface="+mn-ea"/>
                <a:cs typeface="+mn-cs"/>
              </a:rPr>
              <a:t>可燃气体报警器完好，有效期限内</a:t>
            </a:r>
            <a:endParaRPr kumimoji="0" lang="en-US" altLang="zh-CN" sz="16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600" b="0" i="0" u="none" strike="noStrike" kern="1200" cap="none" spc="0" normalizeH="0" baseline="0" noProof="0" dirty="0">
                <a:ln>
                  <a:noFill/>
                </a:ln>
                <a:solidFill>
                  <a:schemeClr val="tx1"/>
                </a:solidFill>
                <a:effectLst/>
                <a:uLnTx/>
                <a:uFillTx/>
                <a:latin typeface="+mn-lt"/>
                <a:ea typeface="+mn-ea"/>
                <a:cs typeface="+mn-cs"/>
              </a:rPr>
              <a:t>6.</a:t>
            </a:r>
            <a:r>
              <a:rPr kumimoji="0" lang="zh-CN" altLang="en-US" sz="1600" b="0" i="0" u="none" strike="noStrike" kern="1200" cap="none" spc="0" normalizeH="0" baseline="0" noProof="0" dirty="0">
                <a:ln>
                  <a:noFill/>
                </a:ln>
                <a:solidFill>
                  <a:schemeClr val="tx1"/>
                </a:solidFill>
                <a:effectLst/>
                <a:uLnTx/>
                <a:uFillTx/>
                <a:latin typeface="+mn-lt"/>
                <a:ea typeface="+mn-ea"/>
                <a:cs typeface="+mn-cs"/>
              </a:rPr>
              <a:t>接地线完好，有效期限内</a:t>
            </a:r>
            <a:endParaRPr kumimoji="0" lang="en-US" altLang="zh-CN" sz="16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600" b="0" i="0" u="none" strike="noStrike" kern="1200" cap="none" spc="0" normalizeH="0" baseline="0" noProof="0" dirty="0">
                <a:ln>
                  <a:noFill/>
                </a:ln>
                <a:solidFill>
                  <a:schemeClr val="tx1"/>
                </a:solidFill>
                <a:effectLst/>
                <a:uLnTx/>
                <a:uFillTx/>
                <a:latin typeface="+mn-lt"/>
                <a:ea typeface="+mn-ea"/>
                <a:cs typeface="+mn-cs"/>
              </a:rPr>
              <a:t>7.</a:t>
            </a:r>
            <a:r>
              <a:rPr kumimoji="0" lang="zh-CN" altLang="en-US" sz="1600" b="0" i="0" u="none" strike="noStrike" kern="1200" cap="none" spc="0" normalizeH="0" baseline="0" noProof="0" dirty="0">
                <a:ln>
                  <a:noFill/>
                </a:ln>
                <a:solidFill>
                  <a:schemeClr val="tx1"/>
                </a:solidFill>
                <a:effectLst/>
                <a:uLnTx/>
                <a:uFillTx/>
                <a:latin typeface="+mn-lt"/>
                <a:ea typeface="+mn-ea"/>
                <a:cs typeface="+mn-cs"/>
              </a:rPr>
              <a:t>埋地防腐措施</a:t>
            </a:r>
            <a:endParaRPr kumimoji="0" lang="zh-CN" altLang="en-US" sz="16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spd="slow" advTm="5769">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890588" y="1268413"/>
            <a:ext cx="8255000" cy="646113"/>
          </a:xfrm>
          <a:prstGeom prst="rect">
            <a:avLst/>
          </a:prstGeom>
          <a:noFill/>
        </p:spPr>
        <p:txBody>
          <a:bodyPr wrap="square" rtlCol="0">
            <a:spAutoFit/>
          </a:bodyPr>
          <a:p>
            <a:r>
              <a:rPr lang="en-US" altLang="zh-CN" kern="0" noProof="0" dirty="0" smtClean="0">
                <a:effectLst>
                  <a:outerShdw blurRad="38100" dist="38100" dir="2700000" algn="tl">
                    <a:srgbClr val="000000"/>
                  </a:outerShdw>
                </a:effectLst>
                <a:latin typeface="+mn-lt"/>
                <a:ea typeface="+mn-ea"/>
                <a:cs typeface="+mn-cs"/>
                <a:sym typeface="+mn-ea"/>
              </a:rPr>
              <a:t>5.</a:t>
            </a:r>
            <a:r>
              <a:rPr lang="zh-CN" altLang="en-US" kern="0" noProof="0" dirty="0" smtClean="0">
                <a:effectLst>
                  <a:outerShdw blurRad="38100" dist="38100" dir="2700000" algn="tl">
                    <a:srgbClr val="000000"/>
                  </a:outerShdw>
                </a:effectLst>
                <a:latin typeface="+mn-lt"/>
                <a:ea typeface="+mn-ea"/>
                <a:cs typeface="+mn-cs"/>
                <a:sym typeface="+mn-ea"/>
              </a:rPr>
              <a:t>仪表及控制系统检查项目：</a:t>
            </a:r>
            <a:endParaRPr kumimoji="0" lang="en-US" altLang="zh-CN" kern="0" cap="none" spc="0" normalizeH="0" baseline="0" noProof="0" dirty="0" smtClean="0">
              <a:solidFill>
                <a:srgbClr val="FF0000"/>
              </a:solidFill>
              <a:effectLst>
                <a:outerShdw blurRad="38100" dist="38100" dir="2700000" algn="tl">
                  <a:srgbClr val="000000"/>
                </a:outerShdw>
              </a:effectLst>
              <a:latin typeface="+mn-lt"/>
              <a:ea typeface="+mn-ea"/>
              <a:cs typeface="+mn-cs"/>
            </a:endParaRPr>
          </a:p>
          <a:p>
            <a:endParaRPr lang="zh-CN" altLang="en-US" noProof="1"/>
          </a:p>
        </p:txBody>
      </p:sp>
      <p:graphicFrame>
        <p:nvGraphicFramePr>
          <p:cNvPr id="4" name="图示 3"/>
          <p:cNvGraphicFramePr/>
          <p:nvPr/>
        </p:nvGraphicFramePr>
        <p:xfrm>
          <a:off x="36195" y="1196975"/>
          <a:ext cx="9144634" cy="1857375"/>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6" name="矩形标注 5"/>
          <p:cNvSpPr/>
          <p:nvPr/>
        </p:nvSpPr>
        <p:spPr>
          <a:xfrm>
            <a:off x="157163" y="3043238"/>
            <a:ext cx="2303463" cy="3600450"/>
          </a:xfrm>
          <a:prstGeom prst="wedgeRectCallout">
            <a:avLst>
              <a:gd name="adj1" fmla="val -18209"/>
              <a:gd name="adj2" fmla="val -65150"/>
            </a:avLst>
          </a:prstGeom>
          <a:gradFill>
            <a:gsLst>
              <a:gs pos="0">
                <a:srgbClr val="AF1D5C"/>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0" dirty="0">
                <a:ln>
                  <a:noFill/>
                </a:ln>
                <a:solidFill>
                  <a:schemeClr val="lt1"/>
                </a:solidFill>
                <a:effectLst/>
                <a:uLnTx/>
                <a:uFillTx/>
                <a:latin typeface="+mn-lt"/>
                <a:ea typeface="+mn-ea"/>
                <a:cs typeface="+mn-cs"/>
              </a:rPr>
              <a:t>1.</a:t>
            </a:r>
            <a:r>
              <a:rPr kumimoji="0" lang="zh-CN" altLang="en-US" sz="1800" b="0" i="0" u="none" strike="noStrike" kern="1200" cap="none" spc="0" normalizeH="0" baseline="0" noProof="0" dirty="0">
                <a:ln>
                  <a:noFill/>
                </a:ln>
                <a:solidFill>
                  <a:schemeClr val="tx1"/>
                </a:solidFill>
                <a:effectLst/>
                <a:uLnTx/>
                <a:uFillTx/>
                <a:latin typeface="+mn-lt"/>
                <a:ea typeface="+mn-ea"/>
                <a:cs typeface="+mn-cs"/>
              </a:rPr>
              <a:t>可燃气体报警器完好，有效期限内</a:t>
            </a:r>
            <a:endParaRPr kumimoji="0" lang="en-US" altLang="zh-CN" sz="1800" b="0" i="0" u="none" strike="noStrike" kern="1200" cap="none" spc="0" normalizeH="0" baseline="0" noProof="0" dirty="0">
              <a:ln>
                <a:noFill/>
              </a:ln>
              <a:solidFill>
                <a:schemeClr val="lt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0" dirty="0">
                <a:ln>
                  <a:noFill/>
                </a:ln>
                <a:solidFill>
                  <a:schemeClr val="lt1"/>
                </a:solidFill>
                <a:effectLst/>
                <a:uLnTx/>
                <a:uFillTx/>
                <a:latin typeface="+mn-lt"/>
                <a:ea typeface="+mn-ea"/>
                <a:cs typeface="+mn-cs"/>
              </a:rPr>
              <a:t>2.</a:t>
            </a:r>
            <a:r>
              <a:rPr kumimoji="0" lang="zh-CN" altLang="en-US" sz="1800" b="0" i="0" u="sng" strike="noStrike" kern="1200" cap="none" spc="0" normalizeH="0" baseline="0" noProof="0" dirty="0">
                <a:ln>
                  <a:noFill/>
                </a:ln>
                <a:solidFill>
                  <a:srgbClr val="FFFF00"/>
                </a:solidFill>
                <a:effectLst/>
                <a:uLnTx/>
                <a:uFillTx/>
                <a:latin typeface="+mn-lt"/>
                <a:ea typeface="+mn-ea"/>
                <a:cs typeface="+mn-cs"/>
              </a:rPr>
              <a:t>安装高度小于</a:t>
            </a:r>
            <a:r>
              <a:rPr kumimoji="0" lang="en-US" altLang="zh-CN" sz="1800" b="0" i="0" u="sng" strike="noStrike" kern="1200" cap="none" spc="0" normalizeH="0" baseline="0" noProof="0" dirty="0">
                <a:ln>
                  <a:noFill/>
                </a:ln>
                <a:solidFill>
                  <a:srgbClr val="FFFF00"/>
                </a:solidFill>
                <a:effectLst/>
                <a:uLnTx/>
                <a:uFillTx/>
                <a:latin typeface="+mn-lt"/>
                <a:ea typeface="+mn-ea"/>
                <a:cs typeface="+mn-cs"/>
              </a:rPr>
              <a:t>30cm</a:t>
            </a:r>
            <a:r>
              <a:rPr kumimoji="0" lang="zh-CN" altLang="en-US" sz="1800" b="0" i="0" u="sng" strike="noStrike" kern="1200" cap="none" spc="0" normalizeH="0" baseline="0" noProof="0" dirty="0">
                <a:ln>
                  <a:noFill/>
                </a:ln>
                <a:solidFill>
                  <a:srgbClr val="FFFF00"/>
                </a:solidFill>
                <a:effectLst/>
                <a:uLnTx/>
                <a:uFillTx/>
                <a:latin typeface="+mn-lt"/>
                <a:ea typeface="+mn-ea"/>
                <a:cs typeface="+mn-cs"/>
              </a:rPr>
              <a:t>（液化气），天然气安装在设备项部</a:t>
            </a:r>
            <a:endParaRPr kumimoji="0" lang="en-US" altLang="zh-CN" sz="1800" b="0" i="0" u="sng" strike="noStrike" kern="1200" cap="none" spc="0" normalizeH="0" baseline="0" noProof="0" dirty="0">
              <a:ln>
                <a:noFill/>
              </a:ln>
              <a:solidFill>
                <a:srgbClr val="FFFF00"/>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0" dirty="0">
                <a:ln>
                  <a:noFill/>
                </a:ln>
                <a:solidFill>
                  <a:schemeClr val="lt1"/>
                </a:solidFill>
                <a:effectLst/>
                <a:uLnTx/>
                <a:uFillTx/>
                <a:latin typeface="+mn-lt"/>
                <a:ea typeface="+mn-ea"/>
                <a:cs typeface="+mn-cs"/>
              </a:rPr>
              <a:t>3.</a:t>
            </a:r>
            <a:r>
              <a:rPr kumimoji="0" lang="zh-CN" altLang="en-US" sz="1800" b="0" i="0" u="none" strike="noStrike" kern="1200" cap="none" spc="0" normalizeH="0" baseline="0" noProof="0" dirty="0">
                <a:ln>
                  <a:noFill/>
                </a:ln>
                <a:solidFill>
                  <a:schemeClr val="lt1"/>
                </a:solidFill>
                <a:effectLst/>
                <a:uLnTx/>
                <a:uFillTx/>
                <a:latin typeface="+mn-lt"/>
                <a:ea typeface="+mn-ea"/>
                <a:cs typeface="+mn-cs"/>
              </a:rPr>
              <a:t>数量达标</a:t>
            </a:r>
            <a:endParaRPr kumimoji="0" lang="en-US" altLang="zh-CN" sz="1800" b="0" i="0" u="none" strike="noStrike" kern="1200" cap="none" spc="0" normalizeH="0" baseline="0" noProof="0" dirty="0">
              <a:ln>
                <a:noFill/>
              </a:ln>
              <a:solidFill>
                <a:schemeClr val="lt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lt"/>
                <a:ea typeface="+mn-ea"/>
                <a:cs typeface="+mn-cs"/>
              </a:rPr>
              <a:t>4.</a:t>
            </a:r>
            <a:r>
              <a:rPr kumimoji="0" lang="zh-CN" altLang="en-US" sz="1800" b="0" i="0" u="sng" strike="noStrike" kern="1200" cap="none" spc="0" normalizeH="0" baseline="0" noProof="0" dirty="0">
                <a:ln>
                  <a:noFill/>
                </a:ln>
                <a:solidFill>
                  <a:srgbClr val="FFFF00"/>
                </a:solidFill>
                <a:effectLst/>
                <a:uLnTx/>
                <a:uFillTx/>
                <a:latin typeface="+mn-lt"/>
                <a:ea typeface="+mn-ea"/>
                <a:cs typeface="+mn-cs"/>
              </a:rPr>
              <a:t>报警中心有人值班（夜间）</a:t>
            </a:r>
            <a:endParaRPr kumimoji="0" lang="en-US" altLang="zh-CN" sz="1800" b="0" i="0" u="sng" strike="noStrike" kern="1200" cap="none" spc="0" normalizeH="0" baseline="0" noProof="0" dirty="0">
              <a:ln>
                <a:noFill/>
              </a:ln>
              <a:solidFill>
                <a:srgbClr val="FFFF00"/>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800" b="0" i="0" u="sng" strike="noStrike" kern="1200" cap="none" spc="0" normalizeH="0" baseline="0" noProof="0" dirty="0">
                <a:ln>
                  <a:noFill/>
                </a:ln>
                <a:solidFill>
                  <a:srgbClr val="FFFF00"/>
                </a:solidFill>
                <a:effectLst/>
                <a:uLnTx/>
                <a:uFillTx/>
                <a:latin typeface="+mn-lt"/>
                <a:ea typeface="+mn-ea"/>
                <a:cs typeface="+mn-cs"/>
              </a:rPr>
              <a:t>5.</a:t>
            </a:r>
            <a:r>
              <a:rPr kumimoji="0" lang="zh-CN" altLang="en-US" sz="1800" b="0" i="0" u="sng" strike="noStrike" kern="1200" cap="none" spc="0" normalizeH="0" baseline="0" noProof="0" dirty="0">
                <a:ln>
                  <a:noFill/>
                </a:ln>
                <a:solidFill>
                  <a:srgbClr val="FFFF00"/>
                </a:solidFill>
                <a:effectLst/>
                <a:uLnTx/>
                <a:uFillTx/>
                <a:latin typeface="+mn-lt"/>
                <a:ea typeface="+mn-ea"/>
                <a:cs typeface="+mn-cs"/>
              </a:rPr>
              <a:t>供气站报警要传到手机上（无人值守时）</a:t>
            </a:r>
            <a:endParaRPr kumimoji="0" lang="zh-CN" altLang="en-US" sz="1800" b="0" i="0" u="sng" strike="noStrike" kern="1200" cap="none" spc="0" normalizeH="0" baseline="0" noProof="0" dirty="0">
              <a:ln>
                <a:noFill/>
              </a:ln>
              <a:solidFill>
                <a:srgbClr val="FFFF00"/>
              </a:solidFill>
              <a:effectLst/>
              <a:uLnTx/>
              <a:uFillTx/>
              <a:latin typeface="+mn-lt"/>
              <a:ea typeface="+mn-ea"/>
              <a:cs typeface="+mn-cs"/>
            </a:endParaRPr>
          </a:p>
        </p:txBody>
      </p:sp>
      <p:sp>
        <p:nvSpPr>
          <p:cNvPr id="7" name="矩形标注 6"/>
          <p:cNvSpPr/>
          <p:nvPr/>
        </p:nvSpPr>
        <p:spPr>
          <a:xfrm>
            <a:off x="2628900" y="3355975"/>
            <a:ext cx="1804988" cy="3013075"/>
          </a:xfrm>
          <a:prstGeom prst="wedgeRectCallout">
            <a:avLst>
              <a:gd name="adj1" fmla="val -15751"/>
              <a:gd name="adj2" fmla="val -77411"/>
            </a:avLst>
          </a:prstGeom>
          <a:gradFill>
            <a:gsLst>
              <a:gs pos="0">
                <a:srgbClr val="AF1D5C"/>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dirty="0">
                <a:ln>
                  <a:noFill/>
                </a:ln>
                <a:solidFill>
                  <a:schemeClr val="tx1"/>
                </a:solidFill>
                <a:effectLst/>
                <a:uLnTx/>
                <a:uFillTx/>
                <a:latin typeface="+mn-lt"/>
                <a:ea typeface="+mn-ea"/>
                <a:cs typeface="+mn-cs"/>
              </a:rPr>
              <a:t>1.</a:t>
            </a:r>
            <a:r>
              <a:rPr kumimoji="0" lang="zh-CN" altLang="en-US" sz="2000" b="0" i="0" u="none" strike="noStrike" kern="1200" cap="none" spc="0" normalizeH="0" baseline="0" noProof="0" dirty="0">
                <a:ln>
                  <a:noFill/>
                </a:ln>
                <a:solidFill>
                  <a:schemeClr val="tx1"/>
                </a:solidFill>
                <a:effectLst/>
                <a:uLnTx/>
                <a:uFillTx/>
                <a:latin typeface="+mn-lt"/>
                <a:ea typeface="+mn-ea"/>
                <a:cs typeface="+mn-cs"/>
              </a:rPr>
              <a:t>视频监控完好</a:t>
            </a:r>
            <a:endParaRPr kumimoji="0" lang="en-US" altLang="zh-CN" sz="20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dirty="0">
                <a:ln>
                  <a:noFill/>
                </a:ln>
                <a:solidFill>
                  <a:schemeClr val="tx1"/>
                </a:solidFill>
                <a:effectLst/>
                <a:uLnTx/>
                <a:uFillTx/>
                <a:latin typeface="+mn-lt"/>
                <a:ea typeface="+mn-ea"/>
                <a:cs typeface="+mn-cs"/>
              </a:rPr>
              <a:t>2.</a:t>
            </a:r>
            <a:r>
              <a:rPr kumimoji="0" lang="zh-CN" altLang="en-US" sz="2000" b="0" i="0" u="none" strike="noStrike" kern="1200" cap="none" spc="0" normalizeH="0" baseline="0" noProof="0" dirty="0">
                <a:ln>
                  <a:noFill/>
                </a:ln>
                <a:solidFill>
                  <a:schemeClr val="tx1"/>
                </a:solidFill>
                <a:effectLst/>
                <a:uLnTx/>
                <a:uFillTx/>
                <a:latin typeface="+mn-lt"/>
                <a:ea typeface="+mn-ea"/>
                <a:cs typeface="+mn-cs"/>
              </a:rPr>
              <a:t>监控覆盖区域：储罐区、灌瓶间、装卸柱、机泵房、门口</a:t>
            </a:r>
            <a:endParaRPr kumimoji="0" lang="en-US" altLang="zh-CN" sz="20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dirty="0">
                <a:ln>
                  <a:noFill/>
                </a:ln>
                <a:solidFill>
                  <a:schemeClr val="tx1"/>
                </a:solidFill>
                <a:effectLst/>
                <a:uLnTx/>
                <a:uFillTx/>
                <a:latin typeface="+mn-lt"/>
                <a:ea typeface="+mn-ea"/>
                <a:cs typeface="+mn-cs"/>
              </a:rPr>
              <a:t>3.</a:t>
            </a:r>
            <a:r>
              <a:rPr kumimoji="0" lang="zh-CN" altLang="en-US" sz="2000" b="0" i="0" u="none" strike="noStrike" kern="1200" cap="none" spc="0" normalizeH="0" baseline="0" noProof="0" dirty="0">
                <a:ln>
                  <a:noFill/>
                </a:ln>
                <a:solidFill>
                  <a:schemeClr val="tx1"/>
                </a:solidFill>
                <a:effectLst/>
                <a:uLnTx/>
                <a:uFillTx/>
                <a:latin typeface="+mn-lt"/>
                <a:ea typeface="+mn-ea"/>
                <a:cs typeface="+mn-cs"/>
              </a:rPr>
              <a:t>供气站：瓶库</a:t>
            </a:r>
            <a:endParaRPr kumimoji="0" lang="en-US" altLang="zh-CN" sz="20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矩形标注 7"/>
          <p:cNvSpPr/>
          <p:nvPr/>
        </p:nvSpPr>
        <p:spPr>
          <a:xfrm>
            <a:off x="4500563" y="3429000"/>
            <a:ext cx="2038350" cy="2409825"/>
          </a:xfrm>
          <a:prstGeom prst="wedgeRectCallout">
            <a:avLst>
              <a:gd name="adj1" fmla="val -9461"/>
              <a:gd name="adj2" fmla="val -94367"/>
            </a:avLst>
          </a:prstGeom>
          <a:gradFill>
            <a:gsLst>
              <a:gs pos="0">
                <a:srgbClr val="AF1D5C"/>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dirty="0">
                <a:ln>
                  <a:noFill/>
                </a:ln>
                <a:solidFill>
                  <a:schemeClr val="tx1"/>
                </a:solidFill>
                <a:effectLst/>
                <a:uLnTx/>
                <a:uFillTx/>
                <a:latin typeface="+mn-lt"/>
                <a:ea typeface="+mn-ea"/>
                <a:cs typeface="+mn-cs"/>
              </a:rPr>
              <a:t>1.</a:t>
            </a:r>
            <a:r>
              <a:rPr kumimoji="0" lang="zh-CN" altLang="en-US" sz="2000" b="0" i="0" u="none" strike="noStrike" kern="1200" cap="none" spc="0" normalizeH="0" baseline="0" noProof="0" dirty="0">
                <a:ln>
                  <a:noFill/>
                </a:ln>
                <a:solidFill>
                  <a:schemeClr val="tx1"/>
                </a:solidFill>
                <a:effectLst/>
                <a:uLnTx/>
                <a:uFillTx/>
                <a:latin typeface="+mn-lt"/>
                <a:ea typeface="+mn-ea"/>
                <a:cs typeface="+mn-cs"/>
              </a:rPr>
              <a:t>液位、压力、温度、可燃气体报警、视频等有远传监控且完好</a:t>
            </a:r>
            <a:endParaRPr kumimoji="0" lang="en-US" altLang="zh-CN" sz="20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dirty="0">
                <a:ln>
                  <a:noFill/>
                </a:ln>
                <a:solidFill>
                  <a:schemeClr val="tx1"/>
                </a:solidFill>
                <a:effectLst/>
                <a:uLnTx/>
                <a:uFillTx/>
                <a:latin typeface="+mn-lt"/>
                <a:ea typeface="+mn-ea"/>
                <a:cs typeface="+mn-cs"/>
              </a:rPr>
              <a:t>2.</a:t>
            </a:r>
            <a:r>
              <a:rPr kumimoji="0" lang="zh-CN" altLang="en-US" sz="2000" b="0" i="0" u="none" strike="noStrike" kern="1200" cap="none" spc="0" normalizeH="0" baseline="0" noProof="0" dirty="0">
                <a:ln>
                  <a:noFill/>
                </a:ln>
                <a:solidFill>
                  <a:schemeClr val="tx1"/>
                </a:solidFill>
                <a:effectLst/>
                <a:uLnTx/>
                <a:uFillTx/>
                <a:latin typeface="+mn-lt"/>
                <a:ea typeface="+mn-ea"/>
                <a:cs typeface="+mn-cs"/>
              </a:rPr>
              <a:t>供气站：</a:t>
            </a:r>
            <a:r>
              <a:rPr kumimoji="0" lang="zh-CN" altLang="en-US" sz="2000" b="0" i="0" u="sng" strike="noStrike" kern="1200" cap="none" spc="0" normalizeH="0" baseline="0" noProof="0" dirty="0">
                <a:ln>
                  <a:noFill/>
                </a:ln>
                <a:solidFill>
                  <a:srgbClr val="FFFF00"/>
                </a:solidFill>
                <a:effectLst/>
                <a:uLnTx/>
                <a:uFillTx/>
                <a:latin typeface="+mn-lt"/>
                <a:ea typeface="+mn-ea"/>
                <a:cs typeface="+mn-cs"/>
              </a:rPr>
              <a:t>要传到手机上</a:t>
            </a:r>
            <a:endParaRPr kumimoji="0" lang="en-US" altLang="zh-CN" sz="20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2000" b="0" i="0" u="none" strike="noStrike" kern="1200" cap="none" spc="0" normalizeH="0" baseline="0" noProof="0" dirty="0">
              <a:ln>
                <a:noFill/>
              </a:ln>
              <a:solidFill>
                <a:schemeClr val="tx1"/>
              </a:solidFill>
              <a:effectLst/>
              <a:uLnTx/>
              <a:uFillTx/>
              <a:latin typeface="+mn-lt"/>
              <a:ea typeface="+mn-ea"/>
              <a:cs typeface="+mn-cs"/>
            </a:endParaRPr>
          </a:p>
        </p:txBody>
      </p:sp>
      <p:sp>
        <p:nvSpPr>
          <p:cNvPr id="9" name="矩形标注 8"/>
          <p:cNvSpPr/>
          <p:nvPr/>
        </p:nvSpPr>
        <p:spPr>
          <a:xfrm>
            <a:off x="6661150" y="2997200"/>
            <a:ext cx="2233613" cy="2755900"/>
          </a:xfrm>
          <a:prstGeom prst="wedgeRectCallout">
            <a:avLst>
              <a:gd name="adj1" fmla="val -8622"/>
              <a:gd name="adj2" fmla="val -74631"/>
            </a:avLst>
          </a:prstGeom>
          <a:gradFill>
            <a:gsLst>
              <a:gs pos="0">
                <a:srgbClr val="AF1D5C"/>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dirty="0">
                <a:ln>
                  <a:noFill/>
                </a:ln>
                <a:solidFill>
                  <a:schemeClr val="tx1"/>
                </a:solidFill>
                <a:effectLst/>
                <a:uLnTx/>
                <a:uFillTx/>
                <a:latin typeface="+mn-lt"/>
                <a:ea typeface="+mn-ea"/>
                <a:cs typeface="+mn-cs"/>
              </a:rPr>
              <a:t>1.</a:t>
            </a:r>
            <a:r>
              <a:rPr kumimoji="0" lang="zh-CN" altLang="en-US" sz="2000" b="0" i="0" u="none" strike="noStrike" kern="1200" cap="none" spc="0" normalizeH="0" baseline="0" noProof="0" dirty="0">
                <a:ln>
                  <a:noFill/>
                </a:ln>
                <a:solidFill>
                  <a:schemeClr val="tx1"/>
                </a:solidFill>
                <a:effectLst/>
                <a:uLnTx/>
                <a:uFillTx/>
                <a:latin typeface="+mn-lt"/>
                <a:ea typeface="+mn-ea"/>
                <a:cs typeface="+mn-cs"/>
              </a:rPr>
              <a:t>充装前、中、后检查、运输、存放、发放、配送、用户、入户安检全过程溯源（</a:t>
            </a:r>
            <a:r>
              <a:rPr kumimoji="0" lang="en-US" altLang="zh-CN" sz="2000" b="0" i="0" u="none" strike="noStrike" kern="1200" cap="none" spc="0" normalizeH="0" baseline="0" noProof="0" dirty="0">
                <a:ln>
                  <a:noFill/>
                </a:ln>
                <a:solidFill>
                  <a:schemeClr val="tx1"/>
                </a:solidFill>
                <a:effectLst/>
                <a:uLnTx/>
                <a:uFillTx/>
                <a:latin typeface="+mn-lt"/>
                <a:ea typeface="+mn-ea"/>
                <a:cs typeface="+mn-cs"/>
              </a:rPr>
              <a:t>9</a:t>
            </a:r>
            <a:r>
              <a:rPr kumimoji="0" lang="zh-CN" altLang="en-US" sz="2000" b="0" i="0" u="none" strike="noStrike" kern="1200" cap="none" spc="0" normalizeH="0" baseline="0" noProof="0" dirty="0">
                <a:ln>
                  <a:noFill/>
                </a:ln>
                <a:solidFill>
                  <a:schemeClr val="tx1"/>
                </a:solidFill>
                <a:effectLst/>
                <a:uLnTx/>
                <a:uFillTx/>
                <a:latin typeface="+mn-lt"/>
                <a:ea typeface="+mn-ea"/>
                <a:cs typeface="+mn-cs"/>
              </a:rPr>
              <a:t>项）</a:t>
            </a:r>
            <a:endParaRPr kumimoji="0" lang="en-US" altLang="zh-CN" sz="20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dirty="0">
                <a:ln>
                  <a:noFill/>
                </a:ln>
                <a:solidFill>
                  <a:schemeClr val="tx1"/>
                </a:solidFill>
                <a:effectLst/>
                <a:uLnTx/>
                <a:uFillTx/>
                <a:latin typeface="+mn-lt"/>
                <a:ea typeface="+mn-ea"/>
                <a:cs typeface="+mn-cs"/>
              </a:rPr>
              <a:t>2.</a:t>
            </a:r>
            <a:r>
              <a:rPr kumimoji="0" lang="zh-CN" altLang="en-US" sz="2000" b="0" i="0" u="none" strike="noStrike" kern="1200" cap="none" spc="0" normalizeH="0" baseline="0" noProof="0" dirty="0">
                <a:ln>
                  <a:noFill/>
                </a:ln>
                <a:solidFill>
                  <a:schemeClr val="tx1"/>
                </a:solidFill>
                <a:effectLst/>
                <a:uLnTx/>
                <a:uFillTx/>
                <a:latin typeface="+mn-lt"/>
                <a:ea typeface="+mn-ea"/>
                <a:cs typeface="+mn-cs"/>
              </a:rPr>
              <a:t>计算机管理</a:t>
            </a:r>
            <a:endParaRPr kumimoji="0" lang="en-US" altLang="zh-CN" sz="20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dirty="0">
                <a:ln>
                  <a:noFill/>
                </a:ln>
                <a:solidFill>
                  <a:schemeClr val="tx1"/>
                </a:solidFill>
                <a:effectLst/>
                <a:uLnTx/>
                <a:uFillTx/>
                <a:latin typeface="+mn-lt"/>
                <a:ea typeface="+mn-ea"/>
                <a:cs typeface="+mn-cs"/>
              </a:rPr>
              <a:t>3.</a:t>
            </a:r>
            <a:r>
              <a:rPr kumimoji="0" lang="zh-CN" altLang="en-US" sz="2000" b="0" i="0" u="none" strike="noStrike" kern="1200" cap="none" spc="0" normalizeH="0" baseline="0" noProof="0" dirty="0">
                <a:ln>
                  <a:noFill/>
                </a:ln>
                <a:solidFill>
                  <a:schemeClr val="tx1"/>
                </a:solidFill>
                <a:effectLst/>
                <a:uLnTx/>
                <a:uFillTx/>
                <a:latin typeface="+mn-lt"/>
                <a:ea typeface="+mn-ea"/>
                <a:cs typeface="+mn-cs"/>
              </a:rPr>
              <a:t>供气站：</a:t>
            </a:r>
            <a:r>
              <a:rPr kumimoji="0" lang="zh-CN" altLang="en-US" sz="2000" b="0" i="0" u="sng" strike="noStrike" kern="1200" cap="none" spc="0" normalizeH="0" baseline="0" noProof="0" dirty="0">
                <a:ln>
                  <a:noFill/>
                </a:ln>
                <a:solidFill>
                  <a:srgbClr val="FFFF00"/>
                </a:solidFill>
                <a:effectLst/>
                <a:uLnTx/>
                <a:uFillTx/>
                <a:latin typeface="+mn-lt"/>
                <a:ea typeface="+mn-ea"/>
                <a:cs typeface="+mn-cs"/>
              </a:rPr>
              <a:t>要传到手机或电脑上</a:t>
            </a:r>
            <a:endParaRPr kumimoji="0" lang="en-US" altLang="zh-CN" sz="20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spd="slow" advTm="5769">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900113" y="1341438"/>
            <a:ext cx="8281988" cy="644525"/>
          </a:xfrm>
          <a:prstGeom prst="rect">
            <a:avLst/>
          </a:prstGeom>
          <a:noFill/>
        </p:spPr>
        <p:txBody>
          <a:bodyPr wrap="square" rtlCol="0">
            <a:spAutoFit/>
          </a:bodyPr>
          <a:p>
            <a:r>
              <a:rPr lang="en-US" altLang="zh-CN" kern="0" noProof="0" smtClean="0">
                <a:effectLst>
                  <a:outerShdw blurRad="38100" dist="38100" dir="2700000" algn="tl">
                    <a:srgbClr val="000000"/>
                  </a:outerShdw>
                </a:effectLst>
                <a:latin typeface="+mn-lt"/>
                <a:ea typeface="+mn-ea"/>
                <a:cs typeface="+mn-cs"/>
                <a:sym typeface="+mn-ea"/>
              </a:rPr>
              <a:t>6.</a:t>
            </a:r>
            <a:r>
              <a:rPr lang="zh-CN" altLang="en-US" kern="0" noProof="0" smtClean="0">
                <a:effectLst>
                  <a:outerShdw blurRad="38100" dist="38100" dir="2700000" algn="tl">
                    <a:srgbClr val="000000"/>
                  </a:outerShdw>
                </a:effectLst>
                <a:latin typeface="+mn-lt"/>
                <a:ea typeface="+mn-ea"/>
                <a:cs typeface="+mn-cs"/>
                <a:sym typeface="+mn-ea"/>
              </a:rPr>
              <a:t>消防和安全设施检查项目：</a:t>
            </a:r>
            <a:endParaRPr kumimoji="0" lang="en-US" altLang="zh-CN" kern="0" cap="none" spc="0" normalizeH="0" baseline="0" noProof="0" smtClean="0">
              <a:solidFill>
                <a:srgbClr val="FF0000"/>
              </a:solidFill>
              <a:effectLst>
                <a:outerShdw blurRad="38100" dist="38100" dir="2700000" algn="tl">
                  <a:srgbClr val="000000"/>
                </a:outerShdw>
              </a:effectLst>
              <a:latin typeface="+mn-lt"/>
              <a:ea typeface="+mn-ea"/>
              <a:cs typeface="+mn-cs"/>
            </a:endParaRPr>
          </a:p>
          <a:p>
            <a:endParaRPr lang="zh-CN" altLang="en-US" noProof="1"/>
          </a:p>
        </p:txBody>
      </p:sp>
      <p:graphicFrame>
        <p:nvGraphicFramePr>
          <p:cNvPr id="4" name="图示 3"/>
          <p:cNvGraphicFramePr/>
          <p:nvPr/>
        </p:nvGraphicFramePr>
        <p:xfrm>
          <a:off x="14604" y="1196975"/>
          <a:ext cx="9130665" cy="2072003"/>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6" name="矩形标注 5"/>
          <p:cNvSpPr/>
          <p:nvPr/>
        </p:nvSpPr>
        <p:spPr>
          <a:xfrm>
            <a:off x="109855" y="2924810"/>
            <a:ext cx="2505075" cy="3778250"/>
          </a:xfrm>
          <a:prstGeom prst="wedgeRectCallout">
            <a:avLst>
              <a:gd name="adj1" fmla="val -8890"/>
              <a:gd name="adj2" fmla="val -60976"/>
            </a:avLst>
          </a:prstGeom>
          <a:gradFill>
            <a:gsLst>
              <a:gs pos="0">
                <a:srgbClr val="AF1D5C"/>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schemeClr val="lt1"/>
                </a:solidFill>
                <a:effectLst/>
                <a:uLnTx/>
                <a:uFillTx/>
                <a:latin typeface="+mn-lt"/>
                <a:ea typeface="+mn-ea"/>
                <a:cs typeface="+mn-cs"/>
              </a:rPr>
              <a:t>1.</a:t>
            </a:r>
            <a:r>
              <a:rPr kumimoji="0" lang="zh-CN" altLang="en-US" sz="2000" b="0" i="0" u="none" strike="noStrike" kern="1200" cap="none" spc="0" normalizeH="0" baseline="0" noProof="0">
                <a:ln>
                  <a:noFill/>
                </a:ln>
                <a:solidFill>
                  <a:schemeClr val="lt1"/>
                </a:solidFill>
                <a:effectLst/>
                <a:uLnTx/>
                <a:uFillTx/>
                <a:latin typeface="+mn-lt"/>
                <a:ea typeface="+mn-ea"/>
                <a:cs typeface="+mn-cs"/>
              </a:rPr>
              <a:t>消防水池水无杂物</a:t>
            </a:r>
            <a:endParaRPr kumimoji="0" lang="en-US" altLang="zh-CN" sz="2000" b="0" i="0" u="none" strike="noStrike" kern="1200" cap="none" spc="0" normalizeH="0" baseline="0" noProof="0">
              <a:ln>
                <a:noFill/>
              </a:ln>
              <a:solidFill>
                <a:schemeClr val="lt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schemeClr val="lt1"/>
                </a:solidFill>
                <a:effectLst/>
                <a:uLnTx/>
                <a:uFillTx/>
                <a:latin typeface="+mn-lt"/>
                <a:ea typeface="+mn-ea"/>
                <a:cs typeface="+mn-cs"/>
              </a:rPr>
              <a:t>2.</a:t>
            </a:r>
            <a:r>
              <a:rPr kumimoji="0" lang="zh-CN" altLang="en-US" sz="2000" b="0" i="0" u="none" strike="noStrike" kern="1200" cap="none" spc="0" normalizeH="0" baseline="0" noProof="0">
                <a:ln>
                  <a:noFill/>
                </a:ln>
                <a:solidFill>
                  <a:schemeClr val="lt1"/>
                </a:solidFill>
                <a:effectLst/>
                <a:uLnTx/>
                <a:uFillTx/>
                <a:latin typeface="+mn-lt"/>
                <a:ea typeface="+mn-ea"/>
                <a:cs typeface="+mn-cs"/>
              </a:rPr>
              <a:t> 供水压力：</a:t>
            </a:r>
            <a:r>
              <a:rPr kumimoji="0" lang="zh-CN" altLang="en-US" sz="2000" b="0" i="0" u="none" strike="noStrike" kern="1200" cap="none" spc="0" normalizeH="0" baseline="0" noProof="0">
                <a:ln>
                  <a:noFill/>
                </a:ln>
                <a:solidFill>
                  <a:srgbClr val="FFFF00"/>
                </a:solidFill>
                <a:effectLst/>
                <a:uLnTx/>
                <a:uFillTx/>
                <a:latin typeface="+mn-lt"/>
                <a:ea typeface="+mn-ea"/>
                <a:cs typeface="+mn-cs"/>
              </a:rPr>
              <a:t>喷淋水不小于</a:t>
            </a:r>
            <a:r>
              <a:rPr kumimoji="0" lang="en-US" altLang="zh-CN" sz="2000" b="0" i="0" u="none" strike="noStrike" kern="1200" cap="none" spc="0" normalizeH="0" baseline="0" noProof="0">
                <a:ln>
                  <a:noFill/>
                </a:ln>
                <a:solidFill>
                  <a:srgbClr val="FFFF00"/>
                </a:solidFill>
                <a:effectLst/>
                <a:uLnTx/>
                <a:uFillTx/>
                <a:latin typeface="+mn-lt"/>
                <a:ea typeface="+mn-ea"/>
                <a:cs typeface="+mn-cs"/>
              </a:rPr>
              <a:t>0.2MPa,</a:t>
            </a:r>
            <a:r>
              <a:rPr kumimoji="0" lang="zh-CN" altLang="en-US" sz="2000" b="0" i="0" u="none" strike="noStrike" kern="1200" cap="none" spc="0" normalizeH="0" baseline="0" noProof="0">
                <a:ln>
                  <a:noFill/>
                </a:ln>
                <a:solidFill>
                  <a:srgbClr val="FFFF00"/>
                </a:solidFill>
                <a:effectLst/>
                <a:uLnTx/>
                <a:uFillTx/>
                <a:latin typeface="+mn-lt"/>
                <a:ea typeface="+mn-ea"/>
                <a:cs typeface="+mn-cs"/>
              </a:rPr>
              <a:t>水枪压力：</a:t>
            </a:r>
            <a:endParaRPr kumimoji="0" lang="en-US" altLang="zh-CN" sz="2000" b="0" i="0" u="none" strike="noStrike" kern="1200" cap="none" spc="0" normalizeH="0" baseline="0" noProof="0">
              <a:ln>
                <a:noFill/>
              </a:ln>
              <a:solidFill>
                <a:srgbClr val="FFFF00"/>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000" b="0" i="0" u="none" strike="noStrike" kern="1200" cap="none" spc="0" normalizeH="0" baseline="0" noProof="0">
                <a:ln>
                  <a:noFill/>
                </a:ln>
                <a:solidFill>
                  <a:srgbClr val="FFFF00"/>
                </a:solidFill>
                <a:effectLst/>
                <a:uLnTx/>
                <a:uFillTx/>
                <a:latin typeface="+mn-lt"/>
                <a:ea typeface="+mn-ea"/>
                <a:cs typeface="+mn-cs"/>
              </a:rPr>
              <a:t>卧罐</a:t>
            </a:r>
            <a:r>
              <a:rPr kumimoji="0" lang="en-US" altLang="zh-CN" sz="2000" b="0" i="0" u="none" strike="noStrike" kern="1200" cap="none" spc="0" normalizeH="0" baseline="0" noProof="0">
                <a:ln>
                  <a:noFill/>
                </a:ln>
                <a:solidFill>
                  <a:srgbClr val="FFFF00"/>
                </a:solidFill>
                <a:effectLst/>
                <a:uLnTx/>
                <a:uFillTx/>
                <a:latin typeface="+mn-lt"/>
                <a:ea typeface="+mn-ea"/>
                <a:cs typeface="+mn-cs"/>
              </a:rPr>
              <a:t>0.25MPa,</a:t>
            </a:r>
            <a:endParaRPr kumimoji="0" lang="en-US" altLang="zh-CN" sz="2000" b="0" i="0" u="none" strike="noStrike" kern="1200" cap="none" spc="0" normalizeH="0" baseline="0" noProof="0">
              <a:ln>
                <a:noFill/>
              </a:ln>
              <a:solidFill>
                <a:srgbClr val="FFFF00"/>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000" b="0" i="0" u="none" strike="noStrike" kern="1200" cap="none" spc="0" normalizeH="0" baseline="0" noProof="0">
                <a:ln>
                  <a:noFill/>
                </a:ln>
                <a:solidFill>
                  <a:srgbClr val="FFFF00"/>
                </a:solidFill>
                <a:effectLst/>
                <a:uLnTx/>
                <a:uFillTx/>
                <a:latin typeface="+mn-lt"/>
                <a:ea typeface="+mn-ea"/>
                <a:cs typeface="+mn-cs"/>
              </a:rPr>
              <a:t>球罐</a:t>
            </a:r>
            <a:r>
              <a:rPr kumimoji="0" lang="en-US" altLang="zh-CN" sz="2000" b="0" i="0" u="none" strike="noStrike" kern="1200" cap="none" spc="0" normalizeH="0" baseline="0" noProof="0">
                <a:ln>
                  <a:noFill/>
                </a:ln>
                <a:solidFill>
                  <a:srgbClr val="FFFF00"/>
                </a:solidFill>
                <a:effectLst/>
                <a:uLnTx/>
                <a:uFillTx/>
                <a:latin typeface="+mn-lt"/>
                <a:ea typeface="+mn-ea"/>
                <a:cs typeface="+mn-cs"/>
              </a:rPr>
              <a:t>0.35MPa</a:t>
            </a:r>
            <a:endParaRPr kumimoji="0" lang="en-US" altLang="zh-CN" sz="2000" b="0" i="0" u="none" strike="noStrike" kern="1200" cap="none" spc="0" normalizeH="0" baseline="0" noProof="0">
              <a:ln>
                <a:noFill/>
              </a:ln>
              <a:solidFill>
                <a:srgbClr val="FFFF00"/>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srgbClr val="FFFF00"/>
                </a:solidFill>
                <a:effectLst/>
                <a:uLnTx/>
                <a:uFillTx/>
                <a:latin typeface="+mn-lt"/>
                <a:ea typeface="+mn-ea"/>
                <a:cs typeface="+mn-cs"/>
              </a:rPr>
              <a:t>3.</a:t>
            </a:r>
            <a:r>
              <a:rPr kumimoji="0" lang="zh-CN" altLang="en-US" sz="2000" b="0" i="0" u="none" strike="noStrike" kern="1200" cap="none" spc="0" normalizeH="0" baseline="0" noProof="0">
                <a:ln>
                  <a:noFill/>
                </a:ln>
                <a:solidFill>
                  <a:srgbClr val="FFFF00"/>
                </a:solidFill>
                <a:effectLst/>
                <a:uLnTx/>
                <a:uFillTx/>
                <a:latin typeface="+mn-lt"/>
                <a:ea typeface="+mn-ea"/>
                <a:cs typeface="+mn-cs"/>
              </a:rPr>
              <a:t> 供水强度：不小于</a:t>
            </a:r>
            <a:r>
              <a:rPr kumimoji="0" lang="en-US" altLang="zh-CN" sz="2000" b="0" i="0" u="none" strike="noStrike" kern="1200" cap="none" spc="0" normalizeH="0" baseline="0" noProof="0">
                <a:ln>
                  <a:noFill/>
                </a:ln>
                <a:solidFill>
                  <a:srgbClr val="FFFF00"/>
                </a:solidFill>
                <a:effectLst/>
                <a:uLnTx/>
                <a:uFillTx/>
                <a:latin typeface="+mn-lt"/>
                <a:ea typeface="+mn-ea"/>
                <a:cs typeface="+mn-cs"/>
              </a:rPr>
              <a:t>0.15L/</a:t>
            </a:r>
            <a:r>
              <a:rPr kumimoji="0" lang="zh-CN" altLang="en-US" sz="2000" b="0" i="0" u="none" strike="noStrike" kern="1200" cap="none" spc="0" normalizeH="0" baseline="0" noProof="0">
                <a:ln>
                  <a:noFill/>
                </a:ln>
                <a:solidFill>
                  <a:srgbClr val="FFFF00"/>
                </a:solidFill>
                <a:effectLst/>
                <a:uLnTx/>
                <a:uFillTx/>
                <a:latin typeface="+mn-lt"/>
                <a:ea typeface="+mn-ea"/>
                <a:cs typeface="+mn-cs"/>
              </a:rPr>
              <a:t>（</a:t>
            </a:r>
            <a:r>
              <a:rPr kumimoji="0" lang="en-US" altLang="zh-CN" sz="2000" b="0" i="0" u="none" strike="noStrike" kern="1200" cap="none" spc="0" normalizeH="0" baseline="0" noProof="0">
                <a:ln>
                  <a:noFill/>
                </a:ln>
                <a:solidFill>
                  <a:srgbClr val="FFFF00"/>
                </a:solidFill>
                <a:effectLst/>
                <a:uLnTx/>
                <a:uFillTx/>
                <a:latin typeface="+mn-lt"/>
                <a:ea typeface="+mn-ea"/>
                <a:cs typeface="+mn-cs"/>
              </a:rPr>
              <a:t>s.m</a:t>
            </a:r>
            <a:r>
              <a:rPr kumimoji="0" lang="en-US" altLang="zh-CN" sz="2000" b="0" i="0" u="none" strike="noStrike" kern="1200" cap="none" spc="0" normalizeH="0" baseline="30000" noProof="0">
                <a:ln>
                  <a:noFill/>
                </a:ln>
                <a:solidFill>
                  <a:srgbClr val="FFFF00"/>
                </a:solidFill>
                <a:effectLst/>
                <a:uLnTx/>
                <a:uFillTx/>
                <a:latin typeface="+mn-lt"/>
                <a:ea typeface="+mn-ea"/>
                <a:cs typeface="+mn-cs"/>
              </a:rPr>
              <a:t>2</a:t>
            </a:r>
            <a:r>
              <a:rPr kumimoji="0" lang="en-US" altLang="zh-CN" sz="2000" b="0" i="0" u="none" strike="noStrike" kern="1200" cap="none" spc="0" normalizeH="0" baseline="0" noProof="0">
                <a:ln>
                  <a:noFill/>
                </a:ln>
                <a:solidFill>
                  <a:srgbClr val="FFFF00"/>
                </a:solidFill>
                <a:effectLst/>
                <a:uLnTx/>
                <a:uFillTx/>
                <a:latin typeface="+mn-lt"/>
                <a:ea typeface="+mn-ea"/>
                <a:cs typeface="+mn-cs"/>
              </a:rPr>
              <a:t>)</a:t>
            </a:r>
            <a:endParaRPr kumimoji="0" lang="en-US" altLang="zh-CN" sz="2000" b="0" i="0" u="none" strike="noStrike" kern="1200" cap="none" spc="0" normalizeH="0" baseline="0" noProof="0">
              <a:ln>
                <a:noFill/>
              </a:ln>
              <a:solidFill>
                <a:srgbClr val="FFFF00"/>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schemeClr val="lt1"/>
                </a:solidFill>
                <a:effectLst/>
                <a:uLnTx/>
                <a:uFillTx/>
                <a:latin typeface="+mn-lt"/>
                <a:ea typeface="+mn-ea"/>
                <a:cs typeface="+mn-cs"/>
              </a:rPr>
              <a:t>4.</a:t>
            </a:r>
            <a:r>
              <a:rPr kumimoji="0" lang="zh-CN" altLang="en-US" sz="2000" b="0" i="0" u="none" strike="noStrike" kern="1200" cap="none" spc="0" normalizeH="0" baseline="0" noProof="0">
                <a:ln>
                  <a:noFill/>
                </a:ln>
                <a:solidFill>
                  <a:schemeClr val="lt1"/>
                </a:solidFill>
                <a:effectLst/>
                <a:uLnTx/>
                <a:uFillTx/>
                <a:latin typeface="+mn-lt"/>
                <a:ea typeface="+mn-ea"/>
                <a:cs typeface="+mn-cs"/>
              </a:rPr>
              <a:t>水泵良好、无漏水，每月每台有试验记录</a:t>
            </a:r>
            <a:endParaRPr kumimoji="0" lang="en-US" altLang="zh-CN" sz="2000" b="0" i="0" u="none" strike="noStrike" kern="1200" cap="none" spc="0" normalizeH="0" baseline="0" noProof="0">
              <a:ln>
                <a:noFill/>
              </a:ln>
              <a:solidFill>
                <a:schemeClr val="lt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schemeClr val="tx1"/>
                </a:solidFill>
                <a:effectLst/>
                <a:uLnTx/>
                <a:uFillTx/>
                <a:latin typeface="+mn-lt"/>
                <a:ea typeface="+mn-ea"/>
                <a:cs typeface="+mn-cs"/>
              </a:rPr>
              <a:t>5.</a:t>
            </a:r>
            <a:r>
              <a:rPr kumimoji="0" lang="zh-CN" altLang="en-US" sz="2000" b="0" i="0" u="none" strike="noStrike" kern="1200" cap="none" spc="0" normalizeH="0" baseline="0" noProof="0">
                <a:ln>
                  <a:noFill/>
                </a:ln>
                <a:solidFill>
                  <a:schemeClr val="tx1"/>
                </a:solidFill>
                <a:effectLst/>
                <a:uLnTx/>
                <a:uFillTx/>
                <a:latin typeface="+mn-lt"/>
                <a:ea typeface="+mn-ea"/>
                <a:cs typeface="+mn-cs"/>
              </a:rPr>
              <a:t>喷淋水对储罐包括液位计、阀门全覆盖</a:t>
            </a:r>
            <a:endParaRPr kumimoji="0" lang="en-US" altLang="zh-CN" sz="2000" b="0" i="0" u="none" strike="noStrike" kern="1200" cap="none" spc="0" normalizeH="0" baseline="0" noProof="0">
              <a:ln>
                <a:noFill/>
              </a:ln>
              <a:solidFill>
                <a:schemeClr val="tx1"/>
              </a:solidFill>
              <a:effectLst/>
              <a:uLnTx/>
              <a:uFillTx/>
              <a:latin typeface="+mn-lt"/>
              <a:ea typeface="+mn-ea"/>
              <a:cs typeface="+mn-cs"/>
            </a:endParaRPr>
          </a:p>
        </p:txBody>
      </p:sp>
      <p:sp>
        <p:nvSpPr>
          <p:cNvPr id="7" name="矩形标注 6"/>
          <p:cNvSpPr/>
          <p:nvPr/>
        </p:nvSpPr>
        <p:spPr>
          <a:xfrm>
            <a:off x="2700338" y="3213100"/>
            <a:ext cx="1868488" cy="3175000"/>
          </a:xfrm>
          <a:prstGeom prst="wedgeRectCallout">
            <a:avLst>
              <a:gd name="adj1" fmla="val 16948"/>
              <a:gd name="adj2" fmla="val -73074"/>
            </a:avLst>
          </a:prstGeom>
          <a:gradFill>
            <a:gsLst>
              <a:gs pos="0">
                <a:srgbClr val="AF1D5C"/>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schemeClr val="tx1"/>
                </a:solidFill>
                <a:effectLst/>
                <a:uLnTx/>
                <a:uFillTx/>
                <a:latin typeface="+mn-lt"/>
                <a:ea typeface="+mn-ea"/>
                <a:cs typeface="+mn-cs"/>
              </a:rPr>
              <a:t>1.</a:t>
            </a:r>
            <a:r>
              <a:rPr kumimoji="0" lang="zh-CN" altLang="en-US" sz="2000" b="0" i="0" u="none" strike="noStrike" kern="1200" cap="none" spc="0" normalizeH="0" baseline="0" noProof="0">
                <a:ln>
                  <a:noFill/>
                </a:ln>
                <a:solidFill>
                  <a:schemeClr val="tx1"/>
                </a:solidFill>
                <a:effectLst/>
                <a:uLnTx/>
                <a:uFillTx/>
                <a:latin typeface="+mn-lt"/>
                <a:ea typeface="+mn-ea"/>
                <a:cs typeface="+mn-cs"/>
              </a:rPr>
              <a:t>灭火器齐全、良好，放置正确、距离</a:t>
            </a:r>
            <a:r>
              <a:rPr kumimoji="0" lang="zh-CN" altLang="en-US" sz="2000" b="0" i="0" u="sng" strike="noStrike" kern="1200" cap="none" spc="0" normalizeH="0" baseline="0" noProof="0">
                <a:ln>
                  <a:noFill/>
                </a:ln>
                <a:solidFill>
                  <a:srgbClr val="FFFF00"/>
                </a:solidFill>
                <a:effectLst/>
                <a:uLnTx/>
                <a:uFillTx/>
                <a:latin typeface="+mn-lt"/>
                <a:ea typeface="+mn-ea"/>
                <a:cs typeface="+mn-cs"/>
              </a:rPr>
              <a:t>不大于</a:t>
            </a:r>
            <a:r>
              <a:rPr kumimoji="0" lang="en-US" altLang="zh-CN" sz="2000" b="0" i="0" u="sng" strike="noStrike" kern="1200" cap="none" spc="0" normalizeH="0" baseline="0" noProof="0">
                <a:ln>
                  <a:noFill/>
                </a:ln>
                <a:solidFill>
                  <a:srgbClr val="FFFF00"/>
                </a:solidFill>
                <a:effectLst/>
                <a:uLnTx/>
                <a:uFillTx/>
                <a:latin typeface="+mn-lt"/>
                <a:ea typeface="+mn-ea"/>
                <a:cs typeface="+mn-cs"/>
              </a:rPr>
              <a:t>9m</a:t>
            </a:r>
            <a:endParaRPr kumimoji="0" lang="en-US" altLang="zh-CN" sz="2000" b="0" i="0" u="sng" strike="noStrike" kern="1200" cap="none" spc="0" normalizeH="0" baseline="0" noProof="0">
              <a:ln>
                <a:noFill/>
              </a:ln>
              <a:solidFill>
                <a:srgbClr val="FFFF00"/>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schemeClr val="tx1"/>
                </a:solidFill>
                <a:effectLst/>
                <a:uLnTx/>
                <a:uFillTx/>
                <a:latin typeface="+mn-lt"/>
                <a:ea typeface="+mn-ea"/>
                <a:cs typeface="+mn-cs"/>
              </a:rPr>
              <a:t>2.</a:t>
            </a:r>
            <a:r>
              <a:rPr kumimoji="0" lang="zh-CN" altLang="en-US" sz="2000" b="0" i="0" u="none" strike="noStrike" kern="1200" cap="none" spc="0" normalizeH="0" baseline="0" noProof="0">
                <a:ln>
                  <a:noFill/>
                </a:ln>
                <a:solidFill>
                  <a:schemeClr val="tx1"/>
                </a:solidFill>
                <a:effectLst/>
                <a:uLnTx/>
                <a:uFillTx/>
                <a:latin typeface="+mn-lt"/>
                <a:ea typeface="+mn-ea"/>
                <a:cs typeface="+mn-cs"/>
              </a:rPr>
              <a:t>水带、枪头、扳手齐全、良好，放置正确</a:t>
            </a:r>
            <a:endParaRPr kumimoji="0" lang="en-US" altLang="zh-CN" sz="2000" b="0" i="0" u="none" strike="noStrike" kern="1200" cap="none" spc="0" normalizeH="0" baseline="0" noProof="0">
              <a:ln>
                <a:noFill/>
              </a:ln>
              <a:solidFill>
                <a:schemeClr val="tx1"/>
              </a:solidFill>
              <a:effectLst/>
              <a:uLnTx/>
              <a:uFillTx/>
              <a:latin typeface="+mn-lt"/>
              <a:ea typeface="+mn-ea"/>
              <a:cs typeface="+mn-cs"/>
            </a:endParaRPr>
          </a:p>
        </p:txBody>
      </p:sp>
      <p:sp>
        <p:nvSpPr>
          <p:cNvPr id="8" name="矩形标注 7"/>
          <p:cNvSpPr/>
          <p:nvPr/>
        </p:nvSpPr>
        <p:spPr>
          <a:xfrm>
            <a:off x="4654550" y="3257550"/>
            <a:ext cx="2149475" cy="3451225"/>
          </a:xfrm>
          <a:prstGeom prst="wedgeRectCallout">
            <a:avLst>
              <a:gd name="adj1" fmla="val 12389"/>
              <a:gd name="adj2" fmla="val -70228"/>
            </a:avLst>
          </a:prstGeom>
          <a:gradFill flip="none">
            <a:gsLst>
              <a:gs pos="0">
                <a:srgbClr val="AF1D5C"/>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schemeClr val="tx1"/>
                </a:solidFill>
                <a:effectLst/>
                <a:uLnTx/>
                <a:uFillTx/>
                <a:latin typeface="+mn-lt"/>
                <a:ea typeface="+mn-ea"/>
                <a:cs typeface="+mn-cs"/>
              </a:rPr>
              <a:t>1.</a:t>
            </a:r>
            <a:r>
              <a:rPr kumimoji="0" lang="zh-CN" altLang="en-US" sz="2000" b="0" i="0" u="none" strike="noStrike" kern="1200" cap="none" spc="0" normalizeH="0" baseline="0" noProof="0">
                <a:ln>
                  <a:noFill/>
                </a:ln>
                <a:solidFill>
                  <a:srgbClr val="FFFF00"/>
                </a:solidFill>
                <a:effectLst/>
                <a:uLnTx/>
                <a:uFillTx/>
                <a:latin typeface="+mn-lt"/>
                <a:ea typeface="+mn-ea"/>
                <a:cs typeface="+mn-cs"/>
              </a:rPr>
              <a:t>管道颜色：（液化石油气）</a:t>
            </a:r>
            <a:endParaRPr kumimoji="0" lang="en-US" altLang="zh-CN" sz="2000" b="0" i="0" u="none" strike="noStrike" kern="1200" cap="none" spc="0" normalizeH="0" baseline="0" noProof="0">
              <a:ln>
                <a:noFill/>
              </a:ln>
              <a:solidFill>
                <a:srgbClr val="FFFF00"/>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000" b="0" i="0" u="none" strike="noStrike" kern="1200" cap="none" spc="0" normalizeH="0" baseline="0" noProof="0">
                <a:ln>
                  <a:noFill/>
                </a:ln>
                <a:solidFill>
                  <a:srgbClr val="FFFF00"/>
                </a:solidFill>
                <a:effectLst/>
                <a:uLnTx/>
                <a:uFillTx/>
                <a:latin typeface="+mn-lt"/>
                <a:ea typeface="+mn-ea"/>
                <a:cs typeface="+mn-cs"/>
              </a:rPr>
              <a:t>液相：银灰色</a:t>
            </a:r>
            <a:endParaRPr kumimoji="0" lang="en-US" altLang="zh-CN" sz="2000" b="0" i="0" u="none" strike="noStrike" kern="1200" cap="none" spc="0" normalizeH="0" baseline="0" noProof="0">
              <a:ln>
                <a:noFill/>
              </a:ln>
              <a:solidFill>
                <a:srgbClr val="FFFF00"/>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000" b="0" i="0" u="none" strike="noStrike" kern="1200" cap="none" spc="0" normalizeH="0" baseline="0" noProof="0">
                <a:ln>
                  <a:noFill/>
                </a:ln>
                <a:solidFill>
                  <a:srgbClr val="FFFF00"/>
                </a:solidFill>
                <a:effectLst/>
                <a:uLnTx/>
                <a:uFillTx/>
                <a:latin typeface="+mn-lt"/>
                <a:ea typeface="+mn-ea"/>
                <a:cs typeface="+mn-cs"/>
              </a:rPr>
              <a:t>气相：黄色</a:t>
            </a:r>
            <a:endParaRPr kumimoji="0" lang="en-US" altLang="zh-CN" sz="2000" b="0" i="0" u="none" strike="noStrike" kern="1200" cap="none" spc="0" normalizeH="0" baseline="0" noProof="0">
              <a:ln>
                <a:noFill/>
              </a:ln>
              <a:solidFill>
                <a:srgbClr val="FFFF00"/>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000" b="0" i="0" u="none" strike="noStrike" kern="1200" cap="none" spc="0" normalizeH="0" baseline="0" noProof="0">
                <a:ln>
                  <a:noFill/>
                </a:ln>
                <a:solidFill>
                  <a:srgbClr val="FFFF00"/>
                </a:solidFill>
                <a:effectLst/>
                <a:uLnTx/>
                <a:uFillTx/>
                <a:latin typeface="+mn-lt"/>
                <a:ea typeface="+mn-ea"/>
                <a:cs typeface="+mn-cs"/>
              </a:rPr>
              <a:t>残液管、排污管：黑色</a:t>
            </a:r>
            <a:endParaRPr kumimoji="0" lang="en-US" altLang="zh-CN" sz="2000" b="0" i="0" u="none" strike="noStrike" kern="1200" cap="none" spc="0" normalizeH="0" baseline="0" noProof="0">
              <a:ln>
                <a:noFill/>
              </a:ln>
              <a:solidFill>
                <a:srgbClr val="FFFF00"/>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000" b="0" i="0" u="none" strike="noStrike" kern="1200" cap="none" spc="0" normalizeH="0" baseline="0" noProof="0">
                <a:ln>
                  <a:noFill/>
                </a:ln>
                <a:solidFill>
                  <a:srgbClr val="FFFF00"/>
                </a:solidFill>
                <a:effectLst/>
                <a:uLnTx/>
                <a:uFillTx/>
                <a:latin typeface="+mn-lt"/>
                <a:ea typeface="+mn-ea"/>
                <a:cs typeface="+mn-cs"/>
              </a:rPr>
              <a:t>放散管：红色</a:t>
            </a:r>
            <a:endParaRPr kumimoji="0" lang="en-US" altLang="zh-CN" sz="2000" b="0" i="0" u="none" strike="noStrike" kern="1200" cap="none" spc="0" normalizeH="0" baseline="0" noProof="0">
              <a:ln>
                <a:noFill/>
              </a:ln>
              <a:solidFill>
                <a:srgbClr val="FFFF00"/>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schemeClr val="tx1"/>
                </a:solidFill>
                <a:effectLst/>
                <a:uLnTx/>
                <a:uFillTx/>
                <a:latin typeface="+mn-lt"/>
                <a:ea typeface="+mn-ea"/>
                <a:cs typeface="+mn-cs"/>
              </a:rPr>
              <a:t>2.</a:t>
            </a:r>
            <a:r>
              <a:rPr kumimoji="0" lang="zh-CN" altLang="en-US" sz="2000" b="0" i="0" u="none" strike="noStrike" kern="1200" cap="none" spc="0" normalizeH="0" baseline="0" noProof="0">
                <a:ln>
                  <a:noFill/>
                </a:ln>
                <a:solidFill>
                  <a:schemeClr val="tx1"/>
                </a:solidFill>
                <a:effectLst/>
                <a:uLnTx/>
                <a:uFillTx/>
                <a:latin typeface="+mn-lt"/>
                <a:ea typeface="+mn-ea"/>
                <a:cs typeface="+mn-cs"/>
              </a:rPr>
              <a:t>有流向线</a:t>
            </a:r>
            <a:endParaRPr kumimoji="0" lang="en-US" altLang="zh-CN" sz="2000" b="0" i="0" u="none" strike="noStrike" kern="1200" cap="none" spc="0" normalizeH="0" baseline="0" noProof="0">
              <a:ln>
                <a:noFill/>
              </a:ln>
              <a:solidFill>
                <a:schemeClr val="tx1"/>
              </a:solidFill>
              <a:effectLst/>
              <a:uLnTx/>
              <a:uFillTx/>
              <a:latin typeface="+mn-lt"/>
              <a:ea typeface="+mn-ea"/>
              <a:cs typeface="+mn-cs"/>
            </a:endParaRPr>
          </a:p>
        </p:txBody>
      </p:sp>
      <p:sp>
        <p:nvSpPr>
          <p:cNvPr id="9" name="矩形标注 8"/>
          <p:cNvSpPr/>
          <p:nvPr/>
        </p:nvSpPr>
        <p:spPr>
          <a:xfrm>
            <a:off x="6877050" y="3268663"/>
            <a:ext cx="2027238" cy="3205163"/>
          </a:xfrm>
          <a:prstGeom prst="wedgeRectCallout">
            <a:avLst>
              <a:gd name="adj1" fmla="val -6335"/>
              <a:gd name="adj2" fmla="val -75190"/>
            </a:avLst>
          </a:prstGeom>
          <a:gradFill>
            <a:gsLst>
              <a:gs pos="0">
                <a:srgbClr val="AF1D5C"/>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schemeClr val="tx1"/>
                </a:solidFill>
                <a:effectLst/>
                <a:uLnTx/>
                <a:uFillTx/>
                <a:latin typeface="+mn-lt"/>
                <a:ea typeface="+mn-ea"/>
                <a:cs typeface="+mn-cs"/>
              </a:rPr>
              <a:t>1.</a:t>
            </a:r>
            <a:r>
              <a:rPr kumimoji="0" lang="zh-CN" altLang="en-US" sz="2000" b="0" i="0" u="none" strike="noStrike" kern="1200" cap="none" spc="0" normalizeH="0" baseline="0" noProof="0">
                <a:ln>
                  <a:noFill/>
                </a:ln>
                <a:solidFill>
                  <a:schemeClr val="tx1"/>
                </a:solidFill>
                <a:effectLst/>
                <a:uLnTx/>
                <a:uFillTx/>
                <a:latin typeface="+mn-lt"/>
                <a:ea typeface="+mn-ea"/>
                <a:cs typeface="+mn-cs"/>
              </a:rPr>
              <a:t>消防通道：有疏散线、应急救援线</a:t>
            </a:r>
            <a:endParaRPr kumimoji="0" lang="en-US" altLang="zh-CN" sz="2000" b="0" i="0" u="none" strike="noStrike" kern="1200" cap="none" spc="0" normalizeH="0" baseline="0" noProof="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000" b="0" i="0" u="none" strike="noStrike" kern="1200" cap="none" spc="0" normalizeH="0" baseline="0" noProof="0">
                <a:ln>
                  <a:noFill/>
                </a:ln>
                <a:solidFill>
                  <a:schemeClr val="tx1"/>
                </a:solidFill>
                <a:effectLst/>
                <a:uLnTx/>
                <a:uFillTx/>
                <a:latin typeface="+mn-lt"/>
                <a:ea typeface="+mn-ea"/>
                <a:cs typeface="+mn-cs"/>
              </a:rPr>
              <a:t> </a:t>
            </a:r>
            <a:r>
              <a:rPr kumimoji="0" lang="en-US" altLang="zh-CN" sz="2000" b="0" i="0" u="none" strike="noStrike" kern="1200" cap="none" spc="0" normalizeH="0" baseline="0" noProof="0">
                <a:ln>
                  <a:noFill/>
                </a:ln>
                <a:solidFill>
                  <a:schemeClr val="tx1"/>
                </a:solidFill>
                <a:effectLst/>
                <a:uLnTx/>
                <a:uFillTx/>
                <a:latin typeface="+mn-lt"/>
                <a:ea typeface="+mn-ea"/>
                <a:cs typeface="+mn-cs"/>
              </a:rPr>
              <a:t>2.</a:t>
            </a:r>
            <a:r>
              <a:rPr kumimoji="0" lang="zh-CN" altLang="en-US" sz="2000" b="0" i="0" u="none" strike="noStrike" kern="1200" cap="none" spc="0" normalizeH="0" baseline="0" noProof="0">
                <a:ln>
                  <a:noFill/>
                </a:ln>
                <a:solidFill>
                  <a:schemeClr val="tx1"/>
                </a:solidFill>
                <a:effectLst/>
                <a:uLnTx/>
                <a:uFillTx/>
                <a:latin typeface="+mn-lt"/>
                <a:ea typeface="+mn-ea"/>
                <a:cs typeface="+mn-cs"/>
              </a:rPr>
              <a:t>生产区禁止标志：火种、打手机、穿化纤服、带钉鞋等</a:t>
            </a:r>
            <a:endParaRPr kumimoji="0" lang="en-US" altLang="zh-CN" sz="2000" b="0" i="0" u="none" strike="noStrike" kern="1200" cap="none" spc="0" normalizeH="0" baseline="0" noProof="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schemeClr val="tx1"/>
                </a:solidFill>
                <a:effectLst/>
                <a:uLnTx/>
                <a:uFillTx/>
                <a:latin typeface="+mn-lt"/>
                <a:ea typeface="+mn-ea"/>
                <a:cs typeface="+mn-cs"/>
              </a:rPr>
              <a:t>3.</a:t>
            </a:r>
            <a:r>
              <a:rPr kumimoji="0" lang="zh-CN" altLang="en-US" sz="2000" b="0" i="0" u="none" strike="noStrike" kern="1200" cap="none" spc="0" normalizeH="0" baseline="0" noProof="0">
                <a:ln>
                  <a:noFill/>
                </a:ln>
                <a:solidFill>
                  <a:schemeClr val="tx1"/>
                </a:solidFill>
                <a:effectLst/>
                <a:uLnTx/>
                <a:uFillTx/>
                <a:latin typeface="+mn-lt"/>
                <a:ea typeface="+mn-ea"/>
                <a:cs typeface="+mn-cs"/>
              </a:rPr>
              <a:t> 车辆：带防火罩，</a:t>
            </a:r>
            <a:r>
              <a:rPr kumimoji="0" lang="zh-CN" altLang="en-US" sz="2000" b="0" i="0" u="sng" strike="noStrike" kern="1200" cap="none" spc="0" normalizeH="0" baseline="0" noProof="0">
                <a:ln>
                  <a:noFill/>
                </a:ln>
                <a:solidFill>
                  <a:srgbClr val="FFFF00"/>
                </a:solidFill>
                <a:effectLst/>
                <a:uLnTx/>
                <a:uFillTx/>
                <a:latin typeface="+mn-lt"/>
                <a:ea typeface="+mn-ea"/>
                <a:cs typeface="+mn-cs"/>
              </a:rPr>
              <a:t>限速</a:t>
            </a:r>
            <a:r>
              <a:rPr kumimoji="0" lang="en-US" altLang="zh-CN" sz="2000" b="0" i="0" u="sng" strike="noStrike" kern="1200" cap="none" spc="0" normalizeH="0" baseline="0" noProof="0">
                <a:ln>
                  <a:noFill/>
                </a:ln>
                <a:solidFill>
                  <a:srgbClr val="FFFF00"/>
                </a:solidFill>
                <a:effectLst/>
                <a:uLnTx/>
                <a:uFillTx/>
                <a:latin typeface="+mn-lt"/>
                <a:ea typeface="+mn-ea"/>
                <a:cs typeface="+mn-cs"/>
              </a:rPr>
              <a:t>:5km/h</a:t>
            </a:r>
            <a:endParaRPr kumimoji="0" lang="en-US" altLang="zh-CN" sz="2000" b="0" i="0" u="sng" strike="noStrike" kern="1200" cap="none" spc="0" normalizeH="0" baseline="0" noProof="0">
              <a:ln>
                <a:noFill/>
              </a:ln>
              <a:solidFill>
                <a:srgbClr val="FFFF00"/>
              </a:solidFill>
              <a:effectLst/>
              <a:uLnTx/>
              <a:uFillTx/>
              <a:latin typeface="+mn-lt"/>
              <a:ea typeface="+mn-ea"/>
              <a:cs typeface="+mn-cs"/>
            </a:endParaRPr>
          </a:p>
        </p:txBody>
      </p:sp>
    </p:spTree>
  </p:cSld>
  <p:clrMapOvr>
    <a:masterClrMapping/>
  </p:clrMapOvr>
  <p:transition spd="slow" advTm="5769">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900113" y="1341438"/>
            <a:ext cx="8245475" cy="644525"/>
          </a:xfrm>
          <a:prstGeom prst="rect">
            <a:avLst/>
          </a:prstGeom>
          <a:noFill/>
        </p:spPr>
        <p:txBody>
          <a:bodyPr wrap="square" rtlCol="0">
            <a:spAutoFit/>
          </a:bodyPr>
          <a:p>
            <a:r>
              <a:rPr lang="en-US" altLang="zh-CN" kern="0" noProof="0" smtClean="0">
                <a:effectLst>
                  <a:outerShdw blurRad="38100" dist="38100" dir="2700000" algn="tl">
                    <a:srgbClr val="000000"/>
                  </a:outerShdw>
                </a:effectLst>
                <a:latin typeface="+mn-lt"/>
                <a:ea typeface="+mn-ea"/>
                <a:cs typeface="+mn-cs"/>
                <a:sym typeface="+mn-ea"/>
              </a:rPr>
              <a:t>7.</a:t>
            </a:r>
            <a:r>
              <a:rPr lang="zh-CN" altLang="en-US" kern="0" noProof="0" smtClean="0">
                <a:effectLst>
                  <a:outerShdw blurRad="38100" dist="38100" dir="2700000" algn="tl">
                    <a:srgbClr val="000000"/>
                  </a:outerShdw>
                </a:effectLst>
                <a:latin typeface="+mn-lt"/>
                <a:ea typeface="+mn-ea"/>
                <a:cs typeface="+mn-cs"/>
                <a:sym typeface="+mn-ea"/>
              </a:rPr>
              <a:t>电气、防雷、防静电与控制中心检查项目：</a:t>
            </a:r>
            <a:endParaRPr kumimoji="0" lang="en-US" altLang="zh-CN" kern="0" cap="none" spc="0" normalizeH="0" baseline="0" noProof="0" smtClean="0">
              <a:solidFill>
                <a:srgbClr val="FF0000"/>
              </a:solidFill>
              <a:effectLst>
                <a:outerShdw blurRad="38100" dist="38100" dir="2700000" algn="tl">
                  <a:srgbClr val="000000"/>
                </a:outerShdw>
              </a:effectLst>
              <a:latin typeface="+mn-lt"/>
              <a:ea typeface="+mn-ea"/>
              <a:cs typeface="+mn-cs"/>
            </a:endParaRPr>
          </a:p>
          <a:p>
            <a:endParaRPr lang="zh-CN" altLang="en-US" noProof="1"/>
          </a:p>
        </p:txBody>
      </p:sp>
      <p:graphicFrame>
        <p:nvGraphicFramePr>
          <p:cNvPr id="4" name="图示 3"/>
          <p:cNvGraphicFramePr/>
          <p:nvPr/>
        </p:nvGraphicFramePr>
        <p:xfrm>
          <a:off x="36194" y="1268729"/>
          <a:ext cx="9109710" cy="1857375"/>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6" name="矩形标注 5"/>
          <p:cNvSpPr/>
          <p:nvPr/>
        </p:nvSpPr>
        <p:spPr>
          <a:xfrm>
            <a:off x="36513" y="3068638"/>
            <a:ext cx="2241550" cy="3379788"/>
          </a:xfrm>
          <a:prstGeom prst="wedgeRectCallout">
            <a:avLst>
              <a:gd name="adj1" fmla="val 11915"/>
              <a:gd name="adj2" fmla="val -68653"/>
            </a:avLst>
          </a:prstGeom>
          <a:gradFill>
            <a:gsLst>
              <a:gs pos="0">
                <a:srgbClr val="AF1D5C"/>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schemeClr val="lt1"/>
                </a:solidFill>
                <a:effectLst/>
                <a:uLnTx/>
                <a:uFillTx/>
                <a:latin typeface="+mn-lt"/>
                <a:ea typeface="+mn-ea"/>
                <a:cs typeface="+mn-cs"/>
              </a:rPr>
              <a:t>1.</a:t>
            </a:r>
            <a:r>
              <a:rPr kumimoji="0" lang="zh-CN" altLang="en-US" sz="2000" b="0" i="0" u="none" strike="noStrike" kern="1200" cap="none" spc="0" normalizeH="0" baseline="0" noProof="0">
                <a:ln>
                  <a:noFill/>
                </a:ln>
                <a:solidFill>
                  <a:schemeClr val="lt1"/>
                </a:solidFill>
                <a:effectLst/>
                <a:uLnTx/>
                <a:uFillTx/>
                <a:latin typeface="+mn-lt"/>
                <a:ea typeface="+mn-ea"/>
                <a:cs typeface="+mn-cs"/>
              </a:rPr>
              <a:t>消防供电二级负荷</a:t>
            </a:r>
            <a:endParaRPr kumimoji="0" lang="en-US" altLang="zh-CN" sz="2000" b="0" i="0" u="none" strike="noStrike" kern="1200" cap="none" spc="0" normalizeH="0" baseline="0" noProof="0">
              <a:ln>
                <a:noFill/>
              </a:ln>
              <a:solidFill>
                <a:schemeClr val="lt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schemeClr val="lt1"/>
                </a:solidFill>
                <a:effectLst/>
                <a:uLnTx/>
                <a:uFillTx/>
                <a:latin typeface="+mn-lt"/>
                <a:ea typeface="+mn-ea"/>
                <a:cs typeface="+mn-cs"/>
              </a:rPr>
              <a:t>2.</a:t>
            </a:r>
            <a:r>
              <a:rPr kumimoji="0" lang="zh-CN" altLang="en-US" sz="2000" b="0" i="0" u="none" strike="noStrike" kern="1200" cap="none" spc="0" normalizeH="0" baseline="0" noProof="0">
                <a:ln>
                  <a:noFill/>
                </a:ln>
                <a:solidFill>
                  <a:schemeClr val="lt1"/>
                </a:solidFill>
                <a:effectLst/>
                <a:uLnTx/>
                <a:uFillTx/>
                <a:latin typeface="+mn-lt"/>
                <a:ea typeface="+mn-ea"/>
                <a:cs typeface="+mn-cs"/>
              </a:rPr>
              <a:t> 消防水泵房、</a:t>
            </a:r>
            <a:r>
              <a:rPr kumimoji="0" lang="zh-CN" altLang="en-US" sz="2000" b="0" i="0" u="sng" strike="noStrike" kern="1200" cap="none" spc="0" normalizeH="0" baseline="0" noProof="0">
                <a:ln>
                  <a:noFill/>
                </a:ln>
                <a:solidFill>
                  <a:srgbClr val="FFFF00"/>
                </a:solidFill>
                <a:effectLst/>
                <a:uLnTx/>
                <a:uFillTx/>
                <a:latin typeface="+mn-lt"/>
                <a:ea typeface="+mn-ea"/>
                <a:cs typeface="+mn-cs"/>
              </a:rPr>
              <a:t>配电间应急照明不小于</a:t>
            </a:r>
            <a:r>
              <a:rPr kumimoji="0" lang="en-US" altLang="zh-CN" sz="2000" b="0" i="0" u="sng" strike="noStrike" kern="1200" cap="none" spc="0" normalizeH="0" baseline="0" noProof="0">
                <a:ln>
                  <a:noFill/>
                </a:ln>
                <a:solidFill>
                  <a:srgbClr val="FFFF00"/>
                </a:solidFill>
                <a:effectLst/>
                <a:uLnTx/>
                <a:uFillTx/>
                <a:latin typeface="+mn-lt"/>
                <a:ea typeface="+mn-ea"/>
                <a:cs typeface="+mn-cs"/>
              </a:rPr>
              <a:t>0.5h</a:t>
            </a:r>
            <a:endParaRPr kumimoji="0" lang="en-US" altLang="zh-CN" sz="2000" b="0" i="0" u="sng" strike="noStrike" kern="1200" cap="none" spc="0" normalizeH="0" baseline="0" noProof="0">
              <a:ln>
                <a:noFill/>
              </a:ln>
              <a:solidFill>
                <a:srgbClr val="FFFF00"/>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schemeClr val="lt1"/>
                </a:solidFill>
                <a:effectLst/>
                <a:uLnTx/>
                <a:uFillTx/>
                <a:latin typeface="+mn-lt"/>
                <a:ea typeface="+mn-ea"/>
                <a:cs typeface="+mn-cs"/>
              </a:rPr>
              <a:t>3.</a:t>
            </a:r>
            <a:r>
              <a:rPr kumimoji="0" lang="zh-CN" altLang="en-US" sz="2000" b="0" i="0" u="none" strike="noStrike" kern="1200" cap="none" spc="0" normalizeH="0" baseline="0" noProof="0">
                <a:ln>
                  <a:noFill/>
                </a:ln>
                <a:solidFill>
                  <a:schemeClr val="lt1"/>
                </a:solidFill>
                <a:effectLst/>
                <a:uLnTx/>
                <a:uFillTx/>
                <a:latin typeface="+mn-lt"/>
                <a:ea typeface="+mn-ea"/>
                <a:cs typeface="+mn-cs"/>
              </a:rPr>
              <a:t>防爆电气，不低于</a:t>
            </a:r>
            <a:r>
              <a:rPr kumimoji="0" lang="en-US" sz="2000" b="0" i="0" u="none" strike="noStrike" kern="1200" cap="none" spc="0" normalizeH="0" baseline="0" noProof="0">
                <a:ln>
                  <a:noFill/>
                </a:ln>
                <a:solidFill>
                  <a:schemeClr val="lt1"/>
                </a:solidFill>
                <a:effectLst/>
                <a:uLnTx/>
                <a:uFillTx/>
                <a:latin typeface="+mn-lt"/>
                <a:ea typeface="+mn-ea"/>
                <a:cs typeface="+mn-cs"/>
              </a:rPr>
              <a:t> </a:t>
            </a:r>
            <a:r>
              <a:rPr kumimoji="0" lang="en-US" altLang="zh-CN" sz="2000" b="0" i="0" u="none" strike="noStrike" kern="1200" cap="none" spc="0" normalizeH="0" baseline="0" noProof="0">
                <a:ln>
                  <a:noFill/>
                </a:ln>
                <a:solidFill>
                  <a:srgbClr val="FF0000"/>
                </a:solidFill>
                <a:effectLst/>
                <a:uLnTx/>
                <a:uFillTx/>
                <a:latin typeface="+mn-lt"/>
                <a:ea typeface="+mn-ea"/>
                <a:cs typeface="+mn-cs"/>
              </a:rPr>
              <a:t>EX</a:t>
            </a:r>
            <a:r>
              <a:rPr kumimoji="0" lang="en-US" sz="2000" b="0" i="0" u="none" strike="noStrike" kern="1200" cap="none" spc="0" normalizeH="0" baseline="0" noProof="0">
                <a:ln>
                  <a:noFill/>
                </a:ln>
                <a:solidFill>
                  <a:schemeClr val="lt1"/>
                </a:solidFill>
                <a:effectLst/>
                <a:uLnTx/>
                <a:uFillTx/>
                <a:latin typeface="+mn-lt"/>
                <a:ea typeface="+mn-ea"/>
                <a:cs typeface="+mn-cs"/>
              </a:rPr>
              <a:t>IIbdT4</a:t>
            </a:r>
            <a:endParaRPr kumimoji="0" lang="en-US" sz="2000" b="0" i="0" u="none" strike="noStrike" kern="1200" cap="none" spc="0" normalizeH="0" baseline="0" noProof="0">
              <a:ln>
                <a:noFill/>
              </a:ln>
              <a:solidFill>
                <a:schemeClr val="lt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schemeClr val="lt1"/>
                </a:solidFill>
                <a:effectLst/>
                <a:uLnTx/>
                <a:uFillTx/>
                <a:latin typeface="+mn-lt"/>
                <a:ea typeface="+mn-ea"/>
                <a:cs typeface="+mn-cs"/>
              </a:rPr>
              <a:t>4.</a:t>
            </a:r>
            <a:r>
              <a:rPr kumimoji="0" lang="zh-CN" altLang="en-US" sz="2000" b="0" i="0" u="none" strike="noStrike" kern="1200" cap="none" spc="0" normalizeH="0" baseline="0" noProof="0">
                <a:ln>
                  <a:noFill/>
                </a:ln>
                <a:solidFill>
                  <a:schemeClr val="lt1"/>
                </a:solidFill>
                <a:effectLst/>
                <a:uLnTx/>
                <a:uFillTx/>
                <a:latin typeface="+mn-lt"/>
                <a:ea typeface="+mn-ea"/>
                <a:cs typeface="+mn-cs"/>
              </a:rPr>
              <a:t>配电间、发电机</a:t>
            </a:r>
            <a:r>
              <a:rPr kumimoji="0" lang="en-US" sz="2000" b="0" i="0" u="none" strike="noStrike" kern="1200" cap="none" spc="0" normalizeH="0" baseline="0" noProof="0">
                <a:ln>
                  <a:noFill/>
                </a:ln>
                <a:solidFill>
                  <a:schemeClr val="lt1"/>
                </a:solidFill>
                <a:effectLst/>
                <a:uLnTx/>
                <a:uFillTx/>
                <a:latin typeface="+mn-lt"/>
                <a:ea typeface="+mn-ea"/>
                <a:cs typeface="+mn-cs"/>
              </a:rPr>
              <a:t>有防止鼠、蛇类等进入的网罩</a:t>
            </a:r>
            <a:endParaRPr kumimoji="0" lang="en-US" altLang="zh-CN" sz="2000" b="0" i="0" u="none" strike="noStrike" kern="1200" cap="none" spc="0" normalizeH="0" baseline="0" noProof="0">
              <a:ln>
                <a:noFill/>
              </a:ln>
              <a:solidFill>
                <a:schemeClr val="lt1"/>
              </a:solidFill>
              <a:effectLst/>
              <a:uLnTx/>
              <a:uFillTx/>
              <a:latin typeface="+mn-lt"/>
              <a:ea typeface="+mn-ea"/>
              <a:cs typeface="+mn-cs"/>
            </a:endParaRPr>
          </a:p>
        </p:txBody>
      </p:sp>
      <p:sp>
        <p:nvSpPr>
          <p:cNvPr id="7" name="矩形标注 6"/>
          <p:cNvSpPr/>
          <p:nvPr/>
        </p:nvSpPr>
        <p:spPr>
          <a:xfrm>
            <a:off x="2413000" y="2924175"/>
            <a:ext cx="3530600" cy="3500438"/>
          </a:xfrm>
          <a:prstGeom prst="wedgeRectCallout">
            <a:avLst>
              <a:gd name="adj1" fmla="val -2649"/>
              <a:gd name="adj2" fmla="val -61342"/>
            </a:avLst>
          </a:prstGeom>
          <a:gradFill>
            <a:gsLst>
              <a:gs pos="0">
                <a:srgbClr val="AF1D5C"/>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schemeClr val="tx1"/>
                </a:solidFill>
                <a:effectLst/>
                <a:uLnTx/>
                <a:uFillTx/>
                <a:latin typeface="+mn-lt"/>
                <a:ea typeface="+mn-ea"/>
                <a:cs typeface="+mn-cs"/>
              </a:rPr>
              <a:t>1.</a:t>
            </a:r>
            <a:r>
              <a:rPr kumimoji="0" lang="zh-CN" altLang="en-US" sz="2000" b="0" i="0" u="none" strike="noStrike" kern="1200" cap="none" spc="0" normalizeH="0" baseline="0" noProof="0">
                <a:ln>
                  <a:noFill/>
                </a:ln>
                <a:solidFill>
                  <a:schemeClr val="tx1"/>
                </a:solidFill>
                <a:effectLst/>
                <a:uLnTx/>
                <a:uFillTx/>
                <a:latin typeface="+mn-lt"/>
                <a:ea typeface="+mn-ea"/>
                <a:cs typeface="+mn-cs"/>
              </a:rPr>
              <a:t>防雷防静电接地：有检测报告</a:t>
            </a:r>
            <a:r>
              <a:rPr kumimoji="0" lang="zh-CN" altLang="en-US" sz="2000" b="0" i="0" u="sng" strike="noStrike" kern="1200" cap="none" spc="0" normalizeH="0" baseline="0" noProof="0">
                <a:ln>
                  <a:noFill/>
                </a:ln>
                <a:solidFill>
                  <a:srgbClr val="FFFF00"/>
                </a:solidFill>
                <a:effectLst/>
                <a:uLnTx/>
                <a:uFillTx/>
                <a:latin typeface="+mn-lt"/>
                <a:ea typeface="+mn-ea"/>
                <a:cs typeface="+mn-cs"/>
              </a:rPr>
              <a:t>（每半年测一次）</a:t>
            </a:r>
            <a:endParaRPr kumimoji="0" lang="en-US" altLang="zh-CN" sz="2000" b="0" i="0" u="sng" strike="noStrike" kern="1200" cap="none" spc="0" normalizeH="0" baseline="0" noProof="0">
              <a:ln>
                <a:noFill/>
              </a:ln>
              <a:solidFill>
                <a:srgbClr val="FFFF00"/>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schemeClr val="tx1"/>
                </a:solidFill>
                <a:effectLst/>
                <a:uLnTx/>
                <a:uFillTx/>
                <a:latin typeface="+mn-lt"/>
                <a:ea typeface="+mn-ea"/>
                <a:cs typeface="+mn-cs"/>
              </a:rPr>
              <a:t>2.</a:t>
            </a:r>
            <a:r>
              <a:rPr kumimoji="0" lang="zh-CN" altLang="en-US" sz="2000" b="0" i="0" u="none" strike="noStrike" kern="1200" cap="none" spc="0" normalizeH="0" baseline="0" noProof="0">
                <a:ln>
                  <a:noFill/>
                </a:ln>
                <a:solidFill>
                  <a:schemeClr val="tx1"/>
                </a:solidFill>
                <a:effectLst/>
                <a:uLnTx/>
                <a:uFillTx/>
                <a:latin typeface="+mn-lt"/>
                <a:ea typeface="+mn-ea"/>
                <a:cs typeface="+mn-cs"/>
              </a:rPr>
              <a:t>静电接地</a:t>
            </a:r>
            <a:endParaRPr kumimoji="0" lang="en-US" altLang="zh-CN" sz="2000" b="0" i="0" u="none" strike="noStrike" kern="1200" cap="none" spc="0" normalizeH="0" baseline="0" noProof="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000" b="0" i="0" u="none" strike="noStrike" kern="1200" cap="none" spc="0" normalizeH="0" baseline="0" noProof="0">
                <a:ln>
                  <a:noFill/>
                </a:ln>
                <a:solidFill>
                  <a:schemeClr val="tx1"/>
                </a:solidFill>
                <a:effectLst/>
                <a:uLnTx/>
                <a:uFillTx/>
                <a:latin typeface="+mn-lt"/>
                <a:ea typeface="+mn-ea"/>
                <a:cs typeface="+mn-cs"/>
              </a:rPr>
              <a:t>机器</a:t>
            </a:r>
            <a:r>
              <a:rPr kumimoji="0" lang="zh-CN" altLang="en-US" sz="2000" b="0" i="0" u="sng" strike="noStrike" kern="1200" cap="none" spc="0" normalizeH="0" baseline="0" noProof="0">
                <a:ln>
                  <a:noFill/>
                </a:ln>
                <a:solidFill>
                  <a:srgbClr val="FFFF00"/>
                </a:solidFill>
                <a:effectLst/>
                <a:uLnTx/>
                <a:uFillTx/>
                <a:latin typeface="+mn-lt"/>
                <a:ea typeface="+mn-ea"/>
                <a:cs typeface="+mn-cs"/>
              </a:rPr>
              <a:t>接地线不小于</a:t>
            </a:r>
            <a:r>
              <a:rPr kumimoji="0" lang="en-US" sz="2000" b="0" i="0" u="sng" strike="noStrike" kern="1200" cap="none" spc="0" normalizeH="0" baseline="0" noProof="0">
                <a:ln>
                  <a:noFill/>
                </a:ln>
                <a:solidFill>
                  <a:srgbClr val="FFFF00"/>
                </a:solidFill>
                <a:effectLst/>
                <a:uLnTx/>
                <a:uFillTx/>
                <a:latin typeface="+mn-lt"/>
                <a:ea typeface="+mn-ea"/>
                <a:cs typeface="+mn-cs"/>
              </a:rPr>
              <a:t>6mm</a:t>
            </a:r>
            <a:r>
              <a:rPr kumimoji="0" lang="en-US" sz="2000" b="0" i="0" u="sng" strike="noStrike" kern="1200" cap="none" spc="0" normalizeH="0" baseline="30000" noProof="0">
                <a:ln>
                  <a:noFill/>
                </a:ln>
                <a:solidFill>
                  <a:srgbClr val="FFFF00"/>
                </a:solidFill>
                <a:effectLst/>
                <a:uLnTx/>
                <a:uFillTx/>
                <a:latin typeface="+mn-lt"/>
                <a:ea typeface="+mn-ea"/>
                <a:cs typeface="+mn-cs"/>
              </a:rPr>
              <a:t>2</a:t>
            </a:r>
            <a:endParaRPr kumimoji="0" lang="en-US" sz="2000" b="0" i="0" u="sng" strike="noStrike" kern="1200" cap="none" spc="0" normalizeH="0" baseline="30000" noProof="0">
              <a:ln>
                <a:noFill/>
              </a:ln>
              <a:solidFill>
                <a:srgbClr val="FFFF00"/>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schemeClr val="lt1"/>
                </a:solidFill>
                <a:effectLst/>
                <a:uLnTx/>
                <a:uFillTx/>
                <a:latin typeface="+mn-lt"/>
                <a:ea typeface="+mn-ea"/>
                <a:cs typeface="+mn-cs"/>
              </a:rPr>
              <a:t>3.</a:t>
            </a:r>
            <a:r>
              <a:rPr kumimoji="0" lang="zh-CN" altLang="en-US" sz="2000" b="0" i="0" u="none" strike="noStrike" kern="1200" cap="none" spc="0" normalizeH="0" baseline="0" noProof="0">
                <a:ln>
                  <a:noFill/>
                </a:ln>
                <a:solidFill>
                  <a:schemeClr val="lt1"/>
                </a:solidFill>
                <a:effectLst/>
                <a:uLnTx/>
                <a:uFillTx/>
                <a:latin typeface="+mn-lt"/>
                <a:ea typeface="+mn-ea"/>
                <a:cs typeface="+mn-cs"/>
              </a:rPr>
              <a:t>阀门、法兰防静电跨接</a:t>
            </a:r>
            <a:r>
              <a:rPr kumimoji="0" lang="zh-CN" altLang="en-US" sz="2000" b="0" i="0" u="sng" strike="noStrike" kern="1200" cap="none" spc="0" normalizeH="0" baseline="0" noProof="0">
                <a:ln>
                  <a:noFill/>
                </a:ln>
                <a:solidFill>
                  <a:srgbClr val="FFFF00"/>
                </a:solidFill>
                <a:effectLst/>
                <a:uLnTx/>
                <a:uFillTx/>
                <a:latin typeface="+mn-lt"/>
                <a:ea typeface="+mn-ea"/>
                <a:cs typeface="+mn-cs"/>
              </a:rPr>
              <a:t>不大于</a:t>
            </a:r>
            <a:r>
              <a:rPr kumimoji="0" lang="en-US" altLang="zh-CN" sz="2000" b="0" i="0" u="sng" strike="noStrike" kern="1200" cap="none" spc="0" normalizeH="0" baseline="0" noProof="0">
                <a:ln>
                  <a:noFill/>
                </a:ln>
                <a:solidFill>
                  <a:srgbClr val="FFFF00"/>
                </a:solidFill>
                <a:effectLst/>
                <a:uLnTx/>
                <a:uFillTx/>
                <a:latin typeface="+mn-lt"/>
                <a:ea typeface="+mn-ea"/>
                <a:cs typeface="+mn-cs"/>
              </a:rPr>
              <a:t>0.03Ω</a:t>
            </a:r>
            <a:endParaRPr kumimoji="0" lang="en-US" altLang="zh-CN" sz="2000" b="0" i="0" u="sng" strike="noStrike" kern="1200" cap="none" spc="0" normalizeH="0" baseline="0" noProof="0">
              <a:ln>
                <a:noFill/>
              </a:ln>
              <a:solidFill>
                <a:srgbClr val="FFFF00"/>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schemeClr val="tx1"/>
                </a:solidFill>
                <a:effectLst/>
                <a:uLnTx/>
                <a:uFillTx/>
                <a:latin typeface="+mn-lt"/>
                <a:ea typeface="+mn-ea"/>
                <a:cs typeface="+mn-cs"/>
              </a:rPr>
              <a:t>4.</a:t>
            </a:r>
            <a:r>
              <a:rPr kumimoji="0" lang="zh-CN" altLang="en-US" sz="2000" b="0" i="0" u="none" strike="noStrike" kern="1200" cap="none" spc="0" normalizeH="0" baseline="0" noProof="0">
                <a:ln>
                  <a:noFill/>
                </a:ln>
                <a:solidFill>
                  <a:schemeClr val="tx1"/>
                </a:solidFill>
                <a:effectLst/>
                <a:uLnTx/>
                <a:uFillTx/>
                <a:latin typeface="+mn-lt"/>
                <a:ea typeface="+mn-ea"/>
                <a:cs typeface="+mn-cs"/>
              </a:rPr>
              <a:t>生产区入站口：人体静电释放静电装置</a:t>
            </a:r>
            <a:endParaRPr kumimoji="0" lang="en-US" altLang="zh-CN" sz="2000" b="0" i="0" u="none" strike="noStrike" kern="1200" cap="none" spc="0" normalizeH="0" baseline="0" noProof="0">
              <a:ln>
                <a:noFill/>
              </a:ln>
              <a:solidFill>
                <a:schemeClr val="tx1"/>
              </a:solidFill>
              <a:effectLst/>
              <a:uLnTx/>
              <a:uFillTx/>
              <a:latin typeface="+mn-lt"/>
              <a:ea typeface="+mn-ea"/>
              <a:cs typeface="+mn-cs"/>
            </a:endParaRPr>
          </a:p>
        </p:txBody>
      </p:sp>
      <p:sp>
        <p:nvSpPr>
          <p:cNvPr id="8" name="矩形标注 7"/>
          <p:cNvSpPr/>
          <p:nvPr/>
        </p:nvSpPr>
        <p:spPr>
          <a:xfrm>
            <a:off x="6084888" y="2708275"/>
            <a:ext cx="2525713" cy="3600450"/>
          </a:xfrm>
          <a:prstGeom prst="wedgeRectCallout">
            <a:avLst>
              <a:gd name="adj1" fmla="val -9453"/>
              <a:gd name="adj2" fmla="val -57594"/>
            </a:avLst>
          </a:prstGeom>
          <a:gradFill>
            <a:gsLst>
              <a:gs pos="0">
                <a:srgbClr val="AF1D5C"/>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dirty="0">
                <a:ln>
                  <a:noFill/>
                </a:ln>
                <a:solidFill>
                  <a:schemeClr val="tx1"/>
                </a:solidFill>
                <a:effectLst/>
                <a:uLnTx/>
                <a:uFillTx/>
                <a:latin typeface="+mn-lt"/>
                <a:ea typeface="+mn-ea"/>
                <a:cs typeface="+mn-cs"/>
              </a:rPr>
              <a:t>1.</a:t>
            </a:r>
            <a:r>
              <a:rPr kumimoji="0" lang="zh-CN" altLang="en-US" sz="2000" b="0" i="0" u="none" strike="noStrike" kern="1200" cap="none" spc="0" normalizeH="0" baseline="0" noProof="0" dirty="0">
                <a:ln>
                  <a:noFill/>
                </a:ln>
                <a:solidFill>
                  <a:schemeClr val="tx1"/>
                </a:solidFill>
                <a:effectLst/>
                <a:uLnTx/>
                <a:uFillTx/>
                <a:latin typeface="+mn-lt"/>
                <a:ea typeface="+mn-ea"/>
                <a:cs typeface="+mn-cs"/>
              </a:rPr>
              <a:t> </a:t>
            </a:r>
            <a:r>
              <a:rPr kumimoji="0" lang="zh-CN" altLang="en-US" sz="2000" b="0" i="0" u="sng" strike="noStrike" kern="1200" cap="none" spc="0" normalizeH="0" baseline="0" noProof="0" dirty="0">
                <a:ln>
                  <a:noFill/>
                </a:ln>
                <a:solidFill>
                  <a:srgbClr val="FFFF00"/>
                </a:solidFill>
                <a:effectLst/>
                <a:uLnTx/>
                <a:uFillTx/>
                <a:latin typeface="+mn-lt"/>
                <a:ea typeface="+mn-ea"/>
                <a:cs typeface="+mn-cs"/>
              </a:rPr>
              <a:t>控制中心在值班室（</a:t>
            </a:r>
            <a:r>
              <a:rPr kumimoji="0" lang="en-US" altLang="zh-CN" sz="2000" b="0" i="0" u="sng" strike="noStrike" kern="1200" cap="none" spc="0" normalizeH="0" baseline="0" noProof="0" dirty="0">
                <a:ln>
                  <a:noFill/>
                </a:ln>
                <a:solidFill>
                  <a:srgbClr val="FFFF00"/>
                </a:solidFill>
                <a:effectLst/>
                <a:uLnTx/>
                <a:uFillTx/>
                <a:latin typeface="+mn-lt"/>
                <a:ea typeface="+mn-ea"/>
                <a:cs typeface="+mn-cs"/>
              </a:rPr>
              <a:t>24</a:t>
            </a:r>
            <a:r>
              <a:rPr kumimoji="0" lang="zh-CN" altLang="en-US" sz="2000" b="0" i="0" u="sng" strike="noStrike" kern="1200" cap="none" spc="0" normalizeH="0" baseline="0" noProof="0" dirty="0">
                <a:ln>
                  <a:noFill/>
                </a:ln>
                <a:solidFill>
                  <a:srgbClr val="FFFF00"/>
                </a:solidFill>
                <a:effectLst/>
                <a:uLnTx/>
                <a:uFillTx/>
                <a:latin typeface="+mn-lt"/>
                <a:ea typeface="+mn-ea"/>
                <a:cs typeface="+mn-cs"/>
              </a:rPr>
              <a:t>小时值守）</a:t>
            </a:r>
            <a:endParaRPr kumimoji="0" lang="en-US" altLang="zh-CN" sz="2000" b="0" i="0" u="sng" strike="noStrike" kern="1200" cap="none" spc="0" normalizeH="0" baseline="0" noProof="0" dirty="0">
              <a:ln>
                <a:noFill/>
              </a:ln>
              <a:solidFill>
                <a:srgbClr val="FFFF00"/>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dirty="0">
                <a:ln>
                  <a:noFill/>
                </a:ln>
                <a:solidFill>
                  <a:schemeClr val="tx1"/>
                </a:solidFill>
                <a:effectLst/>
                <a:uLnTx/>
                <a:uFillTx/>
                <a:latin typeface="+mn-lt"/>
                <a:ea typeface="+mn-ea"/>
                <a:cs typeface="+mn-cs"/>
              </a:rPr>
              <a:t>2.</a:t>
            </a:r>
            <a:r>
              <a:rPr kumimoji="0" lang="zh-CN" altLang="en-US" sz="2000" b="0" i="0" u="none" strike="noStrike" kern="1200" cap="none" spc="0" normalizeH="0" baseline="0" noProof="0" dirty="0">
                <a:ln>
                  <a:noFill/>
                </a:ln>
                <a:solidFill>
                  <a:schemeClr val="tx1"/>
                </a:solidFill>
                <a:effectLst/>
                <a:uLnTx/>
                <a:uFillTx/>
                <a:latin typeface="+mn-lt"/>
                <a:ea typeface="+mn-ea"/>
                <a:cs typeface="+mn-cs"/>
              </a:rPr>
              <a:t>三级以上站：设安防中心、联网、联锁，</a:t>
            </a:r>
            <a:endParaRPr kumimoji="0" lang="en-US" altLang="zh-CN" sz="20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dirty="0">
                <a:ln>
                  <a:noFill/>
                </a:ln>
                <a:solidFill>
                  <a:schemeClr val="tx1"/>
                </a:solidFill>
                <a:effectLst/>
                <a:uLnTx/>
                <a:uFillTx/>
                <a:latin typeface="+mn-lt"/>
                <a:ea typeface="+mn-ea"/>
                <a:cs typeface="+mn-cs"/>
              </a:rPr>
              <a:t>3.</a:t>
            </a:r>
            <a:r>
              <a:rPr kumimoji="0" lang="zh-CN" altLang="en-US" sz="2000" b="0" i="0" u="none" strike="noStrike" kern="1200" cap="none" spc="0" normalizeH="0" baseline="0" noProof="0" dirty="0">
                <a:ln>
                  <a:noFill/>
                </a:ln>
                <a:solidFill>
                  <a:schemeClr val="tx1"/>
                </a:solidFill>
                <a:effectLst/>
                <a:uLnTx/>
                <a:uFillTx/>
                <a:latin typeface="+mn-lt"/>
                <a:ea typeface="+mn-ea"/>
                <a:cs typeface="+mn-cs"/>
              </a:rPr>
              <a:t>有报警电话，不间断</a:t>
            </a:r>
            <a:r>
              <a:rPr kumimoji="0" lang="zh-CN" altLang="en-US" sz="2000" b="0" i="0" u="none" strike="noStrike" kern="1200" cap="none" spc="0" normalizeH="0" baseline="0" noProof="0">
                <a:ln>
                  <a:noFill/>
                </a:ln>
                <a:solidFill>
                  <a:schemeClr val="tx1"/>
                </a:solidFill>
                <a:effectLst/>
                <a:uLnTx/>
                <a:uFillTx/>
                <a:latin typeface="+mn-lt"/>
                <a:ea typeface="+mn-ea"/>
                <a:cs typeface="+mn-cs"/>
              </a:rPr>
              <a:t>电</a:t>
            </a:r>
            <a:r>
              <a:rPr kumimoji="0" lang="zh-CN" altLang="en-US" sz="2000" b="0" i="0" u="none" strike="noStrike" kern="1200" cap="none" spc="0" normalizeH="0" baseline="0" noProof="0" smtClean="0">
                <a:ln>
                  <a:noFill/>
                </a:ln>
                <a:solidFill>
                  <a:schemeClr val="tx1"/>
                </a:solidFill>
                <a:effectLst/>
                <a:uLnTx/>
                <a:uFillTx/>
                <a:latin typeface="+mn-lt"/>
                <a:ea typeface="+mn-ea"/>
                <a:cs typeface="+mn-cs"/>
              </a:rPr>
              <a:t>源</a:t>
            </a:r>
            <a:endParaRPr kumimoji="0" lang="en-US" altLang="zh-CN" sz="2000" b="0" i="0" u="none" strike="noStrike" kern="1200" cap="none" spc="0" normalizeH="0" baseline="0" noProof="0" smtClean="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smtClean="0">
                <a:ln>
                  <a:noFill/>
                </a:ln>
                <a:solidFill>
                  <a:schemeClr val="tx1"/>
                </a:solidFill>
                <a:effectLst/>
                <a:uLnTx/>
                <a:uFillTx/>
                <a:latin typeface="+mn-lt"/>
                <a:ea typeface="+mn-ea"/>
                <a:cs typeface="+mn-cs"/>
              </a:rPr>
              <a:t>4.</a:t>
            </a:r>
            <a:r>
              <a:rPr kumimoji="0" lang="zh-CN" altLang="en-US" sz="2000" b="0" i="0" u="none" strike="noStrike" kern="1200" cap="none" spc="0" normalizeH="0" baseline="0" noProof="0" smtClean="0">
                <a:ln>
                  <a:noFill/>
                </a:ln>
                <a:solidFill>
                  <a:schemeClr val="tx1"/>
                </a:solidFill>
                <a:effectLst/>
                <a:uLnTx/>
                <a:uFillTx/>
                <a:latin typeface="+mn-lt"/>
                <a:ea typeface="+mn-ea"/>
                <a:cs typeface="+mn-cs"/>
              </a:rPr>
              <a:t>定期检查控制系统（一般每月至少一次）</a:t>
            </a:r>
            <a:endParaRPr kumimoji="0" lang="en-US" altLang="zh-CN" sz="20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spd="slow" advTm="5769">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41" name="Freeform 7"/>
          <p:cNvSpPr/>
          <p:nvPr/>
        </p:nvSpPr>
        <p:spPr>
          <a:xfrm>
            <a:off x="890588" y="785813"/>
            <a:ext cx="369887" cy="425450"/>
          </a:xfrm>
          <a:custGeom>
            <a:avLst/>
            <a:gdLst/>
            <a:ahLst/>
            <a:cxnLst>
              <a:cxn ang="0">
                <a:pos x="2147483647" y="0"/>
              </a:cxn>
              <a:cxn ang="0">
                <a:pos x="2147483647" y="0"/>
              </a:cxn>
              <a:cxn ang="0">
                <a:pos x="2147483647" y="2147483647"/>
              </a:cxn>
              <a:cxn ang="0">
                <a:pos x="0" y="2147483647"/>
              </a:cxn>
              <a:cxn ang="0">
                <a:pos x="0" y="2147483647"/>
              </a:cxn>
              <a:cxn ang="0">
                <a:pos x="2147483647" y="2147483647"/>
              </a:cxn>
              <a:cxn ang="0">
                <a:pos x="2147483647" y="2147483647"/>
              </a:cxn>
              <a:cxn ang="0">
                <a:pos x="2147483647" y="2147483647"/>
              </a:cxn>
              <a:cxn ang="0">
                <a:pos x="2147483647" y="2147483647"/>
              </a:cxn>
              <a:cxn ang="0">
                <a:pos x="2147483647" y="0"/>
              </a:cxn>
            </a:cxnLst>
            <a:pathLst>
              <a:path w="2504" h="2504">
                <a:moveTo>
                  <a:pt x="2199" y="0"/>
                </a:moveTo>
                <a:lnTo>
                  <a:pt x="2504" y="0"/>
                </a:lnTo>
                <a:lnTo>
                  <a:pt x="2504" y="2504"/>
                </a:lnTo>
                <a:lnTo>
                  <a:pt x="0" y="2504"/>
                </a:lnTo>
                <a:lnTo>
                  <a:pt x="0" y="2199"/>
                </a:lnTo>
                <a:lnTo>
                  <a:pt x="1970" y="2199"/>
                </a:lnTo>
                <a:lnTo>
                  <a:pt x="87" y="315"/>
                </a:lnTo>
                <a:lnTo>
                  <a:pt x="303" y="99"/>
                </a:lnTo>
                <a:lnTo>
                  <a:pt x="2199" y="1996"/>
                </a:lnTo>
                <a:lnTo>
                  <a:pt x="2199" y="0"/>
                </a:lnTo>
                <a:close/>
              </a:path>
            </a:pathLst>
          </a:custGeom>
          <a:solidFill>
            <a:schemeClr val="bg1"/>
          </a:solidFill>
          <a:ln w="9525">
            <a:noFill/>
          </a:ln>
        </p:spPr>
        <p:txBody>
          <a:bodyPr/>
          <a:p>
            <a:endParaRPr lang="zh-CN" altLang="en-US"/>
          </a:p>
        </p:txBody>
      </p:sp>
      <p:sp>
        <p:nvSpPr>
          <p:cNvPr id="4" name="文本框 3"/>
          <p:cNvSpPr txBox="1"/>
          <p:nvPr/>
        </p:nvSpPr>
        <p:spPr>
          <a:xfrm>
            <a:off x="534988" y="1433513"/>
            <a:ext cx="3635375" cy="2743200"/>
          </a:xfrm>
          <a:prstGeom prst="rect">
            <a:avLst/>
          </a:prstGeom>
          <a:noFill/>
        </p:spPr>
        <p:txBody>
          <a:bodyPr wrap="square" rtlCol="0">
            <a:noAutofit/>
          </a:bodyPr>
          <a:p>
            <a:pPr marL="571500" marR="0" indent="-571500" defTabSz="914400">
              <a:spcBef>
                <a:spcPct val="20000"/>
              </a:spcBef>
              <a:buClr>
                <a:schemeClr val="tx2"/>
              </a:buClr>
              <a:buSzTx/>
              <a:buFontTx/>
              <a:defRPr/>
            </a:pPr>
            <a:r>
              <a:rPr lang="zh-CN" altLang="en-US" kern="0" noProof="0" dirty="0" smtClean="0">
                <a:effectLst>
                  <a:outerShdw blurRad="38100" dist="38100" dir="2700000" algn="tl">
                    <a:srgbClr val="000000"/>
                  </a:outerShdw>
                </a:effectLst>
                <a:latin typeface="+mn-lt"/>
                <a:ea typeface="+mn-ea"/>
                <a:cs typeface="+mn-cs"/>
                <a:sym typeface="+mn-ea"/>
              </a:rPr>
              <a:t>一、企业安全生产标准化规范</a:t>
            </a:r>
            <a:endParaRPr kumimoji="0" lang="en-US" altLang="zh-CN" kern="0" cap="none" spc="0" normalizeH="0" baseline="0" noProof="0" dirty="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r>
              <a:rPr lang="zh-CN" altLang="en-US" kern="0" noProof="0" dirty="0" smtClean="0">
                <a:effectLst>
                  <a:outerShdw blurRad="38100" dist="38100" dir="2700000" algn="tl">
                    <a:srgbClr val="000000"/>
                  </a:outerShdw>
                </a:effectLst>
                <a:latin typeface="+mn-lt"/>
                <a:ea typeface="+mn-ea"/>
                <a:cs typeface="+mn-cs"/>
                <a:sym typeface="+mn-ea"/>
              </a:rPr>
              <a:t>（一）、核心技术要求</a:t>
            </a:r>
            <a:r>
              <a:rPr lang="en-US" altLang="zh-CN" kern="0" noProof="0" dirty="0" smtClean="0">
                <a:effectLst>
                  <a:outerShdw blurRad="38100" dist="38100" dir="2700000" algn="tl">
                    <a:srgbClr val="000000"/>
                  </a:outerShdw>
                </a:effectLst>
                <a:latin typeface="+mn-lt"/>
                <a:ea typeface="+mn-ea"/>
                <a:cs typeface="+mn-cs"/>
                <a:sym typeface="+mn-ea"/>
              </a:rPr>
              <a:t>8</a:t>
            </a:r>
            <a:r>
              <a:rPr lang="zh-CN" altLang="en-US" kern="0" noProof="0" dirty="0" smtClean="0">
                <a:effectLst>
                  <a:outerShdw blurRad="38100" dist="38100" dir="2700000" algn="tl">
                    <a:srgbClr val="000000"/>
                  </a:outerShdw>
                </a:effectLst>
                <a:latin typeface="+mn-lt"/>
                <a:ea typeface="+mn-ea"/>
                <a:cs typeface="+mn-cs"/>
                <a:sym typeface="+mn-ea"/>
              </a:rPr>
              <a:t>个体系：</a:t>
            </a:r>
            <a:endParaRPr kumimoji="0" lang="en-US" altLang="zh-CN" kern="0" cap="none" spc="0" normalizeH="0" baseline="0" noProof="0" dirty="0" smtClean="0">
              <a:effectLst>
                <a:outerShdw blurRad="38100" dist="38100" dir="2700000" algn="tl">
                  <a:srgbClr val="000000"/>
                </a:outerShdw>
              </a:effectLst>
              <a:latin typeface="+mn-lt"/>
              <a:ea typeface="+mn-ea"/>
              <a:cs typeface="+mn-cs"/>
            </a:endParaRPr>
          </a:p>
          <a:p>
            <a:pPr marR="0" defTabSz="914400">
              <a:spcBef>
                <a:spcPts val="0"/>
              </a:spcBef>
              <a:buClr>
                <a:schemeClr val="tx2"/>
              </a:buClr>
              <a:buSzTx/>
              <a:buFontTx/>
              <a:defRPr/>
            </a:pPr>
            <a:r>
              <a:rPr lang="en-US" altLang="zh-CN" kern="0" noProof="0" dirty="0" smtClean="0">
                <a:effectLst>
                  <a:outerShdw blurRad="38100" dist="38100" dir="2700000" algn="tl">
                    <a:srgbClr val="000000"/>
                  </a:outerShdw>
                </a:effectLst>
                <a:latin typeface="+mn-lt"/>
                <a:ea typeface="+mn-ea"/>
                <a:cs typeface="+mn-cs"/>
                <a:sym typeface="+mn-ea"/>
              </a:rPr>
              <a:t>《</a:t>
            </a:r>
            <a:r>
              <a:rPr lang="zh-CN" altLang="en-US" kern="0" noProof="0" dirty="0" smtClean="0">
                <a:effectLst>
                  <a:outerShdw blurRad="38100" dist="38100" dir="2700000" algn="tl">
                    <a:srgbClr val="000000"/>
                  </a:outerShdw>
                </a:effectLst>
                <a:latin typeface="+mn-lt"/>
                <a:ea typeface="+mn-ea"/>
                <a:cs typeface="+mn-cs"/>
                <a:sym typeface="+mn-ea"/>
              </a:rPr>
              <a:t>城镇燃气经营企业安全生产</a:t>
            </a:r>
            <a:endParaRPr lang="zh-CN" altLang="en-US" kern="0" noProof="0" dirty="0" smtClean="0">
              <a:effectLst>
                <a:outerShdw blurRad="38100" dist="38100" dir="2700000" algn="tl">
                  <a:srgbClr val="000000"/>
                </a:outerShdw>
              </a:effectLst>
              <a:latin typeface="+mn-lt"/>
              <a:ea typeface="+mn-ea"/>
              <a:sym typeface="+mn-ea"/>
            </a:endParaRPr>
          </a:p>
          <a:p>
            <a:pPr marR="0" defTabSz="914400">
              <a:spcBef>
                <a:spcPts val="0"/>
              </a:spcBef>
              <a:buClr>
                <a:schemeClr val="tx2"/>
              </a:buClr>
              <a:buSzTx/>
              <a:buFontTx/>
              <a:defRPr/>
            </a:pPr>
            <a:r>
              <a:rPr lang="zh-CN" altLang="en-US" kern="0" noProof="0" dirty="0" smtClean="0">
                <a:effectLst>
                  <a:outerShdw blurRad="38100" dist="38100" dir="2700000" algn="tl">
                    <a:srgbClr val="000000"/>
                  </a:outerShdw>
                </a:effectLst>
                <a:latin typeface="+mn-lt"/>
                <a:ea typeface="+mn-ea"/>
                <a:cs typeface="+mn-cs"/>
                <a:sym typeface="+mn-ea"/>
              </a:rPr>
              <a:t>标准化规范</a:t>
            </a:r>
            <a:r>
              <a:rPr lang="en-US" altLang="zh-CN" kern="0" noProof="0" dirty="0" smtClean="0">
                <a:effectLst>
                  <a:outerShdw blurRad="38100" dist="38100" dir="2700000" algn="tl">
                    <a:srgbClr val="000000"/>
                  </a:outerShdw>
                </a:effectLst>
                <a:latin typeface="+mn-lt"/>
                <a:ea typeface="+mn-ea"/>
                <a:cs typeface="+mn-cs"/>
                <a:sym typeface="+mn-ea"/>
              </a:rPr>
              <a:t>》</a:t>
            </a:r>
            <a:endParaRPr kumimoji="0" lang="en-US" altLang="zh-CN" kern="0" baseline="0" noProof="0" dirty="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r>
              <a:rPr lang="en-US" altLang="zh-CN" kern="0" noProof="0" dirty="0" smtClean="0">
                <a:effectLst>
                  <a:outerShdw blurRad="38100" dist="38100" dir="2700000" algn="tl">
                    <a:srgbClr val="000000"/>
                  </a:outerShdw>
                </a:effectLst>
                <a:latin typeface="+mn-lt"/>
                <a:ea typeface="+mn-ea"/>
                <a:cs typeface="+mn-cs"/>
                <a:sym typeface="+mn-ea"/>
              </a:rPr>
              <a:t>T/CGAS002-2017</a:t>
            </a:r>
            <a:endParaRPr kumimoji="0" lang="en-US" altLang="zh-CN" kern="0" cap="none" spc="0" normalizeH="0" baseline="0" noProof="0" dirty="0" smtClean="0">
              <a:effectLst>
                <a:outerShdw blurRad="38100" dist="38100" dir="2700000" algn="tl">
                  <a:srgbClr val="000000"/>
                </a:outerShdw>
              </a:effectLst>
              <a:latin typeface="+mn-lt"/>
              <a:ea typeface="+mn-ea"/>
              <a:cs typeface="+mn-cs"/>
            </a:endParaRPr>
          </a:p>
          <a:p>
            <a:endParaRPr lang="zh-CN" altLang="en-US" noProof="1"/>
          </a:p>
        </p:txBody>
      </p:sp>
      <p:graphicFrame>
        <p:nvGraphicFramePr>
          <p:cNvPr id="6" name="图示 5"/>
          <p:cNvGraphicFramePr/>
          <p:nvPr/>
        </p:nvGraphicFramePr>
        <p:xfrm>
          <a:off x="3554095" y="1211579"/>
          <a:ext cx="5160645" cy="523240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p:transition spd="slow" advTm="5769">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890588" y="1341438"/>
            <a:ext cx="8002588" cy="644525"/>
          </a:xfrm>
          <a:prstGeom prst="rect">
            <a:avLst/>
          </a:prstGeom>
          <a:noFill/>
        </p:spPr>
        <p:txBody>
          <a:bodyPr wrap="square" rtlCol="0">
            <a:spAutoFit/>
          </a:bodyPr>
          <a:p>
            <a:r>
              <a:rPr lang="en-US" altLang="zh-CN" kern="0" noProof="0" smtClean="0">
                <a:effectLst>
                  <a:outerShdw blurRad="38100" dist="38100" dir="2700000" algn="tl">
                    <a:srgbClr val="000000"/>
                  </a:outerShdw>
                </a:effectLst>
                <a:latin typeface="+mn-lt"/>
                <a:ea typeface="+mn-ea"/>
                <a:cs typeface="+mn-cs"/>
                <a:sym typeface="+mn-ea"/>
              </a:rPr>
              <a:t>8.</a:t>
            </a:r>
            <a:r>
              <a:rPr lang="zh-CN" altLang="en-US" kern="0" noProof="0" smtClean="0">
                <a:effectLst>
                  <a:outerShdw blurRad="38100" dist="38100" dir="2700000" algn="tl">
                    <a:srgbClr val="000000"/>
                  </a:outerShdw>
                </a:effectLst>
                <a:latin typeface="+mn-lt"/>
                <a:ea typeface="+mn-ea"/>
                <a:cs typeface="+mn-cs"/>
                <a:sym typeface="+mn-ea"/>
              </a:rPr>
              <a:t>建筑设施检查项目：</a:t>
            </a:r>
            <a:endParaRPr kumimoji="0" lang="en-US" altLang="zh-CN" kern="0" cap="none" spc="0" normalizeH="0" baseline="0" noProof="0" smtClean="0">
              <a:solidFill>
                <a:srgbClr val="FF0000"/>
              </a:solidFill>
              <a:effectLst>
                <a:outerShdw blurRad="38100" dist="38100" dir="2700000" algn="tl">
                  <a:srgbClr val="000000"/>
                </a:outerShdw>
              </a:effectLst>
              <a:latin typeface="+mn-lt"/>
              <a:ea typeface="+mn-ea"/>
              <a:cs typeface="+mn-cs"/>
            </a:endParaRPr>
          </a:p>
          <a:p>
            <a:endParaRPr lang="zh-CN" altLang="en-US" noProof="1"/>
          </a:p>
        </p:txBody>
      </p:sp>
      <p:graphicFrame>
        <p:nvGraphicFramePr>
          <p:cNvPr id="4" name="图示 3"/>
          <p:cNvGraphicFramePr/>
          <p:nvPr/>
        </p:nvGraphicFramePr>
        <p:xfrm>
          <a:off x="0" y="1341119"/>
          <a:ext cx="9145270" cy="1786256"/>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6" name="矩形标注 5"/>
          <p:cNvSpPr/>
          <p:nvPr/>
        </p:nvSpPr>
        <p:spPr>
          <a:xfrm>
            <a:off x="180975" y="2781300"/>
            <a:ext cx="4940300" cy="3706813"/>
          </a:xfrm>
          <a:prstGeom prst="wedgeRectCallout">
            <a:avLst>
              <a:gd name="adj1" fmla="val 28272"/>
              <a:gd name="adj2" fmla="val -55070"/>
            </a:avLst>
          </a:prstGeom>
          <a:gradFill>
            <a:gsLst>
              <a:gs pos="0">
                <a:srgbClr val="AF1D5C"/>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dirty="0">
                <a:ln>
                  <a:noFill/>
                </a:ln>
                <a:solidFill>
                  <a:schemeClr val="lt1"/>
                </a:solidFill>
                <a:effectLst/>
                <a:uLnTx/>
                <a:uFillTx/>
                <a:latin typeface="+mn-lt"/>
                <a:ea typeface="+mn-ea"/>
                <a:cs typeface="+mn-cs"/>
              </a:rPr>
              <a:t>1.</a:t>
            </a:r>
            <a:r>
              <a:rPr kumimoji="0" lang="zh-CN" altLang="en-US" sz="2000" b="0" i="0" u="none" strike="noStrike" kern="1200" cap="none" spc="0" normalizeH="0" baseline="0" noProof="0" dirty="0">
                <a:ln>
                  <a:noFill/>
                </a:ln>
                <a:solidFill>
                  <a:schemeClr val="lt1"/>
                </a:solidFill>
                <a:effectLst/>
                <a:uLnTx/>
                <a:uFillTx/>
                <a:latin typeface="+mn-lt"/>
                <a:ea typeface="+mn-ea"/>
                <a:cs typeface="+mn-cs"/>
              </a:rPr>
              <a:t>建筑耐火等级二级</a:t>
            </a:r>
            <a:endParaRPr kumimoji="0" lang="en-US" altLang="zh-CN" sz="2000" b="0" i="0" u="none" strike="noStrike" kern="1200" cap="none" spc="0" normalizeH="0" baseline="0" noProof="0" dirty="0">
              <a:ln>
                <a:noFill/>
              </a:ln>
              <a:solidFill>
                <a:schemeClr val="lt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dirty="0">
                <a:ln>
                  <a:noFill/>
                </a:ln>
                <a:solidFill>
                  <a:schemeClr val="lt1"/>
                </a:solidFill>
                <a:effectLst/>
                <a:uLnTx/>
                <a:uFillTx/>
                <a:latin typeface="+mn-lt"/>
                <a:ea typeface="+mn-ea"/>
                <a:cs typeface="+mn-cs"/>
              </a:rPr>
              <a:t>2.</a:t>
            </a:r>
            <a:r>
              <a:rPr kumimoji="0" lang="zh-CN" altLang="en-US" sz="2000" b="0" i="0" u="none" strike="noStrike" kern="1200" cap="none" spc="0" normalizeH="0" baseline="0" noProof="0" dirty="0">
                <a:ln>
                  <a:noFill/>
                </a:ln>
                <a:solidFill>
                  <a:schemeClr val="lt1"/>
                </a:solidFill>
                <a:effectLst/>
                <a:uLnTx/>
                <a:uFillTx/>
                <a:latin typeface="+mn-lt"/>
                <a:ea typeface="+mn-ea"/>
                <a:cs typeface="+mn-cs"/>
              </a:rPr>
              <a:t> </a:t>
            </a:r>
            <a:r>
              <a:rPr kumimoji="0" lang="en-US" sz="2000" b="0" i="0" u="none" strike="noStrike" kern="1200" cap="none" spc="0" normalizeH="0" baseline="0" noProof="0" dirty="0" err="1">
                <a:ln>
                  <a:noFill/>
                </a:ln>
                <a:solidFill>
                  <a:schemeClr val="lt1"/>
                </a:solidFill>
                <a:effectLst/>
                <a:uLnTx/>
                <a:uFillTx/>
                <a:latin typeface="+mn-lt"/>
                <a:ea typeface="+mn-ea"/>
                <a:cs typeface="+mn-cs"/>
              </a:rPr>
              <a:t>门、窗应向外开</a:t>
            </a:r>
            <a:endParaRPr kumimoji="0" lang="en-US" sz="2000" b="0" i="0" u="none" strike="noStrike" kern="1200" cap="none" spc="0" normalizeH="0" baseline="0" noProof="0" dirty="0">
              <a:ln>
                <a:noFill/>
              </a:ln>
              <a:solidFill>
                <a:schemeClr val="lt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dirty="0">
                <a:ln>
                  <a:noFill/>
                </a:ln>
                <a:solidFill>
                  <a:schemeClr val="lt1"/>
                </a:solidFill>
                <a:effectLst/>
                <a:uLnTx/>
                <a:uFillTx/>
                <a:latin typeface="+mn-lt"/>
                <a:ea typeface="+mn-ea"/>
                <a:cs typeface="+mn-cs"/>
              </a:rPr>
              <a:t>3.</a:t>
            </a:r>
            <a:r>
              <a:rPr kumimoji="0" lang="en-US" sz="2000" b="0" i="0" u="none" strike="noStrike" kern="1200" cap="none" spc="0" normalizeH="0" baseline="0" noProof="0" dirty="0">
                <a:ln>
                  <a:noFill/>
                </a:ln>
                <a:solidFill>
                  <a:schemeClr val="lt1"/>
                </a:solidFill>
                <a:effectLst/>
                <a:uLnTx/>
                <a:uFillTx/>
                <a:latin typeface="+mn-lt"/>
                <a:ea typeface="+mn-ea"/>
                <a:cs typeface="+mn-cs"/>
              </a:rPr>
              <a:t> </a:t>
            </a:r>
            <a:r>
              <a:rPr kumimoji="0" lang="en-US" sz="2000" b="0" i="0" u="none" strike="noStrike" kern="1200" cap="none" spc="0" normalizeH="0" baseline="0" noProof="0" dirty="0" err="1">
                <a:ln>
                  <a:noFill/>
                </a:ln>
                <a:solidFill>
                  <a:schemeClr val="lt1"/>
                </a:solidFill>
                <a:effectLst/>
                <a:uLnTx/>
                <a:uFillTx/>
                <a:latin typeface="+mn-lt"/>
                <a:ea typeface="+mn-ea"/>
                <a:cs typeface="+mn-cs"/>
              </a:rPr>
              <a:t>封闭式建筑应采取泄压措施</a:t>
            </a:r>
            <a:endParaRPr kumimoji="0" lang="en-US" sz="2000" b="0" i="0" u="none" strike="noStrike" kern="1200" cap="none" spc="0" normalizeH="0" baseline="0" noProof="0" dirty="0">
              <a:ln>
                <a:noFill/>
              </a:ln>
              <a:solidFill>
                <a:schemeClr val="lt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dirty="0">
                <a:ln>
                  <a:noFill/>
                </a:ln>
                <a:solidFill>
                  <a:schemeClr val="lt1"/>
                </a:solidFill>
                <a:effectLst/>
                <a:uLnTx/>
                <a:uFillTx/>
                <a:latin typeface="+mn-lt"/>
                <a:ea typeface="+mn-ea"/>
                <a:cs typeface="+mn-cs"/>
              </a:rPr>
              <a:t>4.</a:t>
            </a:r>
            <a:r>
              <a:rPr kumimoji="0" lang="en-US" sz="2000" b="0" i="0" u="none" strike="noStrike" kern="1200" cap="none" spc="0" normalizeH="0" baseline="0" noProof="0" dirty="0">
                <a:ln>
                  <a:noFill/>
                </a:ln>
                <a:solidFill>
                  <a:schemeClr val="lt1"/>
                </a:solidFill>
                <a:effectLst/>
                <a:uLnTx/>
                <a:uFillTx/>
                <a:latin typeface="+mn-lt"/>
                <a:ea typeface="+mn-ea"/>
                <a:cs typeface="+mn-cs"/>
              </a:rPr>
              <a:t> </a:t>
            </a:r>
            <a:r>
              <a:rPr kumimoji="0" lang="zh-CN" altLang="en-US" sz="2000" b="0" i="0" u="none" strike="noStrike" kern="1200" cap="none" spc="0" normalizeH="0" baseline="0" noProof="0" dirty="0">
                <a:ln>
                  <a:noFill/>
                </a:ln>
                <a:solidFill>
                  <a:schemeClr val="lt1"/>
                </a:solidFill>
                <a:effectLst/>
                <a:uLnTx/>
                <a:uFillTx/>
                <a:latin typeface="+mn-lt"/>
                <a:ea typeface="+mn-ea"/>
                <a:cs typeface="+mn-cs"/>
              </a:rPr>
              <a:t>灌瓶间</a:t>
            </a:r>
            <a:r>
              <a:rPr kumimoji="0" lang="en-US" sz="2000" b="0" i="0" u="none" strike="noStrike" kern="1200" cap="none" spc="0" normalizeH="0" baseline="0" noProof="0" dirty="0" err="1">
                <a:ln>
                  <a:noFill/>
                </a:ln>
                <a:solidFill>
                  <a:schemeClr val="lt1"/>
                </a:solidFill>
                <a:effectLst/>
                <a:uLnTx/>
                <a:uFillTx/>
                <a:latin typeface="+mn-lt"/>
                <a:ea typeface="+mn-ea"/>
                <a:cs typeface="+mn-cs"/>
              </a:rPr>
              <a:t>地面撞击时不产生火花</a:t>
            </a:r>
            <a:endParaRPr kumimoji="0" lang="en-US" sz="2000" b="0" i="0" u="none" strike="noStrike" kern="1200" cap="none" spc="0" normalizeH="0" baseline="0" noProof="0" dirty="0">
              <a:ln>
                <a:noFill/>
              </a:ln>
              <a:solidFill>
                <a:schemeClr val="lt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dirty="0">
                <a:ln>
                  <a:noFill/>
                </a:ln>
                <a:solidFill>
                  <a:schemeClr val="lt1"/>
                </a:solidFill>
                <a:effectLst/>
                <a:uLnTx/>
                <a:uFillTx/>
                <a:latin typeface="+mn-lt"/>
                <a:ea typeface="+mn-ea"/>
                <a:cs typeface="+mn-cs"/>
              </a:rPr>
              <a:t>5.</a:t>
            </a:r>
            <a:r>
              <a:rPr kumimoji="0" lang="en-US" sz="2000" b="0" i="0" u="none" strike="noStrike" kern="1200" cap="none" spc="0" normalizeH="0" baseline="0" noProof="0" dirty="0">
                <a:ln>
                  <a:noFill/>
                </a:ln>
                <a:solidFill>
                  <a:schemeClr val="lt1"/>
                </a:solidFill>
                <a:effectLst/>
                <a:uLnTx/>
                <a:uFillTx/>
                <a:latin typeface="+mn-lt"/>
                <a:ea typeface="+mn-ea"/>
                <a:cs typeface="+mn-cs"/>
              </a:rPr>
              <a:t> </a:t>
            </a:r>
            <a:r>
              <a:rPr kumimoji="0" lang="zh-CN" altLang="en-US" sz="2000" b="0" i="0" u="none" strike="noStrike" kern="1200" cap="none" spc="0" normalizeH="0" baseline="0" noProof="0" dirty="0">
                <a:ln>
                  <a:noFill/>
                </a:ln>
                <a:solidFill>
                  <a:srgbClr val="FFFF00"/>
                </a:solidFill>
                <a:effectLst/>
                <a:uLnTx/>
                <a:uFillTx/>
                <a:latin typeface="+mn-lt"/>
                <a:ea typeface="+mn-ea"/>
                <a:cs typeface="+mn-cs"/>
              </a:rPr>
              <a:t>压</a:t>
            </a:r>
            <a:r>
              <a:rPr kumimoji="0" lang="en-US" sz="2000" b="0" i="0" u="sng" strike="noStrike" kern="1200" cap="none" spc="0" normalizeH="0" baseline="0" noProof="0" dirty="0" err="1">
                <a:ln>
                  <a:noFill/>
                </a:ln>
                <a:solidFill>
                  <a:srgbClr val="FFFF00"/>
                </a:solidFill>
                <a:effectLst/>
                <a:uLnTx/>
                <a:uFillTx/>
                <a:latin typeface="+mn-lt"/>
                <a:ea typeface="+mn-ea"/>
                <a:cs typeface="+mn-cs"/>
              </a:rPr>
              <a:t>缩机室与灌瓶间</a:t>
            </a:r>
            <a:r>
              <a:rPr kumimoji="0" lang="zh-CN" altLang="en-US" sz="2000" b="0" i="0" u="sng" strike="noStrike" kern="1200" cap="none" spc="0" normalizeH="0" baseline="0" noProof="0" dirty="0">
                <a:ln>
                  <a:noFill/>
                </a:ln>
                <a:solidFill>
                  <a:srgbClr val="FFFF00"/>
                </a:solidFill>
                <a:effectLst/>
                <a:uLnTx/>
                <a:uFillTx/>
                <a:latin typeface="+mn-lt"/>
                <a:ea typeface="+mn-ea"/>
                <a:cs typeface="+mn-cs"/>
              </a:rPr>
              <a:t>，</a:t>
            </a:r>
            <a:r>
              <a:rPr kumimoji="0" lang="en-US" sz="2000" b="0" i="0" u="sng" strike="noStrike" kern="1200" cap="none" spc="0" normalizeH="0" baseline="0" noProof="0" dirty="0" err="1">
                <a:ln>
                  <a:noFill/>
                </a:ln>
                <a:solidFill>
                  <a:srgbClr val="FFFF00"/>
                </a:solidFill>
                <a:effectLst/>
                <a:uLnTx/>
                <a:uFillTx/>
                <a:latin typeface="+mn-lt"/>
                <a:ea typeface="+mn-ea"/>
                <a:cs typeface="+mn-cs"/>
              </a:rPr>
              <a:t>槽车装卸柱</a:t>
            </a:r>
            <a:r>
              <a:rPr kumimoji="0" lang="zh-CN" altLang="en-US" sz="2000" b="0" i="0" u="sng" strike="noStrike" kern="1200" cap="none" spc="0" normalizeH="0" baseline="0" noProof="0" dirty="0">
                <a:ln>
                  <a:noFill/>
                </a:ln>
                <a:solidFill>
                  <a:srgbClr val="FFFF00"/>
                </a:solidFill>
                <a:effectLst/>
                <a:uLnTx/>
                <a:uFillTx/>
                <a:latin typeface="+mn-lt"/>
                <a:ea typeface="+mn-ea"/>
                <a:cs typeface="+mn-cs"/>
              </a:rPr>
              <a:t>与</a:t>
            </a:r>
            <a:r>
              <a:rPr kumimoji="0" lang="en-US" sz="2000" b="0" i="0" u="sng" strike="noStrike" kern="1200" cap="none" spc="0" normalizeH="0" baseline="0" noProof="0" dirty="0">
                <a:ln>
                  <a:noFill/>
                </a:ln>
                <a:solidFill>
                  <a:srgbClr val="FFFF00"/>
                </a:solidFill>
                <a:effectLst/>
                <a:uLnTx/>
                <a:uFillTx/>
                <a:latin typeface="+mn-lt"/>
                <a:ea typeface="+mn-ea"/>
                <a:cs typeface="+mn-cs"/>
              </a:rPr>
              <a:t>机</a:t>
            </a:r>
            <a:r>
              <a:rPr kumimoji="0" lang="zh-CN" altLang="en-US" sz="2000" b="0" i="0" u="sng" strike="noStrike" kern="1200" cap="none" spc="0" normalizeH="0" baseline="0" noProof="0" dirty="0">
                <a:ln>
                  <a:noFill/>
                </a:ln>
                <a:solidFill>
                  <a:srgbClr val="FFFF00"/>
                </a:solidFill>
                <a:effectLst/>
                <a:uLnTx/>
                <a:uFillTx/>
                <a:latin typeface="+mn-lt"/>
                <a:ea typeface="+mn-ea"/>
                <a:cs typeface="+mn-cs"/>
              </a:rPr>
              <a:t>房</a:t>
            </a:r>
            <a:r>
              <a:rPr kumimoji="0" lang="en-US" sz="2000" b="0" i="0" u="sng" strike="noStrike" kern="1200" cap="none" spc="0" normalizeH="0" baseline="0" noProof="0" dirty="0" err="1">
                <a:ln>
                  <a:noFill/>
                </a:ln>
                <a:solidFill>
                  <a:srgbClr val="FFFF00"/>
                </a:solidFill>
                <a:effectLst/>
                <a:uLnTx/>
                <a:uFillTx/>
                <a:latin typeface="+mn-lt"/>
                <a:ea typeface="+mn-ea"/>
                <a:cs typeface="+mn-cs"/>
              </a:rPr>
              <a:t>侧山墙无门、窗洞口</a:t>
            </a:r>
            <a:r>
              <a:rPr kumimoji="0" lang="zh-CN" altLang="en-US" sz="2000" b="0" i="0" u="sng" strike="noStrike" kern="1200" cap="none" spc="0" normalizeH="0" baseline="0" noProof="0" dirty="0">
                <a:ln>
                  <a:noFill/>
                </a:ln>
                <a:solidFill>
                  <a:srgbClr val="FFFF00"/>
                </a:solidFill>
                <a:effectLst/>
                <a:uLnTx/>
                <a:uFillTx/>
                <a:latin typeface="+mn-lt"/>
                <a:ea typeface="+mn-ea"/>
                <a:cs typeface="+mn-cs"/>
              </a:rPr>
              <a:t>的</a:t>
            </a:r>
            <a:r>
              <a:rPr kumimoji="0" lang="en-US" sz="2000" b="0" i="0" u="sng" strike="noStrike" kern="1200" cap="none" spc="0" normalizeH="0" baseline="0" noProof="0" dirty="0" err="1">
                <a:ln>
                  <a:noFill/>
                </a:ln>
                <a:solidFill>
                  <a:srgbClr val="FFFF00"/>
                </a:solidFill>
                <a:effectLst/>
                <a:uLnTx/>
                <a:uFillTx/>
                <a:latin typeface="+mn-lt"/>
                <a:ea typeface="+mn-ea"/>
                <a:cs typeface="+mn-cs"/>
              </a:rPr>
              <a:t>防火墙</a:t>
            </a:r>
            <a:endParaRPr kumimoji="0" lang="en-US" sz="2000" b="0" i="0" u="sng" strike="noStrike" kern="1200" cap="none" spc="0" normalizeH="0" baseline="0" noProof="0" dirty="0">
              <a:ln>
                <a:noFill/>
              </a:ln>
              <a:solidFill>
                <a:srgbClr val="FFFF00"/>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dirty="0">
                <a:ln>
                  <a:noFill/>
                </a:ln>
                <a:solidFill>
                  <a:schemeClr val="lt1"/>
                </a:solidFill>
                <a:effectLst/>
                <a:uLnTx/>
                <a:uFillTx/>
                <a:latin typeface="+mn-lt"/>
                <a:ea typeface="+mn-ea"/>
                <a:cs typeface="+mn-cs"/>
              </a:rPr>
              <a:t>6.</a:t>
            </a:r>
            <a:r>
              <a:rPr kumimoji="0" lang="zh-CN" altLang="en-US" sz="2000" b="0" i="0" u="none" strike="noStrike" kern="1200" cap="none" spc="0" normalizeH="0" baseline="0" noProof="0" dirty="0">
                <a:ln>
                  <a:noFill/>
                </a:ln>
                <a:solidFill>
                  <a:schemeClr val="lt1"/>
                </a:solidFill>
                <a:effectLst/>
                <a:uLnTx/>
                <a:uFillTx/>
                <a:latin typeface="+mn-lt"/>
                <a:ea typeface="+mn-ea"/>
                <a:cs typeface="+mn-cs"/>
              </a:rPr>
              <a:t>电缆沟，应填满干沙</a:t>
            </a:r>
            <a:endParaRPr kumimoji="0" lang="en-US" altLang="zh-CN" sz="2000" b="0" i="0" u="none" strike="noStrike" kern="1200" cap="none" spc="0" normalizeH="0" baseline="0" noProof="0" dirty="0">
              <a:ln>
                <a:noFill/>
              </a:ln>
              <a:solidFill>
                <a:schemeClr val="lt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dirty="0">
                <a:ln>
                  <a:noFill/>
                </a:ln>
                <a:solidFill>
                  <a:schemeClr val="lt1"/>
                </a:solidFill>
                <a:effectLst/>
                <a:uLnTx/>
                <a:uFillTx/>
                <a:latin typeface="+mn-lt"/>
                <a:ea typeface="+mn-ea"/>
                <a:cs typeface="+mn-cs"/>
              </a:rPr>
              <a:t>7.</a:t>
            </a:r>
            <a:r>
              <a:rPr kumimoji="0" lang="en-US" sz="2000" b="0" i="0" u="none" strike="noStrike" kern="1200" cap="none" spc="0" normalizeH="0" baseline="0" noProof="0" dirty="0">
                <a:ln>
                  <a:noFill/>
                </a:ln>
                <a:solidFill>
                  <a:schemeClr val="lt1"/>
                </a:solidFill>
                <a:effectLst/>
                <a:uLnTx/>
                <a:uFillTx/>
                <a:latin typeface="+mn-lt"/>
                <a:ea typeface="+mn-ea"/>
                <a:cs typeface="+mn-cs"/>
              </a:rPr>
              <a:t> </a:t>
            </a:r>
            <a:r>
              <a:rPr kumimoji="0" lang="en-US" sz="2000" b="0" i="0" u="none" strike="noStrike" kern="1200" cap="none" spc="0" normalizeH="0" baseline="0" noProof="0" dirty="0" err="1">
                <a:ln>
                  <a:noFill/>
                </a:ln>
                <a:solidFill>
                  <a:schemeClr val="lt1"/>
                </a:solidFill>
                <a:effectLst/>
                <a:uLnTx/>
                <a:uFillTx/>
                <a:latin typeface="+mn-lt"/>
                <a:ea typeface="+mn-ea"/>
                <a:cs typeface="+mn-cs"/>
              </a:rPr>
              <a:t>球罐钢支柱应采用不燃烧隔热材料保护层</a:t>
            </a:r>
            <a:endParaRPr kumimoji="0" lang="en-US" altLang="zh-CN" sz="2000" b="0"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p:transition spd="slow" advTm="5769">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900113" y="1301750"/>
            <a:ext cx="7950200" cy="644525"/>
          </a:xfrm>
          <a:prstGeom prst="rect">
            <a:avLst/>
          </a:prstGeom>
          <a:noFill/>
        </p:spPr>
        <p:txBody>
          <a:bodyPr wrap="square" rtlCol="0">
            <a:spAutoFit/>
          </a:bodyPr>
          <a:p>
            <a:r>
              <a:rPr lang="en-US" altLang="zh-CN" kern="0" noProof="0" smtClean="0">
                <a:effectLst>
                  <a:outerShdw blurRad="38100" dist="38100" dir="2700000" algn="tl">
                    <a:srgbClr val="000000"/>
                  </a:outerShdw>
                </a:effectLst>
                <a:latin typeface="+mn-lt"/>
                <a:ea typeface="+mn-ea"/>
                <a:cs typeface="+mn-cs"/>
                <a:sym typeface="+mn-ea"/>
              </a:rPr>
              <a:t>8.</a:t>
            </a:r>
            <a:r>
              <a:rPr lang="zh-CN" altLang="en-US" kern="0" noProof="0" smtClean="0">
                <a:effectLst>
                  <a:outerShdw blurRad="38100" dist="38100" dir="2700000" algn="tl">
                    <a:srgbClr val="000000"/>
                  </a:outerShdw>
                </a:effectLst>
                <a:latin typeface="+mn-lt"/>
                <a:ea typeface="+mn-ea"/>
                <a:cs typeface="+mn-cs"/>
                <a:sym typeface="+mn-ea"/>
              </a:rPr>
              <a:t>瓶装供应站检查：</a:t>
            </a:r>
            <a:endParaRPr kumimoji="0" lang="en-US" altLang="zh-CN" kern="0" cap="none" spc="0" normalizeH="0" baseline="0" noProof="0" smtClean="0">
              <a:solidFill>
                <a:srgbClr val="FF0000"/>
              </a:solidFill>
              <a:effectLst>
                <a:outerShdw blurRad="38100" dist="38100" dir="2700000" algn="tl">
                  <a:srgbClr val="000000"/>
                </a:outerShdw>
              </a:effectLst>
              <a:latin typeface="+mn-lt"/>
              <a:ea typeface="+mn-ea"/>
              <a:cs typeface="+mn-cs"/>
            </a:endParaRPr>
          </a:p>
          <a:p>
            <a:endParaRPr lang="zh-CN" altLang="en-US" noProof="1"/>
          </a:p>
        </p:txBody>
      </p:sp>
      <p:sp>
        <p:nvSpPr>
          <p:cNvPr id="6" name="矩形标注 5"/>
          <p:cNvSpPr/>
          <p:nvPr/>
        </p:nvSpPr>
        <p:spPr>
          <a:xfrm>
            <a:off x="252413" y="1658938"/>
            <a:ext cx="8205788" cy="5156200"/>
          </a:xfrm>
          <a:prstGeom prst="wedgeRectCallout">
            <a:avLst>
              <a:gd name="adj1" fmla="val -6761"/>
              <a:gd name="adj2" fmla="val -49598"/>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l" defTabSz="914400" rtl="0" eaLnBrk="1" fontAlgn="base" latinLnBrk="0" hangingPunct="1">
              <a:lnSpc>
                <a:spcPct val="100000"/>
              </a:lnSpc>
              <a:spcBef>
                <a:spcPct val="0"/>
              </a:spcBef>
              <a:spcAft>
                <a:spcPct val="0"/>
              </a:spcAft>
              <a:buClrTx/>
              <a:buSzTx/>
              <a:buFontTx/>
              <a:buNone/>
              <a:defRPr/>
            </a:pPr>
            <a:r>
              <a:rPr kumimoji="0" lang="en-US" sz="1400" b="0" i="0" u="none" strike="noStrike" kern="1200" cap="none" spc="0" normalizeH="0" baseline="0" noProof="0" dirty="0">
                <a:ln>
                  <a:noFill/>
                </a:ln>
                <a:solidFill>
                  <a:schemeClr val="lt1"/>
                </a:solidFill>
                <a:effectLst/>
                <a:uLnTx/>
                <a:uFillTx/>
                <a:latin typeface="+mn-lt"/>
                <a:ea typeface="+mn-ea"/>
                <a:cs typeface="+mn-cs"/>
              </a:rPr>
              <a:t>1</a:t>
            </a:r>
            <a:r>
              <a:rPr kumimoji="0" lang="zh-CN" altLang="en-US" sz="1400" b="1" i="0" u="none" strike="noStrike" kern="1200" cap="none" spc="0" normalizeH="0" baseline="0" noProof="0" dirty="0">
                <a:ln>
                  <a:noFill/>
                </a:ln>
                <a:solidFill>
                  <a:schemeClr val="lt1"/>
                </a:solidFill>
                <a:effectLst/>
                <a:uLnTx/>
                <a:uFillTx/>
                <a:latin typeface="+mn-lt"/>
                <a:ea typeface="+mn-ea"/>
                <a:cs typeface="+mn-cs"/>
              </a:rPr>
              <a:t>、瓶库最大允许存瓶量符合规定，对</a:t>
            </a:r>
            <a:r>
              <a:rPr kumimoji="0" lang="en-US" altLang="zh-CN" sz="1400" b="1" i="0" u="none" strike="noStrike" kern="1200" cap="none" spc="0" normalizeH="0" baseline="0" noProof="0" dirty="0">
                <a:ln>
                  <a:noFill/>
                </a:ln>
                <a:solidFill>
                  <a:schemeClr val="lt1"/>
                </a:solidFill>
                <a:effectLst/>
                <a:uLnTx/>
                <a:uFillTx/>
                <a:latin typeface="+mn-lt"/>
                <a:ea typeface="+mn-ea"/>
                <a:cs typeface="+mn-cs"/>
              </a:rPr>
              <a:t>Ⅲ</a:t>
            </a:r>
            <a:r>
              <a:rPr kumimoji="0" lang="zh-CN" altLang="en-US" sz="1400" b="1" i="0" u="none" strike="noStrike" kern="1200" cap="none" spc="0" normalizeH="0" baseline="0" noProof="0" dirty="0">
                <a:ln>
                  <a:noFill/>
                </a:ln>
                <a:solidFill>
                  <a:schemeClr val="lt1"/>
                </a:solidFill>
                <a:effectLst/>
                <a:uLnTx/>
                <a:uFillTx/>
                <a:latin typeface="+mn-lt"/>
                <a:ea typeface="+mn-ea"/>
                <a:cs typeface="+mn-cs"/>
              </a:rPr>
              <a:t>类站不大于</a:t>
            </a:r>
            <a:r>
              <a:rPr kumimoji="0" lang="en-US" sz="1400" b="1" i="0" u="none" strike="noStrike" kern="1200" cap="none" spc="0" normalizeH="0" baseline="0" noProof="0" dirty="0">
                <a:ln>
                  <a:noFill/>
                </a:ln>
                <a:solidFill>
                  <a:schemeClr val="lt1"/>
                </a:solidFill>
                <a:effectLst/>
                <a:uLnTx/>
                <a:uFillTx/>
                <a:latin typeface="+mn-lt"/>
                <a:ea typeface="+mn-ea"/>
                <a:cs typeface="+mn-cs"/>
              </a:rPr>
              <a:t>1m</a:t>
            </a:r>
            <a:r>
              <a:rPr kumimoji="0" lang="en-US" sz="1400" b="1" i="0" u="none" strike="noStrike" kern="1200" cap="none" spc="0" normalizeH="0" baseline="30000" noProof="0" dirty="0">
                <a:ln>
                  <a:noFill/>
                </a:ln>
                <a:solidFill>
                  <a:schemeClr val="lt1"/>
                </a:solidFill>
                <a:effectLst/>
                <a:uLnTx/>
                <a:uFillTx/>
                <a:latin typeface="+mn-lt"/>
                <a:ea typeface="+mn-ea"/>
                <a:cs typeface="+mn-cs"/>
              </a:rPr>
              <a:t>3</a:t>
            </a:r>
            <a:r>
              <a:rPr kumimoji="0" lang="zh-CN" altLang="en-US" sz="1400" b="1" i="0" u="none" strike="noStrike" kern="1200" cap="none" spc="0" normalizeH="0" baseline="0" noProof="0" dirty="0">
                <a:ln>
                  <a:noFill/>
                </a:ln>
                <a:solidFill>
                  <a:schemeClr val="lt1"/>
                </a:solidFill>
                <a:effectLst/>
                <a:uLnTx/>
                <a:uFillTx/>
                <a:latin typeface="+mn-lt"/>
                <a:ea typeface="+mn-ea"/>
                <a:cs typeface="+mn-cs"/>
              </a:rPr>
              <a:t>（即</a:t>
            </a:r>
            <a:r>
              <a:rPr kumimoji="0" lang="en-US" sz="1400" b="1" i="0" u="none" strike="noStrike" kern="1200" cap="none" spc="0" normalizeH="0" baseline="0" noProof="0" dirty="0">
                <a:ln>
                  <a:noFill/>
                </a:ln>
                <a:solidFill>
                  <a:schemeClr val="lt1"/>
                </a:solidFill>
                <a:effectLst/>
                <a:uLnTx/>
                <a:uFillTx/>
                <a:latin typeface="+mn-lt"/>
                <a:ea typeface="+mn-ea"/>
                <a:cs typeface="+mn-cs"/>
              </a:rPr>
              <a:t>15KG</a:t>
            </a:r>
            <a:r>
              <a:rPr kumimoji="0" lang="zh-CN" altLang="en-US" sz="1400" b="1" i="0" u="none" strike="noStrike" kern="1200" cap="none" spc="0" normalizeH="0" baseline="0" noProof="0" dirty="0">
                <a:ln>
                  <a:noFill/>
                </a:ln>
                <a:solidFill>
                  <a:schemeClr val="lt1"/>
                </a:solidFill>
                <a:effectLst/>
                <a:uLnTx/>
                <a:uFillTx/>
                <a:latin typeface="+mn-lt"/>
                <a:ea typeface="+mn-ea"/>
                <a:cs typeface="+mn-cs"/>
              </a:rPr>
              <a:t>实瓶：</a:t>
            </a:r>
            <a:r>
              <a:rPr kumimoji="0" lang="en-US" sz="1400" b="1" i="0" u="none" strike="noStrike" kern="1200" cap="none" spc="0" normalizeH="0" baseline="0" noProof="0" dirty="0">
                <a:ln>
                  <a:noFill/>
                </a:ln>
                <a:solidFill>
                  <a:schemeClr val="lt1"/>
                </a:solidFill>
                <a:effectLst/>
                <a:uLnTx/>
                <a:uFillTx/>
                <a:latin typeface="+mn-lt"/>
                <a:ea typeface="+mn-ea"/>
                <a:cs typeface="+mn-cs"/>
              </a:rPr>
              <a:t>28</a:t>
            </a:r>
            <a:r>
              <a:rPr kumimoji="0" lang="zh-CN" altLang="en-US" sz="1400" b="1" i="0" u="none" strike="noStrike" kern="1200" cap="none" spc="0" normalizeH="0" baseline="0" noProof="0" dirty="0">
                <a:ln>
                  <a:noFill/>
                </a:ln>
                <a:solidFill>
                  <a:schemeClr val="lt1"/>
                </a:solidFill>
                <a:effectLst/>
                <a:uLnTx/>
                <a:uFillTx/>
                <a:latin typeface="+mn-lt"/>
                <a:ea typeface="+mn-ea"/>
                <a:cs typeface="+mn-cs"/>
              </a:rPr>
              <a:t>瓶或</a:t>
            </a:r>
            <a:r>
              <a:rPr kumimoji="0" lang="en-US" sz="1400" b="1" i="0" u="none" strike="noStrike" kern="1200" cap="none" spc="0" normalizeH="0" baseline="0" noProof="0" dirty="0">
                <a:ln>
                  <a:noFill/>
                </a:ln>
                <a:solidFill>
                  <a:schemeClr val="lt1"/>
                </a:solidFill>
                <a:effectLst/>
                <a:uLnTx/>
                <a:uFillTx/>
                <a:latin typeface="+mn-lt"/>
                <a:ea typeface="+mn-ea"/>
                <a:cs typeface="+mn-cs"/>
              </a:rPr>
              <a:t>12KG</a:t>
            </a:r>
            <a:r>
              <a:rPr kumimoji="0" lang="zh-CN" altLang="en-US" sz="1400" b="1" i="0" u="none" strike="noStrike" kern="1200" cap="none" spc="0" normalizeH="0" baseline="0" noProof="0" dirty="0">
                <a:ln>
                  <a:noFill/>
                </a:ln>
                <a:solidFill>
                  <a:schemeClr val="lt1"/>
                </a:solidFill>
                <a:effectLst/>
                <a:uLnTx/>
                <a:uFillTx/>
                <a:latin typeface="+mn-lt"/>
                <a:ea typeface="+mn-ea"/>
                <a:cs typeface="+mn-cs"/>
              </a:rPr>
              <a:t>实瓶：</a:t>
            </a:r>
            <a:r>
              <a:rPr kumimoji="0" lang="en-US" sz="1400" b="1" i="0" u="none" strike="noStrike" kern="1200" cap="none" spc="0" normalizeH="0" baseline="0" noProof="0" dirty="0">
                <a:ln>
                  <a:noFill/>
                </a:ln>
                <a:solidFill>
                  <a:schemeClr val="lt1"/>
                </a:solidFill>
                <a:effectLst/>
                <a:uLnTx/>
                <a:uFillTx/>
                <a:latin typeface="+mn-lt"/>
                <a:ea typeface="+mn-ea"/>
                <a:cs typeface="+mn-cs"/>
              </a:rPr>
              <a:t>34</a:t>
            </a:r>
            <a:r>
              <a:rPr kumimoji="0" lang="zh-CN" altLang="en-US" sz="1400" b="1" i="0" u="none" strike="noStrike" kern="1200" cap="none" spc="0" normalizeH="0" baseline="0" noProof="0" dirty="0">
                <a:ln>
                  <a:noFill/>
                </a:ln>
                <a:solidFill>
                  <a:schemeClr val="lt1"/>
                </a:solidFill>
                <a:effectLst/>
                <a:uLnTx/>
                <a:uFillTx/>
                <a:latin typeface="+mn-lt"/>
                <a:ea typeface="+mn-ea"/>
                <a:cs typeface="+mn-cs"/>
              </a:rPr>
              <a:t>瓶）。</a:t>
            </a:r>
            <a:endParaRPr kumimoji="0" lang="zh-CN" altLang="en-US" sz="1400" b="1" i="0" u="none" strike="noStrike" kern="1200" cap="none" spc="0" normalizeH="0" baseline="0" noProof="0" dirty="0">
              <a:ln>
                <a:noFill/>
              </a:ln>
              <a:solidFill>
                <a:schemeClr val="lt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sz="1400" b="1" i="0" u="none" strike="noStrike" kern="1200" cap="none" spc="0" normalizeH="0" baseline="0" noProof="0" dirty="0">
                <a:ln>
                  <a:noFill/>
                </a:ln>
                <a:solidFill>
                  <a:schemeClr val="lt1"/>
                </a:solidFill>
                <a:effectLst/>
                <a:uLnTx/>
                <a:uFillTx/>
                <a:latin typeface="+mn-lt"/>
                <a:ea typeface="+mn-ea"/>
                <a:cs typeface="+mn-cs"/>
              </a:rPr>
              <a:t>2</a:t>
            </a:r>
            <a:r>
              <a:rPr kumimoji="0" lang="zh-CN" altLang="en-US" sz="1400" b="1" i="0" u="none" strike="noStrike" kern="1200" cap="none" spc="0" normalizeH="0" baseline="0" noProof="0" dirty="0">
                <a:ln>
                  <a:noFill/>
                </a:ln>
                <a:solidFill>
                  <a:schemeClr val="lt1"/>
                </a:solidFill>
                <a:effectLst/>
                <a:uLnTx/>
                <a:uFillTx/>
                <a:latin typeface="+mn-lt"/>
                <a:ea typeface="+mn-ea"/>
                <a:cs typeface="+mn-cs"/>
              </a:rPr>
              <a:t>、瓶库宜为敞开或半敞开式的</a:t>
            </a:r>
            <a:r>
              <a:rPr kumimoji="0" lang="zh-CN" altLang="en-US" sz="1400" b="1" i="0" u="sng" strike="noStrike" kern="1200" cap="none" spc="0" normalizeH="0" baseline="0" noProof="0" dirty="0">
                <a:ln>
                  <a:noFill/>
                </a:ln>
                <a:solidFill>
                  <a:srgbClr val="FFFF00"/>
                </a:solidFill>
                <a:effectLst/>
                <a:uLnTx/>
                <a:uFillTx/>
                <a:latin typeface="+mn-lt"/>
                <a:ea typeface="+mn-ea"/>
                <a:cs typeface="+mn-cs"/>
              </a:rPr>
              <a:t>单层建筑物</a:t>
            </a:r>
            <a:r>
              <a:rPr kumimoji="0" lang="zh-CN" altLang="en-US" sz="1400" b="1" i="0" u="none" strike="noStrike" kern="1200" cap="none" spc="0" normalizeH="0" baseline="0" noProof="0" dirty="0">
                <a:ln>
                  <a:noFill/>
                </a:ln>
                <a:solidFill>
                  <a:schemeClr val="lt1"/>
                </a:solidFill>
                <a:effectLst/>
                <a:uLnTx/>
                <a:uFillTx/>
                <a:latin typeface="+mn-lt"/>
                <a:ea typeface="+mn-ea"/>
                <a:cs typeface="+mn-cs"/>
              </a:rPr>
              <a:t>，封闭式应有泄压措施并符合规定。有实瓶区、空瓶区且分区存放，钢瓶最多</a:t>
            </a:r>
            <a:r>
              <a:rPr kumimoji="0" lang="en-US" sz="1400" b="1" i="0" u="none" strike="noStrike" kern="1200" cap="none" spc="0" normalizeH="0" baseline="0" noProof="0" dirty="0">
                <a:ln>
                  <a:noFill/>
                </a:ln>
                <a:solidFill>
                  <a:schemeClr val="lt1"/>
                </a:solidFill>
                <a:effectLst/>
                <a:uLnTx/>
                <a:uFillTx/>
                <a:latin typeface="+mn-lt"/>
                <a:ea typeface="+mn-ea"/>
                <a:cs typeface="+mn-cs"/>
              </a:rPr>
              <a:t>6</a:t>
            </a:r>
            <a:r>
              <a:rPr kumimoji="0" lang="zh-CN" altLang="en-US" sz="1400" b="1" i="0" u="none" strike="noStrike" kern="1200" cap="none" spc="0" normalizeH="0" baseline="0" noProof="0" dirty="0">
                <a:ln>
                  <a:noFill/>
                </a:ln>
                <a:solidFill>
                  <a:schemeClr val="lt1"/>
                </a:solidFill>
                <a:effectLst/>
                <a:uLnTx/>
                <a:uFillTx/>
                <a:latin typeface="+mn-lt"/>
                <a:ea typeface="+mn-ea"/>
                <a:cs typeface="+mn-cs"/>
              </a:rPr>
              <a:t>排为一组、</a:t>
            </a:r>
            <a:r>
              <a:rPr kumimoji="0" lang="zh-CN" altLang="en-US" sz="1400" b="1" i="0" u="sng" strike="noStrike" kern="1200" cap="none" spc="0" normalizeH="0" baseline="0" noProof="0" dirty="0">
                <a:ln>
                  <a:noFill/>
                </a:ln>
                <a:solidFill>
                  <a:srgbClr val="FFFF00"/>
                </a:solidFill>
                <a:effectLst/>
                <a:uLnTx/>
                <a:uFillTx/>
                <a:latin typeface="+mn-lt"/>
                <a:ea typeface="+mn-ea"/>
                <a:cs typeface="+mn-cs"/>
              </a:rPr>
              <a:t>瓶组间留有检查通道</a:t>
            </a:r>
            <a:r>
              <a:rPr kumimoji="0" lang="zh-CN" altLang="en-US" sz="1400" b="1" i="0" u="none" strike="noStrike" kern="1200" cap="none" spc="0" normalizeH="0" baseline="0" noProof="0" dirty="0">
                <a:ln>
                  <a:noFill/>
                </a:ln>
                <a:solidFill>
                  <a:schemeClr val="lt1"/>
                </a:solidFill>
                <a:effectLst/>
                <a:uLnTx/>
                <a:uFillTx/>
                <a:latin typeface="+mn-lt"/>
                <a:ea typeface="+mn-ea"/>
                <a:cs typeface="+mn-cs"/>
              </a:rPr>
              <a:t>。</a:t>
            </a:r>
            <a:endParaRPr kumimoji="0" lang="zh-CN" altLang="en-US" sz="1400" b="1" i="0" u="none" strike="noStrike" kern="1200" cap="none" spc="0" normalizeH="0" baseline="0" noProof="0" dirty="0">
              <a:ln>
                <a:noFill/>
              </a:ln>
              <a:solidFill>
                <a:schemeClr val="lt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sz="1400" b="1" i="0" u="none" strike="noStrike" kern="1200" cap="none" spc="0" normalizeH="0" baseline="0" noProof="0" dirty="0">
                <a:ln>
                  <a:noFill/>
                </a:ln>
                <a:solidFill>
                  <a:schemeClr val="lt1"/>
                </a:solidFill>
                <a:effectLst/>
                <a:uLnTx/>
                <a:uFillTx/>
                <a:latin typeface="+mn-lt"/>
                <a:ea typeface="+mn-ea"/>
                <a:cs typeface="+mn-cs"/>
              </a:rPr>
              <a:t>3</a:t>
            </a:r>
            <a:r>
              <a:rPr kumimoji="0" lang="zh-CN" altLang="en-US" sz="1400" b="1" i="0" u="none" strike="noStrike" kern="1200" cap="none" spc="0" normalizeH="0" baseline="0" noProof="0" dirty="0">
                <a:ln>
                  <a:noFill/>
                </a:ln>
                <a:solidFill>
                  <a:schemeClr val="lt1"/>
                </a:solidFill>
                <a:effectLst/>
                <a:uLnTx/>
                <a:uFillTx/>
                <a:latin typeface="+mn-lt"/>
                <a:ea typeface="+mn-ea"/>
                <a:cs typeface="+mn-cs"/>
              </a:rPr>
              <a:t>、瓶库与站外明火、建筑或道路防火间距达到规范要</a:t>
            </a:r>
            <a:r>
              <a:rPr kumimoji="0" lang="zh-CN" altLang="en-US" sz="1400" b="1" i="0" u="none" strike="noStrike" kern="1200" cap="none" spc="0" normalizeH="0" baseline="0" noProof="0">
                <a:ln>
                  <a:noFill/>
                </a:ln>
                <a:solidFill>
                  <a:schemeClr val="lt1"/>
                </a:solidFill>
                <a:effectLst/>
                <a:uLnTx/>
                <a:uFillTx/>
                <a:latin typeface="+mn-lt"/>
                <a:ea typeface="+mn-ea"/>
                <a:cs typeface="+mn-cs"/>
              </a:rPr>
              <a:t>求</a:t>
            </a:r>
            <a:r>
              <a:rPr kumimoji="0" lang="zh-CN" altLang="en-US" sz="1400" b="1" i="0" u="none" strike="noStrike" kern="1200" cap="none" spc="0" normalizeH="0" baseline="0" noProof="0" smtClean="0">
                <a:ln>
                  <a:noFill/>
                </a:ln>
                <a:solidFill>
                  <a:schemeClr val="lt1"/>
                </a:solidFill>
                <a:effectLst/>
                <a:uLnTx/>
                <a:uFillTx/>
                <a:latin typeface="+mn-lt"/>
                <a:ea typeface="+mn-ea"/>
                <a:cs typeface="+mn-cs"/>
              </a:rPr>
              <a:t>。（</a:t>
            </a:r>
            <a:r>
              <a:rPr kumimoji="0" lang="zh-CN" altLang="en-US" sz="1400" b="1" i="0" u="none" strike="noStrike" kern="1200" cap="none" spc="0" normalizeH="0" baseline="0" noProof="0" smtClean="0">
                <a:ln>
                  <a:noFill/>
                </a:ln>
                <a:solidFill>
                  <a:srgbClr val="FFFF00"/>
                </a:solidFill>
                <a:effectLst/>
                <a:uLnTx/>
                <a:uFillTx/>
                <a:latin typeface="+mn-lt"/>
                <a:ea typeface="+mn-ea"/>
                <a:cs typeface="+mn-cs"/>
              </a:rPr>
              <a:t>防爆间距：主要道路</a:t>
            </a:r>
            <a:r>
              <a:rPr kumimoji="0" lang="en-US" altLang="zh-CN" sz="1400" b="1" i="0" u="none" strike="noStrike" kern="1200" cap="none" spc="0" normalizeH="0" baseline="0" noProof="0" smtClean="0">
                <a:ln>
                  <a:noFill/>
                </a:ln>
                <a:solidFill>
                  <a:srgbClr val="FFFF00"/>
                </a:solidFill>
                <a:effectLst/>
                <a:uLnTx/>
                <a:uFillTx/>
                <a:latin typeface="+mn-lt"/>
                <a:ea typeface="+mn-ea"/>
                <a:cs typeface="+mn-cs"/>
              </a:rPr>
              <a:t>8</a:t>
            </a:r>
            <a:r>
              <a:rPr kumimoji="0" lang="zh-CN" altLang="en-US" sz="1400" b="1" i="0" u="none" strike="noStrike" kern="1200" cap="none" spc="0" normalizeH="0" baseline="0" noProof="0" smtClean="0">
                <a:ln>
                  <a:noFill/>
                </a:ln>
                <a:solidFill>
                  <a:srgbClr val="FFFF00"/>
                </a:solidFill>
                <a:effectLst/>
                <a:uLnTx/>
                <a:uFillTx/>
                <a:latin typeface="+mn-lt"/>
                <a:ea typeface="+mn-ea"/>
                <a:cs typeface="+mn-cs"/>
              </a:rPr>
              <a:t>米，次要道路：</a:t>
            </a:r>
            <a:r>
              <a:rPr kumimoji="0" lang="en-US" altLang="zh-CN" sz="1400" b="1" i="0" u="none" strike="noStrike" kern="1200" cap="none" spc="0" normalizeH="0" baseline="0" noProof="0" smtClean="0">
                <a:ln>
                  <a:noFill/>
                </a:ln>
                <a:solidFill>
                  <a:srgbClr val="FFFF00"/>
                </a:solidFill>
                <a:effectLst/>
                <a:uLnTx/>
                <a:uFillTx/>
                <a:latin typeface="+mn-lt"/>
                <a:ea typeface="+mn-ea"/>
                <a:cs typeface="+mn-cs"/>
              </a:rPr>
              <a:t>5</a:t>
            </a:r>
            <a:r>
              <a:rPr kumimoji="0" lang="zh-CN" altLang="en-US" sz="1400" b="1" i="0" u="none" strike="noStrike" kern="1200" cap="none" spc="0" normalizeH="0" baseline="0" noProof="0" smtClean="0">
                <a:ln>
                  <a:noFill/>
                </a:ln>
                <a:solidFill>
                  <a:srgbClr val="FFFF00"/>
                </a:solidFill>
                <a:effectLst/>
                <a:uLnTx/>
                <a:uFillTx/>
                <a:latin typeface="+mn-lt"/>
                <a:ea typeface="+mn-ea"/>
                <a:cs typeface="+mn-cs"/>
              </a:rPr>
              <a:t>米）</a:t>
            </a:r>
            <a:endParaRPr kumimoji="0" lang="zh-CN" altLang="en-US" sz="1400" b="1" i="0" u="none" strike="noStrike" kern="1200" cap="none" spc="0" normalizeH="0" baseline="0" noProof="0" dirty="0">
              <a:ln>
                <a:noFill/>
              </a:ln>
              <a:solidFill>
                <a:srgbClr val="FFFF00"/>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sz="1400" b="1" i="0" u="none" strike="noStrike" kern="1200" cap="none" spc="0" normalizeH="0" baseline="0" noProof="0" dirty="0">
                <a:ln>
                  <a:noFill/>
                </a:ln>
                <a:solidFill>
                  <a:schemeClr val="lt1"/>
                </a:solidFill>
                <a:effectLst/>
                <a:uLnTx/>
                <a:uFillTx/>
                <a:latin typeface="+mn-lt"/>
                <a:ea typeface="+mn-ea"/>
                <a:cs typeface="+mn-cs"/>
              </a:rPr>
              <a:t>4</a:t>
            </a:r>
            <a:r>
              <a:rPr kumimoji="0" lang="zh-CN" altLang="en-US" sz="1400" b="1" i="0" u="none" strike="noStrike" kern="1200" cap="none" spc="0" normalizeH="0" baseline="0" noProof="0" dirty="0">
                <a:ln>
                  <a:noFill/>
                </a:ln>
                <a:solidFill>
                  <a:schemeClr val="lt1"/>
                </a:solidFill>
                <a:effectLst/>
                <a:uLnTx/>
                <a:uFillTx/>
                <a:latin typeface="+mn-lt"/>
                <a:ea typeface="+mn-ea"/>
                <a:cs typeface="+mn-cs"/>
              </a:rPr>
              <a:t>、瓶库与管理间不共用，隔墙无门窗孔洞。</a:t>
            </a:r>
            <a:endParaRPr kumimoji="0" lang="zh-CN" altLang="en-US" sz="1400" b="1" i="0" u="none" strike="noStrike" kern="1200" cap="none" spc="0" normalizeH="0" baseline="0" noProof="0" dirty="0">
              <a:ln>
                <a:noFill/>
              </a:ln>
              <a:solidFill>
                <a:schemeClr val="lt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sz="1400" b="1" i="0" u="none" strike="noStrike" kern="1200" cap="none" spc="0" normalizeH="0" baseline="0" noProof="0" dirty="0">
                <a:ln>
                  <a:noFill/>
                </a:ln>
                <a:solidFill>
                  <a:schemeClr val="lt1"/>
                </a:solidFill>
                <a:effectLst/>
                <a:uLnTx/>
                <a:uFillTx/>
                <a:latin typeface="+mn-lt"/>
                <a:ea typeface="+mn-ea"/>
                <a:cs typeface="+mn-cs"/>
              </a:rPr>
              <a:t>5</a:t>
            </a:r>
            <a:r>
              <a:rPr kumimoji="0" lang="zh-CN" altLang="en-US" sz="1400" b="1" i="0" u="none" strike="noStrike" kern="1200" cap="none" spc="0" normalizeH="0" baseline="0" noProof="0" dirty="0">
                <a:ln>
                  <a:noFill/>
                </a:ln>
                <a:solidFill>
                  <a:schemeClr val="lt1"/>
                </a:solidFill>
                <a:effectLst/>
                <a:uLnTx/>
                <a:uFillTx/>
                <a:latin typeface="+mn-lt"/>
                <a:ea typeface="+mn-ea"/>
                <a:cs typeface="+mn-cs"/>
              </a:rPr>
              <a:t>、</a:t>
            </a:r>
            <a:r>
              <a:rPr kumimoji="0" lang="zh-CN" altLang="en-US" sz="1400" b="1" i="0" u="none" strike="noStrike" kern="1200" cap="none" spc="0" normalizeH="0" baseline="0" noProof="0" dirty="0">
                <a:ln>
                  <a:noFill/>
                </a:ln>
                <a:solidFill>
                  <a:srgbClr val="FFFF00"/>
                </a:solidFill>
                <a:effectLst/>
                <a:uLnTx/>
                <a:uFillTx/>
                <a:latin typeface="+mn-lt"/>
                <a:ea typeface="+mn-ea"/>
                <a:cs typeface="+mn-cs"/>
              </a:rPr>
              <a:t>瓶库内无直通下水沟的洞孔。</a:t>
            </a:r>
            <a:endParaRPr kumimoji="0" lang="zh-CN" altLang="en-US" sz="1400" b="1" i="0" u="none" strike="noStrike" kern="1200" cap="none" spc="0" normalizeH="0" baseline="0" noProof="0" dirty="0">
              <a:ln>
                <a:noFill/>
              </a:ln>
              <a:solidFill>
                <a:srgbClr val="FFFF00"/>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sz="1400" b="1" i="0" u="none" strike="noStrike" kern="1200" cap="none" spc="0" normalizeH="0" baseline="0" noProof="0" dirty="0">
                <a:ln>
                  <a:noFill/>
                </a:ln>
                <a:solidFill>
                  <a:schemeClr val="lt1"/>
                </a:solidFill>
                <a:effectLst/>
                <a:uLnTx/>
                <a:uFillTx/>
                <a:latin typeface="+mn-lt"/>
                <a:ea typeface="+mn-ea"/>
                <a:cs typeface="+mn-cs"/>
              </a:rPr>
              <a:t>6</a:t>
            </a:r>
            <a:r>
              <a:rPr kumimoji="0" lang="zh-CN" altLang="en-US" sz="1400" b="1" i="0" u="none" strike="noStrike" kern="1200" cap="none" spc="0" normalizeH="0" baseline="0" noProof="0" dirty="0">
                <a:ln>
                  <a:noFill/>
                </a:ln>
                <a:solidFill>
                  <a:schemeClr val="lt1"/>
                </a:solidFill>
                <a:effectLst/>
                <a:uLnTx/>
                <a:uFillTx/>
                <a:latin typeface="+mn-lt"/>
                <a:ea typeface="+mn-ea"/>
                <a:cs typeface="+mn-cs"/>
              </a:rPr>
              <a:t>、瓶库建筑耐火等级不低于二级。</a:t>
            </a:r>
            <a:endParaRPr kumimoji="0" lang="zh-CN" altLang="en-US" sz="1400" b="1" i="0" u="none" strike="noStrike" kern="1200" cap="none" spc="0" normalizeH="0" baseline="0" noProof="0" dirty="0">
              <a:ln>
                <a:noFill/>
              </a:ln>
              <a:solidFill>
                <a:schemeClr val="lt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sz="1400" b="1" i="0" u="none" strike="noStrike" kern="1200" cap="none" spc="0" normalizeH="0" baseline="0" noProof="0" dirty="0">
                <a:ln>
                  <a:noFill/>
                </a:ln>
                <a:solidFill>
                  <a:schemeClr val="lt1"/>
                </a:solidFill>
                <a:effectLst/>
                <a:uLnTx/>
                <a:uFillTx/>
                <a:latin typeface="+mn-lt"/>
                <a:ea typeface="+mn-ea"/>
                <a:cs typeface="+mn-cs"/>
              </a:rPr>
              <a:t>7</a:t>
            </a:r>
            <a:r>
              <a:rPr kumimoji="0" lang="zh-CN" altLang="en-US" sz="1400" b="1" i="0" u="none" strike="noStrike" kern="1200" cap="none" spc="0" normalizeH="0" baseline="0" noProof="0" dirty="0">
                <a:ln>
                  <a:noFill/>
                </a:ln>
                <a:solidFill>
                  <a:schemeClr val="lt1"/>
                </a:solidFill>
                <a:effectLst/>
                <a:uLnTx/>
                <a:uFillTx/>
                <a:latin typeface="+mn-lt"/>
                <a:ea typeface="+mn-ea"/>
                <a:cs typeface="+mn-cs"/>
              </a:rPr>
              <a:t>、瓶库门窗通风良好、</a:t>
            </a:r>
            <a:r>
              <a:rPr kumimoji="0" lang="zh-CN" altLang="en-US" sz="1400" b="1" i="0" u="none" strike="noStrike" kern="1200" cap="none" spc="0" normalizeH="0" baseline="0" noProof="0" dirty="0">
                <a:ln>
                  <a:noFill/>
                </a:ln>
                <a:solidFill>
                  <a:srgbClr val="FFFF00"/>
                </a:solidFill>
                <a:effectLst/>
                <a:uLnTx/>
                <a:uFillTx/>
                <a:latin typeface="+mn-lt"/>
                <a:ea typeface="+mn-ea"/>
                <a:cs typeface="+mn-cs"/>
              </a:rPr>
              <a:t>向外开</a:t>
            </a:r>
            <a:r>
              <a:rPr kumimoji="0" lang="zh-CN" altLang="en-US" sz="1400" b="1" i="0" u="none" strike="noStrike" kern="1200" cap="none" spc="0" normalizeH="0" baseline="0" noProof="0" dirty="0">
                <a:ln>
                  <a:noFill/>
                </a:ln>
                <a:solidFill>
                  <a:schemeClr val="lt1"/>
                </a:solidFill>
                <a:effectLst/>
                <a:uLnTx/>
                <a:uFillTx/>
                <a:latin typeface="+mn-lt"/>
                <a:ea typeface="+mn-ea"/>
                <a:cs typeface="+mn-cs"/>
              </a:rPr>
              <a:t>。</a:t>
            </a:r>
            <a:endParaRPr kumimoji="0" lang="zh-CN" altLang="en-US" sz="1400" b="1" i="0" u="none" strike="noStrike" kern="1200" cap="none" spc="0" normalizeH="0" baseline="0" noProof="0" dirty="0">
              <a:ln>
                <a:noFill/>
              </a:ln>
              <a:solidFill>
                <a:schemeClr val="lt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sz="1400" b="1" i="0" u="none" strike="noStrike" kern="1200" cap="none" spc="0" normalizeH="0" baseline="0" noProof="0" dirty="0">
                <a:ln>
                  <a:noFill/>
                </a:ln>
                <a:solidFill>
                  <a:schemeClr val="lt1"/>
                </a:solidFill>
                <a:effectLst/>
                <a:uLnTx/>
                <a:uFillTx/>
                <a:latin typeface="+mn-lt"/>
                <a:ea typeface="+mn-ea"/>
                <a:cs typeface="+mn-cs"/>
              </a:rPr>
              <a:t>8</a:t>
            </a:r>
            <a:r>
              <a:rPr kumimoji="0" lang="zh-CN" altLang="en-US" sz="1400" b="1" i="0" u="none" strike="noStrike" kern="1200" cap="none" spc="0" normalizeH="0" baseline="0" noProof="0" dirty="0">
                <a:ln>
                  <a:noFill/>
                </a:ln>
                <a:solidFill>
                  <a:schemeClr val="lt1"/>
                </a:solidFill>
                <a:effectLst/>
                <a:uLnTx/>
                <a:uFillTx/>
                <a:latin typeface="+mn-lt"/>
                <a:ea typeface="+mn-ea"/>
                <a:cs typeface="+mn-cs"/>
              </a:rPr>
              <a:t>、采用自然通风时，应设置两个连通室外的下通风式百叶窗；不能自然通风时，应设置独立的机械送、排风系统。</a:t>
            </a:r>
            <a:endParaRPr kumimoji="0" lang="zh-CN" altLang="en-US" sz="1400" b="1" i="0" u="none" strike="noStrike" kern="1200" cap="none" spc="0" normalizeH="0" baseline="0" noProof="0" dirty="0">
              <a:ln>
                <a:noFill/>
              </a:ln>
              <a:solidFill>
                <a:schemeClr val="lt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sz="1400" b="1" i="0" u="none" strike="noStrike" kern="1200" cap="none" spc="0" normalizeH="0" baseline="0" noProof="0" dirty="0">
                <a:ln>
                  <a:noFill/>
                </a:ln>
                <a:solidFill>
                  <a:schemeClr val="lt1"/>
                </a:solidFill>
                <a:effectLst/>
                <a:uLnTx/>
                <a:uFillTx/>
                <a:latin typeface="+mn-lt"/>
                <a:ea typeface="+mn-ea"/>
                <a:cs typeface="+mn-cs"/>
              </a:rPr>
              <a:t>9</a:t>
            </a:r>
            <a:r>
              <a:rPr kumimoji="0" lang="zh-CN" altLang="en-US" sz="1400" b="1" i="0" u="none" strike="noStrike" kern="1200" cap="none" spc="0" normalizeH="0" baseline="0" noProof="0" dirty="0">
                <a:ln>
                  <a:noFill/>
                </a:ln>
                <a:solidFill>
                  <a:schemeClr val="lt1"/>
                </a:solidFill>
                <a:effectLst/>
                <a:uLnTx/>
                <a:uFillTx/>
                <a:latin typeface="+mn-lt"/>
                <a:ea typeface="+mn-ea"/>
                <a:cs typeface="+mn-cs"/>
              </a:rPr>
              <a:t>、瓶库地面采用碰撞时</a:t>
            </a:r>
            <a:r>
              <a:rPr kumimoji="0" lang="zh-CN" altLang="en-US" sz="1400" b="1" i="0" u="none" strike="noStrike" kern="1200" cap="none" spc="0" normalizeH="0" baseline="0" noProof="0" dirty="0">
                <a:ln>
                  <a:noFill/>
                </a:ln>
                <a:solidFill>
                  <a:srgbClr val="FFFF00"/>
                </a:solidFill>
                <a:effectLst/>
                <a:uLnTx/>
                <a:uFillTx/>
                <a:latin typeface="+mn-lt"/>
                <a:ea typeface="+mn-ea"/>
                <a:cs typeface="+mn-cs"/>
              </a:rPr>
              <a:t>不产生火花的面层</a:t>
            </a:r>
            <a:r>
              <a:rPr kumimoji="0" lang="zh-CN" altLang="en-US" sz="1400" b="1" i="0" u="none" strike="noStrike" kern="1200" cap="none" spc="0" normalizeH="0" baseline="0" noProof="0" dirty="0">
                <a:ln>
                  <a:noFill/>
                </a:ln>
                <a:solidFill>
                  <a:schemeClr val="lt1"/>
                </a:solidFill>
                <a:effectLst/>
                <a:uLnTx/>
                <a:uFillTx/>
                <a:latin typeface="+mn-lt"/>
                <a:ea typeface="+mn-ea"/>
                <a:cs typeface="+mn-cs"/>
              </a:rPr>
              <a:t>。</a:t>
            </a:r>
            <a:endParaRPr kumimoji="0" lang="zh-CN" altLang="en-US" sz="1400" b="1" i="0" u="none" strike="noStrike" kern="1200" cap="none" spc="0" normalizeH="0" baseline="0" noProof="0" dirty="0">
              <a:ln>
                <a:noFill/>
              </a:ln>
              <a:solidFill>
                <a:schemeClr val="lt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sz="1400" b="1" i="0" u="none" strike="noStrike" kern="1200" cap="none" spc="0" normalizeH="0" baseline="0" noProof="0" dirty="0">
                <a:ln>
                  <a:noFill/>
                </a:ln>
                <a:solidFill>
                  <a:schemeClr val="lt1"/>
                </a:solidFill>
                <a:effectLst/>
                <a:uLnTx/>
                <a:uFillTx/>
                <a:latin typeface="+mn-lt"/>
                <a:ea typeface="+mn-ea"/>
                <a:cs typeface="+mn-cs"/>
              </a:rPr>
              <a:t>10</a:t>
            </a:r>
            <a:r>
              <a:rPr kumimoji="0" lang="zh-CN" altLang="en-US" sz="1400" b="1" i="0" u="none" strike="noStrike" kern="1200" cap="none" spc="0" normalizeH="0" baseline="0" noProof="0" dirty="0">
                <a:ln>
                  <a:noFill/>
                </a:ln>
                <a:solidFill>
                  <a:schemeClr val="lt1"/>
                </a:solidFill>
                <a:effectLst/>
                <a:uLnTx/>
                <a:uFillTx/>
                <a:latin typeface="+mn-lt"/>
                <a:ea typeface="+mn-ea"/>
                <a:cs typeface="+mn-cs"/>
              </a:rPr>
              <a:t>、室内照明灯具、开关及其他电气设备应采用</a:t>
            </a:r>
            <a:r>
              <a:rPr kumimoji="0" lang="zh-CN" altLang="en-US" sz="1400" b="1" i="0" u="none" strike="noStrike" kern="1200" cap="none" spc="0" normalizeH="0" baseline="0" noProof="0" dirty="0">
                <a:ln>
                  <a:noFill/>
                </a:ln>
                <a:solidFill>
                  <a:srgbClr val="FFFF00"/>
                </a:solidFill>
                <a:effectLst/>
                <a:uLnTx/>
                <a:uFillTx/>
                <a:latin typeface="+mn-lt"/>
                <a:ea typeface="+mn-ea"/>
                <a:cs typeface="+mn-cs"/>
              </a:rPr>
              <a:t>防爆型。（防爆套管为钢管、钢管接头螺纹部分用铅油或磷化膏）</a:t>
            </a:r>
            <a:endParaRPr kumimoji="0" lang="zh-CN" altLang="en-US" sz="1400" b="1" i="0" u="none" strike="noStrike" kern="1200" cap="none" spc="0" normalizeH="0" baseline="0" noProof="0" dirty="0">
              <a:ln>
                <a:noFill/>
              </a:ln>
              <a:solidFill>
                <a:srgbClr val="FFFF00"/>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sz="1400" b="1" i="0" u="none" strike="noStrike" kern="1200" cap="none" spc="0" normalizeH="0" baseline="0" noProof="0" dirty="0">
                <a:ln>
                  <a:noFill/>
                </a:ln>
                <a:solidFill>
                  <a:schemeClr val="lt1"/>
                </a:solidFill>
                <a:effectLst/>
                <a:uLnTx/>
                <a:uFillTx/>
                <a:latin typeface="+mn-lt"/>
                <a:ea typeface="+mn-ea"/>
                <a:cs typeface="+mn-cs"/>
              </a:rPr>
              <a:t>11</a:t>
            </a:r>
            <a:r>
              <a:rPr kumimoji="0" lang="zh-CN" altLang="en-US" sz="1400" b="1" i="0" u="none" strike="noStrike" kern="1200" cap="none" spc="0" normalizeH="0" baseline="0" noProof="0" dirty="0">
                <a:ln>
                  <a:noFill/>
                </a:ln>
                <a:solidFill>
                  <a:schemeClr val="lt1"/>
                </a:solidFill>
                <a:effectLst/>
                <a:uLnTx/>
                <a:uFillTx/>
                <a:latin typeface="+mn-lt"/>
                <a:ea typeface="+mn-ea"/>
                <a:cs typeface="+mn-cs"/>
              </a:rPr>
              <a:t>、应配置液化石油气泄漏报警装置，报警装置应集中设置在值班室，并应</a:t>
            </a:r>
            <a:r>
              <a:rPr kumimoji="0" lang="zh-CN" altLang="en-US" sz="1400" b="1" i="0" u="none" strike="noStrike" kern="1200" cap="none" spc="0" normalizeH="0" baseline="0" noProof="0" dirty="0">
                <a:ln>
                  <a:noFill/>
                </a:ln>
                <a:solidFill>
                  <a:srgbClr val="FFFF00"/>
                </a:solidFill>
                <a:effectLst/>
                <a:uLnTx/>
                <a:uFillTx/>
                <a:latin typeface="+mn-lt"/>
                <a:ea typeface="+mn-ea"/>
                <a:cs typeface="+mn-cs"/>
              </a:rPr>
              <a:t>有泄漏报警远传系统</a:t>
            </a:r>
            <a:r>
              <a:rPr kumimoji="0" lang="zh-CN" altLang="en-US" sz="1400" b="1" i="0" u="none" strike="noStrike" kern="1200" cap="none" spc="0" normalizeH="0" baseline="0" noProof="0" dirty="0">
                <a:ln>
                  <a:noFill/>
                </a:ln>
                <a:solidFill>
                  <a:schemeClr val="lt1"/>
                </a:solidFill>
                <a:effectLst/>
                <a:uLnTx/>
                <a:uFillTx/>
                <a:latin typeface="+mn-lt"/>
                <a:ea typeface="+mn-ea"/>
                <a:cs typeface="+mn-cs"/>
              </a:rPr>
              <a:t>。</a:t>
            </a:r>
            <a:endParaRPr kumimoji="0" lang="zh-CN" altLang="en-US" sz="1400" b="1" i="0" u="none" strike="noStrike" kern="1200" cap="none" spc="0" normalizeH="0" baseline="0" noProof="0" dirty="0">
              <a:ln>
                <a:noFill/>
              </a:ln>
              <a:solidFill>
                <a:schemeClr val="lt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sz="1400" b="1" i="0" u="none" strike="noStrike" kern="1200" cap="none" spc="0" normalizeH="0" baseline="0" noProof="0" dirty="0">
                <a:ln>
                  <a:noFill/>
                </a:ln>
                <a:solidFill>
                  <a:schemeClr val="lt1"/>
                </a:solidFill>
                <a:effectLst/>
                <a:uLnTx/>
                <a:uFillTx/>
                <a:latin typeface="+mn-lt"/>
                <a:ea typeface="+mn-ea"/>
                <a:cs typeface="+mn-cs"/>
              </a:rPr>
              <a:t>12</a:t>
            </a:r>
            <a:r>
              <a:rPr kumimoji="0" lang="zh-CN" altLang="en-US" sz="1400" b="1" i="0" u="none" strike="noStrike" kern="1200" cap="none" spc="0" normalizeH="0" baseline="0" noProof="0" dirty="0">
                <a:ln>
                  <a:noFill/>
                </a:ln>
                <a:solidFill>
                  <a:schemeClr val="lt1"/>
                </a:solidFill>
                <a:effectLst/>
                <a:uLnTx/>
                <a:uFillTx/>
                <a:latin typeface="+mn-lt"/>
                <a:ea typeface="+mn-ea"/>
                <a:cs typeface="+mn-cs"/>
              </a:rPr>
              <a:t>、室温不应高于</a:t>
            </a:r>
            <a:r>
              <a:rPr kumimoji="0" lang="en-US" sz="1400" b="1" i="0" u="none" strike="noStrike" kern="1200" cap="none" spc="0" normalizeH="0" baseline="0" noProof="0" dirty="0">
                <a:ln>
                  <a:noFill/>
                </a:ln>
                <a:solidFill>
                  <a:schemeClr val="lt1"/>
                </a:solidFill>
                <a:effectLst/>
                <a:uLnTx/>
                <a:uFillTx/>
                <a:latin typeface="+mn-lt"/>
                <a:ea typeface="+mn-ea"/>
                <a:cs typeface="+mn-cs"/>
              </a:rPr>
              <a:t>45</a:t>
            </a:r>
            <a:r>
              <a:rPr kumimoji="0" lang="zh-CN" altLang="en-US" sz="1400" b="1" i="0" u="none" strike="noStrike" kern="1200" cap="none" spc="0" normalizeH="0" baseline="0" noProof="0" dirty="0">
                <a:ln>
                  <a:noFill/>
                </a:ln>
                <a:solidFill>
                  <a:schemeClr val="lt1"/>
                </a:solidFill>
                <a:effectLst/>
                <a:uLnTx/>
                <a:uFillTx/>
                <a:latin typeface="+mn-lt"/>
                <a:ea typeface="+mn-ea"/>
                <a:cs typeface="+mn-cs"/>
              </a:rPr>
              <a:t>℃，且不应低于</a:t>
            </a:r>
            <a:r>
              <a:rPr kumimoji="0" lang="en-US" sz="1400" b="1" i="0" u="none" strike="noStrike" kern="1200" cap="none" spc="0" normalizeH="0" baseline="0" noProof="0" dirty="0">
                <a:ln>
                  <a:noFill/>
                </a:ln>
                <a:solidFill>
                  <a:schemeClr val="lt1"/>
                </a:solidFill>
                <a:effectLst/>
                <a:uLnTx/>
                <a:uFillTx/>
                <a:latin typeface="+mn-lt"/>
                <a:ea typeface="+mn-ea"/>
                <a:cs typeface="+mn-cs"/>
              </a:rPr>
              <a:t>0</a:t>
            </a:r>
            <a:r>
              <a:rPr kumimoji="0" lang="zh-CN" altLang="en-US" sz="1400" b="1" i="0" u="none" strike="noStrike" kern="1200" cap="none" spc="0" normalizeH="0" baseline="0" noProof="0" dirty="0">
                <a:ln>
                  <a:noFill/>
                </a:ln>
                <a:solidFill>
                  <a:schemeClr val="lt1"/>
                </a:solidFill>
                <a:effectLst/>
                <a:uLnTx/>
                <a:uFillTx/>
                <a:latin typeface="+mn-lt"/>
                <a:ea typeface="+mn-ea"/>
                <a:cs typeface="+mn-cs"/>
              </a:rPr>
              <a:t>℃。</a:t>
            </a:r>
            <a:endParaRPr kumimoji="0" lang="zh-CN" altLang="en-US" sz="1400" b="1" i="0" u="none" strike="noStrike" kern="1200" cap="none" spc="0" normalizeH="0" baseline="0" noProof="0" dirty="0">
              <a:ln>
                <a:noFill/>
              </a:ln>
              <a:solidFill>
                <a:schemeClr val="lt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sz="1400" b="1" i="0" u="none" strike="noStrike" kern="1200" cap="none" spc="0" normalizeH="0" baseline="0" noProof="0" dirty="0">
                <a:ln>
                  <a:noFill/>
                </a:ln>
                <a:solidFill>
                  <a:schemeClr val="lt1"/>
                </a:solidFill>
                <a:effectLst/>
                <a:uLnTx/>
                <a:uFillTx/>
                <a:latin typeface="+mn-lt"/>
                <a:ea typeface="+mn-ea"/>
                <a:cs typeface="+mn-cs"/>
              </a:rPr>
              <a:t>13</a:t>
            </a:r>
            <a:r>
              <a:rPr kumimoji="0" lang="zh-CN" altLang="en-US" sz="1400" b="1" i="0" u="none" strike="noStrike" kern="1200" cap="none" spc="0" normalizeH="0" baseline="0" noProof="0" dirty="0">
                <a:ln>
                  <a:noFill/>
                </a:ln>
                <a:solidFill>
                  <a:schemeClr val="lt1"/>
                </a:solidFill>
                <a:effectLst/>
                <a:uLnTx/>
                <a:uFillTx/>
                <a:latin typeface="+mn-lt"/>
                <a:ea typeface="+mn-ea"/>
                <a:cs typeface="+mn-cs"/>
              </a:rPr>
              <a:t>、配备</a:t>
            </a:r>
            <a:r>
              <a:rPr kumimoji="0" lang="en-US" sz="1400" b="1" i="0" u="none" strike="noStrike" kern="1200" cap="none" spc="0" normalizeH="0" baseline="0" noProof="0" dirty="0">
                <a:ln>
                  <a:noFill/>
                </a:ln>
                <a:solidFill>
                  <a:schemeClr val="lt1"/>
                </a:solidFill>
                <a:effectLst/>
                <a:uLnTx/>
                <a:uFillTx/>
                <a:latin typeface="+mn-lt"/>
                <a:ea typeface="+mn-ea"/>
                <a:cs typeface="+mn-cs"/>
              </a:rPr>
              <a:t>8KG</a:t>
            </a:r>
            <a:r>
              <a:rPr kumimoji="0" lang="zh-CN" altLang="en-US" sz="1400" b="1" i="0" u="none" strike="noStrike" kern="1200" cap="none" spc="0" normalizeH="0" baseline="0" noProof="0" dirty="0">
                <a:ln>
                  <a:noFill/>
                </a:ln>
                <a:solidFill>
                  <a:schemeClr val="lt1"/>
                </a:solidFill>
                <a:effectLst/>
                <a:uLnTx/>
                <a:uFillTx/>
                <a:latin typeface="+mn-lt"/>
                <a:ea typeface="+mn-ea"/>
                <a:cs typeface="+mn-cs"/>
              </a:rPr>
              <a:t>干粉灭火器</a:t>
            </a:r>
            <a:r>
              <a:rPr kumimoji="0" lang="en-US" sz="1400" b="1" i="0" u="none" strike="noStrike" kern="1200" cap="none" spc="0" normalizeH="0" baseline="0" noProof="0" dirty="0">
                <a:ln>
                  <a:noFill/>
                </a:ln>
                <a:solidFill>
                  <a:srgbClr val="FFFF00"/>
                </a:solidFill>
                <a:effectLst/>
                <a:uLnTx/>
                <a:uFillTx/>
                <a:latin typeface="+mn-lt"/>
                <a:ea typeface="+mn-ea"/>
                <a:cs typeface="+mn-cs"/>
              </a:rPr>
              <a:t>2</a:t>
            </a:r>
            <a:r>
              <a:rPr kumimoji="0" lang="zh-CN" altLang="en-US" sz="1400" b="1" i="0" u="none" strike="noStrike" kern="1200" cap="none" spc="0" normalizeH="0" baseline="0" noProof="0" dirty="0">
                <a:ln>
                  <a:noFill/>
                </a:ln>
                <a:solidFill>
                  <a:srgbClr val="FFFF00"/>
                </a:solidFill>
                <a:effectLst/>
                <a:uLnTx/>
                <a:uFillTx/>
                <a:latin typeface="+mn-lt"/>
                <a:ea typeface="+mn-ea"/>
                <a:cs typeface="+mn-cs"/>
              </a:rPr>
              <a:t>具</a:t>
            </a:r>
            <a:r>
              <a:rPr kumimoji="0" lang="zh-CN" altLang="en-US" sz="1400" b="1" i="0" u="none" strike="noStrike" kern="1200" cap="none" spc="0" normalizeH="0" baseline="0" noProof="0" dirty="0">
                <a:ln>
                  <a:noFill/>
                </a:ln>
                <a:solidFill>
                  <a:schemeClr val="lt1"/>
                </a:solidFill>
                <a:effectLst/>
                <a:uLnTx/>
                <a:uFillTx/>
                <a:latin typeface="+mn-lt"/>
                <a:ea typeface="+mn-ea"/>
                <a:cs typeface="+mn-cs"/>
              </a:rPr>
              <a:t>（在有效期内）。</a:t>
            </a:r>
            <a:endParaRPr kumimoji="0" lang="zh-CN" altLang="en-US" sz="1400" b="1" i="0" u="none" strike="noStrike" kern="1200" cap="none" spc="0" normalizeH="0" baseline="0" noProof="0" dirty="0">
              <a:ln>
                <a:noFill/>
              </a:ln>
              <a:solidFill>
                <a:schemeClr val="lt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sz="1400" b="1" i="0" u="none" strike="noStrike" kern="1200" cap="none" spc="0" normalizeH="0" baseline="0" noProof="0" dirty="0">
                <a:ln>
                  <a:noFill/>
                </a:ln>
                <a:solidFill>
                  <a:schemeClr val="lt1"/>
                </a:solidFill>
                <a:effectLst/>
                <a:uLnTx/>
                <a:uFillTx/>
                <a:latin typeface="+mn-lt"/>
                <a:ea typeface="+mn-ea"/>
                <a:cs typeface="+mn-cs"/>
              </a:rPr>
              <a:t>14</a:t>
            </a:r>
            <a:r>
              <a:rPr kumimoji="0" lang="zh-CN" altLang="en-US" sz="1400" b="1" i="0" u="none" strike="noStrike" kern="1200" cap="none" spc="0" normalizeH="0" baseline="0" noProof="0" dirty="0">
                <a:ln>
                  <a:noFill/>
                </a:ln>
                <a:solidFill>
                  <a:schemeClr val="lt1"/>
                </a:solidFill>
                <a:effectLst/>
                <a:uLnTx/>
                <a:uFillTx/>
                <a:latin typeface="+mn-lt"/>
                <a:ea typeface="+mn-ea"/>
                <a:cs typeface="+mn-cs"/>
              </a:rPr>
              <a:t>、</a:t>
            </a:r>
            <a:r>
              <a:rPr kumimoji="0" lang="zh-CN" altLang="en-US" sz="1400" b="1" i="0" u="none" strike="noStrike" kern="1200" cap="none" spc="0" normalizeH="0" baseline="0" noProof="0" dirty="0">
                <a:ln>
                  <a:noFill/>
                </a:ln>
                <a:solidFill>
                  <a:srgbClr val="FFFF00"/>
                </a:solidFill>
                <a:effectLst/>
                <a:uLnTx/>
                <a:uFillTx/>
                <a:latin typeface="+mn-lt"/>
                <a:ea typeface="+mn-ea"/>
                <a:cs typeface="+mn-cs"/>
              </a:rPr>
              <a:t>瓶库相邻房间为非明火或散发火花地点。</a:t>
            </a:r>
            <a:endParaRPr kumimoji="0" lang="zh-CN" altLang="en-US" sz="1400" b="1" i="0" u="none" strike="noStrike" kern="1200" cap="none" spc="0" normalizeH="0" baseline="0" noProof="0" dirty="0">
              <a:ln>
                <a:noFill/>
              </a:ln>
              <a:solidFill>
                <a:srgbClr val="FFFF00"/>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sz="1400" b="1" i="0" u="none" strike="noStrike" kern="1200" cap="none" spc="0" normalizeH="0" baseline="0" noProof="0" dirty="0">
                <a:ln>
                  <a:noFill/>
                </a:ln>
                <a:solidFill>
                  <a:schemeClr val="lt1"/>
                </a:solidFill>
                <a:effectLst/>
                <a:uLnTx/>
                <a:uFillTx/>
                <a:latin typeface="+mn-lt"/>
                <a:ea typeface="+mn-ea"/>
                <a:cs typeface="+mn-cs"/>
              </a:rPr>
              <a:t>15</a:t>
            </a:r>
            <a:r>
              <a:rPr kumimoji="0" lang="zh-CN" altLang="en-US" sz="1400" b="1" i="0" u="none" strike="noStrike" kern="1200" cap="none" spc="0" normalizeH="0" baseline="0" noProof="0" dirty="0">
                <a:ln>
                  <a:noFill/>
                </a:ln>
                <a:solidFill>
                  <a:schemeClr val="lt1"/>
                </a:solidFill>
                <a:effectLst/>
                <a:uLnTx/>
                <a:uFillTx/>
                <a:latin typeface="+mn-lt"/>
                <a:ea typeface="+mn-ea"/>
                <a:cs typeface="+mn-cs"/>
              </a:rPr>
              <a:t>、瓶库内无办公室、休息间和其他无关杂物。</a:t>
            </a:r>
            <a:endParaRPr kumimoji="0" lang="zh-CN" altLang="en-US" sz="1400" b="1" i="0" u="none" strike="noStrike" kern="1200" cap="none" spc="0" normalizeH="0" baseline="0" noProof="0" dirty="0">
              <a:ln>
                <a:noFill/>
              </a:ln>
              <a:solidFill>
                <a:schemeClr val="lt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sz="1400" b="1" i="0" u="none" strike="noStrike" kern="1200" cap="none" spc="0" normalizeH="0" baseline="0" noProof="0" dirty="0">
                <a:ln>
                  <a:noFill/>
                </a:ln>
                <a:solidFill>
                  <a:schemeClr val="lt1"/>
                </a:solidFill>
                <a:effectLst/>
                <a:uLnTx/>
                <a:uFillTx/>
                <a:latin typeface="+mn-lt"/>
                <a:ea typeface="+mn-ea"/>
                <a:cs typeface="+mn-cs"/>
              </a:rPr>
              <a:t>16</a:t>
            </a:r>
            <a:r>
              <a:rPr kumimoji="0" lang="zh-CN" altLang="en-US" sz="1400" b="1" i="0" u="none" strike="noStrike" kern="1200" cap="none" spc="0" normalizeH="0" baseline="0" noProof="0" dirty="0">
                <a:ln>
                  <a:noFill/>
                </a:ln>
                <a:solidFill>
                  <a:schemeClr val="lt1"/>
                </a:solidFill>
                <a:effectLst/>
                <a:uLnTx/>
                <a:uFillTx/>
                <a:latin typeface="+mn-lt"/>
                <a:ea typeface="+mn-ea"/>
                <a:cs typeface="+mn-cs"/>
              </a:rPr>
              <a:t>、非营业时间无人值守的</a:t>
            </a:r>
            <a:r>
              <a:rPr kumimoji="0" lang="en-US" altLang="zh-CN" sz="1400" b="1" i="0" u="none" strike="noStrike" kern="1200" cap="none" spc="0" normalizeH="0" baseline="0" noProof="0" dirty="0">
                <a:ln>
                  <a:noFill/>
                </a:ln>
                <a:solidFill>
                  <a:schemeClr val="lt1"/>
                </a:solidFill>
                <a:effectLst/>
                <a:uLnTx/>
                <a:uFillTx/>
                <a:latin typeface="+mn-lt"/>
                <a:ea typeface="+mn-ea"/>
                <a:cs typeface="+mn-cs"/>
              </a:rPr>
              <a:t>Ⅲ</a:t>
            </a:r>
            <a:r>
              <a:rPr kumimoji="0" lang="zh-CN" altLang="en-US" sz="1400" b="1" i="0" u="none" strike="noStrike" kern="1200" cap="none" spc="0" normalizeH="0" baseline="0" noProof="0" dirty="0">
                <a:ln>
                  <a:noFill/>
                </a:ln>
                <a:solidFill>
                  <a:schemeClr val="lt1"/>
                </a:solidFill>
                <a:effectLst/>
                <a:uLnTx/>
                <a:uFillTx/>
                <a:latin typeface="+mn-lt"/>
                <a:ea typeface="+mn-ea"/>
                <a:cs typeface="+mn-cs"/>
              </a:rPr>
              <a:t>类瓶库内存有液化石油气钢瓶时，应设置</a:t>
            </a:r>
            <a:r>
              <a:rPr kumimoji="0" lang="zh-CN" altLang="en-US" sz="1400" b="1" i="0" u="none" strike="noStrike" kern="1200" cap="none" spc="0" normalizeH="0" baseline="0" noProof="0" dirty="0">
                <a:ln>
                  <a:noFill/>
                </a:ln>
                <a:solidFill>
                  <a:srgbClr val="FFFF00"/>
                </a:solidFill>
                <a:effectLst/>
                <a:uLnTx/>
                <a:uFillTx/>
                <a:latin typeface="+mn-lt"/>
                <a:ea typeface="+mn-ea"/>
                <a:cs typeface="+mn-cs"/>
              </a:rPr>
              <a:t>远程无人值守安全防护系统</a:t>
            </a:r>
            <a:r>
              <a:rPr kumimoji="0" lang="zh-CN" altLang="en-US" sz="1400" b="1" i="0" u="none" strike="noStrike" kern="1200" cap="none" spc="0" normalizeH="0" baseline="0" noProof="0" dirty="0">
                <a:ln>
                  <a:noFill/>
                </a:ln>
                <a:solidFill>
                  <a:schemeClr val="lt1"/>
                </a:solidFill>
                <a:effectLst/>
                <a:uLnTx/>
                <a:uFillTx/>
                <a:latin typeface="+mn-lt"/>
                <a:ea typeface="+mn-ea"/>
                <a:cs typeface="+mn-cs"/>
              </a:rPr>
              <a:t>。</a:t>
            </a:r>
            <a:endParaRPr kumimoji="0" lang="zh-CN" altLang="en-US" sz="1400" b="1" i="0" u="none" strike="noStrike" kern="1200" cap="none" spc="0" normalizeH="0" baseline="0" noProof="0" dirty="0">
              <a:ln>
                <a:noFill/>
              </a:ln>
              <a:solidFill>
                <a:schemeClr val="lt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sz="1400" b="1" i="0" u="none" strike="noStrike" kern="1200" cap="none" spc="0" normalizeH="0" baseline="0" noProof="0" dirty="0">
                <a:ln>
                  <a:noFill/>
                </a:ln>
                <a:solidFill>
                  <a:schemeClr val="lt1"/>
                </a:solidFill>
                <a:effectLst/>
                <a:uLnTx/>
                <a:uFillTx/>
                <a:latin typeface="+mn-lt"/>
                <a:ea typeface="+mn-ea"/>
                <a:cs typeface="+mn-cs"/>
              </a:rPr>
              <a:t>17</a:t>
            </a:r>
            <a:r>
              <a:rPr kumimoji="0" lang="zh-CN" altLang="en-US" sz="1400" b="1" i="0" u="none" strike="noStrike" kern="1200" cap="none" spc="0" normalizeH="0" baseline="0" noProof="0" dirty="0">
                <a:ln>
                  <a:noFill/>
                </a:ln>
                <a:solidFill>
                  <a:schemeClr val="lt1"/>
                </a:solidFill>
                <a:effectLst/>
                <a:uLnTx/>
                <a:uFillTx/>
                <a:latin typeface="+mn-lt"/>
                <a:ea typeface="+mn-ea"/>
                <a:cs typeface="+mn-cs"/>
              </a:rPr>
              <a:t>、站内负责人、管理人员</a:t>
            </a:r>
            <a:r>
              <a:rPr kumimoji="0" lang="zh-CN" altLang="en-US" sz="1400" b="1" i="0" u="none" strike="noStrike" kern="1200" cap="none" spc="0" normalizeH="0" baseline="0" noProof="0" dirty="0">
                <a:ln>
                  <a:noFill/>
                </a:ln>
                <a:solidFill>
                  <a:srgbClr val="FFFF00"/>
                </a:solidFill>
                <a:effectLst/>
                <a:uLnTx/>
                <a:uFillTx/>
                <a:latin typeface="+mn-lt"/>
                <a:ea typeface="+mn-ea"/>
                <a:cs typeface="+mn-cs"/>
              </a:rPr>
              <a:t>持证上岗</a:t>
            </a:r>
            <a:r>
              <a:rPr kumimoji="0" lang="zh-CN" altLang="en-US" sz="1400" b="1" i="0" u="none" strike="noStrike" kern="1200" cap="none" spc="0" normalizeH="0" baseline="0" noProof="0" dirty="0">
                <a:ln>
                  <a:noFill/>
                </a:ln>
                <a:solidFill>
                  <a:schemeClr val="lt1"/>
                </a:solidFill>
                <a:effectLst/>
                <a:uLnTx/>
                <a:uFillTx/>
                <a:latin typeface="+mn-lt"/>
                <a:ea typeface="+mn-ea"/>
                <a:cs typeface="+mn-cs"/>
              </a:rPr>
              <a:t>（复印件上墙）。</a:t>
            </a:r>
            <a:endParaRPr kumimoji="0" lang="zh-CN" altLang="en-US" sz="1400" b="1" i="0" u="none" strike="noStrike" kern="1200" cap="none" spc="0" normalizeH="0" baseline="0" noProof="0" dirty="0">
              <a:ln>
                <a:noFill/>
              </a:ln>
              <a:solidFill>
                <a:schemeClr val="lt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sz="1400" b="1" i="0" u="none" strike="noStrike" kern="1200" cap="none" spc="0" normalizeH="0" baseline="0" noProof="0" dirty="0">
                <a:ln>
                  <a:noFill/>
                </a:ln>
                <a:solidFill>
                  <a:schemeClr val="lt1"/>
                </a:solidFill>
                <a:effectLst/>
                <a:uLnTx/>
                <a:uFillTx/>
                <a:latin typeface="+mn-lt"/>
                <a:ea typeface="+mn-ea"/>
                <a:cs typeface="+mn-cs"/>
              </a:rPr>
              <a:t>18</a:t>
            </a:r>
            <a:r>
              <a:rPr kumimoji="0" lang="zh-CN" altLang="en-US" sz="1400" b="1" i="0" u="none" strike="noStrike" kern="1200" cap="none" spc="0" normalizeH="0" baseline="0" noProof="0" dirty="0">
                <a:ln>
                  <a:noFill/>
                </a:ln>
                <a:solidFill>
                  <a:schemeClr val="lt1"/>
                </a:solidFill>
                <a:effectLst/>
                <a:uLnTx/>
                <a:uFillTx/>
                <a:latin typeface="+mn-lt"/>
                <a:ea typeface="+mn-ea"/>
                <a:cs typeface="+mn-cs"/>
              </a:rPr>
              <a:t>、管理制度、工作流程、</a:t>
            </a:r>
            <a:r>
              <a:rPr kumimoji="0" lang="zh-CN" altLang="en-US" sz="1400" b="1" i="0" u="none" strike="noStrike" kern="1200" cap="none" spc="0" normalizeH="0" baseline="0" noProof="0" dirty="0">
                <a:ln>
                  <a:noFill/>
                </a:ln>
                <a:solidFill>
                  <a:srgbClr val="FFFF00"/>
                </a:solidFill>
                <a:effectLst/>
                <a:uLnTx/>
                <a:uFillTx/>
                <a:latin typeface="+mn-lt"/>
                <a:ea typeface="+mn-ea"/>
                <a:cs typeface="+mn-cs"/>
              </a:rPr>
              <a:t>服务承诺</a:t>
            </a:r>
            <a:r>
              <a:rPr kumimoji="0" lang="zh-CN" altLang="en-US" sz="1400" b="1" i="0" u="none" strike="noStrike" kern="1200" cap="none" spc="0" normalizeH="0" baseline="0" noProof="0" dirty="0">
                <a:ln>
                  <a:noFill/>
                </a:ln>
                <a:solidFill>
                  <a:schemeClr val="lt1"/>
                </a:solidFill>
                <a:effectLst/>
                <a:uLnTx/>
                <a:uFillTx/>
                <a:latin typeface="+mn-lt"/>
                <a:ea typeface="+mn-ea"/>
                <a:cs typeface="+mn-cs"/>
              </a:rPr>
              <a:t>、气价上墙。</a:t>
            </a:r>
            <a:endParaRPr kumimoji="0" lang="zh-CN" altLang="en-US" sz="1400" b="1" i="0" u="none" strike="noStrike" kern="1200" cap="none" spc="0" normalizeH="0" baseline="0" noProof="0" dirty="0">
              <a:ln>
                <a:noFill/>
              </a:ln>
              <a:solidFill>
                <a:schemeClr val="lt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sz="1400" b="1" i="0" u="none" strike="noStrike" kern="1200" cap="none" spc="0" normalizeH="0" baseline="0" noProof="0" dirty="0">
                <a:ln>
                  <a:noFill/>
                </a:ln>
                <a:solidFill>
                  <a:schemeClr val="lt1"/>
                </a:solidFill>
                <a:effectLst/>
                <a:uLnTx/>
                <a:uFillTx/>
                <a:latin typeface="+mn-lt"/>
                <a:ea typeface="+mn-ea"/>
                <a:cs typeface="+mn-cs"/>
              </a:rPr>
              <a:t>19</a:t>
            </a:r>
            <a:r>
              <a:rPr kumimoji="0" lang="zh-CN" altLang="en-US" sz="1400" b="1" i="0" u="none" strike="noStrike" kern="1200" cap="none" spc="0" normalizeH="0" baseline="0" noProof="0" dirty="0">
                <a:ln>
                  <a:noFill/>
                </a:ln>
                <a:solidFill>
                  <a:schemeClr val="lt1"/>
                </a:solidFill>
                <a:effectLst/>
                <a:uLnTx/>
                <a:uFillTx/>
                <a:latin typeface="+mn-lt"/>
                <a:ea typeface="+mn-ea"/>
                <a:cs typeface="+mn-cs"/>
              </a:rPr>
              <a:t>、有明显的</a:t>
            </a:r>
            <a:r>
              <a:rPr kumimoji="0" lang="zh-CN" altLang="en-US" sz="1400" b="1" i="0" u="none" strike="noStrike" kern="1200" cap="none" spc="0" normalizeH="0" baseline="0" noProof="0" dirty="0">
                <a:ln>
                  <a:noFill/>
                </a:ln>
                <a:solidFill>
                  <a:srgbClr val="FFFF00"/>
                </a:solidFill>
                <a:effectLst/>
                <a:uLnTx/>
                <a:uFillTx/>
                <a:latin typeface="+mn-lt"/>
                <a:ea typeface="+mn-ea"/>
                <a:cs typeface="+mn-cs"/>
              </a:rPr>
              <a:t>禁火禁烟标识</a:t>
            </a:r>
            <a:r>
              <a:rPr kumimoji="0" lang="zh-CN" altLang="en-US" sz="1400" b="1" i="0" u="none" strike="noStrike" kern="1200" cap="none" spc="0" normalizeH="0" baseline="0" noProof="0" dirty="0">
                <a:ln>
                  <a:noFill/>
                </a:ln>
                <a:solidFill>
                  <a:schemeClr val="lt1"/>
                </a:solidFill>
                <a:effectLst/>
                <a:uLnTx/>
                <a:uFillTx/>
                <a:latin typeface="+mn-lt"/>
                <a:ea typeface="+mn-ea"/>
                <a:cs typeface="+mn-cs"/>
              </a:rPr>
              <a:t>。</a:t>
            </a:r>
            <a:endParaRPr kumimoji="0" lang="zh-CN" altLang="en-US" sz="1400" b="1" i="0" u="none" strike="noStrike" kern="1200" cap="none" spc="0" normalizeH="0" baseline="0" noProof="0" dirty="0">
              <a:ln>
                <a:noFill/>
              </a:ln>
              <a:solidFill>
                <a:schemeClr val="lt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sz="1400" b="1" i="0" u="none" strike="noStrike" kern="1200" cap="none" spc="0" normalizeH="0" baseline="0" noProof="0" dirty="0">
                <a:ln>
                  <a:noFill/>
                </a:ln>
                <a:solidFill>
                  <a:schemeClr val="lt1"/>
                </a:solidFill>
                <a:effectLst/>
                <a:uLnTx/>
                <a:uFillTx/>
                <a:latin typeface="+mn-lt"/>
                <a:ea typeface="+mn-ea"/>
                <a:cs typeface="+mn-cs"/>
              </a:rPr>
              <a:t>20</a:t>
            </a:r>
            <a:r>
              <a:rPr kumimoji="0" lang="zh-CN" altLang="en-US" sz="1400" b="1" i="0" u="none" strike="noStrike" kern="1200" cap="none" spc="0" normalizeH="0" baseline="0" noProof="0" dirty="0">
                <a:ln>
                  <a:noFill/>
                </a:ln>
                <a:solidFill>
                  <a:schemeClr val="lt1"/>
                </a:solidFill>
                <a:effectLst/>
                <a:uLnTx/>
                <a:uFillTx/>
                <a:latin typeface="+mn-lt"/>
                <a:ea typeface="+mn-ea"/>
                <a:cs typeface="+mn-cs"/>
              </a:rPr>
              <a:t>、</a:t>
            </a:r>
            <a:r>
              <a:rPr kumimoji="0" lang="zh-CN" altLang="en-US" sz="1400" b="1" i="0" u="none" strike="noStrike" kern="1200" cap="none" spc="0" normalizeH="0" baseline="0" noProof="0" dirty="0">
                <a:ln>
                  <a:noFill/>
                </a:ln>
                <a:solidFill>
                  <a:srgbClr val="FFFF00"/>
                </a:solidFill>
                <a:effectLst/>
                <a:uLnTx/>
                <a:uFillTx/>
                <a:latin typeface="+mn-lt"/>
                <a:ea typeface="+mn-ea"/>
                <a:cs typeface="+mn-cs"/>
              </a:rPr>
              <a:t>计量称</a:t>
            </a:r>
            <a:r>
              <a:rPr kumimoji="0" lang="zh-CN" altLang="en-US" sz="1400" b="1" i="0" u="none" strike="noStrike" kern="1200" cap="none" spc="0" normalizeH="0" baseline="0" noProof="0" dirty="0">
                <a:ln>
                  <a:noFill/>
                </a:ln>
                <a:solidFill>
                  <a:schemeClr val="lt1"/>
                </a:solidFill>
                <a:effectLst/>
                <a:uLnTx/>
                <a:uFillTx/>
                <a:latin typeface="+mn-lt"/>
                <a:ea typeface="+mn-ea"/>
                <a:cs typeface="+mn-cs"/>
              </a:rPr>
              <a:t>灵敏且在有效期内。</a:t>
            </a:r>
            <a:endParaRPr kumimoji="0" lang="zh-CN" altLang="en-US" sz="1400" b="1"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p:transition spd="slow" advTm="5769">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890588" y="1341438"/>
            <a:ext cx="8272463" cy="644525"/>
          </a:xfrm>
          <a:prstGeom prst="rect">
            <a:avLst/>
          </a:prstGeom>
          <a:noFill/>
        </p:spPr>
        <p:txBody>
          <a:bodyPr wrap="square" rtlCol="0">
            <a:spAutoFit/>
          </a:bodyPr>
          <a:p>
            <a:r>
              <a:rPr lang="en-US" altLang="zh-CN" kern="0" noProof="0" smtClean="0">
                <a:effectLst>
                  <a:outerShdw blurRad="38100" dist="38100" dir="2700000" algn="tl">
                    <a:srgbClr val="000000"/>
                  </a:outerShdw>
                </a:effectLst>
                <a:latin typeface="+mn-lt"/>
                <a:ea typeface="+mn-ea"/>
                <a:cs typeface="+mn-cs"/>
                <a:sym typeface="+mn-ea"/>
              </a:rPr>
              <a:t>8.</a:t>
            </a:r>
            <a:r>
              <a:rPr lang="zh-CN" altLang="en-US" kern="0" noProof="0" smtClean="0">
                <a:effectLst>
                  <a:outerShdw blurRad="38100" dist="38100" dir="2700000" algn="tl">
                    <a:srgbClr val="000000"/>
                  </a:outerShdw>
                </a:effectLst>
                <a:latin typeface="+mn-lt"/>
                <a:ea typeface="+mn-ea"/>
                <a:cs typeface="+mn-cs"/>
                <a:sym typeface="+mn-ea"/>
              </a:rPr>
              <a:t>建筑设施检查项目：</a:t>
            </a:r>
            <a:endParaRPr kumimoji="0" lang="en-US" altLang="zh-CN" kern="0" cap="none" spc="0" normalizeH="0" baseline="0" noProof="0" smtClean="0">
              <a:solidFill>
                <a:srgbClr val="FF0000"/>
              </a:solidFill>
              <a:effectLst>
                <a:outerShdw blurRad="38100" dist="38100" dir="2700000" algn="tl">
                  <a:srgbClr val="000000"/>
                </a:outerShdw>
              </a:effectLst>
              <a:latin typeface="+mn-lt"/>
              <a:ea typeface="+mn-ea"/>
              <a:cs typeface="+mn-cs"/>
            </a:endParaRPr>
          </a:p>
          <a:p>
            <a:endParaRPr lang="zh-CN" altLang="en-US" noProof="1"/>
          </a:p>
        </p:txBody>
      </p:sp>
      <p:graphicFrame>
        <p:nvGraphicFramePr>
          <p:cNvPr id="4" name="图示 3"/>
          <p:cNvGraphicFramePr/>
          <p:nvPr/>
        </p:nvGraphicFramePr>
        <p:xfrm>
          <a:off x="-17146" y="1557019"/>
          <a:ext cx="9162416" cy="714375"/>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6" name="矩形标注 5"/>
          <p:cNvSpPr/>
          <p:nvPr/>
        </p:nvSpPr>
        <p:spPr>
          <a:xfrm>
            <a:off x="539750" y="2270125"/>
            <a:ext cx="7797800" cy="4587875"/>
          </a:xfrm>
          <a:prstGeom prst="wedgeRectCallout">
            <a:avLst>
              <a:gd name="adj1" fmla="val -7798"/>
              <a:gd name="adj2" fmla="val -56418"/>
            </a:avLst>
          </a:prstGeom>
          <a:gradFill>
            <a:gsLst>
              <a:gs pos="0">
                <a:srgbClr val="AF1D5C"/>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l" defTabSz="914400" rtl="0" eaLnBrk="1" fontAlgn="base" latinLnBrk="0" hangingPunct="1">
              <a:lnSpc>
                <a:spcPct val="100000"/>
              </a:lnSpc>
              <a:spcBef>
                <a:spcPct val="0"/>
              </a:spcBef>
              <a:spcAft>
                <a:spcPct val="0"/>
              </a:spcAft>
              <a:buClrTx/>
              <a:buSzTx/>
              <a:buFontTx/>
              <a:buNone/>
              <a:defRPr/>
            </a:pPr>
            <a:r>
              <a:rPr kumimoji="0" lang="en-US" sz="2000" b="1" i="0" u="none" strike="noStrike" kern="1200" cap="none" spc="0" normalizeH="0" baseline="0" noProof="0">
                <a:ln>
                  <a:noFill/>
                </a:ln>
                <a:solidFill>
                  <a:schemeClr val="lt1"/>
                </a:solidFill>
                <a:effectLst/>
                <a:uLnTx/>
                <a:uFillTx/>
                <a:latin typeface="+mn-lt"/>
                <a:ea typeface="+mn-ea"/>
                <a:cs typeface="+mn-cs"/>
              </a:rPr>
              <a:t>14</a:t>
            </a:r>
            <a:r>
              <a:rPr kumimoji="0" lang="zh-CN" altLang="en-US" sz="2000" b="1" i="0" u="none" strike="noStrike" kern="1200" cap="none" spc="0" normalizeH="0" baseline="0" noProof="0">
                <a:ln>
                  <a:noFill/>
                </a:ln>
                <a:solidFill>
                  <a:schemeClr val="lt1"/>
                </a:solidFill>
                <a:effectLst/>
                <a:uLnTx/>
                <a:uFillTx/>
                <a:latin typeface="+mn-lt"/>
                <a:ea typeface="+mn-ea"/>
                <a:cs typeface="+mn-cs"/>
              </a:rPr>
              <a:t>、</a:t>
            </a:r>
            <a:r>
              <a:rPr kumimoji="0" lang="zh-CN" altLang="en-US" sz="2000" b="1" i="0" u="none" strike="noStrike" kern="1200" cap="none" spc="0" normalizeH="0" baseline="0" noProof="0">
                <a:ln>
                  <a:noFill/>
                </a:ln>
                <a:solidFill>
                  <a:srgbClr val="FFFF00"/>
                </a:solidFill>
                <a:effectLst/>
                <a:uLnTx/>
                <a:uFillTx/>
                <a:latin typeface="+mn-lt"/>
                <a:ea typeface="+mn-ea"/>
                <a:cs typeface="+mn-cs"/>
              </a:rPr>
              <a:t>瓶库相邻房间为非明火或散发火花地点。</a:t>
            </a:r>
            <a:endParaRPr kumimoji="0" lang="en-US" altLang="zh-CN" sz="2000" b="1" i="0" u="none" strike="noStrike" kern="1200" cap="none" spc="0" normalizeH="0" baseline="0" noProof="0">
              <a:ln>
                <a:noFill/>
              </a:ln>
              <a:solidFill>
                <a:srgbClr val="FFFF00"/>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1" i="0" u="none" strike="noStrike" kern="1200" cap="none" spc="0" normalizeH="0" baseline="0" noProof="0">
                <a:ln>
                  <a:noFill/>
                </a:ln>
                <a:solidFill>
                  <a:srgbClr val="FFFF00"/>
                </a:solidFill>
                <a:effectLst/>
                <a:uLnTx/>
                <a:uFillTx/>
                <a:latin typeface="+mn-lt"/>
                <a:ea typeface="+mn-ea"/>
                <a:cs typeface="+mn-cs"/>
              </a:rPr>
              <a:t>《</a:t>
            </a:r>
            <a:r>
              <a:rPr kumimoji="0" lang="zh-CN" altLang="en-US" sz="2000" b="1" i="0" u="none" strike="noStrike" kern="1200" cap="none" spc="0" normalizeH="0" baseline="0" noProof="0">
                <a:ln>
                  <a:noFill/>
                </a:ln>
                <a:solidFill>
                  <a:srgbClr val="FFFF00"/>
                </a:solidFill>
                <a:effectLst/>
                <a:uLnTx/>
                <a:uFillTx/>
                <a:latin typeface="+mn-lt"/>
                <a:ea typeface="+mn-ea"/>
                <a:cs typeface="+mn-cs"/>
              </a:rPr>
              <a:t>建筑设计防火规范</a:t>
            </a:r>
            <a:r>
              <a:rPr kumimoji="0" lang="en-US" altLang="zh-CN" sz="2000" b="1" i="0" u="none" strike="noStrike" kern="1200" cap="none" spc="0" normalizeH="0" baseline="0" noProof="0">
                <a:ln>
                  <a:noFill/>
                </a:ln>
                <a:solidFill>
                  <a:srgbClr val="FFFF00"/>
                </a:solidFill>
                <a:effectLst/>
                <a:uLnTx/>
                <a:uFillTx/>
                <a:latin typeface="+mn-lt"/>
                <a:ea typeface="+mn-ea"/>
                <a:cs typeface="+mn-cs"/>
              </a:rPr>
              <a:t>》GB50016-2018</a:t>
            </a:r>
            <a:r>
              <a:rPr kumimoji="0" lang="zh-CN" altLang="en-US" sz="2000" b="1" i="0" u="none" strike="noStrike" kern="1200" cap="none" spc="0" normalizeH="0" baseline="0" noProof="0">
                <a:ln>
                  <a:noFill/>
                </a:ln>
                <a:solidFill>
                  <a:srgbClr val="FFFF00"/>
                </a:solidFill>
                <a:effectLst/>
                <a:uLnTx/>
                <a:uFillTx/>
                <a:latin typeface="+mn-lt"/>
                <a:ea typeface="+mn-ea"/>
                <a:cs typeface="+mn-cs"/>
              </a:rPr>
              <a:t>中述语解释：</a:t>
            </a:r>
            <a:endParaRPr kumimoji="0" lang="en-US" altLang="zh-CN" sz="2000" b="1" i="0" u="none" strike="noStrike" kern="1200" cap="none" spc="0" normalizeH="0" baseline="0" noProof="0">
              <a:ln>
                <a:noFill/>
              </a:ln>
              <a:solidFill>
                <a:srgbClr val="FFFF00"/>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2000" b="1" i="0" u="none" strike="noStrike" kern="1200" cap="none" spc="0" normalizeH="0" baseline="0" noProof="0">
              <a:ln>
                <a:noFill/>
              </a:ln>
              <a:solidFill>
                <a:srgbClr val="FFFF00"/>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2400" b="1" i="0" u="none" strike="noStrike" kern="1200" cap="none" spc="0" normalizeH="0" baseline="0" noProof="0">
              <a:ln>
                <a:noFill/>
              </a:ln>
              <a:solidFill>
                <a:srgbClr val="FFFF00"/>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2400" b="1" i="0" u="none" strike="noStrike" kern="1200" cap="none" spc="0" normalizeH="0" baseline="0" noProof="0">
              <a:ln>
                <a:noFill/>
              </a:ln>
              <a:solidFill>
                <a:srgbClr val="FFFF00"/>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2400" b="1" i="0" u="none" strike="noStrike" kern="1200" cap="none" spc="0" normalizeH="0" baseline="0" noProof="0">
              <a:ln>
                <a:noFill/>
              </a:ln>
              <a:solidFill>
                <a:srgbClr val="FFFF00"/>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2400" b="1" i="0" u="none" strike="noStrike" kern="1200" cap="none" spc="0" normalizeH="0" baseline="0" noProof="0">
              <a:ln>
                <a:noFill/>
              </a:ln>
              <a:solidFill>
                <a:srgbClr val="FFFF00"/>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2400" b="1" i="0" u="none" strike="noStrike" kern="1200" cap="none" spc="0" normalizeH="0" baseline="0" noProof="0">
              <a:ln>
                <a:noFill/>
              </a:ln>
              <a:solidFill>
                <a:srgbClr val="FFFF00"/>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2400" b="1" i="0" u="none" strike="noStrike" kern="1200" cap="none" spc="0" normalizeH="0" baseline="0" noProof="0">
              <a:ln>
                <a:noFill/>
              </a:ln>
              <a:solidFill>
                <a:srgbClr val="FFFF00"/>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2400" b="1" i="0" u="none" strike="noStrike" kern="1200" cap="none" spc="0" normalizeH="0" baseline="0" noProof="0">
              <a:ln>
                <a:noFill/>
              </a:ln>
              <a:solidFill>
                <a:srgbClr val="FFFF00"/>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2400" b="1" i="0" u="none" strike="noStrike" kern="1200" cap="none" spc="0" normalizeH="0" baseline="0" noProof="0">
              <a:ln>
                <a:noFill/>
              </a:ln>
              <a:solidFill>
                <a:srgbClr val="FFFF00"/>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2400" b="1" i="0" u="none" strike="noStrike" kern="1200" cap="none" spc="0" normalizeH="0" baseline="0" noProof="0">
              <a:ln>
                <a:noFill/>
              </a:ln>
              <a:solidFill>
                <a:srgbClr val="FFFF00"/>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400" b="1" i="0" u="none" strike="noStrike" kern="1200" cap="none" spc="0" normalizeH="0" baseline="0" noProof="0">
              <a:ln>
                <a:noFill/>
              </a:ln>
              <a:solidFill>
                <a:srgbClr val="FFFF00"/>
              </a:solidFill>
              <a:effectLst/>
              <a:uLnTx/>
              <a:uFillTx/>
              <a:latin typeface="+mn-lt"/>
              <a:ea typeface="+mn-ea"/>
              <a:cs typeface="+mn-cs"/>
            </a:endParaRPr>
          </a:p>
        </p:txBody>
      </p:sp>
      <p:pic>
        <p:nvPicPr>
          <p:cNvPr id="49158" name="Picture 2"/>
          <p:cNvPicPr>
            <a:picLocks noChangeAspect="1"/>
          </p:cNvPicPr>
          <p:nvPr/>
        </p:nvPicPr>
        <p:blipFill>
          <a:blip r:embed="rId6"/>
          <a:srcRect l="24557" t="41672" r="27074" b="29884"/>
          <a:stretch>
            <a:fillRect/>
          </a:stretch>
        </p:blipFill>
        <p:spPr>
          <a:xfrm>
            <a:off x="539750" y="3141663"/>
            <a:ext cx="7797800" cy="2579687"/>
          </a:xfrm>
          <a:prstGeom prst="rect">
            <a:avLst/>
          </a:prstGeom>
          <a:noFill/>
          <a:ln w="9525">
            <a:noFill/>
          </a:ln>
          <a:effectLst>
            <a:prstShdw prst="shdw17" dist="17961" dir="2699999">
              <a:srgbClr val="000000"/>
            </a:prstShdw>
          </a:effectLst>
        </p:spPr>
      </p:pic>
    </p:spTree>
  </p:cSld>
  <p:clrMapOvr>
    <a:masterClrMapping/>
  </p:clrMapOvr>
  <p:transition spd="slow" advTm="5769">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890588" y="1412875"/>
            <a:ext cx="8080375" cy="3562350"/>
          </a:xfrm>
          <a:prstGeom prst="rect">
            <a:avLst/>
          </a:prstGeom>
          <a:noFill/>
        </p:spPr>
        <p:txBody>
          <a:bodyPr wrap="square" rtlCol="0">
            <a:spAutoFit/>
          </a:bodyPr>
          <a:p>
            <a:pPr marR="0" defTabSz="914400">
              <a:spcBef>
                <a:spcPct val="20000"/>
              </a:spcBef>
              <a:buClr>
                <a:schemeClr val="tx2"/>
              </a:buClr>
              <a:buSzTx/>
              <a:buFontTx/>
              <a:defRPr/>
            </a:pPr>
            <a:r>
              <a:rPr lang="zh-CN" altLang="en-US" sz="2400" kern="0" noProof="0" smtClean="0">
                <a:effectLst>
                  <a:outerShdw blurRad="38100" dist="38100" dir="2700000" algn="tl">
                    <a:srgbClr val="000000"/>
                  </a:outerShdw>
                </a:effectLst>
                <a:latin typeface="+mn-lt"/>
                <a:ea typeface="+mn-ea"/>
                <a:cs typeface="+mn-cs"/>
                <a:sym typeface="+mn-ea"/>
              </a:rPr>
              <a:t>三、设备设施验收</a:t>
            </a:r>
            <a:endParaRPr kumimoji="0" lang="en-US" altLang="zh-CN" sz="2400" kern="0" cap="none" spc="0" normalizeH="0" baseline="0" noProof="0" smtClean="0">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en-US" altLang="zh-CN" sz="2400" kern="0" noProof="0" smtClean="0">
                <a:effectLst>
                  <a:outerShdw blurRad="38100" dist="38100" dir="2700000" algn="tl">
                    <a:srgbClr val="000000"/>
                  </a:outerShdw>
                </a:effectLst>
                <a:latin typeface="+mn-lt"/>
                <a:ea typeface="+mn-ea"/>
                <a:cs typeface="+mn-cs"/>
                <a:sym typeface="+mn-ea"/>
              </a:rPr>
              <a:t>      </a:t>
            </a:r>
            <a:r>
              <a:rPr lang="zh-CN" altLang="en-US" sz="2400" kern="0" noProof="0" smtClean="0">
                <a:effectLst>
                  <a:outerShdw blurRad="38100" dist="38100" dir="2700000" algn="tl">
                    <a:srgbClr val="000000"/>
                  </a:outerShdw>
                </a:effectLst>
                <a:latin typeface="+mn-lt"/>
                <a:ea typeface="+mn-ea"/>
                <a:cs typeface="+mn-cs"/>
                <a:sym typeface="+mn-ea"/>
              </a:rPr>
              <a:t> 应执行设备设施采购、到货验收制度</a:t>
            </a:r>
            <a:r>
              <a:rPr lang="en-US" altLang="zh-CN" sz="2400" kern="0" noProof="0" smtClean="0">
                <a:effectLst>
                  <a:outerShdw blurRad="38100" dist="38100" dir="2700000" algn="tl">
                    <a:srgbClr val="000000"/>
                  </a:outerShdw>
                </a:effectLst>
                <a:latin typeface="+mn-lt"/>
                <a:ea typeface="+mn-ea"/>
                <a:cs typeface="+mn-cs"/>
                <a:sym typeface="+mn-ea"/>
              </a:rPr>
              <a:t>,</a:t>
            </a:r>
            <a:r>
              <a:rPr lang="zh-CN" altLang="en-US" sz="2400" kern="0" noProof="0" smtClean="0">
                <a:effectLst>
                  <a:outerShdw blurRad="38100" dist="38100" dir="2700000" algn="tl">
                    <a:srgbClr val="000000"/>
                  </a:outerShdw>
                </a:effectLst>
                <a:latin typeface="+mn-lt"/>
                <a:ea typeface="+mn-ea"/>
                <a:cs typeface="+mn-cs"/>
                <a:sym typeface="+mn-ea"/>
              </a:rPr>
              <a:t>购置。对设备选型应进行预先风险分析和安装后的验收。</a:t>
            </a:r>
            <a:endParaRPr kumimoji="0" lang="en-US" altLang="zh-CN" sz="2400" kern="0" cap="none" spc="0" normalizeH="0" baseline="0" noProof="0" smtClean="0">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zh-CN" altLang="en-US" sz="2400" u="sng" kern="0" noProof="0" smtClean="0">
                <a:solidFill>
                  <a:srgbClr val="FFFF00"/>
                </a:solidFill>
                <a:effectLst>
                  <a:outerShdw blurRad="38100" dist="38100" dir="2700000" algn="tl">
                    <a:srgbClr val="000000"/>
                  </a:outerShdw>
                </a:effectLst>
                <a:latin typeface="+mn-lt"/>
                <a:ea typeface="+mn-ea"/>
                <a:cs typeface="+mn-cs"/>
                <a:sym typeface="+mn-ea"/>
              </a:rPr>
              <a:t>重点：（</a:t>
            </a:r>
            <a:r>
              <a:rPr lang="en-US" altLang="zh-CN" sz="2400" kern="0" noProof="0" smtClean="0">
                <a:effectLst>
                  <a:outerShdw blurRad="38100" dist="38100" dir="2700000" algn="tl">
                    <a:srgbClr val="000000"/>
                  </a:outerShdw>
                </a:effectLst>
                <a:latin typeface="+mn-lt"/>
                <a:ea typeface="+mn-ea"/>
                <a:cs typeface="+mn-cs"/>
                <a:sym typeface="+mn-ea"/>
              </a:rPr>
              <a:t>GB51142</a:t>
            </a:r>
            <a:r>
              <a:rPr lang="zh-CN" altLang="en-US" sz="2400" kern="0" noProof="0" smtClean="0">
                <a:effectLst>
                  <a:outerShdw blurRad="38100" dist="38100" dir="2700000" algn="tl">
                    <a:srgbClr val="000000"/>
                  </a:outerShdw>
                </a:effectLst>
                <a:latin typeface="+mn-lt"/>
                <a:ea typeface="+mn-ea"/>
                <a:cs typeface="+mn-cs"/>
                <a:sym typeface="+mn-ea"/>
              </a:rPr>
              <a:t>）</a:t>
            </a:r>
            <a:r>
              <a:rPr lang="en-US" altLang="zh-CN" sz="2400" kern="0" noProof="0" smtClean="0">
                <a:effectLst>
                  <a:outerShdw blurRad="38100" dist="38100" dir="2700000" algn="tl">
                    <a:srgbClr val="000000"/>
                  </a:outerShdw>
                </a:effectLst>
                <a:latin typeface="+mn-lt"/>
                <a:ea typeface="+mn-ea"/>
                <a:cs typeface="+mn-cs"/>
                <a:sym typeface="+mn-ea"/>
              </a:rPr>
              <a:t>9.3.4</a:t>
            </a:r>
            <a:r>
              <a:rPr lang="zh-CN" altLang="en-US" sz="2400" kern="0" noProof="0" smtClean="0">
                <a:effectLst>
                  <a:outerShdw blurRad="38100" dist="38100" dir="2700000" algn="tl">
                    <a:srgbClr val="000000"/>
                  </a:outerShdw>
                </a:effectLst>
                <a:latin typeface="+mn-lt"/>
                <a:ea typeface="+mn-ea"/>
                <a:cs typeface="+mn-cs"/>
                <a:sym typeface="+mn-ea"/>
              </a:rPr>
              <a:t>液化石油气</a:t>
            </a:r>
            <a:r>
              <a:rPr lang="zh-CN" altLang="en-US" sz="2400" u="sng" kern="0" noProof="0" smtClean="0">
                <a:solidFill>
                  <a:srgbClr val="FFFF00"/>
                </a:solidFill>
                <a:effectLst>
                  <a:outerShdw blurRad="38100" dist="38100" dir="2700000" algn="tl">
                    <a:srgbClr val="000000"/>
                  </a:outerShdw>
                </a:effectLst>
                <a:latin typeface="+mn-lt"/>
                <a:ea typeface="+mn-ea"/>
                <a:cs typeface="+mn-cs"/>
                <a:sym typeface="+mn-ea"/>
              </a:rPr>
              <a:t>储罐第一道管法兰、垫片和紧固件</a:t>
            </a:r>
            <a:r>
              <a:rPr lang="zh-CN" altLang="en-US" sz="2400" kern="0" noProof="0" smtClean="0">
                <a:effectLst>
                  <a:outerShdw blurRad="38100" dist="38100" dir="2700000" algn="tl">
                    <a:srgbClr val="000000"/>
                  </a:outerShdw>
                </a:effectLst>
                <a:latin typeface="+mn-lt"/>
                <a:ea typeface="+mn-ea"/>
                <a:cs typeface="+mn-cs"/>
                <a:sym typeface="+mn-ea"/>
              </a:rPr>
              <a:t>的设计</a:t>
            </a:r>
            <a:r>
              <a:rPr lang="zh-CN" altLang="en-US" sz="2400" kern="0" noProof="0" smtClean="0">
                <a:solidFill>
                  <a:srgbClr val="FFFF00"/>
                </a:solidFill>
                <a:effectLst>
                  <a:outerShdw blurRad="38100" dist="38100" dir="2700000" algn="tl">
                    <a:srgbClr val="000000"/>
                  </a:outerShdw>
                </a:effectLst>
                <a:latin typeface="+mn-lt"/>
                <a:ea typeface="+mn-ea"/>
                <a:cs typeface="+mn-cs"/>
                <a:sym typeface="+mn-ea"/>
              </a:rPr>
              <a:t>使用</a:t>
            </a:r>
            <a:r>
              <a:rPr lang="zh-CN" altLang="en-US" sz="2400" kern="0" noProof="0" smtClean="0">
                <a:effectLst>
                  <a:outerShdw blurRad="38100" dist="38100" dir="2700000" algn="tl">
                    <a:srgbClr val="000000"/>
                  </a:outerShdw>
                </a:effectLst>
                <a:latin typeface="+mn-lt"/>
                <a:ea typeface="+mn-ea"/>
                <a:cs typeface="+mn-cs"/>
                <a:sym typeface="+mn-ea"/>
              </a:rPr>
              <a:t>。应符合现行行业标准</a:t>
            </a:r>
            <a:r>
              <a:rPr lang="en-US" altLang="zh-CN" sz="2400" kern="0" noProof="0" smtClean="0">
                <a:effectLst>
                  <a:outerShdw blurRad="38100" dist="38100" dir="2700000" algn="tl">
                    <a:srgbClr val="000000"/>
                  </a:outerShdw>
                </a:effectLst>
                <a:latin typeface="+mn-lt"/>
                <a:ea typeface="+mn-ea"/>
                <a:cs typeface="+mn-cs"/>
                <a:sym typeface="+mn-ea"/>
              </a:rPr>
              <a:t>《</a:t>
            </a:r>
            <a:r>
              <a:rPr lang="zh-CN" altLang="en-US" sz="2400" kern="0" noProof="0" smtClean="0">
                <a:effectLst>
                  <a:outerShdw blurRad="38100" dist="38100" dir="2700000" algn="tl">
                    <a:srgbClr val="000000"/>
                  </a:outerShdw>
                </a:effectLst>
                <a:latin typeface="+mn-lt"/>
                <a:ea typeface="+mn-ea"/>
                <a:cs typeface="+mn-cs"/>
                <a:sym typeface="+mn-ea"/>
              </a:rPr>
              <a:t>钢制管法兰、垫片、紧固件</a:t>
            </a:r>
            <a:r>
              <a:rPr lang="en-US" altLang="zh-CN" sz="2400" kern="0" noProof="0" smtClean="0">
                <a:effectLst>
                  <a:outerShdw blurRad="38100" dist="38100" dir="2700000" algn="tl">
                    <a:srgbClr val="000000"/>
                  </a:outerShdw>
                </a:effectLst>
                <a:latin typeface="+mn-lt"/>
                <a:ea typeface="+mn-ea"/>
                <a:cs typeface="+mn-cs"/>
                <a:sym typeface="+mn-ea"/>
              </a:rPr>
              <a:t>》HG/T20592--HG/T20635,</a:t>
            </a:r>
            <a:r>
              <a:rPr lang="zh-CN" altLang="en-US" sz="2400" kern="0" noProof="0" smtClean="0">
                <a:effectLst>
                  <a:outerShdw blurRad="38100" dist="38100" dir="2700000" algn="tl">
                    <a:srgbClr val="000000"/>
                  </a:outerShdw>
                </a:effectLst>
                <a:latin typeface="+mn-lt"/>
                <a:ea typeface="+mn-ea"/>
                <a:cs typeface="+mn-cs"/>
                <a:sym typeface="+mn-ea"/>
              </a:rPr>
              <a:t>并应采用</a:t>
            </a:r>
            <a:r>
              <a:rPr lang="zh-CN" altLang="en-US" sz="2400" u="sng" kern="0" noProof="0" smtClean="0">
                <a:solidFill>
                  <a:srgbClr val="FFFF00"/>
                </a:solidFill>
                <a:effectLst>
                  <a:outerShdw blurRad="38100" dist="38100" dir="2700000" algn="tl">
                    <a:srgbClr val="000000"/>
                  </a:outerShdw>
                </a:effectLst>
                <a:latin typeface="+mn-lt"/>
                <a:ea typeface="+mn-ea"/>
                <a:cs typeface="+mn-cs"/>
                <a:sym typeface="+mn-ea"/>
              </a:rPr>
              <a:t>带颈对焊法兰、带内环和对中环型的金属缠绕垫片和专用级高强度全螺纹螺柱与</a:t>
            </a:r>
            <a:r>
              <a:rPr lang="en-US" altLang="zh-CN" sz="2400" u="sng" kern="0" noProof="0" smtClean="0">
                <a:solidFill>
                  <a:srgbClr val="FFFF00"/>
                </a:solidFill>
                <a:effectLst>
                  <a:outerShdw blurRad="38100" dist="38100" dir="2700000" algn="tl">
                    <a:srgbClr val="000000"/>
                  </a:outerShdw>
                </a:effectLst>
                <a:latin typeface="+mn-lt"/>
                <a:ea typeface="+mn-ea"/>
                <a:cs typeface="+mn-cs"/>
                <a:sym typeface="+mn-ea"/>
              </a:rPr>
              <a:t>Ⅱ</a:t>
            </a:r>
            <a:r>
              <a:rPr lang="zh-CN" altLang="en-US" sz="2400" u="sng" kern="0" noProof="0" smtClean="0">
                <a:solidFill>
                  <a:srgbClr val="FFFF00"/>
                </a:solidFill>
                <a:effectLst>
                  <a:outerShdw blurRad="38100" dist="38100" dir="2700000" algn="tl">
                    <a:srgbClr val="000000"/>
                  </a:outerShdw>
                </a:effectLst>
                <a:latin typeface="+mn-lt"/>
                <a:ea typeface="+mn-ea"/>
                <a:cs typeface="+mn-cs"/>
                <a:sym typeface="+mn-ea"/>
              </a:rPr>
              <a:t>型六角螺母的组合</a:t>
            </a:r>
            <a:r>
              <a:rPr lang="zh-CN" altLang="en-US" sz="2400" kern="0" noProof="0" smtClean="0">
                <a:effectLst>
                  <a:outerShdw blurRad="38100" dist="38100" dir="2700000" algn="tl">
                    <a:srgbClr val="000000"/>
                  </a:outerShdw>
                </a:effectLst>
                <a:latin typeface="+mn-lt"/>
                <a:ea typeface="+mn-ea"/>
                <a:cs typeface="+mn-cs"/>
                <a:sym typeface="+mn-ea"/>
              </a:rPr>
              <a:t>。</a:t>
            </a:r>
            <a:endParaRPr kumimoji="0" lang="en-US" altLang="zh-CN" sz="2400" kern="0" cap="none" spc="0" normalizeH="0" baseline="0" noProof="0" smtClean="0">
              <a:effectLst>
                <a:outerShdw blurRad="38100" dist="38100" dir="2700000" algn="tl">
                  <a:srgbClr val="000000"/>
                </a:outerShdw>
              </a:effectLst>
              <a:latin typeface="+mn-lt"/>
              <a:ea typeface="+mn-ea"/>
              <a:cs typeface="+mn-cs"/>
            </a:endParaRPr>
          </a:p>
          <a:p>
            <a:endParaRPr lang="zh-CN" altLang="en-US" sz="2400" noProof="1"/>
          </a:p>
        </p:txBody>
      </p:sp>
    </p:spTree>
  </p:cSld>
  <p:clrMapOvr>
    <a:masterClrMapping/>
  </p:clrMapOvr>
  <p:transition spd="slow" advTm="5769">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890588" y="1412875"/>
            <a:ext cx="7808913" cy="5427663"/>
          </a:xfrm>
          <a:prstGeom prst="rect">
            <a:avLst/>
          </a:prstGeom>
          <a:noFill/>
        </p:spPr>
        <p:txBody>
          <a:bodyPr wrap="square" rtlCol="0">
            <a:noAutofit/>
          </a:bodyPr>
          <a:p>
            <a:pPr marR="0" defTabSz="914400">
              <a:spcBef>
                <a:spcPct val="20000"/>
              </a:spcBef>
              <a:buClr>
                <a:schemeClr val="tx2"/>
              </a:buClr>
              <a:buSzTx/>
              <a:buFontTx/>
              <a:defRPr/>
            </a:pPr>
            <a:r>
              <a:rPr lang="zh-CN" altLang="en-US" kern="0" noProof="0" smtClean="0">
                <a:effectLst>
                  <a:outerShdw blurRad="38100" dist="38100" dir="2700000" algn="tl">
                    <a:srgbClr val="000000"/>
                  </a:outerShdw>
                </a:effectLst>
                <a:latin typeface="+mn-lt"/>
                <a:ea typeface="+mn-ea"/>
                <a:cs typeface="+mn-cs"/>
                <a:sym typeface="+mn-ea"/>
              </a:rPr>
              <a:t>储罐第一道阀门验收：</a:t>
            </a:r>
            <a:endParaRPr kumimoji="0" lang="en-US" altLang="zh-CN" kern="0" cap="none" spc="0" normalizeH="0" baseline="0" noProof="0" smtClean="0">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zh-CN" altLang="en-US" kern="0" noProof="0" smtClean="0">
                <a:effectLst>
                  <a:outerShdw blurRad="38100" dist="38100" dir="2700000" algn="tl">
                    <a:srgbClr val="000000"/>
                  </a:outerShdw>
                </a:effectLst>
                <a:latin typeface="+mn-lt"/>
                <a:ea typeface="+mn-ea"/>
                <a:cs typeface="+mn-cs"/>
                <a:sym typeface="+mn-ea"/>
              </a:rPr>
              <a:t>①法兰：</a:t>
            </a:r>
            <a:r>
              <a:rPr lang="zh-CN" altLang="en-US" u="sng" kern="0" noProof="0" smtClean="0">
                <a:solidFill>
                  <a:srgbClr val="FFFF00"/>
                </a:solidFill>
                <a:effectLst>
                  <a:outerShdw blurRad="38100" dist="38100" dir="2700000" algn="tl">
                    <a:srgbClr val="000000"/>
                  </a:outerShdw>
                </a:effectLst>
                <a:latin typeface="+mn-lt"/>
                <a:ea typeface="+mn-ea"/>
                <a:cs typeface="+mn-cs"/>
                <a:sym typeface="+mn-ea"/>
              </a:rPr>
              <a:t>带颈对焊法兰：</a:t>
            </a:r>
            <a:endParaRPr kumimoji="0" lang="en-US" altLang="zh-CN" u="sng" kern="0" cap="none" spc="0" normalizeH="0" baseline="0" noProof="0" smtClean="0">
              <a:solidFill>
                <a:srgbClr val="FFFF00"/>
              </a:solidFill>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en-US" altLang="zh-CN" u="sng" kern="0" noProof="0" smtClean="0">
                <a:solidFill>
                  <a:srgbClr val="FFFF00"/>
                </a:solidFill>
                <a:effectLst>
                  <a:outerShdw blurRad="38100" dist="38100" dir="2700000" algn="tl">
                    <a:srgbClr val="000000"/>
                  </a:outerShdw>
                </a:effectLst>
                <a:latin typeface="+mn-lt"/>
                <a:ea typeface="+mn-ea"/>
                <a:cs typeface="+mn-cs"/>
                <a:sym typeface="+mn-ea"/>
              </a:rPr>
              <a:t>PN40(</a:t>
            </a:r>
            <a:r>
              <a:rPr lang="zh-CN" altLang="en-US" u="sng" kern="0" noProof="0" smtClean="0">
                <a:solidFill>
                  <a:srgbClr val="FFFF00"/>
                </a:solidFill>
                <a:effectLst>
                  <a:outerShdw blurRad="38100" dist="38100" dir="2700000" algn="tl">
                    <a:srgbClr val="000000"/>
                  </a:outerShdw>
                </a:effectLst>
                <a:latin typeface="+mn-lt"/>
                <a:ea typeface="+mn-ea"/>
                <a:cs typeface="+mn-cs"/>
                <a:sym typeface="+mn-ea"/>
              </a:rPr>
              <a:t>液化石油气）</a:t>
            </a:r>
            <a:endParaRPr kumimoji="0" lang="en-US" altLang="zh-CN" u="sng" kern="0" cap="none" spc="0" normalizeH="0" baseline="0" noProof="0" smtClean="0">
              <a:solidFill>
                <a:srgbClr val="FFFF00"/>
              </a:solidFill>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endParaRPr kumimoji="0" lang="en-US" altLang="zh-CN" kern="0" cap="none" spc="0" normalizeH="0" baseline="0" noProof="0" smtClean="0">
              <a:solidFill>
                <a:srgbClr val="FF0000"/>
              </a:solidFill>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zh-CN" altLang="en-US" kern="0" noProof="0" smtClean="0">
                <a:effectLst>
                  <a:outerShdw blurRad="38100" dist="38100" dir="2700000" algn="tl">
                    <a:srgbClr val="000000"/>
                  </a:outerShdw>
                </a:effectLst>
                <a:latin typeface="+mn-lt"/>
                <a:ea typeface="+mn-ea"/>
                <a:cs typeface="+mn-cs"/>
                <a:sym typeface="+mn-ea"/>
              </a:rPr>
              <a:t>②垫片：</a:t>
            </a:r>
            <a:r>
              <a:rPr lang="zh-CN" altLang="en-US" u="sng" kern="0" noProof="0" smtClean="0">
                <a:solidFill>
                  <a:srgbClr val="FFFF00"/>
                </a:solidFill>
                <a:effectLst>
                  <a:outerShdw blurRad="38100" dist="38100" dir="2700000" algn="tl">
                    <a:srgbClr val="000000"/>
                  </a:outerShdw>
                </a:effectLst>
                <a:latin typeface="+mn-lt"/>
                <a:ea typeface="+mn-ea"/>
                <a:cs typeface="+mn-cs"/>
                <a:sym typeface="+mn-ea"/>
              </a:rPr>
              <a:t>带内环和对中环型的</a:t>
            </a:r>
            <a:endParaRPr kumimoji="0" lang="en-US" altLang="zh-CN" u="sng" kern="0" cap="none" spc="0" normalizeH="0" baseline="0" noProof="0" smtClean="0">
              <a:solidFill>
                <a:srgbClr val="FFFF00"/>
              </a:solidFill>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zh-CN" altLang="en-US" u="sng" kern="0" noProof="0" smtClean="0">
                <a:solidFill>
                  <a:srgbClr val="FFFF00"/>
                </a:solidFill>
                <a:effectLst>
                  <a:outerShdw blurRad="38100" dist="38100" dir="2700000" algn="tl">
                    <a:srgbClr val="000000"/>
                  </a:outerShdw>
                </a:effectLst>
                <a:latin typeface="+mn-lt"/>
                <a:ea typeface="+mn-ea"/>
                <a:cs typeface="+mn-cs"/>
                <a:sym typeface="+mn-ea"/>
              </a:rPr>
              <a:t>金属缠绕垫片</a:t>
            </a:r>
            <a:endParaRPr kumimoji="0" lang="en-US" altLang="zh-CN" u="sng" kern="0" cap="none" spc="0" normalizeH="0" baseline="0" noProof="0" smtClean="0">
              <a:solidFill>
                <a:srgbClr val="FFFF00"/>
              </a:solidFill>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zh-CN" altLang="en-US" kern="0" noProof="0" smtClean="0">
                <a:effectLst>
                  <a:outerShdw blurRad="38100" dist="38100" dir="2700000" algn="tl">
                    <a:srgbClr val="000000"/>
                  </a:outerShdw>
                </a:effectLst>
                <a:latin typeface="+mn-lt"/>
                <a:ea typeface="+mn-ea"/>
                <a:cs typeface="+mn-cs"/>
                <a:sym typeface="+mn-ea"/>
              </a:rPr>
              <a:t>④螺栓</a:t>
            </a:r>
            <a:r>
              <a:rPr lang="en-US" altLang="zh-CN" kern="0" noProof="0" smtClean="0">
                <a:effectLst>
                  <a:outerShdw blurRad="38100" dist="38100" dir="2700000" algn="tl">
                    <a:srgbClr val="000000"/>
                  </a:outerShdw>
                </a:effectLst>
                <a:latin typeface="+mn-lt"/>
                <a:ea typeface="+mn-ea"/>
                <a:cs typeface="+mn-cs"/>
                <a:sym typeface="+mn-ea"/>
              </a:rPr>
              <a:t>:</a:t>
            </a:r>
            <a:r>
              <a:rPr lang="zh-CN" altLang="en-US" kern="0" noProof="0" smtClean="0">
                <a:effectLst>
                  <a:outerShdw blurRad="38100" dist="38100" dir="2700000" algn="tl">
                    <a:srgbClr val="000000"/>
                  </a:outerShdw>
                </a:effectLst>
                <a:latin typeface="+mn-lt"/>
                <a:ea typeface="+mn-ea"/>
                <a:cs typeface="+mn-cs"/>
                <a:sym typeface="+mn-ea"/>
              </a:rPr>
              <a:t>专用</a:t>
            </a:r>
            <a:r>
              <a:rPr lang="zh-CN" altLang="en-US" u="sng" kern="0" noProof="0" smtClean="0">
                <a:solidFill>
                  <a:srgbClr val="FFFF00"/>
                </a:solidFill>
                <a:effectLst>
                  <a:outerShdw blurRad="38100" dist="38100" dir="2700000" algn="tl">
                    <a:srgbClr val="000000"/>
                  </a:outerShdw>
                </a:effectLst>
                <a:latin typeface="+mn-lt"/>
                <a:ea typeface="+mn-ea"/>
                <a:cs typeface="+mn-cs"/>
                <a:sym typeface="+mn-ea"/>
              </a:rPr>
              <a:t>高强度全螺</a:t>
            </a:r>
            <a:endParaRPr kumimoji="0" lang="en-US" altLang="zh-CN" u="sng" kern="0" cap="none" spc="0" normalizeH="0" baseline="0" noProof="0" smtClean="0">
              <a:solidFill>
                <a:srgbClr val="FFFF00"/>
              </a:solidFill>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zh-CN" altLang="en-US" u="sng" kern="0" noProof="0" smtClean="0">
                <a:solidFill>
                  <a:srgbClr val="FFFF00"/>
                </a:solidFill>
                <a:effectLst>
                  <a:outerShdw blurRad="38100" dist="38100" dir="2700000" algn="tl">
                    <a:srgbClr val="000000"/>
                  </a:outerShdw>
                </a:effectLst>
                <a:latin typeface="+mn-lt"/>
                <a:ea typeface="+mn-ea"/>
                <a:cs typeface="+mn-cs"/>
                <a:sym typeface="+mn-ea"/>
              </a:rPr>
              <a:t>纹螺柱</a:t>
            </a:r>
            <a:r>
              <a:rPr lang="en-US" altLang="zh-CN" u="sng" kern="0" noProof="0" smtClean="0">
                <a:solidFill>
                  <a:srgbClr val="FFFF00"/>
                </a:solidFill>
                <a:effectLst>
                  <a:outerShdw blurRad="38100" dist="38100" dir="2700000" algn="tl">
                    <a:srgbClr val="000000"/>
                  </a:outerShdw>
                </a:effectLst>
                <a:latin typeface="+mn-lt"/>
                <a:ea typeface="+mn-ea"/>
                <a:cs typeface="+mn-cs"/>
                <a:sym typeface="+mn-ea"/>
              </a:rPr>
              <a:t>(9.8</a:t>
            </a:r>
            <a:r>
              <a:rPr lang="zh-CN" altLang="en-US" u="sng" kern="0" noProof="0" smtClean="0">
                <a:solidFill>
                  <a:srgbClr val="FFFF00"/>
                </a:solidFill>
                <a:effectLst>
                  <a:outerShdw blurRad="38100" dist="38100" dir="2700000" algn="tl">
                    <a:srgbClr val="000000"/>
                  </a:outerShdw>
                </a:effectLst>
                <a:latin typeface="+mn-lt"/>
                <a:ea typeface="+mn-ea"/>
                <a:cs typeface="+mn-cs"/>
                <a:sym typeface="+mn-ea"/>
              </a:rPr>
              <a:t>级以上）</a:t>
            </a:r>
            <a:endParaRPr kumimoji="0" lang="en-US" altLang="zh-CN" u="sng" kern="0" cap="none" spc="0" normalizeH="0" baseline="0" noProof="0" smtClean="0">
              <a:solidFill>
                <a:srgbClr val="FFFF00"/>
              </a:solidFill>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zh-CN" altLang="en-US" kern="0" noProof="0" smtClean="0">
                <a:effectLst>
                  <a:outerShdw blurRad="38100" dist="38100" dir="2700000" algn="tl">
                    <a:srgbClr val="000000"/>
                  </a:outerShdw>
                </a:effectLst>
                <a:latin typeface="+mn-lt"/>
                <a:ea typeface="+mn-ea"/>
                <a:cs typeface="+mn-cs"/>
                <a:sym typeface="+mn-ea"/>
              </a:rPr>
              <a:t>⑤螺母：</a:t>
            </a:r>
            <a:r>
              <a:rPr lang="en-US" altLang="zh-CN" u="sng" kern="0" noProof="0" smtClean="0">
                <a:solidFill>
                  <a:srgbClr val="FFFF00"/>
                </a:solidFill>
                <a:effectLst>
                  <a:outerShdw blurRad="38100" dist="38100" dir="2700000" algn="tl">
                    <a:srgbClr val="000000"/>
                  </a:outerShdw>
                </a:effectLst>
                <a:latin typeface="+mn-lt"/>
                <a:ea typeface="+mn-ea"/>
                <a:cs typeface="+mn-cs"/>
                <a:sym typeface="+mn-ea"/>
              </a:rPr>
              <a:t>Ⅱ</a:t>
            </a:r>
            <a:r>
              <a:rPr lang="zh-CN" altLang="en-US" u="sng" kern="0" noProof="0" smtClean="0">
                <a:solidFill>
                  <a:srgbClr val="FFFF00"/>
                </a:solidFill>
                <a:effectLst>
                  <a:outerShdw blurRad="38100" dist="38100" dir="2700000" algn="tl">
                    <a:srgbClr val="000000"/>
                  </a:outerShdw>
                </a:effectLst>
                <a:latin typeface="+mn-lt"/>
                <a:ea typeface="+mn-ea"/>
                <a:cs typeface="+mn-cs"/>
                <a:sym typeface="+mn-ea"/>
              </a:rPr>
              <a:t>型六角螺母</a:t>
            </a:r>
            <a:r>
              <a:rPr lang="zh-CN" altLang="en-US" kern="0" noProof="0" smtClean="0">
                <a:effectLst>
                  <a:outerShdw blurRad="38100" dist="38100" dir="2700000" algn="tl">
                    <a:srgbClr val="000000"/>
                  </a:outerShdw>
                </a:effectLst>
                <a:latin typeface="+mn-lt"/>
                <a:ea typeface="+mn-ea"/>
                <a:cs typeface="+mn-cs"/>
                <a:sym typeface="+mn-ea"/>
              </a:rPr>
              <a:t>的组合。</a:t>
            </a:r>
            <a:endParaRPr lang="zh-CN" altLang="en-US" noProof="1"/>
          </a:p>
        </p:txBody>
      </p:sp>
      <p:pic>
        <p:nvPicPr>
          <p:cNvPr id="51204" name="Picture 2"/>
          <p:cNvPicPr>
            <a:picLocks noChangeAspect="1"/>
          </p:cNvPicPr>
          <p:nvPr/>
        </p:nvPicPr>
        <p:blipFill>
          <a:blip r:embed="rId1"/>
          <a:stretch>
            <a:fillRect/>
          </a:stretch>
        </p:blipFill>
        <p:spPr>
          <a:xfrm>
            <a:off x="3563938" y="1539875"/>
            <a:ext cx="1679575" cy="1155700"/>
          </a:xfrm>
          <a:prstGeom prst="rect">
            <a:avLst/>
          </a:prstGeom>
          <a:noFill/>
          <a:ln w="9525">
            <a:noFill/>
          </a:ln>
        </p:spPr>
      </p:pic>
      <p:pic>
        <p:nvPicPr>
          <p:cNvPr id="51205" name="Picture 3"/>
          <p:cNvPicPr>
            <a:picLocks noChangeAspect="1"/>
          </p:cNvPicPr>
          <p:nvPr/>
        </p:nvPicPr>
        <p:blipFill>
          <a:blip r:embed="rId2"/>
          <a:srcRect r="17137"/>
          <a:stretch>
            <a:fillRect/>
          </a:stretch>
        </p:blipFill>
        <p:spPr>
          <a:xfrm>
            <a:off x="5292725" y="1539875"/>
            <a:ext cx="1781175" cy="1155700"/>
          </a:xfrm>
          <a:prstGeom prst="rect">
            <a:avLst/>
          </a:prstGeom>
          <a:noFill/>
          <a:ln w="9525">
            <a:noFill/>
          </a:ln>
        </p:spPr>
      </p:pic>
      <p:pic>
        <p:nvPicPr>
          <p:cNvPr id="51206" name="Picture 6"/>
          <p:cNvPicPr>
            <a:picLocks noChangeAspect="1"/>
          </p:cNvPicPr>
          <p:nvPr/>
        </p:nvPicPr>
        <p:blipFill>
          <a:blip r:embed="rId3"/>
          <a:stretch>
            <a:fillRect/>
          </a:stretch>
        </p:blipFill>
        <p:spPr>
          <a:xfrm>
            <a:off x="7124700" y="1557338"/>
            <a:ext cx="1757363" cy="1138237"/>
          </a:xfrm>
          <a:prstGeom prst="rect">
            <a:avLst/>
          </a:prstGeom>
          <a:noFill/>
          <a:ln w="9525">
            <a:noFill/>
          </a:ln>
        </p:spPr>
      </p:pic>
      <p:pic>
        <p:nvPicPr>
          <p:cNvPr id="51207" name="Picture 4"/>
          <p:cNvPicPr>
            <a:picLocks noChangeAspect="1"/>
          </p:cNvPicPr>
          <p:nvPr/>
        </p:nvPicPr>
        <p:blipFill>
          <a:blip r:embed="rId4"/>
          <a:stretch>
            <a:fillRect/>
          </a:stretch>
        </p:blipFill>
        <p:spPr>
          <a:xfrm>
            <a:off x="4013200" y="2781300"/>
            <a:ext cx="4941888" cy="2214563"/>
          </a:xfrm>
          <a:prstGeom prst="rect">
            <a:avLst/>
          </a:prstGeom>
          <a:noFill/>
          <a:ln w="9525">
            <a:noFill/>
          </a:ln>
        </p:spPr>
      </p:pic>
      <p:pic>
        <p:nvPicPr>
          <p:cNvPr id="51208" name="Picture 9"/>
          <p:cNvPicPr>
            <a:picLocks noChangeAspect="1"/>
          </p:cNvPicPr>
          <p:nvPr/>
        </p:nvPicPr>
        <p:blipFill>
          <a:blip r:embed="rId5"/>
          <a:stretch>
            <a:fillRect/>
          </a:stretch>
        </p:blipFill>
        <p:spPr>
          <a:xfrm>
            <a:off x="4198938" y="5157788"/>
            <a:ext cx="4572000" cy="1357312"/>
          </a:xfrm>
          <a:prstGeom prst="rect">
            <a:avLst/>
          </a:prstGeom>
          <a:noFill/>
          <a:ln w="9525">
            <a:noFill/>
          </a:ln>
        </p:spPr>
      </p:pic>
    </p:spTree>
  </p:cSld>
  <p:clrMapOvr>
    <a:masterClrMapping/>
  </p:clrMapOvr>
  <p:transition spd="slow" advTm="5769">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828675" y="1341438"/>
            <a:ext cx="7923213" cy="976313"/>
          </a:xfrm>
          <a:prstGeom prst="rect">
            <a:avLst/>
          </a:prstGeom>
          <a:noFill/>
        </p:spPr>
        <p:txBody>
          <a:bodyPr wrap="square" rtlCol="0">
            <a:spAutoFit/>
          </a:bodyPr>
          <a:p>
            <a:pPr marR="0" defTabSz="914400">
              <a:spcBef>
                <a:spcPct val="20000"/>
              </a:spcBef>
              <a:buClr>
                <a:schemeClr val="tx2"/>
              </a:buClr>
              <a:buSzTx/>
              <a:buFontTx/>
              <a:defRPr/>
            </a:pPr>
            <a:r>
              <a:rPr lang="zh-CN" altLang="en-US" u="sng" kern="0" noProof="0" smtClean="0">
                <a:solidFill>
                  <a:srgbClr val="FFFF00"/>
                </a:solidFill>
                <a:effectLst>
                  <a:outerShdw blurRad="38100" dist="38100" dir="2700000" algn="tl">
                    <a:srgbClr val="000000"/>
                  </a:outerShdw>
                </a:effectLst>
                <a:latin typeface="+mn-lt"/>
                <a:ea typeface="+mn-ea"/>
                <a:cs typeface="+mn-cs"/>
                <a:sym typeface="+mn-ea"/>
              </a:rPr>
              <a:t>带颈对焊法兰：</a:t>
            </a:r>
            <a:endParaRPr kumimoji="0" lang="en-US" altLang="zh-CN" u="sng" kern="0" cap="none" spc="0" normalizeH="0" baseline="0" noProof="0" smtClean="0">
              <a:solidFill>
                <a:srgbClr val="FFFF00"/>
              </a:solidFill>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en-US" altLang="zh-CN" u="sng" kern="0" noProof="0" smtClean="0">
                <a:solidFill>
                  <a:srgbClr val="FFFF00"/>
                </a:solidFill>
                <a:effectLst>
                  <a:outerShdw blurRad="38100" dist="38100" dir="2700000" algn="tl">
                    <a:srgbClr val="000000"/>
                  </a:outerShdw>
                </a:effectLst>
                <a:latin typeface="+mn-lt"/>
                <a:ea typeface="+mn-ea"/>
                <a:cs typeface="+mn-cs"/>
                <a:sym typeface="+mn-ea"/>
              </a:rPr>
              <a:t>PN40(</a:t>
            </a:r>
            <a:r>
              <a:rPr lang="zh-CN" altLang="en-US" u="sng" kern="0" noProof="0" smtClean="0">
                <a:solidFill>
                  <a:srgbClr val="FFFF00"/>
                </a:solidFill>
                <a:effectLst>
                  <a:outerShdw blurRad="38100" dist="38100" dir="2700000" algn="tl">
                    <a:srgbClr val="000000"/>
                  </a:outerShdw>
                </a:effectLst>
                <a:latin typeface="+mn-lt"/>
                <a:ea typeface="+mn-ea"/>
                <a:cs typeface="+mn-cs"/>
                <a:sym typeface="+mn-ea"/>
              </a:rPr>
              <a:t>液化石油气）</a:t>
            </a:r>
            <a:endParaRPr kumimoji="0" lang="en-US" altLang="zh-CN" u="sng" kern="0" cap="none" spc="0" normalizeH="0" baseline="0" noProof="0" smtClean="0">
              <a:solidFill>
                <a:srgbClr val="FFFF00"/>
              </a:solidFill>
              <a:effectLst>
                <a:outerShdw blurRad="38100" dist="38100" dir="2700000" algn="tl">
                  <a:srgbClr val="000000"/>
                </a:outerShdw>
              </a:effectLst>
              <a:latin typeface="+mn-lt"/>
              <a:ea typeface="+mn-ea"/>
              <a:cs typeface="+mn-cs"/>
            </a:endParaRPr>
          </a:p>
          <a:p>
            <a:endParaRPr lang="zh-CN" altLang="en-US" noProof="1"/>
          </a:p>
        </p:txBody>
      </p:sp>
      <p:pic>
        <p:nvPicPr>
          <p:cNvPr id="52228" name="Picture 2"/>
          <p:cNvPicPr>
            <a:picLocks noChangeAspect="1"/>
          </p:cNvPicPr>
          <p:nvPr/>
        </p:nvPicPr>
        <p:blipFill>
          <a:blip r:embed="rId1"/>
          <a:stretch>
            <a:fillRect/>
          </a:stretch>
        </p:blipFill>
        <p:spPr>
          <a:xfrm>
            <a:off x="396875" y="2781300"/>
            <a:ext cx="2328863" cy="1482725"/>
          </a:xfrm>
          <a:prstGeom prst="rect">
            <a:avLst/>
          </a:prstGeom>
          <a:noFill/>
          <a:ln w="9525">
            <a:noFill/>
          </a:ln>
        </p:spPr>
      </p:pic>
      <p:pic>
        <p:nvPicPr>
          <p:cNvPr id="52229" name="Picture 2"/>
          <p:cNvPicPr>
            <a:picLocks noChangeAspect="1"/>
          </p:cNvPicPr>
          <p:nvPr/>
        </p:nvPicPr>
        <p:blipFill>
          <a:blip r:embed="rId2"/>
          <a:stretch>
            <a:fillRect/>
          </a:stretch>
        </p:blipFill>
        <p:spPr>
          <a:xfrm>
            <a:off x="2916238" y="1211263"/>
            <a:ext cx="6040437" cy="5167312"/>
          </a:xfrm>
          <a:prstGeom prst="rect">
            <a:avLst/>
          </a:prstGeom>
          <a:noFill/>
          <a:ln w="9525">
            <a:noFill/>
          </a:ln>
        </p:spPr>
      </p:pic>
    </p:spTree>
  </p:cSld>
  <p:clrMapOvr>
    <a:masterClrMapping/>
  </p:clrMapOvr>
  <p:transition spd="slow" advTm="5769">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539750" y="1211263"/>
            <a:ext cx="8062913" cy="5424488"/>
          </a:xfrm>
          <a:prstGeom prst="rect">
            <a:avLst/>
          </a:prstGeom>
          <a:noFill/>
        </p:spPr>
        <p:txBody>
          <a:bodyPr wrap="square" rtlCol="0">
            <a:noAutofit/>
          </a:bodyPr>
          <a:p>
            <a:pPr marR="0" defTabSz="914400">
              <a:spcBef>
                <a:spcPct val="20000"/>
              </a:spcBef>
              <a:buClr>
                <a:schemeClr val="tx2"/>
              </a:buClr>
              <a:buSzTx/>
              <a:buFontTx/>
              <a:defRPr/>
            </a:pPr>
            <a:r>
              <a:rPr lang="zh-CN" altLang="en-US" kern="0" noProof="0" smtClean="0">
                <a:solidFill>
                  <a:srgbClr val="FFFF00"/>
                </a:solidFill>
                <a:effectLst>
                  <a:outerShdw blurRad="38100" dist="38100" dir="2700000" algn="tl">
                    <a:srgbClr val="000000"/>
                  </a:outerShdw>
                </a:effectLst>
                <a:latin typeface="+mn-lt"/>
                <a:ea typeface="+mn-ea"/>
                <a:cs typeface="+mn-cs"/>
                <a:sym typeface="+mn-ea"/>
              </a:rPr>
              <a:t>带颈对焊法兰</a:t>
            </a:r>
            <a:r>
              <a:rPr lang="zh-CN" altLang="en-US" kern="0" noProof="0" smtClean="0">
                <a:solidFill>
                  <a:srgbClr val="FF0000"/>
                </a:solidFill>
                <a:effectLst>
                  <a:outerShdw blurRad="38100" dist="38100" dir="2700000" algn="tl">
                    <a:srgbClr val="000000"/>
                  </a:outerShdw>
                </a:effectLst>
                <a:latin typeface="+mn-lt"/>
                <a:ea typeface="+mn-ea"/>
                <a:cs typeface="+mn-cs"/>
                <a:sym typeface="+mn-ea"/>
              </a:rPr>
              <a:t>：</a:t>
            </a:r>
            <a:endParaRPr kumimoji="0" lang="en-US" altLang="zh-CN" kern="0" cap="none" spc="0" normalizeH="0" baseline="0" noProof="0" smtClean="0">
              <a:solidFill>
                <a:srgbClr val="FF0000"/>
              </a:solidFill>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endParaRPr kumimoji="0" lang="en-US" altLang="zh-CN" kern="0" cap="none" spc="0" normalizeH="0" baseline="0" noProof="0" smtClean="0">
              <a:solidFill>
                <a:srgbClr val="FF0000"/>
              </a:solidFill>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endParaRPr kumimoji="0" lang="en-US" altLang="zh-CN" kern="0" cap="none" spc="0" normalizeH="0" baseline="0" noProof="0" smtClean="0">
              <a:solidFill>
                <a:srgbClr val="FF0000"/>
              </a:solidFill>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endParaRPr lang="zh-CN" altLang="en-US" u="sng" kern="0" noProof="0" smtClean="0">
              <a:solidFill>
                <a:srgbClr val="FFFF00"/>
              </a:solidFill>
              <a:effectLst>
                <a:outerShdw blurRad="38100" dist="38100" dir="2700000" algn="tl">
                  <a:srgbClr val="000000"/>
                </a:outerShdw>
              </a:effectLst>
              <a:latin typeface="+mn-lt"/>
              <a:ea typeface="+mn-ea"/>
              <a:sym typeface="+mn-ea"/>
            </a:endParaRPr>
          </a:p>
          <a:p>
            <a:pPr marR="0" defTabSz="914400">
              <a:spcBef>
                <a:spcPct val="20000"/>
              </a:spcBef>
              <a:buClr>
                <a:schemeClr val="tx2"/>
              </a:buClr>
              <a:buSzTx/>
              <a:buFontTx/>
              <a:defRPr/>
            </a:pPr>
            <a:r>
              <a:rPr lang="zh-CN" altLang="en-US" u="sng" kern="0" noProof="0" smtClean="0">
                <a:solidFill>
                  <a:srgbClr val="FFFF00"/>
                </a:solidFill>
                <a:effectLst>
                  <a:outerShdw blurRad="38100" dist="38100" dir="2700000" algn="tl">
                    <a:srgbClr val="000000"/>
                  </a:outerShdw>
                </a:effectLst>
                <a:latin typeface="+mn-lt"/>
                <a:ea typeface="+mn-ea"/>
                <a:cs typeface="+mn-cs"/>
                <a:sym typeface="+mn-ea"/>
              </a:rPr>
              <a:t>带内环和对中环型的金属缠绕垫片：</a:t>
            </a:r>
            <a:endParaRPr kumimoji="0" lang="en-US" altLang="zh-CN" u="sng" kern="0" cap="none" spc="0" normalizeH="0" baseline="0" noProof="0" smtClean="0">
              <a:solidFill>
                <a:srgbClr val="FFFF00"/>
              </a:solidFill>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zh-CN" altLang="en-US" u="sng" kern="0" noProof="0" smtClean="0">
                <a:solidFill>
                  <a:srgbClr val="FFFF00"/>
                </a:solidFill>
                <a:effectLst>
                  <a:outerShdw blurRad="38100" dist="38100" dir="2700000" algn="tl">
                    <a:srgbClr val="000000"/>
                  </a:outerShdw>
                </a:effectLst>
                <a:latin typeface="+mn-lt"/>
                <a:ea typeface="+mn-ea"/>
                <a:cs typeface="+mn-cs"/>
                <a:sym typeface="+mn-ea"/>
              </a:rPr>
              <a:t>平面法兰</a:t>
            </a:r>
            <a:r>
              <a:rPr lang="en-US" altLang="zh-CN" u="sng" kern="0" noProof="0" smtClean="0">
                <a:solidFill>
                  <a:srgbClr val="FFFF00"/>
                </a:solidFill>
                <a:effectLst>
                  <a:outerShdw blurRad="38100" dist="38100" dir="2700000" algn="tl">
                    <a:srgbClr val="000000"/>
                  </a:outerShdw>
                </a:effectLst>
                <a:latin typeface="+mn-lt"/>
                <a:ea typeface="+mn-ea"/>
                <a:cs typeface="+mn-cs"/>
                <a:sym typeface="+mn-ea"/>
              </a:rPr>
              <a:t>;</a:t>
            </a:r>
            <a:r>
              <a:rPr lang="zh-CN" altLang="en-US" u="sng" kern="0" noProof="0" smtClean="0">
                <a:solidFill>
                  <a:srgbClr val="FFFF00"/>
                </a:solidFill>
                <a:effectLst>
                  <a:outerShdw blurRad="38100" dist="38100" dir="2700000" algn="tl">
                    <a:srgbClr val="000000"/>
                  </a:outerShdw>
                </a:effectLst>
                <a:latin typeface="+mn-lt"/>
                <a:ea typeface="+mn-ea"/>
                <a:cs typeface="+mn-cs"/>
                <a:sym typeface="+mn-ea"/>
              </a:rPr>
              <a:t>带内环和对中环型</a:t>
            </a:r>
            <a:endParaRPr kumimoji="0" lang="en-US" altLang="zh-CN" u="sng" kern="0" cap="none" spc="0" normalizeH="0" baseline="0" noProof="0" smtClean="0">
              <a:solidFill>
                <a:srgbClr val="FFFF00"/>
              </a:solidFill>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endParaRPr kumimoji="0" lang="en-US" altLang="zh-CN" kern="0" cap="none" spc="0" normalizeH="0" baseline="0" noProof="0" smtClean="0">
              <a:solidFill>
                <a:srgbClr val="FF0000"/>
              </a:solidFill>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endParaRPr kumimoji="0" lang="en-US" altLang="zh-CN" kern="0" cap="none" spc="0" normalizeH="0" baseline="0" noProof="0" smtClean="0">
              <a:solidFill>
                <a:srgbClr val="FF0000"/>
              </a:solidFill>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endParaRPr lang="zh-CN" altLang="en-US" u="sng" kern="0" noProof="0" smtClean="0">
              <a:solidFill>
                <a:srgbClr val="FFFF00"/>
              </a:solidFill>
              <a:effectLst>
                <a:outerShdw blurRad="38100" dist="38100" dir="2700000" algn="tl">
                  <a:srgbClr val="000000"/>
                </a:outerShdw>
              </a:effectLst>
              <a:latin typeface="+mn-lt"/>
              <a:ea typeface="+mn-ea"/>
              <a:sym typeface="+mn-ea"/>
            </a:endParaRPr>
          </a:p>
          <a:p>
            <a:pPr marR="0" defTabSz="914400">
              <a:spcBef>
                <a:spcPct val="20000"/>
              </a:spcBef>
              <a:buClr>
                <a:schemeClr val="tx2"/>
              </a:buClr>
              <a:buSzTx/>
              <a:buFontTx/>
              <a:defRPr/>
            </a:pPr>
            <a:endParaRPr lang="zh-CN" altLang="en-US" u="sng" kern="0" noProof="0" smtClean="0">
              <a:solidFill>
                <a:srgbClr val="FFFF00"/>
              </a:solidFill>
              <a:effectLst>
                <a:outerShdw blurRad="38100" dist="38100" dir="2700000" algn="tl">
                  <a:srgbClr val="000000"/>
                </a:outerShdw>
              </a:effectLst>
              <a:latin typeface="+mn-lt"/>
              <a:ea typeface="+mn-ea"/>
              <a:sym typeface="+mn-ea"/>
            </a:endParaRPr>
          </a:p>
          <a:p>
            <a:pPr marR="0" defTabSz="914400">
              <a:spcBef>
                <a:spcPct val="20000"/>
              </a:spcBef>
              <a:buClr>
                <a:schemeClr val="tx2"/>
              </a:buClr>
              <a:buSzTx/>
              <a:buFontTx/>
              <a:defRPr/>
            </a:pPr>
            <a:r>
              <a:rPr lang="zh-CN" altLang="en-US" u="sng" kern="0" noProof="0" smtClean="0">
                <a:solidFill>
                  <a:srgbClr val="FFFF00"/>
                </a:solidFill>
                <a:effectLst>
                  <a:outerShdw blurRad="38100" dist="38100" dir="2700000" algn="tl">
                    <a:srgbClr val="000000"/>
                  </a:outerShdw>
                </a:effectLst>
                <a:latin typeface="+mn-lt"/>
                <a:ea typeface="+mn-ea"/>
                <a:cs typeface="+mn-cs"/>
                <a:sym typeface="+mn-ea"/>
              </a:rPr>
              <a:t>专用级高强度全螺纹螺柱与</a:t>
            </a:r>
            <a:r>
              <a:rPr lang="en-US" altLang="zh-CN" u="sng" kern="0" noProof="0" smtClean="0">
                <a:solidFill>
                  <a:srgbClr val="FFFF00"/>
                </a:solidFill>
                <a:effectLst>
                  <a:outerShdw blurRad="38100" dist="38100" dir="2700000" algn="tl">
                    <a:srgbClr val="000000"/>
                  </a:outerShdw>
                </a:effectLst>
                <a:latin typeface="+mn-lt"/>
                <a:ea typeface="+mn-ea"/>
                <a:cs typeface="+mn-cs"/>
                <a:sym typeface="+mn-ea"/>
              </a:rPr>
              <a:t>Ⅱ</a:t>
            </a:r>
            <a:r>
              <a:rPr lang="zh-CN" altLang="en-US" u="sng" kern="0" noProof="0" smtClean="0">
                <a:solidFill>
                  <a:srgbClr val="FFFF00"/>
                </a:solidFill>
                <a:effectLst>
                  <a:outerShdw blurRad="38100" dist="38100" dir="2700000" algn="tl">
                    <a:srgbClr val="000000"/>
                  </a:outerShdw>
                </a:effectLst>
                <a:latin typeface="+mn-lt"/>
                <a:ea typeface="+mn-ea"/>
                <a:cs typeface="+mn-cs"/>
                <a:sym typeface="+mn-ea"/>
              </a:rPr>
              <a:t>型六角螺母</a:t>
            </a:r>
            <a:r>
              <a:rPr lang="zh-CN" altLang="en-US" kern="0" noProof="0" smtClean="0">
                <a:effectLst>
                  <a:outerShdw blurRad="38100" dist="38100" dir="2700000" algn="tl">
                    <a:srgbClr val="000000"/>
                  </a:outerShdw>
                </a:effectLst>
                <a:latin typeface="+mn-lt"/>
                <a:ea typeface="+mn-ea"/>
                <a:cs typeface="+mn-cs"/>
                <a:sym typeface="+mn-ea"/>
              </a:rPr>
              <a:t>的组合：</a:t>
            </a:r>
            <a:endParaRPr kumimoji="0" lang="en-US" altLang="zh-CN" kern="0" cap="none" spc="0" normalizeH="0" baseline="0" noProof="0" smtClean="0">
              <a:effectLst>
                <a:outerShdw blurRad="38100" dist="38100" dir="2700000" algn="tl">
                  <a:srgbClr val="000000"/>
                </a:outerShdw>
              </a:effectLst>
              <a:latin typeface="+mn-lt"/>
              <a:ea typeface="+mn-ea"/>
              <a:cs typeface="+mn-cs"/>
            </a:endParaRPr>
          </a:p>
          <a:p>
            <a:endParaRPr lang="zh-CN" altLang="en-US" noProof="1"/>
          </a:p>
        </p:txBody>
      </p:sp>
      <p:pic>
        <p:nvPicPr>
          <p:cNvPr id="53252" name="Picture 2"/>
          <p:cNvPicPr>
            <a:picLocks noChangeAspect="1"/>
          </p:cNvPicPr>
          <p:nvPr/>
        </p:nvPicPr>
        <p:blipFill>
          <a:blip r:embed="rId1"/>
          <a:stretch>
            <a:fillRect/>
          </a:stretch>
        </p:blipFill>
        <p:spPr>
          <a:xfrm>
            <a:off x="2628900" y="1341438"/>
            <a:ext cx="1663700" cy="1058862"/>
          </a:xfrm>
          <a:prstGeom prst="rect">
            <a:avLst/>
          </a:prstGeom>
          <a:noFill/>
          <a:ln w="9525">
            <a:noFill/>
          </a:ln>
        </p:spPr>
      </p:pic>
      <p:pic>
        <p:nvPicPr>
          <p:cNvPr id="53253" name="Picture 3"/>
          <p:cNvPicPr>
            <a:picLocks noChangeAspect="1"/>
          </p:cNvPicPr>
          <p:nvPr/>
        </p:nvPicPr>
        <p:blipFill>
          <a:blip r:embed="rId2"/>
          <a:stretch>
            <a:fillRect/>
          </a:stretch>
        </p:blipFill>
        <p:spPr>
          <a:xfrm>
            <a:off x="4429125" y="1360488"/>
            <a:ext cx="1935163" cy="1039812"/>
          </a:xfrm>
          <a:prstGeom prst="rect">
            <a:avLst/>
          </a:prstGeom>
          <a:noFill/>
          <a:ln w="9525">
            <a:noFill/>
          </a:ln>
        </p:spPr>
      </p:pic>
      <p:pic>
        <p:nvPicPr>
          <p:cNvPr id="53254" name="Picture 2"/>
          <p:cNvPicPr>
            <a:picLocks noChangeAspect="1"/>
          </p:cNvPicPr>
          <p:nvPr/>
        </p:nvPicPr>
        <p:blipFill>
          <a:blip r:embed="rId3"/>
          <a:stretch>
            <a:fillRect/>
          </a:stretch>
        </p:blipFill>
        <p:spPr>
          <a:xfrm>
            <a:off x="6499225" y="565150"/>
            <a:ext cx="1789113" cy="1835150"/>
          </a:xfrm>
          <a:prstGeom prst="rect">
            <a:avLst/>
          </a:prstGeom>
          <a:noFill/>
          <a:ln w="9525">
            <a:noFill/>
          </a:ln>
        </p:spPr>
      </p:pic>
      <p:pic>
        <p:nvPicPr>
          <p:cNvPr id="53255" name="Picture 4"/>
          <p:cNvPicPr>
            <a:picLocks noChangeAspect="1"/>
          </p:cNvPicPr>
          <p:nvPr/>
        </p:nvPicPr>
        <p:blipFill>
          <a:blip r:embed="rId4"/>
          <a:stretch>
            <a:fillRect/>
          </a:stretch>
        </p:blipFill>
        <p:spPr>
          <a:xfrm>
            <a:off x="4572000" y="2781300"/>
            <a:ext cx="3894138" cy="1511300"/>
          </a:xfrm>
          <a:prstGeom prst="rect">
            <a:avLst/>
          </a:prstGeom>
          <a:noFill/>
          <a:ln w="9525">
            <a:noFill/>
          </a:ln>
        </p:spPr>
      </p:pic>
    </p:spTree>
  </p:cSld>
  <p:clrMapOvr>
    <a:masterClrMapping/>
  </p:clrMapOvr>
  <p:transition spd="slow" advTm="5769">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890588" y="1412875"/>
            <a:ext cx="8289925" cy="644525"/>
          </a:xfrm>
          <a:prstGeom prst="rect">
            <a:avLst/>
          </a:prstGeom>
          <a:noFill/>
        </p:spPr>
        <p:txBody>
          <a:bodyPr wrap="square" rtlCol="0">
            <a:spAutoFit/>
          </a:bodyPr>
          <a:p>
            <a:r>
              <a:rPr lang="zh-CN" altLang="en-US" kern="0" noProof="0" smtClean="0">
                <a:solidFill>
                  <a:srgbClr val="FFFF00"/>
                </a:solidFill>
                <a:effectLst>
                  <a:outerShdw blurRad="38100" dist="38100" dir="2700000" algn="tl">
                    <a:srgbClr val="000000"/>
                  </a:outerShdw>
                </a:effectLst>
                <a:latin typeface="+mn-lt"/>
                <a:ea typeface="+mn-ea"/>
                <a:cs typeface="+mn-cs"/>
                <a:sym typeface="+mn-ea"/>
              </a:rPr>
              <a:t>专用级高强度全螺纹螺柱与</a:t>
            </a:r>
            <a:r>
              <a:rPr lang="en-US" altLang="zh-CN" kern="0" noProof="0" smtClean="0">
                <a:solidFill>
                  <a:srgbClr val="FFFF00"/>
                </a:solidFill>
                <a:effectLst>
                  <a:outerShdw blurRad="38100" dist="38100" dir="2700000" algn="tl">
                    <a:srgbClr val="000000"/>
                  </a:outerShdw>
                </a:effectLst>
                <a:latin typeface="+mn-lt"/>
                <a:ea typeface="+mn-ea"/>
                <a:cs typeface="+mn-cs"/>
                <a:sym typeface="+mn-ea"/>
              </a:rPr>
              <a:t>Ⅱ</a:t>
            </a:r>
            <a:r>
              <a:rPr lang="zh-CN" altLang="en-US" kern="0" noProof="0" smtClean="0">
                <a:solidFill>
                  <a:srgbClr val="FFFF00"/>
                </a:solidFill>
                <a:effectLst>
                  <a:outerShdw blurRad="38100" dist="38100" dir="2700000" algn="tl">
                    <a:srgbClr val="000000"/>
                  </a:outerShdw>
                </a:effectLst>
                <a:latin typeface="+mn-lt"/>
                <a:ea typeface="+mn-ea"/>
                <a:cs typeface="+mn-cs"/>
                <a:sym typeface="+mn-ea"/>
              </a:rPr>
              <a:t>型六角螺母的组合</a:t>
            </a:r>
            <a:r>
              <a:rPr lang="zh-CN" altLang="en-US" kern="0" noProof="0" smtClean="0">
                <a:effectLst>
                  <a:outerShdw blurRad="38100" dist="38100" dir="2700000" algn="tl">
                    <a:srgbClr val="000000"/>
                  </a:outerShdw>
                </a:effectLst>
                <a:latin typeface="+mn-lt"/>
                <a:ea typeface="+mn-ea"/>
                <a:cs typeface="+mn-cs"/>
                <a:sym typeface="+mn-ea"/>
              </a:rPr>
              <a:t>：</a:t>
            </a:r>
            <a:endParaRPr kumimoji="0" lang="en-US" altLang="zh-CN" kern="0" cap="none" spc="0" normalizeH="0" baseline="0" noProof="0" smtClean="0">
              <a:effectLst>
                <a:outerShdw blurRad="38100" dist="38100" dir="2700000" algn="tl">
                  <a:srgbClr val="000000"/>
                </a:outerShdw>
              </a:effectLst>
              <a:latin typeface="+mn-lt"/>
              <a:ea typeface="+mn-ea"/>
              <a:cs typeface="+mn-cs"/>
            </a:endParaRPr>
          </a:p>
          <a:p>
            <a:endParaRPr lang="zh-CN" altLang="en-US" noProof="1"/>
          </a:p>
        </p:txBody>
      </p:sp>
      <p:pic>
        <p:nvPicPr>
          <p:cNvPr id="54276" name="Picture 2"/>
          <p:cNvPicPr>
            <a:picLocks noChangeAspect="1"/>
          </p:cNvPicPr>
          <p:nvPr/>
        </p:nvPicPr>
        <p:blipFill>
          <a:blip r:embed="rId1"/>
          <a:stretch>
            <a:fillRect/>
          </a:stretch>
        </p:blipFill>
        <p:spPr>
          <a:xfrm>
            <a:off x="1044575" y="2349500"/>
            <a:ext cx="7056438" cy="3886200"/>
          </a:xfrm>
          <a:prstGeom prst="rect">
            <a:avLst/>
          </a:prstGeom>
          <a:noFill/>
          <a:ln w="9525">
            <a:noFill/>
          </a:ln>
        </p:spPr>
      </p:pic>
    </p:spTree>
  </p:cSld>
  <p:clrMapOvr>
    <a:masterClrMapping/>
  </p:clrMapOvr>
  <p:transition spd="slow" advTm="5769">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890588" y="1412875"/>
            <a:ext cx="7504113" cy="5445125"/>
          </a:xfrm>
          <a:prstGeom prst="rect">
            <a:avLst/>
          </a:prstGeom>
          <a:noFill/>
        </p:spPr>
        <p:txBody>
          <a:bodyPr wrap="square" rtlCol="0">
            <a:noAutofit/>
          </a:bodyPr>
          <a:p>
            <a:pPr marR="0" defTabSz="914400">
              <a:spcBef>
                <a:spcPct val="20000"/>
              </a:spcBef>
              <a:buClr>
                <a:schemeClr val="tx2"/>
              </a:buClr>
              <a:buSzTx/>
              <a:buFontTx/>
              <a:defRPr/>
            </a:pPr>
            <a:r>
              <a:rPr lang="zh-CN" altLang="en-US" kern="0" noProof="0" smtClean="0">
                <a:effectLst>
                  <a:outerShdw blurRad="38100" dist="38100" dir="2700000" algn="tl">
                    <a:srgbClr val="000000"/>
                  </a:outerShdw>
                </a:effectLst>
                <a:latin typeface="+mn-lt"/>
                <a:ea typeface="+mn-ea"/>
                <a:cs typeface="+mn-cs"/>
                <a:sym typeface="+mn-ea"/>
              </a:rPr>
              <a:t>储罐第一道阀门验收：</a:t>
            </a:r>
            <a:r>
              <a:rPr lang="en-US" altLang="zh-CN" kern="0" noProof="0" smtClean="0">
                <a:effectLst>
                  <a:outerShdw blurRad="38100" dist="38100" dir="2700000" algn="tl">
                    <a:srgbClr val="000000"/>
                  </a:outerShdw>
                </a:effectLst>
                <a:latin typeface="+mn-lt"/>
                <a:ea typeface="+mn-ea"/>
                <a:cs typeface="+mn-cs"/>
                <a:sym typeface="+mn-ea"/>
              </a:rPr>
              <a:t>GB51142</a:t>
            </a:r>
            <a:r>
              <a:rPr lang="zh-CN" altLang="en-US" kern="0" noProof="0" smtClean="0">
                <a:effectLst>
                  <a:outerShdw blurRad="38100" dist="38100" dir="2700000" algn="tl">
                    <a:srgbClr val="000000"/>
                  </a:outerShdw>
                </a:effectLst>
                <a:latin typeface="+mn-lt"/>
                <a:ea typeface="+mn-ea"/>
                <a:cs typeface="+mn-cs"/>
                <a:sym typeface="+mn-ea"/>
              </a:rPr>
              <a:t>规定：</a:t>
            </a:r>
            <a:endParaRPr kumimoji="0" lang="en-US" altLang="zh-CN" kern="0" cap="none" spc="0" normalizeH="0" baseline="0" noProof="0" smtClean="0">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zh-CN" altLang="en-US" kern="0" noProof="0" smtClean="0">
                <a:effectLst>
                  <a:outerShdw blurRad="38100" dist="38100" dir="2700000" algn="tl">
                    <a:srgbClr val="000000"/>
                  </a:outerShdw>
                </a:effectLst>
                <a:latin typeface="+mn-lt"/>
                <a:ea typeface="+mn-ea"/>
                <a:cs typeface="+mn-cs"/>
                <a:sym typeface="+mn-ea"/>
              </a:rPr>
              <a:t>一、阀门及附件的公称压力</a:t>
            </a:r>
            <a:r>
              <a:rPr lang="en-US" altLang="zh-CN" kern="0" noProof="0" smtClean="0">
                <a:effectLst>
                  <a:outerShdw blurRad="38100" dist="38100" dir="2700000" algn="tl">
                    <a:srgbClr val="000000"/>
                  </a:outerShdw>
                </a:effectLst>
                <a:latin typeface="+mn-lt"/>
                <a:ea typeface="+mn-ea"/>
                <a:cs typeface="+mn-cs"/>
                <a:sym typeface="+mn-ea"/>
              </a:rPr>
              <a:t>(</a:t>
            </a:r>
            <a:r>
              <a:rPr lang="zh-CN" altLang="en-US" kern="0" noProof="0" smtClean="0">
                <a:effectLst>
                  <a:outerShdw blurRad="38100" dist="38100" dir="2700000" algn="tl">
                    <a:srgbClr val="000000"/>
                  </a:outerShdw>
                </a:effectLst>
                <a:latin typeface="+mn-lt"/>
                <a:ea typeface="+mn-ea"/>
                <a:cs typeface="+mn-cs"/>
                <a:sym typeface="+mn-ea"/>
              </a:rPr>
              <a:t>等级</a:t>
            </a:r>
            <a:r>
              <a:rPr lang="en-US" altLang="zh-CN" kern="0" noProof="0" smtClean="0">
                <a:effectLst>
                  <a:outerShdw blurRad="38100" dist="38100" dir="2700000" algn="tl">
                    <a:srgbClr val="000000"/>
                  </a:outerShdw>
                </a:effectLst>
                <a:latin typeface="+mn-lt"/>
                <a:ea typeface="+mn-ea"/>
                <a:cs typeface="+mn-cs"/>
                <a:sym typeface="+mn-ea"/>
              </a:rPr>
              <a:t>)</a:t>
            </a:r>
            <a:r>
              <a:rPr lang="zh-CN" altLang="en-US" kern="0" noProof="0" smtClean="0">
                <a:effectLst>
                  <a:outerShdw blurRad="38100" dist="38100" dir="2700000" algn="tl">
                    <a:srgbClr val="000000"/>
                  </a:outerShdw>
                </a:effectLst>
                <a:latin typeface="+mn-lt"/>
                <a:ea typeface="+mn-ea"/>
                <a:cs typeface="+mn-cs"/>
                <a:sym typeface="+mn-ea"/>
              </a:rPr>
              <a:t>应高于输送系统的设计压力。</a:t>
            </a:r>
            <a:endParaRPr kumimoji="0" lang="en-US" altLang="zh-CN" kern="0" cap="none" spc="0" normalizeH="0" baseline="0" noProof="0" smtClean="0">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zh-CN" altLang="en-US" u="sng" kern="0" noProof="0" smtClean="0">
                <a:solidFill>
                  <a:srgbClr val="FFFF00"/>
                </a:solidFill>
                <a:effectLst>
                  <a:outerShdw blurRad="38100" dist="38100" dir="2700000" algn="tl">
                    <a:srgbClr val="000000"/>
                  </a:outerShdw>
                </a:effectLst>
                <a:latin typeface="+mn-lt"/>
                <a:ea typeface="+mn-ea"/>
                <a:cs typeface="+mn-cs"/>
                <a:sym typeface="+mn-ea"/>
              </a:rPr>
              <a:t>二、液化石油气储罐第一道阀门应采用公称压力为：</a:t>
            </a:r>
            <a:r>
              <a:rPr lang="en-US" altLang="zh-CN" u="sng" kern="0" noProof="0" smtClean="0">
                <a:solidFill>
                  <a:srgbClr val="FFFF00"/>
                </a:solidFill>
                <a:effectLst>
                  <a:outerShdw blurRad="38100" dist="38100" dir="2700000" algn="tl">
                    <a:srgbClr val="000000"/>
                  </a:outerShdw>
                </a:effectLst>
                <a:latin typeface="+mn-lt"/>
                <a:ea typeface="+mn-ea"/>
                <a:cs typeface="+mn-cs"/>
                <a:sym typeface="+mn-ea"/>
              </a:rPr>
              <a:t>PN40</a:t>
            </a:r>
            <a:r>
              <a:rPr lang="zh-CN" altLang="en-US" u="sng" kern="0" noProof="0" smtClean="0">
                <a:solidFill>
                  <a:srgbClr val="FFFF00"/>
                </a:solidFill>
                <a:effectLst>
                  <a:outerShdw blurRad="38100" dist="38100" dir="2700000" algn="tl">
                    <a:srgbClr val="000000"/>
                  </a:outerShdw>
                </a:effectLst>
                <a:latin typeface="+mn-lt"/>
                <a:ea typeface="+mn-ea"/>
                <a:cs typeface="+mn-cs"/>
                <a:sym typeface="+mn-ea"/>
              </a:rPr>
              <a:t>级。</a:t>
            </a:r>
            <a:endParaRPr kumimoji="0" lang="en-US" altLang="zh-CN" u="sng" kern="0" cap="none" spc="0" normalizeH="0" baseline="0" noProof="0" smtClean="0">
              <a:solidFill>
                <a:srgbClr val="FFFF00"/>
              </a:solidFill>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zh-CN" altLang="en-US" kern="0" noProof="0" smtClean="0">
                <a:effectLst>
                  <a:outerShdw blurRad="38100" dist="38100" dir="2700000" algn="tl">
                    <a:srgbClr val="000000"/>
                  </a:outerShdw>
                </a:effectLst>
                <a:latin typeface="+mn-lt"/>
                <a:ea typeface="+mn-ea"/>
                <a:cs typeface="+mn-cs"/>
                <a:sym typeface="+mn-ea"/>
              </a:rPr>
              <a:t>三、液化石油气储罐、其他容器、设备和管道</a:t>
            </a:r>
            <a:r>
              <a:rPr lang="zh-CN" altLang="en-US" kern="0" noProof="0" smtClean="0">
                <a:solidFill>
                  <a:srgbClr val="FFFF00"/>
                </a:solidFill>
                <a:effectLst>
                  <a:outerShdw blurRad="38100" dist="38100" dir="2700000" algn="tl">
                    <a:srgbClr val="000000"/>
                  </a:outerShdw>
                </a:effectLst>
                <a:latin typeface="+mn-lt"/>
                <a:ea typeface="+mn-ea"/>
                <a:cs typeface="+mn-cs"/>
                <a:sym typeface="+mn-ea"/>
              </a:rPr>
              <a:t>阀门验收：</a:t>
            </a:r>
            <a:endParaRPr kumimoji="0" lang="en-US" altLang="zh-CN" kern="0" cap="none" spc="0" normalizeH="0" baseline="0" noProof="0" smtClean="0">
              <a:solidFill>
                <a:srgbClr val="FFFF00"/>
              </a:solidFill>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zh-CN" altLang="en-US" kern="0" noProof="0" smtClean="0">
                <a:effectLst>
                  <a:outerShdw blurRad="38100" dist="38100" dir="2700000" algn="tl">
                    <a:srgbClr val="000000"/>
                  </a:outerShdw>
                </a:effectLst>
                <a:latin typeface="+mn-lt"/>
                <a:ea typeface="+mn-ea"/>
                <a:cs typeface="+mn-cs"/>
                <a:sym typeface="+mn-ea"/>
              </a:rPr>
              <a:t>①</a:t>
            </a:r>
            <a:r>
              <a:rPr lang="zh-CN" altLang="en-US" u="sng" kern="0" noProof="0" smtClean="0">
                <a:solidFill>
                  <a:srgbClr val="FFFF00"/>
                </a:solidFill>
                <a:effectLst>
                  <a:outerShdw blurRad="38100" dist="38100" dir="2700000" algn="tl">
                    <a:srgbClr val="000000"/>
                  </a:outerShdw>
                </a:effectLst>
                <a:latin typeface="+mn-lt"/>
                <a:ea typeface="+mn-ea"/>
                <a:cs typeface="+mn-cs"/>
                <a:sym typeface="+mn-ea"/>
              </a:rPr>
              <a:t>不得采用灰口铸铁阀门用附件，应采用钢质附件</a:t>
            </a:r>
            <a:r>
              <a:rPr lang="zh-CN" altLang="en-US" kern="0" noProof="0" smtClean="0">
                <a:effectLst>
                  <a:outerShdw blurRad="38100" dist="38100" dir="2700000" algn="tl">
                    <a:srgbClr val="000000"/>
                  </a:outerShdw>
                </a:effectLst>
                <a:latin typeface="+mn-lt"/>
                <a:ea typeface="+mn-ea"/>
                <a:cs typeface="+mn-cs"/>
                <a:sym typeface="+mn-ea"/>
              </a:rPr>
              <a:t>。</a:t>
            </a:r>
            <a:endParaRPr kumimoji="0" lang="en-US" altLang="zh-CN" kern="0" cap="none" spc="0" normalizeH="0" baseline="0" noProof="0" smtClean="0">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zh-CN" altLang="en-US" kern="0" noProof="0" smtClean="0">
                <a:effectLst>
                  <a:outerShdw blurRad="38100" dist="38100" dir="2700000" algn="tl">
                    <a:srgbClr val="000000"/>
                  </a:outerShdw>
                </a:effectLst>
                <a:latin typeface="+mn-lt"/>
                <a:ea typeface="+mn-ea"/>
                <a:cs typeface="+mn-cs"/>
                <a:sym typeface="+mn-ea"/>
              </a:rPr>
              <a:t>②阀门</a:t>
            </a:r>
            <a:r>
              <a:rPr lang="zh-CN" altLang="en-US" u="sng" kern="0" noProof="0" smtClean="0">
                <a:solidFill>
                  <a:srgbClr val="FFFF00"/>
                </a:solidFill>
                <a:effectLst>
                  <a:outerShdw blurRad="38100" dist="38100" dir="2700000" algn="tl">
                    <a:srgbClr val="000000"/>
                  </a:outerShdw>
                </a:effectLst>
                <a:latin typeface="+mn-lt"/>
                <a:ea typeface="+mn-ea"/>
                <a:cs typeface="+mn-cs"/>
                <a:sym typeface="+mn-ea"/>
              </a:rPr>
              <a:t>不得有</a:t>
            </a:r>
            <a:r>
              <a:rPr lang="zh-CN" altLang="en-US" kern="0" noProof="0" smtClean="0">
                <a:effectLst>
                  <a:outerShdw blurRad="38100" dist="38100" dir="2700000" algn="tl">
                    <a:srgbClr val="000000"/>
                  </a:outerShdw>
                </a:effectLst>
                <a:latin typeface="+mn-lt"/>
                <a:ea typeface="+mn-ea"/>
                <a:cs typeface="+mn-cs"/>
                <a:sym typeface="+mn-ea"/>
              </a:rPr>
              <a:t>裂纹、夹渣、</a:t>
            </a:r>
            <a:endParaRPr kumimoji="0" lang="en-US" altLang="zh-CN" kern="0" cap="none" spc="0" normalizeH="0" baseline="0" noProof="0" smtClean="0">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zh-CN" altLang="en-US" kern="0" noProof="0" smtClean="0">
                <a:effectLst>
                  <a:outerShdw blurRad="38100" dist="38100" dir="2700000" algn="tl">
                    <a:srgbClr val="000000"/>
                  </a:outerShdw>
                </a:effectLst>
                <a:latin typeface="+mn-lt"/>
                <a:ea typeface="+mn-ea"/>
                <a:cs typeface="+mn-cs"/>
                <a:sym typeface="+mn-ea"/>
              </a:rPr>
              <a:t>起皮皱褶、补焊、密集气孔等。</a:t>
            </a:r>
            <a:endParaRPr kumimoji="0" lang="en-US" altLang="zh-CN" kern="0" cap="none" spc="0" normalizeH="0" baseline="0" noProof="0" smtClean="0">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zh-CN" altLang="en-US" kern="0" noProof="0" smtClean="0">
                <a:effectLst>
                  <a:outerShdw blurRad="38100" dist="38100" dir="2700000" algn="tl">
                    <a:srgbClr val="000000"/>
                  </a:outerShdw>
                </a:effectLst>
                <a:latin typeface="+mn-lt"/>
                <a:ea typeface="+mn-ea"/>
                <a:cs typeface="+mn-cs"/>
                <a:sym typeface="+mn-ea"/>
              </a:rPr>
              <a:t>③每个经</a:t>
            </a:r>
            <a:r>
              <a:rPr lang="en-US" altLang="zh-CN" kern="0" noProof="0" smtClean="0">
                <a:effectLst>
                  <a:outerShdw blurRad="38100" dist="38100" dir="2700000" algn="tl">
                    <a:srgbClr val="000000"/>
                  </a:outerShdw>
                </a:effectLst>
                <a:latin typeface="+mn-lt"/>
                <a:ea typeface="+mn-ea"/>
                <a:cs typeface="+mn-cs"/>
                <a:sym typeface="+mn-ea"/>
              </a:rPr>
              <a:t>1.5</a:t>
            </a:r>
            <a:r>
              <a:rPr lang="zh-CN" altLang="en-US" kern="0" noProof="0" smtClean="0">
                <a:effectLst>
                  <a:outerShdw blurRad="38100" dist="38100" dir="2700000" algn="tl">
                    <a:srgbClr val="000000"/>
                  </a:outerShdw>
                </a:effectLst>
                <a:latin typeface="+mn-lt"/>
                <a:ea typeface="+mn-ea"/>
                <a:cs typeface="+mn-cs"/>
                <a:sym typeface="+mn-ea"/>
              </a:rPr>
              <a:t>倍公称压力试验合格。</a:t>
            </a:r>
            <a:endParaRPr kumimoji="0" lang="en-US" altLang="zh-CN" kern="0" cap="none" spc="0" normalizeH="0" baseline="0" noProof="0" smtClean="0">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zh-CN" altLang="en-US" kern="0" noProof="0" smtClean="0">
                <a:effectLst>
                  <a:outerShdw blurRad="38100" dist="38100" dir="2700000" algn="tl">
                    <a:srgbClr val="000000"/>
                  </a:outerShdw>
                </a:effectLst>
                <a:latin typeface="+mn-lt"/>
                <a:ea typeface="+mn-ea"/>
                <a:cs typeface="+mn-cs"/>
                <a:sym typeface="+mn-ea"/>
              </a:rPr>
              <a:t>④</a:t>
            </a:r>
            <a:r>
              <a:rPr lang="zh-CN" altLang="en-US" u="sng" kern="0" noProof="0" smtClean="0">
                <a:solidFill>
                  <a:srgbClr val="FFFF00"/>
                </a:solidFill>
                <a:effectLst>
                  <a:outerShdw blurRad="38100" dist="38100" dir="2700000" algn="tl">
                    <a:srgbClr val="000000"/>
                  </a:outerShdw>
                </a:effectLst>
                <a:latin typeface="+mn-lt"/>
                <a:ea typeface="+mn-ea"/>
                <a:cs typeface="+mn-cs"/>
                <a:sym typeface="+mn-ea"/>
              </a:rPr>
              <a:t>阀体铸造字迹清晰、凸出型</a:t>
            </a:r>
            <a:r>
              <a:rPr lang="zh-CN" altLang="en-US" kern="0" noProof="0" smtClean="0">
                <a:effectLst>
                  <a:outerShdw blurRad="38100" dist="38100" dir="2700000" algn="tl">
                    <a:srgbClr val="000000"/>
                  </a:outerShdw>
                </a:effectLst>
                <a:latin typeface="+mn-lt"/>
                <a:ea typeface="+mn-ea"/>
                <a:cs typeface="+mn-cs"/>
                <a:sym typeface="+mn-ea"/>
              </a:rPr>
              <a:t>。</a:t>
            </a:r>
            <a:endParaRPr kumimoji="0" lang="en-US" altLang="zh-CN" kern="0" cap="none" spc="0" normalizeH="0" baseline="0" noProof="0" smtClean="0">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zh-CN" altLang="en-US" kern="0" noProof="0" smtClean="0">
                <a:effectLst>
                  <a:outerShdw blurRad="38100" dist="38100" dir="2700000" algn="tl">
                    <a:srgbClr val="000000"/>
                  </a:outerShdw>
                </a:effectLst>
                <a:latin typeface="+mn-lt"/>
                <a:ea typeface="+mn-ea"/>
                <a:cs typeface="+mn-cs"/>
                <a:sym typeface="+mn-ea"/>
              </a:rPr>
              <a:t>⑤球芯实芯。</a:t>
            </a:r>
            <a:endParaRPr kumimoji="0" lang="en-US" altLang="zh-CN" kern="0" cap="none" spc="0" normalizeH="0" baseline="0" noProof="0" smtClean="0">
              <a:effectLst>
                <a:outerShdw blurRad="38100" dist="38100" dir="2700000" algn="tl">
                  <a:srgbClr val="000000"/>
                </a:outerShdw>
              </a:effectLst>
              <a:latin typeface="+mn-lt"/>
              <a:ea typeface="+mn-ea"/>
              <a:cs typeface="+mn-cs"/>
            </a:endParaRPr>
          </a:p>
          <a:p>
            <a:endParaRPr lang="zh-CN" altLang="en-US" noProof="1"/>
          </a:p>
        </p:txBody>
      </p:sp>
      <p:pic>
        <p:nvPicPr>
          <p:cNvPr id="55300" name="Picture 2"/>
          <p:cNvPicPr>
            <a:picLocks noChangeAspect="1"/>
          </p:cNvPicPr>
          <p:nvPr/>
        </p:nvPicPr>
        <p:blipFill>
          <a:blip r:embed="rId1"/>
          <a:srcRect t="18364" r="8730" b="15855"/>
          <a:stretch>
            <a:fillRect/>
          </a:stretch>
        </p:blipFill>
        <p:spPr>
          <a:xfrm>
            <a:off x="2268538" y="4437063"/>
            <a:ext cx="2857500" cy="2316162"/>
          </a:xfrm>
          <a:prstGeom prst="rect">
            <a:avLst/>
          </a:prstGeom>
          <a:noFill/>
          <a:ln w="9525">
            <a:noFill/>
          </a:ln>
        </p:spPr>
      </p:pic>
      <p:pic>
        <p:nvPicPr>
          <p:cNvPr id="55301" name="Picture 3"/>
          <p:cNvPicPr>
            <a:picLocks noChangeAspect="1"/>
          </p:cNvPicPr>
          <p:nvPr/>
        </p:nvPicPr>
        <p:blipFill>
          <a:blip r:embed="rId2"/>
          <a:srcRect l="11162" t="9921" b="3261"/>
          <a:stretch>
            <a:fillRect/>
          </a:stretch>
        </p:blipFill>
        <p:spPr>
          <a:xfrm>
            <a:off x="5364163" y="4437063"/>
            <a:ext cx="3117850" cy="2286000"/>
          </a:xfrm>
          <a:prstGeom prst="rect">
            <a:avLst/>
          </a:prstGeom>
          <a:noFill/>
          <a:ln w="9525">
            <a:noFill/>
          </a:ln>
        </p:spPr>
      </p:pic>
    </p:spTree>
  </p:cSld>
  <p:clrMapOvr>
    <a:masterClrMapping/>
  </p:clrMapOvr>
  <p:transition spd="slow" advTm="5769">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627063" y="1431925"/>
            <a:ext cx="8516938" cy="4030663"/>
          </a:xfrm>
          <a:prstGeom prst="rect">
            <a:avLst/>
          </a:prstGeom>
          <a:noFill/>
        </p:spPr>
        <p:txBody>
          <a:bodyPr wrap="square" rtlCol="0">
            <a:spAutoFit/>
          </a:bodyPr>
          <a:p>
            <a:pPr marR="0" defTabSz="914400">
              <a:spcBef>
                <a:spcPct val="20000"/>
              </a:spcBef>
              <a:buClr>
                <a:schemeClr val="tx2"/>
              </a:buClr>
              <a:buSzTx/>
              <a:buFontTx/>
              <a:defRPr/>
            </a:pPr>
            <a:r>
              <a:rPr lang="zh-CN" altLang="en-US" sz="2000" kern="0" noProof="0" smtClean="0">
                <a:effectLst>
                  <a:outerShdw blurRad="38100" dist="38100" dir="2700000" algn="tl">
                    <a:srgbClr val="000000"/>
                  </a:outerShdw>
                </a:effectLst>
                <a:latin typeface="+mn-lt"/>
                <a:ea typeface="+mn-ea"/>
                <a:cs typeface="+mn-cs"/>
                <a:sym typeface="+mn-ea"/>
              </a:rPr>
              <a:t>四、设备设施运行</a:t>
            </a:r>
            <a:endParaRPr kumimoji="0" lang="en-US" altLang="zh-CN" sz="2000" kern="0" cap="none" spc="0" normalizeH="0" baseline="0" noProof="0" smtClean="0">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zh-CN" altLang="en-US" sz="2000" kern="0" noProof="0" smtClean="0">
                <a:effectLst>
                  <a:outerShdw blurRad="38100" dist="38100" dir="2700000" algn="tl">
                    <a:srgbClr val="000000"/>
                  </a:outerShdw>
                </a:effectLst>
                <a:latin typeface="+mn-lt"/>
                <a:ea typeface="+mn-ea"/>
                <a:cs typeface="+mn-cs"/>
                <a:sym typeface="+mn-ea"/>
              </a:rPr>
              <a:t>   </a:t>
            </a:r>
            <a:r>
              <a:rPr lang="en-US" altLang="zh-CN" sz="2000" kern="0" noProof="0" smtClean="0">
                <a:effectLst>
                  <a:outerShdw blurRad="38100" dist="38100" dir="2700000" algn="tl">
                    <a:srgbClr val="000000"/>
                  </a:outerShdw>
                </a:effectLst>
                <a:latin typeface="+mn-lt"/>
                <a:ea typeface="+mn-ea"/>
                <a:cs typeface="+mn-cs"/>
                <a:sym typeface="+mn-ea"/>
              </a:rPr>
              <a:t>1.</a:t>
            </a:r>
            <a:r>
              <a:rPr lang="zh-CN" altLang="en-US" sz="2000" kern="0" noProof="0" smtClean="0">
                <a:effectLst>
                  <a:outerShdw blurRad="38100" dist="38100" dir="2700000" algn="tl">
                    <a:srgbClr val="000000"/>
                  </a:outerShdw>
                </a:effectLst>
                <a:latin typeface="+mn-lt"/>
                <a:ea typeface="+mn-ea"/>
                <a:cs typeface="+mn-cs"/>
                <a:sym typeface="+mn-ea"/>
              </a:rPr>
              <a:t>   应有专人负责管理各种安全设施以及检测与监测设备</a:t>
            </a:r>
            <a:r>
              <a:rPr lang="en-US" altLang="zh-CN" sz="2000" kern="0" noProof="0" smtClean="0">
                <a:effectLst>
                  <a:outerShdw blurRad="38100" dist="38100" dir="2700000" algn="tl">
                    <a:srgbClr val="000000"/>
                  </a:outerShdw>
                </a:effectLst>
                <a:latin typeface="+mn-lt"/>
                <a:ea typeface="+mn-ea"/>
                <a:cs typeface="+mn-cs"/>
                <a:sym typeface="+mn-ea"/>
              </a:rPr>
              <a:t>,</a:t>
            </a:r>
            <a:r>
              <a:rPr lang="zh-CN" altLang="en-US" sz="2000" kern="0" noProof="0" smtClean="0">
                <a:effectLst>
                  <a:outerShdw blurRad="38100" dist="38100" dir="2700000" algn="tl">
                    <a:srgbClr val="000000"/>
                  </a:outerShdw>
                </a:effectLst>
                <a:latin typeface="+mn-lt"/>
                <a:ea typeface="+mn-ea"/>
                <a:cs typeface="+mn-cs"/>
                <a:sym typeface="+mn-ea"/>
              </a:rPr>
              <a:t>定期检查维护并做好记录。落实设备设施定人定责管理</a:t>
            </a:r>
            <a:r>
              <a:rPr lang="en-US" altLang="zh-CN" sz="2000" kern="0" noProof="0" smtClean="0">
                <a:effectLst>
                  <a:outerShdw blurRad="38100" dist="38100" dir="2700000" algn="tl">
                    <a:srgbClr val="000000"/>
                  </a:outerShdw>
                </a:effectLst>
                <a:latin typeface="+mn-lt"/>
                <a:ea typeface="+mn-ea"/>
                <a:cs typeface="+mn-cs"/>
                <a:sym typeface="+mn-ea"/>
              </a:rPr>
              <a:t>,</a:t>
            </a:r>
            <a:r>
              <a:rPr lang="zh-CN" altLang="en-US" sz="2000" kern="0" noProof="0" smtClean="0">
                <a:effectLst>
                  <a:outerShdw blurRad="38100" dist="38100" dir="2700000" algn="tl">
                    <a:srgbClr val="000000"/>
                  </a:outerShdw>
                </a:effectLst>
                <a:latin typeface="+mn-lt"/>
                <a:ea typeface="+mn-ea"/>
                <a:cs typeface="+mn-cs"/>
                <a:sym typeface="+mn-ea"/>
              </a:rPr>
              <a:t>建立设备设施台账和设备档案：</a:t>
            </a:r>
            <a:endParaRPr kumimoji="0" lang="en-US" altLang="zh-CN" sz="2000" kern="0" cap="none" spc="0" normalizeH="0" baseline="0" noProof="0" smtClean="0">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zh-CN" altLang="en-US" sz="2000" u="sng" kern="0" noProof="0" smtClean="0">
                <a:solidFill>
                  <a:srgbClr val="FFFF00"/>
                </a:solidFill>
                <a:effectLst>
                  <a:outerShdw blurRad="38100" dist="38100" dir="2700000" algn="tl">
                    <a:srgbClr val="000000"/>
                  </a:outerShdw>
                </a:effectLst>
                <a:latin typeface="+mn-lt"/>
                <a:ea typeface="+mn-ea"/>
                <a:cs typeface="+mn-cs"/>
                <a:sym typeface="+mn-ea"/>
              </a:rPr>
              <a:t>液化石油气储配站、天然气站、加气站检查、校验周期：√</a:t>
            </a:r>
            <a:endParaRPr kumimoji="0" lang="en-US" altLang="zh-CN" sz="2000" u="sng" kern="0" cap="none" spc="0" normalizeH="0" baseline="0" noProof="0" smtClean="0">
              <a:solidFill>
                <a:srgbClr val="FFFF00"/>
              </a:solidFill>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zh-CN" altLang="en-US" sz="2000" u="sng" kern="0" noProof="0" smtClean="0">
                <a:solidFill>
                  <a:srgbClr val="FFFF00"/>
                </a:solidFill>
                <a:effectLst>
                  <a:outerShdw blurRad="38100" dist="38100" dir="2700000" algn="tl">
                    <a:srgbClr val="000000"/>
                  </a:outerShdw>
                </a:effectLst>
                <a:latin typeface="+mn-lt"/>
                <a:ea typeface="+mn-ea"/>
                <a:cs typeface="+mn-cs"/>
                <a:sym typeface="+mn-ea"/>
              </a:rPr>
              <a:t>安全阀：每年校验一次</a:t>
            </a:r>
            <a:endParaRPr kumimoji="0" lang="en-US" altLang="zh-CN" sz="2000" u="sng" kern="0" cap="none" spc="0" normalizeH="0" baseline="0" noProof="0" smtClean="0">
              <a:solidFill>
                <a:srgbClr val="FFFF00"/>
              </a:solidFill>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zh-CN" altLang="en-US" sz="2000" u="sng" kern="0" noProof="0" smtClean="0">
                <a:solidFill>
                  <a:srgbClr val="FFFF00"/>
                </a:solidFill>
                <a:effectLst>
                  <a:outerShdw blurRad="38100" dist="38100" dir="2700000" algn="tl">
                    <a:srgbClr val="000000"/>
                  </a:outerShdw>
                </a:effectLst>
                <a:latin typeface="+mn-lt"/>
                <a:ea typeface="+mn-ea"/>
                <a:cs typeface="+mn-cs"/>
                <a:sym typeface="+mn-ea"/>
              </a:rPr>
              <a:t>温度计：每年校验一次</a:t>
            </a:r>
            <a:endParaRPr kumimoji="0" lang="en-US" altLang="zh-CN" sz="2000" u="sng" kern="0" cap="none" spc="0" normalizeH="0" baseline="0" noProof="0" smtClean="0">
              <a:solidFill>
                <a:srgbClr val="FFFF00"/>
              </a:solidFill>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zh-CN" altLang="en-US" sz="2000" u="sng" kern="0" noProof="0" smtClean="0">
                <a:solidFill>
                  <a:srgbClr val="FFFF00"/>
                </a:solidFill>
                <a:effectLst>
                  <a:outerShdw blurRad="38100" dist="38100" dir="2700000" algn="tl">
                    <a:srgbClr val="000000"/>
                  </a:outerShdw>
                </a:effectLst>
                <a:latin typeface="+mn-lt"/>
                <a:ea typeface="+mn-ea"/>
                <a:cs typeface="+mn-cs"/>
                <a:sym typeface="+mn-ea"/>
              </a:rPr>
              <a:t>可燃气体报警器：每年校验一次，每月检查一次（按动试验键）</a:t>
            </a:r>
            <a:endParaRPr kumimoji="0" lang="en-US" altLang="zh-CN" sz="2000" u="sng" kern="0" cap="none" spc="0" normalizeH="0" baseline="0" noProof="0" smtClean="0">
              <a:solidFill>
                <a:srgbClr val="FFFF00"/>
              </a:solidFill>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zh-CN" altLang="en-US" sz="2000" u="sng" kern="0" noProof="0" smtClean="0">
                <a:solidFill>
                  <a:srgbClr val="FFFF00"/>
                </a:solidFill>
                <a:effectLst>
                  <a:outerShdw blurRad="38100" dist="38100" dir="2700000" algn="tl">
                    <a:srgbClr val="000000"/>
                  </a:outerShdw>
                </a:effectLst>
                <a:latin typeface="+mn-lt"/>
                <a:ea typeface="+mn-ea"/>
                <a:cs typeface="+mn-cs"/>
                <a:sym typeface="+mn-ea"/>
              </a:rPr>
              <a:t>防雷接地检测：每半年一次</a:t>
            </a:r>
            <a:endParaRPr kumimoji="0" lang="en-US" altLang="zh-CN" sz="2000" u="sng" kern="0" cap="none" spc="0" normalizeH="0" baseline="0" noProof="0" smtClean="0">
              <a:solidFill>
                <a:srgbClr val="FFFF00"/>
              </a:solidFill>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zh-CN" altLang="en-US" sz="2000" u="sng" kern="0" noProof="0" smtClean="0">
                <a:solidFill>
                  <a:srgbClr val="FFFF00"/>
                </a:solidFill>
                <a:effectLst>
                  <a:outerShdw blurRad="38100" dist="38100" dir="2700000" algn="tl">
                    <a:srgbClr val="000000"/>
                  </a:outerShdw>
                </a:effectLst>
                <a:latin typeface="+mn-lt"/>
                <a:ea typeface="+mn-ea"/>
                <a:cs typeface="+mn-cs"/>
                <a:sym typeface="+mn-ea"/>
              </a:rPr>
              <a:t>充装称：每半年校验一次</a:t>
            </a:r>
            <a:endParaRPr kumimoji="0" lang="en-US" altLang="zh-CN" sz="2000" u="sng" kern="0" cap="none" spc="0" normalizeH="0" baseline="0" noProof="0" smtClean="0">
              <a:solidFill>
                <a:srgbClr val="FFFF00"/>
              </a:solidFill>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zh-CN" altLang="en-US" sz="2000" u="sng" kern="0" noProof="0" smtClean="0">
                <a:solidFill>
                  <a:srgbClr val="FFFF00"/>
                </a:solidFill>
                <a:effectLst>
                  <a:outerShdw blurRad="38100" dist="38100" dir="2700000" algn="tl">
                    <a:srgbClr val="000000"/>
                  </a:outerShdw>
                </a:effectLst>
                <a:latin typeface="+mn-lt"/>
                <a:ea typeface="+mn-ea"/>
                <a:cs typeface="+mn-cs"/>
                <a:sym typeface="+mn-ea"/>
              </a:rPr>
              <a:t>压力表：每半年校验一次</a:t>
            </a:r>
            <a:endParaRPr kumimoji="0" lang="en-US" altLang="zh-CN" sz="2000" u="sng" kern="0" cap="none" spc="0" normalizeH="0" baseline="0" noProof="0" smtClean="0">
              <a:solidFill>
                <a:srgbClr val="FFFF00"/>
              </a:solidFill>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zh-CN" altLang="en-US" sz="2000" u="sng" kern="0" noProof="0" smtClean="0">
                <a:solidFill>
                  <a:srgbClr val="FFFF00"/>
                </a:solidFill>
                <a:effectLst>
                  <a:outerShdw blurRad="38100" dist="38100" dir="2700000" algn="tl">
                    <a:srgbClr val="000000"/>
                  </a:outerShdw>
                </a:effectLst>
                <a:latin typeface="+mn-lt"/>
                <a:ea typeface="+mn-ea"/>
                <a:cs typeface="+mn-cs"/>
                <a:sym typeface="+mn-ea"/>
              </a:rPr>
              <a:t>控制系统检查（远程紧急切断装置）：每月一次</a:t>
            </a:r>
            <a:endParaRPr lang="zh-CN" altLang="en-US" sz="2000" noProof="1"/>
          </a:p>
        </p:txBody>
      </p:sp>
    </p:spTree>
  </p:cSld>
  <p:clrMapOvr>
    <a:masterClrMapping/>
  </p:clrMapOvr>
  <p:transition spd="slow" advTm="5769">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265" name="Freeform 7"/>
          <p:cNvSpPr/>
          <p:nvPr/>
        </p:nvSpPr>
        <p:spPr>
          <a:xfrm>
            <a:off x="890588" y="785813"/>
            <a:ext cx="369887" cy="425450"/>
          </a:xfrm>
          <a:custGeom>
            <a:avLst/>
            <a:gdLst/>
            <a:ahLst/>
            <a:cxnLst>
              <a:cxn ang="0">
                <a:pos x="2147483647" y="0"/>
              </a:cxn>
              <a:cxn ang="0">
                <a:pos x="2147483647" y="0"/>
              </a:cxn>
              <a:cxn ang="0">
                <a:pos x="2147483647" y="2147483647"/>
              </a:cxn>
              <a:cxn ang="0">
                <a:pos x="0" y="2147483647"/>
              </a:cxn>
              <a:cxn ang="0">
                <a:pos x="0" y="2147483647"/>
              </a:cxn>
              <a:cxn ang="0">
                <a:pos x="2147483647" y="2147483647"/>
              </a:cxn>
              <a:cxn ang="0">
                <a:pos x="2147483647" y="2147483647"/>
              </a:cxn>
              <a:cxn ang="0">
                <a:pos x="2147483647" y="2147483647"/>
              </a:cxn>
              <a:cxn ang="0">
                <a:pos x="2147483647" y="2147483647"/>
              </a:cxn>
              <a:cxn ang="0">
                <a:pos x="2147483647" y="0"/>
              </a:cxn>
            </a:cxnLst>
            <a:pathLst>
              <a:path w="2504" h="2504">
                <a:moveTo>
                  <a:pt x="2199" y="0"/>
                </a:moveTo>
                <a:lnTo>
                  <a:pt x="2504" y="0"/>
                </a:lnTo>
                <a:lnTo>
                  <a:pt x="2504" y="2504"/>
                </a:lnTo>
                <a:lnTo>
                  <a:pt x="0" y="2504"/>
                </a:lnTo>
                <a:lnTo>
                  <a:pt x="0" y="2199"/>
                </a:lnTo>
                <a:lnTo>
                  <a:pt x="1970" y="2199"/>
                </a:lnTo>
                <a:lnTo>
                  <a:pt x="87" y="315"/>
                </a:lnTo>
                <a:lnTo>
                  <a:pt x="303" y="99"/>
                </a:lnTo>
                <a:lnTo>
                  <a:pt x="2199" y="1996"/>
                </a:lnTo>
                <a:lnTo>
                  <a:pt x="2199" y="0"/>
                </a:lnTo>
                <a:close/>
              </a:path>
            </a:pathLst>
          </a:custGeom>
          <a:solidFill>
            <a:schemeClr val="bg1"/>
          </a:solidFill>
          <a:ln w="9525">
            <a:noFill/>
          </a:ln>
        </p:spPr>
        <p:txBody>
          <a:bodyPr/>
          <a:p>
            <a:endParaRPr lang="zh-CN" altLang="en-US"/>
          </a:p>
        </p:txBody>
      </p:sp>
      <p:sp>
        <p:nvSpPr>
          <p:cNvPr id="2" name="文本框 1"/>
          <p:cNvSpPr txBox="1"/>
          <p:nvPr/>
        </p:nvSpPr>
        <p:spPr>
          <a:xfrm>
            <a:off x="890588" y="1325563"/>
            <a:ext cx="3340100" cy="977900"/>
          </a:xfrm>
          <a:prstGeom prst="rect">
            <a:avLst/>
          </a:prstGeom>
          <a:noFill/>
        </p:spPr>
        <p:txBody>
          <a:bodyPr wrap="square" rtlCol="0">
            <a:spAutoFit/>
          </a:bodyPr>
          <a:p>
            <a:pPr marL="571500" marR="0" indent="-571500" defTabSz="914400">
              <a:spcBef>
                <a:spcPct val="20000"/>
              </a:spcBef>
              <a:buClr>
                <a:schemeClr val="tx2"/>
              </a:buClr>
              <a:buSzTx/>
              <a:buFontTx/>
              <a:defRPr/>
            </a:pPr>
            <a:r>
              <a:rPr lang="zh-CN" altLang="en-US" kern="0" noProof="0" smtClean="0">
                <a:effectLst>
                  <a:outerShdw blurRad="38100" dist="38100" dir="2700000" algn="tl">
                    <a:srgbClr val="000000"/>
                  </a:outerShdw>
                </a:effectLst>
                <a:latin typeface="+mn-lt"/>
                <a:ea typeface="+mn-ea"/>
                <a:cs typeface="+mn-cs"/>
                <a:sym typeface="+mn-ea"/>
              </a:rPr>
              <a:t>安全目标职责规范化核心要求：</a:t>
            </a:r>
            <a:endParaRPr kumimoji="0" lang="en-US" altLang="zh-CN" kern="0" cap="none" spc="0" normalizeH="0" baseline="0" noProof="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r>
              <a:rPr lang="en-US" altLang="zh-CN" kern="0" noProof="0" smtClean="0">
                <a:effectLst>
                  <a:outerShdw blurRad="38100" dist="38100" dir="2700000" algn="tl">
                    <a:srgbClr val="000000"/>
                  </a:outerShdw>
                </a:effectLst>
                <a:latin typeface="+mn-lt"/>
                <a:ea typeface="+mn-ea"/>
                <a:cs typeface="+mn-cs"/>
                <a:sym typeface="+mn-ea"/>
              </a:rPr>
              <a:t>1.1</a:t>
            </a:r>
            <a:r>
              <a:rPr lang="zh-CN" altLang="en-US" kern="0" noProof="0" smtClean="0">
                <a:effectLst>
                  <a:outerShdw blurRad="38100" dist="38100" dir="2700000" algn="tl">
                    <a:srgbClr val="000000"/>
                  </a:outerShdw>
                </a:effectLst>
                <a:latin typeface="+mn-lt"/>
                <a:ea typeface="+mn-ea"/>
                <a:cs typeface="+mn-cs"/>
                <a:sym typeface="+mn-ea"/>
              </a:rPr>
              <a:t>目标职责</a:t>
            </a:r>
            <a:endParaRPr kumimoji="0" lang="en-US" altLang="zh-CN" kern="0" cap="none" spc="0" normalizeH="0" baseline="0" noProof="0" smtClean="0">
              <a:effectLst>
                <a:outerShdw blurRad="38100" dist="38100" dir="2700000" algn="tl">
                  <a:srgbClr val="000000"/>
                </a:outerShdw>
              </a:effectLst>
              <a:latin typeface="+mn-lt"/>
              <a:ea typeface="+mn-ea"/>
              <a:cs typeface="+mn-cs"/>
            </a:endParaRPr>
          </a:p>
          <a:p>
            <a:endParaRPr lang="zh-CN" altLang="en-US" noProof="1"/>
          </a:p>
        </p:txBody>
      </p:sp>
      <p:graphicFrame>
        <p:nvGraphicFramePr>
          <p:cNvPr id="7" name="图示 6"/>
          <p:cNvGraphicFramePr/>
          <p:nvPr/>
        </p:nvGraphicFramePr>
        <p:xfrm>
          <a:off x="1332529" y="763567"/>
          <a:ext cx="8401050" cy="560070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p:transition spd="slow" advTm="5769">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889000" y="1484313"/>
            <a:ext cx="7512050" cy="2492375"/>
          </a:xfrm>
          <a:prstGeom prst="rect">
            <a:avLst/>
          </a:prstGeom>
          <a:noFill/>
        </p:spPr>
        <p:txBody>
          <a:bodyPr wrap="square" rtlCol="0">
            <a:spAutoFit/>
          </a:bodyPr>
          <a:p>
            <a:pPr marR="0" defTabSz="914400">
              <a:spcBef>
                <a:spcPct val="20000"/>
              </a:spcBef>
              <a:buClr>
                <a:schemeClr val="tx2"/>
              </a:buClr>
              <a:buSzTx/>
              <a:buFontTx/>
              <a:defRPr/>
            </a:pPr>
            <a:r>
              <a:rPr lang="en-US" altLang="zh-CN" sz="2000" kern="0" noProof="0" smtClean="0">
                <a:effectLst>
                  <a:outerShdw blurRad="38100" dist="38100" dir="2700000" algn="tl">
                    <a:srgbClr val="000000"/>
                  </a:outerShdw>
                </a:effectLst>
                <a:latin typeface="+mn-lt"/>
                <a:ea typeface="+mn-ea"/>
                <a:cs typeface="+mn-cs"/>
                <a:sym typeface="+mn-ea"/>
              </a:rPr>
              <a:t>2.</a:t>
            </a:r>
            <a:r>
              <a:rPr lang="zh-CN" altLang="en-US" sz="2000" kern="0" noProof="0" smtClean="0">
                <a:effectLst>
                  <a:outerShdw blurRad="38100" dist="38100" dir="2700000" algn="tl">
                    <a:srgbClr val="000000"/>
                  </a:outerShdw>
                </a:effectLst>
                <a:latin typeface="+mn-lt"/>
                <a:ea typeface="+mn-ea"/>
                <a:cs typeface="+mn-cs"/>
                <a:sym typeface="+mn-ea"/>
              </a:rPr>
              <a:t> 巡检和维护</a:t>
            </a:r>
            <a:endParaRPr kumimoji="0" lang="en-US" altLang="zh-CN" sz="2000" kern="0" cap="none" spc="0" normalizeH="0" baseline="0" noProof="0" smtClean="0">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zh-CN" altLang="en-US" sz="2000" u="sng" kern="0" noProof="0" smtClean="0">
                <a:solidFill>
                  <a:srgbClr val="FFFF00"/>
                </a:solidFill>
                <a:effectLst>
                  <a:outerShdw blurRad="38100" dist="38100" dir="2700000" algn="tl">
                    <a:srgbClr val="000000"/>
                  </a:outerShdw>
                </a:effectLst>
                <a:latin typeface="+mn-lt"/>
                <a:ea typeface="+mn-ea"/>
                <a:cs typeface="+mn-cs"/>
                <a:sym typeface="+mn-ea"/>
              </a:rPr>
              <a:t>站内巡检 ：</a:t>
            </a:r>
            <a:endParaRPr kumimoji="0" lang="en-US" altLang="zh-CN" sz="2000" u="sng" kern="0" cap="none" spc="0" normalizeH="0" baseline="0" noProof="0" smtClean="0">
              <a:solidFill>
                <a:srgbClr val="FFFF00"/>
              </a:solidFill>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zh-CN" altLang="en-US" sz="2000" kern="0" noProof="0" smtClean="0">
                <a:effectLst>
                  <a:outerShdw blurRad="38100" dist="38100" dir="2700000" algn="tl">
                    <a:srgbClr val="000000"/>
                  </a:outerShdw>
                </a:effectLst>
                <a:latin typeface="+mn-lt"/>
                <a:ea typeface="+mn-ea"/>
                <a:cs typeface="+mn-cs"/>
                <a:sym typeface="+mn-ea"/>
              </a:rPr>
              <a:t>（</a:t>
            </a:r>
            <a:r>
              <a:rPr lang="en-US" altLang="zh-CN" sz="2000" kern="0" noProof="0" smtClean="0">
                <a:effectLst>
                  <a:outerShdw blurRad="38100" dist="38100" dir="2700000" algn="tl">
                    <a:srgbClr val="000000"/>
                  </a:outerShdw>
                </a:effectLst>
                <a:latin typeface="+mn-lt"/>
                <a:ea typeface="+mn-ea"/>
                <a:cs typeface="+mn-cs"/>
                <a:sym typeface="+mn-ea"/>
              </a:rPr>
              <a:t>1</a:t>
            </a:r>
            <a:r>
              <a:rPr lang="zh-CN" altLang="en-US" sz="2000" kern="0" noProof="0" smtClean="0">
                <a:effectLst>
                  <a:outerShdw blurRad="38100" dist="38100" dir="2700000" algn="tl">
                    <a:srgbClr val="000000"/>
                  </a:outerShdw>
                </a:effectLst>
                <a:latin typeface="+mn-lt"/>
                <a:ea typeface="+mn-ea"/>
                <a:cs typeface="+mn-cs"/>
                <a:sym typeface="+mn-ea"/>
              </a:rPr>
              <a:t>）操作员夜间巡检员一般至少每</a:t>
            </a:r>
            <a:r>
              <a:rPr lang="en-US" altLang="zh-CN" sz="2000" u="sng" kern="0" noProof="0" smtClean="0">
                <a:solidFill>
                  <a:srgbClr val="FFFF00"/>
                </a:solidFill>
                <a:effectLst>
                  <a:outerShdw blurRad="38100" dist="38100" dir="2700000" algn="tl">
                    <a:srgbClr val="000000"/>
                  </a:outerShdw>
                </a:effectLst>
                <a:latin typeface="+mn-lt"/>
                <a:ea typeface="+mn-ea"/>
                <a:cs typeface="+mn-cs"/>
                <a:sym typeface="+mn-ea"/>
              </a:rPr>
              <a:t>2</a:t>
            </a:r>
            <a:r>
              <a:rPr lang="zh-CN" altLang="en-US" sz="2000" u="sng" kern="0" noProof="0" smtClean="0">
                <a:solidFill>
                  <a:srgbClr val="FFFF00"/>
                </a:solidFill>
                <a:effectLst>
                  <a:outerShdw blurRad="38100" dist="38100" dir="2700000" algn="tl">
                    <a:srgbClr val="000000"/>
                  </a:outerShdw>
                </a:effectLst>
                <a:latin typeface="+mn-lt"/>
                <a:ea typeface="+mn-ea"/>
                <a:cs typeface="+mn-cs"/>
                <a:sym typeface="+mn-ea"/>
              </a:rPr>
              <a:t>小时</a:t>
            </a:r>
            <a:r>
              <a:rPr lang="zh-CN" altLang="en-US" sz="2000" kern="0" noProof="0" smtClean="0">
                <a:effectLst>
                  <a:outerShdw blurRad="38100" dist="38100" dir="2700000" algn="tl">
                    <a:srgbClr val="000000"/>
                  </a:outerShdw>
                </a:effectLst>
                <a:latin typeface="+mn-lt"/>
                <a:ea typeface="+mn-ea"/>
                <a:cs typeface="+mn-cs"/>
                <a:sym typeface="+mn-ea"/>
              </a:rPr>
              <a:t>一次；卸车时每</a:t>
            </a:r>
            <a:r>
              <a:rPr lang="en-US" altLang="zh-CN" sz="2000" kern="0" noProof="0" smtClean="0">
                <a:effectLst>
                  <a:outerShdw blurRad="38100" dist="38100" dir="2700000" algn="tl">
                    <a:srgbClr val="000000"/>
                  </a:outerShdw>
                </a:effectLst>
                <a:latin typeface="+mn-lt"/>
                <a:ea typeface="+mn-ea"/>
                <a:cs typeface="+mn-cs"/>
                <a:sym typeface="+mn-ea"/>
              </a:rPr>
              <a:t>15</a:t>
            </a:r>
            <a:r>
              <a:rPr lang="zh-CN" altLang="en-US" sz="2000" kern="0" noProof="0" smtClean="0">
                <a:effectLst>
                  <a:outerShdw blurRad="38100" dist="38100" dir="2700000" algn="tl">
                    <a:srgbClr val="000000"/>
                  </a:outerShdw>
                </a:effectLst>
                <a:latin typeface="+mn-lt"/>
                <a:ea typeface="+mn-ea"/>
                <a:cs typeface="+mn-cs"/>
                <a:sym typeface="+mn-ea"/>
              </a:rPr>
              <a:t>分钟一次；</a:t>
            </a:r>
            <a:endParaRPr kumimoji="0" lang="en-US" altLang="zh-CN" sz="2000" kern="0" cap="none" spc="0" normalizeH="0" baseline="0" noProof="0" smtClean="0">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en-US" altLang="zh-CN" sz="2000" kern="0" noProof="0" smtClean="0">
                <a:effectLst>
                  <a:outerShdw blurRad="38100" dist="38100" dir="2700000" algn="tl">
                    <a:srgbClr val="000000"/>
                  </a:outerShdw>
                </a:effectLst>
                <a:latin typeface="+mn-lt"/>
                <a:ea typeface="+mn-ea"/>
                <a:cs typeface="+mn-cs"/>
                <a:sym typeface="+mn-ea"/>
              </a:rPr>
              <a:t> </a:t>
            </a:r>
            <a:r>
              <a:rPr lang="zh-CN" altLang="en-US" sz="2000" kern="0" noProof="0" smtClean="0">
                <a:effectLst>
                  <a:outerShdw blurRad="38100" dist="38100" dir="2700000" algn="tl">
                    <a:srgbClr val="000000"/>
                  </a:outerShdw>
                </a:effectLst>
                <a:latin typeface="+mn-lt"/>
                <a:ea typeface="+mn-ea"/>
                <a:cs typeface="+mn-cs"/>
                <a:sym typeface="+mn-ea"/>
              </a:rPr>
              <a:t>（</a:t>
            </a:r>
            <a:r>
              <a:rPr lang="en-US" altLang="zh-CN" sz="2000" kern="0" noProof="0" smtClean="0">
                <a:effectLst>
                  <a:outerShdw blurRad="38100" dist="38100" dir="2700000" algn="tl">
                    <a:srgbClr val="000000"/>
                  </a:outerShdw>
                </a:effectLst>
                <a:latin typeface="+mn-lt"/>
                <a:ea typeface="+mn-ea"/>
                <a:cs typeface="+mn-cs"/>
                <a:sym typeface="+mn-ea"/>
              </a:rPr>
              <a:t>2</a:t>
            </a:r>
            <a:r>
              <a:rPr lang="zh-CN" altLang="en-US" sz="2000" kern="0" noProof="0" smtClean="0">
                <a:effectLst>
                  <a:outerShdw blurRad="38100" dist="38100" dir="2700000" algn="tl">
                    <a:srgbClr val="000000"/>
                  </a:outerShdw>
                </a:effectLst>
                <a:latin typeface="+mn-lt"/>
                <a:ea typeface="+mn-ea"/>
                <a:cs typeface="+mn-cs"/>
                <a:sym typeface="+mn-ea"/>
              </a:rPr>
              <a:t>）安全管理员或站长：每天上、下班至少各一次；</a:t>
            </a:r>
            <a:endParaRPr kumimoji="0" lang="en-US" altLang="zh-CN" sz="2000" kern="0" cap="none" spc="0" normalizeH="0" baseline="0" noProof="0" smtClean="0">
              <a:effectLst>
                <a:outerShdw blurRad="38100" dist="38100" dir="2700000" algn="tl">
                  <a:srgbClr val="000000"/>
                </a:outerShdw>
              </a:effectLst>
              <a:latin typeface="+mn-lt"/>
              <a:ea typeface="+mn-ea"/>
              <a:cs typeface="+mn-cs"/>
            </a:endParaRPr>
          </a:p>
          <a:p>
            <a:pPr marR="0" defTabSz="914400">
              <a:spcBef>
                <a:spcPct val="20000"/>
              </a:spcBef>
              <a:buClr>
                <a:schemeClr val="tx2"/>
              </a:buClr>
              <a:buSzTx/>
              <a:buFontTx/>
              <a:defRPr/>
            </a:pPr>
            <a:r>
              <a:rPr lang="en-US" altLang="zh-CN" sz="2000" kern="0" noProof="0" smtClean="0">
                <a:effectLst>
                  <a:outerShdw blurRad="38100" dist="38100" dir="2700000" algn="tl">
                    <a:srgbClr val="000000"/>
                  </a:outerShdw>
                </a:effectLst>
                <a:latin typeface="+mn-lt"/>
                <a:ea typeface="+mn-ea"/>
                <a:cs typeface="+mn-cs"/>
                <a:sym typeface="+mn-ea"/>
              </a:rPr>
              <a:t> </a:t>
            </a:r>
            <a:r>
              <a:rPr lang="zh-CN" altLang="en-US" sz="2000" kern="0" noProof="0" smtClean="0">
                <a:effectLst>
                  <a:outerShdw blurRad="38100" dist="38100" dir="2700000" algn="tl">
                    <a:srgbClr val="000000"/>
                  </a:outerShdw>
                </a:effectLst>
                <a:latin typeface="+mn-lt"/>
                <a:ea typeface="+mn-ea"/>
                <a:cs typeface="+mn-cs"/>
                <a:sym typeface="+mn-ea"/>
              </a:rPr>
              <a:t>（</a:t>
            </a:r>
            <a:r>
              <a:rPr lang="en-US" altLang="zh-CN" sz="2000" kern="0" noProof="0" smtClean="0">
                <a:effectLst>
                  <a:outerShdw blurRad="38100" dist="38100" dir="2700000" algn="tl">
                    <a:srgbClr val="000000"/>
                  </a:outerShdw>
                </a:effectLst>
                <a:latin typeface="+mn-lt"/>
                <a:ea typeface="+mn-ea"/>
                <a:cs typeface="+mn-cs"/>
                <a:sym typeface="+mn-ea"/>
              </a:rPr>
              <a:t>3</a:t>
            </a:r>
            <a:r>
              <a:rPr lang="zh-CN" altLang="en-US" sz="2000" kern="0" noProof="0" smtClean="0">
                <a:effectLst>
                  <a:outerShdw blurRad="38100" dist="38100" dir="2700000" algn="tl">
                    <a:srgbClr val="000000"/>
                  </a:outerShdw>
                </a:effectLst>
                <a:latin typeface="+mn-lt"/>
                <a:ea typeface="+mn-ea"/>
                <a:cs typeface="+mn-cs"/>
                <a:sym typeface="+mn-ea"/>
              </a:rPr>
              <a:t>）压缩机、烃泵、槽车装卸车：开机前、中、后检查。</a:t>
            </a:r>
            <a:endParaRPr kumimoji="0" lang="zh-CN" altLang="en-US" sz="2000" kern="0" cap="none" spc="0" normalizeH="0" baseline="0" noProof="0" dirty="0" smtClean="0">
              <a:effectLst>
                <a:outerShdw blurRad="38100" dist="38100" dir="2700000" algn="tl">
                  <a:srgbClr val="000000"/>
                </a:outerShdw>
              </a:effectLst>
              <a:latin typeface="+mn-lt"/>
              <a:ea typeface="+mn-ea"/>
              <a:cs typeface="+mn-cs"/>
            </a:endParaRPr>
          </a:p>
          <a:p>
            <a:endParaRPr lang="zh-CN" altLang="en-US" sz="2000" noProof="1"/>
          </a:p>
        </p:txBody>
      </p:sp>
    </p:spTree>
  </p:cSld>
  <p:clrMapOvr>
    <a:masterClrMapping/>
  </p:clrMapOvr>
  <p:transition spd="slow" advTm="5769">
    <p:fade/>
  </p:transition>
</p:sld>
</file>

<file path=ppt/slides/slide51.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graphicFrame>
        <p:nvGraphicFramePr>
          <p:cNvPr id="7" name="图示 6"/>
          <p:cNvGraphicFramePr/>
          <p:nvPr/>
        </p:nvGraphicFramePr>
        <p:xfrm>
          <a:off x="746760" y="2029460"/>
          <a:ext cx="7802880" cy="4541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文本框 2"/>
          <p:cNvSpPr txBox="1"/>
          <p:nvPr/>
        </p:nvSpPr>
        <p:spPr>
          <a:xfrm>
            <a:off x="900113" y="1482725"/>
            <a:ext cx="7956550" cy="706755"/>
          </a:xfrm>
          <a:prstGeom prst="rect">
            <a:avLst/>
          </a:prstGeom>
          <a:noFill/>
        </p:spPr>
        <p:txBody>
          <a:bodyPr wrap="square" rtlCol="0">
            <a:spAutoFit/>
          </a:bodyPr>
          <a:p>
            <a:r>
              <a:rPr lang="en-US" altLang="zh-CN" sz="2000" b="1" kern="0" noProof="0" smtClean="0">
                <a:solidFill>
                  <a:schemeClr val="accent1"/>
                </a:solidFill>
                <a:effectLst>
                  <a:outerShdw blurRad="38100" dist="38100" dir="2700000" algn="tl">
                    <a:srgbClr val="000000">
                      <a:alpha val="43137"/>
                    </a:srgbClr>
                  </a:outerShdw>
                </a:effectLst>
                <a:latin typeface="+mj-lt"/>
                <a:ea typeface="+mj-ea"/>
                <a:cs typeface="+mj-cs"/>
                <a:sym typeface="+mn-ea"/>
              </a:rPr>
              <a:t>3</a:t>
            </a:r>
            <a:r>
              <a:rPr lang="en-US" altLang="zh-CN" sz="2000" kern="0" noProof="0" smtClean="0">
                <a:solidFill>
                  <a:schemeClr val="accent1"/>
                </a:solidFill>
                <a:effectLst>
                  <a:outerShdw blurRad="38100" dist="38100" dir="2700000" algn="tl">
                    <a:srgbClr val="000000"/>
                  </a:outerShdw>
                </a:effectLst>
                <a:latin typeface="+mj-lt"/>
                <a:ea typeface="+mj-ea"/>
                <a:cs typeface="+mj-cs"/>
                <a:sym typeface="+mn-ea"/>
              </a:rPr>
              <a:t>.</a:t>
            </a:r>
            <a:r>
              <a:rPr lang="zh-CN" altLang="en-US" sz="2000" kern="0" noProof="0" smtClean="0">
                <a:solidFill>
                  <a:schemeClr val="accent1"/>
                </a:solidFill>
                <a:effectLst>
                  <a:outerShdw blurRad="38100" dist="38100" dir="2700000" algn="tl">
                    <a:srgbClr val="000000"/>
                  </a:outerShdw>
                </a:effectLst>
                <a:latin typeface="+mj-lt"/>
                <a:ea typeface="+mj-ea"/>
                <a:cs typeface="+mj-cs"/>
                <a:sym typeface="+mn-ea"/>
              </a:rPr>
              <a:t>设备检维修保养：“五定”原则</a:t>
            </a:r>
            <a:endParaRPr kumimoji="0" lang="zh-CN" altLang="en-US" sz="2000" kern="0" cap="none" spc="0" normalizeH="0" baseline="0" noProof="0" dirty="0" smtClean="0">
              <a:solidFill>
                <a:schemeClr val="accent1"/>
              </a:solidFill>
              <a:effectLst>
                <a:outerShdw blurRad="38100" dist="38100" dir="2700000" algn="tl">
                  <a:srgbClr val="000000"/>
                </a:outerShdw>
              </a:effectLst>
              <a:latin typeface="+mj-lt"/>
              <a:ea typeface="+mj-ea"/>
              <a:cs typeface="+mj-cs"/>
            </a:endParaRPr>
          </a:p>
          <a:p>
            <a:endParaRPr kumimoji="0" lang="zh-CN" altLang="en-US" sz="2000" kern="0" cap="none" spc="0" normalizeH="0" baseline="0" noProof="0" dirty="0" smtClean="0">
              <a:solidFill>
                <a:schemeClr val="accent1"/>
              </a:solidFill>
              <a:effectLst>
                <a:outerShdw blurRad="38100" dist="38100" dir="2700000" algn="tl">
                  <a:srgbClr val="000000"/>
                </a:outerShdw>
              </a:effectLst>
              <a:latin typeface="+mj-lt"/>
              <a:ea typeface="+mj-ea"/>
              <a:cs typeface="+mj-cs"/>
            </a:endParaRPr>
          </a:p>
        </p:txBody>
      </p:sp>
    </p:spTree>
  </p:cSld>
  <p:clrMapOvr>
    <a:masterClrMapping/>
  </p:clrMapOvr>
  <p:transition spd="slow" advTm="5769">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176338" y="1362075"/>
            <a:ext cx="7983538" cy="708025"/>
          </a:xfrm>
          <a:prstGeom prst="rect">
            <a:avLst/>
          </a:prstGeom>
          <a:noFill/>
        </p:spPr>
        <p:txBody>
          <a:bodyPr wrap="square" rtlCol="0">
            <a:spAutoFit/>
          </a:bodyPr>
          <a:p>
            <a:r>
              <a:rPr lang="en-US" altLang="zh-CN" sz="2000" kern="0" noProof="0" smtClean="0">
                <a:solidFill>
                  <a:schemeClr val="accent1"/>
                </a:solidFill>
                <a:effectLst>
                  <a:outerShdw blurRad="38100" dist="38100" dir="2700000" algn="tl">
                    <a:srgbClr val="000000"/>
                  </a:outerShdw>
                </a:effectLst>
                <a:latin typeface="+mj-lt"/>
                <a:ea typeface="+mj-ea"/>
                <a:cs typeface="+mj-cs"/>
                <a:sym typeface="+mn-ea"/>
              </a:rPr>
              <a:t>4.</a:t>
            </a:r>
            <a:r>
              <a:rPr lang="zh-CN" altLang="en-US" sz="2000" kern="0" noProof="0" smtClean="0">
                <a:solidFill>
                  <a:schemeClr val="accent1"/>
                </a:solidFill>
                <a:effectLst>
                  <a:outerShdw blurRad="38100" dist="38100" dir="2700000" algn="tl">
                    <a:srgbClr val="000000"/>
                  </a:outerShdw>
                </a:effectLst>
                <a:latin typeface="+mj-lt"/>
                <a:ea typeface="+mj-ea"/>
                <a:cs typeface="+mj-cs"/>
                <a:sym typeface="+mn-ea"/>
              </a:rPr>
              <a:t>检修方案包含内容：</a:t>
            </a:r>
            <a:endParaRPr kumimoji="0" lang="zh-CN" altLang="en-US" sz="2000" kern="0" cap="none" spc="0" normalizeH="0" baseline="0" noProof="0" dirty="0" smtClean="0">
              <a:solidFill>
                <a:schemeClr val="accent1"/>
              </a:solidFill>
              <a:effectLst>
                <a:outerShdw blurRad="38100" dist="38100" dir="2700000" algn="tl">
                  <a:srgbClr val="000000"/>
                </a:outerShdw>
              </a:effectLst>
              <a:latin typeface="+mj-lt"/>
              <a:ea typeface="+mj-ea"/>
              <a:cs typeface="+mj-cs"/>
            </a:endParaRPr>
          </a:p>
          <a:p>
            <a:endParaRPr kumimoji="0" lang="zh-CN" altLang="en-US" sz="2000" kern="0" cap="none" spc="0" normalizeH="0" baseline="0" noProof="0" dirty="0" smtClean="0">
              <a:solidFill>
                <a:schemeClr val="accent1"/>
              </a:solidFill>
              <a:effectLst>
                <a:outerShdw blurRad="38100" dist="38100" dir="2700000" algn="tl">
                  <a:srgbClr val="000000"/>
                </a:outerShdw>
              </a:effectLst>
              <a:latin typeface="+mj-lt"/>
              <a:ea typeface="+mj-ea"/>
              <a:cs typeface="+mj-cs"/>
            </a:endParaRPr>
          </a:p>
        </p:txBody>
      </p:sp>
      <p:graphicFrame>
        <p:nvGraphicFramePr>
          <p:cNvPr id="7" name="图示 6"/>
          <p:cNvGraphicFramePr/>
          <p:nvPr/>
        </p:nvGraphicFramePr>
        <p:xfrm>
          <a:off x="1261110" y="1806575"/>
          <a:ext cx="7245985" cy="502285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p:transition spd="slow" advTm="5769">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890588" y="1339850"/>
            <a:ext cx="7867650" cy="368300"/>
          </a:xfrm>
          <a:prstGeom prst="rect">
            <a:avLst/>
          </a:prstGeom>
          <a:noFill/>
        </p:spPr>
        <p:txBody>
          <a:bodyPr wrap="square" rtlCol="0">
            <a:spAutoFit/>
          </a:bodyPr>
          <a:p>
            <a:r>
              <a:rPr lang="zh-CN" altLang="en-US" kern="0" noProof="0" smtClean="0">
                <a:solidFill>
                  <a:schemeClr val="tx2"/>
                </a:solidFill>
                <a:effectLst>
                  <a:outerShdw blurRad="38100" dist="38100" dir="2700000" algn="tl">
                    <a:srgbClr val="000000"/>
                  </a:outerShdw>
                </a:effectLst>
                <a:latin typeface="+mj-lt"/>
                <a:ea typeface="+mj-ea"/>
                <a:cs typeface="+mj-cs"/>
                <a:sym typeface="+mn-ea"/>
              </a:rPr>
              <a:t>五、安全风险管控五、安全风险管控</a:t>
            </a:r>
            <a:endParaRPr lang="zh-CN" altLang="en-US" noProof="1"/>
          </a:p>
        </p:txBody>
      </p:sp>
      <p:sp>
        <p:nvSpPr>
          <p:cNvPr id="3" name="文本框 2"/>
          <p:cNvSpPr txBox="1"/>
          <p:nvPr/>
        </p:nvSpPr>
        <p:spPr>
          <a:xfrm>
            <a:off x="890588" y="1917700"/>
            <a:ext cx="7397750" cy="2305050"/>
          </a:xfrm>
          <a:prstGeom prst="rect">
            <a:avLst/>
          </a:prstGeom>
          <a:noFill/>
        </p:spPr>
        <p:txBody>
          <a:bodyPr wrap="square" rtlCol="0">
            <a:spAutoFit/>
          </a:bodyPr>
          <a:p>
            <a:pPr marL="571500" marR="0" indent="-571500" defTabSz="914400">
              <a:spcBef>
                <a:spcPct val="20000"/>
              </a:spcBef>
              <a:buClr>
                <a:schemeClr val="tx2"/>
              </a:buClr>
              <a:buSzTx/>
              <a:buFontTx/>
              <a:defRPr/>
            </a:pPr>
            <a:r>
              <a:rPr lang="zh-CN" altLang="en-US" kern="0" noProof="0" dirty="0" smtClean="0">
                <a:effectLst>
                  <a:outerShdw blurRad="38100" dist="38100" dir="2700000" algn="tl">
                    <a:srgbClr val="000000"/>
                  </a:outerShdw>
                </a:effectLst>
                <a:latin typeface="+mn-lt"/>
                <a:ea typeface="+mn-ea"/>
                <a:cs typeface="+mn-cs"/>
                <a:sym typeface="+mn-ea"/>
              </a:rPr>
              <a:t>（一）安全风险</a:t>
            </a:r>
            <a:r>
              <a:rPr lang="zh-CN" altLang="en-US" kern="0" noProof="0" smtClean="0">
                <a:effectLst>
                  <a:outerShdw blurRad="38100" dist="38100" dir="2700000" algn="tl">
                    <a:srgbClr val="000000"/>
                  </a:outerShdw>
                </a:effectLst>
                <a:latin typeface="+mn-lt"/>
                <a:ea typeface="+mn-ea"/>
                <a:cs typeface="+mn-cs"/>
                <a:sym typeface="+mn-ea"/>
              </a:rPr>
              <a:t>辨识和评估 </a:t>
            </a:r>
            <a:endParaRPr kumimoji="0" lang="en-US" altLang="zh-CN" kern="0" cap="none" spc="0" normalizeH="0" baseline="0" noProof="0" dirty="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r>
              <a:rPr lang="en-US" altLang="zh-CN" kern="0" noProof="0" dirty="0" smtClean="0">
                <a:effectLst>
                  <a:outerShdw blurRad="38100" dist="38100" dir="2700000" algn="tl">
                    <a:srgbClr val="000000"/>
                  </a:outerShdw>
                </a:effectLst>
                <a:latin typeface="+mn-lt"/>
                <a:ea typeface="+mn-ea"/>
                <a:cs typeface="+mn-cs"/>
                <a:sym typeface="+mn-ea"/>
              </a:rPr>
              <a:t>1.</a:t>
            </a:r>
            <a:r>
              <a:rPr lang="zh-CN" altLang="en-US" kern="0" noProof="0" dirty="0" smtClean="0">
                <a:effectLst>
                  <a:outerShdw blurRad="38100" dist="38100" dir="2700000" algn="tl">
                    <a:srgbClr val="000000"/>
                  </a:outerShdw>
                </a:effectLst>
                <a:latin typeface="+mn-lt"/>
                <a:ea typeface="+mn-ea"/>
                <a:cs typeface="+mn-cs"/>
                <a:sym typeface="+mn-ea"/>
              </a:rPr>
              <a:t>风险辨识：   覆盖所有活动和区域</a:t>
            </a:r>
            <a:endParaRPr kumimoji="0" lang="en-US" altLang="zh-CN" kern="0" cap="none" spc="0" normalizeH="0" baseline="0" noProof="0" dirty="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r>
              <a:rPr lang="en-US" altLang="zh-CN" kern="0" noProof="0" dirty="0" smtClean="0">
                <a:effectLst>
                  <a:outerShdw blurRad="38100" dist="38100" dir="2700000" algn="tl">
                    <a:srgbClr val="000000"/>
                  </a:outerShdw>
                </a:effectLst>
                <a:latin typeface="+mn-lt"/>
                <a:ea typeface="+mn-ea"/>
                <a:cs typeface="+mn-cs"/>
                <a:sym typeface="+mn-ea"/>
              </a:rPr>
              <a:t>                   </a:t>
            </a:r>
            <a:r>
              <a:rPr lang="zh-CN" altLang="en-US" kern="0" noProof="0" dirty="0" smtClean="0">
                <a:effectLst>
                  <a:outerShdw blurRad="38100" dist="38100" dir="2700000" algn="tl">
                    <a:srgbClr val="000000"/>
                  </a:outerShdw>
                </a:effectLst>
                <a:latin typeface="+mn-lt"/>
                <a:ea typeface="+mn-ea"/>
                <a:cs typeface="+mn-cs"/>
                <a:sym typeface="+mn-ea"/>
              </a:rPr>
              <a:t>“三种状态”正常、异常、</a:t>
            </a:r>
            <a:r>
              <a:rPr lang="zh-CN" altLang="en-US" kern="0" noProof="0" smtClean="0">
                <a:effectLst>
                  <a:outerShdw blurRad="38100" dist="38100" dir="2700000" algn="tl">
                    <a:srgbClr val="000000"/>
                  </a:outerShdw>
                </a:effectLst>
                <a:latin typeface="+mn-lt"/>
                <a:ea typeface="+mn-ea"/>
                <a:cs typeface="+mn-cs"/>
                <a:sym typeface="+mn-ea"/>
              </a:rPr>
              <a:t>紧急。</a:t>
            </a:r>
            <a:endParaRPr kumimoji="0" lang="en-US" altLang="zh-CN" kern="0" cap="none" spc="0" normalizeH="0" baseline="0" noProof="0" dirty="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r>
              <a:rPr lang="en-US" altLang="zh-CN" kern="0" noProof="0" dirty="0" smtClean="0">
                <a:effectLst>
                  <a:outerShdw blurRad="38100" dist="38100" dir="2700000" algn="tl">
                    <a:srgbClr val="000000"/>
                  </a:outerShdw>
                </a:effectLst>
                <a:latin typeface="+mn-lt"/>
                <a:ea typeface="+mn-ea"/>
                <a:cs typeface="+mn-cs"/>
                <a:sym typeface="+mn-ea"/>
              </a:rPr>
              <a:t>                   </a:t>
            </a:r>
            <a:r>
              <a:rPr lang="zh-CN" altLang="en-US" kern="0" noProof="0" dirty="0" smtClean="0">
                <a:effectLst>
                  <a:outerShdw blurRad="38100" dist="38100" dir="2700000" algn="tl">
                    <a:srgbClr val="000000"/>
                  </a:outerShdw>
                </a:effectLst>
                <a:latin typeface="+mn-lt"/>
                <a:ea typeface="+mn-ea"/>
                <a:cs typeface="+mn-cs"/>
                <a:sym typeface="+mn-ea"/>
              </a:rPr>
              <a:t>“三种时态”过去、现在、将来。</a:t>
            </a:r>
            <a:endParaRPr kumimoji="0" lang="en-US" altLang="zh-CN" kern="0" cap="none" spc="0" normalizeH="0" baseline="0" noProof="0" dirty="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r>
              <a:rPr lang="en-US" altLang="zh-CN" kern="0" noProof="0" dirty="0" smtClean="0">
                <a:effectLst>
                  <a:outerShdw blurRad="38100" dist="38100" dir="2700000" algn="tl">
                    <a:srgbClr val="000000"/>
                  </a:outerShdw>
                </a:effectLst>
                <a:latin typeface="+mn-lt"/>
                <a:ea typeface="+mn-ea"/>
                <a:cs typeface="+mn-cs"/>
                <a:sym typeface="+mn-ea"/>
              </a:rPr>
              <a:t>2. </a:t>
            </a:r>
            <a:r>
              <a:rPr lang="zh-CN" altLang="en-US" kern="0" noProof="0" dirty="0" smtClean="0">
                <a:effectLst>
                  <a:outerShdw blurRad="38100" dist="38100" dir="2700000" algn="tl">
                    <a:srgbClr val="000000"/>
                  </a:outerShdw>
                </a:effectLst>
                <a:latin typeface="+mn-lt"/>
                <a:ea typeface="+mn-ea"/>
                <a:cs typeface="+mn-cs"/>
                <a:sym typeface="+mn-ea"/>
              </a:rPr>
              <a:t>风险评估：“三种因素”人、财产、环境。</a:t>
            </a:r>
            <a:endParaRPr kumimoji="0" lang="en-US" altLang="zh-CN" kern="0" cap="none" spc="0" normalizeH="0" baseline="0" noProof="0" dirty="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r>
              <a:rPr lang="en-US" altLang="zh-CN" kern="0" noProof="0" dirty="0" smtClean="0">
                <a:effectLst>
                  <a:outerShdw blurRad="38100" dist="38100" dir="2700000" algn="tl">
                    <a:srgbClr val="000000"/>
                  </a:outerShdw>
                </a:effectLst>
                <a:latin typeface="+mn-lt"/>
                <a:ea typeface="+mn-ea"/>
                <a:cs typeface="+mn-cs"/>
                <a:sym typeface="+mn-ea"/>
              </a:rPr>
              <a:t>3.</a:t>
            </a:r>
            <a:r>
              <a:rPr lang="zh-CN" altLang="en-US" kern="0" noProof="0" dirty="0" smtClean="0">
                <a:effectLst>
                  <a:outerShdw blurRad="38100" dist="38100" dir="2700000" algn="tl">
                    <a:srgbClr val="000000"/>
                  </a:outerShdw>
                </a:effectLst>
                <a:latin typeface="+mn-lt"/>
                <a:ea typeface="+mn-ea"/>
                <a:cs typeface="+mn-cs"/>
                <a:sym typeface="+mn-ea"/>
              </a:rPr>
              <a:t>风险管控：“三种措施”技术措施、管理措施、个体防护措施</a:t>
            </a:r>
            <a:endParaRPr kumimoji="0" lang="en-US" altLang="zh-CN" kern="0" cap="none" spc="0" normalizeH="0" baseline="0" noProof="0" dirty="0" smtClean="0">
              <a:effectLst>
                <a:outerShdw blurRad="38100" dist="38100" dir="2700000" algn="tl">
                  <a:srgbClr val="000000"/>
                </a:outerShdw>
              </a:effectLst>
              <a:latin typeface="+mn-lt"/>
              <a:ea typeface="+mn-ea"/>
              <a:cs typeface="+mn-cs"/>
            </a:endParaRPr>
          </a:p>
          <a:p>
            <a:endParaRPr lang="zh-CN" altLang="en-US" noProof="1"/>
          </a:p>
        </p:txBody>
      </p:sp>
    </p:spTree>
  </p:cSld>
  <p:clrMapOvr>
    <a:masterClrMapping/>
  </p:clrMapOvr>
  <p:transition spd="slow" advTm="5769">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890588" y="1268413"/>
            <a:ext cx="8181975" cy="5127625"/>
          </a:xfrm>
          <a:prstGeom prst="rect">
            <a:avLst/>
          </a:prstGeom>
          <a:noFill/>
        </p:spPr>
        <p:txBody>
          <a:bodyPr wrap="square" rtlCol="0">
            <a:noAutofit/>
          </a:bodyPr>
          <a:p>
            <a:pPr marL="571500" marR="0" indent="-571500" defTabSz="914400">
              <a:spcBef>
                <a:spcPct val="20000"/>
              </a:spcBef>
              <a:buClr>
                <a:schemeClr val="tx2"/>
              </a:buClr>
              <a:buSzTx/>
              <a:buFontTx/>
              <a:defRPr/>
            </a:pPr>
            <a:r>
              <a:rPr lang="zh-CN" altLang="en-US" sz="2000" kern="0" noProof="0" dirty="0" smtClean="0">
                <a:effectLst>
                  <a:outerShdw blurRad="38100" dist="38100" dir="2700000" algn="tl">
                    <a:srgbClr val="000000"/>
                  </a:outerShdw>
                </a:effectLst>
                <a:latin typeface="+mn-lt"/>
                <a:ea typeface="+mn-ea"/>
                <a:cs typeface="+mn-cs"/>
                <a:sym typeface="+mn-ea"/>
              </a:rPr>
              <a:t>（一）、安全风险辨识（燃气场站） </a:t>
            </a:r>
            <a:endParaRPr kumimoji="0" lang="en-US" altLang="zh-CN" sz="2000" kern="0" cap="none" spc="0" normalizeH="0" baseline="0" noProof="0" dirty="0" smtClean="0">
              <a:effectLst>
                <a:outerShdw blurRad="38100" dist="38100" dir="2700000" algn="tl">
                  <a:srgbClr val="000000"/>
                </a:outerShdw>
              </a:effectLst>
              <a:latin typeface="+mn-lt"/>
              <a:ea typeface="+mn-ea"/>
              <a:cs typeface="+mn-cs"/>
            </a:endParaRPr>
          </a:p>
          <a:p>
            <a:pPr marR="0" defTabSz="914400" eaLnBrk="0" hangingPunct="0">
              <a:spcBef>
                <a:spcPct val="20000"/>
              </a:spcBef>
              <a:buClr>
                <a:schemeClr val="tx2"/>
              </a:buClr>
              <a:buSzTx/>
              <a:buFontTx/>
              <a:defRPr/>
            </a:pPr>
            <a:r>
              <a:rPr lang="en-US" altLang="zh-CN" sz="2000" b="1" kern="0" noProof="0" dirty="0" smtClean="0">
                <a:effectLst>
                  <a:outerShdw blurRad="38100" dist="38100" dir="2700000" algn="tl">
                    <a:srgbClr val="000000"/>
                  </a:outerShdw>
                </a:effectLst>
                <a:latin typeface="+mn-lt"/>
                <a:ea typeface="+mn-ea"/>
                <a:cs typeface="+mn-cs"/>
                <a:sym typeface="+mn-ea"/>
              </a:rPr>
              <a:t>3.1</a:t>
            </a:r>
            <a:r>
              <a:rPr lang="zh-CN" altLang="en-US" sz="2000" b="1" kern="0" noProof="0" dirty="0" smtClean="0">
                <a:effectLst>
                  <a:outerShdw blurRad="38100" dist="38100" dir="2700000" algn="tl">
                    <a:srgbClr val="000000"/>
                  </a:outerShdw>
                </a:effectLst>
                <a:latin typeface="+mn-lt"/>
                <a:ea typeface="+mn-ea"/>
                <a:cs typeface="+mn-cs"/>
                <a:sym typeface="+mn-ea"/>
              </a:rPr>
              <a:t>技术措施</a:t>
            </a:r>
            <a:endParaRPr kumimoji="0" lang="zh-CN" altLang="en-US" sz="2000" b="1" kern="0" cap="none" spc="0" normalizeH="0" baseline="0" noProof="0" dirty="0" smtClean="0">
              <a:effectLst>
                <a:outerShdw blurRad="38100" dist="38100" dir="2700000" algn="tl">
                  <a:srgbClr val="000000"/>
                </a:outerShdw>
              </a:effectLst>
              <a:latin typeface="+mn-lt"/>
              <a:ea typeface="+mn-ea"/>
              <a:cs typeface="+mn-cs"/>
            </a:endParaRPr>
          </a:p>
          <a:p>
            <a:pPr marR="0" defTabSz="914400" eaLnBrk="0" hangingPunct="0">
              <a:spcBef>
                <a:spcPct val="20000"/>
              </a:spcBef>
              <a:buClr>
                <a:schemeClr val="tx2"/>
              </a:buClr>
              <a:buSzTx/>
              <a:buFontTx/>
              <a:defRPr/>
            </a:pPr>
            <a:r>
              <a:rPr lang="en-US" sz="2000" kern="0" noProof="0" dirty="0" smtClean="0">
                <a:effectLst>
                  <a:outerShdw blurRad="38100" dist="38100" dir="2700000" algn="tl">
                    <a:srgbClr val="000000"/>
                  </a:outerShdw>
                </a:effectLst>
                <a:latin typeface="+mn-lt"/>
                <a:ea typeface="+mn-ea"/>
                <a:cs typeface="+mn-cs"/>
                <a:sym typeface="+mn-ea"/>
              </a:rPr>
              <a:t>1</a:t>
            </a:r>
            <a:r>
              <a:rPr lang="zh-CN" altLang="en-US" sz="2000" kern="0" noProof="0" dirty="0" smtClean="0">
                <a:effectLst>
                  <a:outerShdw blurRad="38100" dist="38100" dir="2700000" algn="tl">
                    <a:srgbClr val="000000"/>
                  </a:outerShdw>
                </a:effectLst>
                <a:latin typeface="+mn-lt"/>
                <a:ea typeface="+mn-ea"/>
                <a:cs typeface="+mn-cs"/>
                <a:sym typeface="+mn-ea"/>
              </a:rPr>
              <a:t>）设置防雷防静电设施，并经定期检测合格。</a:t>
            </a:r>
            <a:endParaRPr kumimoji="0" lang="zh-CN" altLang="en-US" sz="2000" kern="0" cap="none" spc="0" normalizeH="0" baseline="0" noProof="0" dirty="0" smtClean="0">
              <a:effectLst>
                <a:outerShdw blurRad="38100" dist="38100" dir="2700000" algn="tl">
                  <a:srgbClr val="000000"/>
                </a:outerShdw>
              </a:effectLst>
              <a:latin typeface="+mn-lt"/>
              <a:ea typeface="+mn-ea"/>
              <a:cs typeface="+mn-cs"/>
            </a:endParaRPr>
          </a:p>
          <a:p>
            <a:pPr marR="0" defTabSz="914400" eaLnBrk="0" hangingPunct="0">
              <a:spcBef>
                <a:spcPct val="20000"/>
              </a:spcBef>
              <a:buClr>
                <a:schemeClr val="tx2"/>
              </a:buClr>
              <a:buSzTx/>
              <a:buFontTx/>
              <a:defRPr/>
            </a:pPr>
            <a:r>
              <a:rPr lang="en-US" sz="2000" kern="0" noProof="0" dirty="0" smtClean="0">
                <a:effectLst>
                  <a:outerShdw blurRad="38100" dist="38100" dir="2700000" algn="tl">
                    <a:srgbClr val="000000"/>
                  </a:outerShdw>
                </a:effectLst>
                <a:latin typeface="+mn-lt"/>
                <a:ea typeface="+mn-ea"/>
                <a:cs typeface="+mn-cs"/>
                <a:sym typeface="+mn-ea"/>
              </a:rPr>
              <a:t>2</a:t>
            </a:r>
            <a:r>
              <a:rPr lang="zh-CN" altLang="en-US" sz="2000" kern="0" noProof="0" dirty="0" smtClean="0">
                <a:effectLst>
                  <a:outerShdw blurRad="38100" dist="38100" dir="2700000" algn="tl">
                    <a:srgbClr val="000000"/>
                  </a:outerShdw>
                </a:effectLst>
                <a:latin typeface="+mn-lt"/>
                <a:ea typeface="+mn-ea"/>
                <a:cs typeface="+mn-cs"/>
                <a:sym typeface="+mn-ea"/>
              </a:rPr>
              <a:t>）配备足够的消防设施和消防器材及其它安全防护设施。</a:t>
            </a:r>
            <a:endParaRPr kumimoji="0" lang="zh-CN" altLang="en-US" sz="2000" kern="0" cap="none" spc="0" normalizeH="0" baseline="0" noProof="0" dirty="0" smtClean="0">
              <a:effectLst>
                <a:outerShdw blurRad="38100" dist="38100" dir="2700000" algn="tl">
                  <a:srgbClr val="000000"/>
                </a:outerShdw>
              </a:effectLst>
              <a:latin typeface="+mn-lt"/>
              <a:ea typeface="+mn-ea"/>
              <a:cs typeface="+mn-cs"/>
            </a:endParaRPr>
          </a:p>
          <a:p>
            <a:pPr marR="0" defTabSz="914400" eaLnBrk="0" hangingPunct="0">
              <a:spcBef>
                <a:spcPct val="20000"/>
              </a:spcBef>
              <a:buClr>
                <a:schemeClr val="tx2"/>
              </a:buClr>
              <a:buSzTx/>
              <a:buFontTx/>
              <a:defRPr/>
            </a:pPr>
            <a:r>
              <a:rPr lang="en-US" sz="2000" kern="0" noProof="0" dirty="0" smtClean="0">
                <a:effectLst>
                  <a:outerShdw blurRad="38100" dist="38100" dir="2700000" algn="tl">
                    <a:srgbClr val="000000"/>
                  </a:outerShdw>
                </a:effectLst>
                <a:latin typeface="+mn-lt"/>
                <a:ea typeface="+mn-ea"/>
                <a:cs typeface="+mn-cs"/>
                <a:sym typeface="+mn-ea"/>
              </a:rPr>
              <a:t>3</a:t>
            </a:r>
            <a:r>
              <a:rPr lang="zh-CN" altLang="en-US" sz="2000" kern="0" noProof="0" dirty="0" smtClean="0">
                <a:effectLst>
                  <a:outerShdw blurRad="38100" dist="38100" dir="2700000" algn="tl">
                    <a:srgbClr val="000000"/>
                  </a:outerShdw>
                </a:effectLst>
                <a:latin typeface="+mn-lt"/>
                <a:ea typeface="+mn-ea"/>
                <a:cs typeface="+mn-cs"/>
                <a:sym typeface="+mn-ea"/>
              </a:rPr>
              <a:t>）站内危险源现场必须有明显的安全警示标志和安全告知牌。</a:t>
            </a:r>
            <a:endParaRPr kumimoji="0" lang="zh-CN" altLang="en-US" sz="2000" kern="0" cap="none" spc="0" normalizeH="0" baseline="0" noProof="0" dirty="0" smtClean="0">
              <a:effectLst>
                <a:outerShdw blurRad="38100" dist="38100" dir="2700000" algn="tl">
                  <a:srgbClr val="000000"/>
                </a:outerShdw>
              </a:effectLst>
              <a:latin typeface="+mn-lt"/>
              <a:ea typeface="+mn-ea"/>
              <a:cs typeface="+mn-cs"/>
            </a:endParaRPr>
          </a:p>
          <a:p>
            <a:pPr marR="0" defTabSz="914400" eaLnBrk="0" hangingPunct="0">
              <a:spcBef>
                <a:spcPct val="20000"/>
              </a:spcBef>
              <a:buClr>
                <a:schemeClr val="tx2"/>
              </a:buClr>
              <a:buSzTx/>
              <a:buFontTx/>
              <a:defRPr/>
            </a:pPr>
            <a:r>
              <a:rPr lang="en-US" sz="2000" kern="0" noProof="0" dirty="0" smtClean="0">
                <a:effectLst>
                  <a:outerShdw blurRad="38100" dist="38100" dir="2700000" algn="tl">
                    <a:srgbClr val="000000"/>
                  </a:outerShdw>
                </a:effectLst>
                <a:latin typeface="+mn-lt"/>
                <a:ea typeface="+mn-ea"/>
                <a:cs typeface="+mn-cs"/>
                <a:sym typeface="+mn-ea"/>
              </a:rPr>
              <a:t>4</a:t>
            </a:r>
            <a:r>
              <a:rPr lang="zh-CN" altLang="en-US" sz="2000" kern="0" noProof="0" dirty="0" smtClean="0">
                <a:effectLst>
                  <a:outerShdw blurRad="38100" dist="38100" dir="2700000" algn="tl">
                    <a:srgbClr val="000000"/>
                  </a:outerShdw>
                </a:effectLst>
                <a:latin typeface="+mn-lt"/>
                <a:ea typeface="+mn-ea"/>
                <a:cs typeface="+mn-cs"/>
                <a:sym typeface="+mn-ea"/>
              </a:rPr>
              <a:t>）储罐设置压力显示、液位显示、温度显示，远传显</a:t>
            </a:r>
            <a:r>
              <a:rPr lang="zh-CN" altLang="en-US" sz="2000" kern="0" noProof="0" smtClean="0">
                <a:effectLst>
                  <a:outerShdw blurRad="38100" dist="38100" dir="2700000" algn="tl">
                    <a:srgbClr val="000000"/>
                  </a:outerShdw>
                </a:effectLst>
                <a:latin typeface="+mn-lt"/>
                <a:ea typeface="+mn-ea"/>
                <a:cs typeface="+mn-cs"/>
                <a:sym typeface="+mn-ea"/>
              </a:rPr>
              <a:t>示、</a:t>
            </a:r>
            <a:r>
              <a:rPr lang="zh-CN" altLang="en-US" sz="2000" kern="0" noProof="0" smtClean="0">
                <a:solidFill>
                  <a:srgbClr val="FFFF00"/>
                </a:solidFill>
                <a:effectLst>
                  <a:outerShdw blurRad="38100" dist="38100" dir="2700000" algn="tl">
                    <a:srgbClr val="000000"/>
                  </a:outerShdw>
                </a:effectLst>
                <a:latin typeface="+mn-lt"/>
                <a:ea typeface="+mn-ea"/>
                <a:cs typeface="+mn-cs"/>
                <a:sym typeface="+mn-ea"/>
              </a:rPr>
              <a:t>联锁控</a:t>
            </a:r>
            <a:r>
              <a:rPr lang="zh-CN" altLang="en-US" sz="2000" kern="0" noProof="0" dirty="0" smtClean="0">
                <a:solidFill>
                  <a:srgbClr val="FFFF00"/>
                </a:solidFill>
                <a:effectLst>
                  <a:outerShdw blurRad="38100" dist="38100" dir="2700000" algn="tl">
                    <a:srgbClr val="000000"/>
                  </a:outerShdw>
                </a:effectLst>
                <a:latin typeface="+mn-lt"/>
                <a:ea typeface="+mn-ea"/>
                <a:cs typeface="+mn-cs"/>
                <a:sym typeface="+mn-ea"/>
              </a:rPr>
              <a:t>制</a:t>
            </a:r>
            <a:r>
              <a:rPr lang="zh-CN" altLang="en-US" sz="2000" kern="0" noProof="0" dirty="0" smtClean="0">
                <a:effectLst>
                  <a:outerShdw blurRad="38100" dist="38100" dir="2700000" algn="tl">
                    <a:srgbClr val="000000"/>
                  </a:outerShdw>
                </a:effectLst>
                <a:latin typeface="+mn-lt"/>
                <a:ea typeface="+mn-ea"/>
                <a:cs typeface="+mn-cs"/>
                <a:sym typeface="+mn-ea"/>
              </a:rPr>
              <a:t>。</a:t>
            </a:r>
            <a:endParaRPr kumimoji="0" lang="zh-CN" altLang="en-US" sz="2000" kern="0" cap="none" spc="0" normalizeH="0" baseline="0" noProof="0" dirty="0" smtClean="0">
              <a:effectLst>
                <a:outerShdw blurRad="38100" dist="38100" dir="2700000" algn="tl">
                  <a:srgbClr val="000000"/>
                </a:outerShdw>
              </a:effectLst>
              <a:latin typeface="+mn-lt"/>
              <a:ea typeface="+mn-ea"/>
              <a:cs typeface="+mn-cs"/>
            </a:endParaRPr>
          </a:p>
          <a:p>
            <a:pPr marR="0" defTabSz="914400" eaLnBrk="0" hangingPunct="0">
              <a:spcBef>
                <a:spcPct val="20000"/>
              </a:spcBef>
              <a:buClr>
                <a:schemeClr val="tx2"/>
              </a:buClr>
              <a:buSzTx/>
              <a:buFontTx/>
              <a:defRPr/>
            </a:pPr>
            <a:r>
              <a:rPr lang="en-US" sz="2000" kern="0" noProof="0" dirty="0" smtClean="0">
                <a:effectLst>
                  <a:outerShdw blurRad="38100" dist="38100" dir="2700000" algn="tl">
                    <a:srgbClr val="000000"/>
                  </a:outerShdw>
                </a:effectLst>
                <a:latin typeface="+mn-lt"/>
                <a:ea typeface="+mn-ea"/>
                <a:cs typeface="+mn-cs"/>
                <a:sym typeface="+mn-ea"/>
              </a:rPr>
              <a:t>5</a:t>
            </a:r>
            <a:r>
              <a:rPr lang="zh-CN" altLang="en-US" sz="2000" kern="0" noProof="0" dirty="0" smtClean="0">
                <a:effectLst>
                  <a:outerShdw blurRad="38100" dist="38100" dir="2700000" algn="tl">
                    <a:srgbClr val="000000"/>
                  </a:outerShdw>
                </a:effectLst>
                <a:latin typeface="+mn-lt"/>
                <a:ea typeface="+mn-ea"/>
                <a:cs typeface="+mn-cs"/>
                <a:sym typeface="+mn-ea"/>
              </a:rPr>
              <a:t>）重要泄漏点设置可燃气体浓度报警器</a:t>
            </a:r>
            <a:r>
              <a:rPr lang="zh-CN" altLang="en-US" sz="2000" u="sng" kern="0" noProof="0" dirty="0" smtClean="0">
                <a:solidFill>
                  <a:srgbClr val="FFFF00"/>
                </a:solidFill>
                <a:effectLst>
                  <a:outerShdw blurRad="38100" dist="38100" dir="2700000" algn="tl">
                    <a:srgbClr val="000000"/>
                  </a:outerShdw>
                </a:effectLst>
                <a:latin typeface="+mn-lt"/>
                <a:ea typeface="+mn-ea"/>
                <a:cs typeface="+mn-cs"/>
                <a:sym typeface="+mn-ea"/>
              </a:rPr>
              <a:t>（探头：罐区、充装台各至少</a:t>
            </a:r>
            <a:r>
              <a:rPr lang="en-US" altLang="zh-CN" sz="2000" u="sng" kern="0" noProof="0" dirty="0" smtClean="0">
                <a:solidFill>
                  <a:srgbClr val="FFFF00"/>
                </a:solidFill>
                <a:effectLst>
                  <a:outerShdw blurRad="38100" dist="38100" dir="2700000" algn="tl">
                    <a:srgbClr val="000000"/>
                  </a:outerShdw>
                </a:effectLst>
                <a:latin typeface="+mn-lt"/>
                <a:ea typeface="+mn-ea"/>
                <a:cs typeface="+mn-cs"/>
                <a:sym typeface="+mn-ea"/>
              </a:rPr>
              <a:t>2</a:t>
            </a:r>
            <a:r>
              <a:rPr lang="zh-CN" altLang="en-US" sz="2000" u="sng" kern="0" noProof="0" dirty="0" smtClean="0">
                <a:solidFill>
                  <a:srgbClr val="FFFF00"/>
                </a:solidFill>
                <a:effectLst>
                  <a:outerShdw blurRad="38100" dist="38100" dir="2700000" algn="tl">
                    <a:srgbClr val="000000"/>
                  </a:outerShdw>
                </a:effectLst>
                <a:latin typeface="+mn-lt"/>
                <a:ea typeface="+mn-ea"/>
                <a:cs typeface="+mn-cs"/>
                <a:sym typeface="+mn-ea"/>
              </a:rPr>
              <a:t>个，卸车位</a:t>
            </a:r>
            <a:r>
              <a:rPr lang="en-US" altLang="zh-CN" sz="2000" u="sng" kern="0" noProof="0" dirty="0" smtClean="0">
                <a:solidFill>
                  <a:srgbClr val="FFFF00"/>
                </a:solidFill>
                <a:effectLst>
                  <a:outerShdw blurRad="38100" dist="38100" dir="2700000" algn="tl">
                    <a:srgbClr val="000000"/>
                  </a:outerShdw>
                </a:effectLst>
                <a:latin typeface="+mn-lt"/>
                <a:ea typeface="+mn-ea"/>
                <a:cs typeface="+mn-cs"/>
                <a:sym typeface="+mn-ea"/>
              </a:rPr>
              <a:t>1</a:t>
            </a:r>
            <a:r>
              <a:rPr lang="zh-CN" altLang="en-US" sz="2000" u="sng" kern="0" noProof="0" dirty="0" smtClean="0">
                <a:solidFill>
                  <a:srgbClr val="FFFF00"/>
                </a:solidFill>
                <a:effectLst>
                  <a:outerShdw blurRad="38100" dist="38100" dir="2700000" algn="tl">
                    <a:srgbClr val="000000"/>
                  </a:outerShdw>
                </a:effectLst>
                <a:latin typeface="+mn-lt"/>
                <a:ea typeface="+mn-ea"/>
                <a:cs typeface="+mn-cs"/>
                <a:sym typeface="+mn-ea"/>
              </a:rPr>
              <a:t>个），</a:t>
            </a:r>
            <a:r>
              <a:rPr lang="zh-CN" altLang="en-US" sz="2000" kern="0" noProof="0" dirty="0" smtClean="0">
                <a:effectLst>
                  <a:outerShdw blurRad="38100" dist="38100" dir="2700000" algn="tl">
                    <a:srgbClr val="000000"/>
                  </a:outerShdw>
                </a:effectLst>
                <a:latin typeface="+mn-lt"/>
                <a:ea typeface="+mn-ea"/>
                <a:cs typeface="+mn-cs"/>
                <a:sym typeface="+mn-ea"/>
              </a:rPr>
              <a:t>并将报警信号接入值班室。</a:t>
            </a:r>
            <a:endParaRPr kumimoji="0" lang="zh-CN" altLang="en-US" sz="2000" kern="0" cap="none" spc="0" normalizeH="0" baseline="0" noProof="0" dirty="0" smtClean="0">
              <a:effectLst>
                <a:outerShdw blurRad="38100" dist="38100" dir="2700000" algn="tl">
                  <a:srgbClr val="000000"/>
                </a:outerShdw>
              </a:effectLst>
              <a:latin typeface="+mn-lt"/>
              <a:ea typeface="+mn-ea"/>
              <a:cs typeface="+mn-cs"/>
            </a:endParaRPr>
          </a:p>
          <a:p>
            <a:pPr marR="0" defTabSz="914400" eaLnBrk="0" hangingPunct="0">
              <a:spcBef>
                <a:spcPct val="20000"/>
              </a:spcBef>
              <a:buClr>
                <a:schemeClr val="tx2"/>
              </a:buClr>
              <a:buSzTx/>
              <a:buFontTx/>
              <a:defRPr/>
            </a:pPr>
            <a:r>
              <a:rPr lang="en-US" sz="2000" kern="0" noProof="0" dirty="0" smtClean="0">
                <a:effectLst>
                  <a:outerShdw blurRad="38100" dist="38100" dir="2700000" algn="tl">
                    <a:srgbClr val="000000"/>
                  </a:outerShdw>
                </a:effectLst>
                <a:latin typeface="+mn-lt"/>
                <a:ea typeface="+mn-ea"/>
                <a:cs typeface="+mn-cs"/>
                <a:sym typeface="+mn-ea"/>
              </a:rPr>
              <a:t>6</a:t>
            </a:r>
            <a:r>
              <a:rPr lang="zh-CN" altLang="en-US" sz="2000" kern="0" noProof="0" dirty="0" smtClean="0">
                <a:effectLst>
                  <a:outerShdw blurRad="38100" dist="38100" dir="2700000" algn="tl">
                    <a:srgbClr val="000000"/>
                  </a:outerShdw>
                </a:effectLst>
                <a:latin typeface="+mn-lt"/>
                <a:ea typeface="+mn-ea"/>
                <a:cs typeface="+mn-cs"/>
                <a:sym typeface="+mn-ea"/>
              </a:rPr>
              <a:t>）重点部位安装视频安防系统，</a:t>
            </a:r>
            <a:r>
              <a:rPr lang="en-US" altLang="zh-CN" sz="2000" kern="0" noProof="0" dirty="0" smtClean="0">
                <a:effectLst>
                  <a:outerShdw blurRad="38100" dist="38100" dir="2700000" algn="tl">
                    <a:srgbClr val="000000"/>
                  </a:outerShdw>
                </a:effectLst>
                <a:latin typeface="+mn-lt"/>
                <a:ea typeface="+mn-ea"/>
                <a:cs typeface="+mn-cs"/>
                <a:sym typeface="+mn-ea"/>
              </a:rPr>
              <a:t>24</a:t>
            </a:r>
            <a:r>
              <a:rPr lang="zh-CN" altLang="en-US" sz="2000" kern="0" noProof="0" dirty="0" smtClean="0">
                <a:effectLst>
                  <a:outerShdw blurRad="38100" dist="38100" dir="2700000" algn="tl">
                    <a:srgbClr val="000000"/>
                  </a:outerShdw>
                </a:effectLst>
                <a:latin typeface="+mn-lt"/>
                <a:ea typeface="+mn-ea"/>
                <a:cs typeface="+mn-cs"/>
                <a:sym typeface="+mn-ea"/>
              </a:rPr>
              <a:t>小时有人值守。</a:t>
            </a:r>
            <a:endParaRPr kumimoji="0" lang="en-US" altLang="zh-CN" sz="2000" kern="0" cap="none" spc="0" normalizeH="0" baseline="0" noProof="0" dirty="0" smtClean="0">
              <a:effectLst>
                <a:outerShdw blurRad="38100" dist="38100" dir="2700000" algn="tl">
                  <a:srgbClr val="000000"/>
                </a:outerShdw>
              </a:effectLst>
              <a:latin typeface="+mn-lt"/>
              <a:ea typeface="+mn-ea"/>
              <a:cs typeface="+mn-cs"/>
            </a:endParaRPr>
          </a:p>
          <a:p>
            <a:pPr marR="0" defTabSz="914400" eaLnBrk="0" hangingPunct="0">
              <a:spcBef>
                <a:spcPct val="20000"/>
              </a:spcBef>
              <a:buClr>
                <a:schemeClr val="tx2"/>
              </a:buClr>
              <a:buSzTx/>
              <a:buFontTx/>
              <a:defRPr/>
            </a:pPr>
            <a:r>
              <a:rPr lang="en-US" altLang="zh-CN" sz="2000" kern="0" noProof="0" dirty="0" smtClean="0">
                <a:effectLst>
                  <a:outerShdw blurRad="38100" dist="38100" dir="2700000" algn="tl">
                    <a:srgbClr val="000000"/>
                  </a:outerShdw>
                </a:effectLst>
                <a:latin typeface="+mn-lt"/>
                <a:ea typeface="+mn-ea"/>
                <a:cs typeface="+mn-cs"/>
                <a:sym typeface="+mn-ea"/>
              </a:rPr>
              <a:t>7</a:t>
            </a:r>
            <a:r>
              <a:rPr lang="zh-CN" altLang="en-US" sz="2000" kern="0" noProof="0" dirty="0" smtClean="0">
                <a:effectLst>
                  <a:outerShdw blurRad="38100" dist="38100" dir="2700000" algn="tl">
                    <a:srgbClr val="000000"/>
                  </a:outerShdw>
                </a:effectLst>
                <a:latin typeface="+mn-lt"/>
                <a:ea typeface="+mn-ea"/>
                <a:cs typeface="+mn-cs"/>
                <a:sym typeface="+mn-ea"/>
              </a:rPr>
              <a:t>）爆炸危险区域内电器设备为防爆型。</a:t>
            </a:r>
            <a:endParaRPr kumimoji="0" lang="zh-CN" altLang="en-US" sz="2000" kern="0" cap="none" spc="0" normalizeH="0" baseline="0" noProof="0" dirty="0" smtClean="0">
              <a:effectLst>
                <a:outerShdw blurRad="38100" dist="38100" dir="2700000" algn="tl">
                  <a:srgbClr val="000000"/>
                </a:outerShdw>
              </a:effectLst>
              <a:latin typeface="+mn-lt"/>
              <a:ea typeface="+mn-ea"/>
              <a:cs typeface="+mn-cs"/>
            </a:endParaRPr>
          </a:p>
          <a:p>
            <a:pPr marR="0" defTabSz="914400" eaLnBrk="0" hangingPunct="0">
              <a:spcBef>
                <a:spcPct val="20000"/>
              </a:spcBef>
              <a:buClr>
                <a:schemeClr val="tx2"/>
              </a:buClr>
              <a:buSzTx/>
              <a:buFontTx/>
              <a:defRPr/>
            </a:pPr>
            <a:r>
              <a:rPr lang="en-US" altLang="zh-CN" sz="2000" kern="0" noProof="0" dirty="0" smtClean="0">
                <a:effectLst>
                  <a:outerShdw blurRad="38100" dist="38100" dir="2700000" algn="tl">
                    <a:srgbClr val="000000"/>
                  </a:outerShdw>
                </a:effectLst>
                <a:latin typeface="+mn-lt"/>
                <a:ea typeface="+mn-ea"/>
                <a:cs typeface="+mn-cs"/>
                <a:sym typeface="+mn-ea"/>
              </a:rPr>
              <a:t>8</a:t>
            </a:r>
            <a:r>
              <a:rPr lang="zh-CN" altLang="en-US" sz="2000" kern="0" noProof="0" dirty="0" smtClean="0">
                <a:effectLst>
                  <a:outerShdw blurRad="38100" dist="38100" dir="2700000" algn="tl">
                    <a:srgbClr val="000000"/>
                  </a:outerShdw>
                </a:effectLst>
                <a:latin typeface="+mn-lt"/>
                <a:ea typeface="+mn-ea"/>
                <a:cs typeface="+mn-cs"/>
                <a:sym typeface="+mn-ea"/>
              </a:rPr>
              <a:t>）建立完善的气瓶溯源系统和远程监控系统，强化智能化管</a:t>
            </a:r>
            <a:r>
              <a:rPr lang="zh-CN" altLang="en-US" sz="2000" kern="0" noProof="0" smtClean="0">
                <a:effectLst>
                  <a:outerShdw blurRad="38100" dist="38100" dir="2700000" algn="tl">
                    <a:srgbClr val="000000"/>
                  </a:outerShdw>
                </a:effectLst>
                <a:latin typeface="+mn-lt"/>
                <a:ea typeface="+mn-ea"/>
                <a:cs typeface="+mn-cs"/>
                <a:sym typeface="+mn-ea"/>
              </a:rPr>
              <a:t>理。</a:t>
            </a:r>
            <a:endParaRPr kumimoji="0" lang="en-US" altLang="zh-CN" sz="2000" kern="0" cap="none" spc="0" normalizeH="0" baseline="0" noProof="0" smtClean="0">
              <a:effectLst>
                <a:outerShdw blurRad="38100" dist="38100" dir="2700000" algn="tl">
                  <a:srgbClr val="000000"/>
                </a:outerShdw>
              </a:effectLst>
              <a:latin typeface="+mn-lt"/>
              <a:ea typeface="+mn-ea"/>
              <a:cs typeface="+mn-cs"/>
            </a:endParaRPr>
          </a:p>
          <a:p>
            <a:pPr marR="0" defTabSz="914400" eaLnBrk="0" hangingPunct="0">
              <a:spcBef>
                <a:spcPct val="20000"/>
              </a:spcBef>
              <a:buClr>
                <a:schemeClr val="tx2"/>
              </a:buClr>
              <a:buSzTx/>
              <a:buFontTx/>
              <a:defRPr/>
            </a:pPr>
            <a:r>
              <a:rPr lang="en-US" altLang="zh-CN" sz="2000" kern="0" noProof="0" smtClean="0">
                <a:effectLst>
                  <a:outerShdw blurRad="38100" dist="38100" dir="2700000" algn="tl">
                    <a:srgbClr val="000000"/>
                  </a:outerShdw>
                </a:effectLst>
                <a:latin typeface="+mn-lt"/>
                <a:ea typeface="+mn-ea"/>
                <a:cs typeface="+mn-cs"/>
                <a:sym typeface="+mn-ea"/>
              </a:rPr>
              <a:t>9</a:t>
            </a:r>
            <a:r>
              <a:rPr lang="zh-CN" altLang="en-US" sz="2000" kern="0" noProof="0" smtClean="0">
                <a:effectLst>
                  <a:outerShdw blurRad="38100" dist="38100" dir="2700000" algn="tl">
                    <a:srgbClr val="000000"/>
                  </a:outerShdw>
                </a:effectLst>
                <a:latin typeface="+mn-lt"/>
                <a:ea typeface="+mn-ea"/>
                <a:cs typeface="+mn-cs"/>
                <a:sym typeface="+mn-ea"/>
              </a:rPr>
              <a:t>）</a:t>
            </a:r>
            <a:r>
              <a:rPr lang="zh-CN" altLang="en-US" sz="2000" kern="0" noProof="0" smtClean="0">
                <a:solidFill>
                  <a:srgbClr val="FFFF00"/>
                </a:solidFill>
                <a:effectLst>
                  <a:outerShdw blurRad="38100" dist="38100" dir="2700000" algn="tl">
                    <a:srgbClr val="000000"/>
                  </a:outerShdw>
                </a:effectLst>
                <a:latin typeface="+mn-lt"/>
                <a:ea typeface="+mn-ea"/>
                <a:cs typeface="+mn-cs"/>
                <a:sym typeface="+mn-ea"/>
              </a:rPr>
              <a:t>压缩机与储罐实现超压、超液位、超温、可燃气体报警联锁停机功能。</a:t>
            </a:r>
            <a:endParaRPr kumimoji="0" lang="en-US" altLang="zh-CN" sz="2000" kern="0" cap="none" spc="0" normalizeH="0" baseline="0" noProof="0" smtClean="0">
              <a:solidFill>
                <a:srgbClr val="FFFF00"/>
              </a:solidFill>
              <a:effectLst>
                <a:outerShdw blurRad="38100" dist="38100" dir="2700000" algn="tl">
                  <a:srgbClr val="000000"/>
                </a:outerShdw>
              </a:effectLst>
              <a:latin typeface="+mn-lt"/>
              <a:ea typeface="+mn-ea"/>
              <a:cs typeface="+mn-cs"/>
            </a:endParaRPr>
          </a:p>
          <a:p>
            <a:pPr marR="0" defTabSz="914400" eaLnBrk="0" hangingPunct="0">
              <a:spcBef>
                <a:spcPct val="20000"/>
              </a:spcBef>
              <a:buClr>
                <a:schemeClr val="tx2"/>
              </a:buClr>
              <a:buSzTx/>
              <a:buFontTx/>
              <a:defRPr/>
            </a:pPr>
            <a:r>
              <a:rPr lang="en-US" altLang="zh-CN" sz="2000" kern="0" noProof="0" smtClean="0">
                <a:solidFill>
                  <a:srgbClr val="FFFF00"/>
                </a:solidFill>
                <a:effectLst>
                  <a:outerShdw blurRad="38100" dist="38100" dir="2700000" algn="tl">
                    <a:srgbClr val="000000"/>
                  </a:outerShdw>
                </a:effectLst>
                <a:latin typeface="+mn-lt"/>
                <a:ea typeface="+mn-ea"/>
                <a:cs typeface="+mn-cs"/>
                <a:sym typeface="+mn-ea"/>
              </a:rPr>
              <a:t>10</a:t>
            </a:r>
            <a:r>
              <a:rPr lang="zh-CN" altLang="en-US" sz="2000" kern="0" noProof="0" smtClean="0">
                <a:solidFill>
                  <a:srgbClr val="FFFF00"/>
                </a:solidFill>
                <a:effectLst>
                  <a:outerShdw blurRad="38100" dist="38100" dir="2700000" algn="tl">
                    <a:srgbClr val="000000"/>
                  </a:outerShdw>
                </a:effectLst>
                <a:latin typeface="+mn-lt"/>
                <a:ea typeface="+mn-ea"/>
                <a:cs typeface="+mn-cs"/>
                <a:sym typeface="+mn-ea"/>
              </a:rPr>
              <a:t>）餐饮行业燃气管道：可燃气体报警与管道电动阀门联锁制动。</a:t>
            </a:r>
            <a:endParaRPr kumimoji="0" lang="en-US" altLang="zh-CN" sz="2000" kern="0" cap="none" spc="0" normalizeH="0" baseline="0" noProof="0" dirty="0" smtClean="0">
              <a:solidFill>
                <a:srgbClr val="FFFF00"/>
              </a:solidFill>
              <a:effectLst>
                <a:outerShdw blurRad="38100" dist="38100" dir="2700000" algn="tl">
                  <a:srgbClr val="000000"/>
                </a:outerShdw>
              </a:effectLst>
              <a:latin typeface="+mn-lt"/>
              <a:ea typeface="+mn-ea"/>
              <a:cs typeface="+mn-cs"/>
            </a:endParaRPr>
          </a:p>
          <a:p>
            <a:endParaRPr lang="zh-CN" altLang="en-US" sz="2000" noProof="1"/>
          </a:p>
        </p:txBody>
      </p:sp>
    </p:spTree>
  </p:cSld>
  <p:clrMapOvr>
    <a:masterClrMapping/>
  </p:clrMapOvr>
  <p:transition spd="slow" advTm="5769">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900113" y="1316038"/>
            <a:ext cx="8243888" cy="4711700"/>
          </a:xfrm>
          <a:prstGeom prst="rect">
            <a:avLst/>
          </a:prstGeom>
          <a:noFill/>
        </p:spPr>
        <p:txBody>
          <a:bodyPr wrap="square" rtlCol="0">
            <a:noAutofit/>
          </a:bodyPr>
          <a:p>
            <a:pPr marR="0" defTabSz="914400" eaLnBrk="0" hangingPunct="0">
              <a:spcBef>
                <a:spcPct val="20000"/>
              </a:spcBef>
              <a:buClr>
                <a:schemeClr val="tx2"/>
              </a:buClr>
              <a:buSzTx/>
              <a:buFontTx/>
              <a:defRPr/>
            </a:pPr>
            <a:r>
              <a:rPr lang="en-US" sz="2000" b="1" kern="0" noProof="0" dirty="0" smtClean="0">
                <a:effectLst>
                  <a:outerShdw blurRad="38100" dist="38100" dir="2700000" algn="tl">
                    <a:srgbClr val="000000"/>
                  </a:outerShdw>
                </a:effectLst>
                <a:latin typeface="+mn-lt"/>
                <a:ea typeface="+mn-ea"/>
                <a:cs typeface="+mn-cs"/>
                <a:sym typeface="+mn-ea"/>
              </a:rPr>
              <a:t>3.2</a:t>
            </a:r>
            <a:r>
              <a:rPr lang="zh-CN" altLang="en-US" sz="2000" b="1" kern="0" noProof="0" dirty="0" smtClean="0">
                <a:effectLst>
                  <a:outerShdw blurRad="38100" dist="38100" dir="2700000" algn="tl">
                    <a:srgbClr val="000000"/>
                  </a:outerShdw>
                </a:effectLst>
                <a:latin typeface="+mn-lt"/>
                <a:ea typeface="+mn-ea"/>
                <a:cs typeface="+mn-cs"/>
                <a:sym typeface="+mn-ea"/>
              </a:rPr>
              <a:t>管理措施</a:t>
            </a:r>
            <a:endParaRPr kumimoji="0" lang="zh-CN" altLang="en-US" sz="2000" b="1" kern="0" cap="none" spc="0" normalizeH="0" baseline="0" noProof="0" dirty="0" smtClean="0">
              <a:effectLst>
                <a:outerShdw blurRad="38100" dist="38100" dir="2700000" algn="tl">
                  <a:srgbClr val="000000"/>
                </a:outerShdw>
              </a:effectLst>
              <a:latin typeface="+mn-lt"/>
              <a:ea typeface="+mn-ea"/>
              <a:cs typeface="+mn-cs"/>
            </a:endParaRPr>
          </a:p>
          <a:p>
            <a:pPr marR="0" defTabSz="914400" eaLnBrk="0" hangingPunct="0">
              <a:spcBef>
                <a:spcPct val="20000"/>
              </a:spcBef>
              <a:buClr>
                <a:schemeClr val="tx2"/>
              </a:buClr>
              <a:buSzTx/>
              <a:buFontTx/>
              <a:defRPr/>
            </a:pPr>
            <a:r>
              <a:rPr lang="en-US" sz="2000" kern="0" noProof="0" dirty="0" smtClean="0">
                <a:effectLst>
                  <a:outerShdw blurRad="38100" dist="38100" dir="2700000" algn="tl">
                    <a:srgbClr val="000000"/>
                  </a:outerShdw>
                </a:effectLst>
                <a:latin typeface="+mn-lt"/>
                <a:ea typeface="+mn-ea"/>
                <a:cs typeface="+mn-cs"/>
                <a:sym typeface="+mn-ea"/>
              </a:rPr>
              <a:t>1</a:t>
            </a:r>
            <a:r>
              <a:rPr lang="zh-CN" altLang="en-US" sz="2000" kern="0" noProof="0" dirty="0" smtClean="0">
                <a:effectLst>
                  <a:outerShdw blurRad="38100" dist="38100" dir="2700000" algn="tl">
                    <a:srgbClr val="000000"/>
                  </a:outerShdw>
                </a:effectLst>
                <a:latin typeface="+mn-lt"/>
                <a:ea typeface="+mn-ea"/>
                <a:cs typeface="+mn-cs"/>
                <a:sym typeface="+mn-ea"/>
              </a:rPr>
              <a:t>）建立健全危险源的基本资料和安全管理档案（包括辨识结果）。</a:t>
            </a:r>
            <a:endParaRPr kumimoji="0" lang="zh-CN" altLang="en-US" sz="2000" kern="0" cap="none" spc="0" normalizeH="0" baseline="0" noProof="0" dirty="0" smtClean="0">
              <a:effectLst>
                <a:outerShdw blurRad="38100" dist="38100" dir="2700000" algn="tl">
                  <a:srgbClr val="000000"/>
                </a:outerShdw>
              </a:effectLst>
              <a:latin typeface="+mn-lt"/>
              <a:ea typeface="+mn-ea"/>
              <a:cs typeface="+mn-cs"/>
            </a:endParaRPr>
          </a:p>
          <a:p>
            <a:pPr marR="0" defTabSz="914400" eaLnBrk="0" hangingPunct="0">
              <a:spcBef>
                <a:spcPct val="20000"/>
              </a:spcBef>
              <a:buClr>
                <a:schemeClr val="tx2"/>
              </a:buClr>
              <a:buSzTx/>
              <a:buFontTx/>
              <a:defRPr/>
            </a:pPr>
            <a:r>
              <a:rPr lang="en-US" sz="2000" kern="0" noProof="0" dirty="0" smtClean="0">
                <a:effectLst>
                  <a:outerShdw blurRad="38100" dist="38100" dir="2700000" algn="tl">
                    <a:srgbClr val="000000"/>
                  </a:outerShdw>
                </a:effectLst>
                <a:latin typeface="+mn-lt"/>
                <a:ea typeface="+mn-ea"/>
                <a:cs typeface="+mn-cs"/>
                <a:sym typeface="+mn-ea"/>
              </a:rPr>
              <a:t>2</a:t>
            </a:r>
            <a:r>
              <a:rPr lang="zh-CN" altLang="en-US" sz="2000" kern="0" noProof="0" dirty="0" smtClean="0">
                <a:effectLst>
                  <a:outerShdw blurRad="38100" dist="38100" dir="2700000" algn="tl">
                    <a:srgbClr val="000000"/>
                  </a:outerShdw>
                </a:effectLst>
                <a:latin typeface="+mn-lt"/>
                <a:ea typeface="+mn-ea"/>
                <a:cs typeface="+mn-cs"/>
                <a:sym typeface="+mn-ea"/>
              </a:rPr>
              <a:t>）编制事故应急预案，并定期组织学习和进行演练，知道在紧急情况下应采取的应急措施。</a:t>
            </a:r>
            <a:endParaRPr kumimoji="0" lang="zh-CN" altLang="en-US" sz="2000" kern="0" cap="none" spc="0" normalizeH="0" baseline="0" noProof="0" dirty="0" smtClean="0">
              <a:effectLst>
                <a:outerShdw blurRad="38100" dist="38100" dir="2700000" algn="tl">
                  <a:srgbClr val="000000"/>
                </a:outerShdw>
              </a:effectLst>
              <a:latin typeface="+mn-lt"/>
              <a:ea typeface="+mn-ea"/>
              <a:cs typeface="+mn-cs"/>
            </a:endParaRPr>
          </a:p>
          <a:p>
            <a:pPr marR="0" defTabSz="914400" eaLnBrk="0" hangingPunct="0">
              <a:spcBef>
                <a:spcPct val="20000"/>
              </a:spcBef>
              <a:buClr>
                <a:schemeClr val="tx2"/>
              </a:buClr>
              <a:buSzTx/>
              <a:buFontTx/>
              <a:defRPr/>
            </a:pPr>
            <a:r>
              <a:rPr lang="en-US" sz="2000" kern="0" noProof="0" dirty="0" smtClean="0">
                <a:effectLst>
                  <a:outerShdw blurRad="38100" dist="38100" dir="2700000" algn="tl">
                    <a:srgbClr val="000000"/>
                  </a:outerShdw>
                </a:effectLst>
                <a:latin typeface="+mn-lt"/>
                <a:ea typeface="+mn-ea"/>
                <a:cs typeface="+mn-cs"/>
                <a:sym typeface="+mn-ea"/>
              </a:rPr>
              <a:t>3</a:t>
            </a:r>
            <a:r>
              <a:rPr lang="zh-CN" altLang="en-US" sz="2000" kern="0" noProof="0" dirty="0" smtClean="0">
                <a:effectLst>
                  <a:outerShdw blurRad="38100" dist="38100" dir="2700000" algn="tl">
                    <a:srgbClr val="000000"/>
                  </a:outerShdw>
                </a:effectLst>
                <a:latin typeface="+mn-lt"/>
                <a:ea typeface="+mn-ea"/>
                <a:cs typeface="+mn-cs"/>
                <a:sym typeface="+mn-ea"/>
              </a:rPr>
              <a:t>）有安全管理制度，操作规程。</a:t>
            </a:r>
            <a:endParaRPr kumimoji="0" lang="zh-CN" altLang="en-US" sz="2000" kern="0" cap="none" spc="0" normalizeH="0" baseline="0" noProof="0" dirty="0" smtClean="0">
              <a:effectLst>
                <a:outerShdw blurRad="38100" dist="38100" dir="2700000" algn="tl">
                  <a:srgbClr val="000000"/>
                </a:outerShdw>
              </a:effectLst>
              <a:latin typeface="+mn-lt"/>
              <a:ea typeface="+mn-ea"/>
              <a:cs typeface="+mn-cs"/>
            </a:endParaRPr>
          </a:p>
          <a:p>
            <a:pPr marR="0" defTabSz="914400" eaLnBrk="0" hangingPunct="0">
              <a:spcBef>
                <a:spcPct val="20000"/>
              </a:spcBef>
              <a:buClr>
                <a:schemeClr val="tx2"/>
              </a:buClr>
              <a:buSzTx/>
              <a:buFontTx/>
              <a:defRPr/>
            </a:pPr>
            <a:r>
              <a:rPr lang="en-US" sz="2000" kern="0" noProof="0" dirty="0" smtClean="0">
                <a:effectLst>
                  <a:outerShdw blurRad="38100" dist="38100" dir="2700000" algn="tl">
                    <a:srgbClr val="000000"/>
                  </a:outerShdw>
                </a:effectLst>
                <a:latin typeface="+mn-lt"/>
                <a:ea typeface="+mn-ea"/>
                <a:cs typeface="+mn-cs"/>
                <a:sym typeface="+mn-ea"/>
              </a:rPr>
              <a:t>4</a:t>
            </a:r>
            <a:r>
              <a:rPr lang="zh-CN" altLang="en-US" sz="2000" kern="0" noProof="0" dirty="0" smtClean="0">
                <a:effectLst>
                  <a:outerShdw blurRad="38100" dist="38100" dir="2700000" algn="tl">
                    <a:srgbClr val="000000"/>
                  </a:outerShdw>
                </a:effectLst>
                <a:latin typeface="+mn-lt"/>
                <a:ea typeface="+mn-ea"/>
                <a:cs typeface="+mn-cs"/>
                <a:sym typeface="+mn-ea"/>
              </a:rPr>
              <a:t>）保持消防通道通畅。</a:t>
            </a:r>
            <a:r>
              <a:rPr lang="en-US" sz="2000" kern="0" noProof="0" dirty="0" smtClean="0">
                <a:effectLst>
                  <a:outerShdw blurRad="38100" dist="38100" dir="2700000" algn="tl">
                    <a:srgbClr val="000000"/>
                  </a:outerShdw>
                </a:effectLst>
                <a:latin typeface="+mn-lt"/>
                <a:ea typeface="+mn-ea"/>
                <a:cs typeface="+mn-cs"/>
                <a:sym typeface="+mn-ea"/>
              </a:rPr>
              <a:t> </a:t>
            </a:r>
            <a:endParaRPr kumimoji="0" lang="zh-CN" altLang="en-US" sz="2000" kern="0" cap="none" spc="0" normalizeH="0" baseline="0" noProof="0" dirty="0" smtClean="0">
              <a:effectLst>
                <a:outerShdw blurRad="38100" dist="38100" dir="2700000" algn="tl">
                  <a:srgbClr val="000000"/>
                </a:outerShdw>
              </a:effectLst>
              <a:latin typeface="+mn-lt"/>
              <a:ea typeface="+mn-ea"/>
              <a:cs typeface="+mn-cs"/>
            </a:endParaRPr>
          </a:p>
          <a:p>
            <a:pPr marR="0" defTabSz="914400" eaLnBrk="0" hangingPunct="0">
              <a:spcBef>
                <a:spcPct val="20000"/>
              </a:spcBef>
              <a:buClr>
                <a:schemeClr val="tx2"/>
              </a:buClr>
              <a:buSzTx/>
              <a:buFontTx/>
              <a:defRPr/>
            </a:pPr>
            <a:r>
              <a:rPr lang="en-US" sz="2000" kern="0" noProof="0" dirty="0" smtClean="0">
                <a:effectLst>
                  <a:outerShdw blurRad="38100" dist="38100" dir="2700000" algn="tl">
                    <a:srgbClr val="000000"/>
                  </a:outerShdw>
                </a:effectLst>
                <a:latin typeface="+mn-lt"/>
                <a:ea typeface="+mn-ea"/>
                <a:cs typeface="+mn-cs"/>
                <a:sym typeface="+mn-ea"/>
              </a:rPr>
              <a:t>5</a:t>
            </a:r>
            <a:r>
              <a:rPr lang="zh-CN" altLang="en-US" sz="2000" kern="0" noProof="0" dirty="0" smtClean="0">
                <a:effectLst>
                  <a:outerShdw blurRad="38100" dist="38100" dir="2700000" algn="tl">
                    <a:srgbClr val="000000"/>
                  </a:outerShdw>
                </a:effectLst>
                <a:latin typeface="+mn-lt"/>
                <a:ea typeface="+mn-ea"/>
                <a:cs typeface="+mn-cs"/>
                <a:sym typeface="+mn-ea"/>
              </a:rPr>
              <a:t>）配备必要的劳动防护用品，正确配带。</a:t>
            </a:r>
            <a:endParaRPr kumimoji="0" lang="zh-CN" altLang="en-US" sz="2000" kern="0" cap="none" spc="0" normalizeH="0" baseline="0" noProof="0" dirty="0" smtClean="0">
              <a:effectLst>
                <a:outerShdw blurRad="38100" dist="38100" dir="2700000" algn="tl">
                  <a:srgbClr val="000000"/>
                </a:outerShdw>
              </a:effectLst>
              <a:latin typeface="+mn-lt"/>
              <a:ea typeface="+mn-ea"/>
              <a:cs typeface="+mn-cs"/>
            </a:endParaRPr>
          </a:p>
          <a:p>
            <a:pPr marR="0" defTabSz="914400" eaLnBrk="0" hangingPunct="0">
              <a:spcBef>
                <a:spcPct val="20000"/>
              </a:spcBef>
              <a:buClr>
                <a:schemeClr val="tx2"/>
              </a:buClr>
              <a:buSzTx/>
              <a:buFontTx/>
              <a:defRPr/>
            </a:pPr>
            <a:r>
              <a:rPr lang="en-US" sz="2000" kern="0" noProof="0" dirty="0" smtClean="0">
                <a:effectLst>
                  <a:outerShdw blurRad="38100" dist="38100" dir="2700000" algn="tl">
                    <a:srgbClr val="000000"/>
                  </a:outerShdw>
                </a:effectLst>
                <a:latin typeface="+mn-lt"/>
                <a:ea typeface="+mn-ea"/>
                <a:cs typeface="+mn-cs"/>
                <a:sym typeface="+mn-ea"/>
              </a:rPr>
              <a:t>6</a:t>
            </a:r>
            <a:r>
              <a:rPr lang="zh-CN" altLang="en-US" sz="2000" kern="0" noProof="0" dirty="0" smtClean="0">
                <a:effectLst>
                  <a:outerShdw blurRad="38100" dist="38100" dir="2700000" algn="tl">
                    <a:srgbClr val="000000"/>
                  </a:outerShdw>
                </a:effectLst>
                <a:latin typeface="+mn-lt"/>
                <a:ea typeface="+mn-ea"/>
                <a:cs typeface="+mn-cs"/>
                <a:sym typeface="+mn-ea"/>
              </a:rPr>
              <a:t>）动火作业要进行严格的审批手续后，方可进行作业，并要有危险源责任部门、安全管理人员在场。</a:t>
            </a:r>
            <a:endParaRPr kumimoji="0" lang="zh-CN" altLang="en-US" sz="2000" kern="0" cap="none" spc="0" normalizeH="0" baseline="0" noProof="0" dirty="0" smtClean="0">
              <a:effectLst>
                <a:outerShdw blurRad="38100" dist="38100" dir="2700000" algn="tl">
                  <a:srgbClr val="000000"/>
                </a:outerShdw>
              </a:effectLst>
              <a:latin typeface="+mn-lt"/>
              <a:ea typeface="+mn-ea"/>
              <a:cs typeface="+mn-cs"/>
            </a:endParaRPr>
          </a:p>
          <a:p>
            <a:pPr marR="0" defTabSz="914400" eaLnBrk="0" hangingPunct="0">
              <a:spcBef>
                <a:spcPct val="20000"/>
              </a:spcBef>
              <a:buClr>
                <a:schemeClr val="tx2"/>
              </a:buClr>
              <a:buSzTx/>
              <a:buFontTx/>
              <a:defRPr/>
            </a:pPr>
            <a:r>
              <a:rPr lang="en-US" sz="2000" kern="0" noProof="0" dirty="0" smtClean="0">
                <a:effectLst>
                  <a:outerShdw blurRad="38100" dist="38100" dir="2700000" algn="tl">
                    <a:srgbClr val="000000"/>
                  </a:outerShdw>
                </a:effectLst>
                <a:latin typeface="+mn-lt"/>
                <a:ea typeface="+mn-ea"/>
                <a:cs typeface="+mn-cs"/>
                <a:sym typeface="+mn-ea"/>
              </a:rPr>
              <a:t>7</a:t>
            </a:r>
            <a:r>
              <a:rPr lang="zh-CN" altLang="en-US" sz="2000" kern="0" noProof="0" dirty="0" smtClean="0">
                <a:effectLst>
                  <a:outerShdw blurRad="38100" dist="38100" dir="2700000" algn="tl">
                    <a:srgbClr val="000000"/>
                  </a:outerShdw>
                </a:effectLst>
                <a:latin typeface="+mn-lt"/>
                <a:ea typeface="+mn-ea"/>
                <a:cs typeface="+mn-cs"/>
                <a:sym typeface="+mn-ea"/>
              </a:rPr>
              <a:t>）规定巡检路线定期巡检。特别对特种设备及其安全附件进行巡检。</a:t>
            </a:r>
            <a:endParaRPr kumimoji="0" lang="zh-CN" altLang="en-US" sz="2000" kern="0" cap="none" spc="0" normalizeH="0" baseline="0" noProof="0" dirty="0" smtClean="0">
              <a:effectLst>
                <a:outerShdw blurRad="38100" dist="38100" dir="2700000" algn="tl">
                  <a:srgbClr val="000000"/>
                </a:outerShdw>
              </a:effectLst>
              <a:latin typeface="+mn-lt"/>
              <a:ea typeface="+mn-ea"/>
              <a:cs typeface="+mn-cs"/>
            </a:endParaRPr>
          </a:p>
          <a:p>
            <a:pPr marR="0" defTabSz="914400" eaLnBrk="0" hangingPunct="0">
              <a:spcBef>
                <a:spcPct val="20000"/>
              </a:spcBef>
              <a:buClr>
                <a:schemeClr val="tx2"/>
              </a:buClr>
              <a:buSzTx/>
              <a:buFontTx/>
              <a:defRPr/>
            </a:pPr>
            <a:r>
              <a:rPr lang="en-US" sz="2000" kern="0" noProof="0" dirty="0" smtClean="0">
                <a:effectLst>
                  <a:outerShdw blurRad="38100" dist="38100" dir="2700000" algn="tl">
                    <a:srgbClr val="000000"/>
                  </a:outerShdw>
                </a:effectLst>
                <a:latin typeface="+mn-lt"/>
                <a:ea typeface="+mn-ea"/>
                <a:cs typeface="+mn-cs"/>
                <a:sym typeface="+mn-ea"/>
              </a:rPr>
              <a:t>8</a:t>
            </a:r>
            <a:r>
              <a:rPr lang="zh-CN" altLang="en-US" sz="2000" kern="0" noProof="0" dirty="0" smtClean="0">
                <a:effectLst>
                  <a:outerShdw blurRad="38100" dist="38100" dir="2700000" algn="tl">
                    <a:srgbClr val="000000"/>
                  </a:outerShdw>
                </a:effectLst>
                <a:latin typeface="+mn-lt"/>
                <a:ea typeface="+mn-ea"/>
                <a:cs typeface="+mn-cs"/>
                <a:sym typeface="+mn-ea"/>
              </a:rPr>
              <a:t>）定期对设备、设施和应急器材进行检查和维护保养，确保设备、设施处于完好状态。</a:t>
            </a:r>
            <a:endParaRPr kumimoji="0" lang="zh-CN" altLang="en-US" sz="2000" kern="0" cap="none" spc="0" normalizeH="0" baseline="0" noProof="0" dirty="0" smtClean="0">
              <a:effectLst>
                <a:outerShdw blurRad="38100" dist="38100" dir="2700000" algn="tl">
                  <a:srgbClr val="000000"/>
                </a:outerShdw>
              </a:effectLst>
              <a:latin typeface="+mn-lt"/>
              <a:ea typeface="+mn-ea"/>
              <a:cs typeface="+mn-cs"/>
            </a:endParaRPr>
          </a:p>
          <a:p>
            <a:endParaRPr lang="zh-CN" altLang="en-US" sz="2000" noProof="1"/>
          </a:p>
        </p:txBody>
      </p:sp>
    </p:spTree>
  </p:cSld>
  <p:clrMapOvr>
    <a:masterClrMapping/>
  </p:clrMapOvr>
  <p:transition spd="slow" advTm="5769">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890588" y="1339850"/>
            <a:ext cx="7783513" cy="5705475"/>
          </a:xfrm>
          <a:prstGeom prst="rect">
            <a:avLst/>
          </a:prstGeom>
          <a:noFill/>
        </p:spPr>
        <p:txBody>
          <a:bodyPr wrap="square" rtlCol="0">
            <a:noAutofit/>
          </a:bodyPr>
          <a:p>
            <a:pPr marR="0" defTabSz="914400" eaLnBrk="0" hangingPunct="0">
              <a:spcBef>
                <a:spcPct val="20000"/>
              </a:spcBef>
              <a:buClr>
                <a:schemeClr val="tx2"/>
              </a:buClr>
              <a:buSzTx/>
              <a:buFontTx/>
              <a:defRPr/>
            </a:pPr>
            <a:r>
              <a:rPr lang="en-US" sz="2000" b="1" kern="0" noProof="0" dirty="0" smtClean="0">
                <a:effectLst>
                  <a:outerShdw blurRad="38100" dist="38100" dir="2700000" algn="tl">
                    <a:srgbClr val="000000"/>
                  </a:outerShdw>
                </a:effectLst>
                <a:latin typeface="+mn-lt"/>
                <a:ea typeface="+mn-ea"/>
                <a:cs typeface="+mn-cs"/>
                <a:sym typeface="+mn-ea"/>
              </a:rPr>
              <a:t>3.3</a:t>
            </a:r>
            <a:r>
              <a:rPr lang="zh-CN" altLang="en-US" sz="2000" b="1" kern="0" noProof="0" dirty="0" smtClean="0">
                <a:effectLst>
                  <a:outerShdw blurRad="38100" dist="38100" dir="2700000" algn="tl">
                    <a:srgbClr val="000000"/>
                  </a:outerShdw>
                </a:effectLst>
                <a:latin typeface="+mn-lt"/>
                <a:ea typeface="+mn-ea"/>
                <a:cs typeface="+mn-cs"/>
                <a:sym typeface="+mn-ea"/>
              </a:rPr>
              <a:t>个体防护措施</a:t>
            </a:r>
            <a:endParaRPr kumimoji="0" lang="zh-CN" altLang="en-US" sz="2000" b="1" kern="0" cap="none" spc="0" normalizeH="0" baseline="0" noProof="0" dirty="0" smtClean="0">
              <a:effectLst>
                <a:outerShdw blurRad="38100" dist="38100" dir="2700000" algn="tl">
                  <a:srgbClr val="000000"/>
                </a:outerShdw>
              </a:effectLst>
              <a:latin typeface="+mn-lt"/>
              <a:ea typeface="+mn-ea"/>
              <a:cs typeface="+mn-cs"/>
            </a:endParaRPr>
          </a:p>
          <a:p>
            <a:pPr marR="0" defTabSz="914400" eaLnBrk="0" hangingPunct="0">
              <a:spcBef>
                <a:spcPct val="20000"/>
              </a:spcBef>
              <a:buClr>
                <a:schemeClr val="tx2"/>
              </a:buClr>
              <a:buSzTx/>
              <a:buFontTx/>
              <a:defRPr/>
            </a:pPr>
            <a:r>
              <a:rPr lang="en-US" sz="2000" kern="0" noProof="0" dirty="0" smtClean="0">
                <a:effectLst>
                  <a:outerShdw blurRad="38100" dist="38100" dir="2700000" algn="tl">
                    <a:srgbClr val="000000"/>
                  </a:outerShdw>
                </a:effectLst>
                <a:latin typeface="+mn-lt"/>
                <a:ea typeface="+mn-ea"/>
                <a:cs typeface="+mn-cs"/>
                <a:sym typeface="+mn-ea"/>
              </a:rPr>
              <a:t>1</a:t>
            </a:r>
            <a:r>
              <a:rPr lang="zh-CN" altLang="en-US" sz="2000" kern="0" noProof="0" dirty="0" smtClean="0">
                <a:effectLst>
                  <a:outerShdw blurRad="38100" dist="38100" dir="2700000" algn="tl">
                    <a:srgbClr val="000000"/>
                  </a:outerShdw>
                </a:effectLst>
                <a:latin typeface="+mn-lt"/>
                <a:ea typeface="+mn-ea"/>
                <a:cs typeface="+mn-cs"/>
                <a:sym typeface="+mn-ea"/>
              </a:rPr>
              <a:t>）制定防护用品</a:t>
            </a:r>
            <a:r>
              <a:rPr lang="zh-CN" altLang="en-US" sz="2000" u="sng" kern="0" noProof="0" dirty="0" smtClean="0">
                <a:solidFill>
                  <a:srgbClr val="FFFF00"/>
                </a:solidFill>
                <a:effectLst>
                  <a:outerShdw blurRad="38100" dist="38100" dir="2700000" algn="tl">
                    <a:srgbClr val="000000"/>
                  </a:outerShdw>
                </a:effectLst>
                <a:latin typeface="+mn-lt"/>
                <a:ea typeface="+mn-ea"/>
                <a:cs typeface="+mn-cs"/>
                <a:sym typeface="+mn-ea"/>
              </a:rPr>
              <a:t>采购、验收、发放、管理、使用的</a:t>
            </a:r>
            <a:r>
              <a:rPr lang="zh-CN" altLang="en-US" sz="2000" kern="0" noProof="0" dirty="0" smtClean="0">
                <a:effectLst>
                  <a:outerShdw blurRad="38100" dist="38100" dir="2700000" algn="tl">
                    <a:srgbClr val="000000"/>
                  </a:outerShdw>
                </a:effectLst>
                <a:latin typeface="+mn-lt"/>
                <a:ea typeface="+mn-ea"/>
                <a:cs typeface="+mn-cs"/>
                <a:sym typeface="+mn-ea"/>
              </a:rPr>
              <a:t>管理制度。</a:t>
            </a:r>
            <a:endParaRPr kumimoji="0" lang="en-US" altLang="zh-CN" sz="2000" kern="0" cap="none" spc="0" normalizeH="0" baseline="0" noProof="0" dirty="0" smtClean="0">
              <a:effectLst>
                <a:outerShdw blurRad="38100" dist="38100" dir="2700000" algn="tl">
                  <a:srgbClr val="000000"/>
                </a:outerShdw>
              </a:effectLst>
              <a:latin typeface="+mn-lt"/>
              <a:ea typeface="+mn-ea"/>
              <a:cs typeface="+mn-cs"/>
            </a:endParaRPr>
          </a:p>
          <a:p>
            <a:pPr marR="0" defTabSz="914400" eaLnBrk="0" hangingPunct="0">
              <a:spcBef>
                <a:spcPct val="20000"/>
              </a:spcBef>
              <a:buClr>
                <a:schemeClr val="tx2"/>
              </a:buClr>
              <a:buSzTx/>
              <a:buFontTx/>
              <a:defRPr/>
            </a:pPr>
            <a:r>
              <a:rPr lang="en-US" altLang="zh-CN" sz="2000" kern="0" noProof="0" dirty="0" smtClean="0">
                <a:effectLst>
                  <a:outerShdw blurRad="38100" dist="38100" dir="2700000" algn="tl">
                    <a:srgbClr val="000000"/>
                  </a:outerShdw>
                </a:effectLst>
                <a:latin typeface="+mn-lt"/>
                <a:ea typeface="+mn-ea"/>
                <a:cs typeface="+mn-cs"/>
                <a:sym typeface="+mn-ea"/>
              </a:rPr>
              <a:t>2</a:t>
            </a:r>
            <a:r>
              <a:rPr lang="zh-CN" altLang="en-US" sz="2000" kern="0" noProof="0" dirty="0" smtClean="0">
                <a:effectLst>
                  <a:outerShdw blurRad="38100" dist="38100" dir="2700000" algn="tl">
                    <a:srgbClr val="000000"/>
                  </a:outerShdw>
                </a:effectLst>
                <a:latin typeface="+mn-lt"/>
                <a:ea typeface="+mn-ea"/>
                <a:cs typeface="+mn-cs"/>
                <a:sym typeface="+mn-ea"/>
              </a:rPr>
              <a:t>）按照规定配备必要的劳动防护用品，并严格执行各项防护规程，遵守各项安全防护管理规定。</a:t>
            </a:r>
            <a:endParaRPr kumimoji="0" lang="zh-CN" altLang="en-US" sz="2000" kern="0" cap="none" spc="0" normalizeH="0" baseline="0" noProof="0" dirty="0" smtClean="0">
              <a:effectLst>
                <a:outerShdw blurRad="38100" dist="38100" dir="2700000" algn="tl">
                  <a:srgbClr val="000000"/>
                </a:outerShdw>
              </a:effectLst>
              <a:latin typeface="+mn-lt"/>
              <a:ea typeface="+mn-ea"/>
              <a:cs typeface="+mn-cs"/>
            </a:endParaRPr>
          </a:p>
          <a:p>
            <a:pPr marR="0" defTabSz="914400" eaLnBrk="0" hangingPunct="0">
              <a:spcBef>
                <a:spcPct val="20000"/>
              </a:spcBef>
              <a:buClr>
                <a:schemeClr val="tx2"/>
              </a:buClr>
              <a:buSzTx/>
              <a:buFontTx/>
              <a:defRPr/>
            </a:pPr>
            <a:r>
              <a:rPr lang="en-US" altLang="zh-CN" sz="2000" kern="0" noProof="0" dirty="0" smtClean="0">
                <a:effectLst>
                  <a:outerShdw blurRad="38100" dist="38100" dir="2700000" algn="tl">
                    <a:srgbClr val="000000"/>
                  </a:outerShdw>
                </a:effectLst>
                <a:latin typeface="+mn-lt"/>
                <a:ea typeface="+mn-ea"/>
                <a:cs typeface="+mn-cs"/>
                <a:sym typeface="+mn-ea"/>
              </a:rPr>
              <a:t>3</a:t>
            </a:r>
            <a:r>
              <a:rPr lang="zh-CN" altLang="en-US" sz="2000" kern="0" noProof="0" dirty="0" smtClean="0">
                <a:effectLst>
                  <a:outerShdw blurRad="38100" dist="38100" dir="2700000" algn="tl">
                    <a:srgbClr val="000000"/>
                  </a:outerShdw>
                </a:effectLst>
                <a:latin typeface="+mn-lt"/>
                <a:ea typeface="+mn-ea"/>
                <a:cs typeface="+mn-cs"/>
                <a:sym typeface="+mn-ea"/>
              </a:rPr>
              <a:t>）人员在作业过程中做到自我防护、互相监护，共同监督。</a:t>
            </a:r>
            <a:endParaRPr kumimoji="0" lang="zh-CN" altLang="en-US" sz="2000" kern="0" cap="none" spc="0" normalizeH="0" baseline="0" noProof="0" dirty="0" smtClean="0">
              <a:effectLst>
                <a:outerShdw blurRad="38100" dist="38100" dir="2700000" algn="tl">
                  <a:srgbClr val="000000"/>
                </a:outerShdw>
              </a:effectLst>
              <a:latin typeface="+mn-lt"/>
              <a:ea typeface="+mn-ea"/>
              <a:cs typeface="+mn-cs"/>
            </a:endParaRPr>
          </a:p>
          <a:p>
            <a:pPr marR="0" defTabSz="914400" eaLnBrk="0" hangingPunct="0">
              <a:spcBef>
                <a:spcPct val="20000"/>
              </a:spcBef>
              <a:buClr>
                <a:schemeClr val="tx2"/>
              </a:buClr>
              <a:buSzTx/>
              <a:buFontTx/>
              <a:defRPr/>
            </a:pPr>
            <a:r>
              <a:rPr lang="en-US" altLang="zh-CN" sz="2000" kern="0" noProof="0" dirty="0" smtClean="0">
                <a:effectLst>
                  <a:outerShdw blurRad="38100" dist="38100" dir="2700000" algn="tl">
                    <a:srgbClr val="000000"/>
                  </a:outerShdw>
                </a:effectLst>
                <a:latin typeface="+mn-lt"/>
                <a:ea typeface="+mn-ea"/>
                <a:cs typeface="+mn-cs"/>
                <a:sym typeface="+mn-ea"/>
              </a:rPr>
              <a:t>4</a:t>
            </a:r>
            <a:r>
              <a:rPr lang="zh-CN" altLang="en-US" sz="2000" kern="0" noProof="0" dirty="0" smtClean="0">
                <a:effectLst>
                  <a:outerShdw blurRad="38100" dist="38100" dir="2700000" algn="tl">
                    <a:srgbClr val="000000"/>
                  </a:outerShdw>
                </a:effectLst>
                <a:latin typeface="+mn-lt"/>
                <a:ea typeface="+mn-ea"/>
                <a:cs typeface="+mn-cs"/>
                <a:sym typeface="+mn-ea"/>
              </a:rPr>
              <a:t>）配备齐全应急救援防护器材，并定期组织演练。</a:t>
            </a:r>
            <a:endParaRPr kumimoji="0" lang="zh-CN" altLang="en-US" sz="2000" kern="0" cap="none" spc="0" normalizeH="0" baseline="0" noProof="0" dirty="0" smtClean="0">
              <a:effectLst>
                <a:outerShdw blurRad="38100" dist="38100" dir="2700000" algn="tl">
                  <a:srgbClr val="000000"/>
                </a:outerShdw>
              </a:effectLst>
              <a:latin typeface="+mn-lt"/>
              <a:ea typeface="+mn-ea"/>
              <a:cs typeface="+mn-cs"/>
            </a:endParaRPr>
          </a:p>
          <a:p>
            <a:pPr marR="0" defTabSz="914400" eaLnBrk="0" hangingPunct="0">
              <a:spcBef>
                <a:spcPct val="20000"/>
              </a:spcBef>
              <a:buClr>
                <a:schemeClr val="tx2"/>
              </a:buClr>
              <a:buSzTx/>
              <a:buFontTx/>
              <a:defRPr/>
            </a:pPr>
            <a:r>
              <a:rPr lang="en-US" altLang="zh-CN" sz="2000" kern="0" noProof="0" dirty="0" smtClean="0">
                <a:effectLst>
                  <a:outerShdw blurRad="38100" dist="38100" dir="2700000" algn="tl">
                    <a:srgbClr val="000000"/>
                  </a:outerShdw>
                </a:effectLst>
                <a:latin typeface="+mn-lt"/>
                <a:ea typeface="+mn-ea"/>
                <a:cs typeface="+mn-cs"/>
                <a:sym typeface="+mn-ea"/>
              </a:rPr>
              <a:t>5</a:t>
            </a:r>
            <a:r>
              <a:rPr lang="zh-CN" altLang="en-US" sz="2000" kern="0" noProof="0" dirty="0" smtClean="0">
                <a:effectLst>
                  <a:outerShdw blurRad="38100" dist="38100" dir="2700000" algn="tl">
                    <a:srgbClr val="000000"/>
                  </a:outerShdw>
                </a:effectLst>
                <a:latin typeface="+mn-lt"/>
                <a:ea typeface="+mn-ea"/>
                <a:cs typeface="+mn-cs"/>
                <a:sym typeface="+mn-ea"/>
              </a:rPr>
              <a:t>）定期对防护设施和应急器材进行检查和维护保养，确定处于完好状态。</a:t>
            </a:r>
            <a:endParaRPr kumimoji="0" lang="en-US" altLang="zh-CN" sz="2000" kern="0" cap="none" spc="0" normalizeH="0" baseline="0" noProof="0" dirty="0" smtClean="0">
              <a:effectLst>
                <a:outerShdw blurRad="38100" dist="38100" dir="2700000" algn="tl">
                  <a:srgbClr val="000000"/>
                </a:outerShdw>
              </a:effectLst>
              <a:latin typeface="+mn-lt"/>
              <a:ea typeface="+mn-ea"/>
              <a:cs typeface="+mn-cs"/>
            </a:endParaRPr>
          </a:p>
          <a:p>
            <a:pPr marR="0" defTabSz="914400" eaLnBrk="0" hangingPunct="0">
              <a:spcBef>
                <a:spcPct val="20000"/>
              </a:spcBef>
              <a:buClr>
                <a:schemeClr val="tx2"/>
              </a:buClr>
              <a:buSzTx/>
              <a:buFontTx/>
              <a:defRPr/>
            </a:pPr>
            <a:r>
              <a:rPr lang="en-US" altLang="zh-CN" sz="2000" kern="0" noProof="0" dirty="0" smtClean="0">
                <a:effectLst>
                  <a:outerShdw blurRad="38100" dist="38100" dir="2700000" algn="tl">
                    <a:srgbClr val="000000"/>
                  </a:outerShdw>
                </a:effectLst>
                <a:latin typeface="+mn-lt"/>
                <a:ea typeface="+mn-ea"/>
                <a:cs typeface="+mn-cs"/>
                <a:sym typeface="+mn-ea"/>
              </a:rPr>
              <a:t>6</a:t>
            </a:r>
            <a:r>
              <a:rPr lang="zh-CN" altLang="en-US" sz="2000" kern="0" noProof="0" dirty="0" smtClean="0">
                <a:effectLst>
                  <a:outerShdw blurRad="38100" dist="38100" dir="2700000" algn="tl">
                    <a:srgbClr val="000000"/>
                  </a:outerShdw>
                </a:effectLst>
                <a:latin typeface="+mn-lt"/>
                <a:ea typeface="+mn-ea"/>
                <a:cs typeface="+mn-cs"/>
                <a:sym typeface="+mn-ea"/>
              </a:rPr>
              <a:t>）定期开展个体防护知识、应急救援知识的宣传教育。</a:t>
            </a:r>
            <a:endParaRPr kumimoji="0" lang="zh-CN" altLang="en-US" sz="2000" kern="0" cap="none" spc="0" normalizeH="0" baseline="0" noProof="0" dirty="0" smtClean="0">
              <a:effectLst>
                <a:outerShdw blurRad="38100" dist="38100" dir="2700000" algn="tl">
                  <a:srgbClr val="000000"/>
                </a:outerShdw>
              </a:effectLst>
              <a:latin typeface="+mn-lt"/>
              <a:ea typeface="+mn-ea"/>
              <a:cs typeface="+mn-cs"/>
            </a:endParaRPr>
          </a:p>
          <a:p>
            <a:endParaRPr lang="zh-CN" altLang="en-US" sz="2000" noProof="1"/>
          </a:p>
        </p:txBody>
      </p:sp>
    </p:spTree>
  </p:cSld>
  <p:clrMapOvr>
    <a:masterClrMapping/>
  </p:clrMapOvr>
  <p:transition spd="slow" advTm="5769">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890588" y="1339850"/>
            <a:ext cx="7921625" cy="646113"/>
          </a:xfrm>
          <a:prstGeom prst="rect">
            <a:avLst/>
          </a:prstGeom>
          <a:noFill/>
        </p:spPr>
        <p:txBody>
          <a:bodyPr wrap="square" rtlCol="0">
            <a:spAutoFit/>
          </a:bodyPr>
          <a:p>
            <a:r>
              <a:rPr lang="zh-CN" altLang="en-US" kern="0" noProof="0" dirty="0" smtClean="0">
                <a:solidFill>
                  <a:schemeClr val="tx2"/>
                </a:solidFill>
                <a:effectLst>
                  <a:outerShdw blurRad="38100" dist="38100" dir="2700000" algn="tl">
                    <a:srgbClr val="000000"/>
                  </a:outerShdw>
                </a:effectLst>
                <a:latin typeface="+mj-lt"/>
                <a:ea typeface="+mj-ea"/>
                <a:cs typeface="+mj-cs"/>
                <a:sym typeface="+mn-ea"/>
              </a:rPr>
              <a:t>六、隐患排查治理</a:t>
            </a:r>
            <a:endParaRPr kumimoji="0" lang="zh-CN" altLang="en-US" kern="0" cap="none" spc="0" normalizeH="0" baseline="0" noProof="0" dirty="0" smtClean="0">
              <a:solidFill>
                <a:schemeClr val="tx2"/>
              </a:solidFill>
              <a:effectLst>
                <a:outerShdw blurRad="38100" dist="38100" dir="2700000" algn="tl">
                  <a:srgbClr val="000000"/>
                </a:outerShdw>
              </a:effectLst>
              <a:latin typeface="+mj-lt"/>
              <a:ea typeface="+mj-ea"/>
              <a:cs typeface="+mj-cs"/>
            </a:endParaRPr>
          </a:p>
          <a:p>
            <a:endParaRPr lang="zh-CN" altLang="en-US" noProof="1"/>
          </a:p>
        </p:txBody>
      </p:sp>
      <p:sp>
        <p:nvSpPr>
          <p:cNvPr id="3" name="文本框 2"/>
          <p:cNvSpPr txBox="1"/>
          <p:nvPr/>
        </p:nvSpPr>
        <p:spPr>
          <a:xfrm>
            <a:off x="890588" y="1844675"/>
            <a:ext cx="7769225" cy="2582863"/>
          </a:xfrm>
          <a:prstGeom prst="rect">
            <a:avLst/>
          </a:prstGeom>
          <a:noFill/>
        </p:spPr>
        <p:txBody>
          <a:bodyPr wrap="square" rtlCol="0">
            <a:spAutoFit/>
          </a:bodyPr>
          <a:p>
            <a:pPr marL="571500" marR="0" indent="-571500" defTabSz="914400">
              <a:spcBef>
                <a:spcPct val="20000"/>
              </a:spcBef>
              <a:buClr>
                <a:schemeClr val="tx2"/>
              </a:buClr>
              <a:buSzTx/>
              <a:buFontTx/>
              <a:defRPr/>
            </a:pPr>
            <a:r>
              <a:rPr lang="en-US" altLang="zh-CN" kern="0" noProof="0" dirty="0" smtClean="0">
                <a:effectLst>
                  <a:outerShdw blurRad="38100" dist="38100" dir="2700000" algn="tl">
                    <a:srgbClr val="000000"/>
                  </a:outerShdw>
                </a:effectLst>
                <a:latin typeface="+mn-lt"/>
                <a:ea typeface="+mn-ea"/>
                <a:cs typeface="+mn-cs"/>
                <a:sym typeface="+mn-ea"/>
              </a:rPr>
              <a:t>6.1</a:t>
            </a:r>
            <a:r>
              <a:rPr lang="zh-CN" altLang="en-US" kern="0" noProof="0" dirty="0" smtClean="0">
                <a:effectLst>
                  <a:outerShdw blurRad="38100" dist="38100" dir="2700000" algn="tl">
                    <a:srgbClr val="000000"/>
                  </a:outerShdw>
                </a:effectLst>
                <a:latin typeface="+mn-lt"/>
                <a:ea typeface="+mn-ea"/>
                <a:cs typeface="+mn-cs"/>
                <a:sym typeface="+mn-ea"/>
              </a:rPr>
              <a:t>方法：</a:t>
            </a:r>
            <a:endParaRPr kumimoji="0" lang="en-US" altLang="zh-CN" kern="0" cap="none" spc="0" normalizeH="0" baseline="0" noProof="0" dirty="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r>
              <a:rPr lang="zh-CN" altLang="en-US" kern="0" noProof="0" dirty="0" smtClean="0">
                <a:effectLst>
                  <a:outerShdw blurRad="38100" dist="38100" dir="2700000" algn="tl">
                    <a:srgbClr val="000000"/>
                  </a:outerShdw>
                </a:effectLst>
                <a:latin typeface="+mn-lt"/>
                <a:ea typeface="+mn-ea"/>
                <a:cs typeface="+mn-cs"/>
                <a:sym typeface="+mn-ea"/>
              </a:rPr>
              <a:t>隐患排查“五查”：综合检查、专业检查、季节性检查、节假日检查、日常检查等。</a:t>
            </a:r>
            <a:endParaRPr kumimoji="0" lang="en-US" altLang="zh-CN" kern="0" cap="none" spc="0" normalizeH="0" baseline="0" noProof="0" dirty="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r>
              <a:rPr lang="en-US" altLang="zh-CN" kern="0" noProof="0" dirty="0" smtClean="0">
                <a:effectLst>
                  <a:outerShdw blurRad="38100" dist="38100" dir="2700000" algn="tl">
                    <a:srgbClr val="000000"/>
                  </a:outerShdw>
                </a:effectLst>
                <a:latin typeface="+mn-lt"/>
                <a:ea typeface="+mn-ea"/>
                <a:cs typeface="+mn-cs"/>
                <a:sym typeface="+mn-ea"/>
              </a:rPr>
              <a:t>6.2</a:t>
            </a:r>
            <a:r>
              <a:rPr lang="zh-CN" altLang="en-US" kern="0" noProof="0" dirty="0" smtClean="0">
                <a:effectLst>
                  <a:outerShdw blurRad="38100" dist="38100" dir="2700000" algn="tl">
                    <a:srgbClr val="000000"/>
                  </a:outerShdw>
                </a:effectLst>
                <a:latin typeface="+mn-lt"/>
                <a:ea typeface="+mn-ea"/>
                <a:cs typeface="+mn-cs"/>
                <a:sym typeface="+mn-ea"/>
              </a:rPr>
              <a:t>治理：</a:t>
            </a:r>
            <a:endParaRPr kumimoji="0" lang="en-US" altLang="zh-CN" kern="0" cap="none" spc="0" normalizeH="0" baseline="0" noProof="0" dirty="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r>
              <a:rPr lang="zh-CN" altLang="en-US" kern="0" noProof="0" dirty="0" smtClean="0">
                <a:effectLst>
                  <a:outerShdw blurRad="38100" dist="38100" dir="2700000" algn="tl">
                    <a:srgbClr val="000000"/>
                  </a:outerShdw>
                </a:effectLst>
                <a:latin typeface="+mn-lt"/>
                <a:ea typeface="+mn-ea"/>
                <a:cs typeface="+mn-cs"/>
                <a:sym typeface="+mn-ea"/>
              </a:rPr>
              <a:t>隐患整治“五要求”：</a:t>
            </a:r>
            <a:r>
              <a:rPr lang="zh-CN" altLang="en-US" u="sng" kern="0" noProof="0" dirty="0" smtClean="0">
                <a:solidFill>
                  <a:srgbClr val="FFFF00"/>
                </a:solidFill>
                <a:effectLst>
                  <a:outerShdw blurRad="38100" dist="38100" dir="2700000" algn="tl">
                    <a:srgbClr val="000000"/>
                  </a:outerShdw>
                </a:effectLst>
                <a:latin typeface="+mn-lt"/>
                <a:ea typeface="+mn-ea"/>
                <a:cs typeface="+mn-cs"/>
                <a:sym typeface="+mn-ea"/>
              </a:rPr>
              <a:t>有布置、有落实、有检查、有整治、有销号</a:t>
            </a:r>
            <a:r>
              <a:rPr lang="zh-CN" altLang="en-US" kern="0" noProof="0" dirty="0" smtClean="0">
                <a:effectLst>
                  <a:outerShdw blurRad="38100" dist="38100" dir="2700000" algn="tl">
                    <a:srgbClr val="000000"/>
                  </a:outerShdw>
                </a:effectLst>
                <a:latin typeface="+mn-lt"/>
                <a:ea typeface="+mn-ea"/>
                <a:cs typeface="+mn-cs"/>
                <a:sym typeface="+mn-ea"/>
              </a:rPr>
              <a:t>。</a:t>
            </a:r>
            <a:endParaRPr kumimoji="0" lang="en-US" altLang="zh-CN" kern="0" cap="none" spc="0" normalizeH="0" baseline="0" noProof="0" dirty="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r>
              <a:rPr lang="en-US" altLang="zh-CN" kern="0" noProof="0" dirty="0" smtClean="0">
                <a:effectLst>
                  <a:outerShdw blurRad="38100" dist="38100" dir="2700000" algn="tl">
                    <a:srgbClr val="000000"/>
                  </a:outerShdw>
                </a:effectLst>
                <a:latin typeface="+mn-lt"/>
                <a:ea typeface="+mn-ea"/>
                <a:cs typeface="+mn-cs"/>
                <a:sym typeface="+mn-ea"/>
              </a:rPr>
              <a:t>6.3</a:t>
            </a:r>
            <a:r>
              <a:rPr lang="zh-CN" altLang="en-US" kern="0" noProof="0" dirty="0" smtClean="0">
                <a:effectLst>
                  <a:outerShdw blurRad="38100" dist="38100" dir="2700000" algn="tl">
                    <a:srgbClr val="000000"/>
                  </a:outerShdw>
                </a:effectLst>
                <a:latin typeface="+mn-lt"/>
                <a:ea typeface="+mn-ea"/>
                <a:cs typeface="+mn-cs"/>
                <a:sym typeface="+mn-ea"/>
              </a:rPr>
              <a:t>隐患消除做到“</a:t>
            </a:r>
            <a:r>
              <a:rPr lang="zh-CN" altLang="en-US" u="sng" kern="0" noProof="0" dirty="0" smtClean="0">
                <a:solidFill>
                  <a:srgbClr val="FFFF00"/>
                </a:solidFill>
                <a:effectLst>
                  <a:outerShdw blurRad="38100" dist="38100" dir="2700000" algn="tl">
                    <a:srgbClr val="000000"/>
                  </a:outerShdw>
                </a:effectLst>
                <a:latin typeface="+mn-lt"/>
                <a:ea typeface="+mn-ea"/>
                <a:cs typeface="+mn-cs"/>
                <a:sym typeface="+mn-ea"/>
              </a:rPr>
              <a:t>闭环管理</a:t>
            </a:r>
            <a:r>
              <a:rPr lang="zh-CN" altLang="en-US" kern="0" noProof="0" dirty="0" smtClean="0">
                <a:effectLst>
                  <a:outerShdw blurRad="38100" dist="38100" dir="2700000" algn="tl">
                    <a:srgbClr val="000000"/>
                  </a:outerShdw>
                </a:effectLst>
                <a:latin typeface="+mn-lt"/>
                <a:ea typeface="+mn-ea"/>
                <a:cs typeface="+mn-cs"/>
                <a:sym typeface="+mn-ea"/>
              </a:rPr>
              <a:t>”</a:t>
            </a:r>
            <a:endParaRPr kumimoji="0" lang="en-US" altLang="zh-CN" kern="0" cap="none" spc="0" normalizeH="0" baseline="0" noProof="0" dirty="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r>
              <a:rPr lang="en-US" altLang="zh-CN" kern="0" noProof="0" dirty="0" smtClean="0">
                <a:effectLst>
                  <a:outerShdw blurRad="38100" dist="38100" dir="2700000" algn="tl">
                    <a:srgbClr val="000000"/>
                  </a:outerShdw>
                </a:effectLst>
                <a:latin typeface="+mn-lt"/>
                <a:ea typeface="+mn-ea"/>
                <a:cs typeface="+mn-cs"/>
                <a:sym typeface="+mn-ea"/>
              </a:rPr>
              <a:t>6.4</a:t>
            </a:r>
            <a:r>
              <a:rPr lang="zh-CN" altLang="en-US" kern="0" noProof="0" dirty="0" smtClean="0">
                <a:effectLst>
                  <a:outerShdw blurRad="38100" dist="38100" dir="2700000" algn="tl">
                    <a:srgbClr val="000000"/>
                  </a:outerShdw>
                </a:effectLst>
                <a:latin typeface="+mn-lt"/>
                <a:ea typeface="+mn-ea"/>
                <a:cs typeface="+mn-cs"/>
                <a:sym typeface="+mn-ea"/>
              </a:rPr>
              <a:t>隐患信息要统计、分析、提高。</a:t>
            </a:r>
            <a:endParaRPr kumimoji="0" lang="en-US" altLang="zh-CN" kern="0" cap="none" spc="0" normalizeH="0" baseline="0" noProof="0" dirty="0" smtClean="0">
              <a:effectLst>
                <a:outerShdw blurRad="38100" dist="38100" dir="2700000" algn="tl">
                  <a:srgbClr val="000000"/>
                </a:outerShdw>
              </a:effectLst>
              <a:latin typeface="+mn-lt"/>
              <a:ea typeface="+mn-ea"/>
              <a:cs typeface="+mn-cs"/>
            </a:endParaRPr>
          </a:p>
          <a:p>
            <a:endParaRPr lang="zh-CN" altLang="en-US" noProof="1"/>
          </a:p>
        </p:txBody>
      </p:sp>
    </p:spTree>
  </p:cSld>
  <p:clrMapOvr>
    <a:masterClrMapping/>
  </p:clrMapOvr>
  <p:transition spd="slow" advTm="5769">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890588" y="1339850"/>
            <a:ext cx="7964488" cy="676275"/>
          </a:xfrm>
          <a:prstGeom prst="rect">
            <a:avLst/>
          </a:prstGeom>
          <a:noFill/>
        </p:spPr>
        <p:txBody>
          <a:bodyPr wrap="square" rtlCol="0">
            <a:spAutoFit/>
          </a:bodyPr>
          <a:p>
            <a:r>
              <a:rPr lang="zh-CN" altLang="en-US" sz="2000" kern="0" noProof="0" smtClean="0">
                <a:solidFill>
                  <a:schemeClr val="tx2"/>
                </a:solidFill>
                <a:effectLst>
                  <a:outerShdw blurRad="38100" dist="38100" dir="2700000" algn="tl">
                    <a:srgbClr val="000000"/>
                  </a:outerShdw>
                </a:effectLst>
                <a:latin typeface="+mj-lt"/>
                <a:ea typeface="+mj-ea"/>
                <a:cs typeface="+mj-cs"/>
                <a:sym typeface="+mn-ea"/>
              </a:rPr>
              <a:t>七、应急管理</a:t>
            </a:r>
            <a:endParaRPr kumimoji="0" lang="zh-CN" altLang="en-US" kern="0" cap="none" spc="0" normalizeH="0" baseline="0" noProof="0" dirty="0" smtClean="0">
              <a:solidFill>
                <a:schemeClr val="tx2"/>
              </a:solidFill>
              <a:effectLst>
                <a:outerShdw blurRad="38100" dist="38100" dir="2700000" algn="tl">
                  <a:srgbClr val="000000"/>
                </a:outerShdw>
              </a:effectLst>
              <a:latin typeface="+mj-lt"/>
              <a:ea typeface="+mj-ea"/>
              <a:cs typeface="+mj-cs"/>
            </a:endParaRPr>
          </a:p>
          <a:p>
            <a:endParaRPr lang="zh-CN" altLang="en-US" noProof="1"/>
          </a:p>
        </p:txBody>
      </p:sp>
      <p:sp>
        <p:nvSpPr>
          <p:cNvPr id="3" name="文本框 2"/>
          <p:cNvSpPr txBox="1"/>
          <p:nvPr/>
        </p:nvSpPr>
        <p:spPr>
          <a:xfrm>
            <a:off x="890588" y="1773238"/>
            <a:ext cx="7981950" cy="4092575"/>
          </a:xfrm>
          <a:prstGeom prst="rect">
            <a:avLst/>
          </a:prstGeom>
          <a:noFill/>
        </p:spPr>
        <p:txBody>
          <a:bodyPr wrap="square" rtlCol="0">
            <a:spAutoFit/>
          </a:bodyPr>
          <a:p>
            <a:pPr marL="571500" marR="0" indent="-571500" defTabSz="914400">
              <a:spcBef>
                <a:spcPct val="20000"/>
              </a:spcBef>
              <a:buClr>
                <a:schemeClr val="tx2"/>
              </a:buClr>
              <a:buSzTx/>
              <a:buFontTx/>
              <a:defRPr/>
            </a:pPr>
            <a:r>
              <a:rPr lang="en-US" altLang="zh-CN" sz="2000" kern="0" noProof="0" dirty="0" smtClean="0">
                <a:effectLst>
                  <a:outerShdw blurRad="38100" dist="38100" dir="2700000" algn="tl">
                    <a:srgbClr val="000000"/>
                  </a:outerShdw>
                </a:effectLst>
                <a:latin typeface="+mn-lt"/>
                <a:ea typeface="+mn-ea"/>
                <a:cs typeface="+mn-cs"/>
                <a:sym typeface="+mn-ea"/>
              </a:rPr>
              <a:t>7.1</a:t>
            </a:r>
            <a:r>
              <a:rPr lang="zh-CN" altLang="en-US" sz="2000" kern="0" noProof="0" dirty="0" smtClean="0">
                <a:effectLst>
                  <a:outerShdw blurRad="38100" dist="38100" dir="2700000" algn="tl">
                    <a:srgbClr val="000000"/>
                  </a:outerShdw>
                </a:effectLst>
                <a:latin typeface="+mn-lt"/>
                <a:ea typeface="+mn-ea"/>
                <a:cs typeface="+mn-cs"/>
                <a:sym typeface="+mn-ea"/>
              </a:rPr>
              <a:t>应急预案总则：</a:t>
            </a:r>
            <a:endParaRPr kumimoji="0" lang="en-US" altLang="zh-CN" sz="2000" kern="0" cap="none" spc="0" normalizeH="0" baseline="0" noProof="0" dirty="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r>
              <a:rPr lang="en-US" altLang="zh-CN" sz="2000" kern="0" noProof="0" dirty="0" smtClean="0">
                <a:effectLst>
                  <a:outerShdw blurRad="38100" dist="38100" dir="2700000" algn="tl">
                    <a:srgbClr val="000000"/>
                  </a:outerShdw>
                </a:effectLst>
                <a:latin typeface="+mn-lt"/>
                <a:ea typeface="+mn-ea"/>
                <a:cs typeface="+mn-cs"/>
                <a:sym typeface="+mn-ea"/>
              </a:rPr>
              <a:t>1</a:t>
            </a:r>
            <a:r>
              <a:rPr lang="zh-CN" altLang="en-US" sz="2000" kern="0" noProof="0" dirty="0" smtClean="0">
                <a:effectLst>
                  <a:outerShdw blurRad="38100" dist="38100" dir="2700000" algn="tl">
                    <a:srgbClr val="000000"/>
                  </a:outerShdw>
                </a:effectLst>
                <a:latin typeface="+mn-lt"/>
                <a:ea typeface="+mn-ea"/>
                <a:cs typeface="+mn-cs"/>
                <a:sym typeface="+mn-ea"/>
              </a:rPr>
              <a:t>）生产安全事故应急预案包括：</a:t>
            </a:r>
            <a:r>
              <a:rPr lang="zh-CN" altLang="en-US" sz="2000" u="sng" kern="0" noProof="0" dirty="0" smtClean="0">
                <a:solidFill>
                  <a:srgbClr val="FFFF00"/>
                </a:solidFill>
                <a:effectLst>
                  <a:outerShdw blurRad="38100" dist="38100" dir="2700000" algn="tl">
                    <a:srgbClr val="000000"/>
                  </a:outerShdw>
                </a:effectLst>
                <a:latin typeface="+mn-lt"/>
                <a:ea typeface="+mn-ea"/>
                <a:cs typeface="+mn-cs"/>
                <a:sym typeface="+mn-ea"/>
              </a:rPr>
              <a:t>综合应急预案、专项应急预案、现场处置方案及其附件。</a:t>
            </a:r>
            <a:endParaRPr kumimoji="0" lang="en-US" altLang="zh-CN" sz="2000" u="sng" kern="0" cap="none" spc="0" normalizeH="0" baseline="0" noProof="0" dirty="0" smtClean="0">
              <a:solidFill>
                <a:srgbClr val="FFFF00"/>
              </a:solidFill>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r>
              <a:rPr lang="en-US" altLang="zh-CN" sz="2000" kern="0" noProof="0" dirty="0" smtClean="0">
                <a:effectLst>
                  <a:outerShdw blurRad="38100" dist="38100" dir="2700000" algn="tl">
                    <a:srgbClr val="000000"/>
                  </a:outerShdw>
                </a:effectLst>
                <a:latin typeface="+mn-lt"/>
                <a:ea typeface="+mn-ea"/>
                <a:cs typeface="+mn-cs"/>
                <a:sym typeface="+mn-ea"/>
              </a:rPr>
              <a:t>2</a:t>
            </a:r>
            <a:r>
              <a:rPr lang="zh-CN" altLang="en-US" sz="2000" kern="0" noProof="0" dirty="0" smtClean="0">
                <a:effectLst>
                  <a:outerShdw blurRad="38100" dist="38100" dir="2700000" algn="tl">
                    <a:srgbClr val="000000"/>
                  </a:outerShdw>
                </a:effectLst>
                <a:latin typeface="+mn-lt"/>
                <a:ea typeface="+mn-ea"/>
                <a:cs typeface="+mn-cs"/>
                <a:sym typeface="+mn-ea"/>
              </a:rPr>
              <a:t>）应急预案应经过专家评审合格；</a:t>
            </a:r>
            <a:endParaRPr kumimoji="0" lang="en-US" altLang="zh-CN" sz="2000" kern="0" cap="none" spc="0" normalizeH="0" baseline="0" noProof="0" dirty="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r>
              <a:rPr lang="en-US" altLang="zh-CN" sz="2000" kern="0" noProof="0" dirty="0" smtClean="0">
                <a:effectLst>
                  <a:outerShdw blurRad="38100" dist="38100" dir="2700000" algn="tl">
                    <a:srgbClr val="000000"/>
                  </a:outerShdw>
                </a:effectLst>
                <a:latin typeface="+mn-lt"/>
                <a:ea typeface="+mn-ea"/>
                <a:cs typeface="+mn-cs"/>
                <a:sym typeface="+mn-ea"/>
              </a:rPr>
              <a:t>3</a:t>
            </a:r>
            <a:r>
              <a:rPr lang="zh-CN" altLang="en-US" sz="2000" kern="0" noProof="0" dirty="0" smtClean="0">
                <a:effectLst>
                  <a:outerShdw blurRad="38100" dist="38100" dir="2700000" algn="tl">
                    <a:srgbClr val="000000"/>
                  </a:outerShdw>
                </a:effectLst>
                <a:latin typeface="+mn-lt"/>
                <a:ea typeface="+mn-ea"/>
                <a:cs typeface="+mn-cs"/>
                <a:sym typeface="+mn-ea"/>
              </a:rPr>
              <a:t>）应急预案评审合格后报安全主管部门备案，应急救援队伍培训，并通报周边企业等协作单位。</a:t>
            </a:r>
            <a:endParaRPr kumimoji="0" lang="en-US" altLang="zh-CN" sz="2000" kern="0" cap="none" spc="0" normalizeH="0" baseline="0" noProof="0" dirty="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r>
              <a:rPr lang="en-US" altLang="zh-CN" sz="2000" kern="0" noProof="0" smtClean="0">
                <a:solidFill>
                  <a:srgbClr val="FFFF00"/>
                </a:solidFill>
                <a:effectLst>
                  <a:outerShdw blurRad="38100" dist="38100" dir="2700000" algn="tl">
                    <a:srgbClr val="000000"/>
                  </a:outerShdw>
                </a:effectLst>
                <a:latin typeface="+mn-lt"/>
                <a:ea typeface="+mn-ea"/>
                <a:cs typeface="+mn-cs"/>
                <a:sym typeface="+mn-ea"/>
              </a:rPr>
              <a:t>4</a:t>
            </a:r>
            <a:r>
              <a:rPr lang="zh-CN" altLang="en-US" sz="2000" kern="0" noProof="0" smtClean="0">
                <a:solidFill>
                  <a:srgbClr val="FFFF00"/>
                </a:solidFill>
                <a:effectLst>
                  <a:outerShdw blurRad="38100" dist="38100" dir="2700000" algn="tl">
                    <a:srgbClr val="000000"/>
                  </a:outerShdw>
                </a:effectLst>
                <a:latin typeface="+mn-lt"/>
                <a:ea typeface="+mn-ea"/>
                <a:cs typeface="+mn-cs"/>
                <a:sym typeface="+mn-ea"/>
              </a:rPr>
              <a:t>）运输车辆、瓶</a:t>
            </a:r>
            <a:r>
              <a:rPr lang="zh-CN" altLang="en-US" sz="2000" kern="0" noProof="0" dirty="0" smtClean="0">
                <a:solidFill>
                  <a:srgbClr val="FFFF00"/>
                </a:solidFill>
                <a:effectLst>
                  <a:outerShdw blurRad="38100" dist="38100" dir="2700000" algn="tl">
                    <a:srgbClr val="000000"/>
                  </a:outerShdw>
                </a:effectLst>
                <a:latin typeface="+mn-lt"/>
                <a:ea typeface="+mn-ea"/>
                <a:cs typeface="+mn-cs"/>
                <a:sym typeface="+mn-ea"/>
              </a:rPr>
              <a:t>装供应站：现场应急处置方案（应急物资、防爆工</a:t>
            </a:r>
            <a:r>
              <a:rPr lang="zh-CN" altLang="en-US" sz="2000" kern="0" noProof="0" smtClean="0">
                <a:solidFill>
                  <a:srgbClr val="FFFF00"/>
                </a:solidFill>
                <a:effectLst>
                  <a:outerShdw blurRad="38100" dist="38100" dir="2700000" algn="tl">
                    <a:srgbClr val="000000"/>
                  </a:outerShdw>
                </a:effectLst>
                <a:latin typeface="+mn-lt"/>
                <a:ea typeface="+mn-ea"/>
                <a:cs typeface="+mn-cs"/>
                <a:sym typeface="+mn-ea"/>
              </a:rPr>
              <a:t>具，泄漏检查工具或肥皂液，</a:t>
            </a:r>
            <a:r>
              <a:rPr lang="zh-CN" altLang="en-US" sz="2000" kern="0" noProof="0" dirty="0" smtClean="0">
                <a:solidFill>
                  <a:srgbClr val="FFFF00"/>
                </a:solidFill>
                <a:effectLst>
                  <a:outerShdw blurRad="38100" dist="38100" dir="2700000" algn="tl">
                    <a:srgbClr val="000000"/>
                  </a:outerShdw>
                </a:effectLst>
                <a:latin typeface="+mn-lt"/>
                <a:ea typeface="+mn-ea"/>
                <a:cs typeface="+mn-cs"/>
                <a:sym typeface="+mn-ea"/>
              </a:rPr>
              <a:t>灭</a:t>
            </a:r>
            <a:r>
              <a:rPr lang="zh-CN" altLang="en-US" sz="2000" kern="0" noProof="0" smtClean="0">
                <a:solidFill>
                  <a:srgbClr val="FFFF00"/>
                </a:solidFill>
                <a:effectLst>
                  <a:outerShdw blurRad="38100" dist="38100" dir="2700000" algn="tl">
                    <a:srgbClr val="000000"/>
                  </a:outerShdw>
                </a:effectLst>
                <a:latin typeface="+mn-lt"/>
                <a:ea typeface="+mn-ea"/>
                <a:cs typeface="+mn-cs"/>
                <a:sym typeface="+mn-ea"/>
              </a:rPr>
              <a:t>火器材，</a:t>
            </a:r>
            <a:r>
              <a:rPr lang="zh-CN" altLang="en-US" sz="2000" kern="0" noProof="0" dirty="0" smtClean="0">
                <a:solidFill>
                  <a:srgbClr val="FFFF00"/>
                </a:solidFill>
                <a:effectLst>
                  <a:outerShdw blurRad="38100" dist="38100" dir="2700000" algn="tl">
                    <a:srgbClr val="000000"/>
                  </a:outerShdw>
                </a:effectLst>
                <a:latin typeface="+mn-lt"/>
                <a:ea typeface="+mn-ea"/>
                <a:cs typeface="+mn-cs"/>
                <a:sym typeface="+mn-ea"/>
              </a:rPr>
              <a:t>钢瓶阀</a:t>
            </a:r>
            <a:r>
              <a:rPr lang="zh-CN" altLang="en-US" sz="2000" kern="0" noProof="0" smtClean="0">
                <a:solidFill>
                  <a:srgbClr val="FFFF00"/>
                </a:solidFill>
                <a:effectLst>
                  <a:outerShdw blurRad="38100" dist="38100" dir="2700000" algn="tl">
                    <a:srgbClr val="000000"/>
                  </a:outerShdw>
                </a:effectLst>
                <a:latin typeface="+mn-lt"/>
                <a:ea typeface="+mn-ea"/>
                <a:cs typeface="+mn-cs"/>
                <a:sym typeface="+mn-ea"/>
              </a:rPr>
              <a:t>堵头），每</a:t>
            </a:r>
            <a:r>
              <a:rPr lang="zh-CN" altLang="en-US" sz="2000" kern="0" noProof="0" dirty="0" smtClean="0">
                <a:solidFill>
                  <a:srgbClr val="FFFF00"/>
                </a:solidFill>
                <a:effectLst>
                  <a:outerShdw blurRad="38100" dist="38100" dir="2700000" algn="tl">
                    <a:srgbClr val="000000"/>
                  </a:outerShdw>
                </a:effectLst>
                <a:latin typeface="+mn-lt"/>
                <a:ea typeface="+mn-ea"/>
                <a:cs typeface="+mn-cs"/>
                <a:sym typeface="+mn-ea"/>
              </a:rPr>
              <a:t>半年一次定期演</a:t>
            </a:r>
            <a:r>
              <a:rPr lang="zh-CN" altLang="en-US" sz="2000" kern="0" noProof="0" smtClean="0">
                <a:solidFill>
                  <a:srgbClr val="FFFF00"/>
                </a:solidFill>
                <a:effectLst>
                  <a:outerShdw blurRad="38100" dist="38100" dir="2700000" algn="tl">
                    <a:srgbClr val="000000"/>
                  </a:outerShdw>
                </a:effectLst>
                <a:latin typeface="+mn-lt"/>
                <a:ea typeface="+mn-ea"/>
                <a:cs typeface="+mn-cs"/>
                <a:sym typeface="+mn-ea"/>
              </a:rPr>
              <a:t>练）</a:t>
            </a:r>
            <a:endParaRPr kumimoji="0" lang="en-US" altLang="zh-CN" sz="2000" kern="0" cap="none" spc="0" normalizeH="0" baseline="0" noProof="0" smtClean="0">
              <a:solidFill>
                <a:srgbClr val="FFFF00"/>
              </a:solidFill>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r>
              <a:rPr lang="en-US" altLang="zh-CN" sz="2000" kern="0" noProof="0" smtClean="0">
                <a:solidFill>
                  <a:srgbClr val="FFFF00"/>
                </a:solidFill>
                <a:effectLst>
                  <a:outerShdw blurRad="38100" dist="38100" dir="2700000" algn="tl">
                    <a:srgbClr val="000000"/>
                  </a:outerShdw>
                </a:effectLst>
                <a:latin typeface="+mn-lt"/>
                <a:ea typeface="+mn-ea"/>
                <a:cs typeface="+mn-cs"/>
                <a:sym typeface="+mn-ea"/>
              </a:rPr>
              <a:t>5</a:t>
            </a:r>
            <a:r>
              <a:rPr lang="zh-CN" altLang="en-US" sz="2000" kern="0" noProof="0" smtClean="0">
                <a:solidFill>
                  <a:srgbClr val="FFFF00"/>
                </a:solidFill>
                <a:effectLst>
                  <a:outerShdw blurRad="38100" dist="38100" dir="2700000" algn="tl">
                    <a:srgbClr val="000000"/>
                  </a:outerShdw>
                </a:effectLst>
                <a:latin typeface="+mn-lt"/>
                <a:ea typeface="+mn-ea"/>
                <a:cs typeface="+mn-cs"/>
                <a:sym typeface="+mn-ea"/>
              </a:rPr>
              <a:t>）泄漏钢瓶处置：采用倒瓶工具倒瓶、拉回储配站，或空旷监控放空。注意泄漏点向上。</a:t>
            </a:r>
            <a:endParaRPr kumimoji="0" lang="en-US" altLang="zh-CN" sz="2000" kern="0" cap="none" spc="0" normalizeH="0" baseline="0" noProof="0" dirty="0" smtClean="0">
              <a:solidFill>
                <a:srgbClr val="FFFF00"/>
              </a:solidFill>
              <a:effectLst>
                <a:outerShdw blurRad="38100" dist="38100" dir="2700000" algn="tl">
                  <a:srgbClr val="000000"/>
                </a:outerShdw>
              </a:effectLst>
              <a:latin typeface="+mn-lt"/>
              <a:ea typeface="+mn-ea"/>
              <a:cs typeface="+mn-cs"/>
            </a:endParaRPr>
          </a:p>
          <a:p>
            <a:endParaRPr lang="zh-CN" altLang="en-US" sz="2000" noProof="1"/>
          </a:p>
        </p:txBody>
      </p:sp>
    </p:spTree>
  </p:cSld>
  <p:clrMapOvr>
    <a:masterClrMapping/>
  </p:clrMapOvr>
  <p:transition spd="slow" advTm="5769">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890588" y="1339850"/>
            <a:ext cx="8216900" cy="708025"/>
          </a:xfrm>
          <a:prstGeom prst="rect">
            <a:avLst/>
          </a:prstGeom>
          <a:noFill/>
        </p:spPr>
        <p:txBody>
          <a:bodyPr wrap="square" rtlCol="0">
            <a:spAutoFit/>
          </a:bodyPr>
          <a:p>
            <a:r>
              <a:rPr lang="zh-CN" altLang="en-US" sz="2000" kern="0" noProof="0" smtClean="0">
                <a:solidFill>
                  <a:schemeClr val="tx2"/>
                </a:solidFill>
                <a:effectLst>
                  <a:outerShdw blurRad="38100" dist="38100" dir="2700000" algn="tl">
                    <a:srgbClr val="000000"/>
                  </a:outerShdw>
                </a:effectLst>
                <a:latin typeface="+mj-lt"/>
                <a:ea typeface="+mj-ea"/>
                <a:cs typeface="+mj-cs"/>
                <a:sym typeface="+mn-ea"/>
              </a:rPr>
              <a:t>七、应急管理</a:t>
            </a:r>
            <a:endParaRPr kumimoji="0" lang="zh-CN" altLang="en-US" sz="2000" kern="0" cap="none" spc="0" normalizeH="0" baseline="0" noProof="0" dirty="0" smtClean="0">
              <a:solidFill>
                <a:schemeClr val="tx2"/>
              </a:solidFill>
              <a:effectLst>
                <a:outerShdw blurRad="38100" dist="38100" dir="2700000" algn="tl">
                  <a:srgbClr val="000000"/>
                </a:outerShdw>
              </a:effectLst>
              <a:latin typeface="+mj-lt"/>
              <a:ea typeface="+mj-ea"/>
              <a:cs typeface="+mj-cs"/>
            </a:endParaRPr>
          </a:p>
          <a:p>
            <a:endParaRPr lang="zh-CN" altLang="en-US" sz="2000" noProof="1"/>
          </a:p>
        </p:txBody>
      </p:sp>
      <p:sp>
        <p:nvSpPr>
          <p:cNvPr id="3" name="文本框 2"/>
          <p:cNvSpPr txBox="1"/>
          <p:nvPr/>
        </p:nvSpPr>
        <p:spPr>
          <a:xfrm>
            <a:off x="887413" y="1773238"/>
            <a:ext cx="8258175" cy="4646613"/>
          </a:xfrm>
          <a:prstGeom prst="rect">
            <a:avLst/>
          </a:prstGeom>
          <a:noFill/>
        </p:spPr>
        <p:txBody>
          <a:bodyPr wrap="square" rtlCol="0">
            <a:spAutoFit/>
          </a:bodyPr>
          <a:p>
            <a:pPr marL="571500" marR="0" indent="-571500" defTabSz="914400">
              <a:spcBef>
                <a:spcPct val="20000"/>
              </a:spcBef>
              <a:buClr>
                <a:schemeClr val="tx2"/>
              </a:buClr>
              <a:buSzTx/>
              <a:buFontTx/>
              <a:defRPr/>
            </a:pPr>
            <a:r>
              <a:rPr lang="en-US" altLang="zh-CN" sz="2000" kern="0" noProof="0" smtClean="0">
                <a:effectLst>
                  <a:outerShdw blurRad="38100" dist="38100" dir="2700000" algn="tl">
                    <a:srgbClr val="000000"/>
                  </a:outerShdw>
                </a:effectLst>
                <a:latin typeface="+mn-lt"/>
                <a:ea typeface="+mn-ea"/>
                <a:cs typeface="+mn-cs"/>
                <a:sym typeface="+mn-ea"/>
              </a:rPr>
              <a:t>4</a:t>
            </a:r>
            <a:r>
              <a:rPr lang="zh-CN" altLang="en-US" sz="2000" kern="0" noProof="0" smtClean="0">
                <a:effectLst>
                  <a:outerShdw blurRad="38100" dist="38100" dir="2700000" algn="tl">
                    <a:srgbClr val="000000"/>
                  </a:outerShdw>
                </a:effectLst>
                <a:latin typeface="+mn-lt"/>
                <a:ea typeface="+mn-ea"/>
                <a:cs typeface="+mn-cs"/>
                <a:sym typeface="+mn-ea"/>
              </a:rPr>
              <a:t>）</a:t>
            </a:r>
            <a:r>
              <a:rPr lang="en-US" altLang="zh-CN" sz="2000" kern="0" noProof="0" smtClean="0">
                <a:effectLst>
                  <a:outerShdw blurRad="38100" dist="38100" dir="2700000" algn="tl">
                    <a:srgbClr val="000000"/>
                  </a:outerShdw>
                </a:effectLst>
                <a:latin typeface="+mn-lt"/>
                <a:ea typeface="+mn-ea"/>
                <a:cs typeface="+mn-cs"/>
                <a:sym typeface="+mn-ea"/>
              </a:rPr>
              <a:t>.</a:t>
            </a:r>
            <a:r>
              <a:rPr lang="zh-CN" altLang="en-US" sz="2000" kern="0" noProof="0" smtClean="0">
                <a:effectLst>
                  <a:outerShdw blurRad="38100" dist="38100" dir="2700000" algn="tl">
                    <a:srgbClr val="000000"/>
                  </a:outerShdw>
                </a:effectLst>
                <a:latin typeface="+mn-lt"/>
                <a:ea typeface="+mn-ea"/>
                <a:cs typeface="+mn-cs"/>
                <a:sym typeface="+mn-ea"/>
              </a:rPr>
              <a:t> 应急预案修订：有下列情形之一的，应当及时修订：</a:t>
            </a:r>
            <a:r>
              <a:rPr lang="en-US" altLang="zh-CN" sz="2000" kern="0" noProof="0" smtClean="0">
                <a:effectLst>
                  <a:outerShdw blurRad="38100" dist="38100" dir="2700000" algn="tl">
                    <a:srgbClr val="000000"/>
                  </a:outerShdw>
                </a:effectLst>
                <a:latin typeface="+mn-lt"/>
                <a:ea typeface="+mn-ea"/>
                <a:cs typeface="+mn-cs"/>
                <a:sym typeface="+mn-ea"/>
              </a:rPr>
              <a:t>《</a:t>
            </a:r>
            <a:r>
              <a:rPr lang="zh-CN" altLang="en-US" sz="2000" kern="0" noProof="0" smtClean="0">
                <a:effectLst>
                  <a:outerShdw blurRad="38100" dist="38100" dir="2700000" algn="tl">
                    <a:srgbClr val="000000"/>
                  </a:outerShdw>
                </a:effectLst>
                <a:latin typeface="+mn-lt"/>
                <a:ea typeface="+mn-ea"/>
                <a:cs typeface="+mn-cs"/>
                <a:sym typeface="+mn-ea"/>
              </a:rPr>
              <a:t>生产安全事故应急条例</a:t>
            </a:r>
            <a:r>
              <a:rPr lang="en-US" altLang="zh-CN" sz="2000" kern="0" noProof="0" smtClean="0">
                <a:effectLst>
                  <a:outerShdw blurRad="38100" dist="38100" dir="2700000" algn="tl">
                    <a:srgbClr val="000000"/>
                  </a:outerShdw>
                </a:effectLst>
                <a:latin typeface="+mn-lt"/>
                <a:ea typeface="+mn-ea"/>
                <a:cs typeface="+mn-cs"/>
                <a:sym typeface="+mn-ea"/>
              </a:rPr>
              <a:t>》 </a:t>
            </a:r>
            <a:r>
              <a:rPr lang="zh-CN" altLang="en-US" sz="2000" kern="0" noProof="0" smtClean="0">
                <a:effectLst>
                  <a:outerShdw blurRad="38100" dist="38100" dir="2700000" algn="tl">
                    <a:srgbClr val="000000"/>
                  </a:outerShdw>
                </a:effectLst>
                <a:latin typeface="+mn-lt"/>
                <a:ea typeface="+mn-ea"/>
                <a:cs typeface="+mn-cs"/>
                <a:sym typeface="+mn-ea"/>
              </a:rPr>
              <a:t>（国务院令</a:t>
            </a:r>
            <a:r>
              <a:rPr lang="en-US" altLang="zh-CN" sz="2000" kern="0" noProof="0" smtClean="0">
                <a:effectLst>
                  <a:outerShdw blurRad="38100" dist="38100" dir="2700000" algn="tl">
                    <a:srgbClr val="000000"/>
                  </a:outerShdw>
                </a:effectLst>
                <a:latin typeface="+mn-lt"/>
                <a:ea typeface="+mn-ea"/>
                <a:cs typeface="+mn-cs"/>
                <a:sym typeface="+mn-ea"/>
              </a:rPr>
              <a:t>708</a:t>
            </a:r>
            <a:r>
              <a:rPr lang="zh-CN" altLang="en-US" sz="2000" kern="0" noProof="0" smtClean="0">
                <a:effectLst>
                  <a:outerShdw blurRad="38100" dist="38100" dir="2700000" algn="tl">
                    <a:srgbClr val="000000"/>
                  </a:outerShdw>
                </a:effectLst>
                <a:latin typeface="+mn-lt"/>
                <a:ea typeface="+mn-ea"/>
                <a:cs typeface="+mn-cs"/>
                <a:sym typeface="+mn-ea"/>
              </a:rPr>
              <a:t>号（</a:t>
            </a:r>
            <a:r>
              <a:rPr lang="en-US" altLang="zh-CN" sz="2000" kern="0" noProof="0" smtClean="0">
                <a:effectLst>
                  <a:outerShdw blurRad="38100" dist="38100" dir="2700000" algn="tl">
                    <a:srgbClr val="000000"/>
                  </a:outerShdw>
                </a:effectLst>
                <a:latin typeface="+mn-lt"/>
                <a:ea typeface="+mn-ea"/>
                <a:cs typeface="+mn-cs"/>
                <a:sym typeface="+mn-ea"/>
              </a:rPr>
              <a:t>2019</a:t>
            </a:r>
            <a:r>
              <a:rPr lang="zh-CN" altLang="en-US" sz="2000" kern="0" noProof="0" smtClean="0">
                <a:effectLst>
                  <a:outerShdw blurRad="38100" dist="38100" dir="2700000" algn="tl">
                    <a:srgbClr val="000000"/>
                  </a:outerShdw>
                </a:effectLst>
                <a:latin typeface="+mn-lt"/>
                <a:ea typeface="+mn-ea"/>
                <a:cs typeface="+mn-cs"/>
                <a:sym typeface="+mn-ea"/>
              </a:rPr>
              <a:t>年</a:t>
            </a:r>
            <a:r>
              <a:rPr lang="en-US" altLang="zh-CN" sz="2000" kern="0" noProof="0" smtClean="0">
                <a:effectLst>
                  <a:outerShdw blurRad="38100" dist="38100" dir="2700000" algn="tl">
                    <a:srgbClr val="000000"/>
                  </a:outerShdw>
                </a:effectLst>
                <a:latin typeface="+mn-lt"/>
                <a:ea typeface="+mn-ea"/>
                <a:cs typeface="+mn-cs"/>
                <a:sym typeface="+mn-ea"/>
              </a:rPr>
              <a:t>4</a:t>
            </a:r>
            <a:r>
              <a:rPr lang="zh-CN" altLang="en-US" sz="2000" kern="0" noProof="0" smtClean="0">
                <a:effectLst>
                  <a:outerShdw blurRad="38100" dist="38100" dir="2700000" algn="tl">
                    <a:srgbClr val="000000"/>
                  </a:outerShdw>
                </a:effectLst>
                <a:latin typeface="+mn-lt"/>
                <a:ea typeface="+mn-ea"/>
                <a:cs typeface="+mn-cs"/>
                <a:sym typeface="+mn-ea"/>
              </a:rPr>
              <a:t>月</a:t>
            </a:r>
            <a:r>
              <a:rPr lang="en-US" altLang="zh-CN" sz="2000" kern="0" noProof="0" smtClean="0">
                <a:effectLst>
                  <a:outerShdw blurRad="38100" dist="38100" dir="2700000" algn="tl">
                    <a:srgbClr val="000000"/>
                  </a:outerShdw>
                </a:effectLst>
                <a:latin typeface="+mn-lt"/>
                <a:ea typeface="+mn-ea"/>
                <a:cs typeface="+mn-cs"/>
                <a:sym typeface="+mn-ea"/>
              </a:rPr>
              <a:t>1</a:t>
            </a:r>
            <a:r>
              <a:rPr lang="zh-CN" altLang="en-US" sz="2000" kern="0" noProof="0" smtClean="0">
                <a:effectLst>
                  <a:outerShdw blurRad="38100" dist="38100" dir="2700000" algn="tl">
                    <a:srgbClr val="000000"/>
                  </a:outerShdw>
                </a:effectLst>
                <a:latin typeface="+mn-lt"/>
                <a:ea typeface="+mn-ea"/>
                <a:cs typeface="+mn-cs"/>
                <a:sym typeface="+mn-ea"/>
              </a:rPr>
              <a:t>日施行）</a:t>
            </a:r>
            <a:endParaRPr kumimoji="0" lang="zh-CN" altLang="en-US" sz="2000" kern="0" cap="none" spc="0" normalizeH="0" baseline="0" noProof="0" smtClean="0">
              <a:effectLst>
                <a:outerShdw blurRad="38100" dist="38100" dir="2700000" algn="tl">
                  <a:srgbClr val="000000"/>
                </a:outerShdw>
              </a:effectLst>
              <a:latin typeface="+mn-lt"/>
              <a:ea typeface="+mn-ea"/>
              <a:cs typeface="+mn-cs"/>
            </a:endParaRPr>
          </a:p>
          <a:p>
            <a:pPr marR="0" defTabSz="914400" eaLnBrk="0" hangingPunct="0">
              <a:spcBef>
                <a:spcPct val="20000"/>
              </a:spcBef>
              <a:buClr>
                <a:schemeClr val="tx2"/>
              </a:buClr>
              <a:buSzTx/>
              <a:buFontTx/>
              <a:defRPr/>
            </a:pPr>
            <a:r>
              <a:rPr lang="zh-CN" altLang="en-US" sz="2000" kern="0" noProof="0" smtClean="0">
                <a:effectLst>
                  <a:outerShdw blurRad="38100" dist="38100" dir="2700000" algn="tl">
                    <a:srgbClr val="000000"/>
                  </a:outerShdw>
                </a:effectLst>
                <a:latin typeface="+mn-lt"/>
                <a:ea typeface="+mn-ea"/>
                <a:cs typeface="+mn-cs"/>
                <a:sym typeface="+mn-ea"/>
              </a:rPr>
              <a:t>（</a:t>
            </a:r>
            <a:r>
              <a:rPr lang="en-US" altLang="zh-CN" sz="2000" kern="0" noProof="0" smtClean="0">
                <a:effectLst>
                  <a:outerShdw blurRad="38100" dist="38100" dir="2700000" algn="tl">
                    <a:srgbClr val="000000"/>
                  </a:outerShdw>
                </a:effectLst>
                <a:latin typeface="+mn-lt"/>
                <a:ea typeface="+mn-ea"/>
                <a:cs typeface="+mn-cs"/>
                <a:sym typeface="+mn-ea"/>
              </a:rPr>
              <a:t>1</a:t>
            </a:r>
            <a:r>
              <a:rPr lang="zh-CN" altLang="en-US" sz="2000" kern="0" noProof="0" smtClean="0">
                <a:effectLst>
                  <a:outerShdw blurRad="38100" dist="38100" dir="2700000" algn="tl">
                    <a:srgbClr val="000000"/>
                  </a:outerShdw>
                </a:effectLst>
                <a:latin typeface="+mn-lt"/>
                <a:ea typeface="+mn-ea"/>
                <a:cs typeface="+mn-cs"/>
                <a:sym typeface="+mn-ea"/>
              </a:rPr>
              <a:t>）制定预案所依据的法律、法规、规章、标准发生重大变化；</a:t>
            </a:r>
            <a:endParaRPr kumimoji="0" lang="zh-CN" altLang="en-US" sz="2000" kern="0" cap="none" spc="0" normalizeH="0" baseline="0" noProof="0" smtClean="0">
              <a:effectLst>
                <a:outerShdw blurRad="38100" dist="38100" dir="2700000" algn="tl">
                  <a:srgbClr val="000000"/>
                </a:outerShdw>
              </a:effectLst>
              <a:latin typeface="+mn-lt"/>
              <a:ea typeface="+mn-ea"/>
              <a:cs typeface="+mn-cs"/>
            </a:endParaRPr>
          </a:p>
          <a:p>
            <a:pPr marR="0" defTabSz="914400" eaLnBrk="0" hangingPunct="0">
              <a:spcBef>
                <a:spcPct val="20000"/>
              </a:spcBef>
              <a:buClr>
                <a:schemeClr val="tx2"/>
              </a:buClr>
              <a:buSzTx/>
              <a:buFontTx/>
              <a:defRPr/>
            </a:pPr>
            <a:r>
              <a:rPr lang="zh-CN" altLang="en-US" sz="2000" kern="0" noProof="0" smtClean="0">
                <a:effectLst>
                  <a:outerShdw blurRad="38100" dist="38100" dir="2700000" algn="tl">
                    <a:srgbClr val="000000"/>
                  </a:outerShdw>
                </a:effectLst>
                <a:latin typeface="+mn-lt"/>
                <a:ea typeface="+mn-ea"/>
                <a:cs typeface="+mn-cs"/>
                <a:sym typeface="+mn-ea"/>
              </a:rPr>
              <a:t>（</a:t>
            </a:r>
            <a:r>
              <a:rPr lang="en-US" altLang="zh-CN" sz="2000" kern="0" noProof="0" smtClean="0">
                <a:effectLst>
                  <a:outerShdw blurRad="38100" dist="38100" dir="2700000" algn="tl">
                    <a:srgbClr val="000000"/>
                  </a:outerShdw>
                </a:effectLst>
                <a:latin typeface="+mn-lt"/>
                <a:ea typeface="+mn-ea"/>
                <a:cs typeface="+mn-cs"/>
                <a:sym typeface="+mn-ea"/>
              </a:rPr>
              <a:t>2</a:t>
            </a:r>
            <a:r>
              <a:rPr lang="zh-CN" altLang="en-US" sz="2000" kern="0" noProof="0" smtClean="0">
                <a:effectLst>
                  <a:outerShdw blurRad="38100" dist="38100" dir="2700000" algn="tl">
                    <a:srgbClr val="000000"/>
                  </a:outerShdw>
                </a:effectLst>
                <a:latin typeface="+mn-lt"/>
                <a:ea typeface="+mn-ea"/>
                <a:cs typeface="+mn-cs"/>
                <a:sym typeface="+mn-ea"/>
              </a:rPr>
              <a:t>）应急指挥机构及其职责发生调整；</a:t>
            </a:r>
            <a:endParaRPr kumimoji="0" lang="zh-CN" altLang="en-US" sz="2000" kern="0" cap="none" spc="0" normalizeH="0" baseline="0" noProof="0" smtClean="0">
              <a:effectLst>
                <a:outerShdw blurRad="38100" dist="38100" dir="2700000" algn="tl">
                  <a:srgbClr val="000000"/>
                </a:outerShdw>
              </a:effectLst>
              <a:latin typeface="+mn-lt"/>
              <a:ea typeface="+mn-ea"/>
              <a:cs typeface="+mn-cs"/>
            </a:endParaRPr>
          </a:p>
          <a:p>
            <a:pPr marR="0" defTabSz="914400" eaLnBrk="0" hangingPunct="0">
              <a:spcBef>
                <a:spcPct val="20000"/>
              </a:spcBef>
              <a:buClr>
                <a:schemeClr val="tx2"/>
              </a:buClr>
              <a:buSzTx/>
              <a:buFontTx/>
              <a:defRPr/>
            </a:pPr>
            <a:r>
              <a:rPr lang="zh-CN" altLang="en-US" sz="2000" kern="0" noProof="0" smtClean="0">
                <a:effectLst>
                  <a:outerShdw blurRad="38100" dist="38100" dir="2700000" algn="tl">
                    <a:srgbClr val="000000"/>
                  </a:outerShdw>
                </a:effectLst>
                <a:latin typeface="+mn-lt"/>
                <a:ea typeface="+mn-ea"/>
                <a:cs typeface="+mn-cs"/>
                <a:sym typeface="+mn-ea"/>
              </a:rPr>
              <a:t>（</a:t>
            </a:r>
            <a:r>
              <a:rPr lang="en-US" altLang="zh-CN" sz="2000" kern="0" noProof="0" smtClean="0">
                <a:effectLst>
                  <a:outerShdw blurRad="38100" dist="38100" dir="2700000" algn="tl">
                    <a:srgbClr val="000000"/>
                  </a:outerShdw>
                </a:effectLst>
                <a:latin typeface="+mn-lt"/>
                <a:ea typeface="+mn-ea"/>
                <a:cs typeface="+mn-cs"/>
                <a:sym typeface="+mn-ea"/>
              </a:rPr>
              <a:t>3</a:t>
            </a:r>
            <a:r>
              <a:rPr lang="zh-CN" altLang="en-US" sz="2000" kern="0" noProof="0" smtClean="0">
                <a:effectLst>
                  <a:outerShdw blurRad="38100" dist="38100" dir="2700000" algn="tl">
                    <a:srgbClr val="000000"/>
                  </a:outerShdw>
                </a:effectLst>
                <a:latin typeface="+mn-lt"/>
                <a:ea typeface="+mn-ea"/>
                <a:cs typeface="+mn-cs"/>
                <a:sym typeface="+mn-ea"/>
              </a:rPr>
              <a:t>）安全生产面临的风险发生重大变化；</a:t>
            </a:r>
            <a:endParaRPr kumimoji="0" lang="zh-CN" altLang="en-US" sz="2000" kern="0" cap="none" spc="0" normalizeH="0" baseline="0" noProof="0" smtClean="0">
              <a:effectLst>
                <a:outerShdw blurRad="38100" dist="38100" dir="2700000" algn="tl">
                  <a:srgbClr val="000000"/>
                </a:outerShdw>
              </a:effectLst>
              <a:latin typeface="+mn-lt"/>
              <a:ea typeface="+mn-ea"/>
              <a:cs typeface="+mn-cs"/>
            </a:endParaRPr>
          </a:p>
          <a:p>
            <a:pPr marR="0" defTabSz="914400" eaLnBrk="0" hangingPunct="0">
              <a:spcBef>
                <a:spcPct val="20000"/>
              </a:spcBef>
              <a:buClr>
                <a:schemeClr val="tx2"/>
              </a:buClr>
              <a:buSzTx/>
              <a:buFontTx/>
              <a:defRPr/>
            </a:pPr>
            <a:r>
              <a:rPr lang="zh-CN" altLang="en-US" sz="2000" kern="0" noProof="0" smtClean="0">
                <a:effectLst>
                  <a:outerShdw blurRad="38100" dist="38100" dir="2700000" algn="tl">
                    <a:srgbClr val="000000"/>
                  </a:outerShdw>
                </a:effectLst>
                <a:latin typeface="+mn-lt"/>
                <a:ea typeface="+mn-ea"/>
                <a:cs typeface="+mn-cs"/>
                <a:sym typeface="+mn-ea"/>
              </a:rPr>
              <a:t>（</a:t>
            </a:r>
            <a:r>
              <a:rPr lang="en-US" altLang="zh-CN" sz="2000" kern="0" noProof="0" smtClean="0">
                <a:effectLst>
                  <a:outerShdw blurRad="38100" dist="38100" dir="2700000" algn="tl">
                    <a:srgbClr val="000000"/>
                  </a:outerShdw>
                </a:effectLst>
                <a:latin typeface="+mn-lt"/>
                <a:ea typeface="+mn-ea"/>
                <a:cs typeface="+mn-cs"/>
                <a:sym typeface="+mn-ea"/>
              </a:rPr>
              <a:t>4</a:t>
            </a:r>
            <a:r>
              <a:rPr lang="zh-CN" altLang="en-US" sz="2000" kern="0" noProof="0" smtClean="0">
                <a:effectLst>
                  <a:outerShdw blurRad="38100" dist="38100" dir="2700000" algn="tl">
                    <a:srgbClr val="000000"/>
                  </a:outerShdw>
                </a:effectLst>
                <a:latin typeface="+mn-lt"/>
                <a:ea typeface="+mn-ea"/>
                <a:cs typeface="+mn-cs"/>
                <a:sym typeface="+mn-ea"/>
              </a:rPr>
              <a:t>）重要应急资源发生重大变化；</a:t>
            </a:r>
            <a:endParaRPr kumimoji="0" lang="zh-CN" altLang="en-US" sz="2000" kern="0" cap="none" spc="0" normalizeH="0" baseline="0" noProof="0" smtClean="0">
              <a:effectLst>
                <a:outerShdw blurRad="38100" dist="38100" dir="2700000" algn="tl">
                  <a:srgbClr val="000000"/>
                </a:outerShdw>
              </a:effectLst>
              <a:latin typeface="+mn-lt"/>
              <a:ea typeface="+mn-ea"/>
              <a:cs typeface="+mn-cs"/>
            </a:endParaRPr>
          </a:p>
          <a:p>
            <a:pPr marR="0" defTabSz="914400" eaLnBrk="0" hangingPunct="0">
              <a:spcBef>
                <a:spcPct val="20000"/>
              </a:spcBef>
              <a:buClr>
                <a:schemeClr val="tx2"/>
              </a:buClr>
              <a:buSzTx/>
              <a:buFontTx/>
              <a:defRPr/>
            </a:pPr>
            <a:r>
              <a:rPr lang="zh-CN" altLang="en-US" sz="2000" kern="0" noProof="0" smtClean="0">
                <a:effectLst>
                  <a:outerShdw blurRad="38100" dist="38100" dir="2700000" algn="tl">
                    <a:srgbClr val="000000"/>
                  </a:outerShdw>
                </a:effectLst>
                <a:latin typeface="+mn-lt"/>
                <a:ea typeface="+mn-ea"/>
                <a:cs typeface="+mn-cs"/>
                <a:sym typeface="+mn-ea"/>
              </a:rPr>
              <a:t>（</a:t>
            </a:r>
            <a:r>
              <a:rPr lang="en-US" altLang="zh-CN" sz="2000" kern="0" noProof="0" smtClean="0">
                <a:effectLst>
                  <a:outerShdw blurRad="38100" dist="38100" dir="2700000" algn="tl">
                    <a:srgbClr val="000000"/>
                  </a:outerShdw>
                </a:effectLst>
                <a:latin typeface="+mn-lt"/>
                <a:ea typeface="+mn-ea"/>
                <a:cs typeface="+mn-cs"/>
                <a:sym typeface="+mn-ea"/>
              </a:rPr>
              <a:t>5</a:t>
            </a:r>
            <a:r>
              <a:rPr lang="zh-CN" altLang="en-US" sz="2000" kern="0" noProof="0" smtClean="0">
                <a:effectLst>
                  <a:outerShdw blurRad="38100" dist="38100" dir="2700000" algn="tl">
                    <a:srgbClr val="000000"/>
                  </a:outerShdw>
                </a:effectLst>
                <a:latin typeface="+mn-lt"/>
                <a:ea typeface="+mn-ea"/>
                <a:cs typeface="+mn-cs"/>
                <a:sym typeface="+mn-ea"/>
              </a:rPr>
              <a:t>）在预案演练或者应急救援中发现需要修订预案的重大问题；</a:t>
            </a:r>
            <a:endParaRPr kumimoji="0" lang="zh-CN" altLang="en-US" sz="2000" kern="0" cap="none" spc="0" normalizeH="0" baseline="0" noProof="0" smtClean="0">
              <a:effectLst>
                <a:outerShdw blurRad="38100" dist="38100" dir="2700000" algn="tl">
                  <a:srgbClr val="000000"/>
                </a:outerShdw>
              </a:effectLst>
              <a:latin typeface="+mn-lt"/>
              <a:ea typeface="+mn-ea"/>
              <a:cs typeface="+mn-cs"/>
            </a:endParaRPr>
          </a:p>
          <a:p>
            <a:pPr marR="0" defTabSz="914400" eaLnBrk="0" hangingPunct="0">
              <a:spcBef>
                <a:spcPct val="20000"/>
              </a:spcBef>
              <a:buClr>
                <a:schemeClr val="tx2"/>
              </a:buClr>
              <a:buSzTx/>
              <a:buFontTx/>
              <a:defRPr/>
            </a:pPr>
            <a:r>
              <a:rPr lang="zh-CN" altLang="en-US" sz="2000" kern="0" noProof="0" smtClean="0">
                <a:effectLst>
                  <a:outerShdw blurRad="38100" dist="38100" dir="2700000" algn="tl">
                    <a:srgbClr val="000000"/>
                  </a:outerShdw>
                </a:effectLst>
                <a:latin typeface="+mn-lt"/>
                <a:ea typeface="+mn-ea"/>
                <a:cs typeface="+mn-cs"/>
                <a:sym typeface="+mn-ea"/>
              </a:rPr>
              <a:t>（</a:t>
            </a:r>
            <a:r>
              <a:rPr lang="en-US" altLang="zh-CN" sz="2000" kern="0" noProof="0" smtClean="0">
                <a:effectLst>
                  <a:outerShdw blurRad="38100" dist="38100" dir="2700000" algn="tl">
                    <a:srgbClr val="000000"/>
                  </a:outerShdw>
                </a:effectLst>
                <a:latin typeface="+mn-lt"/>
                <a:ea typeface="+mn-ea"/>
                <a:cs typeface="+mn-cs"/>
                <a:sym typeface="+mn-ea"/>
              </a:rPr>
              <a:t>6</a:t>
            </a:r>
            <a:r>
              <a:rPr lang="zh-CN" altLang="en-US" sz="2000" kern="0" noProof="0" smtClean="0">
                <a:effectLst>
                  <a:outerShdw blurRad="38100" dist="38100" dir="2700000" algn="tl">
                    <a:srgbClr val="000000"/>
                  </a:outerShdw>
                </a:effectLst>
                <a:latin typeface="+mn-lt"/>
                <a:ea typeface="+mn-ea"/>
                <a:cs typeface="+mn-cs"/>
                <a:sym typeface="+mn-ea"/>
              </a:rPr>
              <a:t>）其他应当修订的情形。</a:t>
            </a:r>
            <a:endParaRPr kumimoji="0" lang="en-US" altLang="zh-CN" sz="2000" kern="0" cap="none" spc="0" normalizeH="0" baseline="0" noProof="0" smtClean="0">
              <a:effectLst>
                <a:outerShdw blurRad="38100" dist="38100" dir="2700000" algn="tl">
                  <a:srgbClr val="000000"/>
                </a:outerShdw>
              </a:effectLst>
              <a:latin typeface="+mn-lt"/>
              <a:ea typeface="+mn-ea"/>
              <a:cs typeface="+mn-cs"/>
            </a:endParaRPr>
          </a:p>
          <a:p>
            <a:pPr marR="0" defTabSz="914400" eaLnBrk="0" hangingPunct="0">
              <a:spcBef>
                <a:spcPct val="20000"/>
              </a:spcBef>
              <a:buClr>
                <a:schemeClr val="tx2"/>
              </a:buClr>
              <a:buSzTx/>
              <a:buFontTx/>
              <a:defRPr/>
            </a:pPr>
            <a:r>
              <a:rPr lang="zh-CN" altLang="en-US" sz="2000" u="sng" kern="0" noProof="0" smtClean="0">
                <a:solidFill>
                  <a:srgbClr val="FFFF00"/>
                </a:solidFill>
                <a:effectLst>
                  <a:outerShdw blurRad="38100" dist="38100" dir="2700000" algn="tl">
                    <a:srgbClr val="000000"/>
                  </a:outerShdw>
                </a:effectLst>
                <a:latin typeface="+mn-lt"/>
                <a:ea typeface="+mn-ea"/>
                <a:cs typeface="+mn-cs"/>
                <a:sym typeface="+mn-ea"/>
              </a:rPr>
              <a:t>应急预案一般每三年进行修订补充完善一次。</a:t>
            </a:r>
            <a:endParaRPr kumimoji="0" lang="en-US" altLang="zh-CN" sz="2000" u="sng" kern="0" cap="none" spc="0" normalizeH="0" baseline="0" noProof="0" smtClean="0">
              <a:solidFill>
                <a:srgbClr val="FFFF00"/>
              </a:solidFill>
              <a:effectLst>
                <a:outerShdw blurRad="38100" dist="38100" dir="2700000" algn="tl">
                  <a:srgbClr val="000000"/>
                </a:outerShdw>
              </a:effectLst>
              <a:latin typeface="+mn-lt"/>
              <a:ea typeface="+mn-ea"/>
              <a:cs typeface="+mn-cs"/>
            </a:endParaRPr>
          </a:p>
          <a:p>
            <a:pPr marR="0" defTabSz="914400" eaLnBrk="0" hangingPunct="0">
              <a:spcBef>
                <a:spcPct val="20000"/>
              </a:spcBef>
              <a:buClr>
                <a:schemeClr val="tx2"/>
              </a:buClr>
              <a:buSzTx/>
              <a:buFontTx/>
              <a:defRPr/>
            </a:pPr>
            <a:r>
              <a:rPr lang="en-US" altLang="zh-CN" sz="2000" kern="0" noProof="0" smtClean="0">
                <a:effectLst>
                  <a:outerShdw blurRad="38100" dist="38100" dir="2700000" algn="tl">
                    <a:srgbClr val="000000"/>
                  </a:outerShdw>
                </a:effectLst>
                <a:latin typeface="+mn-lt"/>
                <a:ea typeface="+mn-ea"/>
                <a:cs typeface="+mn-cs"/>
                <a:sym typeface="+mn-ea"/>
              </a:rPr>
              <a:t>《</a:t>
            </a:r>
            <a:r>
              <a:rPr lang="zh-CN" altLang="en-US" sz="2000" kern="0" noProof="0" smtClean="0">
                <a:effectLst>
                  <a:outerShdw blurRad="38100" dist="38100" dir="2700000" algn="tl">
                    <a:srgbClr val="000000"/>
                  </a:outerShdw>
                </a:effectLst>
                <a:latin typeface="+mn-lt"/>
                <a:ea typeface="+mn-ea"/>
                <a:cs typeface="+mn-cs"/>
                <a:sym typeface="+mn-ea"/>
              </a:rPr>
              <a:t>生产安全事故应急预案管理办法</a:t>
            </a:r>
            <a:r>
              <a:rPr lang="en-US" altLang="zh-CN" sz="2000" kern="0" noProof="0" smtClean="0">
                <a:effectLst>
                  <a:outerShdw blurRad="38100" dist="38100" dir="2700000" algn="tl">
                    <a:srgbClr val="000000"/>
                  </a:outerShdw>
                </a:effectLst>
                <a:latin typeface="+mn-lt"/>
                <a:ea typeface="+mn-ea"/>
                <a:cs typeface="+mn-cs"/>
                <a:sym typeface="+mn-ea"/>
              </a:rPr>
              <a:t>》</a:t>
            </a:r>
            <a:r>
              <a:rPr lang="en-US" sz="2000" kern="0" noProof="0" smtClean="0">
                <a:effectLst>
                  <a:outerShdw blurRad="38100" dist="38100" dir="2700000" algn="tl">
                    <a:srgbClr val="000000"/>
                  </a:outerShdw>
                </a:effectLst>
                <a:latin typeface="+mn-lt"/>
                <a:ea typeface="+mn-ea"/>
                <a:cs typeface="+mn-cs"/>
                <a:sym typeface="+mn-ea"/>
              </a:rPr>
              <a:t>(</a:t>
            </a:r>
            <a:r>
              <a:rPr lang="zh-CN" altLang="en-US" sz="2000" kern="0" noProof="0" smtClean="0">
                <a:effectLst>
                  <a:outerShdw blurRad="38100" dist="38100" dir="2700000" algn="tl">
                    <a:srgbClr val="000000"/>
                  </a:outerShdw>
                </a:effectLst>
                <a:latin typeface="+mn-lt"/>
                <a:ea typeface="+mn-ea"/>
                <a:cs typeface="+mn-cs"/>
                <a:sym typeface="+mn-ea"/>
              </a:rPr>
              <a:t>国家安全生产监督管理总局令第</a:t>
            </a:r>
            <a:r>
              <a:rPr lang="en-US" sz="2000" kern="0" noProof="0" smtClean="0">
                <a:effectLst>
                  <a:outerShdw blurRad="38100" dist="38100" dir="2700000" algn="tl">
                    <a:srgbClr val="000000"/>
                  </a:outerShdw>
                </a:effectLst>
                <a:latin typeface="+mn-lt"/>
                <a:ea typeface="+mn-ea"/>
                <a:cs typeface="+mn-cs"/>
                <a:sym typeface="+mn-ea"/>
              </a:rPr>
              <a:t>88</a:t>
            </a:r>
            <a:r>
              <a:rPr lang="zh-CN" altLang="en-US" sz="2000" kern="0" noProof="0" smtClean="0">
                <a:effectLst>
                  <a:outerShdw blurRad="38100" dist="38100" dir="2700000" algn="tl">
                    <a:srgbClr val="000000"/>
                  </a:outerShdw>
                </a:effectLst>
                <a:latin typeface="+mn-lt"/>
                <a:ea typeface="+mn-ea"/>
                <a:cs typeface="+mn-cs"/>
                <a:sym typeface="+mn-ea"/>
              </a:rPr>
              <a:t>号</a:t>
            </a:r>
            <a:r>
              <a:rPr lang="en-US" sz="2000" kern="0" noProof="0" smtClean="0">
                <a:effectLst>
                  <a:outerShdw blurRad="38100" dist="38100" dir="2700000" algn="tl">
                    <a:srgbClr val="000000"/>
                  </a:outerShdw>
                </a:effectLst>
                <a:latin typeface="+mn-lt"/>
                <a:ea typeface="+mn-ea"/>
                <a:cs typeface="+mn-cs"/>
                <a:sym typeface="+mn-ea"/>
              </a:rPr>
              <a:t>) </a:t>
            </a:r>
            <a:r>
              <a:rPr lang="zh-CN" altLang="en-US" sz="2000" kern="0" noProof="0" smtClean="0">
                <a:effectLst>
                  <a:outerShdw blurRad="38100" dist="38100" dir="2700000" algn="tl">
                    <a:srgbClr val="000000"/>
                  </a:outerShdw>
                </a:effectLst>
                <a:latin typeface="+mn-lt"/>
                <a:ea typeface="+mn-ea"/>
                <a:cs typeface="+mn-cs"/>
                <a:sym typeface="+mn-ea"/>
              </a:rPr>
              <a:t>（应急管理部令第</a:t>
            </a:r>
            <a:r>
              <a:rPr lang="en-US" sz="2000" kern="0" noProof="0" smtClean="0">
                <a:effectLst>
                  <a:outerShdw blurRad="38100" dist="38100" dir="2700000" algn="tl">
                    <a:srgbClr val="000000"/>
                  </a:outerShdw>
                </a:effectLst>
                <a:latin typeface="+mn-lt"/>
                <a:ea typeface="+mn-ea"/>
                <a:cs typeface="+mn-cs"/>
                <a:sym typeface="+mn-ea"/>
              </a:rPr>
              <a:t>2</a:t>
            </a:r>
            <a:r>
              <a:rPr lang="zh-CN" altLang="en-US" sz="2000" kern="0" noProof="0" smtClean="0">
                <a:effectLst>
                  <a:outerShdw blurRad="38100" dist="38100" dir="2700000" algn="tl">
                    <a:srgbClr val="000000"/>
                  </a:outerShdw>
                </a:effectLst>
                <a:latin typeface="+mn-lt"/>
                <a:ea typeface="+mn-ea"/>
                <a:cs typeface="+mn-cs"/>
                <a:sym typeface="+mn-ea"/>
              </a:rPr>
              <a:t>号，</a:t>
            </a:r>
            <a:r>
              <a:rPr lang="en-US" sz="2000" kern="0" noProof="0" smtClean="0">
                <a:effectLst>
                  <a:outerShdw blurRad="38100" dist="38100" dir="2700000" algn="tl">
                    <a:srgbClr val="000000"/>
                  </a:outerShdw>
                </a:effectLst>
                <a:latin typeface="+mn-lt"/>
                <a:ea typeface="+mn-ea"/>
                <a:cs typeface="+mn-cs"/>
                <a:sym typeface="+mn-ea"/>
              </a:rPr>
              <a:t>2019</a:t>
            </a:r>
            <a:r>
              <a:rPr lang="zh-CN" altLang="en-US" sz="2000" kern="0" noProof="0" smtClean="0">
                <a:effectLst>
                  <a:outerShdw blurRad="38100" dist="38100" dir="2700000" algn="tl">
                    <a:srgbClr val="000000"/>
                  </a:outerShdw>
                </a:effectLst>
                <a:latin typeface="+mn-lt"/>
                <a:ea typeface="+mn-ea"/>
                <a:cs typeface="+mn-cs"/>
                <a:sym typeface="+mn-ea"/>
              </a:rPr>
              <a:t>年修订）</a:t>
            </a:r>
            <a:endParaRPr kumimoji="0" lang="zh-CN" altLang="en-US" sz="2000" kern="0" cap="none" spc="0" normalizeH="0" baseline="0" noProof="0" smtClean="0">
              <a:effectLst>
                <a:outerShdw blurRad="38100" dist="38100" dir="2700000" algn="tl">
                  <a:srgbClr val="000000"/>
                </a:outerShdw>
              </a:effectLst>
              <a:latin typeface="+mn-lt"/>
              <a:ea typeface="+mn-ea"/>
              <a:cs typeface="+mn-cs"/>
            </a:endParaRPr>
          </a:p>
          <a:p>
            <a:pPr marR="0" defTabSz="914400" eaLnBrk="0" hangingPunct="0">
              <a:spcBef>
                <a:spcPct val="20000"/>
              </a:spcBef>
              <a:buClr>
                <a:schemeClr val="tx2"/>
              </a:buClr>
              <a:buSzTx/>
              <a:buFontTx/>
              <a:defRPr/>
            </a:pPr>
            <a:endParaRPr kumimoji="0" lang="zh-CN" altLang="en-US" sz="2000" kern="0" cap="none" spc="0" normalizeH="0" baseline="0" noProof="0" smtClean="0">
              <a:solidFill>
                <a:srgbClr val="FF0000"/>
              </a:solidFill>
              <a:effectLst>
                <a:outerShdw blurRad="38100" dist="38100" dir="2700000" algn="tl">
                  <a:srgbClr val="000000"/>
                </a:outerShdw>
              </a:effectLst>
              <a:latin typeface="+mn-lt"/>
              <a:ea typeface="+mn-ea"/>
              <a:cs typeface="+mn-cs"/>
            </a:endParaRPr>
          </a:p>
          <a:p>
            <a:endParaRPr lang="zh-CN" altLang="en-US" sz="2000" noProof="1"/>
          </a:p>
        </p:txBody>
      </p:sp>
    </p:spTree>
  </p:cSld>
  <p:clrMapOvr>
    <a:masterClrMapping/>
  </p:clrMapOvr>
  <p:transition spd="slow" advTm="5769">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289" name="Freeform 7"/>
          <p:cNvSpPr/>
          <p:nvPr/>
        </p:nvSpPr>
        <p:spPr>
          <a:xfrm>
            <a:off x="890588" y="785813"/>
            <a:ext cx="369887" cy="425450"/>
          </a:xfrm>
          <a:custGeom>
            <a:avLst/>
            <a:gdLst/>
            <a:ahLst/>
            <a:cxnLst>
              <a:cxn ang="0">
                <a:pos x="2147483647" y="0"/>
              </a:cxn>
              <a:cxn ang="0">
                <a:pos x="2147483647" y="0"/>
              </a:cxn>
              <a:cxn ang="0">
                <a:pos x="2147483647" y="2147483647"/>
              </a:cxn>
              <a:cxn ang="0">
                <a:pos x="0" y="2147483647"/>
              </a:cxn>
              <a:cxn ang="0">
                <a:pos x="0" y="2147483647"/>
              </a:cxn>
              <a:cxn ang="0">
                <a:pos x="2147483647" y="2147483647"/>
              </a:cxn>
              <a:cxn ang="0">
                <a:pos x="2147483647" y="2147483647"/>
              </a:cxn>
              <a:cxn ang="0">
                <a:pos x="2147483647" y="2147483647"/>
              </a:cxn>
              <a:cxn ang="0">
                <a:pos x="2147483647" y="2147483647"/>
              </a:cxn>
              <a:cxn ang="0">
                <a:pos x="2147483647" y="0"/>
              </a:cxn>
            </a:cxnLst>
            <a:pathLst>
              <a:path w="2504" h="2504">
                <a:moveTo>
                  <a:pt x="2199" y="0"/>
                </a:moveTo>
                <a:lnTo>
                  <a:pt x="2504" y="0"/>
                </a:lnTo>
                <a:lnTo>
                  <a:pt x="2504" y="2504"/>
                </a:lnTo>
                <a:lnTo>
                  <a:pt x="0" y="2504"/>
                </a:lnTo>
                <a:lnTo>
                  <a:pt x="0" y="2199"/>
                </a:lnTo>
                <a:lnTo>
                  <a:pt x="1970" y="2199"/>
                </a:lnTo>
                <a:lnTo>
                  <a:pt x="87" y="315"/>
                </a:lnTo>
                <a:lnTo>
                  <a:pt x="303" y="99"/>
                </a:lnTo>
                <a:lnTo>
                  <a:pt x="2199" y="1996"/>
                </a:lnTo>
                <a:lnTo>
                  <a:pt x="2199" y="0"/>
                </a:lnTo>
                <a:close/>
              </a:path>
            </a:pathLst>
          </a:custGeom>
          <a:solidFill>
            <a:schemeClr val="bg1"/>
          </a:solidFill>
          <a:ln w="9525">
            <a:noFill/>
          </a:ln>
        </p:spPr>
        <p:txBody>
          <a:bodyPr/>
          <a:p>
            <a:endParaRPr lang="zh-CN" altLang="en-US"/>
          </a:p>
        </p:txBody>
      </p:sp>
      <p:sp>
        <p:nvSpPr>
          <p:cNvPr id="2" name="文本框 1"/>
          <p:cNvSpPr txBox="1"/>
          <p:nvPr/>
        </p:nvSpPr>
        <p:spPr>
          <a:xfrm>
            <a:off x="474663" y="1554163"/>
            <a:ext cx="8285163" cy="4395788"/>
          </a:xfrm>
          <a:prstGeom prst="rect">
            <a:avLst/>
          </a:prstGeom>
          <a:noFill/>
        </p:spPr>
        <p:txBody>
          <a:bodyPr wrap="square" rtlCol="0">
            <a:noAutofit/>
          </a:bodyPr>
          <a:p>
            <a:pPr marL="571500" marR="0" indent="-571500" defTabSz="914400">
              <a:lnSpc>
                <a:spcPts val="3200"/>
              </a:lnSpc>
              <a:spcBef>
                <a:spcPts val="20"/>
              </a:spcBef>
              <a:spcAft>
                <a:spcPts val="0"/>
              </a:spcAft>
              <a:buClr>
                <a:schemeClr val="tx2"/>
              </a:buClr>
              <a:buSzTx/>
              <a:buFontTx/>
              <a:defRPr/>
            </a:pPr>
            <a:r>
              <a:rPr lang="en-US" altLang="zh-CN" kern="0" noProof="0" dirty="0" smtClean="0">
                <a:effectLst>
                  <a:outerShdw blurRad="38100" dist="38100" dir="2700000" algn="tl">
                    <a:srgbClr val="000000"/>
                  </a:outerShdw>
                </a:effectLst>
                <a:latin typeface="+mn-lt"/>
                <a:ea typeface="+mn-ea"/>
                <a:cs typeface="+mn-cs"/>
                <a:sym typeface="+mn-ea"/>
              </a:rPr>
              <a:t>《</a:t>
            </a:r>
            <a:r>
              <a:rPr lang="zh-CN" altLang="en-US" kern="0" noProof="0" dirty="0" smtClean="0">
                <a:effectLst>
                  <a:outerShdw blurRad="38100" dist="38100" dir="2700000" algn="tl">
                    <a:srgbClr val="000000"/>
                  </a:outerShdw>
                </a:effectLst>
                <a:latin typeface="+mn-lt"/>
                <a:ea typeface="+mn-ea"/>
                <a:cs typeface="+mn-cs"/>
                <a:sym typeface="+mn-ea"/>
              </a:rPr>
              <a:t>安全生产法</a:t>
            </a:r>
            <a:r>
              <a:rPr lang="en-US" altLang="zh-CN" kern="0" noProof="0" dirty="0" smtClean="0">
                <a:effectLst>
                  <a:outerShdw blurRad="38100" dist="38100" dir="2700000" algn="tl">
                    <a:srgbClr val="000000"/>
                  </a:outerShdw>
                </a:effectLst>
                <a:latin typeface="+mn-lt"/>
                <a:ea typeface="+mn-ea"/>
                <a:cs typeface="+mn-cs"/>
                <a:sym typeface="+mn-ea"/>
              </a:rPr>
              <a:t>》</a:t>
            </a:r>
            <a:r>
              <a:rPr lang="zh-CN" altLang="en-US" kern="0" noProof="0" dirty="0" smtClean="0">
                <a:effectLst>
                  <a:outerShdw blurRad="38100" dist="38100" dir="2700000" algn="tl">
                    <a:srgbClr val="000000"/>
                  </a:outerShdw>
                </a:effectLst>
                <a:latin typeface="+mn-lt"/>
                <a:ea typeface="+mn-ea"/>
                <a:cs typeface="+mn-cs"/>
                <a:sym typeface="+mn-ea"/>
              </a:rPr>
              <a:t>国家主席令</a:t>
            </a:r>
            <a:r>
              <a:rPr lang="en-US" altLang="zh-CN" kern="0" noProof="0" dirty="0" smtClean="0">
                <a:effectLst>
                  <a:outerShdw blurRad="38100" dist="38100" dir="2700000" algn="tl">
                    <a:srgbClr val="000000"/>
                  </a:outerShdw>
                </a:effectLst>
                <a:latin typeface="+mn-lt"/>
                <a:ea typeface="+mn-ea"/>
                <a:cs typeface="+mn-cs"/>
                <a:sym typeface="+mn-ea"/>
              </a:rPr>
              <a:t>88</a:t>
            </a:r>
            <a:r>
              <a:rPr lang="zh-CN" altLang="en-US" kern="0" noProof="0" dirty="0" smtClean="0">
                <a:effectLst>
                  <a:outerShdw blurRad="38100" dist="38100" dir="2700000" algn="tl">
                    <a:srgbClr val="000000"/>
                  </a:outerShdw>
                </a:effectLst>
                <a:latin typeface="+mn-lt"/>
                <a:ea typeface="+mn-ea"/>
                <a:cs typeface="+mn-cs"/>
                <a:sym typeface="+mn-ea"/>
              </a:rPr>
              <a:t>号，</a:t>
            </a:r>
            <a:r>
              <a:rPr lang="en-US" altLang="zh-CN" kern="0" noProof="0" dirty="0" smtClean="0">
                <a:effectLst>
                  <a:outerShdw blurRad="38100" dist="38100" dir="2700000" algn="tl">
                    <a:srgbClr val="000000"/>
                  </a:outerShdw>
                </a:effectLst>
                <a:latin typeface="+mn-lt"/>
                <a:ea typeface="+mn-ea"/>
                <a:cs typeface="+mn-cs"/>
                <a:sym typeface="+mn-ea"/>
              </a:rPr>
              <a:t>2021</a:t>
            </a:r>
            <a:r>
              <a:rPr lang="zh-CN" altLang="en-US" kern="0" noProof="0" dirty="0" smtClean="0">
                <a:effectLst>
                  <a:outerShdw blurRad="38100" dist="38100" dir="2700000" algn="tl">
                    <a:srgbClr val="000000"/>
                  </a:outerShdw>
                </a:effectLst>
                <a:latin typeface="+mn-lt"/>
                <a:ea typeface="+mn-ea"/>
                <a:cs typeface="+mn-cs"/>
                <a:sym typeface="+mn-ea"/>
              </a:rPr>
              <a:t>年</a:t>
            </a:r>
            <a:r>
              <a:rPr lang="en-US" altLang="zh-CN" kern="0" noProof="0" dirty="0" smtClean="0">
                <a:effectLst>
                  <a:outerShdw blurRad="38100" dist="38100" dir="2700000" algn="tl">
                    <a:srgbClr val="000000"/>
                  </a:outerShdw>
                </a:effectLst>
                <a:latin typeface="+mn-lt"/>
                <a:ea typeface="+mn-ea"/>
                <a:cs typeface="+mn-cs"/>
                <a:sym typeface="+mn-ea"/>
              </a:rPr>
              <a:t>9</a:t>
            </a:r>
            <a:r>
              <a:rPr lang="zh-CN" altLang="en-US" kern="0" noProof="0" dirty="0" smtClean="0">
                <a:effectLst>
                  <a:outerShdw blurRad="38100" dist="38100" dir="2700000" algn="tl">
                    <a:srgbClr val="000000"/>
                  </a:outerShdw>
                </a:effectLst>
                <a:latin typeface="+mn-lt"/>
                <a:ea typeface="+mn-ea"/>
                <a:cs typeface="+mn-cs"/>
                <a:sym typeface="+mn-ea"/>
              </a:rPr>
              <a:t>月</a:t>
            </a:r>
            <a:r>
              <a:rPr lang="en-US" altLang="zh-CN" kern="0" noProof="0" dirty="0" smtClean="0">
                <a:effectLst>
                  <a:outerShdw blurRad="38100" dist="38100" dir="2700000" algn="tl">
                    <a:srgbClr val="000000"/>
                  </a:outerShdw>
                </a:effectLst>
                <a:latin typeface="+mn-lt"/>
                <a:ea typeface="+mn-ea"/>
                <a:cs typeface="+mn-cs"/>
                <a:sym typeface="+mn-ea"/>
              </a:rPr>
              <a:t>1</a:t>
            </a:r>
            <a:r>
              <a:rPr lang="zh-CN" altLang="en-US" kern="0" noProof="0" dirty="0" smtClean="0">
                <a:effectLst>
                  <a:outerShdw blurRad="38100" dist="38100" dir="2700000" algn="tl">
                    <a:srgbClr val="000000"/>
                  </a:outerShdw>
                </a:effectLst>
                <a:latin typeface="+mn-lt"/>
                <a:ea typeface="+mn-ea"/>
                <a:cs typeface="+mn-cs"/>
                <a:sym typeface="+mn-ea"/>
              </a:rPr>
              <a:t>日实施，对</a:t>
            </a:r>
            <a:r>
              <a:rPr kern="0" noProof="0" dirty="0" smtClean="0">
                <a:effectLst>
                  <a:outerShdw blurRad="38100" dist="38100" dir="2700000" algn="tl">
                    <a:srgbClr val="000000"/>
                  </a:outerShdw>
                </a:effectLst>
                <a:latin typeface="+mn-lt"/>
                <a:ea typeface="+mn-ea"/>
                <a:cs typeface="+mn-cs"/>
                <a:sym typeface="+mn-ea"/>
              </a:rPr>
              <a:t>主要负责人</a:t>
            </a:r>
            <a:r>
              <a:rPr lang="zh-CN" altLang="en-US" kern="0" noProof="0" dirty="0" smtClean="0">
                <a:effectLst>
                  <a:outerShdw blurRad="38100" dist="38100" dir="2700000" algn="tl">
                    <a:srgbClr val="000000"/>
                  </a:outerShdw>
                </a:effectLst>
                <a:latin typeface="+mn-lt"/>
                <a:ea typeface="+mn-ea"/>
                <a:cs typeface="+mn-cs"/>
                <a:sym typeface="+mn-ea"/>
              </a:rPr>
              <a:t>职责要求：</a:t>
            </a:r>
            <a:endParaRPr kumimoji="0" lang="en-US" altLang="zh-CN" kern="0" cap="none" spc="0" normalizeH="0" baseline="0" noProof="0" dirty="0" smtClean="0">
              <a:effectLst>
                <a:outerShdw blurRad="38100" dist="38100" dir="2700000" algn="tl">
                  <a:srgbClr val="000000"/>
                </a:outerShdw>
              </a:effectLst>
              <a:latin typeface="+mn-lt"/>
              <a:ea typeface="+mn-ea"/>
              <a:cs typeface="+mn-cs"/>
            </a:endParaRPr>
          </a:p>
          <a:p>
            <a:pPr marR="0" defTabSz="914400" eaLnBrk="0" hangingPunct="0">
              <a:lnSpc>
                <a:spcPts val="3200"/>
              </a:lnSpc>
              <a:spcBef>
                <a:spcPts val="20"/>
              </a:spcBef>
              <a:spcAft>
                <a:spcPts val="0"/>
              </a:spcAft>
              <a:buClr>
                <a:schemeClr val="tx2"/>
              </a:buClr>
              <a:buSzTx/>
              <a:buFontTx/>
              <a:defRPr/>
            </a:pPr>
            <a:r>
              <a:rPr lang="zh-CN" altLang="en-US" kern="0" noProof="0" dirty="0" smtClean="0">
                <a:effectLst>
                  <a:outerShdw blurRad="38100" dist="38100" dir="2700000" algn="tl">
                    <a:srgbClr val="000000"/>
                  </a:outerShdw>
                </a:effectLst>
                <a:latin typeface="+mn-lt"/>
                <a:ea typeface="+mn-ea"/>
                <a:cs typeface="+mn-cs"/>
                <a:sym typeface="+mn-ea"/>
              </a:rPr>
              <a:t>第二十一条　</a:t>
            </a:r>
            <a:r>
              <a:rPr kern="0" noProof="0" dirty="0" smtClean="0">
                <a:effectLst>
                  <a:outerShdw blurRad="38100" dist="38100" dir="2700000" algn="tl">
                    <a:srgbClr val="000000"/>
                  </a:outerShdw>
                </a:effectLst>
                <a:latin typeface="+mn-lt"/>
                <a:ea typeface="+mn-ea"/>
                <a:cs typeface="+mn-cs"/>
                <a:sym typeface="+mn-ea"/>
              </a:rPr>
              <a:t>生产经营单位的主要负责人对本单位安全生产工作负有下列职责:</a:t>
            </a:r>
            <a:endParaRPr kern="0" noProof="0" dirty="0" smtClean="0">
              <a:effectLst>
                <a:outerShdw blurRad="38100" dist="38100" dir="2700000" algn="tl">
                  <a:srgbClr val="000000"/>
                </a:outerShdw>
              </a:effectLst>
              <a:latin typeface="+mn-lt"/>
              <a:ea typeface="+mn-ea"/>
              <a:sym typeface="+mn-ea"/>
            </a:endParaRPr>
          </a:p>
          <a:p>
            <a:pPr marR="0" defTabSz="914400" eaLnBrk="0" hangingPunct="0">
              <a:lnSpc>
                <a:spcPts val="3200"/>
              </a:lnSpc>
              <a:spcBef>
                <a:spcPts val="20"/>
              </a:spcBef>
              <a:spcAft>
                <a:spcPts val="0"/>
              </a:spcAft>
              <a:buClr>
                <a:schemeClr val="tx2"/>
              </a:buClr>
              <a:buSzTx/>
              <a:buFontTx/>
              <a:defRPr/>
            </a:pPr>
            <a:r>
              <a:rPr kern="0" noProof="0" dirty="0" smtClean="0">
                <a:effectLst>
                  <a:outerShdw blurRad="38100" dist="38100" dir="2700000" algn="tl">
                    <a:srgbClr val="000000"/>
                  </a:outerShdw>
                </a:effectLst>
                <a:latin typeface="+mn-lt"/>
                <a:ea typeface="+mn-ea"/>
                <a:cs typeface="+mn-cs"/>
                <a:sym typeface="+mn-ea"/>
              </a:rPr>
              <a:t>（一）建立健全并落实本单位全员安全生产责任制，加强</a:t>
            </a:r>
            <a:r>
              <a:rPr kern="0" noProof="0" dirty="0" smtClean="0">
                <a:solidFill>
                  <a:srgbClr val="FF0000"/>
                </a:solidFill>
                <a:effectLst>
                  <a:outerShdw blurRad="38100" dist="38100" dir="2700000" algn="tl">
                    <a:srgbClr val="000000"/>
                  </a:outerShdw>
                </a:effectLst>
                <a:latin typeface="+mn-lt"/>
                <a:ea typeface="+mn-ea"/>
                <a:cs typeface="+mn-cs"/>
                <a:sym typeface="+mn-ea"/>
              </a:rPr>
              <a:t>安全生产标准化</a:t>
            </a:r>
            <a:r>
              <a:rPr kern="0" noProof="0" dirty="0" smtClean="0">
                <a:effectLst>
                  <a:outerShdw blurRad="38100" dist="38100" dir="2700000" algn="tl">
                    <a:srgbClr val="000000"/>
                  </a:outerShdw>
                </a:effectLst>
                <a:latin typeface="+mn-lt"/>
                <a:ea typeface="+mn-ea"/>
                <a:cs typeface="+mn-cs"/>
                <a:sym typeface="+mn-ea"/>
              </a:rPr>
              <a:t>建设；</a:t>
            </a:r>
            <a:endParaRPr kern="0" noProof="0" dirty="0" smtClean="0">
              <a:effectLst>
                <a:outerShdw blurRad="38100" dist="38100" dir="2700000" algn="tl">
                  <a:srgbClr val="000000"/>
                </a:outerShdw>
              </a:effectLst>
              <a:latin typeface="+mn-lt"/>
              <a:ea typeface="+mn-ea"/>
              <a:sym typeface="+mn-ea"/>
            </a:endParaRPr>
          </a:p>
          <a:p>
            <a:pPr marR="0" defTabSz="914400" eaLnBrk="0" hangingPunct="0">
              <a:lnSpc>
                <a:spcPts val="3200"/>
              </a:lnSpc>
              <a:spcBef>
                <a:spcPts val="20"/>
              </a:spcBef>
              <a:spcAft>
                <a:spcPts val="0"/>
              </a:spcAft>
              <a:buClr>
                <a:schemeClr val="tx2"/>
              </a:buClr>
              <a:buSzTx/>
              <a:buFontTx/>
              <a:defRPr/>
            </a:pPr>
            <a:r>
              <a:rPr kern="0" noProof="0" dirty="0" smtClean="0">
                <a:effectLst>
                  <a:outerShdw blurRad="38100" dist="38100" dir="2700000" algn="tl">
                    <a:srgbClr val="000000"/>
                  </a:outerShdw>
                </a:effectLst>
                <a:latin typeface="+mn-lt"/>
                <a:ea typeface="+mn-ea"/>
                <a:cs typeface="+mn-cs"/>
                <a:sym typeface="+mn-ea"/>
              </a:rPr>
              <a:t>（二）组织制定并实施本单位安全生产规章制度和操作规程；</a:t>
            </a:r>
            <a:endParaRPr kern="0" noProof="0" dirty="0" smtClean="0">
              <a:effectLst>
                <a:outerShdw blurRad="38100" dist="38100" dir="2700000" algn="tl">
                  <a:srgbClr val="000000"/>
                </a:outerShdw>
              </a:effectLst>
              <a:latin typeface="+mn-lt"/>
              <a:ea typeface="+mn-ea"/>
              <a:sym typeface="+mn-ea"/>
            </a:endParaRPr>
          </a:p>
          <a:p>
            <a:pPr marR="0" defTabSz="914400" eaLnBrk="0" hangingPunct="0">
              <a:lnSpc>
                <a:spcPts val="3200"/>
              </a:lnSpc>
              <a:spcBef>
                <a:spcPts val="20"/>
              </a:spcBef>
              <a:spcAft>
                <a:spcPts val="0"/>
              </a:spcAft>
              <a:buClr>
                <a:schemeClr val="tx2"/>
              </a:buClr>
              <a:buSzTx/>
              <a:buFontTx/>
              <a:defRPr/>
            </a:pPr>
            <a:r>
              <a:rPr kern="0" noProof="0" dirty="0" smtClean="0">
                <a:effectLst>
                  <a:outerShdw blurRad="38100" dist="38100" dir="2700000" algn="tl">
                    <a:srgbClr val="000000"/>
                  </a:outerShdw>
                </a:effectLst>
                <a:latin typeface="+mn-lt"/>
                <a:ea typeface="+mn-ea"/>
                <a:cs typeface="+mn-cs"/>
                <a:sym typeface="+mn-ea"/>
              </a:rPr>
              <a:t>（三）组织制定并实施本单位安全生产教育和培训计划；</a:t>
            </a:r>
            <a:endParaRPr kern="0" noProof="0" dirty="0" smtClean="0">
              <a:effectLst>
                <a:outerShdw blurRad="38100" dist="38100" dir="2700000" algn="tl">
                  <a:srgbClr val="000000"/>
                </a:outerShdw>
              </a:effectLst>
              <a:latin typeface="+mn-lt"/>
              <a:ea typeface="+mn-ea"/>
              <a:sym typeface="+mn-ea"/>
            </a:endParaRPr>
          </a:p>
          <a:p>
            <a:pPr marR="0" defTabSz="914400" eaLnBrk="0" hangingPunct="0">
              <a:lnSpc>
                <a:spcPts val="3200"/>
              </a:lnSpc>
              <a:spcBef>
                <a:spcPts val="20"/>
              </a:spcBef>
              <a:spcAft>
                <a:spcPts val="0"/>
              </a:spcAft>
              <a:buClr>
                <a:schemeClr val="tx2"/>
              </a:buClr>
              <a:buSzTx/>
              <a:buFontTx/>
              <a:defRPr/>
            </a:pPr>
            <a:r>
              <a:rPr kern="0" noProof="0" dirty="0" smtClean="0">
                <a:effectLst>
                  <a:outerShdw blurRad="38100" dist="38100" dir="2700000" algn="tl">
                    <a:srgbClr val="000000"/>
                  </a:outerShdw>
                </a:effectLst>
                <a:latin typeface="+mn-lt"/>
                <a:ea typeface="+mn-ea"/>
                <a:cs typeface="+mn-cs"/>
                <a:sym typeface="+mn-ea"/>
              </a:rPr>
              <a:t>（四）保证本单位安全生产投入的有效实施；</a:t>
            </a:r>
            <a:endParaRPr kern="0" noProof="0" dirty="0" smtClean="0">
              <a:effectLst>
                <a:outerShdw blurRad="38100" dist="38100" dir="2700000" algn="tl">
                  <a:srgbClr val="000000"/>
                </a:outerShdw>
              </a:effectLst>
              <a:latin typeface="+mn-lt"/>
              <a:ea typeface="+mn-ea"/>
              <a:sym typeface="+mn-ea"/>
            </a:endParaRPr>
          </a:p>
          <a:p>
            <a:pPr marR="0" defTabSz="914400" eaLnBrk="0" hangingPunct="0">
              <a:lnSpc>
                <a:spcPts val="3200"/>
              </a:lnSpc>
              <a:spcBef>
                <a:spcPts val="20"/>
              </a:spcBef>
              <a:spcAft>
                <a:spcPts val="0"/>
              </a:spcAft>
              <a:buClr>
                <a:schemeClr val="tx2"/>
              </a:buClr>
              <a:buSzTx/>
              <a:buFontTx/>
              <a:defRPr/>
            </a:pPr>
            <a:r>
              <a:rPr kern="0" noProof="0" dirty="0" smtClean="0">
                <a:effectLst>
                  <a:outerShdw blurRad="38100" dist="38100" dir="2700000" algn="tl">
                    <a:srgbClr val="000000"/>
                  </a:outerShdw>
                </a:effectLst>
                <a:latin typeface="+mn-lt"/>
                <a:ea typeface="+mn-ea"/>
                <a:cs typeface="+mn-cs"/>
                <a:sym typeface="+mn-ea"/>
              </a:rPr>
              <a:t>（五）组织建立并落实安全风险分级管控和隐患排查治理双重预防工作机制，督促、检查本单位的安全生产工作，及时消除生产安全事故隐患；</a:t>
            </a:r>
            <a:endParaRPr kern="0" noProof="0" dirty="0" smtClean="0">
              <a:effectLst>
                <a:outerShdw blurRad="38100" dist="38100" dir="2700000" algn="tl">
                  <a:srgbClr val="000000"/>
                </a:outerShdw>
              </a:effectLst>
              <a:latin typeface="+mn-lt"/>
              <a:ea typeface="+mn-ea"/>
              <a:sym typeface="+mn-ea"/>
            </a:endParaRPr>
          </a:p>
          <a:p>
            <a:pPr marR="0" defTabSz="914400" eaLnBrk="0" hangingPunct="0">
              <a:lnSpc>
                <a:spcPts val="3200"/>
              </a:lnSpc>
              <a:spcBef>
                <a:spcPts val="20"/>
              </a:spcBef>
              <a:spcAft>
                <a:spcPts val="0"/>
              </a:spcAft>
              <a:buClr>
                <a:schemeClr val="tx2"/>
              </a:buClr>
              <a:buSzTx/>
              <a:buFontTx/>
              <a:defRPr/>
            </a:pPr>
            <a:r>
              <a:rPr kern="0" noProof="0" dirty="0" smtClean="0">
                <a:effectLst>
                  <a:outerShdw blurRad="38100" dist="38100" dir="2700000" algn="tl">
                    <a:srgbClr val="000000"/>
                  </a:outerShdw>
                </a:effectLst>
                <a:latin typeface="+mn-lt"/>
                <a:ea typeface="+mn-ea"/>
                <a:cs typeface="+mn-cs"/>
                <a:sym typeface="+mn-ea"/>
              </a:rPr>
              <a:t>（六）组织制定并实施本单位的生产安全事故应急救援预案；</a:t>
            </a:r>
            <a:endParaRPr kern="0" noProof="0" dirty="0" smtClean="0">
              <a:effectLst>
                <a:outerShdw blurRad="38100" dist="38100" dir="2700000" algn="tl">
                  <a:srgbClr val="000000"/>
                </a:outerShdw>
              </a:effectLst>
              <a:latin typeface="+mn-lt"/>
              <a:ea typeface="+mn-ea"/>
              <a:sym typeface="+mn-ea"/>
            </a:endParaRPr>
          </a:p>
          <a:p>
            <a:pPr marR="0" defTabSz="914400" eaLnBrk="0" hangingPunct="0">
              <a:lnSpc>
                <a:spcPts val="3200"/>
              </a:lnSpc>
              <a:spcBef>
                <a:spcPts val="20"/>
              </a:spcBef>
              <a:spcAft>
                <a:spcPts val="0"/>
              </a:spcAft>
              <a:buClr>
                <a:schemeClr val="tx2"/>
              </a:buClr>
              <a:buSzTx/>
              <a:buFontTx/>
              <a:defRPr/>
            </a:pPr>
            <a:r>
              <a:rPr kern="0" noProof="0" dirty="0" smtClean="0">
                <a:effectLst>
                  <a:outerShdw blurRad="38100" dist="38100" dir="2700000" algn="tl">
                    <a:srgbClr val="000000"/>
                  </a:outerShdw>
                </a:effectLst>
                <a:latin typeface="+mn-lt"/>
                <a:ea typeface="+mn-ea"/>
                <a:cs typeface="+mn-cs"/>
                <a:sym typeface="+mn-ea"/>
              </a:rPr>
              <a:t>（七）及时、如实报告生产安全事故。</a:t>
            </a:r>
            <a:endParaRPr lang="zh-CN" altLang="en-US" noProof="1"/>
          </a:p>
        </p:txBody>
      </p:sp>
    </p:spTree>
  </p:cSld>
  <p:clrMapOvr>
    <a:masterClrMapping/>
  </p:clrMapOvr>
  <p:transition spd="slow" advTm="5769">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900113" y="1339850"/>
            <a:ext cx="8218488" cy="708025"/>
          </a:xfrm>
          <a:prstGeom prst="rect">
            <a:avLst/>
          </a:prstGeom>
          <a:noFill/>
        </p:spPr>
        <p:txBody>
          <a:bodyPr wrap="square" rtlCol="0">
            <a:spAutoFit/>
          </a:bodyPr>
          <a:p>
            <a:r>
              <a:rPr lang="zh-CN" altLang="en-US" sz="2000" kern="0" noProof="0" smtClean="0">
                <a:solidFill>
                  <a:schemeClr val="tx2"/>
                </a:solidFill>
                <a:effectLst>
                  <a:outerShdw blurRad="38100" dist="38100" dir="2700000" algn="tl">
                    <a:srgbClr val="000000"/>
                  </a:outerShdw>
                </a:effectLst>
                <a:latin typeface="+mj-lt"/>
                <a:ea typeface="+mj-ea"/>
                <a:cs typeface="+mj-cs"/>
                <a:sym typeface="+mn-ea"/>
              </a:rPr>
              <a:t>七、应急管理</a:t>
            </a:r>
            <a:endParaRPr kumimoji="0" lang="zh-CN" altLang="en-US" sz="2000" kern="0" cap="none" spc="0" normalizeH="0" baseline="0" noProof="0" dirty="0" smtClean="0">
              <a:solidFill>
                <a:schemeClr val="tx2"/>
              </a:solidFill>
              <a:effectLst>
                <a:outerShdw blurRad="38100" dist="38100" dir="2700000" algn="tl">
                  <a:srgbClr val="000000"/>
                </a:outerShdw>
              </a:effectLst>
              <a:latin typeface="+mj-lt"/>
              <a:ea typeface="+mj-ea"/>
              <a:cs typeface="+mj-cs"/>
            </a:endParaRPr>
          </a:p>
          <a:p>
            <a:endParaRPr lang="zh-CN" altLang="en-US" sz="2000" noProof="1"/>
          </a:p>
        </p:txBody>
      </p:sp>
      <p:sp>
        <p:nvSpPr>
          <p:cNvPr id="4" name="文本框 3"/>
          <p:cNvSpPr txBox="1"/>
          <p:nvPr/>
        </p:nvSpPr>
        <p:spPr>
          <a:xfrm>
            <a:off x="890588" y="1916113"/>
            <a:ext cx="7981950" cy="3352800"/>
          </a:xfrm>
          <a:prstGeom prst="rect">
            <a:avLst/>
          </a:prstGeom>
          <a:noFill/>
        </p:spPr>
        <p:txBody>
          <a:bodyPr wrap="square" rtlCol="0">
            <a:spAutoFit/>
          </a:bodyPr>
          <a:p>
            <a:pPr marR="0" defTabSz="914400" eaLnBrk="0" hangingPunct="0">
              <a:spcBef>
                <a:spcPct val="20000"/>
              </a:spcBef>
              <a:buClr>
                <a:schemeClr val="tx2"/>
              </a:buClr>
              <a:buSzTx/>
              <a:buFontTx/>
              <a:defRPr/>
            </a:pPr>
            <a:r>
              <a:rPr lang="en-US" altLang="zh-CN" sz="2000" kern="0" noProof="0" dirty="0" smtClean="0">
                <a:effectLst>
                  <a:outerShdw blurRad="38100" dist="38100" dir="2700000" algn="tl">
                    <a:srgbClr val="000000"/>
                  </a:outerShdw>
                </a:effectLst>
                <a:latin typeface="+mn-lt"/>
                <a:ea typeface="+mn-ea"/>
                <a:cs typeface="+mn-cs"/>
                <a:sym typeface="+mn-ea"/>
              </a:rPr>
              <a:t>7.2</a:t>
            </a:r>
            <a:r>
              <a:rPr lang="zh-CN" altLang="en-US" sz="2000" kern="0" noProof="0" dirty="0" smtClean="0">
                <a:effectLst>
                  <a:outerShdw blurRad="38100" dist="38100" dir="2700000" algn="tl">
                    <a:srgbClr val="000000"/>
                  </a:outerShdw>
                </a:effectLst>
                <a:latin typeface="+mn-lt"/>
                <a:ea typeface="+mn-ea"/>
                <a:cs typeface="+mn-cs"/>
                <a:sym typeface="+mn-ea"/>
              </a:rPr>
              <a:t>事故信息接收与通报</a:t>
            </a:r>
            <a:endParaRPr kumimoji="0" lang="en-US" altLang="zh-CN" sz="2000" kern="0" cap="none" spc="0" normalizeH="0" baseline="0" noProof="0" dirty="0" smtClean="0">
              <a:effectLst>
                <a:outerShdw blurRad="38100" dist="38100" dir="2700000" algn="tl">
                  <a:srgbClr val="000000"/>
                </a:outerShdw>
              </a:effectLst>
              <a:latin typeface="+mn-lt"/>
              <a:ea typeface="+mn-ea"/>
              <a:cs typeface="+mn-cs"/>
            </a:endParaRPr>
          </a:p>
          <a:p>
            <a:pPr marR="0" defTabSz="914400" eaLnBrk="0" hangingPunct="0">
              <a:spcBef>
                <a:spcPct val="20000"/>
              </a:spcBef>
              <a:buClr>
                <a:schemeClr val="tx2"/>
              </a:buClr>
              <a:buSzTx/>
              <a:buFontTx/>
              <a:defRPr/>
            </a:pPr>
            <a:r>
              <a:rPr lang="en-US" altLang="zh-CN" sz="2000" kern="0" noProof="0" dirty="0" smtClean="0">
                <a:effectLst>
                  <a:outerShdw blurRad="38100" dist="38100" dir="2700000" algn="tl">
                    <a:srgbClr val="000000"/>
                  </a:outerShdw>
                </a:effectLst>
                <a:latin typeface="+mn-lt"/>
                <a:ea typeface="+mn-ea"/>
                <a:cs typeface="+mn-cs"/>
                <a:sym typeface="+mn-ea"/>
              </a:rPr>
              <a:t>1</a:t>
            </a:r>
            <a:r>
              <a:rPr lang="zh-CN" altLang="en-US" sz="2000" kern="0" noProof="0" dirty="0" smtClean="0">
                <a:effectLst>
                  <a:outerShdw blurRad="38100" dist="38100" dir="2700000" algn="tl">
                    <a:srgbClr val="000000"/>
                  </a:outerShdw>
                </a:effectLst>
                <a:latin typeface="+mn-lt"/>
                <a:ea typeface="+mn-ea"/>
                <a:cs typeface="+mn-cs"/>
                <a:sym typeface="+mn-ea"/>
              </a:rPr>
              <a:t>）储配站设有应急值班电话，</a:t>
            </a:r>
            <a:r>
              <a:rPr lang="en-US" sz="2000" kern="0" noProof="0" dirty="0" smtClean="0">
                <a:effectLst>
                  <a:outerShdw blurRad="38100" dist="38100" dir="2700000" algn="tl">
                    <a:srgbClr val="000000"/>
                  </a:outerShdw>
                </a:effectLst>
                <a:latin typeface="+mn-lt"/>
                <a:ea typeface="+mn-ea"/>
                <a:cs typeface="+mn-cs"/>
                <a:sym typeface="+mn-ea"/>
              </a:rPr>
              <a:t>24</a:t>
            </a:r>
            <a:r>
              <a:rPr lang="zh-CN" altLang="en-US" sz="2000" kern="0" noProof="0" dirty="0" smtClean="0">
                <a:effectLst>
                  <a:outerShdw blurRad="38100" dist="38100" dir="2700000" algn="tl">
                    <a:srgbClr val="000000"/>
                  </a:outerShdw>
                </a:effectLst>
                <a:latin typeface="+mn-lt"/>
                <a:ea typeface="+mn-ea"/>
                <a:cs typeface="+mn-cs"/>
                <a:sym typeface="+mn-ea"/>
              </a:rPr>
              <a:t>小时值班，值班室人员接到事故报警时，接警人员应询问并简要记录以下信息：</a:t>
            </a:r>
            <a:endParaRPr kumimoji="0" lang="en-US" altLang="zh-CN" sz="2000" kern="0" cap="none" spc="0" normalizeH="0" baseline="0" noProof="0" dirty="0" smtClean="0">
              <a:effectLst>
                <a:outerShdw blurRad="38100" dist="38100" dir="2700000" algn="tl">
                  <a:srgbClr val="000000"/>
                </a:outerShdw>
              </a:effectLst>
              <a:latin typeface="+mn-lt"/>
              <a:ea typeface="+mn-ea"/>
              <a:cs typeface="+mn-cs"/>
            </a:endParaRPr>
          </a:p>
          <a:p>
            <a:pPr marR="0" defTabSz="914400" eaLnBrk="0" hangingPunct="0">
              <a:spcBef>
                <a:spcPct val="20000"/>
              </a:spcBef>
              <a:buClr>
                <a:schemeClr val="tx2"/>
              </a:buClr>
              <a:buSzTx/>
              <a:buFontTx/>
              <a:defRPr/>
            </a:pPr>
            <a:r>
              <a:rPr lang="zh-CN" altLang="en-US" sz="2000" kern="0" noProof="0" dirty="0" smtClean="0">
                <a:effectLst>
                  <a:outerShdw blurRad="38100" dist="38100" dir="2700000" algn="tl">
                    <a:srgbClr val="000000"/>
                  </a:outerShdw>
                </a:effectLst>
                <a:latin typeface="+mn-lt"/>
                <a:ea typeface="+mn-ea"/>
                <a:cs typeface="+mn-cs"/>
                <a:sym typeface="+mn-ea"/>
              </a:rPr>
              <a:t>报警人员姓名、岗位或地址；事故发生的</a:t>
            </a:r>
            <a:r>
              <a:rPr lang="zh-CN" altLang="en-US" sz="2000" u="sng" kern="0" noProof="0" dirty="0" smtClean="0">
                <a:solidFill>
                  <a:srgbClr val="FFFF00"/>
                </a:solidFill>
                <a:effectLst>
                  <a:outerShdw blurRad="38100" dist="38100" dir="2700000" algn="tl">
                    <a:srgbClr val="000000"/>
                  </a:outerShdw>
                </a:effectLst>
                <a:latin typeface="+mn-lt"/>
                <a:ea typeface="+mn-ea"/>
                <a:cs typeface="+mn-cs"/>
                <a:sym typeface="+mn-ea"/>
              </a:rPr>
              <a:t>地点、时间、事故的类型和性质；人员受伤情况，已采取的措施等。</a:t>
            </a:r>
            <a:endParaRPr kumimoji="0" lang="en-US" altLang="zh-CN" sz="2000" u="sng" kern="0" cap="none" spc="0" normalizeH="0" baseline="0" noProof="0" dirty="0" smtClean="0">
              <a:solidFill>
                <a:srgbClr val="FFFF00"/>
              </a:solidFill>
              <a:effectLst>
                <a:outerShdw blurRad="38100" dist="38100" dir="2700000" algn="tl">
                  <a:srgbClr val="000000"/>
                </a:outerShdw>
              </a:effectLst>
              <a:latin typeface="+mn-lt"/>
              <a:ea typeface="+mn-ea"/>
              <a:cs typeface="+mn-cs"/>
            </a:endParaRPr>
          </a:p>
          <a:p>
            <a:pPr marR="0" defTabSz="914400" eaLnBrk="0" hangingPunct="0">
              <a:spcBef>
                <a:spcPct val="20000"/>
              </a:spcBef>
              <a:buClr>
                <a:schemeClr val="tx2"/>
              </a:buClr>
              <a:buSzTx/>
              <a:buFontTx/>
              <a:defRPr/>
            </a:pPr>
            <a:r>
              <a:rPr lang="en-US" sz="2000" kern="0" noProof="0" dirty="0" smtClean="0">
                <a:effectLst>
                  <a:outerShdw blurRad="38100" dist="38100" dir="2700000" algn="tl">
                    <a:srgbClr val="000000"/>
                  </a:outerShdw>
                </a:effectLst>
                <a:latin typeface="+mn-lt"/>
                <a:ea typeface="+mn-ea"/>
                <a:cs typeface="+mn-cs"/>
                <a:sym typeface="+mn-ea"/>
              </a:rPr>
              <a:t>2</a:t>
            </a:r>
            <a:r>
              <a:rPr lang="zh-CN" altLang="en-US" sz="2000" kern="0" noProof="0" dirty="0" smtClean="0">
                <a:effectLst>
                  <a:outerShdw blurRad="38100" dist="38100" dir="2700000" algn="tl">
                    <a:srgbClr val="000000"/>
                  </a:outerShdw>
                </a:effectLst>
                <a:latin typeface="+mn-lt"/>
                <a:ea typeface="+mn-ea"/>
                <a:cs typeface="+mn-cs"/>
                <a:sym typeface="+mn-ea"/>
              </a:rPr>
              <a:t>）值班室人员接到事故或事故险情报警后，接警人员应立即向应急管理主管人员或直接总指挥报告。应急主管或总指挥根据事故的大小和发展态势，启动应急响应。同时由总指挥或指定专人按照国家相关规定逐级上报和接收相关部门信息报告。</a:t>
            </a:r>
            <a:endParaRPr kumimoji="0" lang="zh-CN" altLang="en-US" sz="2000" kern="0" cap="none" spc="0" normalizeH="0" baseline="0" noProof="0" dirty="0">
              <a:effectLst>
                <a:outerShdw blurRad="38100" dist="38100" dir="2700000" algn="tl">
                  <a:srgbClr val="000000"/>
                </a:outerShdw>
              </a:effectLst>
              <a:latin typeface="+mn-lt"/>
              <a:ea typeface="+mn-ea"/>
              <a:cs typeface="+mn-cs"/>
            </a:endParaRPr>
          </a:p>
          <a:p>
            <a:endParaRPr lang="zh-CN" altLang="en-US" sz="2000" noProof="1"/>
          </a:p>
        </p:txBody>
      </p:sp>
    </p:spTree>
  </p:cSld>
  <p:clrMapOvr>
    <a:masterClrMapping/>
  </p:clrMapOvr>
  <p:transition spd="slow" advTm="5769">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900113" y="1339850"/>
            <a:ext cx="8218488" cy="4032250"/>
          </a:xfrm>
          <a:prstGeom prst="rect">
            <a:avLst/>
          </a:prstGeom>
          <a:noFill/>
        </p:spPr>
        <p:txBody>
          <a:bodyPr wrap="square" rtlCol="0">
            <a:spAutoFit/>
          </a:bodyPr>
          <a:p>
            <a:r>
              <a:rPr lang="zh-CN" altLang="en-US" sz="2000" kern="0" noProof="0" smtClean="0">
                <a:solidFill>
                  <a:schemeClr val="tx2"/>
                </a:solidFill>
                <a:effectLst>
                  <a:outerShdw blurRad="38100" dist="38100" dir="2700000" algn="tl">
                    <a:srgbClr val="000000"/>
                  </a:outerShdw>
                </a:effectLst>
                <a:latin typeface="+mj-lt"/>
                <a:ea typeface="+mj-ea"/>
                <a:cs typeface="+mj-cs"/>
                <a:sym typeface="+mn-ea"/>
              </a:rPr>
              <a:t>七、应急管理</a:t>
            </a:r>
            <a:endParaRPr kumimoji="0" lang="zh-CN" altLang="en-US" sz="2000" kern="0" cap="none" spc="0" normalizeH="0" baseline="0" noProof="0" dirty="0" smtClean="0">
              <a:solidFill>
                <a:schemeClr val="tx2"/>
              </a:solidFill>
              <a:effectLst>
                <a:outerShdw blurRad="38100" dist="38100" dir="2700000" algn="tl">
                  <a:srgbClr val="000000"/>
                </a:outerShdw>
              </a:effectLst>
              <a:latin typeface="+mj-lt"/>
              <a:ea typeface="+mj-ea"/>
              <a:cs typeface="+mj-cs"/>
            </a:endParaRPr>
          </a:p>
          <a:p>
            <a:pPr marR="0" defTabSz="914400" eaLnBrk="0" hangingPunct="0">
              <a:spcBef>
                <a:spcPct val="20000"/>
              </a:spcBef>
              <a:buClr>
                <a:schemeClr val="tx2"/>
              </a:buClr>
              <a:buSzTx/>
              <a:buFontTx/>
              <a:defRPr/>
            </a:pPr>
            <a:r>
              <a:rPr lang="en-US" altLang="zh-CN" sz="2000" kern="0" noProof="0" smtClean="0">
                <a:effectLst>
                  <a:outerShdw blurRad="38100" dist="38100" dir="2700000" algn="tl">
                    <a:srgbClr val="000000"/>
                  </a:outerShdw>
                </a:effectLst>
                <a:latin typeface="+mn-lt"/>
                <a:ea typeface="+mn-ea"/>
                <a:cs typeface="+mn-cs"/>
                <a:sym typeface="+mn-ea"/>
              </a:rPr>
              <a:t>7.3</a:t>
            </a:r>
            <a:r>
              <a:rPr lang="zh-CN" altLang="en-US" sz="2000" u="sng" kern="0" noProof="0" smtClean="0">
                <a:solidFill>
                  <a:srgbClr val="FFFF00"/>
                </a:solidFill>
                <a:effectLst>
                  <a:outerShdw blurRad="38100" dist="38100" dir="2700000" algn="tl">
                    <a:srgbClr val="000000"/>
                  </a:outerShdw>
                </a:effectLst>
                <a:latin typeface="+mn-lt"/>
                <a:ea typeface="+mn-ea"/>
                <a:cs typeface="+mn-cs"/>
                <a:sym typeface="+mn-ea"/>
              </a:rPr>
              <a:t>报告事故信息，应当包括下列内容：</a:t>
            </a:r>
            <a:endParaRPr kumimoji="0" lang="zh-CN" altLang="en-US" sz="2000" u="sng" kern="0" cap="none" spc="0" normalizeH="0" baseline="0" noProof="0" smtClean="0">
              <a:solidFill>
                <a:srgbClr val="FFFF00"/>
              </a:solidFill>
              <a:effectLst>
                <a:outerShdw blurRad="38100" dist="38100" dir="2700000" algn="tl">
                  <a:srgbClr val="000000"/>
                </a:outerShdw>
              </a:effectLst>
              <a:latin typeface="+mn-lt"/>
              <a:ea typeface="+mn-ea"/>
              <a:cs typeface="+mn-cs"/>
            </a:endParaRPr>
          </a:p>
          <a:p>
            <a:pPr marR="0" defTabSz="914400" eaLnBrk="0" hangingPunct="0">
              <a:spcBef>
                <a:spcPct val="20000"/>
              </a:spcBef>
              <a:buClr>
                <a:schemeClr val="tx2"/>
              </a:buClr>
              <a:buSzTx/>
              <a:buFontTx/>
              <a:defRPr/>
            </a:pPr>
            <a:r>
              <a:rPr lang="zh-CN" altLang="en-US" sz="2000" kern="0" noProof="0" smtClean="0">
                <a:effectLst>
                  <a:outerShdw blurRad="38100" dist="38100" dir="2700000" algn="tl">
                    <a:srgbClr val="000000"/>
                  </a:outerShdw>
                </a:effectLst>
                <a:latin typeface="+mn-lt"/>
                <a:ea typeface="+mn-ea"/>
                <a:cs typeface="+mn-cs"/>
                <a:sym typeface="+mn-ea"/>
              </a:rPr>
              <a:t>（</a:t>
            </a:r>
            <a:r>
              <a:rPr lang="en-US" sz="2000" kern="0" noProof="0" smtClean="0">
                <a:effectLst>
                  <a:outerShdw blurRad="38100" dist="38100" dir="2700000" algn="tl">
                    <a:srgbClr val="000000"/>
                  </a:outerShdw>
                </a:effectLst>
                <a:latin typeface="+mn-lt"/>
                <a:ea typeface="+mn-ea"/>
                <a:cs typeface="+mn-cs"/>
                <a:sym typeface="+mn-ea"/>
              </a:rPr>
              <a:t>1</a:t>
            </a:r>
            <a:r>
              <a:rPr lang="zh-CN" altLang="en-US" sz="2000" kern="0" noProof="0" smtClean="0">
                <a:effectLst>
                  <a:outerShdw blurRad="38100" dist="38100" dir="2700000" algn="tl">
                    <a:srgbClr val="000000"/>
                  </a:outerShdw>
                </a:effectLst>
                <a:latin typeface="+mn-lt"/>
                <a:ea typeface="+mn-ea"/>
                <a:cs typeface="+mn-cs"/>
                <a:sym typeface="+mn-ea"/>
              </a:rPr>
              <a:t>）事故发生单位的名称、地址、性质、产能等基本情况；</a:t>
            </a:r>
            <a:endParaRPr kumimoji="0" lang="zh-CN" altLang="en-US" sz="2000" kern="0" cap="none" spc="0" normalizeH="0" baseline="0" noProof="0" smtClean="0">
              <a:effectLst>
                <a:outerShdw blurRad="38100" dist="38100" dir="2700000" algn="tl">
                  <a:srgbClr val="000000"/>
                </a:outerShdw>
              </a:effectLst>
              <a:latin typeface="+mn-lt"/>
              <a:ea typeface="+mn-ea"/>
              <a:cs typeface="+mn-cs"/>
            </a:endParaRPr>
          </a:p>
          <a:p>
            <a:pPr marR="0" defTabSz="914400" eaLnBrk="0" hangingPunct="0">
              <a:spcBef>
                <a:spcPct val="20000"/>
              </a:spcBef>
              <a:buClr>
                <a:schemeClr val="tx2"/>
              </a:buClr>
              <a:buSzTx/>
              <a:buFontTx/>
              <a:defRPr/>
            </a:pPr>
            <a:r>
              <a:rPr lang="zh-CN" altLang="en-US" sz="2000" kern="0" noProof="0" smtClean="0">
                <a:effectLst>
                  <a:outerShdw blurRad="38100" dist="38100" dir="2700000" algn="tl">
                    <a:srgbClr val="000000"/>
                  </a:outerShdw>
                </a:effectLst>
                <a:latin typeface="+mn-lt"/>
                <a:ea typeface="+mn-ea"/>
                <a:cs typeface="+mn-cs"/>
                <a:sym typeface="+mn-ea"/>
              </a:rPr>
              <a:t>（</a:t>
            </a:r>
            <a:r>
              <a:rPr lang="en-US" sz="2000" kern="0" noProof="0" smtClean="0">
                <a:effectLst>
                  <a:outerShdw blurRad="38100" dist="38100" dir="2700000" algn="tl">
                    <a:srgbClr val="000000"/>
                  </a:outerShdw>
                </a:effectLst>
                <a:latin typeface="+mn-lt"/>
                <a:ea typeface="+mn-ea"/>
                <a:cs typeface="+mn-cs"/>
                <a:sym typeface="+mn-ea"/>
              </a:rPr>
              <a:t>2</a:t>
            </a:r>
            <a:r>
              <a:rPr lang="zh-CN" altLang="en-US" sz="2000" kern="0" noProof="0" smtClean="0">
                <a:effectLst>
                  <a:outerShdw blurRad="38100" dist="38100" dir="2700000" algn="tl">
                    <a:srgbClr val="000000"/>
                  </a:outerShdw>
                </a:effectLst>
                <a:latin typeface="+mn-lt"/>
                <a:ea typeface="+mn-ea"/>
                <a:cs typeface="+mn-cs"/>
                <a:sym typeface="+mn-ea"/>
              </a:rPr>
              <a:t>）事故发生的时间、地点以及事故现场情况；</a:t>
            </a:r>
            <a:endParaRPr kumimoji="0" lang="zh-CN" altLang="en-US" sz="2000" kern="0" cap="none" spc="0" normalizeH="0" baseline="0" noProof="0" smtClean="0">
              <a:effectLst>
                <a:outerShdw blurRad="38100" dist="38100" dir="2700000" algn="tl">
                  <a:srgbClr val="000000"/>
                </a:outerShdw>
              </a:effectLst>
              <a:latin typeface="+mn-lt"/>
              <a:ea typeface="+mn-ea"/>
              <a:cs typeface="+mn-cs"/>
            </a:endParaRPr>
          </a:p>
          <a:p>
            <a:pPr marR="0" defTabSz="914400" eaLnBrk="0" hangingPunct="0">
              <a:spcBef>
                <a:spcPct val="20000"/>
              </a:spcBef>
              <a:buClr>
                <a:schemeClr val="tx2"/>
              </a:buClr>
              <a:buSzTx/>
              <a:buFontTx/>
              <a:defRPr/>
            </a:pPr>
            <a:r>
              <a:rPr lang="zh-CN" altLang="en-US" sz="2000" kern="0" noProof="0" smtClean="0">
                <a:effectLst>
                  <a:outerShdw blurRad="38100" dist="38100" dir="2700000" algn="tl">
                    <a:srgbClr val="000000"/>
                  </a:outerShdw>
                </a:effectLst>
                <a:latin typeface="+mn-lt"/>
                <a:ea typeface="+mn-ea"/>
                <a:cs typeface="+mn-cs"/>
                <a:sym typeface="+mn-ea"/>
              </a:rPr>
              <a:t>（</a:t>
            </a:r>
            <a:r>
              <a:rPr lang="en-US" sz="2000" kern="0" noProof="0" smtClean="0">
                <a:effectLst>
                  <a:outerShdw blurRad="38100" dist="38100" dir="2700000" algn="tl">
                    <a:srgbClr val="000000"/>
                  </a:outerShdw>
                </a:effectLst>
                <a:latin typeface="+mn-lt"/>
                <a:ea typeface="+mn-ea"/>
                <a:cs typeface="+mn-cs"/>
                <a:sym typeface="+mn-ea"/>
              </a:rPr>
              <a:t>3</a:t>
            </a:r>
            <a:r>
              <a:rPr lang="zh-CN" altLang="en-US" sz="2000" kern="0" noProof="0" smtClean="0">
                <a:effectLst>
                  <a:outerShdw blurRad="38100" dist="38100" dir="2700000" algn="tl">
                    <a:srgbClr val="000000"/>
                  </a:outerShdw>
                </a:effectLst>
                <a:latin typeface="+mn-lt"/>
                <a:ea typeface="+mn-ea"/>
                <a:cs typeface="+mn-cs"/>
                <a:sym typeface="+mn-ea"/>
              </a:rPr>
              <a:t>）事故的简要经过；</a:t>
            </a:r>
            <a:endParaRPr kumimoji="0" lang="zh-CN" altLang="en-US" sz="2000" kern="0" cap="none" spc="0" normalizeH="0" baseline="0" noProof="0" smtClean="0">
              <a:effectLst>
                <a:outerShdw blurRad="38100" dist="38100" dir="2700000" algn="tl">
                  <a:srgbClr val="000000"/>
                </a:outerShdw>
              </a:effectLst>
              <a:latin typeface="+mn-lt"/>
              <a:ea typeface="+mn-ea"/>
              <a:cs typeface="+mn-cs"/>
            </a:endParaRPr>
          </a:p>
          <a:p>
            <a:pPr marR="0" defTabSz="914400" eaLnBrk="0" hangingPunct="0">
              <a:spcBef>
                <a:spcPct val="20000"/>
              </a:spcBef>
              <a:buClr>
                <a:schemeClr val="tx2"/>
              </a:buClr>
              <a:buSzTx/>
              <a:buFontTx/>
              <a:defRPr/>
            </a:pPr>
            <a:r>
              <a:rPr lang="zh-CN" altLang="en-US" sz="2000" kern="0" noProof="0" smtClean="0">
                <a:effectLst>
                  <a:outerShdw blurRad="38100" dist="38100" dir="2700000" algn="tl">
                    <a:srgbClr val="000000"/>
                  </a:outerShdw>
                </a:effectLst>
                <a:latin typeface="+mn-lt"/>
                <a:ea typeface="+mn-ea"/>
                <a:cs typeface="+mn-cs"/>
                <a:sym typeface="+mn-ea"/>
              </a:rPr>
              <a:t>（</a:t>
            </a:r>
            <a:r>
              <a:rPr lang="en-US" sz="2000" kern="0" noProof="0" smtClean="0">
                <a:effectLst>
                  <a:outerShdw blurRad="38100" dist="38100" dir="2700000" algn="tl">
                    <a:srgbClr val="000000"/>
                  </a:outerShdw>
                </a:effectLst>
                <a:latin typeface="+mn-lt"/>
                <a:ea typeface="+mn-ea"/>
                <a:cs typeface="+mn-cs"/>
                <a:sym typeface="+mn-ea"/>
              </a:rPr>
              <a:t>4</a:t>
            </a:r>
            <a:r>
              <a:rPr lang="zh-CN" altLang="en-US" sz="2000" kern="0" noProof="0" smtClean="0">
                <a:effectLst>
                  <a:outerShdw blurRad="38100" dist="38100" dir="2700000" algn="tl">
                    <a:srgbClr val="000000"/>
                  </a:outerShdw>
                </a:effectLst>
                <a:latin typeface="+mn-lt"/>
                <a:ea typeface="+mn-ea"/>
                <a:cs typeface="+mn-cs"/>
                <a:sym typeface="+mn-ea"/>
              </a:rPr>
              <a:t>）事故应急救援情况；</a:t>
            </a:r>
            <a:endParaRPr kumimoji="0" lang="zh-CN" altLang="en-US" sz="2000" kern="0" cap="none" spc="0" normalizeH="0" baseline="0" noProof="0" smtClean="0">
              <a:effectLst>
                <a:outerShdw blurRad="38100" dist="38100" dir="2700000" algn="tl">
                  <a:srgbClr val="000000"/>
                </a:outerShdw>
              </a:effectLst>
              <a:latin typeface="+mn-lt"/>
              <a:ea typeface="+mn-ea"/>
              <a:cs typeface="+mn-cs"/>
            </a:endParaRPr>
          </a:p>
          <a:p>
            <a:pPr marR="0" defTabSz="914400" eaLnBrk="0" hangingPunct="0">
              <a:spcBef>
                <a:spcPct val="20000"/>
              </a:spcBef>
              <a:buClr>
                <a:schemeClr val="tx2"/>
              </a:buClr>
              <a:buSzTx/>
              <a:buFontTx/>
              <a:defRPr/>
            </a:pPr>
            <a:r>
              <a:rPr lang="zh-CN" altLang="en-US" sz="2000" kern="0" noProof="0" smtClean="0">
                <a:effectLst>
                  <a:outerShdw blurRad="38100" dist="38100" dir="2700000" algn="tl">
                    <a:srgbClr val="000000"/>
                  </a:outerShdw>
                </a:effectLst>
                <a:latin typeface="+mn-lt"/>
                <a:ea typeface="+mn-ea"/>
                <a:cs typeface="+mn-cs"/>
                <a:sym typeface="+mn-ea"/>
              </a:rPr>
              <a:t>（</a:t>
            </a:r>
            <a:r>
              <a:rPr lang="en-US" sz="2000" kern="0" noProof="0" smtClean="0">
                <a:effectLst>
                  <a:outerShdw blurRad="38100" dist="38100" dir="2700000" algn="tl">
                    <a:srgbClr val="000000"/>
                  </a:outerShdw>
                </a:effectLst>
                <a:latin typeface="+mn-lt"/>
                <a:ea typeface="+mn-ea"/>
                <a:cs typeface="+mn-cs"/>
                <a:sym typeface="+mn-ea"/>
              </a:rPr>
              <a:t>5</a:t>
            </a:r>
            <a:r>
              <a:rPr lang="zh-CN" altLang="en-US" sz="2000" kern="0" noProof="0" smtClean="0">
                <a:effectLst>
                  <a:outerShdw blurRad="38100" dist="38100" dir="2700000" algn="tl">
                    <a:srgbClr val="000000"/>
                  </a:outerShdw>
                </a:effectLst>
                <a:latin typeface="+mn-lt"/>
                <a:ea typeface="+mn-ea"/>
                <a:cs typeface="+mn-cs"/>
                <a:sym typeface="+mn-ea"/>
              </a:rPr>
              <a:t>）事故已经造成或者可能造成的伤亡人数（包括下落不明、涉险的人数）和初步估计的直接经济损失；</a:t>
            </a:r>
            <a:endParaRPr kumimoji="0" lang="zh-CN" altLang="en-US" sz="2000" kern="0" cap="none" spc="0" normalizeH="0" baseline="0" noProof="0" smtClean="0">
              <a:effectLst>
                <a:outerShdw blurRad="38100" dist="38100" dir="2700000" algn="tl">
                  <a:srgbClr val="000000"/>
                </a:outerShdw>
              </a:effectLst>
              <a:latin typeface="+mn-lt"/>
              <a:ea typeface="+mn-ea"/>
              <a:cs typeface="+mn-cs"/>
            </a:endParaRPr>
          </a:p>
          <a:p>
            <a:pPr marR="0" defTabSz="914400" eaLnBrk="0" hangingPunct="0">
              <a:spcBef>
                <a:spcPct val="20000"/>
              </a:spcBef>
              <a:buClr>
                <a:schemeClr val="tx2"/>
              </a:buClr>
              <a:buSzTx/>
              <a:buFontTx/>
              <a:defRPr/>
            </a:pPr>
            <a:r>
              <a:rPr lang="zh-CN" altLang="en-US" sz="2000" kern="0" noProof="0" smtClean="0">
                <a:effectLst>
                  <a:outerShdw blurRad="38100" dist="38100" dir="2700000" algn="tl">
                    <a:srgbClr val="000000"/>
                  </a:outerShdw>
                </a:effectLst>
                <a:latin typeface="+mn-lt"/>
                <a:ea typeface="+mn-ea"/>
                <a:cs typeface="+mn-cs"/>
                <a:sym typeface="+mn-ea"/>
              </a:rPr>
              <a:t>（</a:t>
            </a:r>
            <a:r>
              <a:rPr lang="en-US" sz="2000" kern="0" noProof="0" smtClean="0">
                <a:effectLst>
                  <a:outerShdw blurRad="38100" dist="38100" dir="2700000" algn="tl">
                    <a:srgbClr val="000000"/>
                  </a:outerShdw>
                </a:effectLst>
                <a:latin typeface="+mn-lt"/>
                <a:ea typeface="+mn-ea"/>
                <a:cs typeface="+mn-cs"/>
                <a:sym typeface="+mn-ea"/>
              </a:rPr>
              <a:t>6</a:t>
            </a:r>
            <a:r>
              <a:rPr lang="zh-CN" altLang="en-US" sz="2000" kern="0" noProof="0" smtClean="0">
                <a:effectLst>
                  <a:outerShdw blurRad="38100" dist="38100" dir="2700000" algn="tl">
                    <a:srgbClr val="000000"/>
                  </a:outerShdw>
                </a:effectLst>
                <a:latin typeface="+mn-lt"/>
                <a:ea typeface="+mn-ea"/>
                <a:cs typeface="+mn-cs"/>
                <a:sym typeface="+mn-ea"/>
              </a:rPr>
              <a:t>）已经采取的措施；</a:t>
            </a:r>
            <a:endParaRPr kumimoji="0" lang="zh-CN" altLang="en-US" sz="2000" kern="0" cap="none" spc="0" normalizeH="0" baseline="0" noProof="0" smtClean="0">
              <a:effectLst>
                <a:outerShdw blurRad="38100" dist="38100" dir="2700000" algn="tl">
                  <a:srgbClr val="000000"/>
                </a:outerShdw>
              </a:effectLst>
              <a:latin typeface="+mn-lt"/>
              <a:ea typeface="+mn-ea"/>
              <a:cs typeface="+mn-cs"/>
            </a:endParaRPr>
          </a:p>
          <a:p>
            <a:pPr marR="0" defTabSz="914400" eaLnBrk="0" hangingPunct="0">
              <a:spcBef>
                <a:spcPct val="20000"/>
              </a:spcBef>
              <a:buClr>
                <a:schemeClr val="tx2"/>
              </a:buClr>
              <a:buSzTx/>
              <a:buFontTx/>
              <a:defRPr/>
            </a:pPr>
            <a:r>
              <a:rPr lang="zh-CN" altLang="en-US" sz="2000" kern="0" noProof="0" smtClean="0">
                <a:effectLst>
                  <a:outerShdw blurRad="38100" dist="38100" dir="2700000" algn="tl">
                    <a:srgbClr val="000000"/>
                  </a:outerShdw>
                </a:effectLst>
                <a:latin typeface="+mn-lt"/>
                <a:ea typeface="+mn-ea"/>
                <a:cs typeface="+mn-cs"/>
                <a:sym typeface="+mn-ea"/>
              </a:rPr>
              <a:t>（</a:t>
            </a:r>
            <a:r>
              <a:rPr lang="en-US" sz="2000" kern="0" noProof="0" smtClean="0">
                <a:effectLst>
                  <a:outerShdw blurRad="38100" dist="38100" dir="2700000" algn="tl">
                    <a:srgbClr val="000000"/>
                  </a:outerShdw>
                </a:effectLst>
                <a:latin typeface="+mn-lt"/>
                <a:ea typeface="+mn-ea"/>
                <a:cs typeface="+mn-cs"/>
                <a:sym typeface="+mn-ea"/>
              </a:rPr>
              <a:t>7</a:t>
            </a:r>
            <a:r>
              <a:rPr lang="zh-CN" altLang="en-US" sz="2000" kern="0" noProof="0" smtClean="0">
                <a:effectLst>
                  <a:outerShdw blurRad="38100" dist="38100" dir="2700000" algn="tl">
                    <a:srgbClr val="000000"/>
                  </a:outerShdw>
                </a:effectLst>
                <a:latin typeface="+mn-lt"/>
                <a:ea typeface="+mn-ea"/>
                <a:cs typeface="+mn-cs"/>
                <a:sym typeface="+mn-ea"/>
              </a:rPr>
              <a:t>）其他应当报告的情况。</a:t>
            </a:r>
            <a:endParaRPr kumimoji="0" lang="zh-CN" altLang="en-US" sz="2000" kern="0" cap="none" spc="0" normalizeH="0" baseline="0" noProof="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endParaRPr lang="zh-CN" altLang="en-US" sz="2000" noProof="1"/>
          </a:p>
        </p:txBody>
      </p:sp>
    </p:spTree>
  </p:cSld>
  <p:clrMapOvr>
    <a:masterClrMapping/>
  </p:clrMapOvr>
  <p:transition spd="slow" advTm="5769">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900113" y="1339850"/>
            <a:ext cx="8218488" cy="2676525"/>
          </a:xfrm>
          <a:prstGeom prst="rect">
            <a:avLst/>
          </a:prstGeom>
          <a:noFill/>
        </p:spPr>
        <p:txBody>
          <a:bodyPr wrap="square" rtlCol="0">
            <a:spAutoFit/>
          </a:bodyPr>
          <a:p>
            <a:r>
              <a:rPr lang="zh-CN" altLang="en-US" sz="2000" kern="0" noProof="0" smtClean="0">
                <a:solidFill>
                  <a:schemeClr val="tx2"/>
                </a:solidFill>
                <a:effectLst>
                  <a:outerShdw blurRad="38100" dist="38100" dir="2700000" algn="tl">
                    <a:srgbClr val="000000"/>
                  </a:outerShdw>
                </a:effectLst>
                <a:latin typeface="+mj-lt"/>
                <a:ea typeface="+mj-ea"/>
                <a:cs typeface="+mj-cs"/>
                <a:sym typeface="+mn-ea"/>
              </a:rPr>
              <a:t>七、应急管理</a:t>
            </a:r>
            <a:endParaRPr kumimoji="0" lang="zh-CN" altLang="en-US" sz="2000" kern="0" cap="none" spc="0" normalizeH="0" baseline="0" noProof="0" dirty="0" smtClean="0">
              <a:solidFill>
                <a:schemeClr val="tx2"/>
              </a:solidFill>
              <a:effectLst>
                <a:outerShdw blurRad="38100" dist="38100" dir="2700000" algn="tl">
                  <a:srgbClr val="000000"/>
                </a:outerShdw>
              </a:effectLst>
              <a:latin typeface="+mj-lt"/>
              <a:ea typeface="+mj-ea"/>
              <a:cs typeface="+mj-cs"/>
            </a:endParaRPr>
          </a:p>
          <a:p>
            <a:pPr marR="0" defTabSz="914400" eaLnBrk="0" hangingPunct="0">
              <a:spcBef>
                <a:spcPct val="20000"/>
              </a:spcBef>
              <a:buClr>
                <a:schemeClr val="tx2"/>
              </a:buClr>
              <a:buSzTx/>
              <a:buFontTx/>
              <a:defRPr/>
            </a:pPr>
            <a:r>
              <a:rPr lang="en-US" altLang="zh-CN" sz="2000" kern="0" noProof="0" smtClean="0">
                <a:effectLst>
                  <a:outerShdw blurRad="38100" dist="38100" dir="2700000" algn="tl">
                    <a:srgbClr val="000000"/>
                  </a:outerShdw>
                </a:effectLst>
                <a:latin typeface="+mn-lt"/>
                <a:ea typeface="+mn-ea"/>
                <a:cs typeface="+mn-cs"/>
                <a:sym typeface="+mn-ea"/>
              </a:rPr>
              <a:t>7.4</a:t>
            </a:r>
            <a:r>
              <a:rPr lang="zh-CN" altLang="en-US" sz="2000" kern="0" noProof="0" smtClean="0">
                <a:effectLst>
                  <a:outerShdw blurRad="38100" dist="38100" dir="2700000" algn="tl">
                    <a:srgbClr val="000000"/>
                  </a:outerShdw>
                </a:effectLst>
                <a:latin typeface="+mn-lt"/>
                <a:ea typeface="+mn-ea"/>
                <a:cs typeface="+mn-cs"/>
                <a:sym typeface="+mn-ea"/>
              </a:rPr>
              <a:t>事故新情况续报的内容：</a:t>
            </a:r>
            <a:endParaRPr kumimoji="0" lang="zh-CN" altLang="en-US" sz="2000" kern="0" cap="none" spc="0" normalizeH="0" baseline="0" noProof="0" smtClean="0">
              <a:effectLst>
                <a:outerShdw blurRad="38100" dist="38100" dir="2700000" algn="tl">
                  <a:srgbClr val="000000"/>
                </a:outerShdw>
              </a:effectLst>
              <a:latin typeface="+mn-lt"/>
              <a:ea typeface="+mn-ea"/>
              <a:cs typeface="+mn-cs"/>
            </a:endParaRPr>
          </a:p>
          <a:p>
            <a:pPr marR="0" defTabSz="914400" eaLnBrk="0" hangingPunct="0">
              <a:spcBef>
                <a:spcPct val="20000"/>
              </a:spcBef>
              <a:buClr>
                <a:schemeClr val="tx2"/>
              </a:buClr>
              <a:buSzTx/>
              <a:buFontTx/>
              <a:defRPr/>
            </a:pPr>
            <a:r>
              <a:rPr lang="zh-CN" altLang="en-US" sz="2000" kern="0" noProof="0" smtClean="0">
                <a:effectLst>
                  <a:outerShdw blurRad="38100" dist="38100" dir="2700000" algn="tl">
                    <a:srgbClr val="000000"/>
                  </a:outerShdw>
                </a:effectLst>
                <a:latin typeface="+mn-lt"/>
                <a:ea typeface="+mn-ea"/>
                <a:cs typeface="+mn-cs"/>
                <a:sym typeface="+mn-ea"/>
              </a:rPr>
              <a:t>事故信息报告后出现新情况的，如伤亡数量增加或火灾长时间未扑灭等，应急总指挥按规定续报。</a:t>
            </a:r>
            <a:r>
              <a:rPr lang="zh-CN" altLang="en-US" sz="2000" u="sng" kern="0" noProof="0" smtClean="0">
                <a:solidFill>
                  <a:srgbClr val="FFFF00"/>
                </a:solidFill>
                <a:effectLst>
                  <a:outerShdw blurRad="38100" dist="38100" dir="2700000" algn="tl">
                    <a:srgbClr val="000000"/>
                  </a:outerShdw>
                </a:effectLst>
                <a:latin typeface="+mn-lt"/>
                <a:ea typeface="+mn-ea"/>
                <a:cs typeface="+mn-cs"/>
                <a:sym typeface="+mn-ea"/>
              </a:rPr>
              <a:t>涉险较大事故、一般事故每日至少续报</a:t>
            </a:r>
            <a:r>
              <a:rPr lang="en-US" sz="2000" u="sng" kern="0" noProof="0" smtClean="0">
                <a:solidFill>
                  <a:srgbClr val="FFFF00"/>
                </a:solidFill>
                <a:effectLst>
                  <a:outerShdw blurRad="38100" dist="38100" dir="2700000" algn="tl">
                    <a:srgbClr val="000000"/>
                  </a:outerShdw>
                </a:effectLst>
                <a:latin typeface="+mn-lt"/>
                <a:ea typeface="+mn-ea"/>
                <a:cs typeface="+mn-cs"/>
                <a:sym typeface="+mn-ea"/>
              </a:rPr>
              <a:t>1</a:t>
            </a:r>
            <a:r>
              <a:rPr lang="zh-CN" altLang="en-US" sz="2000" u="sng" kern="0" noProof="0" smtClean="0">
                <a:solidFill>
                  <a:srgbClr val="FFFF00"/>
                </a:solidFill>
                <a:effectLst>
                  <a:outerShdw blurRad="38100" dist="38100" dir="2700000" algn="tl">
                    <a:srgbClr val="000000"/>
                  </a:outerShdw>
                </a:effectLst>
                <a:latin typeface="+mn-lt"/>
                <a:ea typeface="+mn-ea"/>
                <a:cs typeface="+mn-cs"/>
                <a:sym typeface="+mn-ea"/>
              </a:rPr>
              <a:t>次；重大事故、特别重大事故每日至少续报</a:t>
            </a:r>
            <a:r>
              <a:rPr lang="en-US" sz="2000" u="sng" kern="0" noProof="0" smtClean="0">
                <a:solidFill>
                  <a:srgbClr val="FFFF00"/>
                </a:solidFill>
                <a:effectLst>
                  <a:outerShdw blurRad="38100" dist="38100" dir="2700000" algn="tl">
                    <a:srgbClr val="000000"/>
                  </a:outerShdw>
                </a:effectLst>
                <a:latin typeface="+mn-lt"/>
                <a:ea typeface="+mn-ea"/>
                <a:cs typeface="+mn-cs"/>
                <a:sym typeface="+mn-ea"/>
              </a:rPr>
              <a:t>2</a:t>
            </a:r>
            <a:r>
              <a:rPr lang="zh-CN" altLang="en-US" sz="2000" u="sng" kern="0" noProof="0" smtClean="0">
                <a:solidFill>
                  <a:srgbClr val="FFFF00"/>
                </a:solidFill>
                <a:effectLst>
                  <a:outerShdw blurRad="38100" dist="38100" dir="2700000" algn="tl">
                    <a:srgbClr val="000000"/>
                  </a:outerShdw>
                </a:effectLst>
                <a:latin typeface="+mn-lt"/>
                <a:ea typeface="+mn-ea"/>
                <a:cs typeface="+mn-cs"/>
                <a:sym typeface="+mn-ea"/>
              </a:rPr>
              <a:t>次。</a:t>
            </a:r>
            <a:r>
              <a:rPr lang="zh-CN" altLang="en-US" sz="2000" kern="0" noProof="0" smtClean="0">
                <a:effectLst>
                  <a:outerShdw blurRad="38100" dist="38100" dir="2700000" algn="tl">
                    <a:srgbClr val="000000"/>
                  </a:outerShdw>
                </a:effectLst>
                <a:latin typeface="+mn-lt"/>
                <a:ea typeface="+mn-ea"/>
                <a:cs typeface="+mn-cs"/>
                <a:sym typeface="+mn-ea"/>
              </a:rPr>
              <a:t>特殊情况下，边灭火、边抢险、边报告；火势较大，抢险人员无法控制，直接打消防电话 “</a:t>
            </a:r>
            <a:r>
              <a:rPr lang="en-US" sz="2000" kern="0" noProof="0" smtClean="0">
                <a:effectLst>
                  <a:outerShdw blurRad="38100" dist="38100" dir="2700000" algn="tl">
                    <a:srgbClr val="000000"/>
                  </a:outerShdw>
                </a:effectLst>
                <a:latin typeface="+mn-lt"/>
                <a:ea typeface="+mn-ea"/>
                <a:cs typeface="+mn-cs"/>
                <a:sym typeface="+mn-ea"/>
              </a:rPr>
              <a:t>119</a:t>
            </a:r>
            <a:r>
              <a:rPr lang="zh-CN" altLang="en-US" sz="2000" kern="0" noProof="0" smtClean="0">
                <a:effectLst>
                  <a:outerShdw blurRad="38100" dist="38100" dir="2700000" algn="tl">
                    <a:srgbClr val="000000"/>
                  </a:outerShdw>
                </a:effectLst>
                <a:latin typeface="+mn-lt"/>
                <a:ea typeface="+mn-ea"/>
                <a:cs typeface="+mn-cs"/>
                <a:sym typeface="+mn-ea"/>
              </a:rPr>
              <a:t>”报警，抢险人员讯速撤离至上风向安全地点，等待外部救援力量。</a:t>
            </a:r>
            <a:endParaRPr kumimoji="0" lang="zh-CN" altLang="en-US" sz="2000" kern="0" cap="none" spc="0" normalizeH="0" baseline="0" noProof="0" smtClean="0">
              <a:effectLst>
                <a:outerShdw blurRad="38100" dist="38100" dir="2700000" algn="tl">
                  <a:srgbClr val="000000"/>
                </a:outerShdw>
              </a:effectLst>
              <a:latin typeface="+mn-lt"/>
              <a:ea typeface="+mn-ea"/>
              <a:cs typeface="+mn-cs"/>
            </a:endParaRPr>
          </a:p>
          <a:p>
            <a:endParaRPr lang="zh-CN" altLang="en-US" sz="2000" noProof="1"/>
          </a:p>
        </p:txBody>
      </p:sp>
    </p:spTree>
  </p:cSld>
  <p:clrMapOvr>
    <a:masterClrMapping/>
  </p:clrMapOvr>
  <p:transition spd="slow" advTm="5769">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900113" y="1339850"/>
            <a:ext cx="8218488" cy="3046413"/>
          </a:xfrm>
          <a:prstGeom prst="rect">
            <a:avLst/>
          </a:prstGeom>
          <a:noFill/>
        </p:spPr>
        <p:txBody>
          <a:bodyPr wrap="square" rtlCol="0">
            <a:spAutoFit/>
          </a:bodyPr>
          <a:p>
            <a:r>
              <a:rPr lang="zh-CN" altLang="en-US" sz="2000" kern="0" noProof="0" smtClean="0">
                <a:solidFill>
                  <a:schemeClr val="tx2"/>
                </a:solidFill>
                <a:effectLst>
                  <a:outerShdw blurRad="38100" dist="38100" dir="2700000" algn="tl">
                    <a:srgbClr val="000000"/>
                  </a:outerShdw>
                </a:effectLst>
                <a:latin typeface="+mj-lt"/>
                <a:ea typeface="+mj-ea"/>
                <a:cs typeface="+mj-cs"/>
                <a:sym typeface="+mn-ea"/>
              </a:rPr>
              <a:t>七、应急管理</a:t>
            </a:r>
            <a:endParaRPr kumimoji="0" lang="zh-CN" altLang="en-US" sz="2000" kern="0" cap="none" spc="0" normalizeH="0" baseline="0" noProof="0" dirty="0" smtClean="0">
              <a:solidFill>
                <a:schemeClr val="tx2"/>
              </a:solidFill>
              <a:effectLst>
                <a:outerShdw blurRad="38100" dist="38100" dir="2700000" algn="tl">
                  <a:srgbClr val="000000"/>
                </a:outerShdw>
              </a:effectLst>
              <a:latin typeface="+mj-lt"/>
              <a:ea typeface="+mj-ea"/>
              <a:cs typeface="+mj-cs"/>
            </a:endParaRPr>
          </a:p>
          <a:p>
            <a:pPr marR="0" defTabSz="914400" eaLnBrk="0" hangingPunct="0">
              <a:spcBef>
                <a:spcPct val="20000"/>
              </a:spcBef>
              <a:buClr>
                <a:schemeClr val="tx2"/>
              </a:buClr>
              <a:buSzTx/>
              <a:buFontTx/>
              <a:defRPr/>
            </a:pPr>
            <a:r>
              <a:rPr lang="en-US" altLang="zh-CN" sz="2000" kern="0" noProof="0" dirty="0" smtClean="0">
                <a:effectLst>
                  <a:outerShdw blurRad="38100" dist="38100" dir="2700000" algn="tl">
                    <a:srgbClr val="000000"/>
                  </a:outerShdw>
                </a:effectLst>
                <a:latin typeface="+mn-lt"/>
                <a:ea typeface="+mn-ea"/>
                <a:cs typeface="+mn-cs"/>
                <a:sym typeface="+mn-ea"/>
              </a:rPr>
              <a:t>7.5</a:t>
            </a:r>
            <a:r>
              <a:rPr lang="zh-CN" altLang="en-US" sz="2000" kern="0" noProof="0" dirty="0" smtClean="0">
                <a:effectLst>
                  <a:outerShdw blurRad="38100" dist="38100" dir="2700000" algn="tl">
                    <a:srgbClr val="000000"/>
                  </a:outerShdw>
                </a:effectLst>
                <a:latin typeface="+mn-lt"/>
                <a:ea typeface="+mn-ea"/>
                <a:cs typeface="+mn-cs"/>
                <a:sym typeface="+mn-ea"/>
              </a:rPr>
              <a:t>事故应急响应分级：</a:t>
            </a:r>
            <a:endParaRPr kumimoji="0" lang="zh-CN" altLang="en-US" sz="2000" kern="0" cap="none" spc="0" normalizeH="0" baseline="0" noProof="0" dirty="0" smtClean="0">
              <a:effectLst>
                <a:outerShdw blurRad="38100" dist="38100" dir="2700000" algn="tl">
                  <a:srgbClr val="000000"/>
                </a:outerShdw>
              </a:effectLst>
              <a:latin typeface="+mn-lt"/>
              <a:ea typeface="+mn-ea"/>
              <a:cs typeface="+mn-cs"/>
            </a:endParaRPr>
          </a:p>
          <a:p>
            <a:pPr marR="0" defTabSz="914400" eaLnBrk="0" hangingPunct="0">
              <a:spcBef>
                <a:spcPct val="20000"/>
              </a:spcBef>
              <a:buClr>
                <a:schemeClr val="tx2"/>
              </a:buClr>
              <a:buSzTx/>
              <a:buFontTx/>
              <a:defRPr/>
            </a:pPr>
            <a:r>
              <a:rPr lang="zh-CN" altLang="en-US" sz="2000" kern="0" noProof="0" dirty="0" smtClean="0">
                <a:effectLst>
                  <a:outerShdw blurRad="38100" dist="38100" dir="2700000" algn="tl">
                    <a:srgbClr val="000000"/>
                  </a:outerShdw>
                </a:effectLst>
                <a:latin typeface="+mn-lt"/>
                <a:ea typeface="+mn-ea"/>
                <a:cs typeface="+mn-cs"/>
                <a:sym typeface="+mn-ea"/>
              </a:rPr>
              <a:t>根据事故灾难的可控性、严重程度和影响范围，应急响应的原则为逐级响应。事故响应的级别分为：</a:t>
            </a:r>
            <a:r>
              <a:rPr lang="en-US" sz="2000" kern="0" noProof="0" dirty="0" smtClean="0">
                <a:effectLst>
                  <a:outerShdw blurRad="38100" dist="38100" dir="2700000" algn="tl">
                    <a:srgbClr val="000000"/>
                  </a:outerShdw>
                </a:effectLst>
                <a:latin typeface="+mn-lt"/>
                <a:ea typeface="+mn-ea"/>
                <a:cs typeface="+mn-cs"/>
                <a:sym typeface="+mn-ea"/>
              </a:rPr>
              <a:t>Ⅰ</a:t>
            </a:r>
            <a:r>
              <a:rPr lang="zh-CN" altLang="en-US" sz="2000" kern="0" noProof="0" dirty="0" smtClean="0">
                <a:effectLst>
                  <a:outerShdw blurRad="38100" dist="38100" dir="2700000" algn="tl">
                    <a:srgbClr val="000000"/>
                  </a:outerShdw>
                </a:effectLst>
                <a:latin typeface="+mn-lt"/>
                <a:ea typeface="+mn-ea"/>
                <a:cs typeface="+mn-cs"/>
                <a:sym typeface="+mn-ea"/>
              </a:rPr>
              <a:t>级、</a:t>
            </a:r>
            <a:r>
              <a:rPr lang="en-US" sz="2000" kern="0" noProof="0" dirty="0" smtClean="0">
                <a:effectLst>
                  <a:outerShdw blurRad="38100" dist="38100" dir="2700000" algn="tl">
                    <a:srgbClr val="000000"/>
                  </a:outerShdw>
                </a:effectLst>
                <a:latin typeface="+mn-lt"/>
                <a:ea typeface="+mn-ea"/>
                <a:cs typeface="+mn-cs"/>
                <a:sym typeface="+mn-ea"/>
              </a:rPr>
              <a:t>Ⅱ</a:t>
            </a:r>
            <a:r>
              <a:rPr lang="zh-CN" altLang="en-US" sz="2000" kern="0" noProof="0" dirty="0" smtClean="0">
                <a:effectLst>
                  <a:outerShdw blurRad="38100" dist="38100" dir="2700000" algn="tl">
                    <a:srgbClr val="000000"/>
                  </a:outerShdw>
                </a:effectLst>
                <a:latin typeface="+mn-lt"/>
                <a:ea typeface="+mn-ea"/>
                <a:cs typeface="+mn-cs"/>
                <a:sym typeface="+mn-ea"/>
              </a:rPr>
              <a:t>级、</a:t>
            </a:r>
            <a:r>
              <a:rPr lang="en-US" sz="2000" kern="0" noProof="0" dirty="0" smtClean="0">
                <a:effectLst>
                  <a:outerShdw blurRad="38100" dist="38100" dir="2700000" algn="tl">
                    <a:srgbClr val="000000"/>
                  </a:outerShdw>
                </a:effectLst>
                <a:latin typeface="+mn-lt"/>
                <a:ea typeface="+mn-ea"/>
                <a:cs typeface="+mn-cs"/>
                <a:sym typeface="+mn-ea"/>
              </a:rPr>
              <a:t>Ⅲ</a:t>
            </a:r>
            <a:r>
              <a:rPr lang="zh-CN" altLang="en-US" sz="2000" kern="0" noProof="0" dirty="0" smtClean="0">
                <a:effectLst>
                  <a:outerShdw blurRad="38100" dist="38100" dir="2700000" algn="tl">
                    <a:srgbClr val="000000"/>
                  </a:outerShdw>
                </a:effectLst>
                <a:latin typeface="+mn-lt"/>
                <a:ea typeface="+mn-ea"/>
                <a:cs typeface="+mn-cs"/>
                <a:sym typeface="+mn-ea"/>
              </a:rPr>
              <a:t>级响应。</a:t>
            </a:r>
            <a:endParaRPr kumimoji="0" lang="en-US" altLang="zh-CN" sz="2000" kern="0" cap="none" spc="0" normalizeH="0" baseline="0" noProof="0" dirty="0" smtClean="0">
              <a:effectLst>
                <a:outerShdw blurRad="38100" dist="38100" dir="2700000" algn="tl">
                  <a:srgbClr val="000000"/>
                </a:outerShdw>
              </a:effectLst>
              <a:latin typeface="+mn-lt"/>
              <a:ea typeface="+mn-ea"/>
              <a:cs typeface="+mn-cs"/>
            </a:endParaRPr>
          </a:p>
          <a:p>
            <a:pPr marR="0" defTabSz="914400" eaLnBrk="0" hangingPunct="0">
              <a:spcBef>
                <a:spcPct val="20000"/>
              </a:spcBef>
              <a:buClr>
                <a:schemeClr val="tx2"/>
              </a:buClr>
              <a:buSzTx/>
              <a:buFontTx/>
              <a:defRPr/>
            </a:pPr>
            <a:r>
              <a:rPr lang="zh-CN" altLang="en-US" sz="2000" kern="0" noProof="0" dirty="0" smtClean="0">
                <a:effectLst>
                  <a:outerShdw blurRad="38100" dist="38100" dir="2700000" algn="tl">
                    <a:srgbClr val="000000"/>
                  </a:outerShdw>
                </a:effectLst>
                <a:latin typeface="+mn-lt"/>
                <a:ea typeface="+mn-ea"/>
                <a:cs typeface="+mn-cs"/>
                <a:sym typeface="+mn-ea"/>
              </a:rPr>
              <a:t>（</a:t>
            </a:r>
            <a:r>
              <a:rPr lang="en-US" altLang="zh-CN" sz="2000" kern="0" noProof="0" dirty="0" smtClean="0">
                <a:effectLst>
                  <a:outerShdw blurRad="38100" dist="38100" dir="2700000" algn="tl">
                    <a:srgbClr val="000000"/>
                  </a:outerShdw>
                </a:effectLst>
                <a:latin typeface="+mn-lt"/>
                <a:ea typeface="+mn-ea"/>
                <a:cs typeface="+mn-cs"/>
                <a:sym typeface="+mn-ea"/>
              </a:rPr>
              <a:t>1</a:t>
            </a:r>
            <a:r>
              <a:rPr lang="zh-CN" altLang="en-US" sz="2000" kern="0" noProof="0" dirty="0" smtClean="0">
                <a:effectLst>
                  <a:outerShdw blurRad="38100" dist="38100" dir="2700000" algn="tl">
                    <a:srgbClr val="000000"/>
                  </a:outerShdw>
                </a:effectLst>
                <a:latin typeface="+mn-lt"/>
                <a:ea typeface="+mn-ea"/>
                <a:cs typeface="+mn-cs"/>
                <a:sym typeface="+mn-ea"/>
              </a:rPr>
              <a:t>）若发生</a:t>
            </a:r>
            <a:r>
              <a:rPr lang="en-US" sz="2000" kern="0" noProof="0" dirty="0" smtClean="0">
                <a:effectLst>
                  <a:outerShdw blurRad="38100" dist="38100" dir="2700000" algn="tl">
                    <a:srgbClr val="000000"/>
                  </a:outerShdw>
                </a:effectLst>
                <a:latin typeface="+mn-lt"/>
                <a:ea typeface="+mn-ea"/>
                <a:cs typeface="+mn-cs"/>
                <a:sym typeface="+mn-ea"/>
              </a:rPr>
              <a:t>Ⅲ</a:t>
            </a:r>
            <a:r>
              <a:rPr lang="zh-CN" altLang="en-US" sz="2000" kern="0" noProof="0" dirty="0" smtClean="0">
                <a:effectLst>
                  <a:outerShdw blurRad="38100" dist="38100" dir="2700000" algn="tl">
                    <a:srgbClr val="000000"/>
                  </a:outerShdw>
                </a:effectLst>
                <a:latin typeface="+mn-lt"/>
                <a:ea typeface="+mn-ea"/>
                <a:cs typeface="+mn-cs"/>
                <a:sym typeface="+mn-ea"/>
              </a:rPr>
              <a:t>级事故：如一般的气瓶泄漏、储罐超压、卸车时软管少量泄漏、储罐少量泄漏、管道、法兰、阀门等处少量泄漏、充装管泄漏、钢瓶少量泄漏等事故时，由当班人员报告公司应急机构通信联系员，通信联系员初步判定事故的严重程度、影响范围和事故级别后，报告应急总指挥，启动应急预案，按已制定的现场处置方案进行抢险。</a:t>
            </a:r>
            <a:endParaRPr lang="zh-CN" altLang="en-US" sz="2000" noProof="1"/>
          </a:p>
        </p:txBody>
      </p:sp>
    </p:spTree>
  </p:cSld>
  <p:clrMapOvr>
    <a:masterClrMapping/>
  </p:clrMapOvr>
  <p:transition spd="slow" advTm="5769">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900113" y="1339850"/>
            <a:ext cx="8218488" cy="3908425"/>
          </a:xfrm>
          <a:prstGeom prst="rect">
            <a:avLst/>
          </a:prstGeom>
          <a:noFill/>
        </p:spPr>
        <p:txBody>
          <a:bodyPr wrap="square" rtlCol="0">
            <a:spAutoFit/>
          </a:bodyPr>
          <a:p>
            <a:r>
              <a:rPr lang="zh-CN" altLang="en-US" sz="2000" kern="0" noProof="0" smtClean="0">
                <a:solidFill>
                  <a:schemeClr val="tx2"/>
                </a:solidFill>
                <a:effectLst>
                  <a:outerShdw blurRad="38100" dist="38100" dir="2700000" algn="tl">
                    <a:srgbClr val="000000"/>
                  </a:outerShdw>
                </a:effectLst>
                <a:latin typeface="+mj-lt"/>
                <a:ea typeface="+mj-ea"/>
                <a:cs typeface="+mj-cs"/>
                <a:sym typeface="+mn-ea"/>
              </a:rPr>
              <a:t>七、应急管理</a:t>
            </a:r>
            <a:endParaRPr kumimoji="0" lang="zh-CN" altLang="en-US" sz="2000" kern="0" cap="none" spc="0" normalizeH="0" baseline="0" noProof="0" dirty="0" smtClean="0">
              <a:solidFill>
                <a:schemeClr val="tx2"/>
              </a:solidFill>
              <a:effectLst>
                <a:outerShdw blurRad="38100" dist="38100" dir="2700000" algn="tl">
                  <a:srgbClr val="000000"/>
                </a:outerShdw>
              </a:effectLst>
              <a:latin typeface="+mj-lt"/>
              <a:ea typeface="+mj-ea"/>
              <a:cs typeface="+mj-cs"/>
            </a:endParaRPr>
          </a:p>
          <a:p>
            <a:pPr marR="0" defTabSz="914400" eaLnBrk="0" hangingPunct="0">
              <a:spcBef>
                <a:spcPct val="20000"/>
              </a:spcBef>
              <a:buClr>
                <a:schemeClr val="tx2"/>
              </a:buClr>
              <a:buSzTx/>
              <a:buFontTx/>
              <a:defRPr/>
            </a:pPr>
            <a:r>
              <a:rPr lang="zh-CN" altLang="en-US" sz="2000" kern="0" noProof="0" smtClean="0">
                <a:effectLst>
                  <a:outerShdw blurRad="38100" dist="38100" dir="2700000" algn="tl">
                    <a:srgbClr val="000000"/>
                  </a:outerShdw>
                </a:effectLst>
                <a:latin typeface="+mn-lt"/>
                <a:ea typeface="+mn-ea"/>
                <a:cs typeface="+mn-cs"/>
                <a:sym typeface="+mn-ea"/>
              </a:rPr>
              <a:t>（</a:t>
            </a:r>
            <a:r>
              <a:rPr lang="en-US" altLang="zh-CN" sz="2000" kern="0" noProof="0" smtClean="0">
                <a:effectLst>
                  <a:outerShdw blurRad="38100" dist="38100" dir="2700000" algn="tl">
                    <a:srgbClr val="000000"/>
                  </a:outerShdw>
                </a:effectLst>
                <a:latin typeface="+mn-lt"/>
                <a:ea typeface="+mn-ea"/>
                <a:cs typeface="+mn-cs"/>
                <a:sym typeface="+mn-ea"/>
              </a:rPr>
              <a:t>2</a:t>
            </a:r>
            <a:r>
              <a:rPr lang="zh-CN" altLang="en-US" sz="2000" kern="0" noProof="0" smtClean="0">
                <a:effectLst>
                  <a:outerShdw blurRad="38100" dist="38100" dir="2700000" algn="tl">
                    <a:srgbClr val="000000"/>
                  </a:outerShdw>
                </a:effectLst>
                <a:latin typeface="+mn-lt"/>
                <a:ea typeface="+mn-ea"/>
                <a:cs typeface="+mn-cs"/>
                <a:sym typeface="+mn-ea"/>
              </a:rPr>
              <a:t>） 当发生</a:t>
            </a:r>
            <a:r>
              <a:rPr lang="en-US" sz="2000" kern="0" noProof="0" smtClean="0">
                <a:effectLst>
                  <a:outerShdw blurRad="38100" dist="38100" dir="2700000" algn="tl">
                    <a:srgbClr val="000000"/>
                  </a:outerShdw>
                </a:effectLst>
                <a:latin typeface="+mn-lt"/>
                <a:ea typeface="+mn-ea"/>
                <a:cs typeface="+mn-cs"/>
                <a:sym typeface="+mn-ea"/>
              </a:rPr>
              <a:t>Ⅱ</a:t>
            </a:r>
            <a:r>
              <a:rPr lang="zh-CN" altLang="en-US" sz="2000" kern="0" noProof="0" smtClean="0">
                <a:effectLst>
                  <a:outerShdw blurRad="38100" dist="38100" dir="2700000" algn="tl">
                    <a:srgbClr val="000000"/>
                  </a:outerShdw>
                </a:effectLst>
                <a:latin typeface="+mn-lt"/>
                <a:ea typeface="+mn-ea"/>
                <a:cs typeface="+mn-cs"/>
                <a:sym typeface="+mn-ea"/>
              </a:rPr>
              <a:t>级火灾、爆炸事故或运输配送车辆发生</a:t>
            </a:r>
            <a:r>
              <a:rPr lang="en-US" sz="2000" kern="0" noProof="0" smtClean="0">
                <a:effectLst>
                  <a:outerShdw blurRad="38100" dist="38100" dir="2700000" algn="tl">
                    <a:srgbClr val="000000"/>
                  </a:outerShdw>
                </a:effectLst>
                <a:latin typeface="+mn-lt"/>
                <a:ea typeface="+mn-ea"/>
                <a:cs typeface="+mn-cs"/>
                <a:sym typeface="+mn-ea"/>
              </a:rPr>
              <a:t>Ⅱ</a:t>
            </a:r>
            <a:r>
              <a:rPr lang="zh-CN" altLang="en-US" sz="2000" kern="0" noProof="0" smtClean="0">
                <a:effectLst>
                  <a:outerShdw blurRad="38100" dist="38100" dir="2700000" algn="tl">
                    <a:srgbClr val="000000"/>
                  </a:outerShdw>
                </a:effectLst>
                <a:latin typeface="+mn-lt"/>
                <a:ea typeface="+mn-ea"/>
                <a:cs typeface="+mn-cs"/>
                <a:sym typeface="+mn-ea"/>
              </a:rPr>
              <a:t>级事故：可能造成人员伤亡和较大财产损失时，当班人员或运输司机向站长报告，站长向通信联系员报告，通信联系员向公司应急指挥部报告，应急总指挥组织公司内人员及相关人员进行抢险。公司应急总指挥根据突发事故的情况、严重程度，确定是否请求外部支援。若发生较大的火灾或爆炸，公司内抢险人员无法处置事故，直接打</a:t>
            </a:r>
            <a:r>
              <a:rPr lang="en-US" sz="2000" kern="0" noProof="0" smtClean="0">
                <a:effectLst>
                  <a:outerShdw blurRad="38100" dist="38100" dir="2700000" algn="tl">
                    <a:srgbClr val="000000"/>
                  </a:outerShdw>
                </a:effectLst>
                <a:latin typeface="+mn-lt"/>
                <a:ea typeface="+mn-ea"/>
                <a:cs typeface="+mn-cs"/>
                <a:sym typeface="+mn-ea"/>
              </a:rPr>
              <a:t>“119”</a:t>
            </a:r>
            <a:r>
              <a:rPr lang="zh-CN" altLang="en-US" sz="2000" kern="0" noProof="0" smtClean="0">
                <a:effectLst>
                  <a:outerShdw blurRad="38100" dist="38100" dir="2700000" algn="tl">
                    <a:srgbClr val="000000"/>
                  </a:outerShdw>
                </a:effectLst>
                <a:latin typeface="+mn-lt"/>
                <a:ea typeface="+mn-ea"/>
                <a:cs typeface="+mn-cs"/>
                <a:sym typeface="+mn-ea"/>
              </a:rPr>
              <a:t>电话报警，同时向公司应急指挥部报告。</a:t>
            </a:r>
            <a:endParaRPr kumimoji="0" lang="zh-CN" altLang="en-US" sz="2000" kern="0" cap="none" spc="0" normalizeH="0" baseline="0" noProof="0" smtClean="0">
              <a:effectLst>
                <a:outerShdw blurRad="38100" dist="38100" dir="2700000" algn="tl">
                  <a:srgbClr val="000000"/>
                </a:outerShdw>
              </a:effectLst>
              <a:latin typeface="+mn-lt"/>
              <a:ea typeface="+mn-ea"/>
              <a:cs typeface="+mn-cs"/>
            </a:endParaRPr>
          </a:p>
          <a:p>
            <a:pPr marR="0" defTabSz="914400" eaLnBrk="0" hangingPunct="0">
              <a:spcBef>
                <a:spcPct val="20000"/>
              </a:spcBef>
              <a:buClr>
                <a:schemeClr val="tx2"/>
              </a:buClr>
              <a:buSzTx/>
              <a:buFontTx/>
              <a:defRPr/>
            </a:pPr>
            <a:r>
              <a:rPr lang="zh-CN" altLang="en-US" sz="2000" kern="0" noProof="0" smtClean="0">
                <a:effectLst>
                  <a:outerShdw blurRad="38100" dist="38100" dir="2700000" algn="tl">
                    <a:srgbClr val="000000"/>
                  </a:outerShdw>
                </a:effectLst>
                <a:latin typeface="+mn-lt"/>
                <a:ea typeface="+mn-ea"/>
                <a:cs typeface="+mn-cs"/>
                <a:sym typeface="+mn-ea"/>
              </a:rPr>
              <a:t> （</a:t>
            </a:r>
            <a:r>
              <a:rPr lang="en-US" altLang="zh-CN" sz="2000" kern="0" noProof="0" smtClean="0">
                <a:effectLst>
                  <a:outerShdw blurRad="38100" dist="38100" dir="2700000" algn="tl">
                    <a:srgbClr val="000000"/>
                  </a:outerShdw>
                </a:effectLst>
                <a:latin typeface="+mn-lt"/>
                <a:ea typeface="+mn-ea"/>
                <a:cs typeface="+mn-cs"/>
                <a:sym typeface="+mn-ea"/>
              </a:rPr>
              <a:t>3</a:t>
            </a:r>
            <a:r>
              <a:rPr lang="zh-CN" altLang="en-US" sz="2000" kern="0" noProof="0" smtClean="0">
                <a:effectLst>
                  <a:outerShdw blurRad="38100" dist="38100" dir="2700000" algn="tl">
                    <a:srgbClr val="000000"/>
                  </a:outerShdw>
                </a:effectLst>
                <a:latin typeface="+mn-lt"/>
                <a:ea typeface="+mn-ea"/>
                <a:cs typeface="+mn-cs"/>
                <a:sym typeface="+mn-ea"/>
              </a:rPr>
              <a:t>）</a:t>
            </a:r>
            <a:r>
              <a:rPr lang="en-US" altLang="zh-CN" sz="2000" kern="0" noProof="0" smtClean="0">
                <a:effectLst>
                  <a:outerShdw blurRad="38100" dist="38100" dir="2700000" algn="tl">
                    <a:srgbClr val="000000"/>
                  </a:outerShdw>
                </a:effectLst>
                <a:latin typeface="+mn-lt"/>
                <a:ea typeface="+mn-ea"/>
                <a:cs typeface="+mn-cs"/>
                <a:sym typeface="+mn-ea"/>
              </a:rPr>
              <a:t>  </a:t>
            </a:r>
            <a:r>
              <a:rPr lang="zh-CN" altLang="en-US" sz="2000" kern="0" noProof="0" smtClean="0">
                <a:effectLst>
                  <a:outerShdw blurRad="38100" dist="38100" dir="2700000" algn="tl">
                    <a:srgbClr val="000000"/>
                  </a:outerShdw>
                </a:effectLst>
                <a:latin typeface="+mn-lt"/>
                <a:ea typeface="+mn-ea"/>
                <a:cs typeface="+mn-cs"/>
                <a:sym typeface="+mn-ea"/>
              </a:rPr>
              <a:t>当发生</a:t>
            </a:r>
            <a:r>
              <a:rPr lang="en-US" sz="2000" kern="0" noProof="0" smtClean="0">
                <a:effectLst>
                  <a:outerShdw blurRad="38100" dist="38100" dir="2700000" algn="tl">
                    <a:srgbClr val="000000"/>
                  </a:outerShdw>
                </a:effectLst>
                <a:latin typeface="+mn-lt"/>
                <a:ea typeface="+mn-ea"/>
                <a:cs typeface="+mn-cs"/>
                <a:sym typeface="+mn-ea"/>
              </a:rPr>
              <a:t>Ⅰ</a:t>
            </a:r>
            <a:r>
              <a:rPr lang="zh-CN" altLang="en-US" sz="2000" kern="0" noProof="0" smtClean="0">
                <a:effectLst>
                  <a:outerShdw blurRad="38100" dist="38100" dir="2700000" algn="tl">
                    <a:srgbClr val="000000"/>
                  </a:outerShdw>
                </a:effectLst>
                <a:latin typeface="+mn-lt"/>
                <a:ea typeface="+mn-ea"/>
                <a:cs typeface="+mn-cs"/>
                <a:sym typeface="+mn-ea"/>
              </a:rPr>
              <a:t>级以上事故：</a:t>
            </a:r>
            <a:r>
              <a:rPr lang="en-US" sz="2000" kern="0" noProof="0" smtClean="0">
                <a:effectLst>
                  <a:outerShdw blurRad="38100" dist="38100" dir="2700000" algn="tl">
                    <a:srgbClr val="000000"/>
                  </a:outerShdw>
                </a:effectLst>
                <a:latin typeface="+mn-lt"/>
                <a:ea typeface="+mn-ea"/>
                <a:cs typeface="+mn-cs"/>
                <a:sym typeface="+mn-ea"/>
              </a:rPr>
              <a:t>(</a:t>
            </a:r>
            <a:r>
              <a:rPr lang="zh-CN" altLang="en-US" sz="2000" kern="0" noProof="0" smtClean="0">
                <a:effectLst>
                  <a:outerShdw blurRad="38100" dist="38100" dir="2700000" algn="tl">
                    <a:srgbClr val="000000"/>
                  </a:outerShdw>
                </a:effectLst>
                <a:latin typeface="+mn-lt"/>
                <a:ea typeface="+mn-ea"/>
                <a:cs typeface="+mn-cs"/>
                <a:sym typeface="+mn-ea"/>
              </a:rPr>
              <a:t>造成</a:t>
            </a:r>
            <a:r>
              <a:rPr lang="en-US" sz="2000" kern="0" noProof="0" smtClean="0">
                <a:effectLst>
                  <a:outerShdw blurRad="38100" dist="38100" dir="2700000" algn="tl">
                    <a:srgbClr val="000000"/>
                  </a:outerShdw>
                </a:effectLst>
                <a:latin typeface="+mn-lt"/>
                <a:ea typeface="+mn-ea"/>
                <a:cs typeface="+mn-cs"/>
                <a:sym typeface="+mn-ea"/>
              </a:rPr>
              <a:t>3</a:t>
            </a:r>
            <a:r>
              <a:rPr lang="zh-CN" altLang="en-US" sz="2000" kern="0" noProof="0" smtClean="0">
                <a:effectLst>
                  <a:outerShdw blurRad="38100" dist="38100" dir="2700000" algn="tl">
                    <a:srgbClr val="000000"/>
                  </a:outerShdw>
                </a:effectLst>
                <a:latin typeface="+mn-lt"/>
                <a:ea typeface="+mn-ea"/>
                <a:cs typeface="+mn-cs"/>
                <a:sym typeface="+mn-ea"/>
              </a:rPr>
              <a:t>人以上死亡（或失踪），或造成</a:t>
            </a:r>
            <a:r>
              <a:rPr lang="en-US" sz="2000" kern="0" noProof="0" smtClean="0">
                <a:effectLst>
                  <a:outerShdw blurRad="38100" dist="38100" dir="2700000" algn="tl">
                    <a:srgbClr val="000000"/>
                  </a:outerShdw>
                </a:effectLst>
                <a:latin typeface="+mn-lt"/>
                <a:ea typeface="+mn-ea"/>
                <a:cs typeface="+mn-cs"/>
                <a:sym typeface="+mn-ea"/>
              </a:rPr>
              <a:t>10</a:t>
            </a:r>
            <a:r>
              <a:rPr lang="zh-CN" altLang="en-US" sz="2000" kern="0" noProof="0" smtClean="0">
                <a:effectLst>
                  <a:outerShdw blurRad="38100" dist="38100" dir="2700000" algn="tl">
                    <a:srgbClr val="000000"/>
                  </a:outerShdw>
                </a:effectLst>
                <a:latin typeface="+mn-lt"/>
                <a:ea typeface="+mn-ea"/>
                <a:cs typeface="+mn-cs"/>
                <a:sym typeface="+mn-ea"/>
              </a:rPr>
              <a:t>人以上重伤，或</a:t>
            </a:r>
            <a:r>
              <a:rPr lang="en-US" sz="2000" kern="0" noProof="0" smtClean="0">
                <a:effectLst>
                  <a:outerShdw blurRad="38100" dist="38100" dir="2700000" algn="tl">
                    <a:srgbClr val="000000"/>
                  </a:outerShdw>
                </a:effectLst>
                <a:latin typeface="+mn-lt"/>
                <a:ea typeface="+mn-ea"/>
                <a:cs typeface="+mn-cs"/>
                <a:sym typeface="+mn-ea"/>
              </a:rPr>
              <a:t>100</a:t>
            </a:r>
            <a:r>
              <a:rPr lang="zh-CN" altLang="en-US" sz="2000" kern="0" noProof="0" smtClean="0">
                <a:effectLst>
                  <a:outerShdw blurRad="38100" dist="38100" dir="2700000" algn="tl">
                    <a:srgbClr val="000000"/>
                  </a:outerShdw>
                </a:effectLst>
                <a:latin typeface="+mn-lt"/>
                <a:ea typeface="+mn-ea"/>
                <a:cs typeface="+mn-cs"/>
                <a:sym typeface="+mn-ea"/>
              </a:rPr>
              <a:t>万元以上直接经济损失</a:t>
            </a:r>
            <a:r>
              <a:rPr lang="en-US" sz="2000" kern="0" noProof="0" smtClean="0">
                <a:effectLst>
                  <a:outerShdw blurRad="38100" dist="38100" dir="2700000" algn="tl">
                    <a:srgbClr val="000000"/>
                  </a:outerShdw>
                </a:effectLst>
                <a:latin typeface="+mn-lt"/>
                <a:ea typeface="+mn-ea"/>
                <a:cs typeface="+mn-cs"/>
                <a:sym typeface="+mn-ea"/>
              </a:rPr>
              <a:t>)</a:t>
            </a:r>
            <a:r>
              <a:rPr lang="zh-CN" altLang="en-US" sz="2000" kern="0" noProof="0" smtClean="0">
                <a:effectLst>
                  <a:outerShdw blurRad="38100" dist="38100" dir="2700000" algn="tl">
                    <a:srgbClr val="000000"/>
                  </a:outerShdw>
                </a:effectLst>
                <a:latin typeface="+mn-lt"/>
                <a:ea typeface="+mn-ea"/>
                <a:cs typeface="+mn-cs"/>
                <a:sym typeface="+mn-ea"/>
              </a:rPr>
              <a:t>，直接向所在地燃气管理部门和政府部门申请外部救援，成立以上级主管部门为主的现场应急指挥部，指挥应急抢险。</a:t>
            </a:r>
            <a:endParaRPr lang="zh-CN" altLang="en-US" sz="2000" noProof="1"/>
          </a:p>
        </p:txBody>
      </p:sp>
    </p:spTree>
  </p:cSld>
  <p:clrMapOvr>
    <a:masterClrMapping/>
  </p:clrMapOvr>
  <p:transition spd="slow" advTm="5769">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900113" y="1339850"/>
            <a:ext cx="8218488" cy="5446713"/>
          </a:xfrm>
          <a:prstGeom prst="rect">
            <a:avLst/>
          </a:prstGeom>
          <a:noFill/>
        </p:spPr>
        <p:txBody>
          <a:bodyPr wrap="square" rtlCol="0">
            <a:spAutoFit/>
          </a:bodyPr>
          <a:p>
            <a:r>
              <a:rPr lang="zh-CN" altLang="en-US" sz="2000" kern="0" noProof="0" smtClean="0">
                <a:solidFill>
                  <a:schemeClr val="tx2"/>
                </a:solidFill>
                <a:effectLst>
                  <a:outerShdw blurRad="38100" dist="38100" dir="2700000" algn="tl">
                    <a:srgbClr val="000000"/>
                  </a:outerShdw>
                </a:effectLst>
                <a:latin typeface="+mj-lt"/>
                <a:ea typeface="+mj-ea"/>
                <a:cs typeface="+mj-cs"/>
                <a:sym typeface="+mn-ea"/>
              </a:rPr>
              <a:t>七、应急管理</a:t>
            </a:r>
            <a:endParaRPr kumimoji="0" lang="zh-CN" altLang="en-US" sz="2000" kern="0" cap="none" spc="0" normalizeH="0" baseline="0" noProof="0" dirty="0" smtClean="0">
              <a:solidFill>
                <a:schemeClr val="tx2"/>
              </a:solidFill>
              <a:effectLst>
                <a:outerShdw blurRad="38100" dist="38100" dir="2700000" algn="tl">
                  <a:srgbClr val="000000"/>
                </a:outerShdw>
              </a:effectLst>
              <a:latin typeface="+mj-lt"/>
              <a:ea typeface="+mj-ea"/>
              <a:cs typeface="+mj-cs"/>
            </a:endParaRPr>
          </a:p>
          <a:p>
            <a:pPr marR="0" defTabSz="914400" eaLnBrk="0" hangingPunct="0">
              <a:spcBef>
                <a:spcPct val="20000"/>
              </a:spcBef>
              <a:buClr>
                <a:schemeClr val="tx2"/>
              </a:buClr>
              <a:buSzTx/>
              <a:buFontTx/>
              <a:defRPr/>
            </a:pPr>
            <a:r>
              <a:rPr lang="en-US" sz="2000" b="1" kern="0" noProof="0" dirty="0" smtClean="0">
                <a:effectLst>
                  <a:outerShdw blurRad="38100" dist="38100" dir="2700000" algn="tl">
                    <a:srgbClr val="000000"/>
                  </a:outerShdw>
                </a:effectLst>
                <a:latin typeface="+mn-lt"/>
                <a:ea typeface="+mn-ea"/>
                <a:cs typeface="+mn-cs"/>
                <a:sym typeface="+mn-ea"/>
              </a:rPr>
              <a:t>7.6</a:t>
            </a:r>
            <a:r>
              <a:rPr lang="x-none" sz="2000" b="1" kern="0" noProof="0" dirty="0" smtClean="0">
                <a:effectLst>
                  <a:outerShdw blurRad="38100" dist="38100" dir="2700000" algn="tl">
                    <a:srgbClr val="000000"/>
                  </a:outerShdw>
                </a:effectLst>
                <a:latin typeface="+mn-lt"/>
                <a:ea typeface="+mn-ea"/>
                <a:cs typeface="+mn-cs"/>
                <a:sym typeface="+mn-ea"/>
              </a:rPr>
              <a:t>信息公开</a:t>
            </a:r>
            <a:endParaRPr kumimoji="0" lang="zh-CN" altLang="en-US" sz="2000" b="1" kern="0" cap="none" spc="0" normalizeH="0" baseline="0" noProof="0" dirty="0" smtClean="0">
              <a:effectLst>
                <a:outerShdw blurRad="38100" dist="38100" dir="2700000" algn="tl">
                  <a:srgbClr val="000000"/>
                </a:outerShdw>
              </a:effectLst>
              <a:latin typeface="+mn-lt"/>
              <a:ea typeface="+mn-ea"/>
              <a:cs typeface="+mn-cs"/>
            </a:endParaRPr>
          </a:p>
          <a:p>
            <a:pPr marR="0" defTabSz="914400" eaLnBrk="0" hangingPunct="0">
              <a:spcBef>
                <a:spcPct val="20000"/>
              </a:spcBef>
              <a:buClr>
                <a:schemeClr val="tx2"/>
              </a:buClr>
              <a:buSzTx/>
              <a:buFontTx/>
              <a:defRPr/>
            </a:pPr>
            <a:r>
              <a:rPr lang="en-US" sz="2000" b="1" kern="0" noProof="0" dirty="0" smtClean="0">
                <a:effectLst>
                  <a:outerShdw blurRad="38100" dist="38100" dir="2700000" algn="tl">
                    <a:srgbClr val="000000"/>
                  </a:outerShdw>
                </a:effectLst>
                <a:latin typeface="+mn-lt"/>
                <a:ea typeface="+mn-ea"/>
                <a:cs typeface="+mn-cs"/>
                <a:sym typeface="+mn-ea"/>
              </a:rPr>
              <a:t>7.6</a:t>
            </a:r>
            <a:r>
              <a:rPr lang="x-none" sz="2000" b="1" kern="0" noProof="0" dirty="0" smtClean="0">
                <a:effectLst>
                  <a:outerShdw blurRad="38100" dist="38100" dir="2700000" algn="tl">
                    <a:srgbClr val="000000"/>
                  </a:outerShdw>
                </a:effectLst>
                <a:latin typeface="+mn-lt"/>
                <a:ea typeface="+mn-ea"/>
                <a:cs typeface="+mn-cs"/>
                <a:sym typeface="+mn-ea"/>
              </a:rPr>
              <a:t>.1 信息通报原则</a:t>
            </a:r>
            <a:endParaRPr kumimoji="0" lang="zh-CN" altLang="en-US" sz="2000" b="1" kern="0" cap="none" spc="0" normalizeH="0" baseline="0" noProof="0" dirty="0" smtClean="0">
              <a:effectLst>
                <a:outerShdw blurRad="38100" dist="38100" dir="2700000" algn="tl">
                  <a:srgbClr val="000000"/>
                </a:outerShdw>
              </a:effectLst>
              <a:latin typeface="+mn-lt"/>
              <a:ea typeface="+mn-ea"/>
              <a:cs typeface="+mn-cs"/>
            </a:endParaRPr>
          </a:p>
          <a:p>
            <a:pPr marR="0" defTabSz="914400" eaLnBrk="0" hangingPunct="0">
              <a:spcBef>
                <a:spcPct val="20000"/>
              </a:spcBef>
              <a:buClr>
                <a:schemeClr val="tx2"/>
              </a:buClr>
              <a:buSzTx/>
              <a:buFontTx/>
              <a:defRPr/>
            </a:pPr>
            <a:r>
              <a:rPr lang="zh-CN" altLang="en-US" sz="2000" kern="0" noProof="0" dirty="0" smtClean="0">
                <a:effectLst>
                  <a:outerShdw blurRad="38100" dist="38100" dir="2700000" algn="tl">
                    <a:srgbClr val="000000"/>
                  </a:outerShdw>
                </a:effectLst>
                <a:latin typeface="+mn-lt"/>
                <a:ea typeface="+mn-ea"/>
                <a:cs typeface="+mn-cs"/>
                <a:sym typeface="+mn-ea"/>
              </a:rPr>
              <a:t>在新闻发布过程中，公司信息发布遵守国家法律法规，实事求是、客观公正、内容详实、及时准确的原则。</a:t>
            </a:r>
            <a:endParaRPr kumimoji="0" lang="zh-CN" altLang="en-US" sz="2000" kern="0" cap="none" spc="0" normalizeH="0" baseline="0" noProof="0" dirty="0" smtClean="0">
              <a:effectLst>
                <a:outerShdw blurRad="38100" dist="38100" dir="2700000" algn="tl">
                  <a:srgbClr val="000000"/>
                </a:outerShdw>
              </a:effectLst>
              <a:latin typeface="+mn-lt"/>
              <a:ea typeface="+mn-ea"/>
              <a:cs typeface="+mn-cs"/>
            </a:endParaRPr>
          </a:p>
          <a:p>
            <a:pPr marR="0" defTabSz="914400" eaLnBrk="0" hangingPunct="0">
              <a:spcBef>
                <a:spcPct val="20000"/>
              </a:spcBef>
              <a:buClr>
                <a:schemeClr val="tx2"/>
              </a:buClr>
              <a:buSzTx/>
              <a:buFontTx/>
              <a:defRPr/>
            </a:pPr>
            <a:r>
              <a:rPr lang="en-US" sz="2000" b="1" kern="0" noProof="0" dirty="0" smtClean="0">
                <a:effectLst>
                  <a:outerShdw blurRad="38100" dist="38100" dir="2700000" algn="tl">
                    <a:srgbClr val="000000"/>
                  </a:outerShdw>
                </a:effectLst>
                <a:latin typeface="+mn-lt"/>
                <a:ea typeface="+mn-ea"/>
                <a:cs typeface="+mn-cs"/>
                <a:sym typeface="+mn-ea"/>
              </a:rPr>
              <a:t>7.6</a:t>
            </a:r>
            <a:r>
              <a:rPr lang="x-none" sz="2000" b="1" kern="0" noProof="0" dirty="0" smtClean="0">
                <a:effectLst>
                  <a:outerShdw blurRad="38100" dist="38100" dir="2700000" algn="tl">
                    <a:srgbClr val="000000"/>
                  </a:outerShdw>
                </a:effectLst>
                <a:latin typeface="+mn-lt"/>
                <a:ea typeface="+mn-ea"/>
                <a:cs typeface="+mn-cs"/>
                <a:sym typeface="+mn-ea"/>
              </a:rPr>
              <a:t>.2 信息发布部门</a:t>
            </a:r>
            <a:endParaRPr kumimoji="0" lang="zh-CN" altLang="en-US" sz="2000" b="1" kern="0" cap="none" spc="0" normalizeH="0" baseline="0" noProof="0" dirty="0" smtClean="0">
              <a:effectLst>
                <a:outerShdw blurRad="38100" dist="38100" dir="2700000" algn="tl">
                  <a:srgbClr val="000000"/>
                </a:outerShdw>
              </a:effectLst>
              <a:latin typeface="+mn-lt"/>
              <a:ea typeface="+mn-ea"/>
              <a:cs typeface="+mn-cs"/>
            </a:endParaRPr>
          </a:p>
          <a:p>
            <a:pPr marR="0" defTabSz="914400" eaLnBrk="0" hangingPunct="0">
              <a:spcBef>
                <a:spcPct val="20000"/>
              </a:spcBef>
              <a:buClr>
                <a:schemeClr val="tx2"/>
              </a:buClr>
              <a:buSzTx/>
              <a:buFontTx/>
              <a:defRPr/>
            </a:pPr>
            <a:r>
              <a:rPr lang="zh-CN" altLang="en-US" sz="2000" kern="0" noProof="0" dirty="0" smtClean="0">
                <a:effectLst>
                  <a:outerShdw blurRad="38100" dist="38100" dir="2700000" algn="tl">
                    <a:srgbClr val="000000"/>
                  </a:outerShdw>
                </a:effectLst>
                <a:latin typeface="+mn-lt"/>
                <a:ea typeface="+mn-ea"/>
                <a:cs typeface="+mn-cs"/>
                <a:sym typeface="+mn-ea"/>
              </a:rPr>
              <a:t>公司应急指挥机构</a:t>
            </a:r>
            <a:r>
              <a:rPr lang="zh-CN" altLang="en-US" sz="2000" u="sng" kern="0" noProof="0" dirty="0" smtClean="0">
                <a:solidFill>
                  <a:srgbClr val="FFFF00"/>
                </a:solidFill>
                <a:effectLst>
                  <a:outerShdw blurRad="38100" dist="38100" dir="2700000" algn="tl">
                    <a:srgbClr val="000000"/>
                  </a:outerShdw>
                </a:effectLst>
                <a:latin typeface="+mn-lt"/>
                <a:ea typeface="+mn-ea"/>
                <a:cs typeface="+mn-cs"/>
                <a:sym typeface="+mn-ea"/>
              </a:rPr>
              <a:t>应指定对外新闻发言人。</a:t>
            </a:r>
            <a:endParaRPr kumimoji="0" lang="zh-CN" altLang="en-US" sz="2000" u="sng" kern="0" cap="none" spc="0" normalizeH="0" baseline="0" noProof="0" dirty="0" smtClean="0">
              <a:solidFill>
                <a:srgbClr val="FFFF00"/>
              </a:solidFill>
              <a:effectLst>
                <a:outerShdw blurRad="38100" dist="38100" dir="2700000" algn="tl">
                  <a:srgbClr val="000000"/>
                </a:outerShdw>
              </a:effectLst>
              <a:latin typeface="+mn-lt"/>
              <a:ea typeface="+mn-ea"/>
              <a:cs typeface="+mn-cs"/>
            </a:endParaRPr>
          </a:p>
          <a:p>
            <a:pPr marR="0" defTabSz="914400" eaLnBrk="0" hangingPunct="0">
              <a:spcBef>
                <a:spcPct val="20000"/>
              </a:spcBef>
              <a:buClr>
                <a:schemeClr val="tx2"/>
              </a:buClr>
              <a:buSzTx/>
              <a:buFontTx/>
              <a:defRPr/>
            </a:pPr>
            <a:r>
              <a:rPr lang="en-US" sz="2000" b="1" kern="0" noProof="0" dirty="0" smtClean="0">
                <a:effectLst>
                  <a:outerShdw blurRad="38100" dist="38100" dir="2700000" algn="tl">
                    <a:srgbClr val="000000"/>
                  </a:outerShdw>
                </a:effectLst>
                <a:latin typeface="+mn-lt"/>
                <a:ea typeface="+mn-ea"/>
                <a:cs typeface="+mn-cs"/>
                <a:sym typeface="+mn-ea"/>
              </a:rPr>
              <a:t>7.6</a:t>
            </a:r>
            <a:r>
              <a:rPr lang="x-none" sz="2000" b="1" kern="0" noProof="0" dirty="0" smtClean="0">
                <a:effectLst>
                  <a:outerShdw blurRad="38100" dist="38100" dir="2700000" algn="tl">
                    <a:srgbClr val="000000"/>
                  </a:outerShdw>
                </a:effectLst>
                <a:latin typeface="+mn-lt"/>
                <a:ea typeface="+mn-ea"/>
                <a:cs typeface="+mn-cs"/>
                <a:sym typeface="+mn-ea"/>
              </a:rPr>
              <a:t>信息公开</a:t>
            </a:r>
            <a:endParaRPr kumimoji="0" lang="zh-CN" altLang="en-US" sz="2000" b="1" kern="0" cap="none" spc="0" normalizeH="0" baseline="0" noProof="0" dirty="0" smtClean="0">
              <a:effectLst>
                <a:outerShdw blurRad="38100" dist="38100" dir="2700000" algn="tl">
                  <a:srgbClr val="000000"/>
                </a:outerShdw>
              </a:effectLst>
              <a:latin typeface="+mn-lt"/>
              <a:ea typeface="+mn-ea"/>
              <a:cs typeface="+mn-cs"/>
            </a:endParaRPr>
          </a:p>
          <a:p>
            <a:pPr marR="0" defTabSz="914400" eaLnBrk="0" hangingPunct="0">
              <a:spcBef>
                <a:spcPct val="20000"/>
              </a:spcBef>
              <a:buClr>
                <a:schemeClr val="tx2"/>
              </a:buClr>
              <a:buSzTx/>
              <a:buFontTx/>
              <a:defRPr/>
            </a:pPr>
            <a:r>
              <a:rPr lang="en-US" sz="2000" b="1" kern="0" noProof="0" dirty="0" smtClean="0">
                <a:effectLst>
                  <a:outerShdw blurRad="38100" dist="38100" dir="2700000" algn="tl">
                    <a:srgbClr val="000000"/>
                  </a:outerShdw>
                </a:effectLst>
                <a:latin typeface="+mn-lt"/>
                <a:ea typeface="+mn-ea"/>
                <a:cs typeface="+mn-cs"/>
                <a:sym typeface="+mn-ea"/>
              </a:rPr>
              <a:t>7.6</a:t>
            </a:r>
            <a:r>
              <a:rPr lang="x-none" sz="2000" b="1" kern="0" noProof="0" dirty="0" smtClean="0">
                <a:effectLst>
                  <a:outerShdw blurRad="38100" dist="38100" dir="2700000" algn="tl">
                    <a:srgbClr val="000000"/>
                  </a:outerShdw>
                </a:effectLst>
                <a:latin typeface="+mn-lt"/>
                <a:ea typeface="+mn-ea"/>
                <a:cs typeface="+mn-cs"/>
                <a:sym typeface="+mn-ea"/>
              </a:rPr>
              <a:t>.1 信息通报原则</a:t>
            </a:r>
            <a:endParaRPr kumimoji="0" lang="zh-CN" altLang="en-US" sz="2000" b="1" kern="0" cap="none" spc="0" normalizeH="0" baseline="0" noProof="0" dirty="0" smtClean="0">
              <a:effectLst>
                <a:outerShdw blurRad="38100" dist="38100" dir="2700000" algn="tl">
                  <a:srgbClr val="000000"/>
                </a:outerShdw>
              </a:effectLst>
              <a:latin typeface="+mn-lt"/>
              <a:ea typeface="+mn-ea"/>
              <a:cs typeface="+mn-cs"/>
            </a:endParaRPr>
          </a:p>
          <a:p>
            <a:pPr marR="0" defTabSz="914400" eaLnBrk="0" hangingPunct="0">
              <a:spcBef>
                <a:spcPct val="20000"/>
              </a:spcBef>
              <a:buClr>
                <a:schemeClr val="tx2"/>
              </a:buClr>
              <a:buSzTx/>
              <a:buFontTx/>
              <a:defRPr/>
            </a:pPr>
            <a:r>
              <a:rPr lang="zh-CN" altLang="en-US" sz="2000" kern="0" noProof="0" dirty="0" smtClean="0">
                <a:effectLst>
                  <a:outerShdw blurRad="38100" dist="38100" dir="2700000" algn="tl">
                    <a:srgbClr val="000000"/>
                  </a:outerShdw>
                </a:effectLst>
                <a:latin typeface="+mn-lt"/>
                <a:ea typeface="+mn-ea"/>
                <a:cs typeface="+mn-cs"/>
                <a:sym typeface="+mn-ea"/>
              </a:rPr>
              <a:t>在新闻发布过程中，公司信息发布遵守国家法律法规，实事求是、客观公正、内容详实、及时准确的原则。</a:t>
            </a:r>
            <a:endParaRPr kumimoji="0" lang="zh-CN" altLang="en-US" sz="2000" kern="0" cap="none" spc="0" normalizeH="0" baseline="0" noProof="0" dirty="0" smtClean="0">
              <a:effectLst>
                <a:outerShdw blurRad="38100" dist="38100" dir="2700000" algn="tl">
                  <a:srgbClr val="000000"/>
                </a:outerShdw>
              </a:effectLst>
              <a:latin typeface="+mn-lt"/>
              <a:ea typeface="+mn-ea"/>
              <a:cs typeface="+mn-cs"/>
            </a:endParaRPr>
          </a:p>
          <a:p>
            <a:pPr marR="0" defTabSz="914400" eaLnBrk="0" hangingPunct="0">
              <a:spcBef>
                <a:spcPct val="20000"/>
              </a:spcBef>
              <a:buClr>
                <a:schemeClr val="tx2"/>
              </a:buClr>
              <a:buSzTx/>
              <a:buFontTx/>
              <a:defRPr/>
            </a:pPr>
            <a:r>
              <a:rPr lang="en-US" sz="2000" b="1" kern="0" noProof="0" dirty="0" smtClean="0">
                <a:effectLst>
                  <a:outerShdw blurRad="38100" dist="38100" dir="2700000" algn="tl">
                    <a:srgbClr val="000000"/>
                  </a:outerShdw>
                </a:effectLst>
                <a:latin typeface="+mn-lt"/>
                <a:ea typeface="+mn-ea"/>
                <a:cs typeface="+mn-cs"/>
                <a:sym typeface="+mn-ea"/>
              </a:rPr>
              <a:t>7.6</a:t>
            </a:r>
            <a:r>
              <a:rPr lang="x-none" sz="2000" b="1" kern="0" noProof="0" dirty="0" smtClean="0">
                <a:effectLst>
                  <a:outerShdw blurRad="38100" dist="38100" dir="2700000" algn="tl">
                    <a:srgbClr val="000000"/>
                  </a:outerShdw>
                </a:effectLst>
                <a:latin typeface="+mn-lt"/>
                <a:ea typeface="+mn-ea"/>
                <a:cs typeface="+mn-cs"/>
                <a:sym typeface="+mn-ea"/>
              </a:rPr>
              <a:t>.2 信息发布部门</a:t>
            </a:r>
            <a:endParaRPr kumimoji="0" lang="zh-CN" altLang="en-US" sz="2000" b="1" kern="0" cap="none" spc="0" normalizeH="0" baseline="0" noProof="0" dirty="0" smtClean="0">
              <a:effectLst>
                <a:outerShdw blurRad="38100" dist="38100" dir="2700000" algn="tl">
                  <a:srgbClr val="000000"/>
                </a:outerShdw>
              </a:effectLst>
              <a:latin typeface="+mn-lt"/>
              <a:ea typeface="+mn-ea"/>
              <a:cs typeface="+mn-cs"/>
            </a:endParaRPr>
          </a:p>
          <a:p>
            <a:pPr marR="0" defTabSz="914400" eaLnBrk="0" hangingPunct="0">
              <a:spcBef>
                <a:spcPct val="20000"/>
              </a:spcBef>
              <a:buClr>
                <a:schemeClr val="tx2"/>
              </a:buClr>
              <a:buSzTx/>
              <a:buFontTx/>
              <a:defRPr/>
            </a:pPr>
            <a:r>
              <a:rPr lang="zh-CN" altLang="en-US" sz="2000" kern="0" noProof="0" dirty="0" smtClean="0">
                <a:effectLst>
                  <a:outerShdw blurRad="38100" dist="38100" dir="2700000" algn="tl">
                    <a:srgbClr val="000000"/>
                  </a:outerShdw>
                </a:effectLst>
                <a:latin typeface="+mn-lt"/>
                <a:ea typeface="+mn-ea"/>
                <a:cs typeface="+mn-cs"/>
                <a:sym typeface="+mn-ea"/>
              </a:rPr>
              <a:t>公司应急指挥机构</a:t>
            </a:r>
            <a:r>
              <a:rPr lang="zh-CN" altLang="en-US" sz="2000" u="sng" kern="0" noProof="0" dirty="0" smtClean="0">
                <a:solidFill>
                  <a:srgbClr val="FFFF00"/>
                </a:solidFill>
                <a:effectLst>
                  <a:outerShdw blurRad="38100" dist="38100" dir="2700000" algn="tl">
                    <a:srgbClr val="000000"/>
                  </a:outerShdw>
                </a:effectLst>
                <a:latin typeface="+mn-lt"/>
                <a:ea typeface="+mn-ea"/>
                <a:cs typeface="+mn-cs"/>
                <a:sym typeface="+mn-ea"/>
              </a:rPr>
              <a:t>应指定对外新闻发言人。</a:t>
            </a:r>
            <a:endParaRPr kumimoji="0" lang="zh-CN" altLang="en-US" sz="2000" u="sng" kern="0" cap="none" spc="0" normalizeH="0" baseline="0" noProof="0" dirty="0" smtClean="0">
              <a:solidFill>
                <a:srgbClr val="FFFF00"/>
              </a:solidFill>
              <a:effectLst>
                <a:outerShdw blurRad="38100" dist="38100" dir="2700000" algn="tl">
                  <a:srgbClr val="000000"/>
                </a:outerShdw>
              </a:effectLst>
              <a:latin typeface="+mn-lt"/>
              <a:ea typeface="+mn-ea"/>
              <a:cs typeface="+mn-cs"/>
            </a:endParaRPr>
          </a:p>
          <a:p>
            <a:pPr marR="0" defTabSz="914400" eaLnBrk="0" hangingPunct="0">
              <a:spcBef>
                <a:spcPct val="20000"/>
              </a:spcBef>
              <a:buClr>
                <a:schemeClr val="tx2"/>
              </a:buClr>
              <a:buSzTx/>
              <a:buFontTx/>
              <a:defRPr/>
            </a:pPr>
            <a:endParaRPr kumimoji="0" lang="en-US" altLang="zh-CN" sz="2000" kern="0" cap="none" spc="0" normalizeH="0" baseline="0" noProof="0" dirty="0" smtClean="0">
              <a:effectLst>
                <a:outerShdw blurRad="38100" dist="38100" dir="2700000" algn="tl">
                  <a:srgbClr val="000000"/>
                </a:outerShdw>
              </a:effectLst>
              <a:latin typeface="+mn-lt"/>
              <a:ea typeface="+mn-ea"/>
              <a:cs typeface="+mn-cs"/>
            </a:endParaRPr>
          </a:p>
          <a:p>
            <a:pPr marR="0" defTabSz="914400" eaLnBrk="0" hangingPunct="0">
              <a:spcBef>
                <a:spcPct val="20000"/>
              </a:spcBef>
              <a:buClr>
                <a:schemeClr val="tx2"/>
              </a:buClr>
              <a:buSzTx/>
              <a:buFontTx/>
              <a:defRPr/>
            </a:pPr>
            <a:endParaRPr lang="zh-CN" altLang="en-US" sz="2000" noProof="1"/>
          </a:p>
        </p:txBody>
      </p:sp>
    </p:spTree>
  </p:cSld>
  <p:clrMapOvr>
    <a:masterClrMapping/>
  </p:clrMapOvr>
  <p:transition spd="slow" advTm="5769">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900113" y="1339850"/>
            <a:ext cx="7632700" cy="5495925"/>
          </a:xfrm>
          <a:prstGeom prst="rect">
            <a:avLst/>
          </a:prstGeom>
          <a:noFill/>
        </p:spPr>
        <p:txBody>
          <a:bodyPr wrap="square" rtlCol="0">
            <a:noAutofit/>
          </a:bodyPr>
          <a:p>
            <a:r>
              <a:rPr lang="zh-CN" altLang="en-US" sz="2000" kern="0" noProof="0" smtClean="0">
                <a:solidFill>
                  <a:schemeClr val="tx2"/>
                </a:solidFill>
                <a:effectLst>
                  <a:outerShdw blurRad="38100" dist="38100" dir="2700000" algn="tl">
                    <a:srgbClr val="000000"/>
                  </a:outerShdw>
                </a:effectLst>
                <a:latin typeface="+mj-lt"/>
                <a:ea typeface="+mj-ea"/>
                <a:cs typeface="+mj-cs"/>
                <a:sym typeface="+mn-ea"/>
              </a:rPr>
              <a:t>七、应急管理</a:t>
            </a:r>
            <a:endParaRPr kumimoji="0" lang="zh-CN" altLang="en-US" sz="2000" kern="0" cap="none" spc="0" normalizeH="0" baseline="0" noProof="0" dirty="0" smtClean="0">
              <a:solidFill>
                <a:schemeClr val="tx2"/>
              </a:solidFill>
              <a:effectLst>
                <a:outerShdw blurRad="38100" dist="38100" dir="2700000" algn="tl">
                  <a:srgbClr val="000000"/>
                </a:outerShdw>
              </a:effectLst>
              <a:latin typeface="+mj-lt"/>
              <a:ea typeface="+mj-ea"/>
              <a:cs typeface="+mj-cs"/>
            </a:endParaRPr>
          </a:p>
          <a:p>
            <a:pPr marR="0" defTabSz="914400" eaLnBrk="0" hangingPunct="0">
              <a:spcBef>
                <a:spcPct val="20000"/>
              </a:spcBef>
              <a:buClr>
                <a:schemeClr val="tx2"/>
              </a:buClr>
              <a:buSzTx/>
              <a:buFontTx/>
              <a:defRPr/>
            </a:pPr>
            <a:r>
              <a:rPr lang="en-US" altLang="zh-CN" b="1" kern="0" noProof="0" dirty="0" smtClean="0">
                <a:effectLst>
                  <a:outerShdw blurRad="38100" dist="38100" dir="2700000" algn="tl">
                    <a:srgbClr val="000000"/>
                  </a:outerShdw>
                </a:effectLst>
                <a:latin typeface="+mn-lt"/>
                <a:ea typeface="+mn-ea"/>
                <a:cs typeface="+mn-cs"/>
                <a:sym typeface="+mn-ea"/>
              </a:rPr>
              <a:t>7.7</a:t>
            </a:r>
            <a:r>
              <a:rPr lang="zh-CN" altLang="en-US" b="1" kern="0" noProof="0" dirty="0" smtClean="0">
                <a:effectLst>
                  <a:outerShdw blurRad="38100" dist="38100" dir="2700000" algn="tl">
                    <a:srgbClr val="000000"/>
                  </a:outerShdw>
                </a:effectLst>
                <a:latin typeface="+mn-lt"/>
                <a:ea typeface="+mn-ea"/>
                <a:cs typeface="+mn-cs"/>
                <a:sym typeface="+mn-ea"/>
              </a:rPr>
              <a:t>应急演练</a:t>
            </a:r>
            <a:endParaRPr kumimoji="0" lang="en-US" altLang="zh-CN" b="1" kern="0" cap="none" spc="0" normalizeH="0" baseline="0" noProof="0" dirty="0" smtClean="0">
              <a:effectLst>
                <a:outerShdw blurRad="38100" dist="38100" dir="2700000" algn="tl">
                  <a:srgbClr val="000000"/>
                </a:outerShdw>
              </a:effectLst>
              <a:latin typeface="+mn-lt"/>
              <a:ea typeface="+mn-ea"/>
              <a:cs typeface="+mn-cs"/>
            </a:endParaRPr>
          </a:p>
          <a:p>
            <a:pPr marR="0" defTabSz="914400" eaLnBrk="0" hangingPunct="0">
              <a:spcBef>
                <a:spcPct val="20000"/>
              </a:spcBef>
              <a:buClr>
                <a:schemeClr val="tx2"/>
              </a:buClr>
              <a:buSzTx/>
              <a:buFontTx/>
              <a:defRPr/>
            </a:pPr>
            <a:r>
              <a:rPr lang="zh-CN" altLang="en-US" kern="0" noProof="0" dirty="0" smtClean="0">
                <a:effectLst>
                  <a:outerShdw blurRad="38100" dist="38100" dir="2700000" algn="tl">
                    <a:srgbClr val="000000"/>
                  </a:outerShdw>
                </a:effectLst>
                <a:latin typeface="+mn-lt"/>
                <a:ea typeface="+mn-ea"/>
                <a:cs typeface="+mn-cs"/>
                <a:sym typeface="+mn-ea"/>
              </a:rPr>
              <a:t>年底前制定下年度应急预案演练计划，每年至少组织一次综合应急预案演练或者专项应急预案演练，</a:t>
            </a:r>
            <a:r>
              <a:rPr lang="zh-CN" altLang="en-US" u="sng" kern="0" noProof="0" dirty="0" smtClean="0">
                <a:solidFill>
                  <a:srgbClr val="FFFF00"/>
                </a:solidFill>
                <a:effectLst>
                  <a:outerShdw blurRad="38100" dist="38100" dir="2700000" algn="tl">
                    <a:srgbClr val="000000"/>
                  </a:outerShdw>
                </a:effectLst>
                <a:latin typeface="+mn-lt"/>
                <a:ea typeface="+mn-ea"/>
                <a:cs typeface="+mn-cs"/>
                <a:sym typeface="+mn-ea"/>
              </a:rPr>
              <a:t>每半年至少组织一次现场处置方案演练</a:t>
            </a:r>
            <a:r>
              <a:rPr lang="zh-CN" altLang="en-US" kern="0" noProof="0" dirty="0" smtClean="0">
                <a:effectLst>
                  <a:outerShdw blurRad="38100" dist="38100" dir="2700000" algn="tl">
                    <a:srgbClr val="000000"/>
                  </a:outerShdw>
                </a:effectLst>
                <a:latin typeface="+mn-lt"/>
                <a:ea typeface="+mn-ea"/>
                <a:cs typeface="+mn-cs"/>
                <a:sym typeface="+mn-ea"/>
              </a:rPr>
              <a:t>，可以多项目合并演练，演练情况要报送当地燃气安全管理部门备案。</a:t>
            </a:r>
            <a:endParaRPr kumimoji="0" lang="en-US" altLang="zh-CN" kern="0" cap="none" spc="0" normalizeH="0" baseline="0" noProof="0" dirty="0" smtClean="0">
              <a:effectLst>
                <a:outerShdw blurRad="38100" dist="38100" dir="2700000" algn="tl">
                  <a:srgbClr val="000000"/>
                </a:outerShdw>
              </a:effectLst>
              <a:latin typeface="+mn-lt"/>
              <a:ea typeface="+mn-ea"/>
              <a:cs typeface="+mn-cs"/>
            </a:endParaRPr>
          </a:p>
          <a:p>
            <a:pPr marR="0" defTabSz="914400" eaLnBrk="0" hangingPunct="0">
              <a:spcBef>
                <a:spcPct val="20000"/>
              </a:spcBef>
              <a:buClr>
                <a:schemeClr val="tx2"/>
              </a:buClr>
              <a:buSzTx/>
              <a:buFontTx/>
              <a:defRPr/>
            </a:pPr>
            <a:r>
              <a:rPr lang="en-US" altLang="zh-CN" kern="0" noProof="0" dirty="0" smtClean="0">
                <a:effectLst>
                  <a:outerShdw blurRad="38100" dist="38100" dir="2700000" algn="tl">
                    <a:srgbClr val="000000"/>
                  </a:outerShdw>
                </a:effectLst>
                <a:latin typeface="+mn-lt"/>
                <a:ea typeface="+mn-ea"/>
                <a:cs typeface="+mn-cs"/>
                <a:sym typeface="+mn-ea"/>
              </a:rPr>
              <a:t>AQ/T9007-2019《</a:t>
            </a:r>
            <a:r>
              <a:rPr lang="zh-CN" altLang="en-US" kern="0" noProof="0" dirty="0" smtClean="0">
                <a:effectLst>
                  <a:outerShdw blurRad="38100" dist="38100" dir="2700000" algn="tl">
                    <a:srgbClr val="000000"/>
                  </a:outerShdw>
                </a:effectLst>
                <a:latin typeface="+mn-lt"/>
                <a:ea typeface="+mn-ea"/>
                <a:cs typeface="+mn-cs"/>
                <a:sym typeface="+mn-ea"/>
              </a:rPr>
              <a:t>生产安全事故应急演练基本规范</a:t>
            </a:r>
            <a:r>
              <a:rPr lang="en-US" altLang="zh-CN" kern="0" noProof="0" dirty="0" smtClean="0">
                <a:effectLst>
                  <a:outerShdw blurRad="38100" dist="38100" dir="2700000" algn="tl">
                    <a:srgbClr val="000000"/>
                  </a:outerShdw>
                </a:effectLst>
                <a:latin typeface="+mn-lt"/>
                <a:ea typeface="+mn-ea"/>
                <a:cs typeface="+mn-cs"/>
                <a:sym typeface="+mn-ea"/>
              </a:rPr>
              <a:t>》</a:t>
            </a:r>
            <a:r>
              <a:rPr lang="zh-CN" altLang="en-US" kern="0" noProof="0" dirty="0" smtClean="0">
                <a:effectLst>
                  <a:outerShdw blurRad="38100" dist="38100" dir="2700000" algn="tl">
                    <a:srgbClr val="000000"/>
                  </a:outerShdw>
                </a:effectLst>
                <a:latin typeface="+mn-lt"/>
                <a:ea typeface="+mn-ea"/>
                <a:cs typeface="+mn-cs"/>
                <a:sym typeface="+mn-ea"/>
              </a:rPr>
              <a:t>于</a:t>
            </a:r>
            <a:r>
              <a:rPr lang="en-US" altLang="zh-CN" kern="0" noProof="0" dirty="0" smtClean="0">
                <a:effectLst>
                  <a:outerShdw blurRad="38100" dist="38100" dir="2700000" algn="tl">
                    <a:srgbClr val="000000"/>
                  </a:outerShdw>
                </a:effectLst>
                <a:latin typeface="+mn-lt"/>
                <a:ea typeface="+mn-ea"/>
                <a:cs typeface="+mn-cs"/>
                <a:sym typeface="+mn-ea"/>
              </a:rPr>
              <a:t>2020</a:t>
            </a:r>
            <a:r>
              <a:rPr lang="zh-CN" altLang="en-US" kern="0" noProof="0" dirty="0" smtClean="0">
                <a:effectLst>
                  <a:outerShdw blurRad="38100" dist="38100" dir="2700000" algn="tl">
                    <a:srgbClr val="000000"/>
                  </a:outerShdw>
                </a:effectLst>
                <a:latin typeface="+mn-lt"/>
                <a:ea typeface="+mn-ea"/>
                <a:cs typeface="+mn-cs"/>
                <a:sym typeface="+mn-ea"/>
              </a:rPr>
              <a:t>年</a:t>
            </a:r>
            <a:r>
              <a:rPr lang="en-US" altLang="zh-CN" kern="0" noProof="0" dirty="0" smtClean="0">
                <a:effectLst>
                  <a:outerShdw blurRad="38100" dist="38100" dir="2700000" algn="tl">
                    <a:srgbClr val="000000"/>
                  </a:outerShdw>
                </a:effectLst>
                <a:latin typeface="+mn-lt"/>
                <a:ea typeface="+mn-ea"/>
                <a:cs typeface="+mn-cs"/>
                <a:sym typeface="+mn-ea"/>
              </a:rPr>
              <a:t>2</a:t>
            </a:r>
            <a:r>
              <a:rPr lang="zh-CN" altLang="en-US" kern="0" noProof="0" dirty="0" smtClean="0">
                <a:effectLst>
                  <a:outerShdw blurRad="38100" dist="38100" dir="2700000" algn="tl">
                    <a:srgbClr val="000000"/>
                  </a:outerShdw>
                </a:effectLst>
                <a:latin typeface="+mn-lt"/>
                <a:ea typeface="+mn-ea"/>
                <a:cs typeface="+mn-cs"/>
                <a:sym typeface="+mn-ea"/>
              </a:rPr>
              <a:t>月</a:t>
            </a:r>
            <a:r>
              <a:rPr lang="en-US" altLang="zh-CN" kern="0" noProof="0" dirty="0" smtClean="0">
                <a:effectLst>
                  <a:outerShdw blurRad="38100" dist="38100" dir="2700000" algn="tl">
                    <a:srgbClr val="000000"/>
                  </a:outerShdw>
                </a:effectLst>
                <a:latin typeface="+mn-lt"/>
                <a:ea typeface="+mn-ea"/>
                <a:cs typeface="+mn-cs"/>
                <a:sym typeface="+mn-ea"/>
              </a:rPr>
              <a:t>1</a:t>
            </a:r>
            <a:r>
              <a:rPr lang="zh-CN" altLang="en-US" kern="0" noProof="0" dirty="0" smtClean="0">
                <a:effectLst>
                  <a:outerShdw blurRad="38100" dist="38100" dir="2700000" algn="tl">
                    <a:srgbClr val="000000"/>
                  </a:outerShdw>
                </a:effectLst>
                <a:latin typeface="+mn-lt"/>
                <a:ea typeface="+mn-ea"/>
                <a:cs typeface="+mn-cs"/>
                <a:sym typeface="+mn-ea"/>
              </a:rPr>
              <a:t>日实施。</a:t>
            </a:r>
            <a:endParaRPr kumimoji="0" lang="en-US" altLang="zh-CN" kern="0" cap="none" spc="0" normalizeH="0" baseline="0" noProof="0" dirty="0" smtClean="0">
              <a:effectLst>
                <a:outerShdw blurRad="38100" dist="38100" dir="2700000" algn="tl">
                  <a:srgbClr val="000000"/>
                </a:outerShdw>
              </a:effectLst>
              <a:latin typeface="+mn-lt"/>
              <a:ea typeface="+mn-ea"/>
              <a:cs typeface="+mn-cs"/>
            </a:endParaRPr>
          </a:p>
          <a:p>
            <a:pPr marR="0" defTabSz="914400" eaLnBrk="0" hangingPunct="0">
              <a:spcBef>
                <a:spcPct val="20000"/>
              </a:spcBef>
              <a:buClr>
                <a:schemeClr val="tx2"/>
              </a:buClr>
              <a:buSzTx/>
              <a:buFontTx/>
              <a:defRPr/>
            </a:pPr>
            <a:r>
              <a:rPr lang="en-US" altLang="zh-CN" kern="0" noProof="0" dirty="0" smtClean="0">
                <a:effectLst>
                  <a:outerShdw blurRad="38100" dist="38100" dir="2700000" algn="tl">
                    <a:srgbClr val="000000"/>
                  </a:outerShdw>
                </a:effectLst>
                <a:latin typeface="+mn-lt"/>
                <a:ea typeface="+mn-ea"/>
                <a:cs typeface="+mn-cs"/>
                <a:sym typeface="+mn-ea"/>
              </a:rPr>
              <a:t>AQ/T9009-2015《</a:t>
            </a:r>
            <a:r>
              <a:rPr lang="zh-CN" altLang="en-US" kern="0" noProof="0" dirty="0" smtClean="0">
                <a:effectLst>
                  <a:outerShdw blurRad="38100" dist="38100" dir="2700000" algn="tl">
                    <a:srgbClr val="000000"/>
                  </a:outerShdw>
                </a:effectLst>
                <a:latin typeface="+mn-lt"/>
                <a:ea typeface="+mn-ea"/>
                <a:cs typeface="+mn-cs"/>
                <a:sym typeface="+mn-ea"/>
              </a:rPr>
              <a:t>生产安全事故应急演练评估规范</a:t>
            </a:r>
            <a:r>
              <a:rPr lang="en-US" altLang="zh-CN" kern="0" noProof="0" dirty="0" smtClean="0">
                <a:effectLst>
                  <a:outerShdw blurRad="38100" dist="38100" dir="2700000" algn="tl">
                    <a:srgbClr val="000000"/>
                  </a:outerShdw>
                </a:effectLst>
                <a:latin typeface="+mn-lt"/>
                <a:ea typeface="+mn-ea"/>
                <a:cs typeface="+mn-cs"/>
                <a:sym typeface="+mn-ea"/>
              </a:rPr>
              <a:t>》</a:t>
            </a:r>
            <a:r>
              <a:rPr lang="zh-CN" altLang="en-US" kern="0" noProof="0" dirty="0" smtClean="0">
                <a:effectLst>
                  <a:outerShdw blurRad="38100" dist="38100" dir="2700000" algn="tl">
                    <a:srgbClr val="000000"/>
                  </a:outerShdw>
                </a:effectLst>
                <a:latin typeface="+mn-lt"/>
                <a:ea typeface="+mn-ea"/>
                <a:cs typeface="+mn-cs"/>
                <a:sym typeface="+mn-ea"/>
              </a:rPr>
              <a:t>于</a:t>
            </a:r>
            <a:r>
              <a:rPr lang="en-US" altLang="zh-CN" kern="0" noProof="0" dirty="0" smtClean="0">
                <a:effectLst>
                  <a:outerShdw blurRad="38100" dist="38100" dir="2700000" algn="tl">
                    <a:srgbClr val="000000"/>
                  </a:outerShdw>
                </a:effectLst>
                <a:latin typeface="+mn-lt"/>
                <a:ea typeface="+mn-ea"/>
                <a:cs typeface="+mn-cs"/>
                <a:sym typeface="+mn-ea"/>
              </a:rPr>
              <a:t>2015</a:t>
            </a:r>
            <a:r>
              <a:rPr lang="zh-CN" altLang="en-US" kern="0" noProof="0" dirty="0" smtClean="0">
                <a:effectLst>
                  <a:outerShdw blurRad="38100" dist="38100" dir="2700000" algn="tl">
                    <a:srgbClr val="000000"/>
                  </a:outerShdw>
                </a:effectLst>
                <a:latin typeface="+mn-lt"/>
                <a:ea typeface="+mn-ea"/>
                <a:cs typeface="+mn-cs"/>
                <a:sym typeface="+mn-ea"/>
              </a:rPr>
              <a:t>年</a:t>
            </a:r>
            <a:r>
              <a:rPr lang="en-US" altLang="zh-CN" kern="0" noProof="0" dirty="0" smtClean="0">
                <a:effectLst>
                  <a:outerShdw blurRad="38100" dist="38100" dir="2700000" algn="tl">
                    <a:srgbClr val="000000"/>
                  </a:outerShdw>
                </a:effectLst>
                <a:latin typeface="+mn-lt"/>
                <a:ea typeface="+mn-ea"/>
                <a:cs typeface="+mn-cs"/>
                <a:sym typeface="+mn-ea"/>
              </a:rPr>
              <a:t>9</a:t>
            </a:r>
            <a:r>
              <a:rPr lang="zh-CN" altLang="en-US" kern="0" noProof="0" dirty="0" smtClean="0">
                <a:effectLst>
                  <a:outerShdw blurRad="38100" dist="38100" dir="2700000" algn="tl">
                    <a:srgbClr val="000000"/>
                  </a:outerShdw>
                </a:effectLst>
                <a:latin typeface="+mn-lt"/>
                <a:ea typeface="+mn-ea"/>
                <a:cs typeface="+mn-cs"/>
                <a:sym typeface="+mn-ea"/>
              </a:rPr>
              <a:t>月</a:t>
            </a:r>
            <a:r>
              <a:rPr lang="en-US" altLang="zh-CN" kern="0" noProof="0" dirty="0" smtClean="0">
                <a:effectLst>
                  <a:outerShdw blurRad="38100" dist="38100" dir="2700000" algn="tl">
                    <a:srgbClr val="000000"/>
                  </a:outerShdw>
                </a:effectLst>
                <a:latin typeface="+mn-lt"/>
                <a:ea typeface="+mn-ea"/>
                <a:cs typeface="+mn-cs"/>
                <a:sym typeface="+mn-ea"/>
              </a:rPr>
              <a:t>1</a:t>
            </a:r>
            <a:r>
              <a:rPr lang="zh-CN" altLang="en-US" kern="0" noProof="0" dirty="0" smtClean="0">
                <a:effectLst>
                  <a:outerShdw blurRad="38100" dist="38100" dir="2700000" algn="tl">
                    <a:srgbClr val="000000"/>
                  </a:outerShdw>
                </a:effectLst>
                <a:latin typeface="+mn-lt"/>
                <a:ea typeface="+mn-ea"/>
                <a:cs typeface="+mn-cs"/>
                <a:sym typeface="+mn-ea"/>
              </a:rPr>
              <a:t>日实施。</a:t>
            </a:r>
            <a:endParaRPr kumimoji="0" lang="zh-CN" altLang="en-US" kern="0" cap="none" spc="0" normalizeH="0" baseline="0" noProof="0" dirty="0" smtClean="0">
              <a:effectLst>
                <a:outerShdw blurRad="38100" dist="38100" dir="2700000" algn="tl">
                  <a:srgbClr val="000000"/>
                </a:outerShdw>
              </a:effectLst>
              <a:latin typeface="+mn-lt"/>
              <a:ea typeface="+mn-ea"/>
              <a:cs typeface="+mn-cs"/>
            </a:endParaRPr>
          </a:p>
          <a:p>
            <a:pPr marR="0" defTabSz="914400" eaLnBrk="0" hangingPunct="0">
              <a:spcBef>
                <a:spcPct val="20000"/>
              </a:spcBef>
              <a:buClr>
                <a:schemeClr val="tx2"/>
              </a:buClr>
              <a:buSzTx/>
              <a:buFontTx/>
              <a:defRPr/>
            </a:pPr>
            <a:r>
              <a:rPr lang="en-US" b="1" kern="0" noProof="0" dirty="0" smtClean="0">
                <a:effectLst>
                  <a:outerShdw blurRad="38100" dist="38100" dir="2700000" algn="tl">
                    <a:srgbClr val="000000"/>
                  </a:outerShdw>
                </a:effectLst>
                <a:latin typeface="+mn-lt"/>
                <a:ea typeface="+mn-ea"/>
                <a:cs typeface="+mn-cs"/>
                <a:sym typeface="+mn-ea"/>
              </a:rPr>
              <a:t>7.8</a:t>
            </a:r>
            <a:r>
              <a:rPr lang="zh-CN" altLang="en-US" b="1" kern="0" noProof="0" dirty="0" smtClean="0">
                <a:effectLst>
                  <a:outerShdw blurRad="38100" dist="38100" dir="2700000" algn="tl">
                    <a:srgbClr val="000000"/>
                  </a:outerShdw>
                </a:effectLst>
                <a:latin typeface="+mn-lt"/>
                <a:ea typeface="+mn-ea"/>
                <a:cs typeface="+mn-cs"/>
                <a:sym typeface="+mn-ea"/>
              </a:rPr>
              <a:t>应急演练评估、总结</a:t>
            </a:r>
            <a:endParaRPr kumimoji="0" lang="zh-CN" altLang="en-US" b="1" kern="0" cap="none" spc="0" normalizeH="0" baseline="0" noProof="0" dirty="0" smtClean="0">
              <a:effectLst>
                <a:outerShdw blurRad="38100" dist="38100" dir="2700000" algn="tl">
                  <a:srgbClr val="000000"/>
                </a:outerShdw>
              </a:effectLst>
              <a:latin typeface="+mn-lt"/>
              <a:ea typeface="+mn-ea"/>
              <a:cs typeface="+mn-cs"/>
            </a:endParaRPr>
          </a:p>
          <a:p>
            <a:pPr marR="0" defTabSz="914400" eaLnBrk="0" hangingPunct="0">
              <a:spcBef>
                <a:spcPct val="20000"/>
              </a:spcBef>
              <a:buClr>
                <a:schemeClr val="tx2"/>
              </a:buClr>
              <a:buSzTx/>
              <a:buFontTx/>
              <a:defRPr/>
            </a:pPr>
            <a:r>
              <a:rPr lang="zh-CN" altLang="en-US" kern="0" noProof="0" dirty="0" smtClean="0">
                <a:effectLst>
                  <a:outerShdw blurRad="38100" dist="38100" dir="2700000" algn="tl">
                    <a:srgbClr val="000000"/>
                  </a:outerShdw>
                </a:effectLst>
                <a:latin typeface="+mn-lt"/>
                <a:ea typeface="+mn-ea"/>
                <a:cs typeface="+mn-cs"/>
                <a:sym typeface="+mn-ea"/>
              </a:rPr>
              <a:t>应急预案演练结束后，公司应急机构负责对应急预案演练效果进行评审，撰写应急预案演练评估报告，分析存在问题，找出不足项、整改项和改进项，并提出应急预案修订意见。</a:t>
            </a:r>
            <a:endParaRPr kumimoji="0" lang="en-US" altLang="zh-CN" kern="0" cap="none" spc="0" normalizeH="0" baseline="0" noProof="0" dirty="0" smtClean="0">
              <a:effectLst>
                <a:outerShdw blurRad="38100" dist="38100" dir="2700000" algn="tl">
                  <a:srgbClr val="000000"/>
                </a:outerShdw>
              </a:effectLst>
              <a:latin typeface="+mn-lt"/>
              <a:ea typeface="+mn-ea"/>
              <a:cs typeface="+mn-cs"/>
            </a:endParaRPr>
          </a:p>
          <a:p>
            <a:pPr marR="0" defTabSz="914400" eaLnBrk="0" hangingPunct="0">
              <a:spcBef>
                <a:spcPct val="20000"/>
              </a:spcBef>
              <a:buClr>
                <a:schemeClr val="tx2"/>
              </a:buClr>
              <a:buSzTx/>
              <a:buFontTx/>
              <a:defRPr/>
            </a:pPr>
            <a:r>
              <a:rPr lang="en-US" altLang="zh-CN" b="1" kern="0" noProof="0" dirty="0" smtClean="0">
                <a:effectLst>
                  <a:outerShdw blurRad="38100" dist="38100" dir="2700000" algn="tl">
                    <a:srgbClr val="000000"/>
                  </a:outerShdw>
                </a:effectLst>
                <a:latin typeface="+mn-lt"/>
                <a:ea typeface="+mn-ea"/>
                <a:cs typeface="+mn-cs"/>
                <a:sym typeface="+mn-ea"/>
              </a:rPr>
              <a:t>7.9</a:t>
            </a:r>
            <a:r>
              <a:rPr lang="zh-CN" altLang="en-US" b="1" kern="0" noProof="0" dirty="0" smtClean="0">
                <a:effectLst>
                  <a:outerShdw blurRad="38100" dist="38100" dir="2700000" algn="tl">
                    <a:srgbClr val="000000"/>
                  </a:outerShdw>
                </a:effectLst>
                <a:latin typeface="+mn-lt"/>
                <a:ea typeface="+mn-ea"/>
                <a:cs typeface="+mn-cs"/>
                <a:sym typeface="+mn-ea"/>
              </a:rPr>
              <a:t>预案备案：</a:t>
            </a:r>
            <a:r>
              <a:rPr lang="zh-CN" altLang="en-US" kern="0" noProof="0" dirty="0" smtClean="0">
                <a:effectLst>
                  <a:outerShdw blurRad="38100" dist="38100" dir="2700000" algn="tl">
                    <a:srgbClr val="000000"/>
                  </a:outerShdw>
                </a:effectLst>
                <a:latin typeface="+mn-lt"/>
                <a:ea typeface="+mn-ea"/>
                <a:cs typeface="+mn-cs"/>
                <a:sym typeface="+mn-ea"/>
              </a:rPr>
              <a:t>本预案经专家评审合格后，报当地燃气主管部门备案；必要时可以通过生产安全事故应急救援信息系统向当地应急管理部门办理备案手续，报送应急预案演练情况和应急救援队伍建设情况；但依法需要保密的除外。</a:t>
            </a:r>
            <a:endParaRPr kumimoji="0" lang="zh-CN" altLang="en-US" kern="0" cap="none" spc="0" normalizeH="0" baseline="0" noProof="0" dirty="0" smtClean="0">
              <a:effectLst>
                <a:outerShdw blurRad="38100" dist="38100" dir="2700000" algn="tl">
                  <a:srgbClr val="000000"/>
                </a:outerShdw>
              </a:effectLst>
              <a:latin typeface="+mn-lt"/>
              <a:ea typeface="+mn-ea"/>
              <a:cs typeface="+mn-cs"/>
            </a:endParaRPr>
          </a:p>
          <a:p>
            <a:pPr marR="0" defTabSz="914400" eaLnBrk="0" hangingPunct="0">
              <a:spcBef>
                <a:spcPct val="20000"/>
              </a:spcBef>
              <a:buClr>
                <a:schemeClr val="tx2"/>
              </a:buClr>
              <a:buSzTx/>
              <a:buFontTx/>
              <a:defRPr/>
            </a:pPr>
            <a:endParaRPr kumimoji="0" lang="zh-CN" altLang="en-US" kern="0" cap="none" spc="0" normalizeH="0" baseline="0" noProof="0" dirty="0" smtClean="0">
              <a:effectLst>
                <a:outerShdw blurRad="38100" dist="38100" dir="2700000" algn="tl">
                  <a:srgbClr val="000000"/>
                </a:outerShdw>
              </a:effectLst>
              <a:latin typeface="+mn-lt"/>
              <a:ea typeface="+mn-ea"/>
              <a:cs typeface="+mn-cs"/>
            </a:endParaRPr>
          </a:p>
          <a:p>
            <a:pPr marR="0" defTabSz="914400" eaLnBrk="0" hangingPunct="0">
              <a:spcBef>
                <a:spcPct val="20000"/>
              </a:spcBef>
              <a:buClr>
                <a:schemeClr val="tx2"/>
              </a:buClr>
              <a:buSzTx/>
              <a:buFontTx/>
              <a:defRPr/>
            </a:pPr>
            <a:endParaRPr kumimoji="0" lang="en-US" altLang="zh-CN" sz="2000" kern="0" cap="none" spc="0" normalizeH="0" baseline="0" noProof="0" dirty="0" smtClean="0">
              <a:effectLst>
                <a:outerShdw blurRad="38100" dist="38100" dir="2700000" algn="tl">
                  <a:srgbClr val="000000"/>
                </a:outerShdw>
              </a:effectLst>
              <a:latin typeface="+mn-lt"/>
              <a:ea typeface="+mn-ea"/>
              <a:cs typeface="+mn-cs"/>
            </a:endParaRPr>
          </a:p>
          <a:p>
            <a:pPr marR="0" defTabSz="914400" eaLnBrk="0" hangingPunct="0">
              <a:spcBef>
                <a:spcPct val="20000"/>
              </a:spcBef>
              <a:buClr>
                <a:schemeClr val="tx2"/>
              </a:buClr>
              <a:buSzTx/>
              <a:buFontTx/>
              <a:defRPr/>
            </a:pPr>
            <a:endParaRPr lang="zh-CN" altLang="en-US" sz="2000" noProof="1"/>
          </a:p>
        </p:txBody>
      </p:sp>
    </p:spTree>
  </p:cSld>
  <p:clrMapOvr>
    <a:masterClrMapping/>
  </p:clrMapOvr>
  <p:transition spd="slow" advTm="5769">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890588" y="1339850"/>
            <a:ext cx="7874000" cy="3305175"/>
          </a:xfrm>
          <a:prstGeom prst="rect">
            <a:avLst/>
          </a:prstGeom>
          <a:noFill/>
        </p:spPr>
        <p:txBody>
          <a:bodyPr wrap="square" rtlCol="0">
            <a:spAutoFit/>
          </a:bodyPr>
          <a:p>
            <a:pPr marL="571500" marR="0" indent="-571500" defTabSz="914400">
              <a:spcBef>
                <a:spcPct val="20000"/>
              </a:spcBef>
              <a:buClr>
                <a:schemeClr val="tx2"/>
              </a:buClr>
              <a:buSzTx/>
              <a:buFontTx/>
              <a:defRPr/>
            </a:pPr>
            <a:r>
              <a:rPr lang="zh-CN" altLang="en-US" noProof="0">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cs typeface="+mn-cs"/>
                <a:sym typeface="+mn-ea"/>
              </a:rPr>
              <a:t>八、事故事件</a:t>
            </a:r>
            <a:endParaRPr lang="zh-CN" altLang="en-US" noProof="0">
              <a:solidFill>
                <a:schemeClr val="tx2"/>
              </a:solidFill>
              <a:effectLst>
                <a:outerShdw blurRad="38100" dist="38100" dir="2700000" algn="tl">
                  <a:srgbClr val="000000"/>
                </a:outerShdw>
              </a:effectLst>
              <a:sym typeface="+mn-ea"/>
            </a:endParaRPr>
          </a:p>
          <a:p>
            <a:pPr marL="571500" marR="0" indent="-571500" defTabSz="914400">
              <a:spcBef>
                <a:spcPct val="20000"/>
              </a:spcBef>
              <a:buClr>
                <a:schemeClr val="tx2"/>
              </a:buClr>
              <a:buSzTx/>
              <a:buFontTx/>
              <a:defRPr/>
            </a:pPr>
            <a:r>
              <a:rPr lang="en-US" altLang="zh-CN" kern="0" noProof="0" smtClean="0">
                <a:effectLst>
                  <a:outerShdw blurRad="38100" dist="38100" dir="2700000" algn="tl">
                    <a:srgbClr val="000000"/>
                  </a:outerShdw>
                </a:effectLst>
                <a:latin typeface="+mn-lt"/>
                <a:ea typeface="+mn-ea"/>
                <a:cs typeface="+mn-cs"/>
                <a:sym typeface="+mn-ea"/>
              </a:rPr>
              <a:t>8.1</a:t>
            </a:r>
            <a:r>
              <a:rPr lang="zh-CN" altLang="en-US" kern="0" noProof="0" smtClean="0">
                <a:effectLst>
                  <a:outerShdw blurRad="38100" dist="38100" dir="2700000" algn="tl">
                    <a:srgbClr val="000000"/>
                  </a:outerShdw>
                </a:effectLst>
                <a:latin typeface="+mn-lt"/>
                <a:ea typeface="+mn-ea"/>
                <a:cs typeface="+mn-cs"/>
                <a:sym typeface="+mn-ea"/>
              </a:rPr>
              <a:t>建立事故事件报告程序，明确</a:t>
            </a:r>
            <a:r>
              <a:rPr lang="zh-CN" altLang="en-US" kern="0" noProof="0" smtClean="0">
                <a:solidFill>
                  <a:srgbClr val="FF0000"/>
                </a:solidFill>
                <a:effectLst>
                  <a:outerShdw blurRad="38100" dist="38100" dir="2700000" algn="tl">
                    <a:srgbClr val="000000"/>
                  </a:outerShdw>
                </a:effectLst>
                <a:latin typeface="+mn-lt"/>
                <a:ea typeface="+mn-ea"/>
                <a:cs typeface="+mn-cs"/>
                <a:sym typeface="+mn-ea"/>
              </a:rPr>
              <a:t>内外部报告</a:t>
            </a:r>
            <a:r>
              <a:rPr lang="zh-CN" altLang="en-US" kern="0" noProof="0" smtClean="0">
                <a:effectLst>
                  <a:outerShdw blurRad="38100" dist="38100" dir="2700000" algn="tl">
                    <a:srgbClr val="000000"/>
                  </a:outerShdw>
                </a:effectLst>
                <a:latin typeface="+mn-lt"/>
                <a:ea typeface="+mn-ea"/>
                <a:cs typeface="+mn-cs"/>
                <a:sym typeface="+mn-ea"/>
              </a:rPr>
              <a:t>的责任人、时限、内容，指导从业人员严格按照有关规定的程序报告发生的生产安全事故事件，</a:t>
            </a:r>
            <a:endParaRPr kumimoji="0" lang="en-US" altLang="zh-CN" kern="0" cap="none" spc="0" normalizeH="0" baseline="0" noProof="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r>
              <a:rPr lang="zh-CN" altLang="en-US" kern="0" noProof="0" smtClean="0">
                <a:effectLst>
                  <a:outerShdw blurRad="38100" dist="38100" dir="2700000" algn="tl">
                    <a:srgbClr val="000000"/>
                  </a:outerShdw>
                </a:effectLst>
                <a:latin typeface="+mn-lt"/>
                <a:ea typeface="+mn-ea"/>
                <a:cs typeface="+mn-cs"/>
                <a:sym typeface="+mn-ea"/>
              </a:rPr>
              <a:t>除抢救伤亡我员外，应妥善</a:t>
            </a:r>
            <a:r>
              <a:rPr lang="zh-CN" altLang="en-US" kern="0" noProof="0" smtClean="0">
                <a:solidFill>
                  <a:srgbClr val="FF0000"/>
                </a:solidFill>
                <a:effectLst>
                  <a:outerShdw blurRad="38100" dist="38100" dir="2700000" algn="tl">
                    <a:srgbClr val="000000"/>
                  </a:outerShdw>
                </a:effectLst>
                <a:latin typeface="+mn-lt"/>
                <a:ea typeface="+mn-ea"/>
                <a:cs typeface="+mn-cs"/>
                <a:sym typeface="+mn-ea"/>
              </a:rPr>
              <a:t>保护</a:t>
            </a:r>
            <a:r>
              <a:rPr lang="zh-CN" altLang="en-US" kern="0" noProof="0" smtClean="0">
                <a:effectLst>
                  <a:outerShdw blurRad="38100" dist="38100" dir="2700000" algn="tl">
                    <a:srgbClr val="000000"/>
                  </a:outerShdw>
                </a:effectLst>
                <a:latin typeface="+mn-lt"/>
                <a:ea typeface="+mn-ea"/>
                <a:cs typeface="+mn-cs"/>
                <a:sym typeface="+mn-ea"/>
              </a:rPr>
              <a:t>事故</a:t>
            </a:r>
            <a:r>
              <a:rPr lang="zh-CN" altLang="en-US" kern="0" noProof="0" smtClean="0">
                <a:solidFill>
                  <a:srgbClr val="FF0000"/>
                </a:solidFill>
                <a:effectLst>
                  <a:outerShdw blurRad="38100" dist="38100" dir="2700000" algn="tl">
                    <a:srgbClr val="000000"/>
                  </a:outerShdw>
                </a:effectLst>
                <a:latin typeface="+mn-lt"/>
                <a:ea typeface="+mn-ea"/>
                <a:cs typeface="+mn-cs"/>
                <a:sym typeface="+mn-ea"/>
              </a:rPr>
              <a:t>现场</a:t>
            </a:r>
            <a:r>
              <a:rPr lang="zh-CN" altLang="en-US" kern="0" noProof="0" smtClean="0">
                <a:effectLst>
                  <a:outerShdw blurRad="38100" dist="38100" dir="2700000" algn="tl">
                    <a:srgbClr val="000000"/>
                  </a:outerShdw>
                </a:effectLst>
                <a:latin typeface="+mn-lt"/>
                <a:ea typeface="+mn-ea"/>
                <a:cs typeface="+mn-cs"/>
                <a:sym typeface="+mn-ea"/>
              </a:rPr>
              <a:t>及有关</a:t>
            </a:r>
            <a:r>
              <a:rPr lang="zh-CN" altLang="en-US" kern="0" noProof="0" smtClean="0">
                <a:solidFill>
                  <a:srgbClr val="FF0000"/>
                </a:solidFill>
                <a:effectLst>
                  <a:outerShdw blurRad="38100" dist="38100" dir="2700000" algn="tl">
                    <a:srgbClr val="000000"/>
                  </a:outerShdw>
                </a:effectLst>
                <a:latin typeface="+mn-lt"/>
                <a:ea typeface="+mn-ea"/>
                <a:cs typeface="+mn-cs"/>
                <a:sym typeface="+mn-ea"/>
              </a:rPr>
              <a:t>证据</a:t>
            </a:r>
            <a:r>
              <a:rPr lang="zh-CN" altLang="en-US" kern="0" noProof="0" smtClean="0">
                <a:effectLst>
                  <a:outerShdw blurRad="38100" dist="38100" dir="2700000" algn="tl">
                    <a:srgbClr val="000000"/>
                  </a:outerShdw>
                </a:effectLst>
                <a:latin typeface="+mn-lt"/>
                <a:ea typeface="+mn-ea"/>
                <a:cs typeface="+mn-cs"/>
                <a:sym typeface="+mn-ea"/>
              </a:rPr>
              <a:t>。</a:t>
            </a:r>
            <a:endParaRPr kumimoji="0" lang="en-US" altLang="zh-CN" kern="0" cap="none" spc="0" normalizeH="0" baseline="0" noProof="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r>
              <a:rPr lang="zh-CN" altLang="en-US" kern="0" noProof="0" smtClean="0">
                <a:effectLst>
                  <a:outerShdw blurRad="38100" dist="38100" dir="2700000" algn="tl">
                    <a:srgbClr val="000000"/>
                  </a:outerShdw>
                </a:effectLst>
                <a:latin typeface="+mn-lt"/>
                <a:ea typeface="+mn-ea"/>
                <a:cs typeface="+mn-cs"/>
                <a:sym typeface="+mn-ea"/>
              </a:rPr>
              <a:t>事故报告后出现新情况的</a:t>
            </a:r>
            <a:r>
              <a:rPr lang="en-US" altLang="zh-CN" kern="0" noProof="0" smtClean="0">
                <a:effectLst>
                  <a:outerShdw blurRad="38100" dist="38100" dir="2700000" algn="tl">
                    <a:srgbClr val="000000"/>
                  </a:outerShdw>
                </a:effectLst>
                <a:latin typeface="+mn-lt"/>
                <a:ea typeface="+mn-ea"/>
                <a:cs typeface="+mn-cs"/>
                <a:sym typeface="+mn-ea"/>
              </a:rPr>
              <a:t>,</a:t>
            </a:r>
            <a:r>
              <a:rPr lang="zh-CN" altLang="en-US" kern="0" noProof="0" smtClean="0">
                <a:effectLst>
                  <a:outerShdw blurRad="38100" dist="38100" dir="2700000" algn="tl">
                    <a:srgbClr val="000000"/>
                  </a:outerShdw>
                </a:effectLst>
                <a:latin typeface="+mn-lt"/>
                <a:ea typeface="+mn-ea"/>
                <a:cs typeface="+mn-cs"/>
                <a:sym typeface="+mn-ea"/>
              </a:rPr>
              <a:t>应</a:t>
            </a:r>
            <a:r>
              <a:rPr lang="zh-CN" altLang="en-US" u="sng" kern="0" noProof="0" smtClean="0">
                <a:solidFill>
                  <a:srgbClr val="FFFF00"/>
                </a:solidFill>
                <a:effectLst>
                  <a:outerShdw blurRad="38100" dist="38100" dir="2700000" algn="tl">
                    <a:srgbClr val="000000"/>
                  </a:outerShdw>
                </a:effectLst>
                <a:latin typeface="+mn-lt"/>
                <a:ea typeface="+mn-ea"/>
                <a:cs typeface="+mn-cs"/>
                <a:sym typeface="+mn-ea"/>
              </a:rPr>
              <a:t>及时补报。</a:t>
            </a:r>
            <a:r>
              <a:rPr lang="en-US" u="sng" kern="0" noProof="0" smtClean="0">
                <a:solidFill>
                  <a:srgbClr val="FFFF00"/>
                </a:solidFill>
                <a:effectLst>
                  <a:outerShdw blurRad="38100" dist="38100" dir="2700000" algn="tl">
                    <a:srgbClr val="000000"/>
                  </a:outerShdw>
                </a:effectLst>
                <a:latin typeface="+mn-lt"/>
                <a:ea typeface="+mn-ea"/>
                <a:cs typeface="+mn-cs"/>
                <a:sym typeface="+mn-ea"/>
              </a:rPr>
              <a:t>1</a:t>
            </a:r>
            <a:r>
              <a:rPr lang="zh-CN" altLang="en-US" u="sng" kern="0" noProof="0" smtClean="0">
                <a:solidFill>
                  <a:srgbClr val="FFFF00"/>
                </a:solidFill>
                <a:effectLst>
                  <a:outerShdw blurRad="38100" dist="38100" dir="2700000" algn="tl">
                    <a:srgbClr val="000000"/>
                  </a:outerShdw>
                </a:effectLst>
                <a:latin typeface="+mn-lt"/>
                <a:ea typeface="+mn-ea"/>
                <a:cs typeface="+mn-cs"/>
                <a:sym typeface="+mn-ea"/>
              </a:rPr>
              <a:t>小时内</a:t>
            </a:r>
            <a:r>
              <a:rPr lang="zh-CN" altLang="en-US" kern="0" noProof="0" smtClean="0">
                <a:effectLst>
                  <a:outerShdw blurRad="38100" dist="38100" dir="2700000" algn="tl">
                    <a:srgbClr val="000000"/>
                  </a:outerShdw>
                </a:effectLst>
                <a:latin typeface="+mn-lt"/>
                <a:ea typeface="+mn-ea"/>
                <a:cs typeface="+mn-cs"/>
                <a:sym typeface="+mn-ea"/>
              </a:rPr>
              <a:t>打电话将事故信息报告主管部门。事故信息报告后出现新情况的，如伤亡数量增加或火灾长时间未扑灭等，应急总指挥按规定上报。涉险较大事故、</a:t>
            </a:r>
            <a:r>
              <a:rPr lang="zh-CN" altLang="en-US" u="sng" kern="0" noProof="0" smtClean="0">
                <a:solidFill>
                  <a:srgbClr val="FFFF00"/>
                </a:solidFill>
                <a:effectLst>
                  <a:outerShdw blurRad="38100" dist="38100" dir="2700000" algn="tl">
                    <a:srgbClr val="000000"/>
                  </a:outerShdw>
                </a:effectLst>
                <a:latin typeface="+mn-lt"/>
                <a:ea typeface="+mn-ea"/>
                <a:cs typeface="+mn-cs"/>
                <a:sym typeface="+mn-ea"/>
              </a:rPr>
              <a:t>一般事故每日至少续报</a:t>
            </a:r>
            <a:r>
              <a:rPr lang="en-US" u="sng" kern="0" noProof="0" smtClean="0">
                <a:solidFill>
                  <a:srgbClr val="FFFF00"/>
                </a:solidFill>
                <a:effectLst>
                  <a:outerShdw blurRad="38100" dist="38100" dir="2700000" algn="tl">
                    <a:srgbClr val="000000"/>
                  </a:outerShdw>
                </a:effectLst>
                <a:latin typeface="+mn-lt"/>
                <a:ea typeface="+mn-ea"/>
                <a:cs typeface="+mn-cs"/>
                <a:sym typeface="+mn-ea"/>
              </a:rPr>
              <a:t>1</a:t>
            </a:r>
            <a:r>
              <a:rPr lang="zh-CN" altLang="en-US" u="sng" kern="0" noProof="0" smtClean="0">
                <a:solidFill>
                  <a:srgbClr val="FFFF00"/>
                </a:solidFill>
                <a:effectLst>
                  <a:outerShdw blurRad="38100" dist="38100" dir="2700000" algn="tl">
                    <a:srgbClr val="000000"/>
                  </a:outerShdw>
                </a:effectLst>
                <a:latin typeface="+mn-lt"/>
                <a:ea typeface="+mn-ea"/>
                <a:cs typeface="+mn-cs"/>
                <a:sym typeface="+mn-ea"/>
              </a:rPr>
              <a:t>次</a:t>
            </a:r>
            <a:r>
              <a:rPr lang="zh-CN" altLang="en-US" kern="0" noProof="0" smtClean="0">
                <a:effectLst>
                  <a:outerShdw blurRad="38100" dist="38100" dir="2700000" algn="tl">
                    <a:srgbClr val="000000"/>
                  </a:outerShdw>
                </a:effectLst>
                <a:latin typeface="+mn-lt"/>
                <a:ea typeface="+mn-ea"/>
                <a:cs typeface="+mn-cs"/>
                <a:sym typeface="+mn-ea"/>
              </a:rPr>
              <a:t>；重大事故、</a:t>
            </a:r>
            <a:r>
              <a:rPr lang="zh-CN" altLang="en-US" u="sng" kern="0" noProof="0" smtClean="0">
                <a:solidFill>
                  <a:srgbClr val="FFFF00"/>
                </a:solidFill>
                <a:effectLst>
                  <a:outerShdw blurRad="38100" dist="38100" dir="2700000" algn="tl">
                    <a:srgbClr val="000000"/>
                  </a:outerShdw>
                </a:effectLst>
                <a:latin typeface="+mn-lt"/>
                <a:ea typeface="+mn-ea"/>
                <a:cs typeface="+mn-cs"/>
                <a:sym typeface="+mn-ea"/>
              </a:rPr>
              <a:t>特别重大事故每日至少续报</a:t>
            </a:r>
            <a:r>
              <a:rPr lang="en-US" u="sng" kern="0" noProof="0" smtClean="0">
                <a:solidFill>
                  <a:srgbClr val="FFFF00"/>
                </a:solidFill>
                <a:effectLst>
                  <a:outerShdw blurRad="38100" dist="38100" dir="2700000" algn="tl">
                    <a:srgbClr val="000000"/>
                  </a:outerShdw>
                </a:effectLst>
                <a:latin typeface="+mn-lt"/>
                <a:ea typeface="+mn-ea"/>
                <a:cs typeface="+mn-cs"/>
                <a:sym typeface="+mn-ea"/>
              </a:rPr>
              <a:t>2</a:t>
            </a:r>
            <a:r>
              <a:rPr lang="zh-CN" altLang="en-US" u="sng" kern="0" noProof="0" smtClean="0">
                <a:solidFill>
                  <a:srgbClr val="FFFF00"/>
                </a:solidFill>
                <a:effectLst>
                  <a:outerShdw blurRad="38100" dist="38100" dir="2700000" algn="tl">
                    <a:srgbClr val="000000"/>
                  </a:outerShdw>
                </a:effectLst>
                <a:latin typeface="+mn-lt"/>
                <a:ea typeface="+mn-ea"/>
                <a:cs typeface="+mn-cs"/>
                <a:sym typeface="+mn-ea"/>
              </a:rPr>
              <a:t>次。</a:t>
            </a:r>
            <a:r>
              <a:rPr lang="zh-CN" altLang="en-US" kern="0" noProof="0" smtClean="0">
                <a:effectLst>
                  <a:outerShdw blurRad="38100" dist="38100" dir="2700000" algn="tl">
                    <a:srgbClr val="000000"/>
                  </a:outerShdw>
                </a:effectLst>
                <a:latin typeface="+mn-lt"/>
                <a:ea typeface="+mn-ea"/>
                <a:cs typeface="+mn-cs"/>
                <a:sym typeface="+mn-ea"/>
              </a:rPr>
              <a:t>特殊情况下，边灭火、边抢险、边报告；</a:t>
            </a:r>
            <a:endParaRPr kumimoji="0" lang="en-US" altLang="zh-CN" kern="0" cap="none" spc="0" normalizeH="0" baseline="0" noProof="0" smtClean="0">
              <a:effectLst>
                <a:outerShdw blurRad="38100" dist="38100" dir="2700000" algn="tl">
                  <a:srgbClr val="000000"/>
                </a:outerShdw>
              </a:effectLst>
              <a:latin typeface="+mn-lt"/>
              <a:ea typeface="+mn-ea"/>
              <a:cs typeface="+mn-cs"/>
            </a:endParaRPr>
          </a:p>
          <a:p>
            <a:endParaRPr kumimoji="0" lang="en-US" altLang="zh-CN" kern="1200" cap="none" spc="0" normalizeH="0" baseline="0" noProof="0" dirty="0">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cs typeface="+mn-cs"/>
            </a:endParaRPr>
          </a:p>
          <a:p>
            <a:endParaRPr lang="zh-CN" altLang="en-US" noProof="1"/>
          </a:p>
        </p:txBody>
      </p:sp>
    </p:spTree>
  </p:cSld>
  <p:clrMapOvr>
    <a:masterClrMapping/>
  </p:clrMapOvr>
  <p:transition spd="slow" advTm="5769">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890588" y="1339850"/>
            <a:ext cx="7874000" cy="3324225"/>
          </a:xfrm>
          <a:prstGeom prst="rect">
            <a:avLst/>
          </a:prstGeom>
          <a:noFill/>
        </p:spPr>
        <p:txBody>
          <a:bodyPr wrap="square" rtlCol="0">
            <a:spAutoFit/>
          </a:bodyPr>
          <a:p>
            <a:r>
              <a:rPr lang="zh-CN" altLang="en-US" noProof="0">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cs typeface="+mn-cs"/>
                <a:sym typeface="+mn-ea"/>
              </a:rPr>
              <a:t>八、事故事件</a:t>
            </a:r>
            <a:endParaRPr kumimoji="0" lang="en-US" altLang="zh-CN" kern="1200" cap="none" spc="0" normalizeH="0" baseline="0" noProof="0" dirty="0">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cs typeface="+mn-cs"/>
            </a:endParaRPr>
          </a:p>
          <a:p>
            <a:pPr marL="571500" marR="0" indent="-571500" defTabSz="914400">
              <a:spcBef>
                <a:spcPct val="20000"/>
              </a:spcBef>
              <a:buClr>
                <a:schemeClr val="tx2"/>
              </a:buClr>
              <a:buSzTx/>
              <a:buFontTx/>
              <a:defRPr/>
            </a:pPr>
            <a:r>
              <a:rPr lang="en-US" altLang="zh-CN" sz="2000" kern="0" noProof="0" smtClean="0">
                <a:effectLst>
                  <a:outerShdw blurRad="38100" dist="38100" dir="2700000" algn="tl">
                    <a:srgbClr val="000000"/>
                  </a:outerShdw>
                </a:effectLst>
                <a:latin typeface="+mn-lt"/>
                <a:ea typeface="+mn-ea"/>
                <a:cs typeface="+mn-cs"/>
                <a:sym typeface="+mn-ea"/>
              </a:rPr>
              <a:t>8.1</a:t>
            </a:r>
            <a:r>
              <a:rPr lang="zh-CN" altLang="en-US" sz="2000" kern="0" noProof="0" smtClean="0">
                <a:effectLst>
                  <a:outerShdw blurRad="38100" dist="38100" dir="2700000" algn="tl">
                    <a:srgbClr val="000000"/>
                  </a:outerShdw>
                </a:effectLst>
                <a:latin typeface="+mn-lt"/>
                <a:ea typeface="+mn-ea"/>
                <a:cs typeface="+mn-cs"/>
                <a:sym typeface="+mn-ea"/>
              </a:rPr>
              <a:t>建立事故事件报告程序，明确</a:t>
            </a:r>
            <a:r>
              <a:rPr lang="zh-CN" altLang="en-US" sz="2000" kern="0" noProof="0" smtClean="0">
                <a:solidFill>
                  <a:srgbClr val="FF0000"/>
                </a:solidFill>
                <a:effectLst>
                  <a:outerShdw blurRad="38100" dist="38100" dir="2700000" algn="tl">
                    <a:srgbClr val="000000"/>
                  </a:outerShdw>
                </a:effectLst>
                <a:latin typeface="+mn-lt"/>
                <a:ea typeface="+mn-ea"/>
                <a:cs typeface="+mn-cs"/>
                <a:sym typeface="+mn-ea"/>
              </a:rPr>
              <a:t>内外部报告</a:t>
            </a:r>
            <a:r>
              <a:rPr lang="zh-CN" altLang="en-US" sz="2000" kern="0" noProof="0" smtClean="0">
                <a:effectLst>
                  <a:outerShdw blurRad="38100" dist="38100" dir="2700000" algn="tl">
                    <a:srgbClr val="000000"/>
                  </a:outerShdw>
                </a:effectLst>
                <a:latin typeface="+mn-lt"/>
                <a:ea typeface="+mn-ea"/>
                <a:cs typeface="+mn-cs"/>
                <a:sym typeface="+mn-ea"/>
              </a:rPr>
              <a:t>的责任人、时限、内容，指导从业人员严格按照有关规定的程序报告发生的生产安全事故事件，</a:t>
            </a:r>
            <a:endParaRPr kumimoji="0" lang="en-US" altLang="zh-CN" sz="2000" kern="0" cap="none" spc="0" normalizeH="0" baseline="0" noProof="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r>
              <a:rPr lang="zh-CN" altLang="en-US" sz="2000" kern="0" noProof="0" smtClean="0">
                <a:effectLst>
                  <a:outerShdw blurRad="38100" dist="38100" dir="2700000" algn="tl">
                    <a:srgbClr val="000000"/>
                  </a:outerShdw>
                </a:effectLst>
                <a:latin typeface="+mn-lt"/>
                <a:ea typeface="+mn-ea"/>
                <a:cs typeface="+mn-cs"/>
                <a:sym typeface="+mn-ea"/>
              </a:rPr>
              <a:t>除抢救伤亡我员外，应妥善</a:t>
            </a:r>
            <a:r>
              <a:rPr lang="zh-CN" altLang="en-US" sz="2000" kern="0" noProof="0" smtClean="0">
                <a:solidFill>
                  <a:srgbClr val="FF0000"/>
                </a:solidFill>
                <a:effectLst>
                  <a:outerShdw blurRad="38100" dist="38100" dir="2700000" algn="tl">
                    <a:srgbClr val="000000"/>
                  </a:outerShdw>
                </a:effectLst>
                <a:latin typeface="+mn-lt"/>
                <a:ea typeface="+mn-ea"/>
                <a:cs typeface="+mn-cs"/>
                <a:sym typeface="+mn-ea"/>
              </a:rPr>
              <a:t>保护</a:t>
            </a:r>
            <a:r>
              <a:rPr lang="zh-CN" altLang="en-US" sz="2000" kern="0" noProof="0" smtClean="0">
                <a:effectLst>
                  <a:outerShdw blurRad="38100" dist="38100" dir="2700000" algn="tl">
                    <a:srgbClr val="000000"/>
                  </a:outerShdw>
                </a:effectLst>
                <a:latin typeface="+mn-lt"/>
                <a:ea typeface="+mn-ea"/>
                <a:cs typeface="+mn-cs"/>
                <a:sym typeface="+mn-ea"/>
              </a:rPr>
              <a:t>事故</a:t>
            </a:r>
            <a:r>
              <a:rPr lang="zh-CN" altLang="en-US" sz="2000" kern="0" noProof="0" smtClean="0">
                <a:solidFill>
                  <a:srgbClr val="FF0000"/>
                </a:solidFill>
                <a:effectLst>
                  <a:outerShdw blurRad="38100" dist="38100" dir="2700000" algn="tl">
                    <a:srgbClr val="000000"/>
                  </a:outerShdw>
                </a:effectLst>
                <a:latin typeface="+mn-lt"/>
                <a:ea typeface="+mn-ea"/>
                <a:cs typeface="+mn-cs"/>
                <a:sym typeface="+mn-ea"/>
              </a:rPr>
              <a:t>现场</a:t>
            </a:r>
            <a:r>
              <a:rPr lang="zh-CN" altLang="en-US" sz="2000" kern="0" noProof="0" smtClean="0">
                <a:effectLst>
                  <a:outerShdw blurRad="38100" dist="38100" dir="2700000" algn="tl">
                    <a:srgbClr val="000000"/>
                  </a:outerShdw>
                </a:effectLst>
                <a:latin typeface="+mn-lt"/>
                <a:ea typeface="+mn-ea"/>
                <a:cs typeface="+mn-cs"/>
                <a:sym typeface="+mn-ea"/>
              </a:rPr>
              <a:t>及有关</a:t>
            </a:r>
            <a:r>
              <a:rPr lang="zh-CN" altLang="en-US" sz="2000" kern="0" noProof="0" smtClean="0">
                <a:solidFill>
                  <a:srgbClr val="FF0000"/>
                </a:solidFill>
                <a:effectLst>
                  <a:outerShdw blurRad="38100" dist="38100" dir="2700000" algn="tl">
                    <a:srgbClr val="000000"/>
                  </a:outerShdw>
                </a:effectLst>
                <a:latin typeface="+mn-lt"/>
                <a:ea typeface="+mn-ea"/>
                <a:cs typeface="+mn-cs"/>
                <a:sym typeface="+mn-ea"/>
              </a:rPr>
              <a:t>证据</a:t>
            </a:r>
            <a:r>
              <a:rPr lang="zh-CN" altLang="en-US" sz="2000" kern="0" noProof="0" smtClean="0">
                <a:effectLst>
                  <a:outerShdw blurRad="38100" dist="38100" dir="2700000" algn="tl">
                    <a:srgbClr val="000000"/>
                  </a:outerShdw>
                </a:effectLst>
                <a:latin typeface="+mn-lt"/>
                <a:ea typeface="+mn-ea"/>
                <a:cs typeface="+mn-cs"/>
                <a:sym typeface="+mn-ea"/>
              </a:rPr>
              <a:t>。</a:t>
            </a:r>
            <a:endParaRPr kumimoji="0" lang="en-US" altLang="zh-CN" sz="2000" kern="0" cap="none" spc="0" normalizeH="0" baseline="0" noProof="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r>
              <a:rPr lang="zh-CN" altLang="en-US" sz="2000" kern="0" noProof="0" smtClean="0">
                <a:effectLst>
                  <a:outerShdw blurRad="38100" dist="38100" dir="2700000" algn="tl">
                    <a:srgbClr val="000000"/>
                  </a:outerShdw>
                </a:effectLst>
                <a:latin typeface="+mn-lt"/>
                <a:ea typeface="+mn-ea"/>
                <a:cs typeface="+mn-cs"/>
                <a:sym typeface="+mn-ea"/>
              </a:rPr>
              <a:t>事故报告后出现新情况的</a:t>
            </a:r>
            <a:r>
              <a:rPr lang="en-US" altLang="zh-CN" sz="2000" kern="0" noProof="0" smtClean="0">
                <a:effectLst>
                  <a:outerShdw blurRad="38100" dist="38100" dir="2700000" algn="tl">
                    <a:srgbClr val="000000"/>
                  </a:outerShdw>
                </a:effectLst>
                <a:latin typeface="+mn-lt"/>
                <a:ea typeface="+mn-ea"/>
                <a:cs typeface="+mn-cs"/>
                <a:sym typeface="+mn-ea"/>
              </a:rPr>
              <a:t>,</a:t>
            </a:r>
            <a:r>
              <a:rPr lang="zh-CN" altLang="en-US" sz="2000" kern="0" noProof="0" smtClean="0">
                <a:effectLst>
                  <a:outerShdw blurRad="38100" dist="38100" dir="2700000" algn="tl">
                    <a:srgbClr val="000000"/>
                  </a:outerShdw>
                </a:effectLst>
                <a:latin typeface="+mn-lt"/>
                <a:ea typeface="+mn-ea"/>
                <a:cs typeface="+mn-cs"/>
                <a:sym typeface="+mn-ea"/>
              </a:rPr>
              <a:t>应</a:t>
            </a:r>
            <a:r>
              <a:rPr lang="zh-CN" altLang="en-US" sz="2000" u="sng" kern="0" noProof="0" smtClean="0">
                <a:solidFill>
                  <a:srgbClr val="FFFF00"/>
                </a:solidFill>
                <a:effectLst>
                  <a:outerShdw blurRad="38100" dist="38100" dir="2700000" algn="tl">
                    <a:srgbClr val="000000"/>
                  </a:outerShdw>
                </a:effectLst>
                <a:latin typeface="+mn-lt"/>
                <a:ea typeface="+mn-ea"/>
                <a:cs typeface="+mn-cs"/>
                <a:sym typeface="+mn-ea"/>
              </a:rPr>
              <a:t>及时补报。</a:t>
            </a:r>
            <a:r>
              <a:rPr lang="en-US" sz="2000" u="sng" kern="0" noProof="0" smtClean="0">
                <a:solidFill>
                  <a:srgbClr val="FFFF00"/>
                </a:solidFill>
                <a:effectLst>
                  <a:outerShdw blurRad="38100" dist="38100" dir="2700000" algn="tl">
                    <a:srgbClr val="000000"/>
                  </a:outerShdw>
                </a:effectLst>
                <a:latin typeface="+mn-lt"/>
                <a:ea typeface="+mn-ea"/>
                <a:cs typeface="+mn-cs"/>
                <a:sym typeface="+mn-ea"/>
              </a:rPr>
              <a:t>1</a:t>
            </a:r>
            <a:r>
              <a:rPr lang="zh-CN" altLang="en-US" sz="2000" u="sng" kern="0" noProof="0" smtClean="0">
                <a:solidFill>
                  <a:srgbClr val="FFFF00"/>
                </a:solidFill>
                <a:effectLst>
                  <a:outerShdw blurRad="38100" dist="38100" dir="2700000" algn="tl">
                    <a:srgbClr val="000000"/>
                  </a:outerShdw>
                </a:effectLst>
                <a:latin typeface="+mn-lt"/>
                <a:ea typeface="+mn-ea"/>
                <a:cs typeface="+mn-cs"/>
                <a:sym typeface="+mn-ea"/>
              </a:rPr>
              <a:t>小时内</a:t>
            </a:r>
            <a:r>
              <a:rPr lang="zh-CN" altLang="en-US" sz="2000" kern="0" noProof="0" smtClean="0">
                <a:effectLst>
                  <a:outerShdw blurRad="38100" dist="38100" dir="2700000" algn="tl">
                    <a:srgbClr val="000000"/>
                  </a:outerShdw>
                </a:effectLst>
                <a:latin typeface="+mn-lt"/>
                <a:ea typeface="+mn-ea"/>
                <a:cs typeface="+mn-cs"/>
                <a:sym typeface="+mn-ea"/>
              </a:rPr>
              <a:t>打电话将事故信息报告主管部门。事故信息报告后出现新情况的，如伤亡数量增加或火灾长时间未扑灭等，应急总指挥按规定上报。涉险较大事故、</a:t>
            </a:r>
            <a:r>
              <a:rPr lang="zh-CN" altLang="en-US" sz="2000" u="sng" kern="0" noProof="0" smtClean="0">
                <a:solidFill>
                  <a:srgbClr val="FFFF00"/>
                </a:solidFill>
                <a:effectLst>
                  <a:outerShdw blurRad="38100" dist="38100" dir="2700000" algn="tl">
                    <a:srgbClr val="000000"/>
                  </a:outerShdw>
                </a:effectLst>
                <a:latin typeface="+mn-lt"/>
                <a:ea typeface="+mn-ea"/>
                <a:cs typeface="+mn-cs"/>
                <a:sym typeface="+mn-ea"/>
              </a:rPr>
              <a:t>一般事故每日至少续报</a:t>
            </a:r>
            <a:r>
              <a:rPr lang="en-US" sz="2000" u="sng" kern="0" noProof="0" smtClean="0">
                <a:solidFill>
                  <a:srgbClr val="FFFF00"/>
                </a:solidFill>
                <a:effectLst>
                  <a:outerShdw blurRad="38100" dist="38100" dir="2700000" algn="tl">
                    <a:srgbClr val="000000"/>
                  </a:outerShdw>
                </a:effectLst>
                <a:latin typeface="+mn-lt"/>
                <a:ea typeface="+mn-ea"/>
                <a:cs typeface="+mn-cs"/>
                <a:sym typeface="+mn-ea"/>
              </a:rPr>
              <a:t>1</a:t>
            </a:r>
            <a:r>
              <a:rPr lang="zh-CN" altLang="en-US" sz="2000" u="sng" kern="0" noProof="0" smtClean="0">
                <a:solidFill>
                  <a:srgbClr val="FFFF00"/>
                </a:solidFill>
                <a:effectLst>
                  <a:outerShdw blurRad="38100" dist="38100" dir="2700000" algn="tl">
                    <a:srgbClr val="000000"/>
                  </a:outerShdw>
                </a:effectLst>
                <a:latin typeface="+mn-lt"/>
                <a:ea typeface="+mn-ea"/>
                <a:cs typeface="+mn-cs"/>
                <a:sym typeface="+mn-ea"/>
              </a:rPr>
              <a:t>次</a:t>
            </a:r>
            <a:r>
              <a:rPr lang="zh-CN" altLang="en-US" sz="2000" kern="0" noProof="0" smtClean="0">
                <a:effectLst>
                  <a:outerShdw blurRad="38100" dist="38100" dir="2700000" algn="tl">
                    <a:srgbClr val="000000"/>
                  </a:outerShdw>
                </a:effectLst>
                <a:latin typeface="+mn-lt"/>
                <a:ea typeface="+mn-ea"/>
                <a:cs typeface="+mn-cs"/>
                <a:sym typeface="+mn-ea"/>
              </a:rPr>
              <a:t>；重大事故、</a:t>
            </a:r>
            <a:r>
              <a:rPr lang="zh-CN" altLang="en-US" sz="2000" u="sng" kern="0" noProof="0" smtClean="0">
                <a:solidFill>
                  <a:srgbClr val="FFFF00"/>
                </a:solidFill>
                <a:effectLst>
                  <a:outerShdw blurRad="38100" dist="38100" dir="2700000" algn="tl">
                    <a:srgbClr val="000000"/>
                  </a:outerShdw>
                </a:effectLst>
                <a:latin typeface="+mn-lt"/>
                <a:ea typeface="+mn-ea"/>
                <a:cs typeface="+mn-cs"/>
                <a:sym typeface="+mn-ea"/>
              </a:rPr>
              <a:t>特别重大事故每日至少续报</a:t>
            </a:r>
            <a:r>
              <a:rPr lang="en-US" sz="2000" u="sng" kern="0" noProof="0" smtClean="0">
                <a:solidFill>
                  <a:srgbClr val="FFFF00"/>
                </a:solidFill>
                <a:effectLst>
                  <a:outerShdw blurRad="38100" dist="38100" dir="2700000" algn="tl">
                    <a:srgbClr val="000000"/>
                  </a:outerShdw>
                </a:effectLst>
                <a:latin typeface="+mn-lt"/>
                <a:ea typeface="+mn-ea"/>
                <a:cs typeface="+mn-cs"/>
                <a:sym typeface="+mn-ea"/>
              </a:rPr>
              <a:t>2</a:t>
            </a:r>
            <a:r>
              <a:rPr lang="zh-CN" altLang="en-US" sz="2000" u="sng" kern="0" noProof="0" smtClean="0">
                <a:solidFill>
                  <a:srgbClr val="FFFF00"/>
                </a:solidFill>
                <a:effectLst>
                  <a:outerShdw blurRad="38100" dist="38100" dir="2700000" algn="tl">
                    <a:srgbClr val="000000"/>
                  </a:outerShdw>
                </a:effectLst>
                <a:latin typeface="+mn-lt"/>
                <a:ea typeface="+mn-ea"/>
                <a:cs typeface="+mn-cs"/>
                <a:sym typeface="+mn-ea"/>
              </a:rPr>
              <a:t>次。</a:t>
            </a:r>
            <a:r>
              <a:rPr lang="zh-CN" altLang="en-US" sz="2000" kern="0" noProof="0" smtClean="0">
                <a:effectLst>
                  <a:outerShdw blurRad="38100" dist="38100" dir="2700000" algn="tl">
                    <a:srgbClr val="000000"/>
                  </a:outerShdw>
                </a:effectLst>
                <a:latin typeface="+mn-lt"/>
                <a:ea typeface="+mn-ea"/>
                <a:cs typeface="+mn-cs"/>
                <a:sym typeface="+mn-ea"/>
              </a:rPr>
              <a:t>特殊情况下，边灭火、边抢险、边报告；</a:t>
            </a:r>
            <a:endParaRPr lang="zh-CN" altLang="en-US" sz="2000" noProof="1"/>
          </a:p>
        </p:txBody>
      </p:sp>
    </p:spTree>
  </p:cSld>
  <p:clrMapOvr>
    <a:masterClrMapping/>
  </p:clrMapOvr>
  <p:transition spd="slow" advTm="5769">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828675" y="1339850"/>
            <a:ext cx="5386388" cy="646113"/>
          </a:xfrm>
          <a:prstGeom prst="rect">
            <a:avLst/>
          </a:prstGeom>
          <a:noFill/>
        </p:spPr>
        <p:txBody>
          <a:bodyPr wrap="square" rtlCol="0">
            <a:spAutoFit/>
          </a:bodyPr>
          <a:p>
            <a:r>
              <a:rPr lang="en-US" altLang="zh-CN" kern="0" noProof="0" smtClean="0">
                <a:solidFill>
                  <a:srgbClr val="FFFF00"/>
                </a:solidFill>
                <a:effectLst>
                  <a:outerShdw blurRad="38100" dist="38100" dir="2700000" algn="tl">
                    <a:srgbClr val="000000"/>
                  </a:outerShdw>
                </a:effectLst>
                <a:latin typeface="+mn-lt"/>
                <a:ea typeface="+mn-ea"/>
                <a:cs typeface="+mn-cs"/>
                <a:sym typeface="+mn-ea"/>
              </a:rPr>
              <a:t>8.3</a:t>
            </a:r>
            <a:r>
              <a:rPr lang="zh-CN" altLang="en-US" kern="0" noProof="0" smtClean="0">
                <a:solidFill>
                  <a:srgbClr val="FFFF00"/>
                </a:solidFill>
                <a:effectLst>
                  <a:outerShdw blurRad="38100" dist="38100" dir="2700000" algn="tl">
                    <a:srgbClr val="000000"/>
                  </a:outerShdw>
                </a:effectLst>
                <a:latin typeface="+mn-lt"/>
                <a:ea typeface="+mn-ea"/>
                <a:cs typeface="+mn-cs"/>
                <a:sym typeface="+mn-ea"/>
              </a:rPr>
              <a:t>瓶</a:t>
            </a:r>
            <a:r>
              <a:rPr lang="zh-CN" altLang="en-US" kern="0" noProof="0" dirty="0" smtClean="0">
                <a:solidFill>
                  <a:srgbClr val="FFFF00"/>
                </a:solidFill>
                <a:effectLst>
                  <a:outerShdw blurRad="38100" dist="38100" dir="2700000" algn="tl">
                    <a:srgbClr val="000000"/>
                  </a:outerShdw>
                </a:effectLst>
                <a:latin typeface="+mn-lt"/>
                <a:ea typeface="+mn-ea"/>
                <a:cs typeface="+mn-cs"/>
                <a:sym typeface="+mn-ea"/>
              </a:rPr>
              <a:t>装燃气发生火灾、爆炸事故常见原</a:t>
            </a:r>
            <a:r>
              <a:rPr lang="zh-CN" altLang="en-US" kern="0" noProof="0" smtClean="0">
                <a:solidFill>
                  <a:srgbClr val="FFFF00"/>
                </a:solidFill>
                <a:effectLst>
                  <a:outerShdw blurRad="38100" dist="38100" dir="2700000" algn="tl">
                    <a:srgbClr val="000000"/>
                  </a:outerShdw>
                </a:effectLst>
                <a:latin typeface="+mn-lt"/>
                <a:ea typeface="+mn-ea"/>
                <a:cs typeface="+mn-cs"/>
                <a:sym typeface="+mn-ea"/>
              </a:rPr>
              <a:t>因：</a:t>
            </a:r>
            <a:endParaRPr kumimoji="0" lang="en-US" altLang="zh-CN" kern="0" cap="none" spc="0" normalizeH="0" baseline="0" noProof="0" dirty="0" smtClean="0">
              <a:solidFill>
                <a:srgbClr val="FFFF00"/>
              </a:solidFill>
              <a:effectLst>
                <a:outerShdw blurRad="38100" dist="38100" dir="2700000" algn="tl">
                  <a:srgbClr val="000000"/>
                </a:outerShdw>
              </a:effectLst>
              <a:latin typeface="+mn-lt"/>
              <a:ea typeface="+mn-ea"/>
              <a:cs typeface="+mn-cs"/>
            </a:endParaRPr>
          </a:p>
          <a:p>
            <a:endParaRPr lang="zh-CN" altLang="en-US" noProof="1"/>
          </a:p>
        </p:txBody>
      </p:sp>
      <p:sp>
        <p:nvSpPr>
          <p:cNvPr id="8" name="爆炸形 2 7"/>
          <p:cNvSpPr/>
          <p:nvPr/>
        </p:nvSpPr>
        <p:spPr>
          <a:xfrm>
            <a:off x="900113" y="1700213"/>
            <a:ext cx="8293100" cy="5340350"/>
          </a:xfrm>
          <a:prstGeom prst="irregularSeal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 name="椭圆 8"/>
          <p:cNvSpPr/>
          <p:nvPr/>
        </p:nvSpPr>
        <p:spPr>
          <a:xfrm>
            <a:off x="3203575" y="2349500"/>
            <a:ext cx="1363663" cy="1457325"/>
          </a:xfrm>
          <a:prstGeom prst="ellipse">
            <a:avLst/>
          </a:prstGeom>
          <a:solidFill>
            <a:schemeClr val="bg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0" i="0" u="none" strike="noStrike" kern="1200" cap="none" spc="0" normalizeH="0" baseline="0" noProof="0">
                <a:ln>
                  <a:noFill/>
                </a:ln>
                <a:solidFill>
                  <a:schemeClr val="lt1"/>
                </a:solidFill>
                <a:effectLst/>
                <a:uLnTx/>
                <a:uFillTx/>
                <a:latin typeface="+mn-lt"/>
                <a:ea typeface="+mn-ea"/>
                <a:cs typeface="+mn-cs"/>
              </a:rPr>
              <a:t>超量灌装</a:t>
            </a:r>
            <a:endParaRPr kumimoji="0" lang="zh-CN" altLang="en-US" sz="2800" b="0" i="0" u="none" strike="noStrike" kern="1200" cap="none" spc="0" normalizeH="0" baseline="0" noProof="0">
              <a:ln>
                <a:noFill/>
              </a:ln>
              <a:solidFill>
                <a:schemeClr val="lt1"/>
              </a:solidFill>
              <a:effectLst/>
              <a:uLnTx/>
              <a:uFillTx/>
              <a:latin typeface="+mn-lt"/>
              <a:ea typeface="+mn-ea"/>
              <a:cs typeface="+mn-cs"/>
            </a:endParaRPr>
          </a:p>
        </p:txBody>
      </p:sp>
      <p:sp>
        <p:nvSpPr>
          <p:cNvPr id="14" name="椭圆 13"/>
          <p:cNvSpPr/>
          <p:nvPr/>
        </p:nvSpPr>
        <p:spPr>
          <a:xfrm>
            <a:off x="5003800" y="1985963"/>
            <a:ext cx="1430338" cy="1414463"/>
          </a:xfrm>
          <a:prstGeom prst="ellipse">
            <a:avLst/>
          </a:prstGeom>
          <a:solidFill>
            <a:schemeClr val="bg1">
              <a:lumMod val="40000"/>
              <a:lumOff val="60000"/>
            </a:schemeClr>
          </a:solidFill>
        </p:spPr>
        <p:style>
          <a:lnRef idx="0">
            <a:srgbClr val="FFFFFF"/>
          </a:lnRef>
          <a:fillRef idx="3">
            <a:schemeClr val="accent3"/>
          </a:fillRef>
          <a:effectRef idx="0">
            <a:srgbClr val="FFFFFF"/>
          </a:effectRef>
          <a:fontRef idx="minor">
            <a:schemeClr val="dk1"/>
          </a:fontRef>
        </p:style>
        <p:txBody>
          <a:bodyPr anchor="ctr"/>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0" i="0" u="none" strike="noStrike" kern="1200" cap="none" spc="0" normalizeH="0" baseline="0" noProof="0">
                <a:ln>
                  <a:noFill/>
                </a:ln>
                <a:solidFill>
                  <a:schemeClr val="lt1"/>
                </a:solidFill>
                <a:effectLst/>
                <a:uLnTx/>
                <a:uFillTx/>
                <a:latin typeface="+mn-lt"/>
                <a:ea typeface="+mn-ea"/>
                <a:cs typeface="+mn-cs"/>
              </a:rPr>
              <a:t>爆晒</a:t>
            </a:r>
            <a:endParaRPr kumimoji="0" lang="zh-CN" altLang="en-US" sz="2800" b="0" i="0" u="none" strike="noStrike" kern="1200" cap="none" spc="0" normalizeH="0" baseline="0" noProof="0">
              <a:ln>
                <a:noFill/>
              </a:ln>
              <a:solidFill>
                <a:schemeClr val="lt1"/>
              </a:solidFill>
              <a:effectLst/>
              <a:uLnTx/>
              <a:uFillTx/>
              <a:latin typeface="+mn-lt"/>
              <a:ea typeface="+mn-ea"/>
              <a:cs typeface="+mn-cs"/>
            </a:endParaRPr>
          </a:p>
        </p:txBody>
      </p:sp>
      <p:sp>
        <p:nvSpPr>
          <p:cNvPr id="13" name="椭圆 12"/>
          <p:cNvSpPr/>
          <p:nvPr/>
        </p:nvSpPr>
        <p:spPr>
          <a:xfrm>
            <a:off x="6013450" y="3644900"/>
            <a:ext cx="1631950" cy="1423988"/>
          </a:xfrm>
          <a:prstGeom prst="ellipse">
            <a:avLst/>
          </a:prstGeom>
          <a:solidFill>
            <a:schemeClr val="bg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chemeClr val="lt1"/>
                </a:solidFill>
                <a:effectLst/>
                <a:uLnTx/>
                <a:uFillTx/>
                <a:latin typeface="+mn-lt"/>
                <a:ea typeface="+mn-ea"/>
                <a:cs typeface="+mn-cs"/>
              </a:rPr>
              <a:t>混入空气或真空度不够</a:t>
            </a:r>
            <a:endParaRPr kumimoji="0" lang="zh-CN" altLang="en-US" sz="2000" b="0" i="0" u="none" strike="noStrike" kern="1200" cap="none" spc="0" normalizeH="0" baseline="0" noProof="0" dirty="0">
              <a:ln>
                <a:noFill/>
              </a:ln>
              <a:solidFill>
                <a:schemeClr val="lt1"/>
              </a:solidFill>
              <a:effectLst/>
              <a:uLnTx/>
              <a:uFillTx/>
              <a:latin typeface="+mn-lt"/>
              <a:ea typeface="+mn-ea"/>
              <a:cs typeface="+mn-cs"/>
            </a:endParaRPr>
          </a:p>
        </p:txBody>
      </p:sp>
      <p:sp>
        <p:nvSpPr>
          <p:cNvPr id="12" name="椭圆 11"/>
          <p:cNvSpPr/>
          <p:nvPr/>
        </p:nvSpPr>
        <p:spPr>
          <a:xfrm>
            <a:off x="4140200" y="3717925"/>
            <a:ext cx="1352550" cy="1277938"/>
          </a:xfrm>
          <a:prstGeom prst="ellipse">
            <a:avLst/>
          </a:prstGeom>
          <a:solidFill>
            <a:schemeClr val="bg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0" i="0" u="none" strike="noStrike" kern="1200" cap="none" spc="0" normalizeH="0" baseline="0" noProof="0" dirty="0">
                <a:ln>
                  <a:noFill/>
                </a:ln>
                <a:solidFill>
                  <a:schemeClr val="lt1"/>
                </a:solidFill>
                <a:effectLst/>
                <a:uLnTx/>
                <a:uFillTx/>
                <a:latin typeface="+mn-lt"/>
                <a:ea typeface="+mn-ea"/>
                <a:cs typeface="+mn-cs"/>
              </a:rPr>
              <a:t>密封泄漏</a:t>
            </a:r>
            <a:endParaRPr kumimoji="0" lang="zh-CN" altLang="en-US" sz="2800" b="0" i="0" u="none" strike="noStrike" kern="1200" cap="none" spc="0" normalizeH="0" baseline="0" noProof="0" dirty="0">
              <a:ln>
                <a:noFill/>
              </a:ln>
              <a:solidFill>
                <a:schemeClr val="lt1"/>
              </a:solidFill>
              <a:effectLst/>
              <a:uLnTx/>
              <a:uFillTx/>
              <a:latin typeface="+mn-lt"/>
              <a:ea typeface="+mn-ea"/>
              <a:cs typeface="+mn-cs"/>
            </a:endParaRPr>
          </a:p>
        </p:txBody>
      </p:sp>
      <p:sp>
        <p:nvSpPr>
          <p:cNvPr id="10" name="椭圆 9"/>
          <p:cNvSpPr/>
          <p:nvPr/>
        </p:nvSpPr>
        <p:spPr bwMode="auto">
          <a:xfrm>
            <a:off x="3348038" y="5229225"/>
            <a:ext cx="1584325" cy="1368425"/>
          </a:xfrm>
          <a:prstGeom prst="ellipse">
            <a:avLst/>
          </a:prstGeom>
          <a:solidFill>
            <a:schemeClr val="bg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dirty="0">
                <a:ln>
                  <a:noFill/>
                </a:ln>
                <a:solidFill>
                  <a:schemeClr val="lt1"/>
                </a:solidFill>
                <a:effectLst/>
                <a:uLnTx/>
                <a:uFillTx/>
                <a:latin typeface="+mn-lt"/>
                <a:ea typeface="+mn-ea"/>
                <a:cs typeface="+mn-cs"/>
              </a:rPr>
              <a:t>随处倒残液</a:t>
            </a:r>
            <a:endParaRPr kumimoji="0" lang="zh-CN" altLang="en-US" sz="2400" b="0" i="0" u="none" strike="noStrike" kern="1200" cap="none" spc="0" normalizeH="0" baseline="0" noProof="0" dirty="0">
              <a:ln>
                <a:noFill/>
              </a:ln>
              <a:solidFill>
                <a:schemeClr val="lt1"/>
              </a:solidFill>
              <a:effectLst/>
              <a:uLnTx/>
              <a:uFillTx/>
              <a:latin typeface="+mn-lt"/>
              <a:ea typeface="+mn-ea"/>
              <a:cs typeface="+mn-cs"/>
            </a:endParaRPr>
          </a:p>
        </p:txBody>
      </p:sp>
      <p:sp>
        <p:nvSpPr>
          <p:cNvPr id="11" name="椭圆 10"/>
          <p:cNvSpPr/>
          <p:nvPr/>
        </p:nvSpPr>
        <p:spPr>
          <a:xfrm>
            <a:off x="1474788" y="3573463"/>
            <a:ext cx="1728788" cy="1716088"/>
          </a:xfrm>
          <a:prstGeom prst="ellipse">
            <a:avLst/>
          </a:prstGeom>
          <a:solidFill>
            <a:schemeClr val="bg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0" i="0" u="none" strike="noStrike" kern="1200" cap="none" spc="0" normalizeH="0" baseline="0" noProof="0">
                <a:ln>
                  <a:noFill/>
                </a:ln>
                <a:solidFill>
                  <a:schemeClr val="lt1"/>
                </a:solidFill>
                <a:effectLst/>
                <a:uLnTx/>
                <a:uFillTx/>
                <a:latin typeface="+mn-lt"/>
                <a:ea typeface="+mn-ea"/>
                <a:cs typeface="+mn-cs"/>
              </a:rPr>
              <a:t>碰撞、腐蚀泄漏</a:t>
            </a:r>
            <a:endParaRPr kumimoji="0" lang="zh-CN" altLang="en-US" sz="2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transition spd="slow" advTm="5769">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3" name="Freeform 7"/>
          <p:cNvSpPr/>
          <p:nvPr/>
        </p:nvSpPr>
        <p:spPr>
          <a:xfrm>
            <a:off x="890588" y="785813"/>
            <a:ext cx="369887" cy="425450"/>
          </a:xfrm>
          <a:custGeom>
            <a:avLst/>
            <a:gdLst/>
            <a:ahLst/>
            <a:cxnLst>
              <a:cxn ang="0">
                <a:pos x="2147483647" y="0"/>
              </a:cxn>
              <a:cxn ang="0">
                <a:pos x="2147483647" y="0"/>
              </a:cxn>
              <a:cxn ang="0">
                <a:pos x="2147483647" y="2147483647"/>
              </a:cxn>
              <a:cxn ang="0">
                <a:pos x="0" y="2147483647"/>
              </a:cxn>
              <a:cxn ang="0">
                <a:pos x="0" y="2147483647"/>
              </a:cxn>
              <a:cxn ang="0">
                <a:pos x="2147483647" y="2147483647"/>
              </a:cxn>
              <a:cxn ang="0">
                <a:pos x="2147483647" y="2147483647"/>
              </a:cxn>
              <a:cxn ang="0">
                <a:pos x="2147483647" y="2147483647"/>
              </a:cxn>
              <a:cxn ang="0">
                <a:pos x="2147483647" y="2147483647"/>
              </a:cxn>
              <a:cxn ang="0">
                <a:pos x="2147483647" y="0"/>
              </a:cxn>
            </a:cxnLst>
            <a:pathLst>
              <a:path w="2504" h="2504">
                <a:moveTo>
                  <a:pt x="2199" y="0"/>
                </a:moveTo>
                <a:lnTo>
                  <a:pt x="2504" y="0"/>
                </a:lnTo>
                <a:lnTo>
                  <a:pt x="2504" y="2504"/>
                </a:lnTo>
                <a:lnTo>
                  <a:pt x="0" y="2504"/>
                </a:lnTo>
                <a:lnTo>
                  <a:pt x="0" y="2199"/>
                </a:lnTo>
                <a:lnTo>
                  <a:pt x="1970" y="2199"/>
                </a:lnTo>
                <a:lnTo>
                  <a:pt x="87" y="315"/>
                </a:lnTo>
                <a:lnTo>
                  <a:pt x="303" y="99"/>
                </a:lnTo>
                <a:lnTo>
                  <a:pt x="2199" y="1996"/>
                </a:lnTo>
                <a:lnTo>
                  <a:pt x="2199" y="0"/>
                </a:lnTo>
                <a:close/>
              </a:path>
            </a:pathLst>
          </a:custGeom>
          <a:solidFill>
            <a:schemeClr val="bg1"/>
          </a:solidFill>
          <a:ln w="9525">
            <a:noFill/>
          </a:ln>
        </p:spPr>
        <p:txBody>
          <a:bodyPr/>
          <a:p>
            <a:endParaRPr lang="zh-CN" altLang="en-US"/>
          </a:p>
        </p:txBody>
      </p:sp>
      <p:sp>
        <p:nvSpPr>
          <p:cNvPr id="2" name="文本框 1"/>
          <p:cNvSpPr txBox="1"/>
          <p:nvPr/>
        </p:nvSpPr>
        <p:spPr>
          <a:xfrm>
            <a:off x="890588" y="1341438"/>
            <a:ext cx="7867650" cy="5070475"/>
          </a:xfrm>
          <a:prstGeom prst="rect">
            <a:avLst/>
          </a:prstGeom>
          <a:noFill/>
        </p:spPr>
        <p:txBody>
          <a:bodyPr wrap="square" rtlCol="0">
            <a:noAutofit/>
          </a:bodyPr>
          <a:p>
            <a:pPr marL="571500" marR="0" indent="-571500" defTabSz="914400">
              <a:spcBef>
                <a:spcPct val="20000"/>
              </a:spcBef>
              <a:buClr>
                <a:schemeClr val="tx2"/>
              </a:buClr>
              <a:buSzTx/>
              <a:buFontTx/>
              <a:defRPr/>
            </a:pPr>
            <a:r>
              <a:rPr lang="en-US" altLang="zh-CN" kern="0" noProof="0" dirty="0" smtClean="0">
                <a:effectLst>
                  <a:outerShdw blurRad="38100" dist="38100" dir="2700000" algn="tl">
                    <a:srgbClr val="000000"/>
                  </a:outerShdw>
                </a:effectLst>
                <a:latin typeface="+mn-lt"/>
                <a:ea typeface="+mn-ea"/>
                <a:cs typeface="+mn-cs"/>
                <a:sym typeface="+mn-ea"/>
              </a:rPr>
              <a:t>《</a:t>
            </a:r>
            <a:r>
              <a:rPr lang="zh-CN" altLang="en-US" kern="0" noProof="0" dirty="0" smtClean="0">
                <a:effectLst>
                  <a:outerShdw blurRad="38100" dist="38100" dir="2700000" algn="tl">
                    <a:srgbClr val="000000"/>
                  </a:outerShdw>
                </a:effectLst>
                <a:latin typeface="+mn-lt"/>
                <a:ea typeface="+mn-ea"/>
                <a:cs typeface="+mn-cs"/>
                <a:sym typeface="+mn-ea"/>
              </a:rPr>
              <a:t>安全生产法</a:t>
            </a:r>
            <a:r>
              <a:rPr lang="en-US" altLang="zh-CN" kern="0" noProof="0" dirty="0" smtClean="0">
                <a:effectLst>
                  <a:outerShdw blurRad="38100" dist="38100" dir="2700000" algn="tl">
                    <a:srgbClr val="000000"/>
                  </a:outerShdw>
                </a:effectLst>
                <a:latin typeface="+mn-lt"/>
                <a:ea typeface="+mn-ea"/>
                <a:cs typeface="+mn-cs"/>
                <a:sym typeface="+mn-ea"/>
              </a:rPr>
              <a:t>》</a:t>
            </a:r>
            <a:r>
              <a:rPr lang="zh-CN" altLang="en-US" kern="0" noProof="0" dirty="0" smtClean="0">
                <a:effectLst>
                  <a:outerShdw blurRad="38100" dist="38100" dir="2700000" algn="tl">
                    <a:srgbClr val="000000"/>
                  </a:outerShdw>
                </a:effectLst>
                <a:latin typeface="+mn-lt"/>
                <a:ea typeface="+mn-ea"/>
                <a:cs typeface="+mn-cs"/>
                <a:sym typeface="+mn-ea"/>
              </a:rPr>
              <a:t>，对安全管理人员职责要求：</a:t>
            </a:r>
            <a:endParaRPr kumimoji="0" lang="en-US" altLang="zh-CN" kern="0" cap="none" spc="0" normalizeH="0" baseline="0" noProof="0" dirty="0" smtClean="0">
              <a:effectLst>
                <a:outerShdw blurRad="38100" dist="38100" dir="2700000" algn="tl">
                  <a:srgbClr val="000000"/>
                </a:outerShdw>
              </a:effectLst>
              <a:latin typeface="+mn-lt"/>
              <a:ea typeface="+mn-ea"/>
              <a:cs typeface="+mn-cs"/>
            </a:endParaRPr>
          </a:p>
          <a:p>
            <a:pPr marR="0" defTabSz="914400" eaLnBrk="0" hangingPunct="0">
              <a:spcBef>
                <a:spcPct val="20000"/>
              </a:spcBef>
              <a:buClr>
                <a:schemeClr val="tx2"/>
              </a:buClr>
              <a:buSzTx/>
              <a:buFontTx/>
              <a:defRPr/>
            </a:pPr>
            <a:r>
              <a:rPr lang="zh-CN" altLang="en-US" kern="0" noProof="0" dirty="0" smtClean="0">
                <a:effectLst>
                  <a:outerShdw blurRad="38100" dist="38100" dir="2700000" algn="tl">
                    <a:srgbClr val="000000"/>
                  </a:outerShdw>
                </a:effectLst>
                <a:latin typeface="+mn-lt"/>
                <a:ea typeface="+mn-ea"/>
                <a:cs typeface="+mn-cs"/>
                <a:sym typeface="+mn-ea"/>
              </a:rPr>
              <a:t>第二十五条　生产经营单位的安全生产管理机构以及安全生产管理人员履行下列职责</a:t>
            </a:r>
            <a:r>
              <a:rPr lang="en-US" altLang="zh-CN" kern="0" noProof="0" dirty="0" smtClean="0">
                <a:effectLst>
                  <a:outerShdw blurRad="38100" dist="38100" dir="2700000" algn="tl">
                    <a:srgbClr val="000000"/>
                  </a:outerShdw>
                </a:effectLst>
                <a:latin typeface="+mn-lt"/>
                <a:ea typeface="+mn-ea"/>
                <a:cs typeface="+mn-cs"/>
                <a:sym typeface="+mn-ea"/>
              </a:rPr>
              <a:t>:</a:t>
            </a:r>
            <a:endParaRPr kumimoji="0" lang="en-US" altLang="zh-CN" kern="0" cap="none" spc="0" normalizeH="0" baseline="0" noProof="0" dirty="0" smtClean="0">
              <a:effectLst>
                <a:outerShdw blurRad="38100" dist="38100" dir="2700000" algn="tl">
                  <a:srgbClr val="000000"/>
                </a:outerShdw>
              </a:effectLst>
              <a:latin typeface="+mn-lt"/>
              <a:ea typeface="+mn-ea"/>
              <a:cs typeface="+mn-cs"/>
            </a:endParaRPr>
          </a:p>
          <a:p>
            <a:pPr marR="0" defTabSz="914400" eaLnBrk="0" hangingPunct="0">
              <a:spcBef>
                <a:spcPct val="20000"/>
              </a:spcBef>
              <a:buClr>
                <a:schemeClr val="tx2"/>
              </a:buClr>
              <a:buSzTx/>
              <a:buFontTx/>
              <a:defRPr/>
            </a:pPr>
            <a:r>
              <a:rPr lang="zh-CN" altLang="en-US" kern="0" noProof="0" dirty="0" smtClean="0">
                <a:effectLst>
                  <a:outerShdw blurRad="38100" dist="38100" dir="2700000" algn="tl">
                    <a:srgbClr val="000000"/>
                  </a:outerShdw>
                </a:effectLst>
                <a:latin typeface="+mn-lt"/>
                <a:ea typeface="+mn-ea"/>
                <a:cs typeface="+mn-cs"/>
                <a:sym typeface="+mn-ea"/>
              </a:rPr>
              <a:t>（一）组织或者参与拟订本单位安全生产规章</a:t>
            </a:r>
            <a:r>
              <a:rPr lang="zh-CN" altLang="en-US" kern="0" noProof="0" dirty="0" smtClean="0">
                <a:solidFill>
                  <a:srgbClr val="FF0000"/>
                </a:solidFill>
                <a:effectLst>
                  <a:outerShdw blurRad="38100" dist="38100" dir="2700000" algn="tl">
                    <a:srgbClr val="000000"/>
                  </a:outerShdw>
                </a:effectLst>
                <a:latin typeface="华文琥珀" panose="02010800040101010101" charset="-122"/>
                <a:ea typeface="华文琥珀" panose="02010800040101010101" charset="-122"/>
                <a:cs typeface="+mn-cs"/>
                <a:sym typeface="+mn-ea"/>
              </a:rPr>
              <a:t>制度</a:t>
            </a:r>
            <a:r>
              <a:rPr lang="zh-CN" altLang="en-US" kern="0" noProof="0" dirty="0" smtClean="0">
                <a:effectLst>
                  <a:outerShdw blurRad="38100" dist="38100" dir="2700000" algn="tl">
                    <a:srgbClr val="000000"/>
                  </a:outerShdw>
                </a:effectLst>
                <a:latin typeface="+mn-lt"/>
                <a:ea typeface="+mn-ea"/>
                <a:cs typeface="+mn-cs"/>
                <a:sym typeface="+mn-ea"/>
              </a:rPr>
              <a:t>、操作</a:t>
            </a:r>
            <a:r>
              <a:rPr lang="zh-CN" altLang="en-US" kern="0" noProof="0" dirty="0" smtClean="0">
                <a:solidFill>
                  <a:srgbClr val="FF0000"/>
                </a:solidFill>
                <a:effectLst>
                  <a:outerShdw blurRad="38100" dist="38100" dir="2700000" algn="tl">
                    <a:srgbClr val="000000"/>
                  </a:outerShdw>
                </a:effectLst>
                <a:latin typeface="华文琥珀" panose="02010800040101010101" charset="-122"/>
                <a:ea typeface="华文琥珀" panose="02010800040101010101" charset="-122"/>
                <a:cs typeface="+mn-cs"/>
                <a:sym typeface="+mn-ea"/>
              </a:rPr>
              <a:t>规程</a:t>
            </a:r>
            <a:r>
              <a:rPr lang="zh-CN" altLang="en-US" kern="0" noProof="0" dirty="0" smtClean="0">
                <a:effectLst>
                  <a:outerShdw blurRad="38100" dist="38100" dir="2700000" algn="tl">
                    <a:srgbClr val="000000"/>
                  </a:outerShdw>
                </a:effectLst>
                <a:latin typeface="+mn-lt"/>
                <a:ea typeface="+mn-ea"/>
                <a:cs typeface="+mn-cs"/>
                <a:sym typeface="+mn-ea"/>
              </a:rPr>
              <a:t>和生产安全事故</a:t>
            </a:r>
            <a:r>
              <a:rPr lang="zh-CN" altLang="en-US" kern="0" noProof="0" dirty="0" smtClean="0">
                <a:solidFill>
                  <a:srgbClr val="FF0000"/>
                </a:solidFill>
                <a:effectLst>
                  <a:outerShdw blurRad="38100" dist="38100" dir="2700000" algn="tl">
                    <a:srgbClr val="000000"/>
                  </a:outerShdw>
                </a:effectLst>
                <a:latin typeface="华文琥珀" panose="02010800040101010101" charset="-122"/>
                <a:ea typeface="华文琥珀" panose="02010800040101010101" charset="-122"/>
                <a:cs typeface="+mn-cs"/>
                <a:sym typeface="+mn-ea"/>
              </a:rPr>
              <a:t>应急救援预案</a:t>
            </a:r>
            <a:r>
              <a:rPr lang="zh-CN" altLang="en-US" kern="0" noProof="0" dirty="0" smtClean="0">
                <a:effectLst>
                  <a:outerShdw blurRad="38100" dist="38100" dir="2700000" algn="tl">
                    <a:srgbClr val="000000"/>
                  </a:outerShdw>
                </a:effectLst>
                <a:latin typeface="+mn-lt"/>
                <a:ea typeface="+mn-ea"/>
                <a:cs typeface="+mn-cs"/>
                <a:sym typeface="+mn-ea"/>
              </a:rPr>
              <a:t>；</a:t>
            </a:r>
            <a:endParaRPr kumimoji="0" lang="zh-CN" altLang="en-US" kern="0" cap="none" spc="0" normalizeH="0" baseline="0" noProof="0" dirty="0" smtClean="0">
              <a:effectLst>
                <a:outerShdw blurRad="38100" dist="38100" dir="2700000" algn="tl">
                  <a:srgbClr val="000000"/>
                </a:outerShdw>
              </a:effectLst>
              <a:latin typeface="+mn-lt"/>
              <a:ea typeface="+mn-ea"/>
              <a:cs typeface="+mn-cs"/>
            </a:endParaRPr>
          </a:p>
          <a:p>
            <a:pPr marR="0" defTabSz="914400" eaLnBrk="0" hangingPunct="0">
              <a:spcBef>
                <a:spcPct val="20000"/>
              </a:spcBef>
              <a:buClr>
                <a:schemeClr val="tx2"/>
              </a:buClr>
              <a:buSzTx/>
              <a:buFontTx/>
              <a:defRPr/>
            </a:pPr>
            <a:r>
              <a:rPr lang="zh-CN" altLang="en-US" kern="0" noProof="0" dirty="0" smtClean="0">
                <a:effectLst>
                  <a:outerShdw blurRad="38100" dist="38100" dir="2700000" algn="tl">
                    <a:srgbClr val="000000"/>
                  </a:outerShdw>
                </a:effectLst>
                <a:latin typeface="+mn-lt"/>
                <a:ea typeface="+mn-ea"/>
                <a:cs typeface="+mn-cs"/>
                <a:sym typeface="+mn-ea"/>
              </a:rPr>
              <a:t>（二）组织或者参与本单位安全生产</a:t>
            </a:r>
            <a:r>
              <a:rPr lang="zh-CN" altLang="en-US" kern="0" noProof="0" dirty="0" smtClean="0">
                <a:solidFill>
                  <a:srgbClr val="FF0000"/>
                </a:solidFill>
                <a:effectLst>
                  <a:outerShdw blurRad="38100" dist="38100" dir="2700000" algn="tl">
                    <a:srgbClr val="000000"/>
                  </a:outerShdw>
                </a:effectLst>
                <a:latin typeface="华文琥珀" panose="02010800040101010101" charset="-122"/>
                <a:ea typeface="华文琥珀" panose="02010800040101010101" charset="-122"/>
                <a:cs typeface="+mn-cs"/>
                <a:sym typeface="+mn-ea"/>
              </a:rPr>
              <a:t>教育和培训</a:t>
            </a:r>
            <a:r>
              <a:rPr lang="zh-CN" altLang="en-US" kern="0" noProof="0" dirty="0" smtClean="0">
                <a:effectLst>
                  <a:outerShdw blurRad="38100" dist="38100" dir="2700000" algn="tl">
                    <a:srgbClr val="000000"/>
                  </a:outerShdw>
                </a:effectLst>
                <a:latin typeface="+mn-lt"/>
                <a:ea typeface="+mn-ea"/>
                <a:cs typeface="+mn-cs"/>
                <a:sym typeface="+mn-ea"/>
              </a:rPr>
              <a:t>，如实记录安全生产教育和培训情况；</a:t>
            </a:r>
            <a:endParaRPr kumimoji="0" lang="zh-CN" altLang="en-US" kern="0" cap="none" spc="0" normalizeH="0" baseline="0" noProof="0" dirty="0" smtClean="0">
              <a:solidFill>
                <a:srgbClr val="FF0000"/>
              </a:solidFill>
              <a:effectLst>
                <a:outerShdw blurRad="38100" dist="38100" dir="2700000" algn="tl">
                  <a:srgbClr val="000000"/>
                </a:outerShdw>
              </a:effectLst>
              <a:latin typeface="+mn-lt"/>
              <a:ea typeface="+mn-ea"/>
              <a:cs typeface="+mn-cs"/>
            </a:endParaRPr>
          </a:p>
          <a:p>
            <a:pPr marR="0" defTabSz="914400" eaLnBrk="0" hangingPunct="0">
              <a:spcBef>
                <a:spcPct val="20000"/>
              </a:spcBef>
              <a:buClr>
                <a:schemeClr val="tx2"/>
              </a:buClr>
              <a:buSzTx/>
              <a:buFontTx/>
              <a:defRPr/>
            </a:pPr>
            <a:r>
              <a:rPr lang="zh-CN" altLang="en-US" kern="0" noProof="0" dirty="0" smtClean="0">
                <a:effectLst>
                  <a:outerShdw blurRad="38100" dist="38100" dir="2700000" algn="tl">
                    <a:srgbClr val="000000"/>
                  </a:outerShdw>
                </a:effectLst>
                <a:latin typeface="+mn-lt"/>
                <a:ea typeface="+mn-ea"/>
                <a:cs typeface="+mn-cs"/>
                <a:sym typeface="+mn-ea"/>
              </a:rPr>
              <a:t>（三）组织开展</a:t>
            </a:r>
            <a:r>
              <a:rPr lang="zh-CN" altLang="en-US" kern="0" noProof="0" dirty="0" smtClean="0">
                <a:solidFill>
                  <a:srgbClr val="FF0000"/>
                </a:solidFill>
                <a:effectLst>
                  <a:outerShdw blurRad="38100" dist="38100" dir="2700000" algn="tl">
                    <a:srgbClr val="000000"/>
                  </a:outerShdw>
                </a:effectLst>
                <a:latin typeface="+mn-lt"/>
                <a:ea typeface="+mn-ea"/>
                <a:cs typeface="+mn-cs"/>
                <a:sym typeface="+mn-ea"/>
              </a:rPr>
              <a:t>危险源辨识和评估</a:t>
            </a:r>
            <a:r>
              <a:rPr lang="zh-CN" altLang="en-US" kern="0" noProof="0" dirty="0" smtClean="0">
                <a:effectLst>
                  <a:outerShdw blurRad="38100" dist="38100" dir="2700000" algn="tl">
                    <a:srgbClr val="000000"/>
                  </a:outerShdw>
                </a:effectLst>
                <a:latin typeface="+mn-lt"/>
                <a:ea typeface="+mn-ea"/>
                <a:cs typeface="+mn-cs"/>
                <a:sym typeface="+mn-ea"/>
              </a:rPr>
              <a:t>，督促落实本单位重大危险源的</a:t>
            </a:r>
            <a:r>
              <a:rPr lang="zh-CN" altLang="en-US" kern="0" noProof="0" dirty="0" smtClean="0">
                <a:solidFill>
                  <a:srgbClr val="FF0000"/>
                </a:solidFill>
                <a:effectLst>
                  <a:outerShdw blurRad="38100" dist="38100" dir="2700000" algn="tl">
                    <a:srgbClr val="000000"/>
                  </a:outerShdw>
                </a:effectLst>
                <a:latin typeface="+mn-lt"/>
                <a:ea typeface="+mn-ea"/>
                <a:cs typeface="+mn-cs"/>
                <a:sym typeface="+mn-ea"/>
              </a:rPr>
              <a:t>安全管理</a:t>
            </a:r>
            <a:r>
              <a:rPr lang="zh-CN" altLang="en-US" kern="0" noProof="0" dirty="0" smtClean="0">
                <a:effectLst>
                  <a:outerShdw blurRad="38100" dist="38100" dir="2700000" algn="tl">
                    <a:srgbClr val="000000"/>
                  </a:outerShdw>
                </a:effectLst>
                <a:latin typeface="+mn-lt"/>
                <a:ea typeface="+mn-ea"/>
                <a:cs typeface="+mn-cs"/>
                <a:sym typeface="+mn-ea"/>
              </a:rPr>
              <a:t>措施；</a:t>
            </a:r>
            <a:endParaRPr kumimoji="0" lang="zh-CN" altLang="en-US" kern="0" cap="none" spc="0" normalizeH="0" baseline="0" noProof="0" dirty="0" smtClean="0">
              <a:solidFill>
                <a:srgbClr val="FF0000"/>
              </a:solidFill>
              <a:effectLst>
                <a:outerShdw blurRad="38100" dist="38100" dir="2700000" algn="tl">
                  <a:srgbClr val="000000"/>
                </a:outerShdw>
              </a:effectLst>
              <a:latin typeface="+mn-lt"/>
              <a:ea typeface="+mn-ea"/>
              <a:cs typeface="+mn-cs"/>
            </a:endParaRPr>
          </a:p>
          <a:p>
            <a:pPr marR="0" defTabSz="914400" eaLnBrk="0" hangingPunct="0">
              <a:spcBef>
                <a:spcPct val="20000"/>
              </a:spcBef>
              <a:buClr>
                <a:schemeClr val="tx2"/>
              </a:buClr>
              <a:buSzTx/>
              <a:buFontTx/>
              <a:defRPr/>
            </a:pPr>
            <a:r>
              <a:rPr lang="zh-CN" altLang="en-US" kern="0" noProof="0" dirty="0" smtClean="0">
                <a:effectLst>
                  <a:outerShdw blurRad="38100" dist="38100" dir="2700000" algn="tl">
                    <a:srgbClr val="000000"/>
                  </a:outerShdw>
                </a:effectLst>
                <a:latin typeface="+mn-lt"/>
                <a:ea typeface="+mn-ea"/>
                <a:cs typeface="+mn-cs"/>
                <a:sym typeface="+mn-ea"/>
              </a:rPr>
              <a:t>（四）组织或者参与本单位</a:t>
            </a:r>
            <a:r>
              <a:rPr lang="zh-CN" altLang="en-US" kern="0" noProof="0" dirty="0" smtClean="0">
                <a:solidFill>
                  <a:srgbClr val="FF0000"/>
                </a:solidFill>
                <a:effectLst>
                  <a:outerShdw blurRad="38100" dist="38100" dir="2700000" algn="tl">
                    <a:srgbClr val="000000"/>
                  </a:outerShdw>
                </a:effectLst>
                <a:latin typeface="+mn-lt"/>
                <a:ea typeface="+mn-ea"/>
                <a:cs typeface="+mn-cs"/>
                <a:sym typeface="+mn-ea"/>
              </a:rPr>
              <a:t>应急救援演练</a:t>
            </a:r>
            <a:endParaRPr kumimoji="0" lang="zh-CN" altLang="en-US" kern="0" cap="none" spc="0" normalizeH="0" baseline="0" noProof="0" dirty="0" smtClean="0">
              <a:solidFill>
                <a:srgbClr val="FF0000"/>
              </a:solidFill>
              <a:effectLst>
                <a:outerShdw blurRad="38100" dist="38100" dir="2700000" algn="tl">
                  <a:srgbClr val="000000"/>
                </a:outerShdw>
              </a:effectLst>
              <a:latin typeface="+mn-lt"/>
              <a:ea typeface="+mn-ea"/>
              <a:cs typeface="+mn-cs"/>
            </a:endParaRPr>
          </a:p>
          <a:p>
            <a:pPr marR="0" defTabSz="914400" eaLnBrk="0" hangingPunct="0">
              <a:spcBef>
                <a:spcPct val="20000"/>
              </a:spcBef>
              <a:buClr>
                <a:schemeClr val="tx2"/>
              </a:buClr>
              <a:buSzTx/>
              <a:buFontTx/>
              <a:defRPr/>
            </a:pPr>
            <a:r>
              <a:rPr lang="zh-CN" altLang="en-US" kern="0" noProof="0" dirty="0" smtClean="0">
                <a:effectLst>
                  <a:outerShdw blurRad="38100" dist="38100" dir="2700000" algn="tl">
                    <a:srgbClr val="000000"/>
                  </a:outerShdw>
                </a:effectLst>
                <a:latin typeface="+mn-lt"/>
                <a:ea typeface="+mn-ea"/>
                <a:cs typeface="+mn-cs"/>
                <a:sym typeface="+mn-ea"/>
              </a:rPr>
              <a:t>（五）检查本单位的安全生产状况，及时</a:t>
            </a:r>
            <a:r>
              <a:rPr lang="zh-CN" altLang="en-US" kern="0" noProof="0" dirty="0" smtClean="0">
                <a:solidFill>
                  <a:srgbClr val="FF0000"/>
                </a:solidFill>
                <a:effectLst>
                  <a:outerShdw blurRad="38100" dist="38100" dir="2700000" algn="tl">
                    <a:srgbClr val="000000"/>
                  </a:outerShdw>
                </a:effectLst>
                <a:latin typeface="+mn-lt"/>
                <a:ea typeface="+mn-ea"/>
                <a:cs typeface="+mn-cs"/>
                <a:sym typeface="+mn-ea"/>
              </a:rPr>
              <a:t>排查</a:t>
            </a:r>
            <a:r>
              <a:rPr lang="zh-CN" altLang="en-US" kern="0" noProof="0" dirty="0" smtClean="0">
                <a:effectLst>
                  <a:outerShdw blurRad="38100" dist="38100" dir="2700000" algn="tl">
                    <a:srgbClr val="000000"/>
                  </a:outerShdw>
                </a:effectLst>
                <a:latin typeface="+mn-lt"/>
                <a:ea typeface="+mn-ea"/>
                <a:cs typeface="+mn-cs"/>
                <a:sym typeface="+mn-ea"/>
              </a:rPr>
              <a:t>生产安全事故</a:t>
            </a:r>
            <a:r>
              <a:rPr lang="zh-CN" altLang="en-US" kern="0" noProof="0" dirty="0" smtClean="0">
                <a:solidFill>
                  <a:srgbClr val="FF0000"/>
                </a:solidFill>
                <a:effectLst>
                  <a:outerShdw blurRad="38100" dist="38100" dir="2700000" algn="tl">
                    <a:srgbClr val="000000"/>
                  </a:outerShdw>
                </a:effectLst>
                <a:latin typeface="+mn-lt"/>
                <a:ea typeface="+mn-ea"/>
                <a:cs typeface="+mn-cs"/>
                <a:sym typeface="+mn-ea"/>
              </a:rPr>
              <a:t>隐患</a:t>
            </a:r>
            <a:r>
              <a:rPr lang="zh-CN" altLang="en-US" kern="0" noProof="0" dirty="0" smtClean="0">
                <a:effectLst>
                  <a:outerShdw blurRad="38100" dist="38100" dir="2700000" algn="tl">
                    <a:srgbClr val="000000"/>
                  </a:outerShdw>
                </a:effectLst>
                <a:latin typeface="+mn-lt"/>
                <a:ea typeface="+mn-ea"/>
                <a:cs typeface="+mn-cs"/>
                <a:sym typeface="+mn-ea"/>
              </a:rPr>
              <a:t>，提出改进安全生产管理的建议</a:t>
            </a:r>
            <a:endParaRPr kumimoji="0" lang="zh-CN" altLang="en-US" kern="0" cap="none" spc="0" normalizeH="0" baseline="0" noProof="0" dirty="0" smtClean="0">
              <a:solidFill>
                <a:srgbClr val="FF0000"/>
              </a:solidFill>
              <a:effectLst>
                <a:outerShdw blurRad="38100" dist="38100" dir="2700000" algn="tl">
                  <a:srgbClr val="000000"/>
                </a:outerShdw>
              </a:effectLst>
              <a:latin typeface="+mn-lt"/>
              <a:ea typeface="+mn-ea"/>
              <a:cs typeface="+mn-cs"/>
            </a:endParaRPr>
          </a:p>
          <a:p>
            <a:pPr marR="0" defTabSz="914400" eaLnBrk="0" hangingPunct="0">
              <a:spcBef>
                <a:spcPct val="20000"/>
              </a:spcBef>
              <a:buClr>
                <a:schemeClr val="tx2"/>
              </a:buClr>
              <a:buSzTx/>
              <a:buFontTx/>
              <a:defRPr/>
            </a:pPr>
            <a:r>
              <a:rPr lang="zh-CN" altLang="en-US" kern="0" noProof="0" dirty="0" smtClean="0">
                <a:effectLst>
                  <a:outerShdw blurRad="38100" dist="38100" dir="2700000" algn="tl">
                    <a:srgbClr val="000000"/>
                  </a:outerShdw>
                </a:effectLst>
                <a:latin typeface="+mn-lt"/>
                <a:ea typeface="+mn-ea"/>
                <a:cs typeface="+mn-cs"/>
                <a:sym typeface="+mn-ea"/>
              </a:rPr>
              <a:t>（六）制止和纠正</a:t>
            </a:r>
            <a:r>
              <a:rPr lang="zh-CN" altLang="en-US" kern="0" noProof="0" dirty="0" smtClean="0">
                <a:solidFill>
                  <a:srgbClr val="FF0000"/>
                </a:solidFill>
                <a:effectLst>
                  <a:outerShdw blurRad="38100" dist="38100" dir="2700000" algn="tl">
                    <a:srgbClr val="000000"/>
                  </a:outerShdw>
                </a:effectLst>
                <a:latin typeface="+mn-lt"/>
                <a:ea typeface="+mn-ea"/>
                <a:cs typeface="+mn-cs"/>
                <a:sym typeface="+mn-ea"/>
              </a:rPr>
              <a:t>违章指挥</a:t>
            </a:r>
            <a:r>
              <a:rPr lang="zh-CN" altLang="en-US" kern="0" noProof="0" dirty="0" smtClean="0">
                <a:effectLst>
                  <a:outerShdw blurRad="38100" dist="38100" dir="2700000" algn="tl">
                    <a:srgbClr val="000000"/>
                  </a:outerShdw>
                </a:effectLst>
                <a:latin typeface="+mn-lt"/>
                <a:ea typeface="+mn-ea"/>
                <a:cs typeface="+mn-cs"/>
                <a:sym typeface="+mn-ea"/>
              </a:rPr>
              <a:t>、强令</a:t>
            </a:r>
            <a:r>
              <a:rPr lang="zh-CN" altLang="en-US" kern="0" noProof="0" dirty="0" smtClean="0">
                <a:solidFill>
                  <a:srgbClr val="FF0000"/>
                </a:solidFill>
                <a:effectLst>
                  <a:outerShdw blurRad="38100" dist="38100" dir="2700000" algn="tl">
                    <a:srgbClr val="000000"/>
                  </a:outerShdw>
                </a:effectLst>
                <a:latin typeface="+mn-lt"/>
                <a:ea typeface="+mn-ea"/>
                <a:cs typeface="+mn-cs"/>
                <a:sym typeface="+mn-ea"/>
              </a:rPr>
              <a:t>冒险作业</a:t>
            </a:r>
            <a:r>
              <a:rPr lang="zh-CN" altLang="en-US" kern="0" noProof="0" dirty="0" smtClean="0">
                <a:effectLst>
                  <a:outerShdw blurRad="38100" dist="38100" dir="2700000" algn="tl">
                    <a:srgbClr val="000000"/>
                  </a:outerShdw>
                </a:effectLst>
                <a:latin typeface="+mn-lt"/>
                <a:ea typeface="+mn-ea"/>
                <a:cs typeface="+mn-cs"/>
                <a:sym typeface="+mn-ea"/>
              </a:rPr>
              <a:t>、</a:t>
            </a:r>
            <a:r>
              <a:rPr lang="zh-CN" altLang="en-US" kern="0" noProof="0" dirty="0" smtClean="0">
                <a:solidFill>
                  <a:srgbClr val="FF0000"/>
                </a:solidFill>
                <a:effectLst>
                  <a:outerShdw blurRad="38100" dist="38100" dir="2700000" algn="tl">
                    <a:srgbClr val="000000"/>
                  </a:outerShdw>
                </a:effectLst>
                <a:latin typeface="+mn-lt"/>
                <a:ea typeface="+mn-ea"/>
                <a:cs typeface="+mn-cs"/>
                <a:sym typeface="+mn-ea"/>
              </a:rPr>
              <a:t>违反操作</a:t>
            </a:r>
            <a:r>
              <a:rPr lang="zh-CN" altLang="en-US" kern="0" noProof="0" dirty="0" smtClean="0">
                <a:effectLst>
                  <a:outerShdw blurRad="38100" dist="38100" dir="2700000" algn="tl">
                    <a:srgbClr val="000000"/>
                  </a:outerShdw>
                </a:effectLst>
                <a:latin typeface="+mn-lt"/>
                <a:ea typeface="+mn-ea"/>
                <a:cs typeface="+mn-cs"/>
                <a:sym typeface="+mn-ea"/>
              </a:rPr>
              <a:t>规程的行为；</a:t>
            </a:r>
            <a:endParaRPr kumimoji="0" lang="zh-CN" altLang="en-US" kern="0" cap="none" spc="0" normalizeH="0" baseline="0" noProof="0" dirty="0" smtClean="0">
              <a:effectLst>
                <a:outerShdw blurRad="38100" dist="38100" dir="2700000" algn="tl">
                  <a:srgbClr val="000000"/>
                </a:outerShdw>
              </a:effectLst>
              <a:latin typeface="+mn-lt"/>
              <a:ea typeface="+mn-ea"/>
              <a:cs typeface="+mn-cs"/>
            </a:endParaRPr>
          </a:p>
          <a:p>
            <a:pPr marR="0" defTabSz="914400" eaLnBrk="0" hangingPunct="0">
              <a:spcBef>
                <a:spcPct val="20000"/>
              </a:spcBef>
              <a:buClr>
                <a:schemeClr val="tx2"/>
              </a:buClr>
              <a:buSzTx/>
              <a:buFontTx/>
              <a:defRPr/>
            </a:pPr>
            <a:r>
              <a:rPr lang="zh-CN" altLang="en-US" kern="0" noProof="0" dirty="0" smtClean="0">
                <a:effectLst>
                  <a:outerShdw blurRad="38100" dist="38100" dir="2700000" algn="tl">
                    <a:srgbClr val="000000"/>
                  </a:outerShdw>
                </a:effectLst>
                <a:latin typeface="+mn-lt"/>
                <a:ea typeface="+mn-ea"/>
                <a:cs typeface="+mn-cs"/>
                <a:sym typeface="+mn-ea"/>
              </a:rPr>
              <a:t>（七）督促落实本单位安全生产</a:t>
            </a:r>
            <a:r>
              <a:rPr lang="zh-CN" altLang="en-US" kern="0" noProof="0" dirty="0" smtClean="0">
                <a:solidFill>
                  <a:srgbClr val="FF0000"/>
                </a:solidFill>
                <a:effectLst>
                  <a:outerShdw blurRad="38100" dist="38100" dir="2700000" algn="tl">
                    <a:srgbClr val="000000"/>
                  </a:outerShdw>
                </a:effectLst>
                <a:latin typeface="+mn-lt"/>
                <a:ea typeface="+mn-ea"/>
                <a:cs typeface="+mn-cs"/>
                <a:sym typeface="+mn-ea"/>
              </a:rPr>
              <a:t>整改措施</a:t>
            </a:r>
            <a:r>
              <a:rPr lang="zh-CN" altLang="en-US" kern="0" noProof="0" dirty="0" smtClean="0">
                <a:effectLst>
                  <a:outerShdw blurRad="38100" dist="38100" dir="2700000" algn="tl">
                    <a:srgbClr val="000000"/>
                  </a:outerShdw>
                </a:effectLst>
                <a:latin typeface="+mn-lt"/>
                <a:ea typeface="+mn-ea"/>
                <a:cs typeface="+mn-cs"/>
                <a:sym typeface="+mn-ea"/>
              </a:rPr>
              <a:t>。</a:t>
            </a:r>
            <a:endParaRPr kumimoji="0" lang="zh-CN" altLang="en-US" kern="0" cap="none" spc="0" normalizeH="0" baseline="0" noProof="0" dirty="0" smtClean="0">
              <a:effectLst>
                <a:outerShdw blurRad="38100" dist="38100" dir="2700000" algn="tl">
                  <a:srgbClr val="000000"/>
                </a:outerShdw>
              </a:effectLst>
              <a:latin typeface="+mn-lt"/>
              <a:ea typeface="+mn-ea"/>
              <a:cs typeface="+mn-cs"/>
            </a:endParaRPr>
          </a:p>
          <a:p>
            <a:pPr marR="0" defTabSz="914400" eaLnBrk="0" hangingPunct="0">
              <a:spcBef>
                <a:spcPct val="20000"/>
              </a:spcBef>
              <a:buClr>
                <a:schemeClr val="tx2"/>
              </a:buClr>
              <a:buSzTx/>
              <a:buFontTx/>
              <a:defRPr/>
            </a:pPr>
            <a:r>
              <a:rPr lang="zh-CN" altLang="en-US" kern="0" noProof="0" dirty="0" smtClean="0">
                <a:effectLst>
                  <a:outerShdw blurRad="38100" dist="38100" dir="2700000" algn="tl">
                    <a:srgbClr val="000000"/>
                  </a:outerShdw>
                </a:effectLst>
                <a:latin typeface="+mn-lt"/>
                <a:ea typeface="+mn-ea"/>
                <a:cs typeface="+mn-cs"/>
                <a:sym typeface="+mn-ea"/>
              </a:rPr>
              <a:t>生产经营单位可以设置</a:t>
            </a:r>
            <a:r>
              <a:rPr lang="zh-CN" altLang="en-US" kern="0" noProof="0" dirty="0" smtClean="0">
                <a:solidFill>
                  <a:srgbClr val="FF0000"/>
                </a:solidFill>
                <a:effectLst>
                  <a:outerShdw blurRad="38100" dist="38100" dir="2700000" algn="tl">
                    <a:srgbClr val="000000"/>
                  </a:outerShdw>
                </a:effectLst>
                <a:latin typeface="+mn-lt"/>
                <a:ea typeface="+mn-ea"/>
                <a:cs typeface="+mn-cs"/>
                <a:sym typeface="+mn-ea"/>
              </a:rPr>
              <a:t>专职</a:t>
            </a:r>
            <a:r>
              <a:rPr lang="zh-CN" altLang="en-US" kern="0" noProof="0" dirty="0" smtClean="0">
                <a:effectLst>
                  <a:outerShdw blurRad="38100" dist="38100" dir="2700000" algn="tl">
                    <a:srgbClr val="000000"/>
                  </a:outerShdw>
                </a:effectLst>
                <a:latin typeface="+mn-lt"/>
                <a:ea typeface="+mn-ea"/>
                <a:cs typeface="+mn-cs"/>
                <a:sym typeface="+mn-ea"/>
              </a:rPr>
              <a:t>安全生产分管负责人，协助本单位主要负责人履行安全生产管理职责。</a:t>
            </a:r>
            <a:endParaRPr kumimoji="0" lang="zh-CN" altLang="en-US" kern="0" cap="none" spc="0" normalizeH="0" baseline="0" noProof="0" dirty="0" smtClean="0">
              <a:effectLst>
                <a:outerShdw blurRad="38100" dist="38100" dir="2700000" algn="tl">
                  <a:srgbClr val="000000"/>
                </a:outerShdw>
              </a:effectLst>
              <a:latin typeface="+mn-lt"/>
              <a:ea typeface="+mn-ea"/>
              <a:cs typeface="+mn-cs"/>
            </a:endParaRPr>
          </a:p>
          <a:p>
            <a:endParaRPr lang="zh-CN" altLang="en-US" noProof="1"/>
          </a:p>
        </p:txBody>
      </p:sp>
    </p:spTree>
  </p:cSld>
  <p:clrMapOvr>
    <a:masterClrMapping/>
  </p:clrMapOvr>
  <p:transition spd="slow" advTm="5769">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890588" y="1339850"/>
            <a:ext cx="4275138" cy="2693988"/>
          </a:xfrm>
          <a:prstGeom prst="rect">
            <a:avLst/>
          </a:prstGeom>
          <a:noFill/>
        </p:spPr>
        <p:txBody>
          <a:bodyPr wrap="square" rtlCol="0">
            <a:spAutoFit/>
          </a:bodyPr>
          <a:p>
            <a:r>
              <a:rPr lang="en-US" altLang="zh-CN" kern="0" noProof="0" smtClean="0">
                <a:solidFill>
                  <a:schemeClr val="tx2"/>
                </a:solidFill>
                <a:effectLst>
                  <a:outerShdw blurRad="38100" dist="38100" dir="2700000" algn="tl">
                    <a:srgbClr val="000000"/>
                  </a:outerShdw>
                </a:effectLst>
                <a:latin typeface="+mj-lt"/>
                <a:ea typeface="+mj-ea"/>
                <a:cs typeface="+mj-cs"/>
                <a:sym typeface="+mn-ea"/>
              </a:rPr>
              <a:t>8.4</a:t>
            </a:r>
            <a:r>
              <a:rPr lang="zh-CN" altLang="en-US" kern="0" noProof="0" smtClean="0">
                <a:solidFill>
                  <a:schemeClr val="tx2"/>
                </a:solidFill>
                <a:effectLst>
                  <a:outerShdw blurRad="38100" dist="38100" dir="2700000" algn="tl">
                    <a:srgbClr val="000000"/>
                  </a:outerShdw>
                </a:effectLst>
                <a:latin typeface="+mj-lt"/>
                <a:ea typeface="+mj-ea"/>
                <a:cs typeface="+mj-cs"/>
                <a:sym typeface="+mn-ea"/>
              </a:rPr>
              <a:t>城镇安全管理</a:t>
            </a:r>
            <a:endParaRPr kumimoji="0" lang="zh-CN" altLang="en-US" kern="0" cap="none" spc="0" normalizeH="0" baseline="0" noProof="0" dirty="0" smtClean="0">
              <a:solidFill>
                <a:schemeClr val="tx2"/>
              </a:solidFill>
              <a:effectLst>
                <a:outerShdw blurRad="38100" dist="38100" dir="2700000" algn="tl">
                  <a:srgbClr val="000000"/>
                </a:outerShdw>
              </a:effectLst>
              <a:latin typeface="+mj-lt"/>
              <a:ea typeface="+mj-ea"/>
              <a:cs typeface="+mj-cs"/>
            </a:endParaRPr>
          </a:p>
          <a:p>
            <a:pPr marL="571500" marR="0" indent="-571500" defTabSz="914400">
              <a:spcBef>
                <a:spcPct val="20000"/>
              </a:spcBef>
              <a:buClr>
                <a:schemeClr val="tx2"/>
              </a:buClr>
              <a:buSzTx/>
              <a:buFontTx/>
              <a:defRPr/>
            </a:pPr>
            <a:r>
              <a:rPr lang="en-US" altLang="zh-CN" kern="0" noProof="0" dirty="0" smtClean="0">
                <a:effectLst>
                  <a:outerShdw blurRad="38100" dist="38100" dir="2700000" algn="tl">
                    <a:srgbClr val="000000"/>
                  </a:outerShdw>
                </a:effectLst>
                <a:latin typeface="+mn-lt"/>
                <a:ea typeface="+mn-ea"/>
                <a:cs typeface="+mn-cs"/>
                <a:sym typeface="+mn-ea"/>
              </a:rPr>
              <a:t>1.</a:t>
            </a:r>
            <a:r>
              <a:rPr lang="zh-CN" altLang="en-US" kern="0" noProof="0" dirty="0" smtClean="0">
                <a:effectLst>
                  <a:outerShdw blurRad="38100" dist="38100" dir="2700000" algn="tl">
                    <a:srgbClr val="000000"/>
                  </a:outerShdw>
                </a:effectLst>
                <a:latin typeface="+mn-lt"/>
                <a:ea typeface="+mn-ea"/>
                <a:cs typeface="+mn-cs"/>
                <a:sym typeface="+mn-ea"/>
              </a:rPr>
              <a:t>城镇燃气安全使用知识</a:t>
            </a:r>
            <a:endParaRPr kumimoji="0" lang="en-US" altLang="zh-CN" kern="0" cap="none" spc="0" normalizeH="0" baseline="0" noProof="0" dirty="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r>
              <a:rPr lang="zh-CN" altLang="en-US" kern="0" noProof="0" dirty="0" smtClean="0">
                <a:effectLst>
                  <a:outerShdw blurRad="38100" dist="38100" dir="2700000" algn="tl">
                    <a:srgbClr val="000000"/>
                  </a:outerShdw>
                </a:effectLst>
                <a:latin typeface="+mn-lt"/>
                <a:ea typeface="+mn-ea"/>
                <a:cs typeface="+mn-cs"/>
                <a:sym typeface="+mn-ea"/>
              </a:rPr>
              <a:t>（</a:t>
            </a:r>
            <a:r>
              <a:rPr lang="en-US" altLang="zh-CN" kern="0" noProof="0" dirty="0" smtClean="0">
                <a:effectLst>
                  <a:outerShdw blurRad="38100" dist="38100" dir="2700000" algn="tl">
                    <a:srgbClr val="000000"/>
                  </a:outerShdw>
                </a:effectLst>
                <a:latin typeface="+mn-lt"/>
                <a:ea typeface="+mn-ea"/>
                <a:cs typeface="+mn-cs"/>
                <a:sym typeface="+mn-ea"/>
              </a:rPr>
              <a:t>1</a:t>
            </a:r>
            <a:r>
              <a:rPr lang="zh-CN" altLang="en-US" kern="0" noProof="0" dirty="0" smtClean="0">
                <a:effectLst>
                  <a:outerShdw blurRad="38100" dist="38100" dir="2700000" algn="tl">
                    <a:srgbClr val="000000"/>
                  </a:outerShdw>
                </a:effectLst>
                <a:latin typeface="+mn-lt"/>
                <a:ea typeface="+mn-ea"/>
                <a:cs typeface="+mn-cs"/>
                <a:sym typeface="+mn-ea"/>
              </a:rPr>
              <a:t>）燃气泄漏预防措施：共</a:t>
            </a:r>
            <a:r>
              <a:rPr lang="en-US" altLang="zh-CN" kern="0" noProof="0" dirty="0" smtClean="0">
                <a:effectLst>
                  <a:outerShdw blurRad="38100" dist="38100" dir="2700000" algn="tl">
                    <a:srgbClr val="000000"/>
                  </a:outerShdw>
                </a:effectLst>
                <a:latin typeface="+mn-lt"/>
                <a:ea typeface="+mn-ea"/>
                <a:cs typeface="+mn-cs"/>
                <a:sym typeface="+mn-ea"/>
              </a:rPr>
              <a:t>17</a:t>
            </a:r>
            <a:r>
              <a:rPr lang="zh-CN" altLang="en-US" kern="0" noProof="0" dirty="0" smtClean="0">
                <a:effectLst>
                  <a:outerShdw blurRad="38100" dist="38100" dir="2700000" algn="tl">
                    <a:srgbClr val="000000"/>
                  </a:outerShdw>
                </a:effectLst>
                <a:latin typeface="+mn-lt"/>
                <a:ea typeface="+mn-ea"/>
                <a:cs typeface="+mn-cs"/>
                <a:sym typeface="+mn-ea"/>
              </a:rPr>
              <a:t>条</a:t>
            </a:r>
            <a:endParaRPr kumimoji="0" lang="en-US" altLang="zh-CN" kern="0" cap="none" spc="0" normalizeH="0" baseline="0" noProof="0" dirty="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r>
              <a:rPr lang="zh-CN" altLang="en-US" kern="0" noProof="0" dirty="0" smtClean="0">
                <a:effectLst>
                  <a:outerShdw blurRad="38100" dist="38100" dir="2700000" algn="tl">
                    <a:srgbClr val="000000"/>
                  </a:outerShdw>
                </a:effectLst>
                <a:latin typeface="+mn-lt"/>
                <a:ea typeface="+mn-ea"/>
                <a:cs typeface="+mn-cs"/>
                <a:sym typeface="+mn-ea"/>
              </a:rPr>
              <a:t>（</a:t>
            </a:r>
            <a:r>
              <a:rPr lang="en-US" altLang="zh-CN" kern="0" noProof="0" dirty="0" smtClean="0">
                <a:effectLst>
                  <a:outerShdw blurRad="38100" dist="38100" dir="2700000" algn="tl">
                    <a:srgbClr val="000000"/>
                  </a:outerShdw>
                </a:effectLst>
                <a:latin typeface="+mn-lt"/>
                <a:ea typeface="+mn-ea"/>
                <a:cs typeface="+mn-cs"/>
                <a:sym typeface="+mn-ea"/>
              </a:rPr>
              <a:t>2</a:t>
            </a:r>
            <a:r>
              <a:rPr lang="zh-CN" altLang="en-US" kern="0" noProof="0" dirty="0" smtClean="0">
                <a:effectLst>
                  <a:outerShdw blurRad="38100" dist="38100" dir="2700000" algn="tl">
                    <a:srgbClr val="000000"/>
                  </a:outerShdw>
                </a:effectLst>
                <a:latin typeface="+mn-lt"/>
                <a:ea typeface="+mn-ea"/>
                <a:cs typeface="+mn-cs"/>
                <a:sym typeface="+mn-ea"/>
              </a:rPr>
              <a:t>）燃气</a:t>
            </a:r>
            <a:r>
              <a:rPr lang="zh-CN" altLang="en-US" kern="0" noProof="0" dirty="0" smtClean="0">
                <a:solidFill>
                  <a:srgbClr val="FFFF00"/>
                </a:solidFill>
                <a:effectLst>
                  <a:outerShdw blurRad="38100" dist="38100" dir="2700000" algn="tl">
                    <a:srgbClr val="000000"/>
                  </a:outerShdw>
                </a:effectLst>
                <a:latin typeface="+mn-lt"/>
                <a:ea typeface="+mn-ea"/>
                <a:cs typeface="+mn-cs"/>
                <a:sym typeface="+mn-ea"/>
              </a:rPr>
              <a:t>泄漏应急</a:t>
            </a:r>
            <a:r>
              <a:rPr lang="zh-CN" altLang="en-US" kern="0" noProof="0" dirty="0" smtClean="0">
                <a:effectLst>
                  <a:outerShdw blurRad="38100" dist="38100" dir="2700000" algn="tl">
                    <a:srgbClr val="000000"/>
                  </a:outerShdw>
                </a:effectLst>
                <a:latin typeface="+mn-lt"/>
                <a:ea typeface="+mn-ea"/>
                <a:cs typeface="+mn-cs"/>
                <a:sym typeface="+mn-ea"/>
              </a:rPr>
              <a:t>措施：</a:t>
            </a:r>
            <a:endParaRPr kumimoji="0" lang="en-US" altLang="zh-CN" kern="0" cap="none" spc="0" normalizeH="0" baseline="0" noProof="0" dirty="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r>
              <a:rPr lang="en-US" altLang="zh-CN" kern="0" noProof="0" dirty="0" smtClean="0">
                <a:solidFill>
                  <a:srgbClr val="FFFF00"/>
                </a:solidFill>
                <a:effectLst>
                  <a:outerShdw blurRad="38100" dist="38100" dir="2700000" algn="tl">
                    <a:srgbClr val="000000"/>
                  </a:outerShdw>
                </a:effectLst>
                <a:latin typeface="+mn-lt"/>
                <a:ea typeface="+mn-ea"/>
                <a:cs typeface="+mn-cs"/>
                <a:sym typeface="+mn-ea"/>
              </a:rPr>
              <a:t>A.</a:t>
            </a:r>
            <a:r>
              <a:rPr lang="zh-CN" altLang="en-US" kern="0" noProof="0" dirty="0" smtClean="0">
                <a:solidFill>
                  <a:srgbClr val="FFFF00"/>
                </a:solidFill>
                <a:effectLst>
                  <a:outerShdw blurRad="38100" dist="38100" dir="2700000" algn="tl">
                    <a:srgbClr val="000000"/>
                  </a:outerShdw>
                </a:effectLst>
                <a:latin typeface="+mn-lt"/>
                <a:ea typeface="+mn-ea"/>
                <a:cs typeface="+mn-cs"/>
                <a:sym typeface="+mn-ea"/>
              </a:rPr>
              <a:t>泄漏点向上，减少泄漏量；</a:t>
            </a:r>
            <a:endParaRPr kumimoji="0" lang="en-US" altLang="zh-CN" kern="0" cap="none" spc="0" normalizeH="0" baseline="0" noProof="0" dirty="0" smtClean="0">
              <a:solidFill>
                <a:srgbClr val="FFFF00"/>
              </a:solidFill>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r>
              <a:rPr lang="en-US" altLang="zh-CN" kern="0" noProof="0" dirty="0" smtClean="0">
                <a:solidFill>
                  <a:srgbClr val="FFFF00"/>
                </a:solidFill>
                <a:effectLst>
                  <a:outerShdw blurRad="38100" dist="38100" dir="2700000" algn="tl">
                    <a:srgbClr val="000000"/>
                  </a:outerShdw>
                </a:effectLst>
                <a:latin typeface="+mn-lt"/>
                <a:ea typeface="+mn-ea"/>
                <a:cs typeface="+mn-cs"/>
                <a:sym typeface="+mn-ea"/>
              </a:rPr>
              <a:t>B.</a:t>
            </a:r>
            <a:r>
              <a:rPr lang="zh-CN" altLang="en-US" kern="0" noProof="0" dirty="0" smtClean="0">
                <a:solidFill>
                  <a:srgbClr val="FFFF00"/>
                </a:solidFill>
                <a:effectLst>
                  <a:outerShdw blurRad="38100" dist="38100" dir="2700000" algn="tl">
                    <a:srgbClr val="000000"/>
                  </a:outerShdw>
                </a:effectLst>
                <a:latin typeface="+mn-lt"/>
                <a:ea typeface="+mn-ea"/>
                <a:cs typeface="+mn-cs"/>
                <a:sym typeface="+mn-ea"/>
              </a:rPr>
              <a:t>移到空旷地带；</a:t>
            </a:r>
            <a:endParaRPr kumimoji="0" lang="en-US" altLang="zh-CN" kern="0" cap="none" spc="0" normalizeH="0" baseline="0" noProof="0" dirty="0" smtClean="0">
              <a:solidFill>
                <a:srgbClr val="FFFF00"/>
              </a:solidFill>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r>
              <a:rPr lang="en-US" altLang="zh-CN" kern="0" noProof="0" dirty="0" smtClean="0">
                <a:solidFill>
                  <a:srgbClr val="FFFF00"/>
                </a:solidFill>
                <a:effectLst>
                  <a:outerShdw blurRad="38100" dist="38100" dir="2700000" algn="tl">
                    <a:srgbClr val="000000"/>
                  </a:outerShdw>
                </a:effectLst>
                <a:latin typeface="+mn-lt"/>
                <a:ea typeface="+mn-ea"/>
                <a:cs typeface="+mn-cs"/>
                <a:sym typeface="+mn-ea"/>
              </a:rPr>
              <a:t>C.</a:t>
            </a:r>
            <a:r>
              <a:rPr lang="zh-CN" altLang="en-US" kern="0" noProof="0" dirty="0" smtClean="0">
                <a:solidFill>
                  <a:srgbClr val="FFFF00"/>
                </a:solidFill>
                <a:effectLst>
                  <a:outerShdw blurRad="38100" dist="38100" dir="2700000" algn="tl">
                    <a:srgbClr val="000000"/>
                  </a:outerShdw>
                </a:effectLst>
                <a:latin typeface="+mn-lt"/>
                <a:ea typeface="+mn-ea"/>
                <a:cs typeface="+mn-cs"/>
                <a:sym typeface="+mn-ea"/>
              </a:rPr>
              <a:t>设警戒区域。</a:t>
            </a:r>
            <a:endParaRPr kumimoji="0" lang="en-US" altLang="zh-CN" kern="0" cap="none" spc="0" normalizeH="0" baseline="0" noProof="0" dirty="0" smtClean="0">
              <a:solidFill>
                <a:srgbClr val="FFFF00"/>
              </a:solidFill>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endParaRPr lang="zh-CN" altLang="en-US" noProof="1"/>
          </a:p>
        </p:txBody>
      </p:sp>
      <p:grpSp>
        <p:nvGrpSpPr>
          <p:cNvPr id="74756" name="组合 12"/>
          <p:cNvGrpSpPr/>
          <p:nvPr/>
        </p:nvGrpSpPr>
        <p:grpSpPr>
          <a:xfrm>
            <a:off x="92075" y="2608580"/>
            <a:ext cx="9547860" cy="4249420"/>
            <a:chOff x="1300726" y="2592191"/>
            <a:chExt cx="11590024" cy="4051519"/>
          </a:xfrm>
          <a:solidFill>
            <a:schemeClr val="bg1">
              <a:lumMod val="60000"/>
              <a:lumOff val="40000"/>
            </a:schemeClr>
          </a:solidFill>
        </p:grpSpPr>
        <p:sp>
          <p:nvSpPr>
            <p:cNvPr id="6" name="下弧形箭头 5"/>
            <p:cNvSpPr/>
            <p:nvPr/>
          </p:nvSpPr>
          <p:spPr>
            <a:xfrm rot="20411469">
              <a:off x="1740451" y="2592191"/>
              <a:ext cx="11150299" cy="3098968"/>
            </a:xfrm>
            <a:prstGeom prst="curvedUpArrow">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3200" b="1" i="0" u="none" strike="noStrike" kern="1200" cap="none" spc="0" normalizeH="0" baseline="0" noProof="0" dirty="0">
                  <a:ln>
                    <a:noFill/>
                  </a:ln>
                  <a:solidFill>
                    <a:schemeClr val="accent1"/>
                  </a:solidFill>
                  <a:effectLst/>
                  <a:uLnTx/>
                  <a:uFillTx/>
                  <a:latin typeface="+mn-lt"/>
                  <a:ea typeface="+mn-ea"/>
                  <a:cs typeface="+mn-cs"/>
                </a:rPr>
                <a:t>燃气泄漏应急措施</a:t>
              </a:r>
              <a:endParaRPr kumimoji="0" lang="zh-CN" altLang="en-US" sz="3200" b="1" i="0" u="none" strike="noStrike" kern="1200" cap="none" spc="0" normalizeH="0" baseline="0" noProof="0" dirty="0">
                <a:ln>
                  <a:noFill/>
                </a:ln>
                <a:solidFill>
                  <a:schemeClr val="accent1"/>
                </a:solidFill>
                <a:effectLst/>
                <a:uLnTx/>
                <a:uFillTx/>
                <a:latin typeface="+mn-lt"/>
                <a:ea typeface="+mn-ea"/>
                <a:cs typeface="+mn-cs"/>
              </a:endParaRPr>
            </a:p>
          </p:txBody>
        </p:sp>
        <p:sp>
          <p:nvSpPr>
            <p:cNvPr id="7" name="椭圆 6"/>
            <p:cNvSpPr/>
            <p:nvPr/>
          </p:nvSpPr>
          <p:spPr>
            <a:xfrm>
              <a:off x="1300726" y="4857675"/>
              <a:ext cx="2500244" cy="1428827"/>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571500" marR="0" lvl="0" indent="-571500" algn="l"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chemeClr val="tx1"/>
                  </a:solidFill>
                  <a:effectLst/>
                  <a:uLnTx/>
                  <a:uFillTx/>
                  <a:latin typeface="+mn-lt"/>
                  <a:ea typeface="+mn-ea"/>
                  <a:cs typeface="+mn-cs"/>
                </a:rPr>
                <a:t>关闭气源</a:t>
              </a:r>
              <a:endParaRPr kumimoji="0" lang="en-US" altLang="zh-CN" sz="2800" b="1" i="0" u="none" strike="noStrike" kern="1200" cap="none" spc="0" normalizeH="0" baseline="0" noProof="0" dirty="0">
                <a:ln>
                  <a:noFill/>
                </a:ln>
                <a:solidFill>
                  <a:schemeClr val="tx1"/>
                </a:solidFill>
                <a:effectLst/>
                <a:uLnTx/>
                <a:uFillTx/>
                <a:latin typeface="+mn-lt"/>
                <a:ea typeface="+mn-ea"/>
                <a:cs typeface="+mn-cs"/>
              </a:endParaRPr>
            </a:p>
          </p:txBody>
        </p:sp>
        <p:sp>
          <p:nvSpPr>
            <p:cNvPr id="8" name="椭圆 7"/>
            <p:cNvSpPr/>
            <p:nvPr/>
          </p:nvSpPr>
          <p:spPr>
            <a:xfrm>
              <a:off x="4086713" y="5214883"/>
              <a:ext cx="2571681" cy="1428827"/>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571500" marR="0" lvl="0" indent="-57150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accent1">
                      <a:lumMod val="50000"/>
                      <a:lumOff val="50000"/>
                    </a:schemeClr>
                  </a:solidFill>
                  <a:effectLst/>
                  <a:uLnTx/>
                  <a:uFillTx/>
                  <a:latin typeface="+mn-lt"/>
                  <a:ea typeface="+mn-ea"/>
                  <a:cs typeface="+mn-cs"/>
                </a:rPr>
                <a:t>勿动电器</a:t>
              </a:r>
              <a:endParaRPr kumimoji="0" lang="en-US" altLang="zh-CN" sz="2400" b="1" i="0" u="none" strike="noStrike" kern="1200" cap="none" spc="0" normalizeH="0" baseline="0" noProof="0" dirty="0">
                <a:ln>
                  <a:noFill/>
                </a:ln>
                <a:solidFill>
                  <a:schemeClr val="accent1">
                    <a:lumMod val="50000"/>
                    <a:lumOff val="50000"/>
                  </a:schemeClr>
                </a:solidFill>
                <a:effectLst/>
                <a:uLnTx/>
                <a:uFillTx/>
                <a:latin typeface="+mn-lt"/>
                <a:ea typeface="+mn-ea"/>
                <a:cs typeface="+mn-cs"/>
              </a:endParaRPr>
            </a:p>
            <a:p>
              <a:pPr marL="571500" marR="0" lvl="0" indent="-57150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accent1">
                      <a:lumMod val="50000"/>
                      <a:lumOff val="50000"/>
                    </a:schemeClr>
                  </a:solidFill>
                  <a:effectLst/>
                  <a:uLnTx/>
                  <a:uFillTx/>
                  <a:latin typeface="+mn-lt"/>
                  <a:ea typeface="+mn-ea"/>
                  <a:cs typeface="+mn-cs"/>
                </a:rPr>
                <a:t>禁止明火</a:t>
              </a:r>
              <a:endParaRPr kumimoji="0" lang="zh-CN" altLang="en-US" sz="2400" b="1" i="0" u="none" strike="noStrike" kern="1200" cap="none" spc="0" normalizeH="0" baseline="0" noProof="0" dirty="0">
                <a:ln>
                  <a:noFill/>
                </a:ln>
                <a:solidFill>
                  <a:schemeClr val="accent1">
                    <a:lumMod val="50000"/>
                    <a:lumOff val="50000"/>
                  </a:schemeClr>
                </a:solidFill>
                <a:effectLst/>
                <a:uLnTx/>
                <a:uFillTx/>
                <a:latin typeface="+mn-lt"/>
                <a:ea typeface="+mn-ea"/>
                <a:cs typeface="+mn-cs"/>
              </a:endParaRPr>
            </a:p>
          </p:txBody>
        </p:sp>
        <p:sp>
          <p:nvSpPr>
            <p:cNvPr id="10" name="椭圆 9"/>
            <p:cNvSpPr/>
            <p:nvPr/>
          </p:nvSpPr>
          <p:spPr>
            <a:xfrm>
              <a:off x="6801264" y="4786235"/>
              <a:ext cx="2357374" cy="1428827"/>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571500" marR="0" lvl="0" indent="-571500" algn="l"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dirty="0" smtClean="0">
                  <a:ln>
                    <a:noFill/>
                  </a:ln>
                  <a:solidFill>
                    <a:schemeClr val="tx1"/>
                  </a:solidFill>
                  <a:effectLst/>
                  <a:uLnTx/>
                  <a:uFillTx/>
                  <a:latin typeface="+mn-lt"/>
                  <a:ea typeface="+mn-ea"/>
                  <a:cs typeface="+mn-cs"/>
                </a:rPr>
                <a:t>疏散人员</a:t>
              </a:r>
              <a:endParaRPr kumimoji="0" lang="en-US" altLang="zh-CN" sz="2800" b="1" i="0" u="none" strike="noStrike" kern="1200" cap="none" spc="0" normalizeH="0" baseline="0" noProof="0" dirty="0">
                <a:ln>
                  <a:noFill/>
                </a:ln>
                <a:solidFill>
                  <a:schemeClr val="tx1"/>
                </a:solidFill>
                <a:effectLst/>
                <a:uLnTx/>
                <a:uFillTx/>
                <a:latin typeface="+mn-lt"/>
                <a:ea typeface="+mn-ea"/>
                <a:cs typeface="+mn-cs"/>
              </a:endParaRPr>
            </a:p>
          </p:txBody>
        </p:sp>
        <p:sp>
          <p:nvSpPr>
            <p:cNvPr id="11" name="椭圆 10"/>
            <p:cNvSpPr/>
            <p:nvPr/>
          </p:nvSpPr>
          <p:spPr>
            <a:xfrm>
              <a:off x="8801460" y="3714614"/>
              <a:ext cx="2357374" cy="1428827"/>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571500" marR="0" lvl="0" indent="-571500" algn="l"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dirty="0" smtClean="0">
                  <a:ln>
                    <a:noFill/>
                  </a:ln>
                  <a:solidFill>
                    <a:schemeClr val="tx1"/>
                  </a:solidFill>
                  <a:effectLst/>
                  <a:uLnTx/>
                  <a:uFillTx/>
                  <a:latin typeface="+mn-lt"/>
                  <a:ea typeface="+mn-ea"/>
                  <a:cs typeface="+mn-cs"/>
                </a:rPr>
                <a:t>打开门窗</a:t>
              </a:r>
              <a:endParaRPr kumimoji="0" lang="en-US" altLang="zh-CN" sz="2800" b="1" i="0" u="none" strike="noStrike" kern="1200" cap="none" spc="0" normalizeH="0" baseline="0" noProof="0" dirty="0">
                <a:ln>
                  <a:noFill/>
                </a:ln>
                <a:solidFill>
                  <a:schemeClr val="tx1"/>
                </a:solidFill>
                <a:effectLst/>
                <a:uLnTx/>
                <a:uFillTx/>
                <a:latin typeface="+mn-lt"/>
                <a:ea typeface="+mn-ea"/>
                <a:cs typeface="+mn-cs"/>
              </a:endParaRPr>
            </a:p>
          </p:txBody>
        </p:sp>
      </p:grpSp>
    </p:spTree>
  </p:cSld>
  <p:clrMapOvr>
    <a:masterClrMapping/>
  </p:clrMapOvr>
  <p:transition spd="slow" advTm="5769">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890588" y="1339850"/>
            <a:ext cx="5011738" cy="977900"/>
          </a:xfrm>
          <a:prstGeom prst="rect">
            <a:avLst/>
          </a:prstGeom>
          <a:noFill/>
        </p:spPr>
        <p:txBody>
          <a:bodyPr wrap="square" rtlCol="0">
            <a:spAutoFit/>
          </a:bodyPr>
          <a:p>
            <a:pPr marL="571500" marR="0" indent="-571500" defTabSz="914400">
              <a:spcBef>
                <a:spcPct val="20000"/>
              </a:spcBef>
              <a:buClr>
                <a:schemeClr val="tx2"/>
              </a:buClr>
              <a:buSzTx/>
              <a:buFontTx/>
              <a:defRPr/>
            </a:pPr>
            <a:r>
              <a:rPr lang="en-US" altLang="zh-CN" kern="0" noProof="0" smtClean="0">
                <a:effectLst>
                  <a:outerShdw blurRad="38100" dist="38100" dir="2700000" algn="tl">
                    <a:srgbClr val="000000"/>
                  </a:outerShdw>
                </a:effectLst>
                <a:latin typeface="+mn-lt"/>
                <a:ea typeface="+mn-ea"/>
                <a:cs typeface="+mn-cs"/>
                <a:sym typeface="+mn-ea"/>
              </a:rPr>
              <a:t>2.</a:t>
            </a:r>
            <a:r>
              <a:rPr lang="zh-CN" altLang="en-US" kern="0" noProof="0" smtClean="0">
                <a:effectLst>
                  <a:outerShdw blurRad="38100" dist="38100" dir="2700000" algn="tl">
                    <a:srgbClr val="000000"/>
                  </a:outerShdw>
                </a:effectLst>
                <a:latin typeface="+mn-lt"/>
                <a:ea typeface="+mn-ea"/>
                <a:cs typeface="+mn-cs"/>
                <a:sym typeface="+mn-ea"/>
              </a:rPr>
              <a:t>燃气服务：</a:t>
            </a:r>
            <a:r>
              <a:rPr lang="en-US" altLang="zh-CN" kern="0" noProof="0" smtClean="0">
                <a:effectLst>
                  <a:outerShdw blurRad="38100" dist="38100" dir="2700000" algn="tl">
                    <a:srgbClr val="000000"/>
                  </a:outerShdw>
                </a:effectLst>
                <a:latin typeface="+mn-lt"/>
                <a:ea typeface="+mn-ea"/>
                <a:cs typeface="+mn-cs"/>
                <a:sym typeface="+mn-ea"/>
              </a:rPr>
              <a:t>《</a:t>
            </a:r>
            <a:r>
              <a:rPr lang="zh-CN" altLang="en-US" kern="0" noProof="0" dirty="0" smtClean="0">
                <a:effectLst>
                  <a:outerShdw blurRad="38100" dist="38100" dir="2700000" algn="tl">
                    <a:srgbClr val="000000"/>
                  </a:outerShdw>
                </a:effectLst>
                <a:latin typeface="+mn-lt"/>
                <a:ea typeface="+mn-ea"/>
                <a:cs typeface="+mn-cs"/>
                <a:sym typeface="+mn-ea"/>
              </a:rPr>
              <a:t>燃气服务导则</a:t>
            </a:r>
            <a:r>
              <a:rPr lang="en-US" altLang="zh-CN" kern="0" noProof="0" dirty="0" smtClean="0">
                <a:effectLst>
                  <a:outerShdw blurRad="38100" dist="38100" dir="2700000" algn="tl">
                    <a:srgbClr val="000000"/>
                  </a:outerShdw>
                </a:effectLst>
                <a:latin typeface="+mn-lt"/>
                <a:ea typeface="+mn-ea"/>
                <a:cs typeface="+mn-cs"/>
                <a:sym typeface="+mn-ea"/>
              </a:rPr>
              <a:t>》GB/T28885</a:t>
            </a:r>
            <a:endParaRPr kumimoji="0" lang="en-US" altLang="zh-CN" kern="0" cap="none" spc="0" normalizeH="0" baseline="0" noProof="0" dirty="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endParaRPr kumimoji="0" lang="en-US" altLang="zh-CN" kern="0" cap="none" spc="0" normalizeH="0" baseline="0" noProof="0" dirty="0" smtClean="0">
              <a:effectLst>
                <a:outerShdw blurRad="38100" dist="38100" dir="2700000" algn="tl">
                  <a:srgbClr val="000000"/>
                </a:outerShdw>
              </a:effectLst>
              <a:latin typeface="+mn-lt"/>
              <a:ea typeface="+mn-ea"/>
              <a:cs typeface="+mn-cs"/>
            </a:endParaRPr>
          </a:p>
          <a:p>
            <a:endParaRPr lang="zh-CN" altLang="en-US" noProof="1"/>
          </a:p>
        </p:txBody>
      </p:sp>
      <p:pic>
        <p:nvPicPr>
          <p:cNvPr id="78852" name="Picture 9"/>
          <p:cNvPicPr>
            <a:picLocks noChangeAspect="1"/>
          </p:cNvPicPr>
          <p:nvPr/>
        </p:nvPicPr>
        <p:blipFill>
          <a:blip r:embed="rId1"/>
          <a:stretch>
            <a:fillRect/>
          </a:stretch>
        </p:blipFill>
        <p:spPr>
          <a:xfrm>
            <a:off x="252413" y="1773238"/>
            <a:ext cx="8758237" cy="4129087"/>
          </a:xfrm>
          <a:prstGeom prst="rect">
            <a:avLst/>
          </a:prstGeom>
          <a:noFill/>
          <a:ln w="9525">
            <a:noFill/>
          </a:ln>
        </p:spPr>
      </p:pic>
    </p:spTree>
  </p:cSld>
  <p:clrMapOvr>
    <a:masterClrMapping/>
  </p:clrMapOvr>
  <p:transition spd="slow" advTm="5769">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890588" y="1339850"/>
            <a:ext cx="4935538" cy="646113"/>
          </a:xfrm>
          <a:prstGeom prst="rect">
            <a:avLst/>
          </a:prstGeom>
          <a:noFill/>
        </p:spPr>
        <p:txBody>
          <a:bodyPr wrap="square" rtlCol="0">
            <a:spAutoFit/>
          </a:bodyPr>
          <a:p>
            <a:r>
              <a:rPr lang="en-US" altLang="zh-CN" kern="0" noProof="0" smtClean="0">
                <a:solidFill>
                  <a:schemeClr val="tx2"/>
                </a:solidFill>
                <a:effectLst>
                  <a:outerShdw blurRad="38100" dist="38100" dir="2700000" algn="tl">
                    <a:srgbClr val="000000"/>
                  </a:outerShdw>
                </a:effectLst>
                <a:latin typeface="+mj-lt"/>
                <a:ea typeface="+mj-ea"/>
                <a:cs typeface="+mj-cs"/>
                <a:sym typeface="+mn-ea"/>
              </a:rPr>
              <a:t>3.</a:t>
            </a:r>
            <a:r>
              <a:rPr lang="zh-CN" altLang="en-US" kern="0" noProof="0" smtClean="0">
                <a:solidFill>
                  <a:schemeClr val="tx2"/>
                </a:solidFill>
                <a:effectLst>
                  <a:outerShdw blurRad="38100" dist="38100" dir="2700000" algn="tl">
                    <a:srgbClr val="000000"/>
                  </a:outerShdw>
                </a:effectLst>
                <a:latin typeface="+mj-lt"/>
                <a:ea typeface="+mj-ea"/>
                <a:cs typeface="+mj-cs"/>
                <a:sym typeface="+mn-ea"/>
              </a:rPr>
              <a:t>人员中毒或窒息应急处理程序及方法</a:t>
            </a:r>
            <a:endParaRPr kumimoji="0" lang="zh-CN" altLang="en-US" kern="0" cap="none" spc="0" normalizeH="0" baseline="0" noProof="0" dirty="0" smtClean="0">
              <a:solidFill>
                <a:schemeClr val="tx2"/>
              </a:solidFill>
              <a:effectLst>
                <a:outerShdw blurRad="38100" dist="38100" dir="2700000" algn="tl">
                  <a:srgbClr val="000000"/>
                </a:outerShdw>
              </a:effectLst>
              <a:latin typeface="+mj-lt"/>
              <a:ea typeface="+mj-ea"/>
              <a:cs typeface="+mj-cs"/>
            </a:endParaRPr>
          </a:p>
          <a:p>
            <a:endParaRPr lang="zh-CN" altLang="en-US" noProof="1"/>
          </a:p>
        </p:txBody>
      </p:sp>
      <p:graphicFrame>
        <p:nvGraphicFramePr>
          <p:cNvPr id="4" name="图示 3"/>
          <p:cNvGraphicFramePr/>
          <p:nvPr/>
        </p:nvGraphicFramePr>
        <p:xfrm>
          <a:off x="972185" y="1985644"/>
          <a:ext cx="7595870" cy="4699635"/>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p:transition spd="slow" advTm="5769">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890588" y="1339850"/>
            <a:ext cx="8204200" cy="646113"/>
          </a:xfrm>
          <a:prstGeom prst="rect">
            <a:avLst/>
          </a:prstGeom>
          <a:noFill/>
        </p:spPr>
        <p:txBody>
          <a:bodyPr wrap="square" rtlCol="0">
            <a:spAutoFit/>
          </a:bodyPr>
          <a:p>
            <a:r>
              <a:rPr lang="zh-CN" altLang="en-US" kern="0" noProof="0" smtClean="0">
                <a:solidFill>
                  <a:schemeClr val="tx2"/>
                </a:solidFill>
                <a:effectLst>
                  <a:outerShdw blurRad="38100" dist="38100" dir="2700000" algn="tl">
                    <a:srgbClr val="000000"/>
                  </a:outerShdw>
                </a:effectLst>
                <a:latin typeface="+mj-lt"/>
                <a:ea typeface="+mj-ea"/>
                <a:cs typeface="+mj-cs"/>
                <a:sym typeface="+mn-ea"/>
              </a:rPr>
              <a:t>九、城</a:t>
            </a:r>
            <a:r>
              <a:rPr lang="zh-CN" altLang="en-US" kern="0" noProof="0" dirty="0" smtClean="0">
                <a:solidFill>
                  <a:schemeClr val="tx2"/>
                </a:solidFill>
                <a:effectLst>
                  <a:outerShdw blurRad="38100" dist="38100" dir="2700000" algn="tl">
                    <a:srgbClr val="000000"/>
                  </a:outerShdw>
                </a:effectLst>
                <a:latin typeface="+mj-lt"/>
                <a:ea typeface="+mj-ea"/>
                <a:cs typeface="+mj-cs"/>
                <a:sym typeface="+mn-ea"/>
              </a:rPr>
              <a:t>镇燃气的运输与配送</a:t>
            </a:r>
            <a:endParaRPr kumimoji="0" lang="zh-CN" altLang="en-US" kern="0" cap="none" spc="0" normalizeH="0" baseline="0" noProof="0" dirty="0" smtClean="0">
              <a:solidFill>
                <a:schemeClr val="tx2"/>
              </a:solidFill>
              <a:effectLst>
                <a:outerShdw blurRad="38100" dist="38100" dir="2700000" algn="tl">
                  <a:srgbClr val="000000"/>
                </a:outerShdw>
              </a:effectLst>
              <a:latin typeface="+mj-lt"/>
              <a:ea typeface="+mj-ea"/>
              <a:cs typeface="+mj-cs"/>
            </a:endParaRPr>
          </a:p>
          <a:p>
            <a:r>
              <a:rPr lang="zh-CN" altLang="en-US" kern="0" noProof="0" dirty="0" smtClean="0">
                <a:effectLst>
                  <a:outerShdw blurRad="38100" dist="38100" dir="2700000" algn="tl">
                    <a:srgbClr val="000000"/>
                  </a:outerShdw>
                </a:effectLst>
                <a:latin typeface="+mn-lt"/>
                <a:ea typeface="+mn-ea"/>
                <a:cs typeface="+mn-cs"/>
                <a:sym typeface="+mn-ea"/>
              </a:rPr>
              <a:t>一、城镇燃气管道输送：汽车槽车：卸车时要保证有</a:t>
            </a:r>
            <a:r>
              <a:rPr lang="en-US" altLang="zh-CN" kern="0" noProof="0" dirty="0" smtClean="0">
                <a:effectLst>
                  <a:outerShdw blurRad="38100" dist="38100" dir="2700000" algn="tl">
                    <a:srgbClr val="000000"/>
                  </a:outerShdw>
                </a:effectLst>
                <a:latin typeface="+mn-lt"/>
                <a:ea typeface="+mn-ea"/>
                <a:cs typeface="+mn-cs"/>
                <a:sym typeface="+mn-ea"/>
              </a:rPr>
              <a:t>2</a:t>
            </a:r>
            <a:r>
              <a:rPr lang="zh-CN" altLang="en-US" kern="0" noProof="0" dirty="0" smtClean="0">
                <a:effectLst>
                  <a:outerShdw blurRad="38100" dist="38100" dir="2700000" algn="tl">
                    <a:srgbClr val="000000"/>
                  </a:outerShdw>
                </a:effectLst>
                <a:latin typeface="+mn-lt"/>
                <a:ea typeface="+mn-ea"/>
                <a:cs typeface="+mn-cs"/>
                <a:sym typeface="+mn-ea"/>
              </a:rPr>
              <a:t>人在场。</a:t>
            </a:r>
            <a:endParaRPr lang="zh-CN" altLang="en-US" noProof="1"/>
          </a:p>
        </p:txBody>
      </p:sp>
      <p:pic>
        <p:nvPicPr>
          <p:cNvPr id="80900" name="Picture 3" descr="C:\Users\Administrator\Desktop\1670683505.jpg"/>
          <p:cNvPicPr>
            <a:picLocks noChangeAspect="1"/>
          </p:cNvPicPr>
          <p:nvPr/>
        </p:nvPicPr>
        <p:blipFill>
          <a:blip r:embed="rId1"/>
          <a:srcRect t="8621" r="430" b="3448"/>
          <a:stretch>
            <a:fillRect/>
          </a:stretch>
        </p:blipFill>
        <p:spPr>
          <a:xfrm>
            <a:off x="0" y="2349500"/>
            <a:ext cx="5792788" cy="3836988"/>
          </a:xfrm>
          <a:prstGeom prst="rect">
            <a:avLst/>
          </a:prstGeom>
          <a:noFill/>
          <a:ln w="9525">
            <a:noFill/>
          </a:ln>
        </p:spPr>
      </p:pic>
      <p:sp>
        <p:nvSpPr>
          <p:cNvPr id="7" name="圆角矩形 6"/>
          <p:cNvSpPr/>
          <p:nvPr/>
        </p:nvSpPr>
        <p:spPr>
          <a:xfrm>
            <a:off x="5580063" y="1917700"/>
            <a:ext cx="2987675" cy="1577975"/>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800" b="0" i="0" u="none" strike="noStrike" kern="1200" cap="none" spc="0" normalizeH="0" baseline="0" noProof="0" dirty="0">
                <a:ln>
                  <a:noFill/>
                </a:ln>
                <a:solidFill>
                  <a:schemeClr val="tx1"/>
                </a:solidFill>
                <a:effectLst/>
                <a:uLnTx/>
                <a:uFillTx/>
                <a:latin typeface="+mn-lt"/>
                <a:ea typeface="+mn-ea"/>
                <a:cs typeface="+mn-cs"/>
              </a:rPr>
              <a:t>2017.6.5</a:t>
            </a:r>
            <a:r>
              <a:rPr kumimoji="0" lang="zh-CN" altLang="en-US" sz="2800" b="0" i="0" u="none" strike="noStrike" kern="1200" cap="none" spc="0" normalizeH="0" baseline="0" noProof="0" dirty="0">
                <a:ln>
                  <a:noFill/>
                </a:ln>
                <a:solidFill>
                  <a:schemeClr val="tx1"/>
                </a:solidFill>
                <a:effectLst/>
                <a:uLnTx/>
                <a:uFillTx/>
                <a:latin typeface="+mn-lt"/>
                <a:ea typeface="+mn-ea"/>
                <a:cs typeface="+mn-cs"/>
              </a:rPr>
              <a:t>山东金誉石化槽车卸车泄漏爆炸事故教训</a:t>
            </a:r>
            <a:endParaRPr kumimoji="0" lang="zh-CN" altLang="en-US"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12" name="椭圆形标注 11"/>
          <p:cNvSpPr/>
          <p:nvPr/>
        </p:nvSpPr>
        <p:spPr>
          <a:xfrm>
            <a:off x="5089525" y="3573463"/>
            <a:ext cx="3478213" cy="2297113"/>
          </a:xfrm>
          <a:prstGeom prst="wedgeEllipseCallout">
            <a:avLst>
              <a:gd name="adj1" fmla="val -67752"/>
              <a:gd name="adj2" fmla="val -777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chemeClr val="lt1"/>
                </a:solidFill>
                <a:effectLst/>
                <a:uLnTx/>
                <a:uFillTx/>
                <a:latin typeface="+mn-lt"/>
                <a:ea typeface="+mn-ea"/>
                <a:cs typeface="+mn-cs"/>
              </a:rPr>
              <a:t>紧急切断阀手柄：如果槽车卸车时发生泄漏，立即拉一下紧急切断手柄，此时紧急切断阀会自动关闭</a:t>
            </a:r>
            <a:r>
              <a:rPr kumimoji="0" lang="en-US" altLang="zh-CN" sz="2000" b="0" i="0" u="none" strike="noStrike" kern="1200" cap="none" spc="0" normalizeH="0" baseline="0" noProof="0" dirty="0">
                <a:ln>
                  <a:noFill/>
                </a:ln>
                <a:solidFill>
                  <a:schemeClr val="lt1"/>
                </a:solidFill>
                <a:effectLst/>
                <a:uLnTx/>
                <a:uFillTx/>
                <a:latin typeface="+mn-lt"/>
                <a:ea typeface="+mn-ea"/>
                <a:cs typeface="+mn-cs"/>
              </a:rPr>
              <a:t>!</a:t>
            </a:r>
            <a:endParaRPr kumimoji="0" lang="zh-CN" altLang="en-US" sz="2000" b="0"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p:transition spd="slow" advTm="5769">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890588" y="1339850"/>
            <a:ext cx="7723188" cy="701675"/>
          </a:xfrm>
          <a:prstGeom prst="rect">
            <a:avLst/>
          </a:prstGeom>
          <a:noFill/>
        </p:spPr>
        <p:txBody>
          <a:bodyPr wrap="square" rtlCol="0">
            <a:spAutoFit/>
          </a:bodyPr>
          <a:p>
            <a:r>
              <a:rPr lang="zh-CN" altLang="en-US" kern="0" noProof="0" smtClean="0">
                <a:solidFill>
                  <a:schemeClr val="tx2"/>
                </a:solidFill>
                <a:effectLst>
                  <a:outerShdw blurRad="38100" dist="38100" dir="2700000" algn="tl">
                    <a:srgbClr val="000000"/>
                  </a:outerShdw>
                </a:effectLst>
                <a:latin typeface="+mj-lt"/>
                <a:ea typeface="+mj-ea"/>
                <a:cs typeface="+mj-cs"/>
                <a:sym typeface="+mn-ea"/>
              </a:rPr>
              <a:t>九、城</a:t>
            </a:r>
            <a:r>
              <a:rPr lang="zh-CN" altLang="en-US" kern="0" noProof="0" dirty="0" smtClean="0">
                <a:solidFill>
                  <a:schemeClr val="tx2"/>
                </a:solidFill>
                <a:effectLst>
                  <a:outerShdw blurRad="38100" dist="38100" dir="2700000" algn="tl">
                    <a:srgbClr val="000000"/>
                  </a:outerShdw>
                </a:effectLst>
                <a:latin typeface="+mj-lt"/>
                <a:ea typeface="+mj-ea"/>
                <a:cs typeface="+mj-cs"/>
                <a:sym typeface="+mn-ea"/>
              </a:rPr>
              <a:t>镇燃气的运输与配送</a:t>
            </a:r>
            <a:endParaRPr kumimoji="0" lang="zh-CN" altLang="en-US" kern="0" cap="none" spc="0" normalizeH="0" baseline="0" noProof="0" dirty="0" smtClean="0">
              <a:solidFill>
                <a:schemeClr val="tx2"/>
              </a:solidFill>
              <a:effectLst>
                <a:outerShdw blurRad="38100" dist="38100" dir="2700000" algn="tl">
                  <a:srgbClr val="000000"/>
                </a:outerShdw>
              </a:effectLst>
              <a:latin typeface="+mj-lt"/>
              <a:ea typeface="+mj-ea"/>
              <a:cs typeface="+mj-cs"/>
            </a:endParaRPr>
          </a:p>
          <a:p>
            <a:pPr marL="571500" marR="0" indent="-571500" defTabSz="914400">
              <a:spcBef>
                <a:spcPct val="20000"/>
              </a:spcBef>
              <a:buClr>
                <a:schemeClr val="tx2"/>
              </a:buClr>
              <a:buSzTx/>
              <a:buFontTx/>
              <a:defRPr/>
            </a:pPr>
            <a:r>
              <a:rPr lang="zh-CN" altLang="en-US" kern="0" noProof="0" dirty="0" smtClean="0">
                <a:effectLst>
                  <a:outerShdw blurRad="38100" dist="38100" dir="2700000" algn="tl">
                    <a:srgbClr val="000000"/>
                  </a:outerShdw>
                </a:effectLst>
                <a:latin typeface="+mn-lt"/>
                <a:ea typeface="+mn-ea"/>
                <a:cs typeface="+mn-cs"/>
                <a:sym typeface="+mn-ea"/>
              </a:rPr>
              <a:t>一、城镇燃气管道输送：汽车槽车</a:t>
            </a:r>
            <a:endParaRPr lang="zh-CN" altLang="en-US" noProof="1"/>
          </a:p>
        </p:txBody>
      </p:sp>
      <p:pic>
        <p:nvPicPr>
          <p:cNvPr id="81924" name="Picture 2"/>
          <p:cNvPicPr>
            <a:picLocks noChangeAspect="1"/>
          </p:cNvPicPr>
          <p:nvPr/>
        </p:nvPicPr>
        <p:blipFill>
          <a:blip r:embed="rId1"/>
          <a:stretch>
            <a:fillRect/>
          </a:stretch>
        </p:blipFill>
        <p:spPr>
          <a:xfrm>
            <a:off x="3636963" y="2276475"/>
            <a:ext cx="4719637" cy="4025900"/>
          </a:xfrm>
          <a:prstGeom prst="rect">
            <a:avLst/>
          </a:prstGeom>
          <a:noFill/>
          <a:ln w="9525">
            <a:noFill/>
          </a:ln>
        </p:spPr>
      </p:pic>
      <p:sp>
        <p:nvSpPr>
          <p:cNvPr id="12" name="椭圆形标注 11"/>
          <p:cNvSpPr/>
          <p:nvPr/>
        </p:nvSpPr>
        <p:spPr>
          <a:xfrm>
            <a:off x="-107950" y="2139950"/>
            <a:ext cx="3773488" cy="2166938"/>
          </a:xfrm>
          <a:prstGeom prst="wedgeEllipseCallout">
            <a:avLst>
              <a:gd name="adj1" fmla="val 99010"/>
              <a:gd name="adj2" fmla="val 7570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0" i="0" u="none" strike="noStrike" kern="1200" cap="none" spc="0" normalizeH="0" baseline="0" noProof="0" dirty="0">
                <a:ln>
                  <a:noFill/>
                </a:ln>
                <a:solidFill>
                  <a:schemeClr val="lt1"/>
                </a:solidFill>
                <a:effectLst/>
                <a:uLnTx/>
                <a:uFillTx/>
                <a:latin typeface="+mn-lt"/>
                <a:ea typeface="+mn-ea"/>
                <a:cs typeface="+mn-cs"/>
              </a:rPr>
              <a:t>紧急切断阀手柄：只要卸车时发生泄漏立即拉紧手柄</a:t>
            </a:r>
            <a:endParaRPr kumimoji="0" lang="zh-CN" altLang="en-US" sz="2800" b="0"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p:transition spd="slow" advTm="5769">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808038" y="1482725"/>
            <a:ext cx="8285163" cy="2362200"/>
          </a:xfrm>
          <a:prstGeom prst="rect">
            <a:avLst/>
          </a:prstGeom>
          <a:noFill/>
        </p:spPr>
        <p:txBody>
          <a:bodyPr wrap="square" rtlCol="0">
            <a:spAutoFit/>
          </a:bodyPr>
          <a:p>
            <a:r>
              <a:rPr lang="zh-CN" altLang="en-US" kern="0" noProof="0" dirty="0" smtClean="0">
                <a:solidFill>
                  <a:schemeClr val="tx2"/>
                </a:solidFill>
                <a:effectLst>
                  <a:outerShdw blurRad="38100" dist="38100" dir="2700000" algn="tl">
                    <a:srgbClr val="000000"/>
                  </a:outerShdw>
                </a:effectLst>
                <a:latin typeface="+mj-lt"/>
                <a:ea typeface="+mj-ea"/>
                <a:cs typeface="+mj-cs"/>
                <a:sym typeface="+mn-ea"/>
              </a:rPr>
              <a:t>十、液化气用户入户安全检查知识</a:t>
            </a:r>
            <a:endParaRPr kumimoji="0" lang="zh-CN" altLang="en-US" kern="0" cap="none" spc="0" normalizeH="0" baseline="0" noProof="0" dirty="0" smtClean="0">
              <a:solidFill>
                <a:schemeClr val="tx2"/>
              </a:solidFill>
              <a:effectLst>
                <a:outerShdw blurRad="38100" dist="38100" dir="2700000" algn="tl">
                  <a:srgbClr val="000000"/>
                </a:outerShdw>
              </a:effectLst>
              <a:latin typeface="+mj-lt"/>
              <a:ea typeface="+mj-ea"/>
              <a:cs typeface="+mj-cs"/>
            </a:endParaRPr>
          </a:p>
          <a:p>
            <a:pPr marL="571500" marR="0" indent="-571500" defTabSz="914400">
              <a:spcBef>
                <a:spcPct val="20000"/>
              </a:spcBef>
              <a:buClr>
                <a:schemeClr val="tx2"/>
              </a:buClr>
              <a:buSzTx/>
              <a:buFontTx/>
              <a:defRPr/>
            </a:pPr>
            <a:r>
              <a:rPr lang="en-US" altLang="zh-CN" kern="0" noProof="0" dirty="0" smtClean="0">
                <a:effectLst>
                  <a:outerShdw blurRad="38100" dist="38100" dir="2700000" algn="tl">
                    <a:srgbClr val="000000"/>
                  </a:outerShdw>
                </a:effectLst>
                <a:latin typeface="+mn-lt"/>
                <a:ea typeface="+mn-ea"/>
                <a:cs typeface="+mn-cs"/>
                <a:sym typeface="+mn-ea"/>
              </a:rPr>
              <a:t>1.</a:t>
            </a:r>
            <a:r>
              <a:rPr lang="zh-CN" altLang="en-US" kern="0" noProof="0" dirty="0" smtClean="0">
                <a:effectLst>
                  <a:outerShdw blurRad="38100" dist="38100" dir="2700000" algn="tl">
                    <a:srgbClr val="000000"/>
                  </a:outerShdw>
                </a:effectLst>
                <a:latin typeface="+mn-lt"/>
                <a:ea typeface="+mn-ea"/>
                <a:cs typeface="+mn-cs"/>
                <a:sym typeface="+mn-ea"/>
              </a:rPr>
              <a:t>液化气入户安检的主要内容：</a:t>
            </a:r>
            <a:endParaRPr kumimoji="0" lang="en-US" altLang="zh-CN" kern="0" cap="none" spc="0" normalizeH="0" baseline="0" noProof="0" dirty="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r>
              <a:rPr lang="zh-CN" altLang="en-US" kern="0" noProof="0" dirty="0" smtClean="0">
                <a:effectLst>
                  <a:outerShdw blurRad="38100" dist="38100" dir="2700000" algn="tl">
                    <a:srgbClr val="000000"/>
                  </a:outerShdw>
                </a:effectLst>
                <a:latin typeface="+mn-lt"/>
                <a:ea typeface="+mn-ea"/>
                <a:cs typeface="+mn-cs"/>
                <a:sym typeface="+mn-ea"/>
              </a:rPr>
              <a:t>（</a:t>
            </a:r>
            <a:r>
              <a:rPr lang="en-US" altLang="zh-CN" kern="0" noProof="0" dirty="0" smtClean="0">
                <a:effectLst>
                  <a:outerShdw blurRad="38100" dist="38100" dir="2700000" algn="tl">
                    <a:srgbClr val="000000"/>
                  </a:outerShdw>
                </a:effectLst>
                <a:latin typeface="+mn-lt"/>
                <a:ea typeface="+mn-ea"/>
                <a:cs typeface="+mn-cs"/>
                <a:sym typeface="+mn-ea"/>
              </a:rPr>
              <a:t>1</a:t>
            </a:r>
            <a:r>
              <a:rPr lang="zh-CN" altLang="en-US" kern="0" noProof="0" dirty="0" smtClean="0">
                <a:effectLst>
                  <a:outerShdw blurRad="38100" dist="38100" dir="2700000" algn="tl">
                    <a:srgbClr val="000000"/>
                  </a:outerShdw>
                </a:effectLst>
                <a:latin typeface="+mn-lt"/>
                <a:ea typeface="+mn-ea"/>
                <a:cs typeface="+mn-cs"/>
                <a:sym typeface="+mn-ea"/>
              </a:rPr>
              <a:t>）钢瓶</a:t>
            </a:r>
            <a:endParaRPr kumimoji="0" lang="en-US" altLang="zh-CN" kern="0" cap="none" spc="0" normalizeH="0" baseline="0" noProof="0" dirty="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r>
              <a:rPr lang="zh-CN" altLang="en-US" u="sng" kern="0" noProof="0" dirty="0" smtClean="0">
                <a:solidFill>
                  <a:srgbClr val="FFFF00"/>
                </a:solidFill>
                <a:effectLst>
                  <a:outerShdw blurRad="38100" dist="38100" dir="2700000" algn="tl">
                    <a:srgbClr val="000000"/>
                  </a:outerShdw>
                </a:effectLst>
                <a:latin typeface="+mn-lt"/>
                <a:ea typeface="+mn-ea"/>
                <a:cs typeface="+mn-cs"/>
                <a:sym typeface="+mn-ea"/>
              </a:rPr>
              <a:t>（</a:t>
            </a:r>
            <a:r>
              <a:rPr lang="en-US" altLang="zh-CN" u="sng" kern="0" noProof="0" dirty="0" smtClean="0">
                <a:solidFill>
                  <a:srgbClr val="FFFF00"/>
                </a:solidFill>
                <a:effectLst>
                  <a:outerShdw blurRad="38100" dist="38100" dir="2700000" algn="tl">
                    <a:srgbClr val="000000"/>
                  </a:outerShdw>
                </a:effectLst>
                <a:latin typeface="+mn-lt"/>
                <a:ea typeface="+mn-ea"/>
                <a:cs typeface="+mn-cs"/>
                <a:sym typeface="+mn-ea"/>
              </a:rPr>
              <a:t>2</a:t>
            </a:r>
            <a:r>
              <a:rPr lang="zh-CN" altLang="en-US" u="sng" kern="0" noProof="0" dirty="0" smtClean="0">
                <a:solidFill>
                  <a:srgbClr val="FFFF00"/>
                </a:solidFill>
                <a:effectLst>
                  <a:outerShdw blurRad="38100" dist="38100" dir="2700000" algn="tl">
                    <a:srgbClr val="000000"/>
                  </a:outerShdw>
                </a:effectLst>
                <a:latin typeface="+mn-lt"/>
                <a:ea typeface="+mn-ea"/>
                <a:cs typeface="+mn-cs"/>
                <a:sym typeface="+mn-ea"/>
              </a:rPr>
              <a:t>）热水器</a:t>
            </a:r>
            <a:endParaRPr kumimoji="0" lang="en-US" altLang="zh-CN" u="sng" kern="0" cap="none" spc="0" normalizeH="0" baseline="0" noProof="0" dirty="0" smtClean="0">
              <a:solidFill>
                <a:srgbClr val="FFFF00"/>
              </a:solidFill>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r>
              <a:rPr lang="zh-CN" altLang="en-US" kern="0" noProof="0" dirty="0" smtClean="0">
                <a:effectLst>
                  <a:outerShdw blurRad="38100" dist="38100" dir="2700000" algn="tl">
                    <a:srgbClr val="000000"/>
                  </a:outerShdw>
                </a:effectLst>
                <a:latin typeface="+mn-lt"/>
                <a:ea typeface="+mn-ea"/>
                <a:cs typeface="+mn-cs"/>
                <a:sym typeface="+mn-ea"/>
              </a:rPr>
              <a:t>（</a:t>
            </a:r>
            <a:r>
              <a:rPr lang="en-US" altLang="zh-CN" kern="0" noProof="0" dirty="0" smtClean="0">
                <a:effectLst>
                  <a:outerShdw blurRad="38100" dist="38100" dir="2700000" algn="tl">
                    <a:srgbClr val="000000"/>
                  </a:outerShdw>
                </a:effectLst>
                <a:latin typeface="+mn-lt"/>
                <a:ea typeface="+mn-ea"/>
                <a:cs typeface="+mn-cs"/>
                <a:sym typeface="+mn-ea"/>
              </a:rPr>
              <a:t>3</a:t>
            </a:r>
            <a:r>
              <a:rPr lang="zh-CN" altLang="en-US" kern="0" noProof="0" dirty="0" smtClean="0">
                <a:effectLst>
                  <a:outerShdw blurRad="38100" dist="38100" dir="2700000" algn="tl">
                    <a:srgbClr val="000000"/>
                  </a:outerShdw>
                </a:effectLst>
                <a:latin typeface="+mn-lt"/>
                <a:ea typeface="+mn-ea"/>
                <a:cs typeface="+mn-cs"/>
                <a:sym typeface="+mn-ea"/>
              </a:rPr>
              <a:t>）减压阀</a:t>
            </a:r>
            <a:endParaRPr kumimoji="0" lang="en-US" altLang="zh-CN" kern="0" cap="none" spc="0" normalizeH="0" baseline="0" noProof="0" dirty="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r>
              <a:rPr lang="zh-CN" altLang="en-US" kern="0" noProof="0" dirty="0" smtClean="0">
                <a:effectLst>
                  <a:outerShdw blurRad="38100" dist="38100" dir="2700000" algn="tl">
                    <a:srgbClr val="000000"/>
                  </a:outerShdw>
                </a:effectLst>
                <a:latin typeface="+mn-lt"/>
                <a:ea typeface="+mn-ea"/>
                <a:cs typeface="+mn-cs"/>
                <a:sym typeface="+mn-ea"/>
              </a:rPr>
              <a:t>（</a:t>
            </a:r>
            <a:r>
              <a:rPr lang="en-US" altLang="zh-CN" kern="0" noProof="0" dirty="0" smtClean="0">
                <a:effectLst>
                  <a:outerShdw blurRad="38100" dist="38100" dir="2700000" algn="tl">
                    <a:srgbClr val="000000"/>
                  </a:outerShdw>
                </a:effectLst>
                <a:latin typeface="+mn-lt"/>
                <a:ea typeface="+mn-ea"/>
                <a:cs typeface="+mn-cs"/>
                <a:sym typeface="+mn-ea"/>
              </a:rPr>
              <a:t>4</a:t>
            </a:r>
            <a:r>
              <a:rPr lang="zh-CN" altLang="en-US" kern="0" noProof="0" dirty="0" smtClean="0">
                <a:effectLst>
                  <a:outerShdw blurRad="38100" dist="38100" dir="2700000" algn="tl">
                    <a:srgbClr val="000000"/>
                  </a:outerShdw>
                </a:effectLst>
                <a:latin typeface="+mn-lt"/>
                <a:ea typeface="+mn-ea"/>
                <a:cs typeface="+mn-cs"/>
                <a:sym typeface="+mn-ea"/>
              </a:rPr>
              <a:t>）胶管</a:t>
            </a:r>
            <a:endParaRPr kumimoji="0" lang="en-US" altLang="zh-CN" kern="0" cap="none" spc="0" normalizeH="0" baseline="0" noProof="0" dirty="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r>
              <a:rPr lang="zh-CN" altLang="en-US" kern="0" noProof="0" dirty="0" smtClean="0">
                <a:effectLst>
                  <a:outerShdw blurRad="38100" dist="38100" dir="2700000" algn="tl">
                    <a:srgbClr val="000000"/>
                  </a:outerShdw>
                </a:effectLst>
                <a:latin typeface="+mn-lt"/>
                <a:ea typeface="+mn-ea"/>
                <a:cs typeface="+mn-cs"/>
                <a:sym typeface="+mn-ea"/>
              </a:rPr>
              <a:t>（</a:t>
            </a:r>
            <a:r>
              <a:rPr lang="en-US" altLang="zh-CN" kern="0" noProof="0" dirty="0" smtClean="0">
                <a:effectLst>
                  <a:outerShdw blurRad="38100" dist="38100" dir="2700000" algn="tl">
                    <a:srgbClr val="000000"/>
                  </a:outerShdw>
                </a:effectLst>
                <a:latin typeface="+mn-lt"/>
                <a:ea typeface="+mn-ea"/>
                <a:cs typeface="+mn-cs"/>
                <a:sym typeface="+mn-ea"/>
              </a:rPr>
              <a:t>5</a:t>
            </a:r>
            <a:r>
              <a:rPr lang="zh-CN" altLang="en-US" kern="0" noProof="0" dirty="0" smtClean="0">
                <a:effectLst>
                  <a:outerShdw blurRad="38100" dist="38100" dir="2700000" algn="tl">
                    <a:srgbClr val="000000"/>
                  </a:outerShdw>
                </a:effectLst>
                <a:latin typeface="+mn-lt"/>
                <a:ea typeface="+mn-ea"/>
                <a:cs typeface="+mn-cs"/>
                <a:sym typeface="+mn-ea"/>
              </a:rPr>
              <a:t>）各连接头</a:t>
            </a:r>
            <a:endParaRPr lang="zh-CN" altLang="en-US" noProof="1"/>
          </a:p>
        </p:txBody>
      </p:sp>
    </p:spTree>
  </p:cSld>
  <p:clrMapOvr>
    <a:masterClrMapping/>
  </p:clrMapOvr>
  <p:transition spd="slow" advTm="5769">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04303" y="914083"/>
            <a:ext cx="8121650" cy="646113"/>
          </a:xfrm>
          <a:prstGeom prst="rect">
            <a:avLst/>
          </a:prstGeom>
          <a:noFill/>
        </p:spPr>
        <p:txBody>
          <a:bodyPr wrap="square" rtlCol="0">
            <a:spAutoFit/>
          </a:bodyPr>
          <a:p>
            <a:r>
              <a:rPr lang="en-US" altLang="zh-CN" kern="0" noProof="0" dirty="0" smtClean="0">
                <a:effectLst>
                  <a:outerShdw blurRad="38100" dist="38100" dir="2700000" algn="tl">
                    <a:srgbClr val="000000"/>
                  </a:outerShdw>
                </a:effectLst>
                <a:latin typeface="+mn-lt"/>
                <a:ea typeface="+mn-ea"/>
                <a:cs typeface="+mn-cs"/>
                <a:sym typeface="+mn-ea"/>
              </a:rPr>
              <a:t>2.</a:t>
            </a:r>
            <a:r>
              <a:rPr lang="zh-CN" altLang="en-US" kern="0" noProof="0" dirty="0" smtClean="0">
                <a:effectLst>
                  <a:outerShdw blurRad="38100" dist="38100" dir="2700000" algn="tl">
                    <a:srgbClr val="000000"/>
                  </a:outerShdw>
                </a:effectLst>
                <a:latin typeface="+mn-lt"/>
                <a:ea typeface="+mn-ea"/>
                <a:cs typeface="+mn-cs"/>
                <a:sym typeface="+mn-ea"/>
              </a:rPr>
              <a:t>液化气入户安检的主要内容：</a:t>
            </a:r>
            <a:endParaRPr kumimoji="0" lang="en-US" altLang="zh-CN" kern="0" cap="none" spc="0" normalizeH="0" baseline="0" noProof="0" dirty="0" smtClean="0">
              <a:effectLst>
                <a:outerShdw blurRad="38100" dist="38100" dir="2700000" algn="tl">
                  <a:srgbClr val="000000"/>
                </a:outerShdw>
              </a:effectLst>
              <a:latin typeface="+mn-lt"/>
              <a:ea typeface="+mn-ea"/>
              <a:cs typeface="+mn-cs"/>
            </a:endParaRPr>
          </a:p>
          <a:p>
            <a:endParaRPr lang="zh-CN" altLang="en-US" noProof="1"/>
          </a:p>
        </p:txBody>
      </p:sp>
      <p:grpSp>
        <p:nvGrpSpPr>
          <p:cNvPr id="80899" name="组合 9"/>
          <p:cNvGrpSpPr/>
          <p:nvPr/>
        </p:nvGrpSpPr>
        <p:grpSpPr>
          <a:xfrm>
            <a:off x="196850" y="1790383"/>
            <a:ext cx="8888730" cy="4745355"/>
            <a:chOff x="157349" y="2143696"/>
            <a:chExt cx="8888848" cy="4745049"/>
          </a:xfrm>
          <a:gradFill>
            <a:gsLst>
              <a:gs pos="0">
                <a:schemeClr val="accent3"/>
              </a:gs>
              <a:gs pos="80000">
                <a:schemeClr val="accent3"/>
              </a:gs>
              <a:gs pos="100000">
                <a:schemeClr val="accent3"/>
              </a:gs>
            </a:gsLst>
            <a:lin ang="16200000" scaled="0"/>
          </a:gradFill>
        </p:grpSpPr>
        <p:pic>
          <p:nvPicPr>
            <p:cNvPr id="80907" name="Picture 2"/>
            <p:cNvPicPr>
              <a:picLocks noChangeAspect="1"/>
            </p:cNvPicPr>
            <p:nvPr/>
          </p:nvPicPr>
          <p:blipFill>
            <a:blip r:embed="rId1"/>
            <a:stretch>
              <a:fillRect/>
            </a:stretch>
          </p:blipFill>
          <p:spPr>
            <a:xfrm>
              <a:off x="2195726" y="3804114"/>
              <a:ext cx="4100884" cy="3084631"/>
            </a:xfrm>
            <a:prstGeom prst="rect">
              <a:avLst/>
            </a:prstGeom>
            <a:grpFill/>
            <a:ln w="9525">
              <a:noFill/>
            </a:ln>
          </p:spPr>
        </p:pic>
        <p:sp>
          <p:nvSpPr>
            <p:cNvPr id="6" name="圆角矩形标注 5"/>
            <p:cNvSpPr/>
            <p:nvPr/>
          </p:nvSpPr>
          <p:spPr>
            <a:xfrm>
              <a:off x="157349" y="4519077"/>
              <a:ext cx="2201574" cy="2124573"/>
            </a:xfrm>
            <a:prstGeom prst="wedgeRoundRectCallout">
              <a:avLst>
                <a:gd name="adj1" fmla="val 77882"/>
                <a:gd name="adj2" fmla="val -3055"/>
                <a:gd name="adj3" fmla="val 16667"/>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600" b="0" i="0" u="none" strike="noStrike" kern="1200" cap="none" spc="0" normalizeH="0" baseline="0" noProof="0" dirty="0">
                  <a:ln>
                    <a:noFill/>
                  </a:ln>
                  <a:solidFill>
                    <a:schemeClr val="lt1"/>
                  </a:solidFill>
                  <a:effectLst/>
                  <a:uLnTx/>
                  <a:uFillTx/>
                  <a:latin typeface="+mn-lt"/>
                  <a:ea typeface="+mn-ea"/>
                  <a:cs typeface="+mn-cs"/>
                </a:rPr>
                <a:t>1.</a:t>
              </a:r>
              <a:r>
                <a:rPr kumimoji="0" lang="zh-CN" altLang="en-US" sz="1600" b="0" i="0" u="none" strike="noStrike" kern="1200" cap="none" spc="0" normalizeH="0" baseline="0" noProof="0" dirty="0">
                  <a:ln>
                    <a:noFill/>
                  </a:ln>
                  <a:solidFill>
                    <a:schemeClr val="lt1"/>
                  </a:solidFill>
                  <a:effectLst/>
                  <a:uLnTx/>
                  <a:uFillTx/>
                  <a:latin typeface="+mn-lt"/>
                  <a:ea typeface="+mn-ea"/>
                  <a:cs typeface="+mn-cs"/>
                </a:rPr>
                <a:t>钢瓶检验期</a:t>
              </a:r>
              <a:endParaRPr kumimoji="0" lang="en-US" altLang="zh-CN" sz="1600" b="0" i="0" u="none" strike="noStrike" kern="1200" cap="none" spc="0" normalizeH="0" baseline="0" noProof="0" dirty="0">
                <a:ln>
                  <a:noFill/>
                </a:ln>
                <a:solidFill>
                  <a:schemeClr val="lt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600" b="0" i="0" u="none" strike="noStrike" kern="1200" cap="none" spc="0" normalizeH="0" baseline="0" noProof="0" dirty="0">
                  <a:ln>
                    <a:noFill/>
                  </a:ln>
                  <a:solidFill>
                    <a:schemeClr val="lt1"/>
                  </a:solidFill>
                  <a:effectLst/>
                  <a:uLnTx/>
                  <a:uFillTx/>
                  <a:latin typeface="+mn-lt"/>
                  <a:ea typeface="+mn-ea"/>
                  <a:cs typeface="+mn-cs"/>
                </a:rPr>
                <a:t>2.</a:t>
              </a:r>
              <a:r>
                <a:rPr kumimoji="0" lang="zh-CN" altLang="en-US" sz="1600" b="0" i="0" u="none" strike="noStrike" kern="1200" cap="none" spc="0" normalizeH="0" baseline="0" noProof="0" dirty="0">
                  <a:ln>
                    <a:noFill/>
                  </a:ln>
                  <a:solidFill>
                    <a:schemeClr val="lt1"/>
                  </a:solidFill>
                  <a:effectLst/>
                  <a:uLnTx/>
                  <a:uFillTx/>
                  <a:latin typeface="+mn-lt"/>
                  <a:ea typeface="+mn-ea"/>
                  <a:cs typeface="+mn-cs"/>
                </a:rPr>
                <a:t> 各种标志：燃气安全使用须知</a:t>
              </a:r>
              <a:endParaRPr kumimoji="0" lang="en-US" altLang="zh-CN" sz="1600" b="0" i="0" u="none" strike="noStrike" kern="1200" cap="none" spc="0" normalizeH="0" baseline="0" noProof="0" dirty="0">
                <a:ln>
                  <a:noFill/>
                </a:ln>
                <a:solidFill>
                  <a:schemeClr val="lt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600" b="0" i="0" u="none" strike="noStrike" kern="1200" cap="none" spc="0" normalizeH="0" baseline="0" noProof="0" dirty="0">
                  <a:ln>
                    <a:noFill/>
                  </a:ln>
                  <a:solidFill>
                    <a:schemeClr val="lt1"/>
                  </a:solidFill>
                  <a:effectLst/>
                  <a:uLnTx/>
                  <a:uFillTx/>
                  <a:latin typeface="+mn-lt"/>
                  <a:ea typeface="+mn-ea"/>
                  <a:cs typeface="+mn-cs"/>
                </a:rPr>
                <a:t>3.</a:t>
              </a:r>
              <a:r>
                <a:rPr kumimoji="0" lang="zh-CN" altLang="en-US" sz="1600" b="0" i="0" u="none" strike="noStrike" kern="1200" cap="none" spc="0" normalizeH="0" baseline="0" noProof="0" dirty="0">
                  <a:ln>
                    <a:noFill/>
                  </a:ln>
                  <a:solidFill>
                    <a:schemeClr val="lt1"/>
                  </a:solidFill>
                  <a:effectLst/>
                  <a:uLnTx/>
                  <a:uFillTx/>
                  <a:latin typeface="+mn-lt"/>
                  <a:ea typeface="+mn-ea"/>
                  <a:cs typeface="+mn-cs"/>
                </a:rPr>
                <a:t>警示标志、合格标签</a:t>
              </a:r>
              <a:endParaRPr kumimoji="0" lang="en-US" altLang="zh-CN" sz="1600" b="0" i="0" u="none" strike="noStrike" kern="1200" cap="none" spc="0" normalizeH="0" baseline="0" noProof="0" dirty="0">
                <a:ln>
                  <a:noFill/>
                </a:ln>
                <a:solidFill>
                  <a:schemeClr val="lt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600" b="0" i="0" u="none" strike="noStrike" kern="1200" cap="none" spc="0" normalizeH="0" baseline="0" noProof="0" dirty="0">
                  <a:ln>
                    <a:noFill/>
                  </a:ln>
                  <a:solidFill>
                    <a:schemeClr val="lt1"/>
                  </a:solidFill>
                  <a:effectLst/>
                  <a:uLnTx/>
                  <a:uFillTx/>
                  <a:latin typeface="+mn-lt"/>
                  <a:ea typeface="+mn-ea"/>
                  <a:cs typeface="+mn-cs"/>
                </a:rPr>
                <a:t>4..</a:t>
              </a:r>
              <a:r>
                <a:rPr kumimoji="0" lang="zh-CN" altLang="en-US" sz="1600" b="0" i="0" u="none" strike="noStrike" kern="1200" cap="none" spc="0" normalizeH="0" baseline="0" noProof="0" dirty="0">
                  <a:ln>
                    <a:noFill/>
                  </a:ln>
                  <a:solidFill>
                    <a:schemeClr val="lt1"/>
                  </a:solidFill>
                  <a:effectLst/>
                  <a:uLnTx/>
                  <a:uFillTx/>
                  <a:latin typeface="+mn-lt"/>
                  <a:ea typeface="+mn-ea"/>
                  <a:cs typeface="+mn-cs"/>
                </a:rPr>
                <a:t>安放位置</a:t>
              </a:r>
              <a:endParaRPr kumimoji="0" lang="en-US" altLang="zh-CN" sz="1600" b="0" i="0" u="none" strike="noStrike" kern="1200" cap="none" spc="0" normalizeH="0" baseline="0" noProof="0" dirty="0">
                <a:ln>
                  <a:noFill/>
                </a:ln>
                <a:solidFill>
                  <a:schemeClr val="lt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600" b="0" i="0" u="none" strike="noStrike" kern="1200" cap="none" spc="0" normalizeH="0" baseline="0" noProof="0" dirty="0">
                  <a:ln>
                    <a:noFill/>
                  </a:ln>
                  <a:solidFill>
                    <a:schemeClr val="lt1"/>
                  </a:solidFill>
                  <a:effectLst/>
                  <a:uLnTx/>
                  <a:uFillTx/>
                  <a:latin typeface="+mn-lt"/>
                  <a:ea typeface="+mn-ea"/>
                  <a:cs typeface="+mn-cs"/>
                </a:rPr>
                <a:t>5.</a:t>
              </a:r>
              <a:r>
                <a:rPr kumimoji="0" lang="zh-CN" altLang="en-US" sz="1600" b="0" i="0" u="none" strike="noStrike" kern="1200" cap="none" spc="0" normalizeH="0" baseline="0" noProof="0" dirty="0">
                  <a:ln>
                    <a:noFill/>
                  </a:ln>
                  <a:solidFill>
                    <a:schemeClr val="lt1"/>
                  </a:solidFill>
                  <a:effectLst/>
                  <a:uLnTx/>
                  <a:uFillTx/>
                  <a:latin typeface="+mn-lt"/>
                  <a:ea typeface="+mn-ea"/>
                  <a:cs typeface="+mn-cs"/>
                </a:rPr>
                <a:t>肥皂检漏</a:t>
              </a:r>
              <a:endParaRPr kumimoji="0" lang="zh-CN" altLang="en-US" sz="1600" b="0" i="0" u="none" strike="noStrike" kern="1200" cap="none" spc="0" normalizeH="0" baseline="0" noProof="0" dirty="0">
                <a:ln>
                  <a:noFill/>
                </a:ln>
                <a:solidFill>
                  <a:schemeClr val="lt1"/>
                </a:solidFill>
                <a:effectLst/>
                <a:uLnTx/>
                <a:uFillTx/>
                <a:latin typeface="+mn-lt"/>
                <a:ea typeface="+mn-ea"/>
                <a:cs typeface="+mn-cs"/>
              </a:endParaRPr>
            </a:p>
          </p:txBody>
        </p:sp>
        <p:sp>
          <p:nvSpPr>
            <p:cNvPr id="7" name="圆角矩形标注 6"/>
            <p:cNvSpPr/>
            <p:nvPr/>
          </p:nvSpPr>
          <p:spPr>
            <a:xfrm>
              <a:off x="357377" y="2143696"/>
              <a:ext cx="2402872" cy="1785505"/>
            </a:xfrm>
            <a:prstGeom prst="wedgeRoundRectCallout">
              <a:avLst>
                <a:gd name="adj1" fmla="val 70190"/>
                <a:gd name="adj2" fmla="val 91340"/>
                <a:gd name="adj3" fmla="val 16667"/>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600" b="0" i="0" u="none" strike="noStrike" kern="1200" cap="none" spc="0" normalizeH="0" baseline="0" noProof="0" dirty="0">
                  <a:ln>
                    <a:noFill/>
                  </a:ln>
                  <a:solidFill>
                    <a:schemeClr val="lt1"/>
                  </a:solidFill>
                  <a:effectLst/>
                  <a:uLnTx/>
                  <a:uFillTx/>
                  <a:latin typeface="+mn-lt"/>
                  <a:ea typeface="+mn-ea"/>
                  <a:cs typeface="+mn-cs"/>
                </a:rPr>
                <a:t>1.</a:t>
              </a:r>
              <a:r>
                <a:rPr kumimoji="0" lang="zh-CN" altLang="en-US" sz="1600" b="0" i="0" u="none" strike="noStrike" kern="1200" cap="none" spc="0" normalizeH="0" baseline="0" noProof="0" dirty="0">
                  <a:ln>
                    <a:noFill/>
                  </a:ln>
                  <a:solidFill>
                    <a:schemeClr val="lt1"/>
                  </a:solidFill>
                  <a:effectLst/>
                  <a:uLnTx/>
                  <a:uFillTx/>
                  <a:latin typeface="+mn-lt"/>
                  <a:ea typeface="+mn-ea"/>
                  <a:cs typeface="+mn-cs"/>
                </a:rPr>
                <a:t>减压阀使用期限（</a:t>
              </a:r>
              <a:r>
                <a:rPr kumimoji="0" lang="en-US" altLang="zh-CN" sz="1600" b="0" i="0" u="none" strike="noStrike" kern="1200" cap="none" spc="0" normalizeH="0" baseline="0" noProof="0" dirty="0">
                  <a:ln>
                    <a:noFill/>
                  </a:ln>
                  <a:solidFill>
                    <a:schemeClr val="lt1"/>
                  </a:solidFill>
                  <a:effectLst/>
                  <a:uLnTx/>
                  <a:uFillTx/>
                  <a:latin typeface="+mn-lt"/>
                  <a:ea typeface="+mn-ea"/>
                  <a:cs typeface="+mn-cs"/>
                </a:rPr>
                <a:t>3</a:t>
              </a:r>
              <a:r>
                <a:rPr kumimoji="0" lang="zh-CN" altLang="en-US" sz="1600" b="0" i="0" u="none" strike="noStrike" kern="1200" cap="none" spc="0" normalizeH="0" baseline="0" noProof="0" dirty="0">
                  <a:ln>
                    <a:noFill/>
                  </a:ln>
                  <a:solidFill>
                    <a:schemeClr val="lt1"/>
                  </a:solidFill>
                  <a:effectLst/>
                  <a:uLnTx/>
                  <a:uFillTx/>
                  <a:latin typeface="+mn-lt"/>
                  <a:ea typeface="+mn-ea"/>
                  <a:cs typeface="+mn-cs"/>
                </a:rPr>
                <a:t>年以上）</a:t>
              </a:r>
              <a:endParaRPr kumimoji="0" lang="en-US" altLang="zh-CN" sz="1600" b="0" i="0" u="none" strike="noStrike" kern="1200" cap="none" spc="0" normalizeH="0" baseline="0" noProof="0" dirty="0">
                <a:ln>
                  <a:noFill/>
                </a:ln>
                <a:solidFill>
                  <a:schemeClr val="lt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600" b="0" i="0" u="none" strike="noStrike" kern="1200" cap="none" spc="0" normalizeH="0" baseline="0" noProof="0" dirty="0">
                  <a:ln>
                    <a:noFill/>
                  </a:ln>
                  <a:solidFill>
                    <a:schemeClr val="lt1"/>
                  </a:solidFill>
                  <a:effectLst/>
                  <a:uLnTx/>
                  <a:uFillTx/>
                  <a:latin typeface="+mn-lt"/>
                  <a:ea typeface="+mn-ea"/>
                  <a:cs typeface="+mn-cs"/>
                </a:rPr>
                <a:t>2.</a:t>
              </a:r>
              <a:r>
                <a:rPr kumimoji="0" lang="zh-CN" altLang="en-US" sz="1600" b="0" i="0" u="none" strike="noStrike" kern="1200" cap="none" spc="0" normalizeH="0" baseline="0" noProof="0" dirty="0">
                  <a:ln>
                    <a:noFill/>
                  </a:ln>
                  <a:solidFill>
                    <a:schemeClr val="lt1"/>
                  </a:solidFill>
                  <a:effectLst/>
                  <a:uLnTx/>
                  <a:uFillTx/>
                  <a:latin typeface="+mn-lt"/>
                  <a:ea typeface="+mn-ea"/>
                  <a:cs typeface="+mn-cs"/>
                </a:rPr>
                <a:t> 合格标签</a:t>
              </a:r>
              <a:endParaRPr kumimoji="0" lang="en-US" altLang="zh-CN" sz="1600" b="0" i="0" u="none" strike="noStrike" kern="1200" cap="none" spc="0" normalizeH="0" baseline="0" noProof="0" dirty="0">
                <a:ln>
                  <a:noFill/>
                </a:ln>
                <a:solidFill>
                  <a:schemeClr val="lt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600" b="0" i="0" u="none" strike="noStrike" kern="1200" cap="none" spc="0" normalizeH="0" baseline="0" noProof="0" dirty="0">
                  <a:ln>
                    <a:noFill/>
                  </a:ln>
                  <a:solidFill>
                    <a:schemeClr val="lt1"/>
                  </a:solidFill>
                  <a:effectLst/>
                  <a:uLnTx/>
                  <a:uFillTx/>
                  <a:latin typeface="+mn-lt"/>
                  <a:ea typeface="+mn-ea"/>
                  <a:cs typeface="+mn-cs"/>
                </a:rPr>
                <a:t>3.</a:t>
              </a:r>
              <a:r>
                <a:rPr kumimoji="0" lang="zh-CN" altLang="en-US" sz="1600" b="0" i="0" u="none" strike="noStrike" kern="1200" cap="none" spc="0" normalizeH="0" baseline="0" noProof="0" dirty="0">
                  <a:ln>
                    <a:noFill/>
                  </a:ln>
                  <a:solidFill>
                    <a:schemeClr val="lt1"/>
                  </a:solidFill>
                  <a:effectLst/>
                  <a:uLnTx/>
                  <a:uFillTx/>
                  <a:latin typeface="+mn-lt"/>
                  <a:ea typeface="+mn-ea"/>
                  <a:cs typeface="+mn-cs"/>
                </a:rPr>
                <a:t>是否水平安装</a:t>
              </a:r>
              <a:endParaRPr kumimoji="0" lang="en-US" altLang="zh-CN" sz="1600" b="0" i="0" u="none" strike="noStrike" kern="1200" cap="none" spc="0" normalizeH="0" baseline="0" noProof="0" dirty="0">
                <a:ln>
                  <a:noFill/>
                </a:ln>
                <a:solidFill>
                  <a:schemeClr val="lt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600" b="0" i="0" u="none" strike="noStrike" kern="1200" cap="none" spc="0" normalizeH="0" baseline="0" noProof="0" dirty="0">
                  <a:ln>
                    <a:noFill/>
                  </a:ln>
                  <a:solidFill>
                    <a:schemeClr val="lt1"/>
                  </a:solidFill>
                  <a:effectLst/>
                  <a:uLnTx/>
                  <a:uFillTx/>
                  <a:latin typeface="+mn-lt"/>
                  <a:ea typeface="+mn-ea"/>
                  <a:cs typeface="+mn-cs"/>
                </a:rPr>
                <a:t>4.</a:t>
              </a:r>
              <a:r>
                <a:rPr kumimoji="0" lang="zh-CN" altLang="en-US" sz="1600" b="0" i="0" u="none" strike="noStrike" kern="1200" cap="none" spc="0" normalizeH="0" baseline="0" noProof="0" dirty="0">
                  <a:ln>
                    <a:noFill/>
                  </a:ln>
                  <a:solidFill>
                    <a:schemeClr val="lt1"/>
                  </a:solidFill>
                  <a:effectLst/>
                  <a:uLnTx/>
                  <a:uFillTx/>
                  <a:latin typeface="+mn-lt"/>
                  <a:ea typeface="+mn-ea"/>
                  <a:cs typeface="+mn-cs"/>
                </a:rPr>
                <a:t>接头及胶垫连接是否正确</a:t>
              </a:r>
              <a:endParaRPr kumimoji="0" lang="en-US" altLang="zh-CN" sz="1600" b="0" i="0" u="none" strike="noStrike" kern="1200" cap="none" spc="0" normalizeH="0" baseline="0" noProof="0" dirty="0">
                <a:ln>
                  <a:noFill/>
                </a:ln>
                <a:solidFill>
                  <a:schemeClr val="lt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600" b="0" i="0" u="none" strike="noStrike" kern="1200" cap="none" spc="0" normalizeH="0" baseline="0" noProof="0" dirty="0">
                  <a:ln>
                    <a:noFill/>
                  </a:ln>
                  <a:solidFill>
                    <a:schemeClr val="lt1"/>
                  </a:solidFill>
                  <a:effectLst/>
                  <a:uLnTx/>
                  <a:uFillTx/>
                  <a:latin typeface="+mn-lt"/>
                  <a:ea typeface="+mn-ea"/>
                  <a:cs typeface="+mn-cs"/>
                </a:rPr>
                <a:t>5.</a:t>
              </a:r>
              <a:r>
                <a:rPr kumimoji="0" lang="zh-CN" altLang="en-US" sz="1600" b="0" i="0" u="none" strike="noStrike" kern="1200" cap="none" spc="0" normalizeH="0" baseline="0" noProof="0" dirty="0">
                  <a:ln>
                    <a:noFill/>
                  </a:ln>
                  <a:solidFill>
                    <a:schemeClr val="lt1"/>
                  </a:solidFill>
                  <a:effectLst/>
                  <a:uLnTx/>
                  <a:uFillTx/>
                  <a:latin typeface="+mn-lt"/>
                  <a:ea typeface="+mn-ea"/>
                  <a:cs typeface="+mn-cs"/>
                </a:rPr>
                <a:t>肥皂检漏</a:t>
              </a:r>
              <a:endParaRPr kumimoji="0" lang="zh-CN" altLang="en-US" sz="1600" b="0" i="0" u="none" strike="noStrike" kern="1200" cap="none" spc="0" normalizeH="0" baseline="0" noProof="0" dirty="0">
                <a:ln>
                  <a:noFill/>
                </a:ln>
                <a:solidFill>
                  <a:schemeClr val="lt1"/>
                </a:solidFill>
                <a:effectLst/>
                <a:uLnTx/>
                <a:uFillTx/>
                <a:latin typeface="+mn-lt"/>
                <a:ea typeface="+mn-ea"/>
                <a:cs typeface="+mn-cs"/>
              </a:endParaRPr>
            </a:p>
          </p:txBody>
        </p:sp>
        <p:sp>
          <p:nvSpPr>
            <p:cNvPr id="9" name="圆角矩形标注 8"/>
            <p:cNvSpPr/>
            <p:nvPr/>
          </p:nvSpPr>
          <p:spPr>
            <a:xfrm>
              <a:off x="5597466" y="2213541"/>
              <a:ext cx="3448731" cy="1579143"/>
            </a:xfrm>
            <a:prstGeom prst="wedgeRoundRectCallout">
              <a:avLst>
                <a:gd name="adj1" fmla="val -39765"/>
                <a:gd name="adj2" fmla="val 75501"/>
                <a:gd name="adj3" fmla="val 16667"/>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600" b="0" i="0" u="none" strike="noStrike" kern="1200" cap="none" spc="0" normalizeH="0" baseline="0" noProof="0" dirty="0">
                  <a:ln>
                    <a:noFill/>
                  </a:ln>
                  <a:solidFill>
                    <a:schemeClr val="lt1"/>
                  </a:solidFill>
                  <a:effectLst/>
                  <a:uLnTx/>
                  <a:uFillTx/>
                  <a:latin typeface="+mn-lt"/>
                  <a:ea typeface="+mn-ea"/>
                  <a:cs typeface="+mn-cs"/>
                </a:rPr>
                <a:t>1.</a:t>
              </a:r>
              <a:r>
                <a:rPr kumimoji="0" lang="zh-CN" altLang="en-US" sz="1600" b="0" i="0" u="none" strike="noStrike" kern="1200" cap="none" spc="0" normalizeH="0" baseline="0" noProof="0" dirty="0">
                  <a:ln>
                    <a:noFill/>
                  </a:ln>
                  <a:solidFill>
                    <a:schemeClr val="lt1"/>
                  </a:solidFill>
                  <a:effectLst/>
                  <a:uLnTx/>
                  <a:uFillTx/>
                  <a:latin typeface="+mn-lt"/>
                  <a:ea typeface="+mn-ea"/>
                  <a:cs typeface="+mn-cs"/>
                </a:rPr>
                <a:t>灶具使用期限（</a:t>
              </a:r>
              <a:r>
                <a:rPr kumimoji="0" lang="en-US" altLang="zh-CN" sz="1600" b="0" i="0" u="none" strike="noStrike" kern="1200" cap="none" spc="0" normalizeH="0" baseline="0" noProof="0" dirty="0">
                  <a:ln>
                    <a:noFill/>
                  </a:ln>
                  <a:solidFill>
                    <a:schemeClr val="lt1"/>
                  </a:solidFill>
                  <a:effectLst/>
                  <a:uLnTx/>
                  <a:uFillTx/>
                  <a:latin typeface="+mn-lt"/>
                  <a:ea typeface="+mn-ea"/>
                  <a:cs typeface="+mn-cs"/>
                </a:rPr>
                <a:t>8</a:t>
              </a:r>
              <a:r>
                <a:rPr kumimoji="0" lang="zh-CN" altLang="en-US" sz="1600" b="0" i="0" u="none" strike="noStrike" kern="1200" cap="none" spc="0" normalizeH="0" baseline="0" noProof="0" dirty="0">
                  <a:ln>
                    <a:noFill/>
                  </a:ln>
                  <a:solidFill>
                    <a:schemeClr val="lt1"/>
                  </a:solidFill>
                  <a:effectLst/>
                  <a:uLnTx/>
                  <a:uFillTx/>
                  <a:latin typeface="+mn-lt"/>
                  <a:ea typeface="+mn-ea"/>
                  <a:cs typeface="+mn-cs"/>
                </a:rPr>
                <a:t>年）</a:t>
              </a:r>
              <a:endParaRPr kumimoji="0" lang="en-US" altLang="zh-CN" sz="1600" b="0" i="0" u="none" strike="noStrike" kern="1200" cap="none" spc="0" normalizeH="0" baseline="0" noProof="0" dirty="0">
                <a:ln>
                  <a:noFill/>
                </a:ln>
                <a:solidFill>
                  <a:schemeClr val="lt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600" b="0" i="0" u="none" strike="noStrike" kern="1200" cap="none" spc="0" normalizeH="0" baseline="0" noProof="0" dirty="0">
                  <a:ln>
                    <a:noFill/>
                  </a:ln>
                  <a:solidFill>
                    <a:schemeClr val="lt1"/>
                  </a:solidFill>
                  <a:effectLst/>
                  <a:uLnTx/>
                  <a:uFillTx/>
                  <a:latin typeface="+mn-lt"/>
                  <a:ea typeface="+mn-ea"/>
                  <a:cs typeface="+mn-cs"/>
                </a:rPr>
                <a:t>2.</a:t>
              </a:r>
              <a:r>
                <a:rPr kumimoji="0" lang="zh-CN" altLang="en-US" sz="1600" b="0" i="0" u="none" strike="noStrike" kern="1200" cap="none" spc="0" normalizeH="0" baseline="0" noProof="0" dirty="0">
                  <a:ln>
                    <a:noFill/>
                  </a:ln>
                  <a:solidFill>
                    <a:schemeClr val="lt1"/>
                  </a:solidFill>
                  <a:effectLst/>
                  <a:uLnTx/>
                  <a:uFillTx/>
                  <a:latin typeface="+mn-lt"/>
                  <a:ea typeface="+mn-ea"/>
                  <a:cs typeface="+mn-cs"/>
                </a:rPr>
                <a:t> 合格标签：气源匹配</a:t>
              </a:r>
              <a:endParaRPr kumimoji="0" lang="en-US" altLang="zh-CN" sz="1600" b="0" i="0" u="none" strike="noStrike" kern="1200" cap="none" spc="0" normalizeH="0" baseline="0" noProof="0" dirty="0">
                <a:ln>
                  <a:noFill/>
                </a:ln>
                <a:solidFill>
                  <a:schemeClr val="lt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600" b="0" i="0" u="none" strike="noStrike" kern="1200" cap="none" spc="0" normalizeH="0" baseline="0" noProof="0" dirty="0">
                  <a:ln>
                    <a:noFill/>
                  </a:ln>
                  <a:solidFill>
                    <a:schemeClr val="lt1"/>
                  </a:solidFill>
                  <a:effectLst/>
                  <a:uLnTx/>
                  <a:uFillTx/>
                  <a:latin typeface="+mn-lt"/>
                  <a:ea typeface="+mn-ea"/>
                  <a:cs typeface="+mn-cs"/>
                </a:rPr>
                <a:t>3.</a:t>
              </a:r>
              <a:r>
                <a:rPr kumimoji="0" lang="zh-CN" altLang="en-US" sz="1600" b="0" i="0" u="none" strike="noStrike" kern="1200" cap="none" spc="0" normalizeH="0" baseline="0" noProof="0" dirty="0">
                  <a:ln>
                    <a:noFill/>
                  </a:ln>
                  <a:solidFill>
                    <a:schemeClr val="lt1"/>
                  </a:solidFill>
                  <a:effectLst/>
                  <a:uLnTx/>
                  <a:uFillTx/>
                  <a:latin typeface="+mn-lt"/>
                  <a:ea typeface="+mn-ea"/>
                  <a:cs typeface="+mn-cs"/>
                </a:rPr>
                <a:t>通风</a:t>
              </a:r>
              <a:endParaRPr kumimoji="0" lang="en-US" altLang="zh-CN" sz="1600" b="0" i="0" u="none" strike="noStrike" kern="1200" cap="none" spc="0" normalizeH="0" baseline="0" noProof="0" dirty="0">
                <a:ln>
                  <a:noFill/>
                </a:ln>
                <a:solidFill>
                  <a:schemeClr val="lt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600" b="0" i="0" u="none" strike="noStrike" kern="1200" cap="none" spc="0" normalizeH="0" baseline="0" noProof="0" dirty="0">
                  <a:ln>
                    <a:noFill/>
                  </a:ln>
                  <a:solidFill>
                    <a:schemeClr val="lt1"/>
                  </a:solidFill>
                  <a:effectLst/>
                  <a:uLnTx/>
                  <a:uFillTx/>
                  <a:latin typeface="+mn-lt"/>
                  <a:ea typeface="+mn-ea"/>
                  <a:cs typeface="+mn-cs"/>
                </a:rPr>
                <a:t>4..</a:t>
              </a:r>
              <a:r>
                <a:rPr kumimoji="0" lang="zh-CN" altLang="en-US" sz="1600" b="0" i="0" u="none" strike="noStrike" kern="1200" cap="none" spc="0" normalizeH="0" baseline="0" noProof="0" dirty="0">
                  <a:ln>
                    <a:noFill/>
                  </a:ln>
                  <a:solidFill>
                    <a:schemeClr val="lt1"/>
                  </a:solidFill>
                  <a:effectLst/>
                  <a:uLnTx/>
                  <a:uFillTx/>
                  <a:latin typeface="+mn-lt"/>
                  <a:ea typeface="+mn-ea"/>
                  <a:cs typeface="+mn-cs"/>
                </a:rPr>
                <a:t>安放位置：距离钢瓶</a:t>
              </a:r>
              <a:r>
                <a:rPr kumimoji="0" lang="en-US" altLang="zh-CN" sz="1600" b="0" i="0" u="none" strike="noStrike" kern="1200" cap="none" spc="0" normalizeH="0" baseline="0" noProof="0" dirty="0">
                  <a:ln>
                    <a:noFill/>
                  </a:ln>
                  <a:solidFill>
                    <a:schemeClr val="lt1"/>
                  </a:solidFill>
                  <a:effectLst/>
                  <a:uLnTx/>
                  <a:uFillTx/>
                  <a:latin typeface="+mn-lt"/>
                  <a:ea typeface="+mn-ea"/>
                  <a:cs typeface="+mn-cs"/>
                </a:rPr>
                <a:t>500mm</a:t>
              </a:r>
              <a:r>
                <a:rPr kumimoji="0" lang="zh-CN" altLang="en-US" sz="1600" b="0" i="0" u="none" strike="noStrike" kern="1200" cap="none" spc="0" normalizeH="0" baseline="0" noProof="0" dirty="0">
                  <a:ln>
                    <a:noFill/>
                  </a:ln>
                  <a:solidFill>
                    <a:schemeClr val="lt1"/>
                  </a:solidFill>
                  <a:effectLst/>
                  <a:uLnTx/>
                  <a:uFillTx/>
                  <a:latin typeface="+mn-lt"/>
                  <a:ea typeface="+mn-ea"/>
                  <a:cs typeface="+mn-cs"/>
                </a:rPr>
                <a:t>以上</a:t>
              </a:r>
              <a:endParaRPr kumimoji="0" lang="en-US" altLang="zh-CN" sz="1600" b="0" i="0" u="none" strike="noStrike" kern="1200" cap="none" spc="0" normalizeH="0" baseline="0" noProof="0" dirty="0">
                <a:ln>
                  <a:noFill/>
                </a:ln>
                <a:solidFill>
                  <a:schemeClr val="lt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600" b="0" i="0" u="none" strike="noStrike" kern="1200" cap="none" spc="0" normalizeH="0" baseline="0" noProof="0" dirty="0">
                  <a:ln>
                    <a:noFill/>
                  </a:ln>
                  <a:solidFill>
                    <a:schemeClr val="lt1"/>
                  </a:solidFill>
                  <a:effectLst/>
                  <a:uLnTx/>
                  <a:uFillTx/>
                  <a:latin typeface="+mn-lt"/>
                  <a:ea typeface="+mn-ea"/>
                  <a:cs typeface="+mn-cs"/>
                </a:rPr>
                <a:t>5.</a:t>
              </a:r>
              <a:r>
                <a:rPr kumimoji="0" lang="zh-CN" altLang="en-US" sz="1600" b="0" i="0" u="none" strike="noStrike" kern="1200" cap="none" spc="0" normalizeH="0" baseline="0" noProof="0" dirty="0">
                  <a:ln>
                    <a:noFill/>
                  </a:ln>
                  <a:solidFill>
                    <a:schemeClr val="lt1"/>
                  </a:solidFill>
                  <a:effectLst/>
                  <a:uLnTx/>
                  <a:uFillTx/>
                  <a:latin typeface="+mn-lt"/>
                  <a:ea typeface="+mn-ea"/>
                  <a:cs typeface="+mn-cs"/>
                </a:rPr>
                <a:t>肥皂检漏</a:t>
              </a:r>
              <a:endParaRPr kumimoji="0" lang="zh-CN" altLang="en-US" sz="1600" b="0" i="0" u="none" strike="noStrike" kern="1200" cap="none" spc="0" normalizeH="0" baseline="0" noProof="0" dirty="0">
                <a:ln>
                  <a:noFill/>
                </a:ln>
                <a:solidFill>
                  <a:schemeClr val="lt1"/>
                </a:solidFill>
                <a:effectLst/>
                <a:uLnTx/>
                <a:uFillTx/>
                <a:latin typeface="+mn-lt"/>
                <a:ea typeface="+mn-ea"/>
                <a:cs typeface="+mn-cs"/>
              </a:endParaRPr>
            </a:p>
          </p:txBody>
        </p:sp>
      </p:grpSp>
      <p:sp>
        <p:nvSpPr>
          <p:cNvPr id="12" name="矩形 11"/>
          <p:cNvSpPr/>
          <p:nvPr/>
        </p:nvSpPr>
        <p:spPr>
          <a:xfrm>
            <a:off x="2854325" y="1412875"/>
            <a:ext cx="2862263" cy="2663825"/>
          </a:xfrm>
          <a:prstGeom prst="rect">
            <a:avLst/>
          </a:prstGeom>
          <a:gradFill>
            <a:gsLst>
              <a:gs pos="0">
                <a:schemeClr val="accent3"/>
              </a:gs>
              <a:gs pos="80000">
                <a:schemeClr val="accent3"/>
              </a:gs>
              <a:gs pos="100000">
                <a:schemeClr val="accent3"/>
              </a:gs>
            </a:gsLst>
            <a:lin ang="162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600" b="0" i="0" u="none" strike="noStrike" kern="1200" cap="none" spc="0" normalizeH="0" baseline="0" noProof="0" dirty="0">
                <a:ln>
                  <a:noFill/>
                </a:ln>
                <a:solidFill>
                  <a:srgbClr val="FFFF00"/>
                </a:solidFill>
                <a:effectLst/>
                <a:uLnTx/>
                <a:uFillTx/>
                <a:latin typeface="+mn-lt"/>
                <a:ea typeface="+mn-ea"/>
                <a:cs typeface="+mn-cs"/>
              </a:rPr>
              <a:t>拍照位置：</a:t>
            </a:r>
            <a:endParaRPr kumimoji="0" lang="en-US" altLang="zh-CN" sz="1600" b="0" i="0" u="none" strike="noStrike" kern="1200" cap="none" spc="0" normalizeH="0" baseline="0" noProof="0" dirty="0">
              <a:ln>
                <a:noFill/>
              </a:ln>
              <a:solidFill>
                <a:srgbClr val="FFFF00"/>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600" b="0" i="0" u="none" strike="noStrike" kern="1200" cap="none" spc="0" normalizeH="0" baseline="0" noProof="0" dirty="0">
                <a:ln>
                  <a:noFill/>
                </a:ln>
                <a:solidFill>
                  <a:srgbClr val="FFFF00"/>
                </a:solidFill>
                <a:effectLst/>
                <a:uLnTx/>
                <a:uFillTx/>
                <a:latin typeface="+mn-lt"/>
                <a:ea typeface="+mn-ea"/>
                <a:cs typeface="+mn-cs"/>
              </a:rPr>
              <a:t>1.</a:t>
            </a:r>
            <a:r>
              <a:rPr kumimoji="0" lang="zh-CN" altLang="en-US" sz="1600" b="0" i="0" u="none" strike="noStrike" kern="1200" cap="none" spc="0" normalizeH="0" baseline="0" noProof="0" dirty="0">
                <a:ln>
                  <a:noFill/>
                </a:ln>
                <a:solidFill>
                  <a:srgbClr val="FFFF00"/>
                </a:solidFill>
                <a:effectLst/>
                <a:uLnTx/>
                <a:uFillTx/>
                <a:latin typeface="+mn-lt"/>
                <a:ea typeface="+mn-ea"/>
                <a:cs typeface="+mn-cs"/>
              </a:rPr>
              <a:t>钢瓶安放位置（</a:t>
            </a:r>
            <a:r>
              <a:rPr kumimoji="0" lang="en-US" altLang="zh-CN" sz="1600" b="0" i="0" u="none" strike="noStrike" kern="1200" cap="none" spc="0" normalizeH="0" baseline="0" noProof="0" dirty="0">
                <a:ln>
                  <a:noFill/>
                </a:ln>
                <a:solidFill>
                  <a:srgbClr val="FFFF00"/>
                </a:solidFill>
                <a:effectLst/>
                <a:uLnTx/>
                <a:uFillTx/>
                <a:latin typeface="+mn-lt"/>
                <a:ea typeface="+mn-ea"/>
                <a:cs typeface="+mn-cs"/>
              </a:rPr>
              <a:t>1-2</a:t>
            </a:r>
            <a:r>
              <a:rPr kumimoji="0" lang="zh-CN" altLang="en-US" sz="1600" b="0" i="0" u="none" strike="noStrike" kern="1200" cap="none" spc="0" normalizeH="0" baseline="0" noProof="0" dirty="0">
                <a:ln>
                  <a:noFill/>
                </a:ln>
                <a:solidFill>
                  <a:srgbClr val="FFFF00"/>
                </a:solidFill>
                <a:effectLst/>
                <a:uLnTx/>
                <a:uFillTx/>
                <a:latin typeface="+mn-lt"/>
                <a:ea typeface="+mn-ea"/>
                <a:cs typeface="+mn-cs"/>
              </a:rPr>
              <a:t>张）</a:t>
            </a:r>
            <a:endParaRPr kumimoji="0" lang="en-US" altLang="zh-CN" sz="1600" b="0" i="0" u="none" strike="noStrike" kern="1200" cap="none" spc="0" normalizeH="0" baseline="0" noProof="0" dirty="0">
              <a:ln>
                <a:noFill/>
              </a:ln>
              <a:solidFill>
                <a:srgbClr val="FFFF00"/>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600" b="0" i="0" u="none" strike="noStrike" kern="1200" cap="none" spc="0" normalizeH="0" baseline="0" noProof="0" dirty="0">
                <a:ln>
                  <a:noFill/>
                </a:ln>
                <a:solidFill>
                  <a:srgbClr val="FFFF00"/>
                </a:solidFill>
                <a:effectLst/>
                <a:uLnTx/>
                <a:uFillTx/>
                <a:latin typeface="+mn-lt"/>
                <a:ea typeface="+mn-ea"/>
                <a:cs typeface="+mn-cs"/>
              </a:rPr>
              <a:t>2.</a:t>
            </a:r>
            <a:r>
              <a:rPr kumimoji="0" lang="zh-CN" altLang="en-US" sz="1600" b="0" i="0" u="none" strike="noStrike" kern="1200" cap="none" spc="0" normalizeH="0" baseline="0" noProof="0" dirty="0">
                <a:ln>
                  <a:noFill/>
                </a:ln>
                <a:solidFill>
                  <a:srgbClr val="FFFF00"/>
                </a:solidFill>
                <a:effectLst/>
                <a:uLnTx/>
                <a:uFillTx/>
                <a:latin typeface="+mn-lt"/>
                <a:ea typeface="+mn-ea"/>
                <a:cs typeface="+mn-cs"/>
              </a:rPr>
              <a:t>热水器、排烟管是否伸出窗外，烟管连接处（</a:t>
            </a:r>
            <a:r>
              <a:rPr kumimoji="0" lang="en-US" altLang="zh-CN" sz="1600" b="0" i="0" u="none" strike="noStrike" kern="1200" cap="none" spc="0" normalizeH="0" baseline="0" noProof="0" dirty="0">
                <a:ln>
                  <a:noFill/>
                </a:ln>
                <a:solidFill>
                  <a:srgbClr val="FFFF00"/>
                </a:solidFill>
                <a:effectLst/>
                <a:uLnTx/>
                <a:uFillTx/>
                <a:latin typeface="+mn-lt"/>
                <a:ea typeface="+mn-ea"/>
                <a:cs typeface="+mn-cs"/>
              </a:rPr>
              <a:t>2-3</a:t>
            </a:r>
            <a:r>
              <a:rPr kumimoji="0" lang="zh-CN" altLang="en-US" sz="1600" b="0" i="0" u="none" strike="noStrike" kern="1200" cap="none" spc="0" normalizeH="0" baseline="0" noProof="0" dirty="0">
                <a:ln>
                  <a:noFill/>
                </a:ln>
                <a:solidFill>
                  <a:srgbClr val="FFFF00"/>
                </a:solidFill>
                <a:effectLst/>
                <a:uLnTx/>
                <a:uFillTx/>
                <a:latin typeface="+mn-lt"/>
                <a:ea typeface="+mn-ea"/>
                <a:cs typeface="+mn-cs"/>
              </a:rPr>
              <a:t>张）</a:t>
            </a:r>
            <a:endParaRPr kumimoji="0" lang="en-US" altLang="zh-CN" sz="1600" b="0" i="0" u="none" strike="noStrike" kern="1200" cap="none" spc="0" normalizeH="0" baseline="0" noProof="0" dirty="0">
              <a:ln>
                <a:noFill/>
              </a:ln>
              <a:solidFill>
                <a:srgbClr val="FFFF00"/>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600" b="0" i="0" u="none" strike="noStrike" kern="1200" cap="none" spc="0" normalizeH="0" baseline="0" noProof="0" dirty="0">
                <a:ln>
                  <a:noFill/>
                </a:ln>
                <a:solidFill>
                  <a:srgbClr val="FFFF00"/>
                </a:solidFill>
                <a:effectLst/>
                <a:uLnTx/>
                <a:uFillTx/>
                <a:latin typeface="+mn-lt"/>
                <a:ea typeface="+mn-ea"/>
                <a:cs typeface="+mn-cs"/>
              </a:rPr>
              <a:t>3.</a:t>
            </a:r>
            <a:r>
              <a:rPr kumimoji="0" lang="zh-CN" altLang="en-US" sz="1600" b="0" i="0" u="none" strike="noStrike" kern="1200" cap="none" spc="0" normalizeH="0" baseline="0" noProof="0" dirty="0">
                <a:ln>
                  <a:noFill/>
                </a:ln>
                <a:solidFill>
                  <a:srgbClr val="FFFF00"/>
                </a:solidFill>
                <a:effectLst/>
                <a:uLnTx/>
                <a:uFillTx/>
                <a:latin typeface="+mn-lt"/>
                <a:ea typeface="+mn-ea"/>
                <a:cs typeface="+mn-cs"/>
              </a:rPr>
              <a:t>胶管接头管卡、管孔洞处（</a:t>
            </a:r>
            <a:r>
              <a:rPr kumimoji="0" lang="en-US" altLang="zh-CN" sz="1600" b="0" i="0" u="none" strike="noStrike" kern="1200" cap="none" spc="0" normalizeH="0" baseline="0" noProof="0" dirty="0">
                <a:ln>
                  <a:noFill/>
                </a:ln>
                <a:solidFill>
                  <a:srgbClr val="FFFF00"/>
                </a:solidFill>
                <a:effectLst/>
                <a:uLnTx/>
                <a:uFillTx/>
                <a:latin typeface="+mn-lt"/>
                <a:ea typeface="+mn-ea"/>
                <a:cs typeface="+mn-cs"/>
              </a:rPr>
              <a:t>1-2</a:t>
            </a:r>
            <a:r>
              <a:rPr kumimoji="0" lang="zh-CN" altLang="en-US" sz="1600" b="0" i="0" u="none" strike="noStrike" kern="1200" cap="none" spc="0" normalizeH="0" baseline="0" noProof="0" dirty="0">
                <a:ln>
                  <a:noFill/>
                </a:ln>
                <a:solidFill>
                  <a:srgbClr val="FFFF00"/>
                </a:solidFill>
                <a:effectLst/>
                <a:uLnTx/>
                <a:uFillTx/>
                <a:latin typeface="+mn-lt"/>
                <a:ea typeface="+mn-ea"/>
                <a:cs typeface="+mn-cs"/>
              </a:rPr>
              <a:t>张）</a:t>
            </a:r>
            <a:endParaRPr kumimoji="0" lang="en-US" altLang="zh-CN" sz="1600" b="0" i="0" u="none" strike="noStrike" kern="1200" cap="none" spc="0" normalizeH="0" baseline="0" noProof="0" dirty="0">
              <a:ln>
                <a:noFill/>
              </a:ln>
              <a:solidFill>
                <a:srgbClr val="FFFF00"/>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600" b="0" i="0" u="none" strike="noStrike" kern="1200" cap="none" spc="0" normalizeH="0" baseline="0" noProof="0" dirty="0">
                <a:ln>
                  <a:noFill/>
                </a:ln>
                <a:solidFill>
                  <a:srgbClr val="FFFF00"/>
                </a:solidFill>
                <a:effectLst/>
                <a:uLnTx/>
                <a:uFillTx/>
                <a:latin typeface="+mn-lt"/>
                <a:ea typeface="+mn-ea"/>
                <a:cs typeface="+mn-cs"/>
              </a:rPr>
              <a:t>4.</a:t>
            </a:r>
            <a:r>
              <a:rPr kumimoji="0" lang="zh-CN" altLang="en-US" sz="1600" b="0" i="0" u="none" strike="noStrike" kern="1200" cap="none" spc="0" normalizeH="0" baseline="0" noProof="0" dirty="0">
                <a:ln>
                  <a:noFill/>
                </a:ln>
                <a:solidFill>
                  <a:srgbClr val="FFFF00"/>
                </a:solidFill>
                <a:effectLst/>
                <a:uLnTx/>
                <a:uFillTx/>
                <a:latin typeface="+mn-lt"/>
                <a:ea typeface="+mn-ea"/>
                <a:cs typeface="+mn-cs"/>
              </a:rPr>
              <a:t>灶具、是否有熄火保护装置（</a:t>
            </a:r>
            <a:r>
              <a:rPr kumimoji="0" lang="en-US" altLang="zh-CN" sz="1600" b="0" i="0" u="none" strike="noStrike" kern="1200" cap="none" spc="0" normalizeH="0" baseline="0" noProof="0" dirty="0">
                <a:ln>
                  <a:noFill/>
                </a:ln>
                <a:solidFill>
                  <a:srgbClr val="FFFF00"/>
                </a:solidFill>
                <a:effectLst/>
                <a:uLnTx/>
                <a:uFillTx/>
                <a:latin typeface="+mn-lt"/>
                <a:ea typeface="+mn-ea"/>
                <a:cs typeface="+mn-cs"/>
              </a:rPr>
              <a:t>1-2</a:t>
            </a:r>
            <a:r>
              <a:rPr kumimoji="0" lang="zh-CN" altLang="en-US" sz="1600" b="0" i="0" u="none" strike="noStrike" kern="1200" cap="none" spc="0" normalizeH="0" baseline="0" noProof="0" dirty="0">
                <a:ln>
                  <a:noFill/>
                </a:ln>
                <a:solidFill>
                  <a:srgbClr val="FFFF00"/>
                </a:solidFill>
                <a:effectLst/>
                <a:uLnTx/>
                <a:uFillTx/>
                <a:latin typeface="+mn-lt"/>
                <a:ea typeface="+mn-ea"/>
                <a:cs typeface="+mn-cs"/>
              </a:rPr>
              <a:t>张）</a:t>
            </a:r>
            <a:endParaRPr kumimoji="0" lang="en-US" altLang="zh-CN" sz="1600" b="0" i="0" u="none" strike="noStrike" kern="1200" cap="none" spc="0" normalizeH="0" baseline="0" noProof="0" dirty="0">
              <a:ln>
                <a:noFill/>
              </a:ln>
              <a:solidFill>
                <a:srgbClr val="FFFF00"/>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600" b="0" i="0" u="none" strike="noStrike" kern="1200" cap="none" spc="0" normalizeH="0" baseline="0" noProof="0" dirty="0">
                <a:ln>
                  <a:noFill/>
                </a:ln>
                <a:solidFill>
                  <a:srgbClr val="FFFF00"/>
                </a:solidFill>
                <a:effectLst/>
                <a:uLnTx/>
                <a:uFillTx/>
                <a:latin typeface="+mn-lt"/>
                <a:ea typeface="+mn-ea"/>
                <a:cs typeface="+mn-cs"/>
              </a:rPr>
              <a:t>5.</a:t>
            </a:r>
            <a:r>
              <a:rPr kumimoji="0" lang="zh-CN" altLang="en-US" sz="1600" b="0" i="0" u="none" strike="noStrike" kern="1200" cap="none" spc="0" normalizeH="0" baseline="0" noProof="0" dirty="0">
                <a:ln>
                  <a:noFill/>
                </a:ln>
                <a:solidFill>
                  <a:srgbClr val="FFFF00"/>
                </a:solidFill>
                <a:effectLst/>
                <a:uLnTx/>
                <a:uFillTx/>
                <a:latin typeface="+mn-lt"/>
                <a:ea typeface="+mn-ea"/>
                <a:cs typeface="+mn-cs"/>
              </a:rPr>
              <a:t>减压阀及连接处（</a:t>
            </a:r>
            <a:r>
              <a:rPr kumimoji="0" lang="en-US" altLang="zh-CN" sz="1600" b="0" i="0" u="none" strike="noStrike" kern="1200" cap="none" spc="0" normalizeH="0" baseline="0" noProof="0" dirty="0">
                <a:ln>
                  <a:noFill/>
                </a:ln>
                <a:solidFill>
                  <a:srgbClr val="FFFF00"/>
                </a:solidFill>
                <a:effectLst/>
                <a:uLnTx/>
                <a:uFillTx/>
                <a:latin typeface="+mn-lt"/>
                <a:ea typeface="+mn-ea"/>
                <a:cs typeface="+mn-cs"/>
              </a:rPr>
              <a:t>1-2</a:t>
            </a:r>
            <a:r>
              <a:rPr kumimoji="0" lang="zh-CN" altLang="en-US" sz="1600" b="0" i="0" u="none" strike="noStrike" kern="1200" cap="none" spc="0" normalizeH="0" baseline="0" noProof="0" dirty="0">
                <a:ln>
                  <a:noFill/>
                </a:ln>
                <a:solidFill>
                  <a:srgbClr val="FFFF00"/>
                </a:solidFill>
                <a:effectLst/>
                <a:uLnTx/>
                <a:uFillTx/>
                <a:latin typeface="+mn-lt"/>
                <a:ea typeface="+mn-ea"/>
                <a:cs typeface="+mn-cs"/>
              </a:rPr>
              <a:t>张）</a:t>
            </a:r>
            <a:endParaRPr kumimoji="0" lang="en-US" altLang="zh-CN" sz="1600" b="0" i="0" u="none" strike="noStrike" kern="1200" cap="none" spc="0" normalizeH="0" baseline="0" noProof="0" dirty="0">
              <a:ln>
                <a:noFill/>
              </a:ln>
              <a:solidFill>
                <a:srgbClr val="FFFF00"/>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600" b="0" i="0" u="none" strike="noStrike" kern="1200" cap="none" spc="0" normalizeH="0" baseline="0" noProof="0" dirty="0">
                <a:ln>
                  <a:noFill/>
                </a:ln>
                <a:solidFill>
                  <a:srgbClr val="FFFF00"/>
                </a:solidFill>
                <a:effectLst/>
                <a:uLnTx/>
                <a:uFillTx/>
                <a:latin typeface="+mn-lt"/>
                <a:ea typeface="+mn-ea"/>
                <a:cs typeface="+mn-cs"/>
              </a:rPr>
              <a:t>6.</a:t>
            </a:r>
            <a:r>
              <a:rPr kumimoji="0" lang="zh-CN" altLang="en-US" sz="1600" b="0" i="0" u="none" strike="noStrike" kern="1200" cap="none" spc="0" normalizeH="0" baseline="0" noProof="0" dirty="0">
                <a:ln>
                  <a:noFill/>
                </a:ln>
                <a:solidFill>
                  <a:srgbClr val="FFFF00"/>
                </a:solidFill>
                <a:effectLst/>
                <a:uLnTx/>
                <a:uFillTx/>
                <a:latin typeface="+mn-lt"/>
                <a:ea typeface="+mn-ea"/>
                <a:cs typeface="+mn-cs"/>
              </a:rPr>
              <a:t>有隐患处（多张）</a:t>
            </a:r>
            <a:endParaRPr kumimoji="0" lang="zh-CN" altLang="en-US" sz="1600" b="0" i="0" u="none" strike="noStrike" kern="1200" cap="none" spc="0" normalizeH="0" baseline="0" noProof="0" dirty="0">
              <a:ln>
                <a:noFill/>
              </a:ln>
              <a:solidFill>
                <a:srgbClr val="FFFF00"/>
              </a:solidFill>
              <a:effectLst/>
              <a:uLnTx/>
              <a:uFillTx/>
              <a:latin typeface="+mn-lt"/>
              <a:ea typeface="+mn-ea"/>
              <a:cs typeface="+mn-cs"/>
            </a:endParaRPr>
          </a:p>
        </p:txBody>
      </p:sp>
      <p:cxnSp>
        <p:nvCxnSpPr>
          <p:cNvPr id="17" name="直接箭头连接符 16"/>
          <p:cNvCxnSpPr/>
          <p:nvPr/>
        </p:nvCxnSpPr>
        <p:spPr>
          <a:xfrm>
            <a:off x="5005388" y="3717925"/>
            <a:ext cx="928688" cy="1588"/>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直接箭头连接符 15"/>
          <p:cNvCxnSpPr/>
          <p:nvPr/>
        </p:nvCxnSpPr>
        <p:spPr>
          <a:xfrm>
            <a:off x="4573270" y="3933508"/>
            <a:ext cx="432435" cy="504190"/>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直接箭头连接符 13"/>
          <p:cNvCxnSpPr/>
          <p:nvPr/>
        </p:nvCxnSpPr>
        <p:spPr>
          <a:xfrm>
            <a:off x="4214813" y="3933190"/>
            <a:ext cx="574675" cy="2016125"/>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直接箭头连接符 12"/>
          <p:cNvCxnSpPr/>
          <p:nvPr/>
        </p:nvCxnSpPr>
        <p:spPr>
          <a:xfrm flipH="1" flipV="1">
            <a:off x="3348990" y="5373053"/>
            <a:ext cx="1009650" cy="1090930"/>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圆角矩形标注 14"/>
          <p:cNvSpPr/>
          <p:nvPr/>
        </p:nvSpPr>
        <p:spPr>
          <a:xfrm>
            <a:off x="6365875" y="3646488"/>
            <a:ext cx="2582863" cy="2879725"/>
          </a:xfrm>
          <a:prstGeom prst="wedgeRoundRectCallout">
            <a:avLst>
              <a:gd name="adj1" fmla="val -95238"/>
              <a:gd name="adj2" fmla="val 14967"/>
              <a:gd name="adj3" fmla="val 16667"/>
            </a:avLst>
          </a:prstGeom>
          <a:gradFill>
            <a:gsLst>
              <a:gs pos="0">
                <a:schemeClr val="accent3"/>
              </a:gs>
              <a:gs pos="80000">
                <a:schemeClr val="accent3"/>
              </a:gs>
              <a:gs pos="100000">
                <a:schemeClr val="accent3"/>
              </a:gs>
            </a:gsLst>
            <a:lin ang="162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600" b="0" i="0" u="none" strike="noStrike" kern="1200" cap="none" spc="0" normalizeH="0" baseline="0" noProof="0" dirty="0">
                <a:ln>
                  <a:noFill/>
                </a:ln>
                <a:solidFill>
                  <a:schemeClr val="lt1"/>
                </a:solidFill>
                <a:effectLst/>
                <a:uLnTx/>
                <a:uFillTx/>
                <a:latin typeface="+mn-lt"/>
                <a:ea typeface="+mn-ea"/>
                <a:cs typeface="+mn-cs"/>
              </a:rPr>
              <a:t>1.</a:t>
            </a:r>
            <a:r>
              <a:rPr kumimoji="0" lang="zh-CN" altLang="en-US" sz="1600" b="0" i="0" u="none" strike="noStrike" kern="1200" cap="none" spc="0" normalizeH="0" baseline="0" noProof="0" dirty="0">
                <a:ln>
                  <a:noFill/>
                </a:ln>
                <a:solidFill>
                  <a:schemeClr val="lt1"/>
                </a:solidFill>
                <a:effectLst/>
                <a:uLnTx/>
                <a:uFillTx/>
                <a:latin typeface="+mn-lt"/>
                <a:ea typeface="+mn-ea"/>
                <a:cs typeface="+mn-cs"/>
              </a:rPr>
              <a:t>胶管使用期限或按说明（</a:t>
            </a:r>
            <a:r>
              <a:rPr kumimoji="0" lang="en-US" altLang="zh-CN" sz="1600" b="0" i="0" u="none" strike="noStrike" kern="1200" cap="none" spc="0" normalizeH="0" baseline="0" noProof="0" dirty="0">
                <a:ln>
                  <a:noFill/>
                </a:ln>
                <a:solidFill>
                  <a:schemeClr val="lt1"/>
                </a:solidFill>
                <a:effectLst/>
                <a:uLnTx/>
                <a:uFillTx/>
                <a:latin typeface="+mn-lt"/>
                <a:ea typeface="+mn-ea"/>
                <a:cs typeface="+mn-cs"/>
              </a:rPr>
              <a:t>3</a:t>
            </a:r>
            <a:r>
              <a:rPr kumimoji="0" lang="zh-CN" altLang="en-US" sz="1600" b="0" i="0" u="none" strike="noStrike" kern="1200" cap="none" spc="0" normalizeH="0" baseline="0" noProof="0" dirty="0">
                <a:ln>
                  <a:noFill/>
                </a:ln>
                <a:solidFill>
                  <a:schemeClr val="lt1"/>
                </a:solidFill>
                <a:effectLst/>
                <a:uLnTx/>
                <a:uFillTx/>
                <a:latin typeface="+mn-lt"/>
                <a:ea typeface="+mn-ea"/>
                <a:cs typeface="+mn-cs"/>
              </a:rPr>
              <a:t>年）</a:t>
            </a:r>
            <a:endParaRPr kumimoji="0" lang="en-US" altLang="zh-CN" sz="1600" b="0" i="0" u="none" strike="noStrike" kern="1200" cap="none" spc="0" normalizeH="0" baseline="0" noProof="0" dirty="0">
              <a:ln>
                <a:noFill/>
              </a:ln>
              <a:solidFill>
                <a:schemeClr val="lt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600" b="0" i="0" u="none" strike="noStrike" kern="1200" cap="none" spc="0" normalizeH="0" baseline="0" noProof="0" dirty="0">
                <a:ln>
                  <a:noFill/>
                </a:ln>
                <a:solidFill>
                  <a:schemeClr val="lt1"/>
                </a:solidFill>
                <a:effectLst/>
                <a:uLnTx/>
                <a:uFillTx/>
                <a:latin typeface="+mn-lt"/>
                <a:ea typeface="+mn-ea"/>
                <a:cs typeface="+mn-cs"/>
              </a:rPr>
              <a:t>2.</a:t>
            </a:r>
            <a:r>
              <a:rPr kumimoji="0" lang="zh-CN" altLang="en-US" sz="1600" b="0" i="0" u="none" strike="noStrike" kern="1200" cap="none" spc="0" normalizeH="0" baseline="0" noProof="0" dirty="0">
                <a:ln>
                  <a:noFill/>
                </a:ln>
                <a:solidFill>
                  <a:schemeClr val="lt1"/>
                </a:solidFill>
                <a:effectLst/>
                <a:uLnTx/>
                <a:uFillTx/>
                <a:latin typeface="+mn-lt"/>
                <a:ea typeface="+mn-ea"/>
                <a:cs typeface="+mn-cs"/>
              </a:rPr>
              <a:t> 规定标志：胶管标准、厂名、出厂日期、使用期限</a:t>
            </a:r>
            <a:endParaRPr kumimoji="0" lang="en-US" altLang="zh-CN" sz="1600" b="0" i="0" u="none" strike="noStrike" kern="1200" cap="none" spc="0" normalizeH="0" baseline="0" noProof="0" dirty="0">
              <a:ln>
                <a:noFill/>
              </a:ln>
              <a:solidFill>
                <a:schemeClr val="lt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600" b="0" i="0" u="none" strike="noStrike" kern="1200" cap="none" spc="0" normalizeH="0" baseline="0" noProof="0" dirty="0">
                <a:ln>
                  <a:noFill/>
                </a:ln>
                <a:solidFill>
                  <a:schemeClr val="lt1"/>
                </a:solidFill>
                <a:effectLst/>
                <a:uLnTx/>
                <a:uFillTx/>
                <a:latin typeface="+mn-lt"/>
                <a:ea typeface="+mn-ea"/>
                <a:cs typeface="+mn-cs"/>
              </a:rPr>
              <a:t>3.</a:t>
            </a:r>
            <a:r>
              <a:rPr kumimoji="0" lang="zh-CN" altLang="en-US" sz="1600" b="0" i="0" u="none" strike="noStrike" kern="1200" cap="none" spc="0" normalizeH="0" baseline="0" noProof="0" dirty="0">
                <a:ln>
                  <a:noFill/>
                </a:ln>
                <a:solidFill>
                  <a:schemeClr val="lt1"/>
                </a:solidFill>
                <a:effectLst/>
                <a:uLnTx/>
                <a:uFillTx/>
                <a:latin typeface="+mn-lt"/>
                <a:ea typeface="+mn-ea"/>
                <a:cs typeface="+mn-cs"/>
              </a:rPr>
              <a:t>适用介质：液化石油气</a:t>
            </a:r>
            <a:endParaRPr kumimoji="0" lang="en-US" altLang="zh-CN" sz="1600" b="0" i="0" u="none" strike="noStrike" kern="1200" cap="none" spc="0" normalizeH="0" baseline="0" noProof="0" dirty="0">
              <a:ln>
                <a:noFill/>
              </a:ln>
              <a:solidFill>
                <a:schemeClr val="lt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600" b="0" i="0" u="none" strike="noStrike" kern="1200" cap="none" spc="0" normalizeH="0" baseline="0" noProof="0" dirty="0">
                <a:ln>
                  <a:noFill/>
                </a:ln>
                <a:solidFill>
                  <a:schemeClr val="lt1"/>
                </a:solidFill>
                <a:effectLst/>
                <a:uLnTx/>
                <a:uFillTx/>
                <a:latin typeface="+mn-lt"/>
                <a:ea typeface="+mn-ea"/>
                <a:cs typeface="+mn-cs"/>
              </a:rPr>
              <a:t>4..</a:t>
            </a:r>
            <a:r>
              <a:rPr kumimoji="0" lang="zh-CN" altLang="en-US" sz="1600" b="0" i="0" u="none" strike="noStrike" kern="1200" cap="none" spc="0" normalizeH="0" baseline="0" noProof="0" dirty="0">
                <a:ln>
                  <a:noFill/>
                </a:ln>
                <a:solidFill>
                  <a:schemeClr val="lt1"/>
                </a:solidFill>
                <a:effectLst/>
                <a:uLnTx/>
                <a:uFillTx/>
                <a:latin typeface="+mn-lt"/>
                <a:ea typeface="+mn-ea"/>
                <a:cs typeface="+mn-cs"/>
              </a:rPr>
              <a:t>连接方式：对多接头要求不超过</a:t>
            </a:r>
            <a:r>
              <a:rPr kumimoji="0" lang="en-US" altLang="zh-CN" sz="1600" b="0" i="0" u="none" strike="noStrike" kern="1200" cap="none" spc="0" normalizeH="0" baseline="0" noProof="0" dirty="0">
                <a:ln>
                  <a:noFill/>
                </a:ln>
                <a:solidFill>
                  <a:schemeClr val="lt1"/>
                </a:solidFill>
                <a:effectLst/>
                <a:uLnTx/>
                <a:uFillTx/>
                <a:latin typeface="+mn-lt"/>
                <a:ea typeface="+mn-ea"/>
                <a:cs typeface="+mn-cs"/>
              </a:rPr>
              <a:t>2</a:t>
            </a:r>
            <a:r>
              <a:rPr kumimoji="0" lang="zh-CN" altLang="en-US" sz="1600" b="0" i="0" u="none" strike="noStrike" kern="1200" cap="none" spc="0" normalizeH="0" baseline="0" noProof="0" dirty="0">
                <a:ln>
                  <a:noFill/>
                </a:ln>
                <a:solidFill>
                  <a:schemeClr val="lt1"/>
                </a:solidFill>
                <a:effectLst/>
                <a:uLnTx/>
                <a:uFillTx/>
                <a:latin typeface="+mn-lt"/>
                <a:ea typeface="+mn-ea"/>
                <a:cs typeface="+mn-cs"/>
              </a:rPr>
              <a:t>个</a:t>
            </a:r>
            <a:endParaRPr kumimoji="0" lang="en-US" altLang="zh-CN" sz="1600" b="0" i="0" u="none" strike="noStrike" kern="1200" cap="none" spc="0" normalizeH="0" baseline="0" noProof="0" dirty="0">
              <a:ln>
                <a:noFill/>
              </a:ln>
              <a:solidFill>
                <a:schemeClr val="lt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600" b="0" i="0" u="none" strike="noStrike" kern="1200" cap="none" spc="0" normalizeH="0" baseline="0" noProof="0" dirty="0">
                <a:ln>
                  <a:noFill/>
                </a:ln>
                <a:solidFill>
                  <a:schemeClr val="lt1"/>
                </a:solidFill>
                <a:effectLst/>
                <a:uLnTx/>
                <a:uFillTx/>
                <a:latin typeface="+mn-lt"/>
                <a:ea typeface="+mn-ea"/>
                <a:cs typeface="+mn-cs"/>
              </a:rPr>
              <a:t>5.</a:t>
            </a:r>
            <a:r>
              <a:rPr kumimoji="0" lang="zh-CN" altLang="en-US" sz="1600" b="0" i="0" u="none" strike="noStrike" kern="1200" cap="none" spc="0" normalizeH="0" baseline="0" noProof="0" dirty="0">
                <a:ln>
                  <a:noFill/>
                </a:ln>
                <a:solidFill>
                  <a:schemeClr val="lt1"/>
                </a:solidFill>
                <a:effectLst/>
                <a:uLnTx/>
                <a:uFillTx/>
                <a:latin typeface="+mn-lt"/>
                <a:ea typeface="+mn-ea"/>
                <a:cs typeface="+mn-cs"/>
              </a:rPr>
              <a:t>接头管卡是否牢固</a:t>
            </a:r>
            <a:endParaRPr kumimoji="0" lang="en-US" altLang="zh-CN" sz="1600" b="0" i="0" u="none" strike="noStrike" kern="1200" cap="none" spc="0" normalizeH="0" baseline="0" noProof="0" dirty="0">
              <a:ln>
                <a:noFill/>
              </a:ln>
              <a:solidFill>
                <a:schemeClr val="lt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600" b="0" i="0" u="none" strike="noStrike" kern="1200" cap="none" spc="0" normalizeH="0" baseline="0" noProof="0" dirty="0">
                <a:ln>
                  <a:noFill/>
                </a:ln>
                <a:solidFill>
                  <a:schemeClr val="lt1"/>
                </a:solidFill>
                <a:effectLst/>
                <a:uLnTx/>
                <a:uFillTx/>
                <a:latin typeface="+mn-lt"/>
                <a:ea typeface="+mn-ea"/>
                <a:cs typeface="+mn-cs"/>
              </a:rPr>
              <a:t>5.</a:t>
            </a:r>
            <a:r>
              <a:rPr kumimoji="0" lang="zh-CN" altLang="en-US" sz="1600" b="0" i="0" u="none" strike="noStrike" kern="1200" cap="none" spc="0" normalizeH="0" baseline="0" noProof="0" dirty="0">
                <a:ln>
                  <a:noFill/>
                </a:ln>
                <a:solidFill>
                  <a:schemeClr val="lt1"/>
                </a:solidFill>
                <a:effectLst/>
                <a:uLnTx/>
                <a:uFillTx/>
                <a:latin typeface="+mn-lt"/>
                <a:ea typeface="+mn-ea"/>
                <a:cs typeface="+mn-cs"/>
              </a:rPr>
              <a:t>肥皂检漏</a:t>
            </a:r>
            <a:endParaRPr kumimoji="0" lang="zh-CN" altLang="en-US" sz="1600" b="0" i="0" u="none" strike="noStrike" kern="1200" cap="none" spc="0" normalizeH="0" baseline="0" noProof="0" dirty="0">
              <a:ln>
                <a:noFill/>
              </a:ln>
              <a:solidFill>
                <a:schemeClr val="lt1"/>
              </a:solidFill>
              <a:effectLst/>
              <a:uLnTx/>
              <a:uFillTx/>
              <a:latin typeface="+mn-lt"/>
              <a:ea typeface="+mn-ea"/>
              <a:cs typeface="+mn-cs"/>
            </a:endParaRPr>
          </a:p>
        </p:txBody>
      </p:sp>
      <p:cxnSp>
        <p:nvCxnSpPr>
          <p:cNvPr id="3" name="直接箭头连接符 2"/>
          <p:cNvCxnSpPr/>
          <p:nvPr/>
        </p:nvCxnSpPr>
        <p:spPr>
          <a:xfrm rot="5400000">
            <a:off x="3029744" y="4540726"/>
            <a:ext cx="1357313" cy="142875"/>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advTm="5769">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900113" y="1339850"/>
            <a:ext cx="8147050" cy="368300"/>
          </a:xfrm>
          <a:prstGeom prst="rect">
            <a:avLst/>
          </a:prstGeom>
          <a:noFill/>
        </p:spPr>
        <p:txBody>
          <a:bodyPr wrap="square" rtlCol="0">
            <a:spAutoFit/>
          </a:bodyPr>
          <a:p>
            <a:r>
              <a:rPr lang="en-US" altLang="zh-CN" kern="0" noProof="0" dirty="0" smtClean="0">
                <a:effectLst>
                  <a:outerShdw blurRad="38100" dist="38100" dir="2700000" algn="tl">
                    <a:srgbClr val="000000"/>
                  </a:outerShdw>
                </a:effectLst>
                <a:latin typeface="+mn-lt"/>
                <a:ea typeface="+mn-ea"/>
                <a:cs typeface="+mn-cs"/>
                <a:sym typeface="+mn-ea"/>
              </a:rPr>
              <a:t>2.</a:t>
            </a:r>
            <a:r>
              <a:rPr lang="zh-CN" altLang="en-US" kern="0" noProof="0" dirty="0" smtClean="0">
                <a:effectLst>
                  <a:outerShdw blurRad="38100" dist="38100" dir="2700000" algn="tl">
                    <a:srgbClr val="000000"/>
                  </a:outerShdw>
                </a:effectLst>
                <a:latin typeface="+mn-lt"/>
                <a:ea typeface="+mn-ea"/>
                <a:cs typeface="+mn-cs"/>
                <a:sym typeface="+mn-ea"/>
              </a:rPr>
              <a:t>液化气入户安检的主要内容：</a:t>
            </a:r>
            <a:endParaRPr lang="zh-CN" altLang="en-US" noProof="1"/>
          </a:p>
        </p:txBody>
      </p:sp>
      <p:sp>
        <p:nvSpPr>
          <p:cNvPr id="10" name="矩形 9"/>
          <p:cNvSpPr/>
          <p:nvPr/>
        </p:nvSpPr>
        <p:spPr>
          <a:xfrm>
            <a:off x="36513" y="1917700"/>
            <a:ext cx="4333875" cy="3594100"/>
          </a:xfrm>
          <a:prstGeom prst="rect">
            <a:avLst/>
          </a:prstGeom>
          <a:gradFill>
            <a:gsLst>
              <a:gs pos="0">
                <a:schemeClr val="accent3"/>
              </a:gs>
              <a:gs pos="80000">
                <a:schemeClr val="accent3"/>
              </a:gs>
              <a:gs pos="100000">
                <a:schemeClr val="accent3"/>
              </a:gs>
            </a:gsLst>
            <a:lin ang="162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rgbClr val="FFFF00"/>
                </a:solidFill>
                <a:effectLst/>
                <a:uLnTx/>
                <a:uFillTx/>
                <a:latin typeface="+mn-ea"/>
                <a:ea typeface="+mn-ea"/>
                <a:cs typeface="+mn-cs"/>
              </a:rPr>
              <a:t>拍照位置：</a:t>
            </a:r>
            <a:endParaRPr kumimoji="0" lang="en-US" altLang="zh-CN" sz="2000" b="0" i="0" u="none" strike="noStrike" kern="1200" cap="none" spc="0" normalizeH="0" baseline="0" noProof="0" dirty="0">
              <a:ln>
                <a:noFill/>
              </a:ln>
              <a:solidFill>
                <a:srgbClr val="FFFF00"/>
              </a:solidFill>
              <a:effectLst/>
              <a:uLnTx/>
              <a:uFillTx/>
              <a:latin typeface="+mn-ea"/>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srgbClr val="FFFF00"/>
                </a:solidFill>
                <a:effectLst/>
                <a:uLnTx/>
                <a:uFillTx/>
                <a:latin typeface="+mn-ea"/>
                <a:ea typeface="+mn-ea"/>
                <a:cs typeface="+mn-cs"/>
              </a:rPr>
              <a:t>1.</a:t>
            </a:r>
            <a:r>
              <a:rPr kumimoji="0" lang="zh-CN" altLang="en-US" sz="2000" b="0" i="0" u="none" strike="noStrike" kern="1200" cap="none" spc="0" normalizeH="0" baseline="0" noProof="0">
                <a:ln>
                  <a:noFill/>
                </a:ln>
                <a:solidFill>
                  <a:srgbClr val="FFFF00"/>
                </a:solidFill>
                <a:effectLst/>
                <a:uLnTx/>
                <a:uFillTx/>
                <a:latin typeface="+mn-ea"/>
                <a:ea typeface="+mn-ea"/>
                <a:cs typeface="+mn-cs"/>
              </a:rPr>
              <a:t>全景、钢</a:t>
            </a:r>
            <a:r>
              <a:rPr kumimoji="0" lang="zh-CN" altLang="en-US" sz="2000" b="0" i="0" u="none" strike="noStrike" kern="1200" cap="none" spc="0" normalizeH="0" baseline="0" noProof="0" dirty="0">
                <a:ln>
                  <a:noFill/>
                </a:ln>
                <a:solidFill>
                  <a:srgbClr val="FFFF00"/>
                </a:solidFill>
                <a:effectLst/>
                <a:uLnTx/>
                <a:uFillTx/>
                <a:latin typeface="+mn-ea"/>
                <a:ea typeface="+mn-ea"/>
                <a:cs typeface="+mn-cs"/>
              </a:rPr>
              <a:t>瓶安放</a:t>
            </a:r>
            <a:r>
              <a:rPr kumimoji="0" lang="zh-CN" altLang="en-US" sz="2000" b="0" i="0" u="none" strike="noStrike" kern="1200" cap="none" spc="0" normalizeH="0" baseline="0" noProof="0">
                <a:ln>
                  <a:noFill/>
                </a:ln>
                <a:solidFill>
                  <a:srgbClr val="FFFF00"/>
                </a:solidFill>
                <a:effectLst/>
                <a:uLnTx/>
                <a:uFillTx/>
                <a:latin typeface="+mn-ea"/>
                <a:ea typeface="+mn-ea"/>
                <a:cs typeface="+mn-cs"/>
              </a:rPr>
              <a:t>位置、排风扇（</a:t>
            </a:r>
            <a:r>
              <a:rPr kumimoji="0" lang="en-US" altLang="zh-CN" sz="2000" b="0" i="0" u="none" strike="noStrike" kern="1200" cap="none" spc="0" normalizeH="0" baseline="0" noProof="0">
                <a:ln>
                  <a:noFill/>
                </a:ln>
                <a:solidFill>
                  <a:srgbClr val="FFFF00"/>
                </a:solidFill>
                <a:effectLst/>
                <a:uLnTx/>
                <a:uFillTx/>
                <a:latin typeface="+mn-ea"/>
                <a:ea typeface="+mn-ea"/>
                <a:cs typeface="+mn-cs"/>
              </a:rPr>
              <a:t>2-3</a:t>
            </a:r>
            <a:r>
              <a:rPr kumimoji="0" lang="zh-CN" altLang="en-US" sz="2000" b="0" i="0" u="none" strike="noStrike" kern="1200" cap="none" spc="0" normalizeH="0" baseline="0" noProof="0">
                <a:ln>
                  <a:noFill/>
                </a:ln>
                <a:solidFill>
                  <a:srgbClr val="FFFF00"/>
                </a:solidFill>
                <a:effectLst/>
                <a:uLnTx/>
                <a:uFillTx/>
                <a:latin typeface="+mn-ea"/>
                <a:ea typeface="+mn-ea"/>
                <a:cs typeface="+mn-cs"/>
              </a:rPr>
              <a:t>张</a:t>
            </a:r>
            <a:r>
              <a:rPr kumimoji="0" lang="zh-CN" altLang="en-US" sz="2000" b="0" i="0" u="none" strike="noStrike" kern="1200" cap="none" spc="0" normalizeH="0" baseline="0" noProof="0" dirty="0">
                <a:ln>
                  <a:noFill/>
                </a:ln>
                <a:solidFill>
                  <a:srgbClr val="FFFF00"/>
                </a:solidFill>
                <a:effectLst/>
                <a:uLnTx/>
                <a:uFillTx/>
                <a:latin typeface="+mn-ea"/>
                <a:ea typeface="+mn-ea"/>
                <a:cs typeface="+mn-cs"/>
              </a:rPr>
              <a:t>）</a:t>
            </a:r>
            <a:endParaRPr kumimoji="0" lang="en-US" altLang="zh-CN" sz="2000" b="0" i="0" u="none" strike="noStrike" kern="1200" cap="none" spc="0" normalizeH="0" baseline="0" noProof="0" dirty="0">
              <a:ln>
                <a:noFill/>
              </a:ln>
              <a:solidFill>
                <a:srgbClr val="FFFF00"/>
              </a:solidFill>
              <a:effectLst/>
              <a:uLnTx/>
              <a:uFillTx/>
              <a:latin typeface="+mn-ea"/>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dirty="0">
                <a:ln>
                  <a:noFill/>
                </a:ln>
                <a:solidFill>
                  <a:srgbClr val="FFFF00"/>
                </a:solidFill>
                <a:effectLst/>
                <a:uLnTx/>
                <a:uFillTx/>
                <a:latin typeface="+mn-ea"/>
                <a:ea typeface="+mn-ea"/>
                <a:cs typeface="+mn-cs"/>
              </a:rPr>
              <a:t>2.</a:t>
            </a:r>
            <a:r>
              <a:rPr kumimoji="0" lang="zh-CN" altLang="en-US" sz="2000" b="0" i="0" u="none" strike="noStrike" kern="1200" cap="none" spc="0" normalizeH="0" baseline="0" noProof="0" dirty="0">
                <a:ln>
                  <a:noFill/>
                </a:ln>
                <a:solidFill>
                  <a:srgbClr val="FFFF00"/>
                </a:solidFill>
                <a:effectLst/>
                <a:uLnTx/>
                <a:uFillTx/>
                <a:latin typeface="+mn-ea"/>
                <a:ea typeface="+mn-ea"/>
                <a:cs typeface="+mn-cs"/>
              </a:rPr>
              <a:t>热水器、排烟管是否伸出窗外，烟管连接处（</a:t>
            </a:r>
            <a:r>
              <a:rPr kumimoji="0" lang="en-US" altLang="zh-CN" sz="2000" b="0" i="0" u="none" strike="noStrike" kern="1200" cap="none" spc="0" normalizeH="0" baseline="0" noProof="0" dirty="0">
                <a:ln>
                  <a:noFill/>
                </a:ln>
                <a:solidFill>
                  <a:srgbClr val="FFFF00"/>
                </a:solidFill>
                <a:effectLst/>
                <a:uLnTx/>
                <a:uFillTx/>
                <a:latin typeface="+mn-ea"/>
                <a:ea typeface="+mn-ea"/>
                <a:cs typeface="+mn-cs"/>
              </a:rPr>
              <a:t>2-3</a:t>
            </a:r>
            <a:r>
              <a:rPr kumimoji="0" lang="zh-CN" altLang="en-US" sz="2000" b="0" i="0" u="none" strike="noStrike" kern="1200" cap="none" spc="0" normalizeH="0" baseline="0" noProof="0" dirty="0">
                <a:ln>
                  <a:noFill/>
                </a:ln>
                <a:solidFill>
                  <a:srgbClr val="FFFF00"/>
                </a:solidFill>
                <a:effectLst/>
                <a:uLnTx/>
                <a:uFillTx/>
                <a:latin typeface="+mn-ea"/>
                <a:ea typeface="+mn-ea"/>
                <a:cs typeface="+mn-cs"/>
              </a:rPr>
              <a:t>张）</a:t>
            </a:r>
            <a:endParaRPr kumimoji="0" lang="en-US" altLang="zh-CN" sz="2000" b="0" i="0" u="none" strike="noStrike" kern="1200" cap="none" spc="0" normalizeH="0" baseline="0" noProof="0" dirty="0">
              <a:ln>
                <a:noFill/>
              </a:ln>
              <a:solidFill>
                <a:srgbClr val="FFFF00"/>
              </a:solidFill>
              <a:effectLst/>
              <a:uLnTx/>
              <a:uFillTx/>
              <a:latin typeface="+mn-ea"/>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srgbClr val="FFFF00"/>
                </a:solidFill>
                <a:effectLst/>
                <a:uLnTx/>
                <a:uFillTx/>
                <a:latin typeface="+mn-ea"/>
                <a:ea typeface="+mn-ea"/>
                <a:cs typeface="+mn-cs"/>
              </a:rPr>
              <a:t>3.</a:t>
            </a:r>
            <a:r>
              <a:rPr kumimoji="0" lang="zh-CN" altLang="en-US" sz="2000" b="0" i="0" u="none" strike="noStrike" kern="1200" cap="none" spc="0" normalizeH="0" baseline="0" noProof="0">
                <a:ln>
                  <a:noFill/>
                </a:ln>
                <a:solidFill>
                  <a:srgbClr val="FFFF00"/>
                </a:solidFill>
                <a:effectLst/>
                <a:uLnTx/>
                <a:uFillTx/>
                <a:latin typeface="+mn-ea"/>
                <a:ea typeface="+mn-ea"/>
                <a:cs typeface="+mn-cs"/>
              </a:rPr>
              <a:t>灶具、是否有熄火保护装置（</a:t>
            </a:r>
            <a:r>
              <a:rPr kumimoji="0" lang="en-US" altLang="zh-CN" sz="2000" b="0" i="0" u="none" strike="noStrike" kern="1200" cap="none" spc="0" normalizeH="0" baseline="0" noProof="0">
                <a:ln>
                  <a:noFill/>
                </a:ln>
                <a:solidFill>
                  <a:srgbClr val="FFFF00"/>
                </a:solidFill>
                <a:effectLst/>
                <a:uLnTx/>
                <a:uFillTx/>
                <a:latin typeface="+mn-ea"/>
                <a:ea typeface="+mn-ea"/>
                <a:cs typeface="+mn-cs"/>
              </a:rPr>
              <a:t>1-2</a:t>
            </a:r>
            <a:r>
              <a:rPr kumimoji="0" lang="zh-CN" altLang="en-US" sz="2000" b="0" i="0" u="none" strike="noStrike" kern="1200" cap="none" spc="0" normalizeH="0" baseline="0" noProof="0">
                <a:ln>
                  <a:noFill/>
                </a:ln>
                <a:solidFill>
                  <a:srgbClr val="FFFF00"/>
                </a:solidFill>
                <a:effectLst/>
                <a:uLnTx/>
                <a:uFillTx/>
                <a:latin typeface="+mn-ea"/>
                <a:ea typeface="+mn-ea"/>
                <a:cs typeface="+mn-cs"/>
              </a:rPr>
              <a:t>张）</a:t>
            </a:r>
            <a:endParaRPr kumimoji="0" lang="en-US" altLang="zh-CN" sz="2000" b="0" i="0" u="none" strike="noStrike" kern="1200" cap="none" spc="0" normalizeH="0" baseline="0" noProof="0" dirty="0">
              <a:ln>
                <a:noFill/>
              </a:ln>
              <a:solidFill>
                <a:srgbClr val="FFFF00"/>
              </a:solidFill>
              <a:effectLst/>
              <a:uLnTx/>
              <a:uFillTx/>
              <a:latin typeface="+mn-ea"/>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srgbClr val="FFFF00"/>
                </a:solidFill>
                <a:effectLst/>
                <a:uLnTx/>
                <a:uFillTx/>
                <a:latin typeface="+mn-ea"/>
                <a:ea typeface="+mn-ea"/>
                <a:cs typeface="+mn-cs"/>
              </a:rPr>
              <a:t>4.</a:t>
            </a:r>
            <a:r>
              <a:rPr kumimoji="0" lang="zh-CN" altLang="en-US" sz="2000" b="0" i="0" u="none" strike="noStrike" kern="1200" cap="none" spc="0" normalizeH="0" baseline="0" noProof="0">
                <a:ln>
                  <a:noFill/>
                </a:ln>
                <a:solidFill>
                  <a:srgbClr val="FFFF00"/>
                </a:solidFill>
                <a:effectLst/>
                <a:uLnTx/>
                <a:uFillTx/>
                <a:latin typeface="+mn-ea"/>
                <a:ea typeface="+mn-ea"/>
                <a:cs typeface="+mn-cs"/>
              </a:rPr>
              <a:t>胶管接头、三叉、管卡、管孔洞处（</a:t>
            </a:r>
            <a:r>
              <a:rPr kumimoji="0" lang="en-US" altLang="zh-CN" sz="2000" b="0" i="0" u="none" strike="noStrike" kern="1200" cap="none" spc="0" normalizeH="0" baseline="0" noProof="0">
                <a:ln>
                  <a:noFill/>
                </a:ln>
                <a:solidFill>
                  <a:srgbClr val="FFFF00"/>
                </a:solidFill>
                <a:effectLst/>
                <a:uLnTx/>
                <a:uFillTx/>
                <a:latin typeface="+mn-ea"/>
                <a:ea typeface="+mn-ea"/>
                <a:cs typeface="+mn-cs"/>
              </a:rPr>
              <a:t>2-3</a:t>
            </a:r>
            <a:r>
              <a:rPr kumimoji="0" lang="zh-CN" altLang="en-US" sz="2000" b="0" i="0" u="none" strike="noStrike" kern="1200" cap="none" spc="0" normalizeH="0" baseline="0" noProof="0">
                <a:ln>
                  <a:noFill/>
                </a:ln>
                <a:solidFill>
                  <a:srgbClr val="FFFF00"/>
                </a:solidFill>
                <a:effectLst/>
                <a:uLnTx/>
                <a:uFillTx/>
                <a:latin typeface="+mn-ea"/>
                <a:ea typeface="+mn-ea"/>
                <a:cs typeface="+mn-cs"/>
              </a:rPr>
              <a:t>张）</a:t>
            </a:r>
            <a:endParaRPr kumimoji="0" lang="en-US" altLang="zh-CN" sz="2000" b="0" i="0" u="none" strike="noStrike" kern="1200" cap="none" spc="0" normalizeH="0" baseline="0" noProof="0" dirty="0">
              <a:ln>
                <a:noFill/>
              </a:ln>
              <a:solidFill>
                <a:srgbClr val="FFFF00"/>
              </a:solidFill>
              <a:effectLst/>
              <a:uLnTx/>
              <a:uFillTx/>
              <a:latin typeface="+mn-ea"/>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dirty="0">
                <a:ln>
                  <a:noFill/>
                </a:ln>
                <a:solidFill>
                  <a:srgbClr val="FFFF00"/>
                </a:solidFill>
                <a:effectLst/>
                <a:uLnTx/>
                <a:uFillTx/>
                <a:latin typeface="+mn-ea"/>
                <a:ea typeface="+mn-ea"/>
                <a:cs typeface="+mn-cs"/>
              </a:rPr>
              <a:t>5.</a:t>
            </a:r>
            <a:r>
              <a:rPr kumimoji="0" lang="zh-CN" altLang="en-US" sz="2000" b="0" i="0" u="none" strike="noStrike" kern="1200" cap="none" spc="0" normalizeH="0" baseline="0" noProof="0" dirty="0">
                <a:ln>
                  <a:noFill/>
                </a:ln>
                <a:solidFill>
                  <a:srgbClr val="FFFF00"/>
                </a:solidFill>
                <a:effectLst/>
                <a:uLnTx/>
                <a:uFillTx/>
                <a:latin typeface="+mn-ea"/>
                <a:ea typeface="+mn-ea"/>
                <a:cs typeface="+mn-cs"/>
              </a:rPr>
              <a:t>减压阀及连接处（</a:t>
            </a:r>
            <a:r>
              <a:rPr kumimoji="0" lang="en-US" altLang="zh-CN" sz="2000" b="0" i="0" u="none" strike="noStrike" kern="1200" cap="none" spc="0" normalizeH="0" baseline="0" noProof="0" dirty="0">
                <a:ln>
                  <a:noFill/>
                </a:ln>
                <a:solidFill>
                  <a:srgbClr val="FFFF00"/>
                </a:solidFill>
                <a:effectLst/>
                <a:uLnTx/>
                <a:uFillTx/>
                <a:latin typeface="+mn-ea"/>
                <a:ea typeface="+mn-ea"/>
                <a:cs typeface="+mn-cs"/>
              </a:rPr>
              <a:t>1-2</a:t>
            </a:r>
            <a:r>
              <a:rPr kumimoji="0" lang="zh-CN" altLang="en-US" sz="2000" b="0" i="0" u="none" strike="noStrike" kern="1200" cap="none" spc="0" normalizeH="0" baseline="0" noProof="0" dirty="0">
                <a:ln>
                  <a:noFill/>
                </a:ln>
                <a:solidFill>
                  <a:srgbClr val="FFFF00"/>
                </a:solidFill>
                <a:effectLst/>
                <a:uLnTx/>
                <a:uFillTx/>
                <a:latin typeface="+mn-ea"/>
                <a:ea typeface="+mn-ea"/>
                <a:cs typeface="+mn-cs"/>
              </a:rPr>
              <a:t>张）</a:t>
            </a:r>
            <a:endParaRPr kumimoji="0" lang="en-US" altLang="zh-CN" sz="2000" b="0" i="0" u="none" strike="noStrike" kern="1200" cap="none" spc="0" normalizeH="0" baseline="0" noProof="0" dirty="0">
              <a:ln>
                <a:noFill/>
              </a:ln>
              <a:solidFill>
                <a:srgbClr val="FFFF00"/>
              </a:solidFill>
              <a:effectLst/>
              <a:uLnTx/>
              <a:uFillTx/>
              <a:latin typeface="+mn-ea"/>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dirty="0">
                <a:ln>
                  <a:noFill/>
                </a:ln>
                <a:solidFill>
                  <a:srgbClr val="FFFF00"/>
                </a:solidFill>
                <a:effectLst/>
                <a:uLnTx/>
                <a:uFillTx/>
                <a:latin typeface="+mn-ea"/>
                <a:ea typeface="+mn-ea"/>
                <a:cs typeface="+mn-cs"/>
              </a:rPr>
              <a:t>6.</a:t>
            </a:r>
            <a:r>
              <a:rPr kumimoji="0" lang="zh-CN" altLang="en-US" sz="2000" b="0" i="0" u="none" strike="noStrike" kern="1200" cap="none" spc="0" normalizeH="0" baseline="0" noProof="0" dirty="0">
                <a:ln>
                  <a:noFill/>
                </a:ln>
                <a:solidFill>
                  <a:srgbClr val="FFFF00"/>
                </a:solidFill>
                <a:effectLst/>
                <a:uLnTx/>
                <a:uFillTx/>
                <a:latin typeface="+mn-ea"/>
                <a:ea typeface="+mn-ea"/>
                <a:cs typeface="+mn-cs"/>
              </a:rPr>
              <a:t>有隐患处（多</a:t>
            </a:r>
            <a:r>
              <a:rPr kumimoji="0" lang="zh-CN" altLang="en-US" sz="2000" b="0" i="0" u="none" strike="noStrike" kern="1200" cap="none" spc="0" normalizeH="0" baseline="0" noProof="0">
                <a:ln>
                  <a:noFill/>
                </a:ln>
                <a:solidFill>
                  <a:srgbClr val="FFFF00"/>
                </a:solidFill>
                <a:effectLst/>
                <a:uLnTx/>
                <a:uFillTx/>
                <a:latin typeface="+mn-ea"/>
                <a:ea typeface="+mn-ea"/>
                <a:cs typeface="+mn-cs"/>
              </a:rPr>
              <a:t>张）</a:t>
            </a:r>
            <a:r>
              <a:rPr kumimoji="0" lang="en-US" altLang="zh-CN" sz="2000" b="0" i="0" u="none" strike="noStrike" kern="1200" cap="none" spc="0" normalizeH="0" baseline="0" noProof="0">
                <a:ln>
                  <a:noFill/>
                </a:ln>
                <a:solidFill>
                  <a:srgbClr val="FFFF00"/>
                </a:solidFill>
                <a:effectLst/>
                <a:uLnTx/>
                <a:uFillTx/>
                <a:latin typeface="+mn-ea"/>
                <a:ea typeface="+mn-ea"/>
                <a:cs typeface="+mn-cs"/>
                <a:hlinkClick r:id="rId1" action="ppaction://hlinkfile"/>
              </a:rPr>
              <a:t>CO</a:t>
            </a:r>
            <a:r>
              <a:rPr kumimoji="0" lang="zh-CN" altLang="en-US" sz="2000" b="0" i="0" u="none" strike="noStrike" kern="1200" cap="none" spc="0" normalizeH="0" baseline="0" noProof="0">
                <a:ln>
                  <a:noFill/>
                </a:ln>
                <a:solidFill>
                  <a:srgbClr val="FFFF00"/>
                </a:solidFill>
                <a:effectLst/>
                <a:uLnTx/>
                <a:uFillTx/>
                <a:latin typeface="+mn-ea"/>
                <a:ea typeface="+mn-ea"/>
                <a:cs typeface="+mn-cs"/>
                <a:hlinkClick r:id="rId1" action="ppaction://hlinkfile"/>
              </a:rPr>
              <a:t>文件夹</a:t>
            </a:r>
            <a:r>
              <a:rPr kumimoji="0" lang="en-US" altLang="zh-CN" sz="2000" b="0" i="0" u="none" strike="noStrike" kern="1200" cap="none" spc="0" normalizeH="0" baseline="0" noProof="0">
                <a:ln>
                  <a:noFill/>
                </a:ln>
                <a:solidFill>
                  <a:srgbClr val="FFFF00"/>
                </a:solidFill>
                <a:effectLst/>
                <a:uLnTx/>
                <a:uFillTx/>
                <a:latin typeface="+mn-ea"/>
                <a:ea typeface="+mn-ea"/>
                <a:cs typeface="+mn-cs"/>
                <a:hlinkClick r:id="rId1" action="ppaction://hlinkfile"/>
              </a:rPr>
              <a:t>\CO</a:t>
            </a:r>
            <a:r>
              <a:rPr kumimoji="0" lang="zh-CN" altLang="en-US" sz="2000" b="0" i="0" u="none" strike="noStrike" kern="1200" cap="none" spc="0" normalizeH="0" baseline="0" noProof="0">
                <a:ln>
                  <a:noFill/>
                </a:ln>
                <a:solidFill>
                  <a:srgbClr val="FFFF00"/>
                </a:solidFill>
                <a:effectLst/>
                <a:uLnTx/>
                <a:uFillTx/>
                <a:latin typeface="+mn-ea"/>
                <a:ea typeface="+mn-ea"/>
                <a:cs typeface="+mn-cs"/>
                <a:hlinkClick r:id="rId1" action="ppaction://hlinkfile"/>
              </a:rPr>
              <a:t>安全宣传版报</a:t>
            </a:r>
            <a:r>
              <a:rPr kumimoji="0" lang="en-US" altLang="zh-CN" sz="2000" b="0" i="0" u="none" strike="noStrike" kern="1200" cap="none" spc="0" normalizeH="0" baseline="0" noProof="0">
                <a:ln>
                  <a:noFill/>
                </a:ln>
                <a:solidFill>
                  <a:srgbClr val="FFFF00"/>
                </a:solidFill>
                <a:effectLst/>
                <a:uLnTx/>
                <a:uFillTx/>
                <a:latin typeface="+mn-ea"/>
                <a:ea typeface="+mn-ea"/>
                <a:cs typeface="+mn-cs"/>
                <a:hlinkClick r:id="rId1" action="ppaction://hlinkfile"/>
              </a:rPr>
              <a:t>2.jpg</a:t>
            </a:r>
            <a:endParaRPr kumimoji="0" lang="zh-CN" altLang="en-US" sz="2000" b="0" i="0" u="none" strike="noStrike" kern="1200" cap="none" spc="0" normalizeH="0" baseline="0" noProof="0" dirty="0">
              <a:ln>
                <a:noFill/>
              </a:ln>
              <a:solidFill>
                <a:srgbClr val="FFFF00"/>
              </a:solidFill>
              <a:effectLst/>
              <a:uLnTx/>
              <a:uFillTx/>
              <a:latin typeface="+mn-ea"/>
              <a:ea typeface="+mn-ea"/>
              <a:cs typeface="+mn-cs"/>
            </a:endParaRPr>
          </a:p>
        </p:txBody>
      </p:sp>
      <p:pic>
        <p:nvPicPr>
          <p:cNvPr id="84997" name="Picture 11"/>
          <p:cNvPicPr>
            <a:picLocks noChangeAspect="1"/>
          </p:cNvPicPr>
          <p:nvPr/>
        </p:nvPicPr>
        <p:blipFill>
          <a:blip r:embed="rId2"/>
          <a:stretch>
            <a:fillRect/>
          </a:stretch>
        </p:blipFill>
        <p:spPr>
          <a:xfrm>
            <a:off x="4429125" y="2420938"/>
            <a:ext cx="4670425" cy="2646362"/>
          </a:xfrm>
          <a:prstGeom prst="rect">
            <a:avLst/>
          </a:prstGeom>
          <a:noFill/>
          <a:ln w="9525">
            <a:noFill/>
          </a:ln>
          <a:effectLst>
            <a:prstShdw prst="shdw17" dist="17961" dir="2699999">
              <a:srgbClr val="000000"/>
            </a:prstShdw>
          </a:effectLst>
        </p:spPr>
      </p:pic>
      <p:cxnSp>
        <p:nvCxnSpPr>
          <p:cNvPr id="12" name="直接箭头连接符 11"/>
          <p:cNvCxnSpPr/>
          <p:nvPr/>
        </p:nvCxnSpPr>
        <p:spPr>
          <a:xfrm flipV="1">
            <a:off x="4140200" y="2636838"/>
            <a:ext cx="1584325" cy="287338"/>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直接箭头连接符 15"/>
          <p:cNvCxnSpPr/>
          <p:nvPr/>
        </p:nvCxnSpPr>
        <p:spPr>
          <a:xfrm>
            <a:off x="4213225" y="2997200"/>
            <a:ext cx="1727200" cy="287338"/>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p:nvPr/>
        </p:nvCxnSpPr>
        <p:spPr>
          <a:xfrm>
            <a:off x="4068763" y="3500438"/>
            <a:ext cx="2808288" cy="504825"/>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直接箭头连接符 13"/>
          <p:cNvCxnSpPr/>
          <p:nvPr/>
        </p:nvCxnSpPr>
        <p:spPr>
          <a:xfrm>
            <a:off x="4211638" y="4148138"/>
            <a:ext cx="2736850" cy="144463"/>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 name="直接箭头连接符 3"/>
          <p:cNvCxnSpPr/>
          <p:nvPr/>
        </p:nvCxnSpPr>
        <p:spPr>
          <a:xfrm>
            <a:off x="4338638" y="4275138"/>
            <a:ext cx="1746250" cy="144463"/>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直接箭头连接符 5"/>
          <p:cNvCxnSpPr/>
          <p:nvPr/>
        </p:nvCxnSpPr>
        <p:spPr>
          <a:xfrm flipV="1">
            <a:off x="3275013" y="4419600"/>
            <a:ext cx="1584325" cy="377825"/>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直接箭头连接符 6"/>
          <p:cNvCxnSpPr/>
          <p:nvPr/>
        </p:nvCxnSpPr>
        <p:spPr>
          <a:xfrm flipV="1">
            <a:off x="3563938" y="4579938"/>
            <a:ext cx="5184775" cy="288925"/>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advTm="5769">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890588" y="1339850"/>
            <a:ext cx="8245475" cy="3536950"/>
          </a:xfrm>
          <a:prstGeom prst="rect">
            <a:avLst/>
          </a:prstGeom>
          <a:noFill/>
        </p:spPr>
        <p:txBody>
          <a:bodyPr wrap="square" rtlCol="0">
            <a:spAutoFit/>
          </a:bodyPr>
          <a:p>
            <a:r>
              <a:rPr lang="zh-CN" altLang="en-US" sz="3200" kern="0" noProof="0" smtClean="0">
                <a:solidFill>
                  <a:schemeClr val="tx2"/>
                </a:solidFill>
                <a:effectLst>
                  <a:outerShdw blurRad="38100" dist="38100" dir="2700000" algn="tl">
                    <a:srgbClr val="000000"/>
                  </a:outerShdw>
                </a:effectLst>
                <a:latin typeface="+mj-lt"/>
                <a:ea typeface="+mj-ea"/>
                <a:cs typeface="+mj-cs"/>
                <a:sym typeface="+mn-ea"/>
              </a:rPr>
              <a:t>十一、城镇燃气的利用</a:t>
            </a:r>
            <a:endParaRPr kumimoji="0" lang="zh-CN" altLang="en-US" sz="3200" kern="0" cap="none" spc="0" normalizeH="0" baseline="0" noProof="0" dirty="0" smtClean="0">
              <a:solidFill>
                <a:schemeClr val="tx2"/>
              </a:solidFill>
              <a:effectLst>
                <a:outerShdw blurRad="38100" dist="38100" dir="2700000" algn="tl">
                  <a:srgbClr val="000000"/>
                </a:outerShdw>
              </a:effectLst>
              <a:latin typeface="+mj-lt"/>
              <a:ea typeface="+mj-ea"/>
              <a:cs typeface="+mj-cs"/>
            </a:endParaRPr>
          </a:p>
          <a:p>
            <a:pPr marL="571500" marR="0" indent="-571500" defTabSz="914400">
              <a:spcBef>
                <a:spcPct val="20000"/>
              </a:spcBef>
              <a:buClr>
                <a:schemeClr val="tx2"/>
              </a:buClr>
              <a:buSzTx/>
              <a:buFontTx/>
              <a:defRPr/>
            </a:pPr>
            <a:r>
              <a:rPr lang="zh-CN" altLang="en-US" sz="3200" kern="0" noProof="0" smtClean="0">
                <a:effectLst>
                  <a:outerShdw blurRad="38100" dist="38100" dir="2700000" algn="tl">
                    <a:srgbClr val="000000"/>
                  </a:outerShdw>
                </a:effectLst>
                <a:latin typeface="+mn-lt"/>
                <a:ea typeface="+mn-ea"/>
                <a:cs typeface="+mn-cs"/>
                <a:sym typeface="+mn-ea"/>
              </a:rPr>
              <a:t>燃气热水器按</a:t>
            </a:r>
            <a:r>
              <a:rPr lang="zh-CN" altLang="en-US" sz="3200" kern="0" noProof="0" dirty="0" smtClean="0">
                <a:effectLst>
                  <a:outerShdw blurRad="38100" dist="38100" dir="2700000" algn="tl">
                    <a:srgbClr val="000000"/>
                  </a:outerShdw>
                </a:effectLst>
                <a:latin typeface="+mn-lt"/>
                <a:ea typeface="+mn-ea"/>
                <a:cs typeface="+mn-cs"/>
                <a:sym typeface="+mn-ea"/>
              </a:rPr>
              <a:t>排气方式分：</a:t>
            </a:r>
            <a:endParaRPr kumimoji="0" lang="en-US" altLang="zh-CN" sz="3200" kern="0" cap="none" spc="0" normalizeH="0" baseline="0" noProof="0" dirty="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r>
              <a:rPr lang="en-US" altLang="zh-CN" sz="3200" kern="0" noProof="0" dirty="0" smtClean="0">
                <a:effectLst>
                  <a:outerShdw blurRad="38100" dist="38100" dir="2700000" algn="tl">
                    <a:srgbClr val="000000"/>
                  </a:outerShdw>
                </a:effectLst>
                <a:latin typeface="+mn-lt"/>
                <a:ea typeface="+mn-ea"/>
                <a:cs typeface="+mn-cs"/>
                <a:sym typeface="+mn-ea"/>
              </a:rPr>
              <a:t>    1.</a:t>
            </a:r>
            <a:r>
              <a:rPr lang="zh-CN" altLang="en-US" sz="3200" kern="0" noProof="0" dirty="0" smtClean="0">
                <a:effectLst>
                  <a:outerShdw blurRad="38100" dist="38100" dir="2700000" algn="tl">
                    <a:srgbClr val="000000"/>
                  </a:outerShdw>
                </a:effectLst>
                <a:latin typeface="+mn-lt"/>
                <a:ea typeface="+mn-ea"/>
                <a:cs typeface="+mn-cs"/>
                <a:sym typeface="+mn-ea"/>
              </a:rPr>
              <a:t>直接排气式热水器</a:t>
            </a:r>
            <a:endParaRPr kumimoji="0" lang="en-US" altLang="zh-CN" sz="3200" kern="0" cap="none" spc="0" normalizeH="0" baseline="0" noProof="0" dirty="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r>
              <a:rPr lang="en-US" altLang="zh-CN" sz="3200" kern="0" noProof="0" dirty="0" smtClean="0">
                <a:effectLst>
                  <a:outerShdw blurRad="38100" dist="38100" dir="2700000" algn="tl">
                    <a:srgbClr val="000000"/>
                  </a:outerShdw>
                </a:effectLst>
                <a:latin typeface="+mn-lt"/>
                <a:ea typeface="+mn-ea"/>
                <a:cs typeface="+mn-cs"/>
                <a:sym typeface="+mn-ea"/>
              </a:rPr>
              <a:t>    2.</a:t>
            </a:r>
            <a:r>
              <a:rPr lang="zh-CN" altLang="en-US" sz="3200" kern="0" noProof="0" dirty="0" smtClean="0">
                <a:effectLst>
                  <a:outerShdw blurRad="38100" dist="38100" dir="2700000" algn="tl">
                    <a:srgbClr val="000000"/>
                  </a:outerShdw>
                </a:effectLst>
                <a:latin typeface="+mn-lt"/>
                <a:ea typeface="+mn-ea"/>
                <a:cs typeface="+mn-cs"/>
                <a:sym typeface="+mn-ea"/>
              </a:rPr>
              <a:t>烟道式排气热水器</a:t>
            </a:r>
            <a:endParaRPr kumimoji="0" lang="en-US" altLang="zh-CN" sz="3200" kern="0" cap="none" spc="0" normalizeH="0" baseline="0" noProof="0" dirty="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r>
              <a:rPr lang="en-US" altLang="zh-CN" sz="3200" kern="0" noProof="0" dirty="0" smtClean="0">
                <a:effectLst>
                  <a:outerShdw blurRad="38100" dist="38100" dir="2700000" algn="tl">
                    <a:srgbClr val="000000"/>
                  </a:outerShdw>
                </a:effectLst>
                <a:latin typeface="+mn-lt"/>
                <a:ea typeface="+mn-ea"/>
                <a:cs typeface="+mn-cs"/>
                <a:sym typeface="+mn-ea"/>
              </a:rPr>
              <a:t>    3.</a:t>
            </a:r>
            <a:r>
              <a:rPr lang="zh-CN" altLang="en-US" sz="3200" kern="0" noProof="0" dirty="0" smtClean="0">
                <a:effectLst>
                  <a:outerShdw blurRad="38100" dist="38100" dir="2700000" algn="tl">
                    <a:srgbClr val="000000"/>
                  </a:outerShdw>
                </a:effectLst>
                <a:latin typeface="+mn-lt"/>
                <a:ea typeface="+mn-ea"/>
                <a:cs typeface="+mn-cs"/>
                <a:sym typeface="+mn-ea"/>
              </a:rPr>
              <a:t>强排式热水器</a:t>
            </a:r>
            <a:endParaRPr kumimoji="0" lang="en-US" altLang="zh-CN" sz="3200" kern="0" cap="none" spc="0" normalizeH="0" baseline="0" noProof="0" dirty="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r>
              <a:rPr lang="en-US" altLang="zh-CN" sz="3200" kern="0" noProof="0" dirty="0" smtClean="0">
                <a:effectLst>
                  <a:outerShdw blurRad="38100" dist="38100" dir="2700000" algn="tl">
                    <a:srgbClr val="000000"/>
                  </a:outerShdw>
                </a:effectLst>
                <a:latin typeface="+mn-lt"/>
                <a:ea typeface="+mn-ea"/>
                <a:cs typeface="+mn-cs"/>
                <a:sym typeface="+mn-ea"/>
              </a:rPr>
              <a:t>    4.</a:t>
            </a:r>
            <a:r>
              <a:rPr lang="zh-CN" altLang="en-US" sz="3200" kern="0" noProof="0" dirty="0" smtClean="0">
                <a:effectLst>
                  <a:outerShdw blurRad="38100" dist="38100" dir="2700000" algn="tl">
                    <a:srgbClr val="000000"/>
                  </a:outerShdw>
                </a:effectLst>
                <a:latin typeface="+mn-lt"/>
                <a:ea typeface="+mn-ea"/>
                <a:cs typeface="+mn-cs"/>
                <a:sym typeface="+mn-ea"/>
              </a:rPr>
              <a:t>平衡式热</a:t>
            </a:r>
            <a:r>
              <a:rPr lang="zh-CN" altLang="en-US" sz="3200" kern="0" noProof="0" smtClean="0">
                <a:effectLst>
                  <a:outerShdw blurRad="38100" dist="38100" dir="2700000" algn="tl">
                    <a:srgbClr val="000000"/>
                  </a:outerShdw>
                </a:effectLst>
                <a:latin typeface="+mn-lt"/>
                <a:ea typeface="+mn-ea"/>
                <a:cs typeface="+mn-cs"/>
                <a:sym typeface="+mn-ea"/>
              </a:rPr>
              <a:t>水器（给排式热水器）</a:t>
            </a:r>
            <a:endParaRPr lang="zh-CN" altLang="en-US" sz="3200" noProof="1"/>
          </a:p>
        </p:txBody>
      </p:sp>
    </p:spTree>
  </p:cSld>
  <p:clrMapOvr>
    <a:masterClrMapping/>
  </p:clrMapOvr>
  <p:transition spd="slow" advTm="5769">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890588" y="1339850"/>
            <a:ext cx="8024813" cy="646113"/>
          </a:xfrm>
          <a:prstGeom prst="rect">
            <a:avLst/>
          </a:prstGeom>
          <a:noFill/>
        </p:spPr>
        <p:txBody>
          <a:bodyPr wrap="square" rtlCol="0">
            <a:spAutoFit/>
          </a:bodyPr>
          <a:p>
            <a:r>
              <a:rPr lang="zh-CN" altLang="en-US" kern="0" noProof="0" smtClean="0">
                <a:solidFill>
                  <a:schemeClr val="tx2"/>
                </a:solidFill>
                <a:effectLst>
                  <a:outerShdw blurRad="38100" dist="38100" dir="2700000" algn="tl">
                    <a:srgbClr val="000000"/>
                  </a:outerShdw>
                </a:effectLst>
                <a:latin typeface="+mj-lt"/>
                <a:ea typeface="+mj-ea"/>
                <a:cs typeface="+mj-cs"/>
                <a:sym typeface="+mn-ea"/>
              </a:rPr>
              <a:t>十一、城镇燃气的利用</a:t>
            </a:r>
            <a:endParaRPr kumimoji="0" lang="zh-CN" altLang="en-US" kern="0" cap="none" spc="0" normalizeH="0" baseline="0" noProof="0" dirty="0" smtClean="0">
              <a:solidFill>
                <a:schemeClr val="tx2"/>
              </a:solidFill>
              <a:effectLst>
                <a:outerShdw blurRad="38100" dist="38100" dir="2700000" algn="tl">
                  <a:srgbClr val="000000"/>
                </a:outerShdw>
              </a:effectLst>
              <a:latin typeface="+mj-lt"/>
              <a:ea typeface="+mj-ea"/>
              <a:cs typeface="+mj-cs"/>
            </a:endParaRPr>
          </a:p>
          <a:p>
            <a:r>
              <a:rPr lang="zh-CN" altLang="en-US" kern="0" noProof="0" smtClean="0">
                <a:effectLst>
                  <a:outerShdw blurRad="38100" dist="38100" dir="2700000" algn="tl">
                    <a:srgbClr val="000000"/>
                  </a:outerShdw>
                </a:effectLst>
                <a:latin typeface="+mn-lt"/>
                <a:ea typeface="+mn-ea"/>
                <a:cs typeface="+mn-cs"/>
                <a:sym typeface="+mn-ea"/>
              </a:rPr>
              <a:t>燃气热水器按</a:t>
            </a:r>
            <a:r>
              <a:rPr lang="zh-CN" altLang="en-US" kern="0" noProof="0" dirty="0" smtClean="0">
                <a:effectLst>
                  <a:outerShdw blurRad="38100" dist="38100" dir="2700000" algn="tl">
                    <a:srgbClr val="000000"/>
                  </a:outerShdw>
                </a:effectLst>
                <a:latin typeface="+mn-lt"/>
                <a:ea typeface="+mn-ea"/>
                <a:cs typeface="+mn-cs"/>
                <a:sym typeface="+mn-ea"/>
              </a:rPr>
              <a:t>排气方式分：</a:t>
            </a:r>
            <a:endParaRPr lang="zh-CN" altLang="en-US" noProof="1"/>
          </a:p>
        </p:txBody>
      </p:sp>
      <p:pic>
        <p:nvPicPr>
          <p:cNvPr id="87044" name="Picture 2"/>
          <p:cNvPicPr>
            <a:picLocks noChangeAspect="1"/>
          </p:cNvPicPr>
          <p:nvPr/>
        </p:nvPicPr>
        <p:blipFill>
          <a:blip r:embed="rId1"/>
          <a:stretch>
            <a:fillRect/>
          </a:stretch>
        </p:blipFill>
        <p:spPr>
          <a:xfrm>
            <a:off x="107950" y="2205038"/>
            <a:ext cx="8824913" cy="4081462"/>
          </a:xfrm>
          <a:prstGeom prst="rect">
            <a:avLst/>
          </a:prstGeom>
          <a:noFill/>
          <a:ln w="9525">
            <a:noFill/>
          </a:ln>
        </p:spPr>
      </p:pic>
    </p:spTree>
  </p:cSld>
  <p:clrMapOvr>
    <a:masterClrMapping/>
  </p:clrMapOvr>
  <p:transition spd="slow" advTm="5769">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337" name="Freeform 7"/>
          <p:cNvSpPr/>
          <p:nvPr/>
        </p:nvSpPr>
        <p:spPr>
          <a:xfrm>
            <a:off x="890588" y="785813"/>
            <a:ext cx="369887" cy="425450"/>
          </a:xfrm>
          <a:custGeom>
            <a:avLst/>
            <a:gdLst/>
            <a:ahLst/>
            <a:cxnLst>
              <a:cxn ang="0">
                <a:pos x="2147483647" y="0"/>
              </a:cxn>
              <a:cxn ang="0">
                <a:pos x="2147483647" y="0"/>
              </a:cxn>
              <a:cxn ang="0">
                <a:pos x="2147483647" y="2147483647"/>
              </a:cxn>
              <a:cxn ang="0">
                <a:pos x="0" y="2147483647"/>
              </a:cxn>
              <a:cxn ang="0">
                <a:pos x="0" y="2147483647"/>
              </a:cxn>
              <a:cxn ang="0">
                <a:pos x="2147483647" y="2147483647"/>
              </a:cxn>
              <a:cxn ang="0">
                <a:pos x="2147483647" y="2147483647"/>
              </a:cxn>
              <a:cxn ang="0">
                <a:pos x="2147483647" y="2147483647"/>
              </a:cxn>
              <a:cxn ang="0">
                <a:pos x="2147483647" y="2147483647"/>
              </a:cxn>
              <a:cxn ang="0">
                <a:pos x="2147483647" y="0"/>
              </a:cxn>
            </a:cxnLst>
            <a:pathLst>
              <a:path w="2504" h="2504">
                <a:moveTo>
                  <a:pt x="2199" y="0"/>
                </a:moveTo>
                <a:lnTo>
                  <a:pt x="2504" y="0"/>
                </a:lnTo>
                <a:lnTo>
                  <a:pt x="2504" y="2504"/>
                </a:lnTo>
                <a:lnTo>
                  <a:pt x="0" y="2504"/>
                </a:lnTo>
                <a:lnTo>
                  <a:pt x="0" y="2199"/>
                </a:lnTo>
                <a:lnTo>
                  <a:pt x="1970" y="2199"/>
                </a:lnTo>
                <a:lnTo>
                  <a:pt x="87" y="315"/>
                </a:lnTo>
                <a:lnTo>
                  <a:pt x="303" y="99"/>
                </a:lnTo>
                <a:lnTo>
                  <a:pt x="2199" y="1996"/>
                </a:lnTo>
                <a:lnTo>
                  <a:pt x="2199" y="0"/>
                </a:lnTo>
                <a:close/>
              </a:path>
            </a:pathLst>
          </a:custGeom>
          <a:solidFill>
            <a:schemeClr val="bg1"/>
          </a:solidFill>
          <a:ln w="9525">
            <a:noFill/>
          </a:ln>
        </p:spPr>
        <p:txBody>
          <a:bodyPr/>
          <a:p>
            <a:endParaRPr lang="zh-CN" altLang="en-US"/>
          </a:p>
        </p:txBody>
      </p:sp>
      <p:sp>
        <p:nvSpPr>
          <p:cNvPr id="2" name="文本框 1"/>
          <p:cNvSpPr txBox="1"/>
          <p:nvPr/>
        </p:nvSpPr>
        <p:spPr>
          <a:xfrm>
            <a:off x="1050925" y="1590675"/>
            <a:ext cx="7207250" cy="2778125"/>
          </a:xfrm>
          <a:prstGeom prst="rect">
            <a:avLst/>
          </a:prstGeom>
          <a:noFill/>
        </p:spPr>
        <p:txBody>
          <a:bodyPr wrap="square" rtlCol="0">
            <a:noAutofit/>
          </a:bodyPr>
          <a:p>
            <a:pPr marL="571500" marR="0" indent="-571500" defTabSz="914400">
              <a:spcBef>
                <a:spcPct val="20000"/>
              </a:spcBef>
              <a:buClr>
                <a:schemeClr val="tx2"/>
              </a:buClr>
              <a:buSzTx/>
              <a:buFontTx/>
              <a:defRPr/>
            </a:pPr>
            <a:r>
              <a:rPr lang="en-US" altLang="zh-CN" sz="2400" kern="0" noProof="0" dirty="0" smtClean="0">
                <a:effectLst>
                  <a:outerShdw blurRad="38100" dist="38100" dir="2700000" algn="tl">
                    <a:srgbClr val="000000"/>
                  </a:outerShdw>
                </a:effectLst>
                <a:latin typeface="+mn-lt"/>
                <a:ea typeface="+mn-ea"/>
                <a:cs typeface="+mn-cs"/>
                <a:sym typeface="+mn-ea"/>
              </a:rPr>
              <a:t>《</a:t>
            </a:r>
            <a:r>
              <a:rPr lang="zh-CN" altLang="en-US" sz="2400" kern="0" noProof="0" dirty="0" smtClean="0">
                <a:effectLst>
                  <a:outerShdw blurRad="38100" dist="38100" dir="2700000" algn="tl">
                    <a:srgbClr val="000000"/>
                  </a:outerShdw>
                </a:effectLst>
                <a:latin typeface="+mn-lt"/>
                <a:ea typeface="+mn-ea"/>
                <a:cs typeface="+mn-cs"/>
                <a:sym typeface="+mn-ea"/>
              </a:rPr>
              <a:t>安全生产法</a:t>
            </a:r>
            <a:r>
              <a:rPr lang="en-US" altLang="zh-CN" sz="2400" kern="0" noProof="0" dirty="0" smtClean="0">
                <a:effectLst>
                  <a:outerShdw blurRad="38100" dist="38100" dir="2700000" algn="tl">
                    <a:srgbClr val="000000"/>
                  </a:outerShdw>
                </a:effectLst>
                <a:latin typeface="+mn-lt"/>
                <a:ea typeface="+mn-ea"/>
                <a:cs typeface="+mn-cs"/>
                <a:sym typeface="+mn-ea"/>
              </a:rPr>
              <a:t>》</a:t>
            </a:r>
            <a:r>
              <a:rPr lang="zh-CN" altLang="en-US" sz="2400" kern="0" noProof="0" dirty="0" smtClean="0">
                <a:effectLst>
                  <a:outerShdw blurRad="38100" dist="38100" dir="2700000" algn="tl">
                    <a:srgbClr val="000000"/>
                  </a:outerShdw>
                </a:effectLst>
                <a:latin typeface="+mn-lt"/>
                <a:ea typeface="+mn-ea"/>
                <a:cs typeface="+mn-cs"/>
                <a:sym typeface="+mn-ea"/>
              </a:rPr>
              <a:t>国家主席令</a:t>
            </a:r>
            <a:r>
              <a:rPr lang="en-US" altLang="zh-CN" sz="2400" kern="0" noProof="0" dirty="0" smtClean="0">
                <a:effectLst>
                  <a:outerShdw blurRad="38100" dist="38100" dir="2700000" algn="tl">
                    <a:srgbClr val="000000"/>
                  </a:outerShdw>
                </a:effectLst>
                <a:latin typeface="+mn-lt"/>
                <a:ea typeface="+mn-ea"/>
                <a:cs typeface="+mn-cs"/>
                <a:sym typeface="+mn-ea"/>
              </a:rPr>
              <a:t>88</a:t>
            </a:r>
            <a:r>
              <a:rPr lang="zh-CN" altLang="en-US" sz="2400" kern="0" noProof="0" dirty="0" smtClean="0">
                <a:effectLst>
                  <a:outerShdw blurRad="38100" dist="38100" dir="2700000" algn="tl">
                    <a:srgbClr val="000000"/>
                  </a:outerShdw>
                </a:effectLst>
                <a:latin typeface="+mn-lt"/>
                <a:ea typeface="+mn-ea"/>
                <a:cs typeface="+mn-cs"/>
                <a:sym typeface="+mn-ea"/>
              </a:rPr>
              <a:t>号，</a:t>
            </a:r>
            <a:r>
              <a:rPr lang="en-US" altLang="zh-CN" sz="2400" kern="0" noProof="0" dirty="0" smtClean="0">
                <a:effectLst>
                  <a:outerShdw blurRad="38100" dist="38100" dir="2700000" algn="tl">
                    <a:srgbClr val="000000"/>
                  </a:outerShdw>
                </a:effectLst>
                <a:latin typeface="+mn-lt"/>
                <a:ea typeface="+mn-ea"/>
                <a:cs typeface="+mn-cs"/>
                <a:sym typeface="+mn-ea"/>
              </a:rPr>
              <a:t>2021</a:t>
            </a:r>
            <a:r>
              <a:rPr lang="zh-CN" altLang="en-US" sz="2400" kern="0" noProof="0" dirty="0" smtClean="0">
                <a:effectLst>
                  <a:outerShdw blurRad="38100" dist="38100" dir="2700000" algn="tl">
                    <a:srgbClr val="000000"/>
                  </a:outerShdw>
                </a:effectLst>
                <a:latin typeface="+mn-lt"/>
                <a:ea typeface="+mn-ea"/>
                <a:cs typeface="+mn-cs"/>
                <a:sym typeface="+mn-ea"/>
              </a:rPr>
              <a:t>年</a:t>
            </a:r>
            <a:r>
              <a:rPr lang="en-US" altLang="zh-CN" sz="2400" kern="0" noProof="0" dirty="0" smtClean="0">
                <a:effectLst>
                  <a:outerShdw blurRad="38100" dist="38100" dir="2700000" algn="tl">
                    <a:srgbClr val="000000"/>
                  </a:outerShdw>
                </a:effectLst>
                <a:latin typeface="+mn-lt"/>
                <a:ea typeface="+mn-ea"/>
                <a:cs typeface="+mn-cs"/>
                <a:sym typeface="+mn-ea"/>
              </a:rPr>
              <a:t>9</a:t>
            </a:r>
            <a:r>
              <a:rPr lang="zh-CN" altLang="en-US" sz="2400" kern="0" noProof="0" dirty="0" smtClean="0">
                <a:effectLst>
                  <a:outerShdw blurRad="38100" dist="38100" dir="2700000" algn="tl">
                    <a:srgbClr val="000000"/>
                  </a:outerShdw>
                </a:effectLst>
                <a:latin typeface="+mn-lt"/>
                <a:ea typeface="+mn-ea"/>
                <a:cs typeface="+mn-cs"/>
                <a:sym typeface="+mn-ea"/>
              </a:rPr>
              <a:t>月</a:t>
            </a:r>
            <a:r>
              <a:rPr lang="en-US" altLang="zh-CN" sz="2400" kern="0" noProof="0" dirty="0" smtClean="0">
                <a:effectLst>
                  <a:outerShdw blurRad="38100" dist="38100" dir="2700000" algn="tl">
                    <a:srgbClr val="000000"/>
                  </a:outerShdw>
                </a:effectLst>
                <a:latin typeface="+mn-lt"/>
                <a:ea typeface="+mn-ea"/>
                <a:cs typeface="+mn-cs"/>
                <a:sym typeface="+mn-ea"/>
              </a:rPr>
              <a:t>1</a:t>
            </a:r>
            <a:r>
              <a:rPr lang="zh-CN" altLang="en-US" sz="2400" kern="0" noProof="0" dirty="0" smtClean="0">
                <a:effectLst>
                  <a:outerShdw blurRad="38100" dist="38100" dir="2700000" algn="tl">
                    <a:srgbClr val="000000"/>
                  </a:outerShdw>
                </a:effectLst>
                <a:latin typeface="+mn-lt"/>
                <a:ea typeface="+mn-ea"/>
                <a:cs typeface="+mn-cs"/>
                <a:sym typeface="+mn-ea"/>
              </a:rPr>
              <a:t>日实施，对安全管理人员、从业人员职责要求：</a:t>
            </a:r>
            <a:endParaRPr kumimoji="0" lang="en-US" altLang="zh-CN" sz="2400" kern="0" cap="none" spc="0" normalizeH="0" baseline="0" noProof="0" dirty="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r>
              <a:rPr lang="zh-CN" altLang="en-US" sz="2400" kern="0" noProof="0" dirty="0" smtClean="0">
                <a:effectLst>
                  <a:outerShdw blurRad="38100" dist="38100" dir="2700000" algn="tl">
                    <a:srgbClr val="000000"/>
                  </a:outerShdw>
                </a:effectLst>
                <a:latin typeface="+mn-lt"/>
                <a:ea typeface="+mn-ea"/>
                <a:cs typeface="+mn-cs"/>
                <a:sym typeface="+mn-ea"/>
              </a:rPr>
              <a:t>第二十七条：危险物品的生产、储存、装卸单位以及矿山、金属冶炼单位应当有注册安全工程师从事安全生产管理工作。</a:t>
            </a:r>
            <a:endParaRPr lang="zh-CN" altLang="en-US" sz="2400" noProof="1"/>
          </a:p>
        </p:txBody>
      </p:sp>
    </p:spTree>
  </p:cSld>
  <p:clrMapOvr>
    <a:masterClrMapping/>
  </p:clrMapOvr>
  <p:transition spd="slow" advTm="5769">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8067" name="文本框 2"/>
          <p:cNvSpPr txBox="1"/>
          <p:nvPr/>
        </p:nvSpPr>
        <p:spPr>
          <a:xfrm>
            <a:off x="612775" y="1484313"/>
            <a:ext cx="8208963" cy="4867275"/>
          </a:xfrm>
          <a:prstGeom prst="rect">
            <a:avLst/>
          </a:prstGeom>
          <a:noFill/>
          <a:ln w="9525">
            <a:noFill/>
          </a:ln>
        </p:spPr>
        <p:txBody>
          <a:bodyPr wrap="square" anchor="t" anchorCtr="0"/>
          <a:p>
            <a:pPr>
              <a:lnSpc>
                <a:spcPct val="90000"/>
              </a:lnSpc>
            </a:pPr>
            <a:r>
              <a:rPr lang="zh-CN" altLang="en-US" sz="2000" b="1" dirty="0">
                <a:latin typeface="Arial" panose="020B0604020202020204" pitchFamily="34" charset="0"/>
                <a:ea typeface="宋体" panose="02010600030101010101" pitchFamily="2" charset="-122"/>
                <a:sym typeface="Wingdings" panose="05000000000000000000" pitchFamily="2" charset="2"/>
              </a:rPr>
              <a:t>热水器类型：</a:t>
            </a:r>
            <a:endParaRPr lang="en-US" altLang="zh-CN" sz="2000" b="1" dirty="0">
              <a:latin typeface="Arial" panose="020B0604020202020204" pitchFamily="34" charset="0"/>
              <a:ea typeface="宋体" panose="02010600030101010101" pitchFamily="2" charset="-122"/>
              <a:sym typeface="Wingdings" panose="05000000000000000000" pitchFamily="2" charset="2"/>
            </a:endParaRPr>
          </a:p>
          <a:p>
            <a:pPr>
              <a:lnSpc>
                <a:spcPct val="90000"/>
              </a:lnSpc>
            </a:pPr>
            <a:r>
              <a:rPr lang="en-US" altLang="zh-CN" sz="2000" b="1" dirty="0">
                <a:latin typeface="Arial" panose="020B0604020202020204" pitchFamily="34" charset="0"/>
                <a:ea typeface="宋体" panose="02010600030101010101" pitchFamily="2" charset="-122"/>
                <a:sym typeface="Wingdings" panose="05000000000000000000" pitchFamily="2" charset="2"/>
              </a:rPr>
              <a:t>1.</a:t>
            </a:r>
            <a:r>
              <a:rPr lang="zh-CN" altLang="en-US" sz="2000" dirty="0">
                <a:latin typeface="Arial" panose="020B0604020202020204" pitchFamily="34" charset="0"/>
                <a:ea typeface="宋体" panose="02010600030101010101" pitchFamily="2" charset="-122"/>
                <a:sym typeface="Wingdings" panose="05000000000000000000" pitchFamily="2" charset="2"/>
              </a:rPr>
              <a:t> </a:t>
            </a:r>
            <a:r>
              <a:rPr lang="zh-CN" altLang="en-US" sz="2000" dirty="0">
                <a:latin typeface="Arial" panose="020B0604020202020204" pitchFamily="34" charset="0"/>
                <a:ea typeface="宋体" panose="02010600030101010101" pitchFamily="2" charset="-122"/>
                <a:sym typeface="微软雅黑" panose="020B0503020204020204" pitchFamily="34" charset="-122"/>
              </a:rPr>
              <a:t>第一代是</a:t>
            </a:r>
            <a:r>
              <a:rPr lang="zh-CN" altLang="en-US" sz="2000" b="1" u="sng" dirty="0">
                <a:solidFill>
                  <a:schemeClr val="bg1">
                    <a:lumMod val="60000"/>
                    <a:lumOff val="40000"/>
                  </a:schemeClr>
                </a:solidFill>
                <a:latin typeface="Arial" panose="020B0604020202020204" pitchFamily="34" charset="0"/>
                <a:ea typeface="宋体" panose="02010600030101010101" pitchFamily="2" charset="-122"/>
                <a:sym typeface="微软雅黑" panose="020B0503020204020204" pitchFamily="34" charset="-122"/>
              </a:rPr>
              <a:t>直排式热水器</a:t>
            </a:r>
            <a:r>
              <a:rPr lang="zh-CN" altLang="en-US" sz="2000" dirty="0">
                <a:latin typeface="Arial" panose="020B0604020202020204" pitchFamily="34" charset="0"/>
                <a:ea typeface="宋体" panose="02010600030101010101" pitchFamily="2" charset="-122"/>
                <a:sym typeface="微软雅黑" panose="020B0503020204020204" pitchFamily="34" charset="-122"/>
              </a:rPr>
              <a:t>，燃烧后的</a:t>
            </a:r>
            <a:r>
              <a:rPr lang="zh-CN" altLang="en-US" sz="2000" b="1" dirty="0">
                <a:effectLst>
                  <a:outerShdw blurRad="38100" dist="38100" dir="2700000" algn="tl">
                    <a:srgbClr val="000000">
                      <a:alpha val="43137"/>
                    </a:srgbClr>
                  </a:outerShdw>
                </a:effectLst>
                <a:latin typeface="Arial" panose="020B0604020202020204" pitchFamily="34" charset="0"/>
                <a:ea typeface="宋体" panose="02010600030101010101" pitchFamily="2" charset="-122"/>
                <a:sym typeface="微软雅黑" panose="020B0503020204020204" pitchFamily="34" charset="-122"/>
                <a:hlinkClick r:id="rId1"/>
              </a:rPr>
              <a:t>废气</a:t>
            </a:r>
            <a:r>
              <a:rPr lang="zh-CN" altLang="en-US" sz="2000" dirty="0">
                <a:latin typeface="Arial" panose="020B0604020202020204" pitchFamily="34" charset="0"/>
                <a:ea typeface="宋体" panose="02010600030101010101" pitchFamily="2" charset="-122"/>
                <a:sym typeface="微软雅黑" panose="020B0503020204020204" pitchFamily="34" charset="-122"/>
              </a:rPr>
              <a:t>直接排放在</a:t>
            </a:r>
            <a:r>
              <a:rPr lang="zh-CN" altLang="en-US" sz="2000" dirty="0">
                <a:effectLst>
                  <a:outerShdw blurRad="38100" dist="38100" dir="2700000" algn="tl">
                    <a:srgbClr val="000000">
                      <a:alpha val="43137"/>
                    </a:srgbClr>
                  </a:outerShdw>
                </a:effectLst>
                <a:latin typeface="Arial" panose="020B0604020202020204" pitchFamily="34" charset="0"/>
                <a:ea typeface="宋体" panose="02010600030101010101" pitchFamily="2" charset="-122"/>
                <a:sym typeface="微软雅黑" panose="020B0503020204020204" pitchFamily="34" charset="-122"/>
                <a:hlinkClick r:id="rId2"/>
              </a:rPr>
              <a:t>室内</a:t>
            </a:r>
            <a:r>
              <a:rPr lang="zh-CN" altLang="en-US" sz="2000" dirty="0">
                <a:latin typeface="Arial" panose="020B0604020202020204" pitchFamily="34" charset="0"/>
                <a:ea typeface="宋体" panose="02010600030101010101" pitchFamily="2" charset="-122"/>
                <a:sym typeface="微软雅黑" panose="020B0503020204020204" pitchFamily="34" charset="-122"/>
              </a:rPr>
              <a:t>，很不安全，现在国家已强令禁止；</a:t>
            </a:r>
            <a:r>
              <a:rPr lang="zh-CN" altLang="en-US" sz="2000" b="1" u="sng" dirty="0">
                <a:solidFill>
                  <a:schemeClr val="bg1">
                    <a:lumMod val="60000"/>
                    <a:lumOff val="40000"/>
                  </a:schemeClr>
                </a:solidFill>
                <a:latin typeface="Arial" panose="020B0604020202020204" pitchFamily="34" charset="0"/>
                <a:ea typeface="宋体" panose="02010600030101010101" pitchFamily="2" charset="-122"/>
                <a:sym typeface="微软雅黑" panose="020B0503020204020204" pitchFamily="34" charset="-122"/>
              </a:rPr>
              <a:t>机子要安装在房屋外！</a:t>
            </a:r>
            <a:endParaRPr lang="en-US" altLang="zh-CN" sz="2000" dirty="0">
              <a:solidFill>
                <a:srgbClr val="FFFF00"/>
              </a:solidFill>
              <a:latin typeface="Arial" panose="020B0604020202020204" pitchFamily="34" charset="0"/>
              <a:ea typeface="宋体" panose="02010600030101010101" pitchFamily="2" charset="-122"/>
            </a:endParaRPr>
          </a:p>
          <a:p>
            <a:pPr>
              <a:lnSpc>
                <a:spcPct val="90000"/>
              </a:lnSpc>
            </a:pPr>
            <a:r>
              <a:rPr lang="en-US" altLang="zh-CN" sz="2000" dirty="0">
                <a:latin typeface="Arial" panose="020B0604020202020204" pitchFamily="34" charset="0"/>
                <a:ea typeface="宋体" panose="02010600030101010101" pitchFamily="2" charset="-122"/>
                <a:sym typeface="微软雅黑" panose="020B0503020204020204" pitchFamily="34" charset="-122"/>
              </a:rPr>
              <a:t>2.</a:t>
            </a:r>
            <a:r>
              <a:rPr lang="zh-CN" altLang="en-US" sz="2000" dirty="0">
                <a:latin typeface="Arial" panose="020B0604020202020204" pitchFamily="34" charset="0"/>
                <a:ea typeface="宋体" panose="02010600030101010101" pitchFamily="2" charset="-122"/>
                <a:sym typeface="微软雅黑" panose="020B0503020204020204" pitchFamily="34" charset="-122"/>
              </a:rPr>
              <a:t>第二代是</a:t>
            </a:r>
            <a:r>
              <a:rPr lang="zh-CN" altLang="en-US" sz="2000" b="1" dirty="0">
                <a:solidFill>
                  <a:schemeClr val="bg1">
                    <a:lumMod val="60000"/>
                    <a:lumOff val="40000"/>
                  </a:schemeClr>
                </a:solidFill>
                <a:latin typeface="Arial" panose="020B0604020202020204" pitchFamily="34" charset="0"/>
                <a:ea typeface="宋体" panose="02010600030101010101" pitchFamily="2" charset="-122"/>
                <a:sym typeface="微软雅黑" panose="020B0503020204020204" pitchFamily="34" charset="-122"/>
              </a:rPr>
              <a:t>烟道式</a:t>
            </a:r>
            <a:r>
              <a:rPr lang="zh-CN" altLang="en-US" sz="2000" b="1" dirty="0">
                <a:solidFill>
                  <a:srgbClr val="FFFF00"/>
                </a:solidFill>
                <a:effectLst>
                  <a:outerShdw blurRad="38100" dist="38100" dir="2700000" algn="tl">
                    <a:srgbClr val="000000">
                      <a:alpha val="43137"/>
                    </a:srgbClr>
                  </a:outerShdw>
                </a:effectLst>
                <a:latin typeface="Arial" panose="020B0604020202020204" pitchFamily="34" charset="0"/>
                <a:ea typeface="宋体" panose="02010600030101010101" pitchFamily="2" charset="-122"/>
                <a:sym typeface="微软雅黑" panose="020B0503020204020204" pitchFamily="34" charset="-122"/>
                <a:hlinkClick r:id="rId3"/>
              </a:rPr>
              <a:t>热水器</a:t>
            </a:r>
            <a:r>
              <a:rPr lang="zh-CN" altLang="en-US" sz="2000" dirty="0">
                <a:latin typeface="Arial" panose="020B0604020202020204" pitchFamily="34" charset="0"/>
                <a:ea typeface="宋体" panose="02010600030101010101" pitchFamily="2" charset="-122"/>
                <a:sym typeface="微软雅黑" panose="020B0503020204020204" pitchFamily="34" charset="-122"/>
              </a:rPr>
              <a:t>的顶部装有</a:t>
            </a:r>
            <a:r>
              <a:rPr lang="zh-CN" altLang="en-US" sz="2000" dirty="0">
                <a:effectLst>
                  <a:outerShdw blurRad="38100" dist="38100" dir="2700000" algn="tl">
                    <a:srgbClr val="000000">
                      <a:alpha val="43137"/>
                    </a:srgbClr>
                  </a:outerShdw>
                </a:effectLst>
                <a:latin typeface="Arial" panose="020B0604020202020204" pitchFamily="34" charset="0"/>
                <a:ea typeface="宋体" panose="02010600030101010101" pitchFamily="2" charset="-122"/>
                <a:sym typeface="微软雅黑" panose="020B0503020204020204" pitchFamily="34" charset="-122"/>
                <a:hlinkClick r:id="rId4"/>
              </a:rPr>
              <a:t>排气管</a:t>
            </a:r>
            <a:r>
              <a:rPr lang="zh-CN" altLang="en-US" sz="2000" dirty="0">
                <a:latin typeface="Arial" panose="020B0604020202020204" pitchFamily="34" charset="0"/>
                <a:ea typeface="宋体" panose="02010600030101010101" pitchFamily="2" charset="-122"/>
                <a:sym typeface="微软雅黑" panose="020B0503020204020204" pitchFamily="34" charset="-122"/>
              </a:rPr>
              <a:t>，依靠燃烧过程中</a:t>
            </a:r>
            <a:r>
              <a:rPr lang="zh-CN" altLang="en-US" sz="2000" dirty="0">
                <a:effectLst>
                  <a:outerShdw blurRad="38100" dist="38100" dir="2700000" algn="tl">
                    <a:srgbClr val="000000">
                      <a:alpha val="43137"/>
                    </a:srgbClr>
                  </a:outerShdw>
                </a:effectLst>
                <a:latin typeface="Arial" panose="020B0604020202020204" pitchFamily="34" charset="0"/>
                <a:ea typeface="宋体" panose="02010600030101010101" pitchFamily="2" charset="-122"/>
                <a:sym typeface="微软雅黑" panose="020B0503020204020204" pitchFamily="34" charset="-122"/>
                <a:hlinkClick r:id="rId5"/>
              </a:rPr>
              <a:t>气体</a:t>
            </a:r>
            <a:r>
              <a:rPr lang="zh-CN" altLang="en-US" sz="2000" dirty="0">
                <a:latin typeface="Arial" panose="020B0604020202020204" pitchFamily="34" charset="0"/>
                <a:ea typeface="宋体" panose="02010600030101010101" pitchFamily="2" charset="-122"/>
                <a:sym typeface="微软雅黑" panose="020B0503020204020204" pitchFamily="34" charset="-122"/>
              </a:rPr>
              <a:t>自下而上的</a:t>
            </a:r>
            <a:r>
              <a:rPr lang="zh-CN" altLang="en-US" sz="2000" dirty="0">
                <a:effectLst>
                  <a:outerShdw blurRad="38100" dist="38100" dir="2700000" algn="tl">
                    <a:srgbClr val="000000">
                      <a:alpha val="43137"/>
                    </a:srgbClr>
                  </a:outerShdw>
                </a:effectLst>
                <a:latin typeface="Arial" panose="020B0604020202020204" pitchFamily="34" charset="0"/>
                <a:ea typeface="宋体" panose="02010600030101010101" pitchFamily="2" charset="-122"/>
                <a:sym typeface="微软雅黑" panose="020B0503020204020204" pitchFamily="34" charset="-122"/>
                <a:hlinkClick r:id="rId6"/>
              </a:rPr>
              <a:t>自然对流</a:t>
            </a:r>
            <a:r>
              <a:rPr lang="zh-CN" altLang="en-US" sz="2000" dirty="0">
                <a:latin typeface="Arial" panose="020B0604020202020204" pitchFamily="34" charset="0"/>
                <a:ea typeface="宋体" panose="02010600030101010101" pitchFamily="2" charset="-122"/>
                <a:sym typeface="微软雅黑" panose="020B0503020204020204" pitchFamily="34" charset="-122"/>
              </a:rPr>
              <a:t>将废气通过排气管引至室外</a:t>
            </a:r>
            <a:r>
              <a:rPr lang="zh-CN" altLang="en-US" sz="2000" b="1" dirty="0">
                <a:solidFill>
                  <a:schemeClr val="bg1">
                    <a:lumMod val="60000"/>
                    <a:lumOff val="40000"/>
                  </a:schemeClr>
                </a:solidFill>
                <a:latin typeface="Arial" panose="020B0604020202020204" pitchFamily="34" charset="0"/>
                <a:ea typeface="宋体" panose="02010600030101010101" pitchFamily="2" charset="-122"/>
                <a:sym typeface="微软雅黑" panose="020B0503020204020204" pitchFamily="34" charset="-122"/>
              </a:rPr>
              <a:t>；</a:t>
            </a:r>
            <a:r>
              <a:rPr lang="zh-CN" altLang="en-US" sz="2000" b="1" u="sng" dirty="0">
                <a:solidFill>
                  <a:schemeClr val="bg1">
                    <a:lumMod val="60000"/>
                    <a:lumOff val="40000"/>
                  </a:schemeClr>
                </a:solidFill>
                <a:latin typeface="Arial" panose="020B0604020202020204" pitchFamily="34" charset="0"/>
                <a:ea typeface="宋体" panose="02010600030101010101" pitchFamily="2" charset="-122"/>
                <a:sym typeface="微软雅黑" panose="020B0503020204020204" pitchFamily="34" charset="-122"/>
              </a:rPr>
              <a:t>机子房间要通风、大空间！</a:t>
            </a:r>
            <a:endParaRPr lang="en-US" altLang="zh-CN" sz="2000" dirty="0">
              <a:solidFill>
                <a:srgbClr val="FFFF00"/>
              </a:solidFill>
              <a:latin typeface="Arial" panose="020B0604020202020204" pitchFamily="34" charset="0"/>
              <a:ea typeface="宋体" panose="02010600030101010101" pitchFamily="2" charset="-122"/>
            </a:endParaRPr>
          </a:p>
          <a:p>
            <a:pPr>
              <a:lnSpc>
                <a:spcPct val="90000"/>
              </a:lnSpc>
            </a:pPr>
            <a:r>
              <a:rPr lang="en-US" altLang="zh-CN" sz="2000" dirty="0">
                <a:latin typeface="Arial" panose="020B0604020202020204" pitchFamily="34" charset="0"/>
                <a:ea typeface="宋体" panose="02010600030101010101" pitchFamily="2" charset="-122"/>
                <a:sym typeface="微软雅黑" panose="020B0503020204020204" pitchFamily="34" charset="-122"/>
              </a:rPr>
              <a:t>3.</a:t>
            </a:r>
            <a:r>
              <a:rPr lang="zh-CN" altLang="en-US" sz="2000" dirty="0">
                <a:latin typeface="Arial" panose="020B0604020202020204" pitchFamily="34" charset="0"/>
                <a:ea typeface="宋体" panose="02010600030101010101" pitchFamily="2" charset="-122"/>
                <a:sym typeface="微软雅黑" panose="020B0503020204020204" pitchFamily="34" charset="-122"/>
              </a:rPr>
              <a:t> 第三代</a:t>
            </a:r>
            <a:r>
              <a:rPr lang="zh-CN" altLang="en-US" sz="2000" b="1" u="sng" dirty="0">
                <a:solidFill>
                  <a:schemeClr val="bg1">
                    <a:lumMod val="60000"/>
                    <a:lumOff val="40000"/>
                  </a:schemeClr>
                </a:solidFill>
                <a:latin typeface="Arial" panose="020B0604020202020204" pitchFamily="34" charset="0"/>
                <a:ea typeface="宋体" panose="02010600030101010101" pitchFamily="2" charset="-122"/>
                <a:sym typeface="微软雅黑" panose="020B0503020204020204" pitchFamily="34" charset="-122"/>
              </a:rPr>
              <a:t>强排式热水器</a:t>
            </a:r>
            <a:r>
              <a:rPr lang="zh-CN" altLang="en-US" sz="2000" dirty="0">
                <a:latin typeface="Arial" panose="020B0604020202020204" pitchFamily="34" charset="0"/>
                <a:ea typeface="宋体" panose="02010600030101010101" pitchFamily="2" charset="-122"/>
                <a:sym typeface="微软雅黑" panose="020B0503020204020204" pitchFamily="34" charset="-122"/>
              </a:rPr>
              <a:t>，机内装备了电动排气机，将燃烧中产生的废气通过顶部排气管强制排至室外；</a:t>
            </a:r>
            <a:r>
              <a:rPr lang="zh-CN" altLang="en-US" sz="2000" b="1" u="sng" dirty="0">
                <a:solidFill>
                  <a:schemeClr val="bg1">
                    <a:lumMod val="60000"/>
                    <a:lumOff val="40000"/>
                  </a:schemeClr>
                </a:solidFill>
                <a:latin typeface="Arial" panose="020B0604020202020204" pitchFamily="34" charset="0"/>
                <a:ea typeface="宋体" panose="02010600030101010101" pitchFamily="2" charset="-122"/>
                <a:sym typeface="微软雅黑" panose="020B0503020204020204" pitchFamily="34" charset="-122"/>
              </a:rPr>
              <a:t>机子房间要通风！</a:t>
            </a:r>
            <a:endParaRPr lang="en-US" altLang="zh-CN" sz="2000" b="1" u="sng" dirty="0">
              <a:solidFill>
                <a:srgbClr val="FFFF00"/>
              </a:solidFill>
              <a:latin typeface="Arial" panose="020B0604020202020204" pitchFamily="34" charset="0"/>
              <a:ea typeface="宋体" panose="02010600030101010101" pitchFamily="2" charset="-122"/>
              <a:sym typeface="Wingdings" panose="05000000000000000000" pitchFamily="2" charset="2"/>
            </a:endParaRPr>
          </a:p>
          <a:p>
            <a:pPr>
              <a:lnSpc>
                <a:spcPct val="90000"/>
              </a:lnSpc>
            </a:pPr>
            <a:r>
              <a:rPr lang="en-US" altLang="zh-CN" sz="2000" b="1" dirty="0">
                <a:latin typeface="Arial" panose="020B0604020202020204" pitchFamily="34" charset="0"/>
                <a:ea typeface="宋体" panose="02010600030101010101" pitchFamily="2" charset="-122"/>
                <a:sym typeface="Wingdings" panose="05000000000000000000" pitchFamily="2" charset="2"/>
              </a:rPr>
              <a:t> </a:t>
            </a:r>
            <a:r>
              <a:rPr lang="en-US" altLang="zh-CN" sz="2000" dirty="0">
                <a:latin typeface="Arial" panose="020B0604020202020204" pitchFamily="34" charset="0"/>
                <a:ea typeface="宋体" panose="02010600030101010101" pitchFamily="2" charset="-122"/>
                <a:sym typeface="微软雅黑" panose="020B0503020204020204" pitchFamily="34" charset="-122"/>
              </a:rPr>
              <a:t>4.</a:t>
            </a:r>
            <a:r>
              <a:rPr lang="zh-CN" altLang="en-US" sz="2000" dirty="0">
                <a:latin typeface="Arial" panose="020B0604020202020204" pitchFamily="34" charset="0"/>
                <a:ea typeface="宋体" panose="02010600030101010101" pitchFamily="2" charset="-122"/>
                <a:sym typeface="微软雅黑" panose="020B0503020204020204" pitchFamily="34" charset="-122"/>
              </a:rPr>
              <a:t>第四代是</a:t>
            </a:r>
            <a:r>
              <a:rPr lang="zh-CN" altLang="en-US" sz="2000" b="1" u="sng" dirty="0">
                <a:solidFill>
                  <a:schemeClr val="bg1">
                    <a:lumMod val="60000"/>
                    <a:lumOff val="40000"/>
                  </a:schemeClr>
                </a:solidFill>
                <a:latin typeface="Arial" panose="020B0604020202020204" pitchFamily="34" charset="0"/>
                <a:ea typeface="宋体" panose="02010600030101010101" pitchFamily="2" charset="-122"/>
                <a:sym typeface="微软雅黑" panose="020B0503020204020204" pitchFamily="34" charset="-122"/>
              </a:rPr>
              <a:t>平衡式燃气热水器</a:t>
            </a:r>
            <a:r>
              <a:rPr lang="zh-CN" altLang="en-US" sz="2000" dirty="0">
                <a:latin typeface="Arial" panose="020B0604020202020204" pitchFamily="34" charset="0"/>
                <a:ea typeface="宋体" panose="02010600030101010101" pitchFamily="2" charset="-122"/>
                <a:sym typeface="微软雅黑" panose="020B0503020204020204" pitchFamily="34" charset="-122"/>
              </a:rPr>
              <a:t>：是目前最安全的燃气热水器。和直排式、强排式两类热水器相比，平衡式燃气热水器的最大不同是它可以与配套烟道一起组成一个与室内空气隔离的密封系统，即不消耗室内空气，也不会造成烟气污染。燃烧所需要的氧气是从室外吸取，所产生的废气也是排出室外，这样就不会消耗室内的氧气，不会造成室内缺氧等情况，因此，平衡式燃气热水器可以安装在卫生间或者浴室内。</a:t>
            </a:r>
            <a:endParaRPr lang="zh-CN" altLang="en-US" sz="2000" dirty="0">
              <a:latin typeface="Arial" panose="020B0604020202020204" pitchFamily="34" charset="0"/>
              <a:ea typeface="宋体" panose="02010600030101010101" pitchFamily="2" charset="-122"/>
              <a:sym typeface="微软雅黑" panose="020B0503020204020204" pitchFamily="34" charset="-122"/>
            </a:endParaRPr>
          </a:p>
        </p:txBody>
      </p:sp>
      <p:sp>
        <p:nvSpPr>
          <p:cNvPr id="4" name="文本框 3"/>
          <p:cNvSpPr txBox="1"/>
          <p:nvPr/>
        </p:nvSpPr>
        <p:spPr>
          <a:xfrm>
            <a:off x="2197100" y="787400"/>
            <a:ext cx="4572000" cy="460375"/>
          </a:xfrm>
          <a:prstGeom prst="rect">
            <a:avLst/>
          </a:prstGeom>
          <a:noFill/>
        </p:spPr>
        <p:txBody>
          <a:bodyPr wrap="square" rtlCol="0" anchor="t">
            <a:spAutoFit/>
          </a:bodyPr>
          <a:p>
            <a:pPr marR="0" algn="ctr" defTabSz="914400" eaLnBrk="0" hangingPunct="0">
              <a:buClrTx/>
              <a:buSzTx/>
              <a:buFontTx/>
              <a:defRPr/>
            </a:pPr>
            <a:r>
              <a:rPr lang="zh-CN" altLang="en-US" sz="2400" kern="0" noProof="0" dirty="0" smtClean="0">
                <a:solidFill>
                  <a:schemeClr val="tx2"/>
                </a:solidFill>
                <a:effectLst>
                  <a:outerShdw blurRad="38100" dist="38100" dir="2700000" algn="tl">
                    <a:srgbClr val="000000"/>
                  </a:outerShdw>
                </a:effectLst>
                <a:latin typeface="+mj-lt"/>
                <a:ea typeface="+mj-ea"/>
                <a:cs typeface="+mj-cs"/>
                <a:sym typeface="+mn-ea"/>
              </a:rPr>
              <a:t>五、燃气热水器类型</a:t>
            </a:r>
            <a:endParaRPr lang="zh-CN" altLang="en-US" sz="2400" kern="0" noProof="0" dirty="0" smtClean="0">
              <a:solidFill>
                <a:schemeClr val="tx2"/>
              </a:solidFill>
              <a:effectLst>
                <a:outerShdw blurRad="38100" dist="38100" dir="2700000" algn="tl">
                  <a:srgbClr val="000000"/>
                </a:outerShdw>
              </a:effectLst>
              <a:latin typeface="+mj-lt"/>
              <a:ea typeface="+mj-ea"/>
              <a:cs typeface="+mj-cs"/>
              <a:sym typeface="+mn-ea"/>
            </a:endParaRPr>
          </a:p>
        </p:txBody>
      </p:sp>
    </p:spTree>
  </p:cSld>
  <p:clrMapOvr>
    <a:masterClrMapping/>
  </p:clrMapOvr>
  <p:transition spd="slow" advTm="5769">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9091" name="文本框 1"/>
          <p:cNvSpPr txBox="1"/>
          <p:nvPr/>
        </p:nvSpPr>
        <p:spPr>
          <a:xfrm>
            <a:off x="890588" y="1412875"/>
            <a:ext cx="6459537" cy="865188"/>
          </a:xfrm>
          <a:prstGeom prst="rect">
            <a:avLst/>
          </a:prstGeom>
          <a:noFill/>
          <a:ln w="9525">
            <a:noFill/>
          </a:ln>
        </p:spPr>
        <p:txBody>
          <a:bodyPr wrap="square" anchor="t" anchorCtr="0">
            <a:spAutoFit/>
          </a:bodyPr>
          <a:p>
            <a:pPr>
              <a:lnSpc>
                <a:spcPct val="90000"/>
              </a:lnSpc>
            </a:pPr>
            <a:r>
              <a:rPr lang="zh-CN" altLang="en-US" b="1" dirty="0">
                <a:solidFill>
                  <a:srgbClr val="FFFF00"/>
                </a:solidFill>
                <a:highlight>
                  <a:srgbClr val="FF0000"/>
                </a:highlight>
                <a:latin typeface="Arial" panose="020B0604020202020204" pitchFamily="34" charset="0"/>
                <a:ea typeface="宋体" panose="02010600030101010101" pitchFamily="2" charset="-122"/>
                <a:sym typeface="Wingdings" panose="05000000000000000000" pitchFamily="2" charset="2"/>
              </a:rPr>
              <a:t>燃气热水器类型：</a:t>
            </a:r>
            <a:r>
              <a:rPr lang="en-US" altLang="zh-CN" b="1" dirty="0">
                <a:latin typeface="Arial" panose="020B0604020202020204" pitchFamily="34" charset="0"/>
                <a:ea typeface="宋体" panose="02010600030101010101" pitchFamily="2" charset="-122"/>
                <a:sym typeface="Wingdings" panose="05000000000000000000" pitchFamily="2" charset="2"/>
              </a:rPr>
              <a:t>《</a:t>
            </a:r>
            <a:r>
              <a:rPr lang="zh-CN" altLang="en-US" b="1" dirty="0">
                <a:latin typeface="Arial" panose="020B0604020202020204" pitchFamily="34" charset="0"/>
                <a:ea typeface="宋体" panose="02010600030101010101" pitchFamily="2" charset="-122"/>
                <a:sym typeface="微软雅黑" panose="020B0503020204020204" pitchFamily="34" charset="-122"/>
              </a:rPr>
              <a:t>家用燃气快速热水器</a:t>
            </a:r>
            <a:r>
              <a:rPr lang="en-US" altLang="zh-CN" b="1" dirty="0">
                <a:latin typeface="Arial" panose="020B0604020202020204" pitchFamily="34" charset="0"/>
                <a:ea typeface="宋体" panose="02010600030101010101" pitchFamily="2" charset="-122"/>
                <a:sym typeface="微软雅黑" panose="020B0503020204020204" pitchFamily="34" charset="-122"/>
              </a:rPr>
              <a:t>》</a:t>
            </a:r>
            <a:r>
              <a:rPr lang="en-US" altLang="zh-CN" b="1" dirty="0">
                <a:latin typeface="Arial" panose="020B0604020202020204" pitchFamily="34" charset="0"/>
                <a:ea typeface="宋体" panose="02010600030101010101" pitchFamily="2" charset="-122"/>
                <a:sym typeface="Wingdings" panose="05000000000000000000" pitchFamily="2" charset="2"/>
              </a:rPr>
              <a:t>GB6932-2015</a:t>
            </a:r>
            <a:endParaRPr lang="en-US" altLang="zh-CN" b="1" dirty="0">
              <a:latin typeface="Arial" panose="020B0604020202020204" pitchFamily="34" charset="0"/>
              <a:ea typeface="宋体" panose="02010600030101010101" pitchFamily="2" charset="-122"/>
              <a:sym typeface="Wingdings" panose="05000000000000000000" pitchFamily="2" charset="2"/>
            </a:endParaRPr>
          </a:p>
          <a:p>
            <a:pPr>
              <a:lnSpc>
                <a:spcPct val="90000"/>
              </a:lnSpc>
            </a:pPr>
            <a:endParaRPr lang="zh-CN" altLang="en-US" b="1" dirty="0">
              <a:solidFill>
                <a:srgbClr val="FF0000"/>
              </a:solidFill>
              <a:latin typeface="Arial" panose="020B0604020202020204" pitchFamily="34" charset="0"/>
              <a:ea typeface="宋体" panose="02010600030101010101" pitchFamily="2" charset="-122"/>
              <a:sym typeface="Wingdings" panose="05000000000000000000" pitchFamily="2" charset="2"/>
            </a:endParaRPr>
          </a:p>
          <a:p>
            <a:endParaRPr lang="zh-CN" altLang="en-US">
              <a:latin typeface="Arial" panose="020B0604020202020204" pitchFamily="34" charset="0"/>
              <a:ea typeface="宋体" panose="02010600030101010101" pitchFamily="2" charset="-122"/>
            </a:endParaRPr>
          </a:p>
        </p:txBody>
      </p:sp>
      <p:sp>
        <p:nvSpPr>
          <p:cNvPr id="3" name="文本框 2"/>
          <p:cNvSpPr txBox="1"/>
          <p:nvPr/>
        </p:nvSpPr>
        <p:spPr>
          <a:xfrm>
            <a:off x="2124075" y="750888"/>
            <a:ext cx="4572000" cy="460375"/>
          </a:xfrm>
          <a:prstGeom prst="rect">
            <a:avLst/>
          </a:prstGeom>
          <a:noFill/>
        </p:spPr>
        <p:txBody>
          <a:bodyPr wrap="square" rtlCol="0" anchor="t">
            <a:spAutoFit/>
          </a:bodyPr>
          <a:p>
            <a:pPr marR="0" algn="ctr" defTabSz="914400" eaLnBrk="0" hangingPunct="0">
              <a:buClrTx/>
              <a:buSzTx/>
              <a:buFontTx/>
              <a:defRPr/>
            </a:pPr>
            <a:r>
              <a:rPr lang="zh-CN" altLang="en-US" sz="2400" kern="0" noProof="0" dirty="0" smtClean="0">
                <a:solidFill>
                  <a:schemeClr val="tx2"/>
                </a:solidFill>
                <a:effectLst>
                  <a:outerShdw blurRad="38100" dist="38100" dir="2700000" algn="tl">
                    <a:srgbClr val="000000"/>
                  </a:outerShdw>
                </a:effectLst>
                <a:latin typeface="+mj-lt"/>
                <a:ea typeface="+mj-ea"/>
                <a:cs typeface="+mj-cs"/>
                <a:sym typeface="+mn-ea"/>
              </a:rPr>
              <a:t>五、燃气热水器类型</a:t>
            </a:r>
            <a:endParaRPr lang="zh-CN" altLang="en-US" sz="2400" kern="0" noProof="0" dirty="0" smtClean="0">
              <a:solidFill>
                <a:schemeClr val="tx2"/>
              </a:solidFill>
              <a:effectLst>
                <a:outerShdw blurRad="38100" dist="38100" dir="2700000" algn="tl">
                  <a:srgbClr val="000000"/>
                </a:outerShdw>
              </a:effectLst>
              <a:latin typeface="+mj-lt"/>
              <a:ea typeface="+mj-ea"/>
              <a:cs typeface="+mj-cs"/>
              <a:sym typeface="+mn-ea"/>
            </a:endParaRPr>
          </a:p>
        </p:txBody>
      </p:sp>
      <p:graphicFrame>
        <p:nvGraphicFramePr>
          <p:cNvPr id="6" name="表格 5"/>
          <p:cNvGraphicFramePr>
            <a:graphicFrameLocks noGrp="1"/>
          </p:cNvGraphicFramePr>
          <p:nvPr/>
        </p:nvGraphicFramePr>
        <p:xfrm>
          <a:off x="36513" y="2009775"/>
          <a:ext cx="9009063" cy="4424680"/>
        </p:xfrm>
        <a:graphic>
          <a:graphicData uri="http://schemas.openxmlformats.org/drawingml/2006/table">
            <a:tbl>
              <a:tblPr firstRow="1" bandRow="1">
                <a:tableStyleId>{5C22544A-7EE6-4342-B048-85BDC9FD1C3A}</a:tableStyleId>
              </a:tblPr>
              <a:tblGrid>
                <a:gridCol w="923290"/>
                <a:gridCol w="741045"/>
                <a:gridCol w="797560"/>
                <a:gridCol w="1288415"/>
                <a:gridCol w="2091055"/>
                <a:gridCol w="1029335"/>
                <a:gridCol w="956945"/>
                <a:gridCol w="1181100"/>
              </a:tblGrid>
              <a:tr h="914400">
                <a:tc>
                  <a:txBody>
                    <a:bodyPr/>
                    <a:p>
                      <a:r>
                        <a:rPr lang="zh-CN" altLang="en-US" sz="1800" b="1" dirty="0" smtClean="0"/>
                        <a:t>热水器类型</a:t>
                      </a:r>
                      <a:endParaRPr lang="zh-CN" altLang="en-US" sz="1800" b="1" dirty="0"/>
                    </a:p>
                  </a:txBody>
                  <a:tcPr marL="126016" marR="126016">
                    <a:noFill/>
                  </a:tcPr>
                </a:tc>
                <a:tc>
                  <a:txBody>
                    <a:bodyPr/>
                    <a:p>
                      <a:r>
                        <a:rPr lang="zh-CN" altLang="en-US" sz="1800" b="1" dirty="0" smtClean="0"/>
                        <a:t>供电方式</a:t>
                      </a:r>
                      <a:endParaRPr lang="zh-CN" altLang="en-US" sz="1800" b="1" dirty="0"/>
                    </a:p>
                  </a:txBody>
                  <a:tcPr marL="126016" marR="126016">
                    <a:noFill/>
                  </a:tcPr>
                </a:tc>
                <a:tc>
                  <a:txBody>
                    <a:bodyPr/>
                    <a:p>
                      <a:r>
                        <a:rPr lang="zh-CN" altLang="en-US" sz="1800" b="1" dirty="0" smtClean="0"/>
                        <a:t>空气取自</a:t>
                      </a:r>
                      <a:endParaRPr lang="zh-CN" altLang="en-US" sz="1800" b="1" dirty="0"/>
                    </a:p>
                  </a:txBody>
                  <a:tcPr marL="126016" marR="126016">
                    <a:noFill/>
                  </a:tcPr>
                </a:tc>
                <a:tc>
                  <a:txBody>
                    <a:bodyPr/>
                    <a:p>
                      <a:r>
                        <a:rPr lang="zh-CN" altLang="en-US" sz="1800" b="1" dirty="0" smtClean="0"/>
                        <a:t>烟气排放地</a:t>
                      </a:r>
                      <a:endParaRPr lang="zh-CN" altLang="en-US" sz="1800" b="1" dirty="0"/>
                    </a:p>
                  </a:txBody>
                  <a:tcPr marL="126016" marR="126016">
                    <a:noFill/>
                  </a:tcPr>
                </a:tc>
                <a:tc>
                  <a:txBody>
                    <a:bodyPr/>
                    <a:p>
                      <a:r>
                        <a:rPr lang="zh-CN" altLang="en-US" sz="1800" b="1" smtClean="0"/>
                        <a:t>安装地点要求</a:t>
                      </a:r>
                      <a:endParaRPr lang="zh-CN" altLang="en-US" sz="1800" b="1"/>
                    </a:p>
                  </a:txBody>
                  <a:tcPr marL="126016" marR="126016">
                    <a:noFill/>
                  </a:tcPr>
                </a:tc>
                <a:tc>
                  <a:txBody>
                    <a:bodyPr/>
                    <a:p>
                      <a:r>
                        <a:rPr lang="zh-CN" altLang="en-US" sz="1800" b="1" dirty="0" smtClean="0"/>
                        <a:t>安全性</a:t>
                      </a:r>
                      <a:endParaRPr lang="zh-CN" altLang="en-US" sz="1800" b="1" dirty="0"/>
                    </a:p>
                  </a:txBody>
                  <a:tcPr marL="126016" marR="126016">
                    <a:noFill/>
                  </a:tcPr>
                </a:tc>
                <a:tc>
                  <a:txBody>
                    <a:bodyPr/>
                    <a:p>
                      <a:r>
                        <a:rPr lang="zh-CN" altLang="en-US" sz="1800" b="1" dirty="0" smtClean="0"/>
                        <a:t>热效率</a:t>
                      </a:r>
                      <a:r>
                        <a:rPr lang="en-US" altLang="zh-CN" sz="1800" b="1" dirty="0" smtClean="0"/>
                        <a:t>%</a:t>
                      </a:r>
                      <a:endParaRPr lang="zh-CN" altLang="en-US" sz="1800" b="1" dirty="0"/>
                    </a:p>
                  </a:txBody>
                  <a:tcPr marL="126016" marR="126016">
                    <a:noFill/>
                  </a:tcPr>
                </a:tc>
                <a:tc>
                  <a:txBody>
                    <a:bodyPr/>
                    <a:p>
                      <a:r>
                        <a:rPr lang="zh-CN" altLang="en-US" sz="1800" b="1" smtClean="0"/>
                        <a:t>国家规定</a:t>
                      </a:r>
                      <a:endParaRPr lang="zh-CN" altLang="en-US" sz="1800" b="1"/>
                    </a:p>
                  </a:txBody>
                  <a:tcPr marL="126016" marR="126016">
                    <a:noFill/>
                  </a:tcPr>
                </a:tc>
              </a:tr>
              <a:tr h="675005">
                <a:tc>
                  <a:txBody>
                    <a:bodyPr/>
                    <a:p>
                      <a:r>
                        <a:rPr lang="zh-CN" altLang="en-US" sz="1800" b="1" smtClean="0"/>
                        <a:t>直排式</a:t>
                      </a:r>
                      <a:endParaRPr lang="zh-CN" altLang="en-US" sz="1800" b="1"/>
                    </a:p>
                  </a:txBody>
                  <a:tcPr marL="126016" marR="126016">
                    <a:noFill/>
                  </a:tcPr>
                </a:tc>
                <a:tc>
                  <a:txBody>
                    <a:bodyPr/>
                    <a:p>
                      <a:r>
                        <a:rPr lang="zh-CN" altLang="en-US" sz="1800" b="1" smtClean="0">
                          <a:solidFill>
                            <a:srgbClr val="FF0000"/>
                          </a:solidFill>
                        </a:rPr>
                        <a:t>电池</a:t>
                      </a:r>
                      <a:endParaRPr lang="zh-CN" altLang="en-US" sz="1800" b="1">
                        <a:solidFill>
                          <a:srgbClr val="FF0000"/>
                        </a:solidFill>
                      </a:endParaRPr>
                    </a:p>
                  </a:txBody>
                  <a:tcPr marL="126016" marR="126016">
                    <a:noFill/>
                  </a:tcPr>
                </a:tc>
                <a:tc>
                  <a:txBody>
                    <a:bodyPr/>
                    <a:p>
                      <a:r>
                        <a:rPr lang="zh-CN" altLang="en-US" sz="1800" b="1" smtClean="0"/>
                        <a:t>室内</a:t>
                      </a:r>
                      <a:endParaRPr lang="zh-CN" altLang="en-US" sz="1800" b="1"/>
                    </a:p>
                  </a:txBody>
                  <a:tcPr marL="126016" marR="126016">
                    <a:noFill/>
                  </a:tcPr>
                </a:tc>
                <a:tc>
                  <a:txBody>
                    <a:bodyPr/>
                    <a:p>
                      <a:pPr marL="0" marR="0" indent="0" algn="l" defTabSz="914400" rtl="0" eaLnBrk="1" fontAlgn="auto" latinLnBrk="0" hangingPunct="1">
                        <a:lnSpc>
                          <a:spcPct val="100000"/>
                        </a:lnSpc>
                        <a:spcBef>
                          <a:spcPts val="0"/>
                        </a:spcBef>
                        <a:spcAft>
                          <a:spcPts val="0"/>
                        </a:spcAft>
                        <a:buClrTx/>
                        <a:buSzTx/>
                        <a:buFontTx/>
                        <a:buNone/>
                        <a:defRPr/>
                      </a:pPr>
                      <a:r>
                        <a:rPr lang="zh-CN" altLang="en-US" sz="1800" b="1" dirty="0" smtClean="0"/>
                        <a:t>室内</a:t>
                      </a:r>
                      <a:endParaRPr lang="zh-CN" altLang="en-US" sz="1800" b="1" dirty="0" smtClean="0"/>
                    </a:p>
                    <a:p>
                      <a:endParaRPr lang="zh-CN" altLang="en-US" sz="1800" b="1" dirty="0"/>
                    </a:p>
                  </a:txBody>
                  <a:tcPr marL="126016" marR="126016">
                    <a:noFill/>
                  </a:tcPr>
                </a:tc>
                <a:tc>
                  <a:txBody>
                    <a:bodyPr/>
                    <a:p>
                      <a:r>
                        <a:rPr lang="zh-CN" altLang="en-US" sz="1800" b="1" dirty="0" smtClean="0">
                          <a:solidFill>
                            <a:srgbClr val="FF0000"/>
                          </a:solidFill>
                        </a:rPr>
                        <a:t>户外</a:t>
                      </a:r>
                      <a:r>
                        <a:rPr lang="zh-CN" altLang="en-US" sz="1800" b="1" dirty="0" smtClean="0"/>
                        <a:t>并通风</a:t>
                      </a:r>
                      <a:endParaRPr lang="en-US" altLang="zh-CN" sz="1800" b="1" dirty="0" smtClean="0"/>
                    </a:p>
                    <a:p>
                      <a:r>
                        <a:rPr lang="zh-CN" altLang="en-US" sz="1800" b="1" dirty="0" smtClean="0"/>
                        <a:t>禁止安装在浴室</a:t>
                      </a:r>
                      <a:endParaRPr lang="zh-CN" altLang="en-US" sz="1800" b="1" dirty="0"/>
                    </a:p>
                  </a:txBody>
                  <a:tcPr marL="126016" marR="126016">
                    <a:noFill/>
                  </a:tcPr>
                </a:tc>
                <a:tc>
                  <a:txBody>
                    <a:bodyPr/>
                    <a:p>
                      <a:r>
                        <a:rPr lang="zh-CN" altLang="en-US" sz="1800" b="1" dirty="0" smtClean="0"/>
                        <a:t>不安全</a:t>
                      </a:r>
                      <a:endParaRPr lang="zh-CN" altLang="en-US" sz="1800" b="1" dirty="0"/>
                    </a:p>
                  </a:txBody>
                  <a:tcPr marL="126016" marR="126016">
                    <a:noFill/>
                  </a:tcPr>
                </a:tc>
                <a:tc>
                  <a:txBody>
                    <a:bodyPr/>
                    <a:p>
                      <a:pPr marL="0" marR="0" indent="0" algn="l" defTabSz="914400" rtl="0" eaLnBrk="1" fontAlgn="auto" latinLnBrk="0" hangingPunct="1">
                        <a:lnSpc>
                          <a:spcPct val="100000"/>
                        </a:lnSpc>
                        <a:spcBef>
                          <a:spcPts val="0"/>
                        </a:spcBef>
                        <a:spcAft>
                          <a:spcPts val="0"/>
                        </a:spcAft>
                        <a:buClrTx/>
                        <a:buSzTx/>
                        <a:buFontTx/>
                        <a:buNone/>
                        <a:defRPr/>
                      </a:pPr>
                      <a:r>
                        <a:rPr lang="zh-CN" altLang="en-US" sz="1800" b="1" dirty="0" smtClean="0"/>
                        <a:t>最低</a:t>
                      </a:r>
                      <a:endParaRPr lang="en-US" altLang="zh-CN" sz="1800" b="1" dirty="0" smtClean="0"/>
                    </a:p>
                    <a:p>
                      <a:pPr marL="0" marR="0" indent="0" algn="l" defTabSz="914400" rtl="0" eaLnBrk="1" fontAlgn="auto" latinLnBrk="0" hangingPunct="1">
                        <a:lnSpc>
                          <a:spcPct val="100000"/>
                        </a:lnSpc>
                        <a:spcBef>
                          <a:spcPts val="0"/>
                        </a:spcBef>
                        <a:spcAft>
                          <a:spcPts val="0"/>
                        </a:spcAft>
                        <a:buClrTx/>
                        <a:buSzTx/>
                        <a:buFontTx/>
                        <a:buNone/>
                        <a:defRPr/>
                      </a:pPr>
                      <a:r>
                        <a:rPr lang="en-US" altLang="zh-CN" sz="1800" b="1" dirty="0" smtClean="0"/>
                        <a:t>30%</a:t>
                      </a:r>
                      <a:endParaRPr lang="zh-CN" altLang="en-US" sz="1800" b="1" dirty="0" smtClean="0"/>
                    </a:p>
                  </a:txBody>
                  <a:tcPr marL="126016" marR="126016">
                    <a:noFill/>
                  </a:tcPr>
                </a:tc>
                <a:tc>
                  <a:txBody>
                    <a:bodyPr/>
                    <a:p>
                      <a:r>
                        <a:rPr lang="zh-CN" altLang="en-US" sz="1800" b="1" smtClean="0"/>
                        <a:t>报废，禁止销售</a:t>
                      </a:r>
                      <a:endParaRPr lang="zh-CN" altLang="en-US" sz="1800" b="1"/>
                    </a:p>
                  </a:txBody>
                  <a:tcPr marL="126016" marR="126016">
                    <a:noFill/>
                  </a:tcPr>
                </a:tc>
              </a:tr>
              <a:tr h="1080135">
                <a:tc>
                  <a:txBody>
                    <a:bodyPr/>
                    <a:p>
                      <a:r>
                        <a:rPr lang="zh-CN" altLang="en-US" sz="1800" b="1" dirty="0" smtClean="0"/>
                        <a:t>烟道式</a:t>
                      </a:r>
                      <a:endParaRPr lang="zh-CN" altLang="en-US" sz="1800" b="1" dirty="0"/>
                    </a:p>
                  </a:txBody>
                  <a:tcPr marL="126016" marR="126016">
                    <a:noFill/>
                  </a:tcPr>
                </a:tc>
                <a:tc>
                  <a:txBody>
                    <a:bodyPr/>
                    <a:p>
                      <a:r>
                        <a:rPr lang="zh-CN" altLang="en-US" sz="1800" b="1" smtClean="0">
                          <a:solidFill>
                            <a:srgbClr val="FF0000"/>
                          </a:solidFill>
                        </a:rPr>
                        <a:t>电池</a:t>
                      </a:r>
                      <a:endParaRPr lang="zh-CN" altLang="en-US" sz="1800" b="1">
                        <a:solidFill>
                          <a:srgbClr val="FF0000"/>
                        </a:solidFill>
                      </a:endParaRPr>
                    </a:p>
                  </a:txBody>
                  <a:tcPr marL="126016" marR="126016">
                    <a:noFill/>
                  </a:tcPr>
                </a:tc>
                <a:tc>
                  <a:txBody>
                    <a:bodyPr/>
                    <a:p>
                      <a:r>
                        <a:rPr lang="zh-CN" altLang="en-US" sz="1800" b="1" smtClean="0"/>
                        <a:t>室内</a:t>
                      </a:r>
                      <a:endParaRPr lang="zh-CN" altLang="en-US" sz="1800" b="1"/>
                    </a:p>
                  </a:txBody>
                  <a:tcPr marL="126016" marR="126016">
                    <a:noFill/>
                  </a:tcPr>
                </a:tc>
                <a:tc>
                  <a:txBody>
                    <a:bodyPr/>
                    <a:p>
                      <a:r>
                        <a:rPr lang="zh-CN" altLang="en-US" sz="1800" b="1" dirty="0" smtClean="0"/>
                        <a:t>室外、但</a:t>
                      </a:r>
                      <a:endParaRPr lang="zh-CN" altLang="en-US" sz="1800" b="1" dirty="0" smtClean="0"/>
                    </a:p>
                    <a:p>
                      <a:r>
                        <a:rPr lang="zh-CN" altLang="en-US" sz="1800" b="1" dirty="0" smtClean="0"/>
                        <a:t>部分室内</a:t>
                      </a:r>
                      <a:r>
                        <a:rPr lang="en-US" altLang="zh-CN" sz="1800" b="1" dirty="0" smtClean="0"/>
                        <a:t>30-40%</a:t>
                      </a:r>
                      <a:endParaRPr lang="zh-CN" altLang="en-US" sz="1800" b="1" dirty="0"/>
                    </a:p>
                  </a:txBody>
                  <a:tcPr marL="126016" marR="126016">
                    <a:noFill/>
                  </a:tcPr>
                </a:tc>
                <a:tc>
                  <a:txBody>
                    <a:bodyPr/>
                    <a:p>
                      <a:pPr marL="0" marR="0" indent="0" algn="l" defTabSz="914400" rtl="0" eaLnBrk="1" fontAlgn="auto" latinLnBrk="0" hangingPunct="1">
                        <a:lnSpc>
                          <a:spcPct val="100000"/>
                        </a:lnSpc>
                        <a:spcBef>
                          <a:spcPts val="0"/>
                        </a:spcBef>
                        <a:spcAft>
                          <a:spcPts val="0"/>
                        </a:spcAft>
                        <a:buClrTx/>
                        <a:buSzTx/>
                        <a:buFontTx/>
                        <a:buNone/>
                        <a:defRPr/>
                      </a:pPr>
                      <a:r>
                        <a:rPr lang="zh-CN" altLang="en-US" sz="1800" b="1" dirty="0" smtClean="0">
                          <a:solidFill>
                            <a:srgbClr val="FF0000"/>
                          </a:solidFill>
                        </a:rPr>
                        <a:t>室外</a:t>
                      </a:r>
                      <a:r>
                        <a:rPr lang="zh-CN" altLang="en-US" sz="1800" b="1" dirty="0" smtClean="0"/>
                        <a:t>并通风</a:t>
                      </a:r>
                      <a:endParaRPr lang="zh-CN" altLang="en-US" sz="1800" b="1" dirty="0" smtClean="0"/>
                    </a:p>
                    <a:p>
                      <a:pPr marL="0" marR="0" indent="0" algn="l" defTabSz="914400" rtl="0" eaLnBrk="1" fontAlgn="auto" latinLnBrk="0" hangingPunct="1">
                        <a:lnSpc>
                          <a:spcPct val="100000"/>
                        </a:lnSpc>
                        <a:spcBef>
                          <a:spcPts val="0"/>
                        </a:spcBef>
                        <a:spcAft>
                          <a:spcPts val="0"/>
                        </a:spcAft>
                        <a:buClrTx/>
                        <a:buSzTx/>
                        <a:buFontTx/>
                        <a:buNone/>
                        <a:defRPr/>
                      </a:pPr>
                      <a:r>
                        <a:rPr lang="zh-CN" altLang="en-US" sz="1800" b="1" dirty="0" smtClean="0"/>
                        <a:t>禁止安装在浴室</a:t>
                      </a:r>
                      <a:endParaRPr lang="zh-CN" altLang="en-US" sz="1800" b="1" dirty="0" smtClean="0"/>
                    </a:p>
                  </a:txBody>
                  <a:tcPr marL="126016" marR="126016">
                    <a:noFill/>
                  </a:tcPr>
                </a:tc>
                <a:tc>
                  <a:txBody>
                    <a:bodyPr/>
                    <a:p>
                      <a:r>
                        <a:rPr lang="zh-CN" altLang="en-US" sz="1800" b="1" dirty="0" smtClean="0"/>
                        <a:t>安全性低</a:t>
                      </a:r>
                      <a:endParaRPr lang="zh-CN" altLang="en-US" sz="1800" b="1" dirty="0"/>
                    </a:p>
                  </a:txBody>
                  <a:tcPr marL="126016" marR="126016">
                    <a:noFill/>
                  </a:tcPr>
                </a:tc>
                <a:tc>
                  <a:txBody>
                    <a:bodyPr/>
                    <a:p>
                      <a:pPr marL="0" marR="0" indent="0" algn="l" defTabSz="914400" rtl="0" eaLnBrk="1" fontAlgn="auto" latinLnBrk="0" hangingPunct="1">
                        <a:lnSpc>
                          <a:spcPct val="100000"/>
                        </a:lnSpc>
                        <a:spcBef>
                          <a:spcPts val="0"/>
                        </a:spcBef>
                        <a:spcAft>
                          <a:spcPts val="0"/>
                        </a:spcAft>
                        <a:buClrTx/>
                        <a:buSzTx/>
                        <a:buFontTx/>
                        <a:buNone/>
                        <a:defRPr/>
                      </a:pPr>
                      <a:r>
                        <a:rPr lang="zh-CN" altLang="en-US" sz="1800" b="1" dirty="0" smtClean="0"/>
                        <a:t>较低</a:t>
                      </a:r>
                      <a:endParaRPr lang="en-US" altLang="zh-CN" sz="1800" b="1" dirty="0" smtClean="0"/>
                    </a:p>
                    <a:p>
                      <a:r>
                        <a:rPr lang="en-US" altLang="zh-CN" sz="1800" b="1" dirty="0" smtClean="0"/>
                        <a:t>40%</a:t>
                      </a:r>
                      <a:endParaRPr lang="zh-CN" altLang="en-US" sz="1800" b="1" dirty="0"/>
                    </a:p>
                  </a:txBody>
                  <a:tcPr marL="126016" marR="126016">
                    <a:noFill/>
                  </a:tcPr>
                </a:tc>
                <a:tc>
                  <a:txBody>
                    <a:bodyPr/>
                    <a:p>
                      <a:r>
                        <a:rPr lang="zh-CN" altLang="en-US" sz="1800" dirty="0" smtClean="0"/>
                        <a:t>逐步退出市场</a:t>
                      </a:r>
                      <a:endParaRPr lang="zh-CN" altLang="en-US" sz="1800" b="1" dirty="0"/>
                    </a:p>
                  </a:txBody>
                  <a:tcPr marL="126016" marR="126016">
                    <a:noFill/>
                  </a:tcPr>
                </a:tc>
              </a:tr>
              <a:tr h="877570">
                <a:tc>
                  <a:txBody>
                    <a:bodyPr/>
                    <a:p>
                      <a:r>
                        <a:rPr lang="zh-CN" altLang="en-US" sz="1800" b="1" dirty="0" smtClean="0"/>
                        <a:t>强排式</a:t>
                      </a:r>
                      <a:endParaRPr lang="zh-CN" altLang="en-US" sz="1800" b="1" dirty="0"/>
                    </a:p>
                  </a:txBody>
                  <a:tcPr marL="126016" marR="126016">
                    <a:noFill/>
                  </a:tcPr>
                </a:tc>
                <a:tc>
                  <a:txBody>
                    <a:bodyPr/>
                    <a:p>
                      <a:r>
                        <a:rPr lang="zh-CN" altLang="en-US" sz="1800" b="1" smtClean="0">
                          <a:solidFill>
                            <a:srgbClr val="FF0000"/>
                          </a:solidFill>
                        </a:rPr>
                        <a:t>交流电源</a:t>
                      </a:r>
                      <a:endParaRPr lang="zh-CN" altLang="en-US" sz="1800" b="1">
                        <a:solidFill>
                          <a:srgbClr val="FF0000"/>
                        </a:solidFill>
                      </a:endParaRPr>
                    </a:p>
                  </a:txBody>
                  <a:tcPr marL="126016" marR="126016">
                    <a:noFill/>
                  </a:tcPr>
                </a:tc>
                <a:tc>
                  <a:txBody>
                    <a:bodyPr/>
                    <a:p>
                      <a:r>
                        <a:rPr lang="zh-CN" altLang="en-US" sz="1800" b="1" smtClean="0"/>
                        <a:t>室内</a:t>
                      </a:r>
                      <a:endParaRPr lang="zh-CN" altLang="en-US" sz="1800" b="1"/>
                    </a:p>
                  </a:txBody>
                  <a:tcPr marL="126016" marR="126016">
                    <a:noFill/>
                  </a:tcPr>
                </a:tc>
                <a:tc>
                  <a:txBody>
                    <a:bodyPr/>
                    <a:p>
                      <a:pPr marL="0" marR="0" indent="0" algn="l" defTabSz="914400" rtl="0" eaLnBrk="1" fontAlgn="auto" latinLnBrk="0" hangingPunct="1">
                        <a:lnSpc>
                          <a:spcPct val="100000"/>
                        </a:lnSpc>
                        <a:spcBef>
                          <a:spcPts val="0"/>
                        </a:spcBef>
                        <a:spcAft>
                          <a:spcPts val="0"/>
                        </a:spcAft>
                        <a:buClrTx/>
                        <a:buSzTx/>
                        <a:buFontTx/>
                        <a:buNone/>
                        <a:defRPr/>
                      </a:pPr>
                      <a:r>
                        <a:rPr lang="zh-CN" altLang="en-US" sz="1800" b="1" smtClean="0"/>
                        <a:t>室外</a:t>
                      </a:r>
                      <a:endParaRPr lang="zh-CN" altLang="en-US" sz="1800" b="1" smtClean="0"/>
                    </a:p>
                    <a:p>
                      <a:endParaRPr lang="zh-CN" altLang="en-US" sz="1800" b="1"/>
                    </a:p>
                  </a:txBody>
                  <a:tcPr marL="126016" marR="126016">
                    <a:noFill/>
                  </a:tcPr>
                </a:tc>
                <a:tc>
                  <a:txBody>
                    <a:bodyPr/>
                    <a:p>
                      <a:pPr marL="0" marR="0" indent="0" algn="l" defTabSz="914400" rtl="0" eaLnBrk="1" fontAlgn="auto" latinLnBrk="0" hangingPunct="1">
                        <a:lnSpc>
                          <a:spcPct val="100000"/>
                        </a:lnSpc>
                        <a:spcBef>
                          <a:spcPts val="0"/>
                        </a:spcBef>
                        <a:spcAft>
                          <a:spcPts val="0"/>
                        </a:spcAft>
                        <a:buClrTx/>
                        <a:buSzTx/>
                        <a:buFontTx/>
                        <a:buNone/>
                        <a:defRPr/>
                      </a:pPr>
                      <a:r>
                        <a:rPr lang="zh-CN" altLang="en-US" sz="1800" b="1" smtClean="0">
                          <a:solidFill>
                            <a:srgbClr val="FF0000"/>
                          </a:solidFill>
                        </a:rPr>
                        <a:t>室外</a:t>
                      </a:r>
                      <a:r>
                        <a:rPr lang="zh-CN" altLang="en-US" sz="1800" b="1" smtClean="0"/>
                        <a:t>并通风</a:t>
                      </a:r>
                      <a:endParaRPr lang="zh-CN" altLang="en-US" sz="1800" b="1" smtClean="0"/>
                    </a:p>
                    <a:p>
                      <a:pPr marL="0" marR="0" indent="0" algn="l" defTabSz="914400" rtl="0" eaLnBrk="1" fontAlgn="auto" latinLnBrk="0" hangingPunct="1">
                        <a:lnSpc>
                          <a:spcPct val="100000"/>
                        </a:lnSpc>
                        <a:spcBef>
                          <a:spcPts val="0"/>
                        </a:spcBef>
                        <a:spcAft>
                          <a:spcPts val="0"/>
                        </a:spcAft>
                        <a:buClrTx/>
                        <a:buSzTx/>
                        <a:buFontTx/>
                        <a:buNone/>
                        <a:defRPr/>
                      </a:pPr>
                      <a:r>
                        <a:rPr lang="zh-CN" altLang="en-US" sz="1800" b="1" smtClean="0"/>
                        <a:t>禁止安装在浴室</a:t>
                      </a:r>
                      <a:endParaRPr lang="zh-CN" altLang="en-US" sz="1800" b="1" smtClean="0"/>
                    </a:p>
                  </a:txBody>
                  <a:tcPr marL="126016" marR="126016">
                    <a:noFill/>
                  </a:tcPr>
                </a:tc>
                <a:tc>
                  <a:txBody>
                    <a:bodyPr/>
                    <a:p>
                      <a:r>
                        <a:rPr lang="zh-CN" altLang="en-US" sz="1800" b="1" dirty="0" smtClean="0"/>
                        <a:t>安全较高</a:t>
                      </a:r>
                      <a:endParaRPr lang="zh-CN" altLang="en-US" sz="1800" b="1" dirty="0"/>
                    </a:p>
                  </a:txBody>
                  <a:tcPr marL="126016" marR="126016">
                    <a:noFill/>
                  </a:tcPr>
                </a:tc>
                <a:tc>
                  <a:txBody>
                    <a:bodyPr/>
                    <a:p>
                      <a:r>
                        <a:rPr lang="zh-CN" altLang="en-US" sz="1800" b="1" dirty="0" smtClean="0"/>
                        <a:t>高</a:t>
                      </a:r>
                      <a:endParaRPr lang="en-US" altLang="zh-CN" sz="1800" b="1" dirty="0" smtClean="0"/>
                    </a:p>
                    <a:p>
                      <a:r>
                        <a:rPr lang="en-US" altLang="zh-CN" sz="1800" b="1" dirty="0" smtClean="0"/>
                        <a:t>60%</a:t>
                      </a:r>
                      <a:endParaRPr lang="zh-CN" altLang="en-US" sz="1800" b="1" dirty="0"/>
                    </a:p>
                  </a:txBody>
                  <a:tcPr marL="126016" marR="126016">
                    <a:noFill/>
                  </a:tcPr>
                </a:tc>
                <a:tc>
                  <a:txBody>
                    <a:bodyPr/>
                    <a:p>
                      <a:r>
                        <a:rPr lang="zh-CN" altLang="en-US" sz="1800" b="1" dirty="0" smtClean="0"/>
                        <a:t>使用</a:t>
                      </a:r>
                      <a:endParaRPr lang="zh-CN" altLang="en-US" sz="1800" b="1" dirty="0"/>
                    </a:p>
                  </a:txBody>
                  <a:tcPr marL="126016" marR="126016">
                    <a:noFill/>
                  </a:tcPr>
                </a:tc>
              </a:tr>
              <a:tr h="877570">
                <a:tc>
                  <a:txBody>
                    <a:bodyPr/>
                    <a:p>
                      <a:r>
                        <a:rPr lang="zh-CN" altLang="en-US" sz="1800" b="1" dirty="0" smtClean="0"/>
                        <a:t>平衡式</a:t>
                      </a:r>
                      <a:endParaRPr lang="zh-CN" altLang="en-US" sz="1800" b="1" dirty="0"/>
                    </a:p>
                  </a:txBody>
                  <a:tcPr marL="126016" marR="126016">
                    <a:noFill/>
                  </a:tcPr>
                </a:tc>
                <a:tc>
                  <a:txBody>
                    <a:bodyPr/>
                    <a:p>
                      <a:r>
                        <a:rPr lang="zh-CN" altLang="en-US" sz="1800" b="1" dirty="0" smtClean="0">
                          <a:solidFill>
                            <a:srgbClr val="FF0000"/>
                          </a:solidFill>
                        </a:rPr>
                        <a:t>交流电源</a:t>
                      </a:r>
                      <a:endParaRPr lang="zh-CN" altLang="en-US" sz="1800" b="1" dirty="0">
                        <a:solidFill>
                          <a:srgbClr val="FF0000"/>
                        </a:solidFill>
                      </a:endParaRPr>
                    </a:p>
                  </a:txBody>
                  <a:tcPr marL="126016" marR="126016">
                    <a:noFill/>
                  </a:tcPr>
                </a:tc>
                <a:tc>
                  <a:txBody>
                    <a:bodyPr/>
                    <a:p>
                      <a:r>
                        <a:rPr lang="zh-CN" altLang="en-US" sz="1800" b="1" dirty="0" smtClean="0"/>
                        <a:t>室外</a:t>
                      </a:r>
                      <a:endParaRPr lang="zh-CN" altLang="en-US" sz="1800" b="1" dirty="0"/>
                    </a:p>
                  </a:txBody>
                  <a:tcPr marL="126016" marR="126016">
                    <a:noFill/>
                  </a:tcPr>
                </a:tc>
                <a:tc>
                  <a:txBody>
                    <a:bodyPr/>
                    <a:p>
                      <a:pPr marL="0" marR="0" indent="0" algn="l" defTabSz="914400" rtl="0" eaLnBrk="1" fontAlgn="auto" latinLnBrk="0" hangingPunct="1">
                        <a:lnSpc>
                          <a:spcPct val="100000"/>
                        </a:lnSpc>
                        <a:spcBef>
                          <a:spcPts val="0"/>
                        </a:spcBef>
                        <a:spcAft>
                          <a:spcPts val="0"/>
                        </a:spcAft>
                        <a:buClrTx/>
                        <a:buSzTx/>
                        <a:buFontTx/>
                        <a:buNone/>
                        <a:defRPr/>
                      </a:pPr>
                      <a:r>
                        <a:rPr lang="zh-CN" altLang="en-US" sz="1800" b="1" dirty="0" smtClean="0"/>
                        <a:t>室外</a:t>
                      </a:r>
                      <a:endParaRPr lang="zh-CN" altLang="en-US" sz="1800" b="1" dirty="0"/>
                    </a:p>
                  </a:txBody>
                  <a:tcPr marL="126016" marR="126016">
                    <a:noFill/>
                  </a:tcPr>
                </a:tc>
                <a:tc>
                  <a:txBody>
                    <a:bodyPr/>
                    <a:p>
                      <a:r>
                        <a:rPr lang="zh-CN" altLang="en-US" sz="1800" b="1" dirty="0" smtClean="0">
                          <a:solidFill>
                            <a:schemeClr val="bg2"/>
                          </a:solidFill>
                        </a:rPr>
                        <a:t>建议安装在室外</a:t>
                      </a:r>
                      <a:endParaRPr lang="en-US" altLang="zh-CN" sz="1800" b="1" dirty="0" smtClean="0">
                        <a:solidFill>
                          <a:schemeClr val="bg2"/>
                        </a:solidFill>
                      </a:endParaRPr>
                    </a:p>
                    <a:p>
                      <a:r>
                        <a:rPr lang="zh-CN" altLang="en-US" sz="1800" b="1" dirty="0" smtClean="0">
                          <a:solidFill>
                            <a:schemeClr val="bg2"/>
                          </a:solidFill>
                        </a:rPr>
                        <a:t>可安装在浴室</a:t>
                      </a:r>
                      <a:endParaRPr lang="zh-CN" altLang="en-US" sz="1800" b="1" dirty="0">
                        <a:solidFill>
                          <a:schemeClr val="bg2"/>
                        </a:solidFill>
                      </a:endParaRPr>
                    </a:p>
                  </a:txBody>
                  <a:tcPr marL="126016" marR="126016">
                    <a:noFill/>
                  </a:tcPr>
                </a:tc>
                <a:tc>
                  <a:txBody>
                    <a:bodyPr/>
                    <a:p>
                      <a:r>
                        <a:rPr lang="zh-CN" altLang="en-US" sz="1800" b="1" dirty="0" smtClean="0"/>
                        <a:t>安全性最高</a:t>
                      </a:r>
                      <a:endParaRPr lang="zh-CN" altLang="en-US" sz="1800" b="1" dirty="0"/>
                    </a:p>
                  </a:txBody>
                  <a:tcPr marL="126016" marR="126016">
                    <a:noFill/>
                  </a:tcPr>
                </a:tc>
                <a:tc>
                  <a:txBody>
                    <a:bodyPr/>
                    <a:p>
                      <a:r>
                        <a:rPr lang="zh-CN" altLang="en-US" sz="1800" b="1" dirty="0" smtClean="0"/>
                        <a:t>最高</a:t>
                      </a:r>
                      <a:endParaRPr lang="en-US" altLang="zh-CN" sz="1800" b="1" dirty="0" smtClean="0"/>
                    </a:p>
                    <a:p>
                      <a:r>
                        <a:rPr lang="en-US" altLang="zh-CN" sz="1800" b="1" dirty="0" smtClean="0"/>
                        <a:t>80%</a:t>
                      </a:r>
                      <a:endParaRPr lang="zh-CN" altLang="en-US" sz="1800" b="1" dirty="0"/>
                    </a:p>
                  </a:txBody>
                  <a:tcPr marL="126016" marR="126016">
                    <a:noFill/>
                  </a:tcPr>
                </a:tc>
                <a:tc>
                  <a:txBody>
                    <a:bodyPr/>
                    <a:p>
                      <a:r>
                        <a:rPr lang="zh-CN" altLang="en-US" sz="1800" b="1" dirty="0" smtClean="0"/>
                        <a:t>推荐使用</a:t>
                      </a:r>
                      <a:endParaRPr lang="zh-CN" altLang="en-US" sz="1800" b="1" dirty="0"/>
                    </a:p>
                  </a:txBody>
                  <a:tcPr marL="126016" marR="126016">
                    <a:noFill/>
                  </a:tcPr>
                </a:tc>
              </a:tr>
            </a:tbl>
          </a:graphicData>
        </a:graphic>
      </p:graphicFrame>
    </p:spTree>
  </p:cSld>
  <p:clrMapOvr>
    <a:masterClrMapping/>
  </p:clrMapOvr>
  <p:transition spd="slow" advTm="5769">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636963" y="763588"/>
            <a:ext cx="4102100" cy="644525"/>
          </a:xfrm>
          <a:prstGeom prst="rect">
            <a:avLst/>
          </a:prstGeom>
          <a:noFill/>
        </p:spPr>
        <p:txBody>
          <a:bodyPr wrap="square" rtlCol="0">
            <a:spAutoFit/>
          </a:bodyPr>
          <a:p>
            <a:r>
              <a:rPr lang="zh-CN" altLang="en-US" kern="0" noProof="0" dirty="0" smtClean="0">
                <a:solidFill>
                  <a:schemeClr val="tx2"/>
                </a:solidFill>
                <a:effectLst>
                  <a:outerShdw blurRad="38100" dist="38100" dir="2700000" algn="tl">
                    <a:srgbClr val="000000"/>
                  </a:outerShdw>
                </a:effectLst>
                <a:latin typeface="+mj-lt"/>
                <a:ea typeface="+mj-ea"/>
                <a:cs typeface="+mj-cs"/>
                <a:sym typeface="+mn-ea"/>
              </a:rPr>
              <a:t>燃气热水器图片</a:t>
            </a:r>
            <a:endParaRPr kumimoji="0" lang="zh-CN" altLang="en-US" kern="0" cap="none" spc="0" normalizeH="0" baseline="0" noProof="0" dirty="0">
              <a:solidFill>
                <a:schemeClr val="tx2"/>
              </a:solidFill>
              <a:effectLst>
                <a:outerShdw blurRad="38100" dist="38100" dir="2700000" algn="tl">
                  <a:srgbClr val="000000"/>
                </a:outerShdw>
              </a:effectLst>
              <a:latin typeface="+mj-lt"/>
              <a:ea typeface="+mj-ea"/>
              <a:cs typeface="+mj-cs"/>
            </a:endParaRPr>
          </a:p>
          <a:p>
            <a:endParaRPr lang="zh-CN" altLang="en-US" noProof="1"/>
          </a:p>
        </p:txBody>
      </p:sp>
      <p:sp>
        <p:nvSpPr>
          <p:cNvPr id="90116" name="文本框 2"/>
          <p:cNvSpPr txBox="1"/>
          <p:nvPr/>
        </p:nvSpPr>
        <p:spPr>
          <a:xfrm>
            <a:off x="3048000" y="1484313"/>
            <a:ext cx="3048000" cy="646112"/>
          </a:xfrm>
          <a:prstGeom prst="rect">
            <a:avLst/>
          </a:prstGeom>
          <a:noFill/>
          <a:ln w="9525">
            <a:noFill/>
          </a:ln>
        </p:spPr>
        <p:txBody>
          <a:bodyPr wrap="square" anchor="t" anchorCtr="0">
            <a:spAutoFit/>
          </a:bodyPr>
          <a:p>
            <a:r>
              <a:rPr lang="zh-CN" altLang="en-US" b="1" dirty="0">
                <a:latin typeface="宋体" panose="02010600030101010101" pitchFamily="2" charset="-122"/>
                <a:ea typeface="宋体" panose="02010600030101010101" pitchFamily="2" charset="-122"/>
                <a:sym typeface="微软雅黑" panose="020B0503020204020204" pitchFamily="34" charset="-122"/>
              </a:rPr>
              <a:t>直排式和烟道式燃气热水器</a:t>
            </a:r>
            <a:endParaRPr lang="zh-CN" altLang="en-US" b="1" dirty="0">
              <a:latin typeface="宋体" panose="02010600030101010101" pitchFamily="2" charset="-122"/>
              <a:ea typeface="宋体" panose="02010600030101010101" pitchFamily="2" charset="-122"/>
            </a:endParaRPr>
          </a:p>
          <a:p>
            <a:endParaRPr lang="zh-CN" altLang="en-US">
              <a:latin typeface="Arial" panose="020B0604020202020204" pitchFamily="34" charset="0"/>
              <a:ea typeface="宋体" panose="02010600030101010101" pitchFamily="2" charset="-122"/>
            </a:endParaRPr>
          </a:p>
        </p:txBody>
      </p:sp>
      <p:pic>
        <p:nvPicPr>
          <p:cNvPr id="90117" name="Picture 4"/>
          <p:cNvPicPr>
            <a:picLocks noChangeAspect="1"/>
          </p:cNvPicPr>
          <p:nvPr/>
        </p:nvPicPr>
        <p:blipFill>
          <a:blip r:embed="rId1"/>
          <a:stretch>
            <a:fillRect/>
          </a:stretch>
        </p:blipFill>
        <p:spPr>
          <a:xfrm>
            <a:off x="468313" y="2420938"/>
            <a:ext cx="3386137" cy="3516312"/>
          </a:xfrm>
          <a:prstGeom prst="rect">
            <a:avLst/>
          </a:prstGeom>
          <a:noFill/>
          <a:ln w="9525">
            <a:noFill/>
          </a:ln>
        </p:spPr>
      </p:pic>
      <p:pic>
        <p:nvPicPr>
          <p:cNvPr id="90118" name="Picture 3"/>
          <p:cNvPicPr>
            <a:picLocks noChangeAspect="1"/>
          </p:cNvPicPr>
          <p:nvPr/>
        </p:nvPicPr>
        <p:blipFill>
          <a:blip r:embed="rId2"/>
          <a:stretch>
            <a:fillRect/>
          </a:stretch>
        </p:blipFill>
        <p:spPr>
          <a:xfrm>
            <a:off x="4932363" y="2420938"/>
            <a:ext cx="2270125" cy="2924175"/>
          </a:xfrm>
          <a:prstGeom prst="rect">
            <a:avLst/>
          </a:prstGeom>
          <a:noFill/>
          <a:ln w="9525">
            <a:noFill/>
          </a:ln>
        </p:spPr>
      </p:pic>
      <p:sp>
        <p:nvSpPr>
          <p:cNvPr id="8" name="圆角矩形标注 7"/>
          <p:cNvSpPr/>
          <p:nvPr/>
        </p:nvSpPr>
        <p:spPr>
          <a:xfrm>
            <a:off x="7202488" y="4652963"/>
            <a:ext cx="1525588" cy="1106488"/>
          </a:xfrm>
          <a:prstGeom prst="wedgeRoundRectCallout">
            <a:avLst>
              <a:gd name="adj1" fmla="val -130249"/>
              <a:gd name="adj2" fmla="val -36140"/>
              <a:gd name="adj3" fmla="val 16667"/>
            </a:avLst>
          </a:prstGeom>
          <a:gradFill>
            <a:gsLst>
              <a:gs pos="40000">
                <a:srgbClr val="AF1D5C"/>
              </a:gs>
              <a:gs pos="0">
                <a:schemeClr val="accent3"/>
              </a:gs>
              <a:gs pos="80000">
                <a:schemeClr val="accent3"/>
              </a:gs>
              <a:gs pos="100000">
                <a:schemeClr val="accent3"/>
              </a:gs>
            </a:gsLst>
            <a:lin ang="162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0" i="0" u="none" strike="noStrike" kern="1200" cap="none" spc="0" normalizeH="0" baseline="0" noProof="0" dirty="0">
                <a:ln>
                  <a:noFill/>
                </a:ln>
                <a:solidFill>
                  <a:schemeClr val="lt1"/>
                </a:solidFill>
                <a:effectLst/>
                <a:uLnTx/>
                <a:uFillTx/>
                <a:latin typeface="+mn-lt"/>
                <a:ea typeface="+mn-ea"/>
                <a:cs typeface="+mn-cs"/>
              </a:rPr>
              <a:t>直排式热水器电池</a:t>
            </a:r>
            <a:endParaRPr kumimoji="0"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p:transition spd="slow" advTm="5769">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348038" y="676275"/>
            <a:ext cx="3049588" cy="644525"/>
          </a:xfrm>
          <a:prstGeom prst="rect">
            <a:avLst/>
          </a:prstGeom>
          <a:noFill/>
        </p:spPr>
        <p:txBody>
          <a:bodyPr wrap="square" rtlCol="0">
            <a:spAutoFit/>
          </a:bodyPr>
          <a:p>
            <a:r>
              <a:rPr lang="zh-CN" altLang="en-US" kern="0" noProof="0" dirty="0" smtClean="0">
                <a:solidFill>
                  <a:schemeClr val="tx2"/>
                </a:solidFill>
                <a:effectLst>
                  <a:outerShdw blurRad="38100" dist="38100" dir="2700000" algn="tl">
                    <a:srgbClr val="000000"/>
                  </a:outerShdw>
                </a:effectLst>
                <a:latin typeface="+mj-lt"/>
                <a:ea typeface="+mj-ea"/>
                <a:cs typeface="+mj-cs"/>
                <a:sym typeface="+mn-ea"/>
              </a:rPr>
              <a:t>燃气热水器图片</a:t>
            </a:r>
            <a:endParaRPr kumimoji="0" lang="zh-CN" altLang="en-US" kern="0" cap="none" spc="0" normalizeH="0" baseline="0" noProof="0" dirty="0">
              <a:solidFill>
                <a:schemeClr val="tx2"/>
              </a:solidFill>
              <a:effectLst>
                <a:outerShdw blurRad="38100" dist="38100" dir="2700000" algn="tl">
                  <a:srgbClr val="000000"/>
                </a:outerShdw>
              </a:effectLst>
              <a:latin typeface="+mj-lt"/>
              <a:ea typeface="+mj-ea"/>
              <a:cs typeface="+mj-cs"/>
            </a:endParaRPr>
          </a:p>
          <a:p>
            <a:endParaRPr lang="zh-CN" altLang="en-US" noProof="1"/>
          </a:p>
        </p:txBody>
      </p:sp>
      <p:sp>
        <p:nvSpPr>
          <p:cNvPr id="91140" name="文本框 2"/>
          <p:cNvSpPr txBox="1"/>
          <p:nvPr/>
        </p:nvSpPr>
        <p:spPr>
          <a:xfrm>
            <a:off x="-44450" y="1339850"/>
            <a:ext cx="9190038" cy="646113"/>
          </a:xfrm>
          <a:prstGeom prst="rect">
            <a:avLst/>
          </a:prstGeom>
          <a:noFill/>
          <a:ln w="9525">
            <a:noFill/>
          </a:ln>
        </p:spPr>
        <p:txBody>
          <a:bodyPr wrap="square" anchor="t" anchorCtr="0">
            <a:spAutoFit/>
          </a:bodyPr>
          <a:p>
            <a:r>
              <a:rPr lang="zh-CN" altLang="en-US" b="1" dirty="0">
                <a:latin typeface="宋体" panose="02010600030101010101" pitchFamily="2" charset="-122"/>
                <a:ea typeface="宋体" panose="02010600030101010101" pitchFamily="2" charset="-122"/>
                <a:sym typeface="微软雅黑" panose="020B0503020204020204" pitchFamily="34" charset="-122"/>
              </a:rPr>
              <a:t>烟道式燃气热水器</a:t>
            </a:r>
            <a:r>
              <a:rPr lang="en-US" altLang="zh-CN" b="1" dirty="0">
                <a:latin typeface="宋体" panose="02010600030101010101" pitchFamily="2" charset="-122"/>
                <a:ea typeface="宋体" panose="02010600030101010101" pitchFamily="2" charset="-122"/>
                <a:sym typeface="微软雅黑" panose="020B0503020204020204" pitchFamily="34" charset="-122"/>
              </a:rPr>
              <a:t>(</a:t>
            </a:r>
            <a:r>
              <a:rPr lang="zh-CN" altLang="en-US" b="1" dirty="0">
                <a:latin typeface="宋体" panose="02010600030101010101" pitchFamily="2" charset="-122"/>
                <a:ea typeface="宋体" panose="02010600030101010101" pitchFamily="2" charset="-122"/>
                <a:sym typeface="微软雅黑" panose="020B0503020204020204" pitchFamily="34" charset="-122"/>
              </a:rPr>
              <a:t>代号</a:t>
            </a:r>
            <a:r>
              <a:rPr lang="en-US" altLang="zh-CN" b="1" dirty="0">
                <a:latin typeface="宋体" panose="02010600030101010101" pitchFamily="2" charset="-122"/>
                <a:ea typeface="宋体" panose="02010600030101010101" pitchFamily="2" charset="-122"/>
                <a:sym typeface="微软雅黑" panose="020B0503020204020204" pitchFamily="34" charset="-122"/>
              </a:rPr>
              <a:t>D)</a:t>
            </a:r>
            <a:r>
              <a:rPr lang="zh-CN" altLang="en-US" b="1" dirty="0">
                <a:latin typeface="宋体" panose="02010600030101010101" pitchFamily="2" charset="-122"/>
                <a:ea typeface="宋体" panose="02010600030101010101" pitchFamily="2" charset="-122"/>
                <a:sym typeface="微软雅黑" panose="020B0503020204020204" pitchFamily="34" charset="-122"/>
              </a:rPr>
              <a:t>安装要求：</a:t>
            </a:r>
            <a:r>
              <a:rPr lang="en-US" altLang="zh-CN" b="1" dirty="0">
                <a:latin typeface="宋体" panose="02010600030101010101" pitchFamily="2" charset="-122"/>
                <a:ea typeface="宋体" panose="02010600030101010101" pitchFamily="2" charset="-122"/>
                <a:sym typeface="微软雅黑" panose="020B0503020204020204" pitchFamily="34" charset="-122"/>
              </a:rPr>
              <a:t>《</a:t>
            </a:r>
            <a:r>
              <a:rPr lang="zh-CN" altLang="en-US" b="1" dirty="0">
                <a:latin typeface="宋体" panose="02010600030101010101" pitchFamily="2" charset="-122"/>
                <a:ea typeface="宋体" panose="02010600030101010101" pitchFamily="2" charset="-122"/>
                <a:sym typeface="微软雅黑" panose="020B0503020204020204" pitchFamily="34" charset="-122"/>
              </a:rPr>
              <a:t>家用燃气燃烧器具安装及验收规程</a:t>
            </a:r>
            <a:r>
              <a:rPr lang="en-US" altLang="zh-CN" b="1" dirty="0">
                <a:latin typeface="宋体" panose="02010600030101010101" pitchFamily="2" charset="-122"/>
                <a:ea typeface="宋体" panose="02010600030101010101" pitchFamily="2" charset="-122"/>
                <a:sym typeface="微软雅黑" panose="020B0503020204020204" pitchFamily="34" charset="-122"/>
              </a:rPr>
              <a:t>》CJJ12-2013</a:t>
            </a:r>
            <a:endParaRPr lang="zh-CN" altLang="en-US" b="1" dirty="0">
              <a:latin typeface="宋体" panose="02010600030101010101" pitchFamily="2" charset="-122"/>
              <a:ea typeface="宋体" panose="02010600030101010101" pitchFamily="2" charset="-122"/>
            </a:endParaRPr>
          </a:p>
          <a:p>
            <a:endParaRPr lang="zh-CN" altLang="en-US">
              <a:latin typeface="Arial" panose="020B0604020202020204" pitchFamily="34" charset="0"/>
              <a:ea typeface="宋体" panose="02010600030101010101" pitchFamily="2" charset="-122"/>
            </a:endParaRPr>
          </a:p>
        </p:txBody>
      </p:sp>
      <p:pic>
        <p:nvPicPr>
          <p:cNvPr id="91141" name="Picture 2"/>
          <p:cNvPicPr>
            <a:picLocks noChangeAspect="1"/>
          </p:cNvPicPr>
          <p:nvPr/>
        </p:nvPicPr>
        <p:blipFill>
          <a:blip r:embed="rId1"/>
          <a:stretch>
            <a:fillRect/>
          </a:stretch>
        </p:blipFill>
        <p:spPr>
          <a:xfrm>
            <a:off x="0" y="1773238"/>
            <a:ext cx="3673475" cy="4956175"/>
          </a:xfrm>
          <a:prstGeom prst="rect">
            <a:avLst/>
          </a:prstGeom>
          <a:noFill/>
          <a:ln w="9525">
            <a:noFill/>
          </a:ln>
        </p:spPr>
      </p:pic>
      <p:pic>
        <p:nvPicPr>
          <p:cNvPr id="91142" name="图片 6"/>
          <p:cNvPicPr>
            <a:picLocks noChangeAspect="1"/>
          </p:cNvPicPr>
          <p:nvPr/>
        </p:nvPicPr>
        <p:blipFill>
          <a:blip r:embed="rId2"/>
          <a:stretch>
            <a:fillRect/>
          </a:stretch>
        </p:blipFill>
        <p:spPr>
          <a:xfrm>
            <a:off x="3924300" y="1985963"/>
            <a:ext cx="5089525" cy="3262312"/>
          </a:xfrm>
          <a:prstGeom prst="rect">
            <a:avLst/>
          </a:prstGeom>
          <a:noFill/>
          <a:ln w="9525">
            <a:noFill/>
          </a:ln>
        </p:spPr>
      </p:pic>
      <p:sp>
        <p:nvSpPr>
          <p:cNvPr id="8" name="圆角矩形标注 7"/>
          <p:cNvSpPr/>
          <p:nvPr/>
        </p:nvSpPr>
        <p:spPr>
          <a:xfrm>
            <a:off x="107950" y="4024313"/>
            <a:ext cx="1295400" cy="1223963"/>
          </a:xfrm>
          <a:prstGeom prst="wedgeRoundRectCallout">
            <a:avLst>
              <a:gd name="adj1" fmla="val 119485"/>
              <a:gd name="adj2" fmla="val -8962"/>
              <a:gd name="adj3" fmla="val 16667"/>
            </a:avLst>
          </a:prstGeom>
          <a:gradFill>
            <a:gsLst>
              <a:gs pos="40000">
                <a:srgbClr val="AF1D5C"/>
              </a:gs>
              <a:gs pos="0">
                <a:schemeClr val="accent3"/>
              </a:gs>
              <a:gs pos="80000">
                <a:schemeClr val="accent3"/>
              </a:gs>
              <a:gs pos="100000">
                <a:schemeClr val="accent3"/>
              </a:gs>
            </a:gsLst>
            <a:lin ang="162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0" i="0" u="none" strike="noStrike" kern="1200" cap="none" spc="0" normalizeH="0" baseline="0" noProof="0" dirty="0">
                <a:ln>
                  <a:noFill/>
                </a:ln>
                <a:solidFill>
                  <a:schemeClr val="lt1"/>
                </a:solidFill>
                <a:effectLst/>
                <a:uLnTx/>
                <a:uFillTx/>
                <a:latin typeface="+mn-lt"/>
                <a:ea typeface="+mn-ea"/>
                <a:cs typeface="+mn-cs"/>
              </a:rPr>
              <a:t>烟道式热水器（</a:t>
            </a:r>
            <a:r>
              <a:rPr kumimoji="0" lang="en-US" altLang="zh-CN" sz="1800" b="0" i="0" u="none" strike="noStrike" kern="1200" cap="none" spc="0" normalizeH="0" baseline="0" noProof="0" dirty="0">
                <a:ln>
                  <a:noFill/>
                </a:ln>
                <a:solidFill>
                  <a:schemeClr val="lt1"/>
                </a:solidFill>
                <a:effectLst/>
                <a:uLnTx/>
                <a:uFillTx/>
                <a:latin typeface="+mn-lt"/>
                <a:ea typeface="+mn-ea"/>
                <a:cs typeface="+mn-cs"/>
              </a:rPr>
              <a:t>D</a:t>
            </a:r>
            <a:r>
              <a:rPr kumimoji="0" lang="zh-CN" altLang="en-US" sz="1800" b="0" i="0" u="none" strike="noStrike" kern="1200" cap="none" spc="0" normalizeH="0" baseline="0" noProof="0" dirty="0">
                <a:ln>
                  <a:noFill/>
                </a:ln>
                <a:solidFill>
                  <a:schemeClr val="lt1"/>
                </a:solidFill>
                <a:effectLst/>
                <a:uLnTx/>
                <a:uFillTx/>
                <a:latin typeface="+mn-lt"/>
                <a:ea typeface="+mn-ea"/>
                <a:cs typeface="+mn-cs"/>
              </a:rPr>
              <a:t>）</a:t>
            </a:r>
            <a:endParaRPr kumimoji="0"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p:transition spd="slow" advTm="5769">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2163" name="文本框 1"/>
          <p:cNvSpPr txBox="1"/>
          <p:nvPr/>
        </p:nvSpPr>
        <p:spPr>
          <a:xfrm>
            <a:off x="-36512" y="1412875"/>
            <a:ext cx="4259262" cy="644525"/>
          </a:xfrm>
          <a:prstGeom prst="rect">
            <a:avLst/>
          </a:prstGeom>
          <a:noFill/>
          <a:ln w="9525">
            <a:noFill/>
          </a:ln>
        </p:spPr>
        <p:txBody>
          <a:bodyPr wrap="square" anchor="t" anchorCtr="0">
            <a:spAutoFit/>
          </a:bodyPr>
          <a:p>
            <a:r>
              <a:rPr lang="zh-CN" altLang="en-US" b="1" dirty="0">
                <a:latin typeface="宋体" panose="02010600030101010101" pitchFamily="2" charset="-122"/>
                <a:ea typeface="宋体" panose="02010600030101010101" pitchFamily="2" charset="-122"/>
                <a:sym typeface="微软雅黑" panose="020B0503020204020204" pitchFamily="34" charset="-122"/>
              </a:rPr>
              <a:t>烟道式燃气热水器</a:t>
            </a:r>
            <a:r>
              <a:rPr lang="en-US" altLang="zh-CN" b="1" dirty="0">
                <a:latin typeface="宋体" panose="02010600030101010101" pitchFamily="2" charset="-122"/>
                <a:ea typeface="宋体" panose="02010600030101010101" pitchFamily="2" charset="-122"/>
                <a:sym typeface="微软雅黑" panose="020B0503020204020204" pitchFamily="34" charset="-122"/>
              </a:rPr>
              <a:t>(</a:t>
            </a:r>
            <a:r>
              <a:rPr lang="zh-CN" altLang="en-US" b="1" dirty="0">
                <a:latin typeface="宋体" panose="02010600030101010101" pitchFamily="2" charset="-122"/>
                <a:ea typeface="宋体" panose="02010600030101010101" pitchFamily="2" charset="-122"/>
                <a:sym typeface="微软雅黑" panose="020B0503020204020204" pitchFamily="34" charset="-122"/>
              </a:rPr>
              <a:t>代号</a:t>
            </a:r>
            <a:r>
              <a:rPr lang="en-US" altLang="zh-CN" b="1" dirty="0">
                <a:latin typeface="宋体" panose="02010600030101010101" pitchFamily="2" charset="-122"/>
                <a:ea typeface="宋体" panose="02010600030101010101" pitchFamily="2" charset="-122"/>
                <a:sym typeface="微软雅黑" panose="020B0503020204020204" pitchFamily="34" charset="-122"/>
              </a:rPr>
              <a:t>D)</a:t>
            </a:r>
            <a:r>
              <a:rPr lang="zh-CN" altLang="en-US" b="1" dirty="0">
                <a:latin typeface="宋体" panose="02010600030101010101" pitchFamily="2" charset="-122"/>
                <a:ea typeface="宋体" panose="02010600030101010101" pitchFamily="2" charset="-122"/>
                <a:sym typeface="微软雅黑" panose="020B0503020204020204" pitchFamily="34" charset="-122"/>
              </a:rPr>
              <a:t>安装要求</a:t>
            </a:r>
            <a:endParaRPr lang="zh-CN" altLang="en-US" b="1" dirty="0">
              <a:latin typeface="宋体" panose="02010600030101010101" pitchFamily="2" charset="-122"/>
              <a:ea typeface="宋体" panose="02010600030101010101" pitchFamily="2" charset="-122"/>
            </a:endParaRPr>
          </a:p>
          <a:p>
            <a:endParaRPr lang="zh-CN" altLang="en-US">
              <a:latin typeface="Arial" panose="020B0604020202020204" pitchFamily="34" charset="0"/>
              <a:ea typeface="宋体" panose="02010600030101010101" pitchFamily="2" charset="-122"/>
            </a:endParaRPr>
          </a:p>
        </p:txBody>
      </p:sp>
      <p:pic>
        <p:nvPicPr>
          <p:cNvPr id="92164" name="图片 10"/>
          <p:cNvPicPr>
            <a:picLocks noChangeAspect="1"/>
          </p:cNvPicPr>
          <p:nvPr/>
        </p:nvPicPr>
        <p:blipFill>
          <a:blip r:embed="rId1"/>
          <a:stretch>
            <a:fillRect/>
          </a:stretch>
        </p:blipFill>
        <p:spPr>
          <a:xfrm>
            <a:off x="0" y="1773238"/>
            <a:ext cx="4300538" cy="4857750"/>
          </a:xfrm>
          <a:prstGeom prst="rect">
            <a:avLst/>
          </a:prstGeom>
          <a:noFill/>
          <a:ln w="9525">
            <a:noFill/>
          </a:ln>
        </p:spPr>
      </p:pic>
      <p:pic>
        <p:nvPicPr>
          <p:cNvPr id="92165" name="图片 6"/>
          <p:cNvPicPr>
            <a:picLocks noChangeAspect="1"/>
          </p:cNvPicPr>
          <p:nvPr/>
        </p:nvPicPr>
        <p:blipFill>
          <a:blip r:embed="rId2"/>
          <a:stretch>
            <a:fillRect/>
          </a:stretch>
        </p:blipFill>
        <p:spPr>
          <a:xfrm>
            <a:off x="4298950" y="1762125"/>
            <a:ext cx="4867275" cy="4867275"/>
          </a:xfrm>
          <a:prstGeom prst="rect">
            <a:avLst/>
          </a:prstGeom>
          <a:noFill/>
          <a:ln w="9525">
            <a:noFill/>
          </a:ln>
        </p:spPr>
      </p:pic>
      <p:pic>
        <p:nvPicPr>
          <p:cNvPr id="92166" name="图片 8"/>
          <p:cNvPicPr>
            <a:picLocks noChangeAspect="1"/>
          </p:cNvPicPr>
          <p:nvPr/>
        </p:nvPicPr>
        <p:blipFill>
          <a:blip r:embed="rId3"/>
          <a:srcRect t="28123"/>
          <a:stretch>
            <a:fillRect/>
          </a:stretch>
        </p:blipFill>
        <p:spPr>
          <a:xfrm>
            <a:off x="3636963" y="620713"/>
            <a:ext cx="5503862" cy="1160462"/>
          </a:xfrm>
          <a:prstGeom prst="rect">
            <a:avLst/>
          </a:prstGeom>
          <a:noFill/>
          <a:ln w="9525">
            <a:noFill/>
          </a:ln>
        </p:spPr>
      </p:pic>
    </p:spTree>
  </p:cSld>
  <p:clrMapOvr>
    <a:masterClrMapping/>
  </p:clrMapOvr>
  <p:transition spd="slow" advTm="5769">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708400" y="676275"/>
            <a:ext cx="4665663" cy="644525"/>
          </a:xfrm>
          <a:prstGeom prst="rect">
            <a:avLst/>
          </a:prstGeom>
          <a:noFill/>
        </p:spPr>
        <p:txBody>
          <a:bodyPr wrap="square" rtlCol="0">
            <a:spAutoFit/>
          </a:bodyPr>
          <a:p>
            <a:r>
              <a:rPr lang="zh-CN" altLang="en-US" kern="0" noProof="0" dirty="0" smtClean="0">
                <a:solidFill>
                  <a:schemeClr val="tx2"/>
                </a:solidFill>
                <a:effectLst>
                  <a:outerShdw blurRad="38100" dist="38100" dir="2700000" algn="tl">
                    <a:srgbClr val="000000"/>
                  </a:outerShdw>
                </a:effectLst>
                <a:latin typeface="+mj-lt"/>
                <a:ea typeface="+mj-ea"/>
                <a:cs typeface="+mj-cs"/>
                <a:sym typeface="+mn-ea"/>
              </a:rPr>
              <a:t>燃气热水器图片</a:t>
            </a:r>
            <a:endParaRPr kumimoji="0" lang="zh-CN" altLang="en-US" kern="0" cap="none" spc="0" normalizeH="0" baseline="0" noProof="0" dirty="0">
              <a:solidFill>
                <a:schemeClr val="tx2"/>
              </a:solidFill>
              <a:effectLst>
                <a:outerShdw blurRad="38100" dist="38100" dir="2700000" algn="tl">
                  <a:srgbClr val="000000"/>
                </a:outerShdw>
              </a:effectLst>
              <a:latin typeface="+mj-lt"/>
              <a:ea typeface="+mj-ea"/>
              <a:cs typeface="+mj-cs"/>
            </a:endParaRPr>
          </a:p>
          <a:p>
            <a:endParaRPr lang="zh-CN" altLang="en-US" noProof="1"/>
          </a:p>
        </p:txBody>
      </p:sp>
      <p:sp>
        <p:nvSpPr>
          <p:cNvPr id="93188" name="文本框 2"/>
          <p:cNvSpPr txBox="1"/>
          <p:nvPr/>
        </p:nvSpPr>
        <p:spPr>
          <a:xfrm>
            <a:off x="1476375" y="1211263"/>
            <a:ext cx="7005638" cy="644525"/>
          </a:xfrm>
          <a:prstGeom prst="rect">
            <a:avLst/>
          </a:prstGeom>
          <a:noFill/>
          <a:ln w="9525">
            <a:noFill/>
          </a:ln>
        </p:spPr>
        <p:txBody>
          <a:bodyPr wrap="square" anchor="t" anchorCtr="0">
            <a:spAutoFit/>
          </a:bodyPr>
          <a:p>
            <a:r>
              <a:rPr lang="zh-CN" altLang="en-US" b="1" dirty="0">
                <a:latin typeface="宋体" panose="02010600030101010101" pitchFamily="2" charset="-122"/>
                <a:ea typeface="宋体" panose="02010600030101010101" pitchFamily="2" charset="-122"/>
                <a:sym typeface="微软雅黑" panose="020B0503020204020204" pitchFamily="34" charset="-122"/>
              </a:rPr>
              <a:t>室内强制排式燃气热水器</a:t>
            </a:r>
            <a:r>
              <a:rPr lang="en-US" altLang="zh-CN" b="1" dirty="0">
                <a:latin typeface="宋体" panose="02010600030101010101" pitchFamily="2" charset="-122"/>
                <a:ea typeface="宋体" panose="02010600030101010101" pitchFamily="2" charset="-122"/>
                <a:sym typeface="微软雅黑" panose="020B0503020204020204" pitchFamily="34" charset="-122"/>
              </a:rPr>
              <a:t>(</a:t>
            </a:r>
            <a:r>
              <a:rPr lang="zh-CN" altLang="en-US" b="1" dirty="0">
                <a:latin typeface="宋体" panose="02010600030101010101" pitchFamily="2" charset="-122"/>
                <a:ea typeface="宋体" panose="02010600030101010101" pitchFamily="2" charset="-122"/>
                <a:sym typeface="微软雅黑" panose="020B0503020204020204" pitchFamily="34" charset="-122"/>
              </a:rPr>
              <a:t>代号</a:t>
            </a:r>
            <a:r>
              <a:rPr lang="en-US" altLang="zh-CN" b="1" dirty="0">
                <a:latin typeface="宋体" panose="02010600030101010101" pitchFamily="2" charset="-122"/>
                <a:ea typeface="宋体" panose="02010600030101010101" pitchFamily="2" charset="-122"/>
                <a:sym typeface="微软雅黑" panose="020B0503020204020204" pitchFamily="34" charset="-122"/>
              </a:rPr>
              <a:t>Q)</a:t>
            </a:r>
            <a:r>
              <a:rPr lang="zh-CN" altLang="en-US" b="1" dirty="0">
                <a:latin typeface="宋体" panose="02010600030101010101" pitchFamily="2" charset="-122"/>
                <a:ea typeface="宋体" panose="02010600030101010101" pitchFamily="2" charset="-122"/>
                <a:sym typeface="微软雅黑" panose="020B0503020204020204" pitchFamily="34" charset="-122"/>
              </a:rPr>
              <a:t>安装要求</a:t>
            </a:r>
            <a:endParaRPr lang="zh-CN" altLang="en-US" b="1" dirty="0">
              <a:latin typeface="宋体" panose="02010600030101010101" pitchFamily="2" charset="-122"/>
              <a:ea typeface="宋体" panose="02010600030101010101" pitchFamily="2" charset="-122"/>
            </a:endParaRPr>
          </a:p>
          <a:p>
            <a:endParaRPr lang="zh-CN" altLang="en-US">
              <a:latin typeface="Arial" panose="020B0604020202020204" pitchFamily="34" charset="0"/>
              <a:ea typeface="宋体" panose="02010600030101010101" pitchFamily="2" charset="-122"/>
            </a:endParaRPr>
          </a:p>
        </p:txBody>
      </p:sp>
      <p:pic>
        <p:nvPicPr>
          <p:cNvPr id="93189" name="Picture 2"/>
          <p:cNvPicPr>
            <a:picLocks noChangeAspect="1"/>
          </p:cNvPicPr>
          <p:nvPr/>
        </p:nvPicPr>
        <p:blipFill>
          <a:blip r:embed="rId1"/>
          <a:stretch>
            <a:fillRect/>
          </a:stretch>
        </p:blipFill>
        <p:spPr>
          <a:xfrm>
            <a:off x="612775" y="1844675"/>
            <a:ext cx="7191375" cy="4830763"/>
          </a:xfrm>
          <a:prstGeom prst="rect">
            <a:avLst/>
          </a:prstGeom>
          <a:noFill/>
          <a:ln w="9525">
            <a:noFill/>
          </a:ln>
        </p:spPr>
      </p:pic>
      <p:sp>
        <p:nvSpPr>
          <p:cNvPr id="9" name="圆角矩形标注 8"/>
          <p:cNvSpPr/>
          <p:nvPr/>
        </p:nvSpPr>
        <p:spPr>
          <a:xfrm>
            <a:off x="3086100" y="2214563"/>
            <a:ext cx="1296988" cy="1223963"/>
          </a:xfrm>
          <a:prstGeom prst="wedgeRoundRectCallout">
            <a:avLst>
              <a:gd name="adj1" fmla="val 144567"/>
              <a:gd name="adj2" fmla="val 73163"/>
              <a:gd name="adj3" fmla="val 16667"/>
            </a:avLst>
          </a:prstGeom>
          <a:gradFill>
            <a:gsLst>
              <a:gs pos="40000">
                <a:srgbClr val="AF1D5C"/>
              </a:gs>
              <a:gs pos="0">
                <a:schemeClr val="accent3"/>
              </a:gs>
              <a:gs pos="80000">
                <a:schemeClr val="accent3"/>
              </a:gs>
              <a:gs pos="100000">
                <a:schemeClr val="accent3"/>
              </a:gs>
            </a:gsLst>
            <a:lin ang="162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0" i="0" u="none" strike="noStrike" kern="1200" cap="none" spc="0" normalizeH="0" baseline="0" noProof="0">
                <a:ln>
                  <a:noFill/>
                </a:ln>
                <a:solidFill>
                  <a:schemeClr val="lt1"/>
                </a:solidFill>
                <a:effectLst/>
                <a:uLnTx/>
                <a:uFillTx/>
                <a:latin typeface="+mn-lt"/>
                <a:ea typeface="+mn-ea"/>
                <a:cs typeface="+mn-cs"/>
              </a:rPr>
              <a:t>强排式</a:t>
            </a:r>
            <a:r>
              <a:rPr kumimoji="0" lang="zh-CN" altLang="en-US" sz="1800" b="0" i="0" u="none" strike="noStrike" kern="1200" cap="none" spc="0" normalizeH="0" baseline="0" noProof="0" dirty="0">
                <a:ln>
                  <a:noFill/>
                </a:ln>
                <a:solidFill>
                  <a:schemeClr val="lt1"/>
                </a:solidFill>
                <a:effectLst/>
                <a:uLnTx/>
                <a:uFillTx/>
                <a:latin typeface="+mn-lt"/>
                <a:ea typeface="+mn-ea"/>
                <a:cs typeface="+mn-cs"/>
              </a:rPr>
              <a:t>热水器（</a:t>
            </a:r>
            <a:r>
              <a:rPr kumimoji="0" lang="en-US" altLang="zh-CN" sz="1800" b="0" i="0" u="none" strike="noStrike" kern="1200" cap="none" spc="0" normalizeH="0" baseline="0" noProof="0" dirty="0">
                <a:ln>
                  <a:noFill/>
                </a:ln>
                <a:solidFill>
                  <a:schemeClr val="lt1"/>
                </a:solidFill>
                <a:effectLst/>
                <a:uLnTx/>
                <a:uFillTx/>
                <a:latin typeface="+mn-lt"/>
                <a:ea typeface="+mn-ea"/>
                <a:cs typeface="+mn-cs"/>
              </a:rPr>
              <a:t>Q</a:t>
            </a:r>
            <a:r>
              <a:rPr kumimoji="0" lang="zh-CN" altLang="en-US" sz="1800" b="0" i="0" u="none" strike="noStrike" kern="1200" cap="none" spc="0" normalizeH="0" baseline="0" noProof="0" dirty="0">
                <a:ln>
                  <a:noFill/>
                </a:ln>
                <a:solidFill>
                  <a:schemeClr val="lt1"/>
                </a:solidFill>
                <a:effectLst/>
                <a:uLnTx/>
                <a:uFillTx/>
                <a:latin typeface="+mn-lt"/>
                <a:ea typeface="+mn-ea"/>
                <a:cs typeface="+mn-cs"/>
              </a:rPr>
              <a:t>）</a:t>
            </a:r>
            <a:endParaRPr kumimoji="0"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p:transition spd="slow" advTm="5769">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708400" y="676275"/>
            <a:ext cx="4665663" cy="644525"/>
          </a:xfrm>
          <a:prstGeom prst="rect">
            <a:avLst/>
          </a:prstGeom>
          <a:noFill/>
        </p:spPr>
        <p:txBody>
          <a:bodyPr wrap="square" rtlCol="0">
            <a:spAutoFit/>
          </a:bodyPr>
          <a:p>
            <a:r>
              <a:rPr lang="zh-CN" altLang="en-US" kern="0" noProof="0" dirty="0" smtClean="0">
                <a:solidFill>
                  <a:schemeClr val="tx2"/>
                </a:solidFill>
                <a:effectLst>
                  <a:outerShdw blurRad="38100" dist="38100" dir="2700000" algn="tl">
                    <a:srgbClr val="000000"/>
                  </a:outerShdw>
                </a:effectLst>
                <a:latin typeface="+mj-lt"/>
                <a:ea typeface="+mj-ea"/>
                <a:cs typeface="+mj-cs"/>
                <a:sym typeface="+mn-ea"/>
              </a:rPr>
              <a:t>燃气热水器图片</a:t>
            </a:r>
            <a:endParaRPr kumimoji="0" lang="zh-CN" altLang="en-US" kern="0" cap="none" spc="0" normalizeH="0" baseline="0" noProof="0" dirty="0">
              <a:solidFill>
                <a:schemeClr val="tx2"/>
              </a:solidFill>
              <a:effectLst>
                <a:outerShdw blurRad="38100" dist="38100" dir="2700000" algn="tl">
                  <a:srgbClr val="000000"/>
                </a:outerShdw>
              </a:effectLst>
              <a:latin typeface="+mj-lt"/>
              <a:ea typeface="+mj-ea"/>
              <a:cs typeface="+mj-cs"/>
            </a:endParaRPr>
          </a:p>
          <a:p>
            <a:endParaRPr lang="zh-CN" altLang="en-US" noProof="1"/>
          </a:p>
        </p:txBody>
      </p:sp>
      <p:pic>
        <p:nvPicPr>
          <p:cNvPr id="94212" name="Picture 2"/>
          <p:cNvPicPr>
            <a:picLocks noChangeAspect="1"/>
          </p:cNvPicPr>
          <p:nvPr/>
        </p:nvPicPr>
        <p:blipFill>
          <a:blip r:embed="rId1"/>
          <a:stretch>
            <a:fillRect/>
          </a:stretch>
        </p:blipFill>
        <p:spPr>
          <a:xfrm>
            <a:off x="0" y="2001838"/>
            <a:ext cx="5229225" cy="4071937"/>
          </a:xfrm>
          <a:prstGeom prst="rect">
            <a:avLst/>
          </a:prstGeom>
          <a:noFill/>
          <a:ln w="9525">
            <a:noFill/>
          </a:ln>
        </p:spPr>
      </p:pic>
      <p:pic>
        <p:nvPicPr>
          <p:cNvPr id="94213" name="Picture 2"/>
          <p:cNvPicPr>
            <a:picLocks noGrp="1" noChangeAspect="1"/>
          </p:cNvPicPr>
          <p:nvPr/>
        </p:nvPicPr>
        <p:blipFill>
          <a:blip r:embed="rId2"/>
          <a:stretch>
            <a:fillRect/>
          </a:stretch>
        </p:blipFill>
        <p:spPr>
          <a:xfrm>
            <a:off x="5219700" y="2003425"/>
            <a:ext cx="3927475" cy="4070350"/>
          </a:xfrm>
          <a:prstGeom prst="rect">
            <a:avLst/>
          </a:prstGeom>
          <a:noFill/>
          <a:ln w="9525">
            <a:noFill/>
          </a:ln>
        </p:spPr>
      </p:pic>
      <p:sp>
        <p:nvSpPr>
          <p:cNvPr id="9" name="圆角矩形标注 8"/>
          <p:cNvSpPr/>
          <p:nvPr/>
        </p:nvSpPr>
        <p:spPr>
          <a:xfrm>
            <a:off x="2122488" y="2060575"/>
            <a:ext cx="984250" cy="850900"/>
          </a:xfrm>
          <a:prstGeom prst="wedgeRoundRectCallout">
            <a:avLst>
              <a:gd name="adj1" fmla="val 100618"/>
              <a:gd name="adj2" fmla="val 164365"/>
              <a:gd name="adj3" fmla="val 16667"/>
            </a:avLst>
          </a:prstGeom>
          <a:gradFill>
            <a:gsLst>
              <a:gs pos="40000">
                <a:srgbClr val="AF1D5C"/>
              </a:gs>
              <a:gs pos="0">
                <a:schemeClr val="accent3"/>
              </a:gs>
              <a:gs pos="80000">
                <a:schemeClr val="accent3"/>
              </a:gs>
              <a:gs pos="100000">
                <a:schemeClr val="accent3"/>
              </a:gs>
            </a:gsLst>
            <a:lin ang="162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0" i="0" u="none" strike="noStrike" kern="1200" cap="none" spc="0" normalizeH="0" baseline="0" noProof="0">
                <a:ln>
                  <a:noFill/>
                </a:ln>
                <a:solidFill>
                  <a:schemeClr val="lt1"/>
                </a:solidFill>
                <a:effectLst/>
                <a:uLnTx/>
                <a:uFillTx/>
                <a:latin typeface="+mn-lt"/>
                <a:ea typeface="+mn-ea"/>
                <a:cs typeface="+mn-cs"/>
              </a:rPr>
              <a:t>强排式</a:t>
            </a:r>
            <a:r>
              <a:rPr kumimoji="0" lang="zh-CN" altLang="en-US" sz="1800" b="0" i="0" u="none" strike="noStrike" kern="1200" cap="none" spc="0" normalizeH="0" baseline="0" noProof="0" dirty="0">
                <a:ln>
                  <a:noFill/>
                </a:ln>
                <a:solidFill>
                  <a:schemeClr val="lt1"/>
                </a:solidFill>
                <a:effectLst/>
                <a:uLnTx/>
                <a:uFillTx/>
                <a:latin typeface="+mn-lt"/>
                <a:ea typeface="+mn-ea"/>
                <a:cs typeface="+mn-cs"/>
              </a:rPr>
              <a:t>热水器（</a:t>
            </a:r>
            <a:r>
              <a:rPr kumimoji="0" lang="en-US" altLang="zh-CN" sz="1800" b="0" i="0" u="none" strike="noStrike" kern="1200" cap="none" spc="0" normalizeH="0" baseline="0" noProof="0" dirty="0">
                <a:ln>
                  <a:noFill/>
                </a:ln>
                <a:solidFill>
                  <a:schemeClr val="lt1"/>
                </a:solidFill>
                <a:effectLst/>
                <a:uLnTx/>
                <a:uFillTx/>
                <a:latin typeface="+mn-lt"/>
                <a:ea typeface="+mn-ea"/>
                <a:cs typeface="+mn-cs"/>
              </a:rPr>
              <a:t>Q</a:t>
            </a:r>
            <a:r>
              <a:rPr kumimoji="0" lang="zh-CN" altLang="en-US" sz="1800" b="0" i="0" u="none" strike="noStrike" kern="1200" cap="none" spc="0" normalizeH="0" baseline="0" noProof="0" dirty="0">
                <a:ln>
                  <a:noFill/>
                </a:ln>
                <a:solidFill>
                  <a:schemeClr val="lt1"/>
                </a:solidFill>
                <a:effectLst/>
                <a:uLnTx/>
                <a:uFillTx/>
                <a:latin typeface="+mn-lt"/>
                <a:ea typeface="+mn-ea"/>
                <a:cs typeface="+mn-cs"/>
              </a:rPr>
              <a:t>）</a:t>
            </a:r>
            <a:endParaRPr kumimoji="0"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p:transition spd="slow" advTm="5769">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5235" name="Picture 2"/>
          <p:cNvPicPr>
            <a:picLocks noChangeAspect="1"/>
          </p:cNvPicPr>
          <p:nvPr/>
        </p:nvPicPr>
        <p:blipFill>
          <a:blip r:embed="rId1"/>
          <a:stretch>
            <a:fillRect/>
          </a:stretch>
        </p:blipFill>
        <p:spPr>
          <a:xfrm>
            <a:off x="971550" y="1557338"/>
            <a:ext cx="6616700" cy="5064125"/>
          </a:xfrm>
          <a:prstGeom prst="rect">
            <a:avLst/>
          </a:prstGeom>
          <a:noFill/>
          <a:ln w="9525">
            <a:noFill/>
          </a:ln>
        </p:spPr>
      </p:pic>
      <p:sp>
        <p:nvSpPr>
          <p:cNvPr id="8" name="圆角矩形标注 7"/>
          <p:cNvSpPr/>
          <p:nvPr/>
        </p:nvSpPr>
        <p:spPr>
          <a:xfrm>
            <a:off x="-36512" y="2276475"/>
            <a:ext cx="1296988" cy="1223963"/>
          </a:xfrm>
          <a:prstGeom prst="wedgeRoundRectCallout">
            <a:avLst>
              <a:gd name="adj1" fmla="val 104638"/>
              <a:gd name="adj2" fmla="val 58326"/>
              <a:gd name="adj3" fmla="val 16667"/>
            </a:avLst>
          </a:prstGeom>
          <a:gradFill flip="none">
            <a:gsLst>
              <a:gs pos="40000">
                <a:srgbClr val="AF1D5C"/>
              </a:gs>
              <a:gs pos="0">
                <a:schemeClr val="accent3"/>
              </a:gs>
              <a:gs pos="80000">
                <a:schemeClr val="accent3"/>
              </a:gs>
              <a:gs pos="100000">
                <a:schemeClr val="accent3"/>
              </a:gs>
            </a:gsLst>
            <a:lin ang="162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0" i="0" u="none" strike="noStrike" kern="1200" cap="none" spc="0" normalizeH="0" baseline="0" noProof="0" dirty="0">
                <a:ln>
                  <a:noFill/>
                </a:ln>
                <a:solidFill>
                  <a:schemeClr val="lt1"/>
                </a:solidFill>
                <a:effectLst/>
                <a:uLnTx/>
                <a:uFillTx/>
                <a:latin typeface="+mn-lt"/>
                <a:ea typeface="+mn-ea"/>
                <a:cs typeface="+mn-cs"/>
              </a:rPr>
              <a:t>平衡式</a:t>
            </a:r>
            <a:r>
              <a:rPr kumimoji="0" lang="en-US" altLang="zh-CN" sz="1800" b="0" i="0" u="none" strike="noStrike" kern="1200" cap="none" spc="0" normalizeH="0" baseline="0" noProof="0" dirty="0">
                <a:ln>
                  <a:noFill/>
                </a:ln>
                <a:solidFill>
                  <a:schemeClr val="lt1"/>
                </a:solidFill>
                <a:effectLst/>
                <a:uLnTx/>
                <a:uFillTx/>
                <a:latin typeface="+mn-lt"/>
                <a:ea typeface="+mn-ea"/>
                <a:cs typeface="+mn-cs"/>
              </a:rPr>
              <a:t>(</a:t>
            </a:r>
            <a:r>
              <a:rPr kumimoji="0" lang="zh-CN" altLang="en-US" sz="1800" b="0" i="0" u="none" strike="noStrike" kern="1200" cap="none" spc="0" normalizeH="0" baseline="0" noProof="0" dirty="0">
                <a:ln>
                  <a:noFill/>
                </a:ln>
                <a:solidFill>
                  <a:schemeClr val="lt1"/>
                </a:solidFill>
                <a:effectLst/>
                <a:uLnTx/>
                <a:uFillTx/>
                <a:latin typeface="+mn-lt"/>
                <a:ea typeface="+mn-ea"/>
                <a:cs typeface="+mn-cs"/>
              </a:rPr>
              <a:t>自然给排式</a:t>
            </a:r>
            <a:r>
              <a:rPr kumimoji="0" lang="en-US" altLang="zh-CN" sz="1800" b="0" i="0" u="none" strike="noStrike" kern="1200" cap="none" spc="0" normalizeH="0" baseline="0" noProof="0" dirty="0">
                <a:ln>
                  <a:noFill/>
                </a:ln>
                <a:solidFill>
                  <a:schemeClr val="lt1"/>
                </a:solidFill>
                <a:effectLst/>
                <a:uLnTx/>
                <a:uFillTx/>
                <a:latin typeface="+mn-lt"/>
                <a:ea typeface="+mn-ea"/>
                <a:cs typeface="+mn-cs"/>
              </a:rPr>
              <a:t>)</a:t>
            </a:r>
            <a:r>
              <a:rPr kumimoji="0" lang="zh-CN" altLang="en-US" sz="1800" b="0" i="0" u="none" strike="noStrike" kern="1200" cap="none" spc="0" normalizeH="0" baseline="0" noProof="0" dirty="0">
                <a:ln>
                  <a:noFill/>
                </a:ln>
                <a:solidFill>
                  <a:schemeClr val="lt1"/>
                </a:solidFill>
                <a:effectLst/>
                <a:uLnTx/>
                <a:uFillTx/>
                <a:latin typeface="+mn-lt"/>
                <a:ea typeface="+mn-ea"/>
                <a:cs typeface="+mn-cs"/>
              </a:rPr>
              <a:t>热水器（</a:t>
            </a:r>
            <a:r>
              <a:rPr kumimoji="0" lang="en-US" altLang="zh-CN" sz="1800" b="0" i="0" u="none" strike="noStrike" kern="1200" cap="none" spc="0" normalizeH="0" baseline="0" noProof="0" dirty="0">
                <a:ln>
                  <a:noFill/>
                </a:ln>
                <a:solidFill>
                  <a:schemeClr val="lt1"/>
                </a:solidFill>
                <a:effectLst/>
                <a:uLnTx/>
                <a:uFillTx/>
                <a:latin typeface="+mn-lt"/>
                <a:ea typeface="+mn-ea"/>
                <a:cs typeface="+mn-cs"/>
              </a:rPr>
              <a:t>P</a:t>
            </a:r>
            <a:r>
              <a:rPr kumimoji="0" lang="zh-CN" altLang="en-US" sz="1800" b="0" i="0" u="none" strike="noStrike" kern="1200" cap="none" spc="0" normalizeH="0" baseline="0" noProof="0" dirty="0">
                <a:ln>
                  <a:noFill/>
                </a:ln>
                <a:solidFill>
                  <a:schemeClr val="lt1"/>
                </a:solidFill>
                <a:effectLst/>
                <a:uLnTx/>
                <a:uFillTx/>
                <a:latin typeface="+mn-lt"/>
                <a:ea typeface="+mn-ea"/>
                <a:cs typeface="+mn-cs"/>
              </a:rPr>
              <a:t>）</a:t>
            </a:r>
            <a:endParaRPr kumimoji="0"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9" name="圆角矩形标注 8"/>
          <p:cNvSpPr/>
          <p:nvPr/>
        </p:nvSpPr>
        <p:spPr>
          <a:xfrm>
            <a:off x="7524750" y="2060575"/>
            <a:ext cx="1295400" cy="1223963"/>
          </a:xfrm>
          <a:prstGeom prst="wedgeRoundRectCallout">
            <a:avLst>
              <a:gd name="adj1" fmla="val -199367"/>
              <a:gd name="adj2" fmla="val 104638"/>
              <a:gd name="adj3" fmla="val 16667"/>
            </a:avLst>
          </a:prstGeom>
          <a:gradFill>
            <a:gsLst>
              <a:gs pos="40000">
                <a:srgbClr val="AF1D5C"/>
              </a:gs>
              <a:gs pos="0">
                <a:schemeClr val="accent3"/>
              </a:gs>
              <a:gs pos="80000">
                <a:schemeClr val="accent3"/>
              </a:gs>
              <a:gs pos="100000">
                <a:schemeClr val="accent3"/>
              </a:gs>
            </a:gsLst>
            <a:lin ang="162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0" i="0" u="none" strike="noStrike" kern="1200" cap="none" spc="0" normalizeH="0" baseline="0" noProof="0" dirty="0">
                <a:ln>
                  <a:noFill/>
                </a:ln>
                <a:solidFill>
                  <a:schemeClr val="lt1"/>
                </a:solidFill>
                <a:effectLst/>
                <a:uLnTx/>
                <a:uFillTx/>
                <a:latin typeface="+mn-lt"/>
                <a:ea typeface="+mn-ea"/>
                <a:cs typeface="+mn-cs"/>
              </a:rPr>
              <a:t>强制平衡式</a:t>
            </a:r>
            <a:r>
              <a:rPr kumimoji="0" lang="en-US" altLang="zh-CN" sz="1800" b="0" i="0" u="none" strike="noStrike" kern="1200" cap="none" spc="0" normalizeH="0" baseline="0" noProof="0" dirty="0">
                <a:ln>
                  <a:noFill/>
                </a:ln>
                <a:solidFill>
                  <a:schemeClr val="lt1"/>
                </a:solidFill>
                <a:effectLst/>
                <a:uLnTx/>
                <a:uFillTx/>
                <a:latin typeface="+mn-lt"/>
                <a:ea typeface="+mn-ea"/>
                <a:cs typeface="+mn-cs"/>
              </a:rPr>
              <a:t>(</a:t>
            </a:r>
            <a:r>
              <a:rPr kumimoji="0" lang="zh-CN" altLang="en-US" sz="1800" b="0" i="0" u="none" strike="noStrike" kern="1200" cap="none" spc="0" normalizeH="0" baseline="0" noProof="0" dirty="0">
                <a:ln>
                  <a:noFill/>
                </a:ln>
                <a:solidFill>
                  <a:schemeClr val="lt1"/>
                </a:solidFill>
                <a:effectLst/>
                <a:uLnTx/>
                <a:uFillTx/>
                <a:latin typeface="+mn-lt"/>
                <a:ea typeface="+mn-ea"/>
                <a:cs typeface="+mn-cs"/>
              </a:rPr>
              <a:t>强制给排式</a:t>
            </a:r>
            <a:r>
              <a:rPr kumimoji="0" lang="en-US" altLang="zh-CN" sz="1800" b="0" i="0" u="none" strike="noStrike" kern="1200" cap="none" spc="0" normalizeH="0" baseline="0" noProof="0" dirty="0">
                <a:ln>
                  <a:noFill/>
                </a:ln>
                <a:solidFill>
                  <a:schemeClr val="lt1"/>
                </a:solidFill>
                <a:effectLst/>
                <a:uLnTx/>
                <a:uFillTx/>
                <a:latin typeface="+mn-lt"/>
                <a:ea typeface="+mn-ea"/>
                <a:cs typeface="+mn-cs"/>
              </a:rPr>
              <a:t>)</a:t>
            </a:r>
            <a:r>
              <a:rPr kumimoji="0" lang="zh-CN" altLang="en-US" sz="1800" b="0" i="0" u="none" strike="noStrike" kern="1200" cap="none" spc="0" normalizeH="0" baseline="0" noProof="0" dirty="0">
                <a:ln>
                  <a:noFill/>
                </a:ln>
                <a:solidFill>
                  <a:schemeClr val="lt1"/>
                </a:solidFill>
                <a:effectLst/>
                <a:uLnTx/>
                <a:uFillTx/>
                <a:latin typeface="+mn-lt"/>
                <a:ea typeface="+mn-ea"/>
                <a:cs typeface="+mn-cs"/>
              </a:rPr>
              <a:t>热水器（</a:t>
            </a:r>
            <a:r>
              <a:rPr kumimoji="0" lang="en-US" altLang="zh-CN" sz="1800" b="0" i="0" u="none" strike="noStrike" kern="1200" cap="none" spc="0" normalizeH="0" baseline="0" noProof="0" dirty="0">
                <a:ln>
                  <a:noFill/>
                </a:ln>
                <a:solidFill>
                  <a:schemeClr val="lt1"/>
                </a:solidFill>
                <a:effectLst/>
                <a:uLnTx/>
                <a:uFillTx/>
                <a:latin typeface="+mn-lt"/>
                <a:ea typeface="+mn-ea"/>
                <a:cs typeface="+mn-cs"/>
              </a:rPr>
              <a:t>G</a:t>
            </a:r>
            <a:r>
              <a:rPr kumimoji="0" lang="zh-CN" altLang="en-US" sz="1800" b="0" i="0" u="none" strike="noStrike" kern="1200" cap="none" spc="0" normalizeH="0" baseline="0" noProof="0" dirty="0">
                <a:ln>
                  <a:noFill/>
                </a:ln>
                <a:solidFill>
                  <a:schemeClr val="lt1"/>
                </a:solidFill>
                <a:effectLst/>
                <a:uLnTx/>
                <a:uFillTx/>
                <a:latin typeface="+mn-lt"/>
                <a:ea typeface="+mn-ea"/>
                <a:cs typeface="+mn-cs"/>
              </a:rPr>
              <a:t>）</a:t>
            </a:r>
            <a:endParaRPr kumimoji="0"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95238" name="文本框 3"/>
          <p:cNvSpPr txBox="1"/>
          <p:nvPr/>
        </p:nvSpPr>
        <p:spPr>
          <a:xfrm>
            <a:off x="1765300" y="787400"/>
            <a:ext cx="6340475" cy="644525"/>
          </a:xfrm>
          <a:prstGeom prst="rect">
            <a:avLst/>
          </a:prstGeom>
          <a:noFill/>
          <a:ln w="9525">
            <a:noFill/>
          </a:ln>
        </p:spPr>
        <p:txBody>
          <a:bodyPr wrap="square" anchor="t" anchorCtr="0">
            <a:spAutoFit/>
          </a:bodyPr>
          <a:p>
            <a:r>
              <a:rPr lang="zh-CN" altLang="en-US" b="1" dirty="0">
                <a:latin typeface="宋体" panose="02010600030101010101" pitchFamily="2" charset="-122"/>
                <a:ea typeface="宋体" panose="02010600030101010101" pitchFamily="2" charset="-122"/>
                <a:sym typeface="微软雅黑" panose="020B0503020204020204" pitchFamily="34" charset="-122"/>
              </a:rPr>
              <a:t>室内强平衡式（代号</a:t>
            </a:r>
            <a:r>
              <a:rPr lang="en-US" altLang="zh-CN" b="1" dirty="0">
                <a:latin typeface="宋体" panose="02010600030101010101" pitchFamily="2" charset="-122"/>
                <a:ea typeface="宋体" panose="02010600030101010101" pitchFamily="2" charset="-122"/>
                <a:sym typeface="微软雅黑" panose="020B0503020204020204" pitchFamily="34" charset="-122"/>
              </a:rPr>
              <a:t>P</a:t>
            </a:r>
            <a:r>
              <a:rPr lang="zh-CN" altLang="en-US" b="1" dirty="0">
                <a:latin typeface="宋体" panose="02010600030101010101" pitchFamily="2" charset="-122"/>
                <a:ea typeface="宋体" panose="02010600030101010101" pitchFamily="2" charset="-122"/>
                <a:sym typeface="微软雅黑" panose="020B0503020204020204" pitchFamily="34" charset="-122"/>
              </a:rPr>
              <a:t>）或强制给排式</a:t>
            </a:r>
            <a:r>
              <a:rPr lang="en-US" altLang="zh-CN" b="1" dirty="0">
                <a:latin typeface="宋体" panose="02010600030101010101" pitchFamily="2" charset="-122"/>
                <a:ea typeface="宋体" panose="02010600030101010101" pitchFamily="2" charset="-122"/>
                <a:sym typeface="微软雅黑" panose="020B0503020204020204" pitchFamily="34" charset="-122"/>
              </a:rPr>
              <a:t>(</a:t>
            </a:r>
            <a:r>
              <a:rPr lang="zh-CN" altLang="en-US" b="1" dirty="0">
                <a:latin typeface="宋体" panose="02010600030101010101" pitchFamily="2" charset="-122"/>
                <a:ea typeface="宋体" panose="02010600030101010101" pitchFamily="2" charset="-122"/>
                <a:sym typeface="微软雅黑" panose="020B0503020204020204" pitchFamily="34" charset="-122"/>
              </a:rPr>
              <a:t>代号</a:t>
            </a:r>
            <a:r>
              <a:rPr lang="en-US" altLang="zh-CN" b="1" dirty="0">
                <a:latin typeface="宋体" panose="02010600030101010101" pitchFamily="2" charset="-122"/>
                <a:ea typeface="宋体" panose="02010600030101010101" pitchFamily="2" charset="-122"/>
                <a:sym typeface="微软雅黑" panose="020B0503020204020204" pitchFamily="34" charset="-122"/>
              </a:rPr>
              <a:t>G)</a:t>
            </a:r>
            <a:r>
              <a:rPr lang="zh-CN" altLang="en-US" b="1" dirty="0">
                <a:latin typeface="宋体" panose="02010600030101010101" pitchFamily="2" charset="-122"/>
                <a:ea typeface="宋体" panose="02010600030101010101" pitchFamily="2" charset="-122"/>
                <a:sym typeface="微软雅黑" panose="020B0503020204020204" pitchFamily="34" charset="-122"/>
              </a:rPr>
              <a:t>燃气热水器安装</a:t>
            </a:r>
            <a:endParaRPr lang="zh-CN" altLang="en-US" b="1" dirty="0">
              <a:latin typeface="宋体" panose="02010600030101010101" pitchFamily="2" charset="-122"/>
              <a:ea typeface="宋体" panose="02010600030101010101" pitchFamily="2" charset="-122"/>
              <a:sym typeface="微软雅黑" panose="020B0503020204020204" pitchFamily="34" charset="-122"/>
            </a:endParaRPr>
          </a:p>
        </p:txBody>
      </p:sp>
    </p:spTree>
  </p:cSld>
  <p:clrMapOvr>
    <a:masterClrMapping/>
  </p:clrMapOvr>
  <p:transition spd="slow" advTm="5769">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708400" y="676275"/>
            <a:ext cx="4665663" cy="644525"/>
          </a:xfrm>
          <a:prstGeom prst="rect">
            <a:avLst/>
          </a:prstGeom>
          <a:noFill/>
        </p:spPr>
        <p:txBody>
          <a:bodyPr wrap="square" rtlCol="0">
            <a:spAutoFit/>
          </a:bodyPr>
          <a:p>
            <a:r>
              <a:rPr lang="zh-CN" altLang="en-US" kern="0" noProof="0" dirty="0" smtClean="0">
                <a:solidFill>
                  <a:schemeClr val="tx2"/>
                </a:solidFill>
                <a:effectLst>
                  <a:outerShdw blurRad="38100" dist="38100" dir="2700000" algn="tl">
                    <a:srgbClr val="000000"/>
                  </a:outerShdw>
                </a:effectLst>
                <a:latin typeface="+mj-lt"/>
                <a:ea typeface="+mj-ea"/>
                <a:cs typeface="+mj-cs"/>
                <a:sym typeface="+mn-ea"/>
              </a:rPr>
              <a:t>燃气热水器图片</a:t>
            </a:r>
            <a:endParaRPr kumimoji="0" lang="zh-CN" altLang="en-US" kern="0" cap="none" spc="0" normalizeH="0" baseline="0" noProof="0" dirty="0">
              <a:solidFill>
                <a:schemeClr val="tx2"/>
              </a:solidFill>
              <a:effectLst>
                <a:outerShdw blurRad="38100" dist="38100" dir="2700000" algn="tl">
                  <a:srgbClr val="000000"/>
                </a:outerShdw>
              </a:effectLst>
              <a:latin typeface="+mj-lt"/>
              <a:ea typeface="+mj-ea"/>
              <a:cs typeface="+mj-cs"/>
            </a:endParaRPr>
          </a:p>
          <a:p>
            <a:endParaRPr lang="zh-CN" altLang="en-US" noProof="1"/>
          </a:p>
        </p:txBody>
      </p:sp>
      <p:sp>
        <p:nvSpPr>
          <p:cNvPr id="96260" name="文本框 2"/>
          <p:cNvSpPr txBox="1"/>
          <p:nvPr/>
        </p:nvSpPr>
        <p:spPr>
          <a:xfrm>
            <a:off x="0" y="1484313"/>
            <a:ext cx="9148763" cy="646112"/>
          </a:xfrm>
          <a:prstGeom prst="rect">
            <a:avLst/>
          </a:prstGeom>
          <a:noFill/>
          <a:ln w="9525">
            <a:noFill/>
          </a:ln>
        </p:spPr>
        <p:txBody>
          <a:bodyPr wrap="square" anchor="t" anchorCtr="0">
            <a:spAutoFit/>
          </a:bodyPr>
          <a:p>
            <a:r>
              <a:rPr lang="zh-CN" altLang="en-US" b="1" dirty="0">
                <a:latin typeface="宋体" panose="02010600030101010101" pitchFamily="2" charset="-122"/>
                <a:ea typeface="宋体" panose="02010600030101010101" pitchFamily="2" charset="-122"/>
                <a:sym typeface="微软雅黑" panose="020B0503020204020204" pitchFamily="34" charset="-122"/>
              </a:rPr>
              <a:t>室外型燃气热水器</a:t>
            </a:r>
            <a:r>
              <a:rPr lang="en-US" altLang="zh-CN" b="1" dirty="0">
                <a:latin typeface="宋体" panose="02010600030101010101" pitchFamily="2" charset="-122"/>
                <a:ea typeface="宋体" panose="02010600030101010101" pitchFamily="2" charset="-122"/>
                <a:sym typeface="微软雅黑" panose="020B0503020204020204" pitchFamily="34" charset="-122"/>
              </a:rPr>
              <a:t>(</a:t>
            </a:r>
            <a:r>
              <a:rPr lang="zh-CN" altLang="en-US" b="1" dirty="0">
                <a:latin typeface="宋体" panose="02010600030101010101" pitchFamily="2" charset="-122"/>
                <a:ea typeface="宋体" panose="02010600030101010101" pitchFamily="2" charset="-122"/>
                <a:sym typeface="微软雅黑" panose="020B0503020204020204" pitchFamily="34" charset="-122"/>
              </a:rPr>
              <a:t>代号</a:t>
            </a:r>
            <a:r>
              <a:rPr lang="en-US" altLang="zh-CN" b="1" dirty="0">
                <a:latin typeface="宋体" panose="02010600030101010101" pitchFamily="2" charset="-122"/>
                <a:ea typeface="宋体" panose="02010600030101010101" pitchFamily="2" charset="-122"/>
                <a:sym typeface="微软雅黑" panose="020B0503020204020204" pitchFamily="34" charset="-122"/>
              </a:rPr>
              <a:t>W)</a:t>
            </a:r>
            <a:r>
              <a:rPr lang="zh-CN" altLang="en-US" b="1" dirty="0">
                <a:latin typeface="宋体" panose="02010600030101010101" pitchFamily="2" charset="-122"/>
                <a:ea typeface="宋体" panose="02010600030101010101" pitchFamily="2" charset="-122"/>
                <a:sym typeface="微软雅黑" panose="020B0503020204020204" pitchFamily="34" charset="-122"/>
              </a:rPr>
              <a:t>安装要求</a:t>
            </a:r>
            <a:endParaRPr lang="zh-CN" altLang="en-US" b="1" dirty="0">
              <a:latin typeface="宋体" panose="02010600030101010101" pitchFamily="2" charset="-122"/>
              <a:ea typeface="宋体" panose="02010600030101010101" pitchFamily="2" charset="-122"/>
            </a:endParaRPr>
          </a:p>
          <a:p>
            <a:endParaRPr lang="zh-CN" altLang="en-US">
              <a:latin typeface="Arial" panose="020B0604020202020204" pitchFamily="34" charset="0"/>
              <a:ea typeface="宋体" panose="02010600030101010101" pitchFamily="2" charset="-122"/>
            </a:endParaRPr>
          </a:p>
        </p:txBody>
      </p:sp>
      <p:pic>
        <p:nvPicPr>
          <p:cNvPr id="96261" name="Picture 2"/>
          <p:cNvPicPr>
            <a:picLocks noChangeAspect="1"/>
          </p:cNvPicPr>
          <p:nvPr/>
        </p:nvPicPr>
        <p:blipFill>
          <a:blip r:embed="rId1"/>
          <a:stretch>
            <a:fillRect/>
          </a:stretch>
        </p:blipFill>
        <p:spPr>
          <a:xfrm>
            <a:off x="1331913" y="1917700"/>
            <a:ext cx="4033837" cy="4840288"/>
          </a:xfrm>
          <a:prstGeom prst="rect">
            <a:avLst/>
          </a:prstGeom>
          <a:noFill/>
          <a:ln w="9525">
            <a:noFill/>
          </a:ln>
        </p:spPr>
      </p:pic>
      <p:sp>
        <p:nvSpPr>
          <p:cNvPr id="7" name="圆角矩形标注 6"/>
          <p:cNvSpPr/>
          <p:nvPr/>
        </p:nvSpPr>
        <p:spPr>
          <a:xfrm>
            <a:off x="5797550" y="3500438"/>
            <a:ext cx="1295400" cy="1223963"/>
          </a:xfrm>
          <a:prstGeom prst="wedgeRoundRectCallout">
            <a:avLst>
              <a:gd name="adj1" fmla="val -207205"/>
              <a:gd name="adj2" fmla="val 55594"/>
              <a:gd name="adj3" fmla="val 16667"/>
            </a:avLst>
          </a:prstGeom>
          <a:gradFill>
            <a:gsLst>
              <a:gs pos="40000">
                <a:srgbClr val="AF1D5C"/>
              </a:gs>
              <a:gs pos="0">
                <a:schemeClr val="accent3"/>
              </a:gs>
              <a:gs pos="80000">
                <a:schemeClr val="accent3"/>
              </a:gs>
              <a:gs pos="100000">
                <a:schemeClr val="accent3"/>
              </a:gs>
            </a:gsLst>
            <a:lin ang="162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0" i="0" u="none" strike="noStrike" kern="1200" cap="none" spc="0" normalizeH="0" baseline="0" noProof="0" dirty="0">
                <a:ln>
                  <a:noFill/>
                </a:ln>
                <a:solidFill>
                  <a:schemeClr val="lt1"/>
                </a:solidFill>
                <a:effectLst/>
                <a:uLnTx/>
                <a:uFillTx/>
                <a:latin typeface="+mn-lt"/>
                <a:ea typeface="+mn-ea"/>
                <a:cs typeface="+mn-cs"/>
              </a:rPr>
              <a:t>室外式热水器（</a:t>
            </a:r>
            <a:r>
              <a:rPr kumimoji="0" lang="en-US" altLang="zh-CN" sz="1800" b="0" i="0" u="none" strike="noStrike" kern="1200" cap="none" spc="0" normalizeH="0" baseline="0" noProof="0" dirty="0">
                <a:ln>
                  <a:noFill/>
                </a:ln>
                <a:solidFill>
                  <a:schemeClr val="lt1"/>
                </a:solidFill>
                <a:effectLst/>
                <a:uLnTx/>
                <a:uFillTx/>
                <a:latin typeface="+mn-lt"/>
                <a:ea typeface="+mn-ea"/>
                <a:cs typeface="+mn-cs"/>
              </a:rPr>
              <a:t>W</a:t>
            </a:r>
            <a:r>
              <a:rPr kumimoji="0" lang="zh-CN" altLang="en-US" sz="1800" b="0" i="0" u="none" strike="noStrike" kern="1200" cap="none" spc="0" normalizeH="0" baseline="0" noProof="0" dirty="0">
                <a:ln>
                  <a:noFill/>
                </a:ln>
                <a:solidFill>
                  <a:schemeClr val="lt1"/>
                </a:solidFill>
                <a:effectLst/>
                <a:uLnTx/>
                <a:uFillTx/>
                <a:latin typeface="+mn-lt"/>
                <a:ea typeface="+mn-ea"/>
                <a:cs typeface="+mn-cs"/>
              </a:rPr>
              <a:t>）</a:t>
            </a:r>
            <a:endParaRPr kumimoji="0"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p:transition spd="slow" advTm="5769">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7283" name="Picture 2"/>
          <p:cNvPicPr>
            <a:picLocks noGrp="1" noChangeAspect="1"/>
          </p:cNvPicPr>
          <p:nvPr/>
        </p:nvPicPr>
        <p:blipFill>
          <a:blip r:embed="rId1"/>
          <a:srcRect b="41485"/>
          <a:stretch>
            <a:fillRect/>
          </a:stretch>
        </p:blipFill>
        <p:spPr>
          <a:xfrm>
            <a:off x="107950" y="1484630"/>
            <a:ext cx="8569325" cy="5188267"/>
          </a:xfrm>
          <a:prstGeom prst="rect">
            <a:avLst/>
          </a:prstGeom>
          <a:noFill/>
          <a:ln w="9525">
            <a:noFill/>
          </a:ln>
        </p:spPr>
      </p:pic>
    </p:spTree>
  </p:cSld>
  <p:clrMapOvr>
    <a:masterClrMapping/>
  </p:clrMapOvr>
  <p:transition spd="slow" advTm="5769">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361" name="Freeform 7"/>
          <p:cNvSpPr/>
          <p:nvPr/>
        </p:nvSpPr>
        <p:spPr>
          <a:xfrm>
            <a:off x="890588" y="785813"/>
            <a:ext cx="369887" cy="425450"/>
          </a:xfrm>
          <a:custGeom>
            <a:avLst/>
            <a:gdLst/>
            <a:ahLst/>
            <a:cxnLst>
              <a:cxn ang="0">
                <a:pos x="2147483647" y="0"/>
              </a:cxn>
              <a:cxn ang="0">
                <a:pos x="2147483647" y="0"/>
              </a:cxn>
              <a:cxn ang="0">
                <a:pos x="2147483647" y="2147483647"/>
              </a:cxn>
              <a:cxn ang="0">
                <a:pos x="0" y="2147483647"/>
              </a:cxn>
              <a:cxn ang="0">
                <a:pos x="0" y="2147483647"/>
              </a:cxn>
              <a:cxn ang="0">
                <a:pos x="2147483647" y="2147483647"/>
              </a:cxn>
              <a:cxn ang="0">
                <a:pos x="2147483647" y="2147483647"/>
              </a:cxn>
              <a:cxn ang="0">
                <a:pos x="2147483647" y="2147483647"/>
              </a:cxn>
              <a:cxn ang="0">
                <a:pos x="2147483647" y="2147483647"/>
              </a:cxn>
              <a:cxn ang="0">
                <a:pos x="2147483647" y="0"/>
              </a:cxn>
            </a:cxnLst>
            <a:pathLst>
              <a:path w="2504" h="2504">
                <a:moveTo>
                  <a:pt x="2199" y="0"/>
                </a:moveTo>
                <a:lnTo>
                  <a:pt x="2504" y="0"/>
                </a:lnTo>
                <a:lnTo>
                  <a:pt x="2504" y="2504"/>
                </a:lnTo>
                <a:lnTo>
                  <a:pt x="0" y="2504"/>
                </a:lnTo>
                <a:lnTo>
                  <a:pt x="0" y="2199"/>
                </a:lnTo>
                <a:lnTo>
                  <a:pt x="1970" y="2199"/>
                </a:lnTo>
                <a:lnTo>
                  <a:pt x="87" y="315"/>
                </a:lnTo>
                <a:lnTo>
                  <a:pt x="303" y="99"/>
                </a:lnTo>
                <a:lnTo>
                  <a:pt x="2199" y="1996"/>
                </a:lnTo>
                <a:lnTo>
                  <a:pt x="2199" y="0"/>
                </a:lnTo>
                <a:close/>
              </a:path>
            </a:pathLst>
          </a:custGeom>
          <a:solidFill>
            <a:schemeClr val="bg1"/>
          </a:solidFill>
          <a:ln w="9525">
            <a:noFill/>
          </a:ln>
        </p:spPr>
        <p:txBody>
          <a:bodyPr/>
          <a:p>
            <a:endParaRPr lang="zh-CN" altLang="en-US"/>
          </a:p>
        </p:txBody>
      </p:sp>
      <p:sp>
        <p:nvSpPr>
          <p:cNvPr id="2" name="文本框 1"/>
          <p:cNvSpPr txBox="1"/>
          <p:nvPr/>
        </p:nvSpPr>
        <p:spPr>
          <a:xfrm>
            <a:off x="612775" y="1377950"/>
            <a:ext cx="8083550" cy="4694238"/>
          </a:xfrm>
          <a:prstGeom prst="rect">
            <a:avLst/>
          </a:prstGeom>
          <a:noFill/>
        </p:spPr>
        <p:txBody>
          <a:bodyPr wrap="square" rtlCol="0">
            <a:noAutofit/>
          </a:bodyPr>
          <a:p>
            <a:pPr marR="0" defTabSz="914400" eaLnBrk="0" hangingPunct="0">
              <a:lnSpc>
                <a:spcPct val="150000"/>
              </a:lnSpc>
              <a:spcBef>
                <a:spcPct val="20000"/>
              </a:spcBef>
              <a:buClr>
                <a:schemeClr val="tx2"/>
              </a:buClr>
              <a:buSzTx/>
              <a:buFontTx/>
              <a:defRPr/>
            </a:pPr>
            <a:r>
              <a:rPr lang="en-US" altLang="zh-CN" sz="2000" kern="0" noProof="0" dirty="0" smtClean="0">
                <a:effectLst>
                  <a:outerShdw blurRad="38100" dist="38100" dir="2700000" algn="tl">
                    <a:srgbClr val="000000"/>
                  </a:outerShdw>
                </a:effectLst>
                <a:latin typeface="+mn-lt"/>
                <a:ea typeface="+mn-ea"/>
                <a:cs typeface="+mn-cs"/>
                <a:sym typeface="+mn-ea"/>
              </a:rPr>
              <a:t>《</a:t>
            </a:r>
            <a:r>
              <a:rPr lang="zh-CN" altLang="en-US" sz="2000" kern="0" noProof="0" dirty="0" smtClean="0">
                <a:effectLst>
                  <a:outerShdw blurRad="38100" dist="38100" dir="2700000" algn="tl">
                    <a:srgbClr val="000000"/>
                  </a:outerShdw>
                </a:effectLst>
                <a:latin typeface="+mn-lt"/>
                <a:ea typeface="+mn-ea"/>
                <a:cs typeface="+mn-cs"/>
                <a:sym typeface="+mn-ea"/>
              </a:rPr>
              <a:t>安全生产法</a:t>
            </a:r>
            <a:r>
              <a:rPr lang="en-US" altLang="zh-CN" sz="2000" kern="0" noProof="0" dirty="0" smtClean="0">
                <a:effectLst>
                  <a:outerShdw blurRad="38100" dist="38100" dir="2700000" algn="tl">
                    <a:srgbClr val="000000"/>
                  </a:outerShdw>
                </a:effectLst>
                <a:latin typeface="+mn-lt"/>
                <a:ea typeface="+mn-ea"/>
                <a:cs typeface="+mn-cs"/>
                <a:sym typeface="+mn-ea"/>
              </a:rPr>
              <a:t>》</a:t>
            </a:r>
            <a:r>
              <a:rPr lang="zh-CN" altLang="en-US" sz="2000" kern="0" noProof="0" dirty="0" smtClean="0">
                <a:effectLst>
                  <a:outerShdw blurRad="38100" dist="38100" dir="2700000" algn="tl">
                    <a:srgbClr val="000000"/>
                  </a:outerShdw>
                </a:effectLst>
                <a:latin typeface="+mn-lt"/>
                <a:ea typeface="+mn-ea"/>
                <a:cs typeface="+mn-cs"/>
                <a:sym typeface="+mn-ea"/>
              </a:rPr>
              <a:t>第二十八条　生产经营单位应当对从业人员进行安全生产教育和培训，保证从业人员具备必要的安全生产知识，熟悉有关的安全生产规章制度和安全操作规程，掌握本岗位的安全操作技能，了解事故应急处理措施，知悉自身在安全生产方面的权利和义务。未经安全生产教育和培训合格的从业人员，不得上岗作业。</a:t>
            </a:r>
            <a:endParaRPr kumimoji="0" lang="zh-CN" altLang="en-US" sz="2000" kern="0" cap="none" spc="0" normalizeH="0" baseline="0" noProof="0" dirty="0" smtClean="0">
              <a:effectLst>
                <a:outerShdw blurRad="38100" dist="38100" dir="2700000" algn="tl">
                  <a:srgbClr val="000000"/>
                </a:outerShdw>
              </a:effectLst>
              <a:latin typeface="+mn-lt"/>
              <a:ea typeface="+mn-ea"/>
              <a:cs typeface="+mn-cs"/>
            </a:endParaRPr>
          </a:p>
          <a:p>
            <a:pPr marR="0" defTabSz="914400" eaLnBrk="0" hangingPunct="0">
              <a:lnSpc>
                <a:spcPct val="150000"/>
              </a:lnSpc>
              <a:spcBef>
                <a:spcPct val="20000"/>
              </a:spcBef>
              <a:buClr>
                <a:schemeClr val="tx2"/>
              </a:buClr>
              <a:buSzTx/>
              <a:buFontTx/>
              <a:defRPr/>
            </a:pPr>
            <a:r>
              <a:rPr lang="zh-CN" altLang="en-US" sz="2000" kern="0" noProof="0" smtClean="0">
                <a:effectLst>
                  <a:outerShdw blurRad="38100" dist="38100" dir="2700000" algn="tl">
                    <a:srgbClr val="000000"/>
                  </a:outerShdw>
                </a:effectLst>
                <a:latin typeface="+mn-lt"/>
                <a:ea typeface="+mn-ea"/>
                <a:cs typeface="+mn-cs"/>
                <a:sym typeface="+mn-ea"/>
              </a:rPr>
              <a:t>       生</a:t>
            </a:r>
            <a:r>
              <a:rPr lang="zh-CN" altLang="en-US" sz="2000" kern="0" noProof="0" dirty="0" smtClean="0">
                <a:effectLst>
                  <a:outerShdw blurRad="38100" dist="38100" dir="2700000" algn="tl">
                    <a:srgbClr val="000000"/>
                  </a:outerShdw>
                </a:effectLst>
                <a:latin typeface="+mn-lt"/>
                <a:ea typeface="+mn-ea"/>
                <a:cs typeface="+mn-cs"/>
                <a:sym typeface="+mn-ea"/>
              </a:rPr>
              <a:t>产经营单位使用被派遣劳动者的，应当将被派遣劳动者纳入本单位从业人员统一管理，对被派遣劳动者进行岗位安全操作规程和安全操作技能的教育和培训。劳务派遣单位应当对被派遣劳动者进行必要的安全生产教育和培训。</a:t>
            </a:r>
            <a:endParaRPr kumimoji="0" lang="zh-CN" altLang="en-US" kern="0" cap="none" spc="0" normalizeH="0" baseline="0" noProof="0" dirty="0" smtClean="0">
              <a:effectLst>
                <a:outerShdw blurRad="38100" dist="38100" dir="2700000" algn="tl">
                  <a:srgbClr val="000000"/>
                </a:outerShdw>
              </a:effectLst>
              <a:latin typeface="+mn-lt"/>
              <a:ea typeface="+mn-ea"/>
              <a:cs typeface="+mn-cs"/>
            </a:endParaRPr>
          </a:p>
          <a:p>
            <a:endParaRPr lang="zh-CN" altLang="en-US" noProof="1"/>
          </a:p>
        </p:txBody>
      </p:sp>
    </p:spTree>
  </p:cSld>
  <p:clrMapOvr>
    <a:masterClrMapping/>
  </p:clrMapOvr>
  <p:transition spd="slow" advTm="5769">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8305" name="Freeform 7"/>
          <p:cNvSpPr/>
          <p:nvPr/>
        </p:nvSpPr>
        <p:spPr>
          <a:xfrm>
            <a:off x="890588" y="785813"/>
            <a:ext cx="369887" cy="425450"/>
          </a:xfrm>
          <a:custGeom>
            <a:avLst/>
            <a:gdLst/>
            <a:ahLst/>
            <a:cxnLst>
              <a:cxn ang="0">
                <a:pos x="2147483647" y="0"/>
              </a:cxn>
              <a:cxn ang="0">
                <a:pos x="2147483647" y="0"/>
              </a:cxn>
              <a:cxn ang="0">
                <a:pos x="2147483647" y="2147483647"/>
              </a:cxn>
              <a:cxn ang="0">
                <a:pos x="0" y="2147483647"/>
              </a:cxn>
              <a:cxn ang="0">
                <a:pos x="0" y="2147483647"/>
              </a:cxn>
              <a:cxn ang="0">
                <a:pos x="2147483647" y="2147483647"/>
              </a:cxn>
              <a:cxn ang="0">
                <a:pos x="2147483647" y="2147483647"/>
              </a:cxn>
              <a:cxn ang="0">
                <a:pos x="2147483647" y="2147483647"/>
              </a:cxn>
              <a:cxn ang="0">
                <a:pos x="2147483647" y="2147483647"/>
              </a:cxn>
              <a:cxn ang="0">
                <a:pos x="2147483647" y="0"/>
              </a:cxn>
            </a:cxnLst>
            <a:pathLst>
              <a:path w="2504" h="2504">
                <a:moveTo>
                  <a:pt x="2199" y="0"/>
                </a:moveTo>
                <a:lnTo>
                  <a:pt x="2504" y="0"/>
                </a:lnTo>
                <a:lnTo>
                  <a:pt x="2504" y="2504"/>
                </a:lnTo>
                <a:lnTo>
                  <a:pt x="0" y="2504"/>
                </a:lnTo>
                <a:lnTo>
                  <a:pt x="0" y="2199"/>
                </a:lnTo>
                <a:lnTo>
                  <a:pt x="1970" y="2199"/>
                </a:lnTo>
                <a:lnTo>
                  <a:pt x="87" y="315"/>
                </a:lnTo>
                <a:lnTo>
                  <a:pt x="303" y="99"/>
                </a:lnTo>
                <a:lnTo>
                  <a:pt x="2199" y="1996"/>
                </a:lnTo>
                <a:lnTo>
                  <a:pt x="2199" y="0"/>
                </a:lnTo>
                <a:close/>
              </a:path>
            </a:pathLst>
          </a:custGeom>
          <a:solidFill>
            <a:schemeClr val="bg1"/>
          </a:solidFill>
          <a:ln w="9525">
            <a:noFill/>
          </a:ln>
        </p:spPr>
        <p:txBody>
          <a:bodyPr/>
          <a:p>
            <a:endParaRPr lang="zh-CN" altLang="en-US"/>
          </a:p>
        </p:txBody>
      </p:sp>
      <p:pic>
        <p:nvPicPr>
          <p:cNvPr id="98306" name="图片 4" descr="logo"/>
          <p:cNvPicPr>
            <a:picLocks noChangeAspect="1"/>
          </p:cNvPicPr>
          <p:nvPr/>
        </p:nvPicPr>
        <p:blipFill>
          <a:blip r:embed="rId1"/>
          <a:stretch>
            <a:fillRect/>
          </a:stretch>
        </p:blipFill>
        <p:spPr>
          <a:xfrm>
            <a:off x="612775" y="-26987"/>
            <a:ext cx="2505075" cy="790575"/>
          </a:xfrm>
          <a:prstGeom prst="rect">
            <a:avLst/>
          </a:prstGeom>
          <a:noFill/>
          <a:ln w="9525">
            <a:noFill/>
          </a:ln>
        </p:spPr>
      </p:pic>
      <p:pic>
        <p:nvPicPr>
          <p:cNvPr id="98307" name="Picture 2"/>
          <p:cNvPicPr>
            <a:picLocks noGrp="1" noChangeAspect="1"/>
          </p:cNvPicPr>
          <p:nvPr/>
        </p:nvPicPr>
        <p:blipFill>
          <a:blip r:embed="rId2"/>
          <a:srcRect t="57446"/>
          <a:stretch>
            <a:fillRect/>
          </a:stretch>
        </p:blipFill>
        <p:spPr>
          <a:xfrm>
            <a:off x="36513" y="1412875"/>
            <a:ext cx="8810625" cy="4329113"/>
          </a:xfrm>
          <a:prstGeom prst="rect">
            <a:avLst/>
          </a:prstGeom>
          <a:noFill/>
          <a:ln w="9525">
            <a:noFill/>
          </a:ln>
        </p:spPr>
      </p:pic>
    </p:spTree>
  </p:cSld>
  <p:clrMapOvr>
    <a:masterClrMapping/>
  </p:clrMapOvr>
  <p:transition spd="slow" advTm="5769">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9331" name="Picture 2"/>
          <p:cNvPicPr>
            <a:picLocks noChangeAspect="1"/>
          </p:cNvPicPr>
          <p:nvPr/>
        </p:nvPicPr>
        <p:blipFill>
          <a:blip r:embed="rId1"/>
          <a:stretch>
            <a:fillRect/>
          </a:stretch>
        </p:blipFill>
        <p:spPr>
          <a:xfrm>
            <a:off x="1908175" y="1557338"/>
            <a:ext cx="3357563" cy="5075237"/>
          </a:xfrm>
          <a:prstGeom prst="rect">
            <a:avLst/>
          </a:prstGeom>
          <a:noFill/>
          <a:ln w="9525">
            <a:noFill/>
          </a:ln>
        </p:spPr>
      </p:pic>
      <p:sp>
        <p:nvSpPr>
          <p:cNvPr id="8" name="圆角矩形标注 7"/>
          <p:cNvSpPr/>
          <p:nvPr/>
        </p:nvSpPr>
        <p:spPr>
          <a:xfrm>
            <a:off x="6545263" y="3429000"/>
            <a:ext cx="2355850" cy="1454150"/>
          </a:xfrm>
          <a:prstGeom prst="wedgeRoundRectCallout">
            <a:avLst>
              <a:gd name="adj1" fmla="val -134878"/>
              <a:gd name="adj2" fmla="val 132794"/>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0" i="0" u="none" strike="noStrike" kern="1200" cap="none" spc="0" normalizeH="0" baseline="0" noProof="0" dirty="0">
                <a:ln>
                  <a:noFill/>
                </a:ln>
                <a:solidFill>
                  <a:srgbClr val="FF0000"/>
                </a:solidFill>
                <a:effectLst/>
                <a:uLnTx/>
                <a:uFillTx/>
                <a:latin typeface="+mn-lt"/>
                <a:ea typeface="+mn-ea"/>
                <a:cs typeface="+mn-cs"/>
              </a:rPr>
              <a:t>燃气</a:t>
            </a:r>
            <a:r>
              <a:rPr kumimoji="0" lang="zh-CN" altLang="en-US" sz="1800" b="0" i="0" u="none" strike="noStrike" kern="1200" cap="none" spc="0" normalizeH="0" baseline="0" noProof="0">
                <a:ln>
                  <a:noFill/>
                </a:ln>
                <a:solidFill>
                  <a:srgbClr val="FF0000"/>
                </a:solidFill>
                <a:effectLst/>
                <a:uLnTx/>
                <a:uFillTx/>
                <a:latin typeface="+mn-lt"/>
                <a:ea typeface="+mn-ea"/>
                <a:cs typeface="+mn-cs"/>
              </a:rPr>
              <a:t>强排气式</a:t>
            </a:r>
            <a:r>
              <a:rPr kumimoji="0" lang="zh-CN" altLang="en-US" sz="1800" b="0" i="0" u="none" strike="noStrike" kern="1200" cap="none" spc="0" normalizeH="0" baseline="0" noProof="0" dirty="0">
                <a:ln>
                  <a:noFill/>
                </a:ln>
                <a:solidFill>
                  <a:srgbClr val="FF0000"/>
                </a:solidFill>
                <a:effectLst/>
                <a:uLnTx/>
                <a:uFillTx/>
                <a:latin typeface="+mn-lt"/>
                <a:ea typeface="+mn-ea"/>
                <a:cs typeface="+mn-cs"/>
              </a:rPr>
              <a:t>和平衡式热水器（有交流电源）</a:t>
            </a:r>
            <a:endParaRPr kumimoji="0" lang="zh-CN" altLang="en-US" sz="1800" b="0" i="0" u="none" strike="noStrike" kern="1200" cap="none" spc="0" normalizeH="0" baseline="0" noProof="0" dirty="0">
              <a:ln>
                <a:noFill/>
              </a:ln>
              <a:solidFill>
                <a:srgbClr val="FF0000"/>
              </a:solidFill>
              <a:effectLst/>
              <a:uLnTx/>
              <a:uFillTx/>
              <a:latin typeface="+mn-lt"/>
              <a:ea typeface="+mn-ea"/>
              <a:cs typeface="+mn-cs"/>
            </a:endParaRPr>
          </a:p>
        </p:txBody>
      </p:sp>
    </p:spTree>
  </p:cSld>
  <p:clrMapOvr>
    <a:masterClrMapping/>
  </p:clrMapOvr>
  <p:transition spd="slow" advTm="5769">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890588" y="1339850"/>
            <a:ext cx="3048000" cy="646113"/>
          </a:xfrm>
          <a:prstGeom prst="rect">
            <a:avLst/>
          </a:prstGeom>
          <a:noFill/>
        </p:spPr>
        <p:txBody>
          <a:bodyPr wrap="square" rtlCol="0">
            <a:spAutoFit/>
          </a:bodyPr>
          <a:p>
            <a:r>
              <a:rPr lang="zh-CN" altLang="en-US" kern="0" noProof="0" dirty="0" smtClean="0">
                <a:solidFill>
                  <a:schemeClr val="tx2"/>
                </a:solidFill>
                <a:effectLst>
                  <a:outerShdw blurRad="38100" dist="38100" dir="2700000" algn="tl">
                    <a:srgbClr val="000000"/>
                  </a:outerShdw>
                </a:effectLst>
                <a:latin typeface="+mj-lt"/>
                <a:ea typeface="+mj-ea"/>
                <a:cs typeface="+mj-cs"/>
                <a:sym typeface="+mn-ea"/>
              </a:rPr>
              <a:t>平衡式热水器给排气烟道 图</a:t>
            </a:r>
            <a:endParaRPr kumimoji="0" lang="zh-CN" altLang="en-US" kern="0" cap="none" spc="0" normalizeH="0" baseline="0" noProof="0" dirty="0">
              <a:solidFill>
                <a:schemeClr val="tx2"/>
              </a:solidFill>
              <a:effectLst>
                <a:outerShdw blurRad="38100" dist="38100" dir="2700000" algn="tl">
                  <a:srgbClr val="000000"/>
                </a:outerShdw>
              </a:effectLst>
              <a:latin typeface="+mj-lt"/>
              <a:ea typeface="+mj-ea"/>
              <a:cs typeface="+mj-cs"/>
            </a:endParaRPr>
          </a:p>
          <a:p>
            <a:endParaRPr lang="zh-CN" altLang="en-US" noProof="1"/>
          </a:p>
        </p:txBody>
      </p:sp>
      <p:pic>
        <p:nvPicPr>
          <p:cNvPr id="100356" name="Picture 2"/>
          <p:cNvPicPr>
            <a:picLocks noChangeAspect="1"/>
          </p:cNvPicPr>
          <p:nvPr/>
        </p:nvPicPr>
        <p:blipFill>
          <a:blip r:embed="rId1"/>
          <a:stretch>
            <a:fillRect/>
          </a:stretch>
        </p:blipFill>
        <p:spPr>
          <a:xfrm>
            <a:off x="1619250" y="1844675"/>
            <a:ext cx="5695950" cy="4700588"/>
          </a:xfrm>
          <a:prstGeom prst="rect">
            <a:avLst/>
          </a:prstGeom>
          <a:noFill/>
          <a:ln w="9525">
            <a:noFill/>
          </a:ln>
        </p:spPr>
      </p:pic>
    </p:spTree>
  </p:cSld>
  <p:clrMapOvr>
    <a:masterClrMapping/>
  </p:clrMapOvr>
  <p:transition spd="slow" advTm="5769">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0" y="1341438"/>
            <a:ext cx="8421688" cy="4338638"/>
          </a:xfrm>
          <a:prstGeom prst="rect">
            <a:avLst/>
          </a:prstGeom>
          <a:noFill/>
        </p:spPr>
        <p:txBody>
          <a:bodyPr wrap="square" rtlCol="0">
            <a:spAutoFit/>
          </a:bodyPr>
          <a:p>
            <a:pPr marL="571500" marR="0" indent="-571500" defTabSz="914400">
              <a:spcBef>
                <a:spcPct val="20000"/>
              </a:spcBef>
              <a:buClr>
                <a:schemeClr val="tx2"/>
              </a:buClr>
              <a:buSzTx/>
              <a:buFontTx/>
              <a:defRPr/>
            </a:pPr>
            <a:r>
              <a:rPr lang="zh-CN" altLang="en-US" sz="2000" kern="0" noProof="0" smtClean="0">
                <a:effectLst>
                  <a:outerShdw blurRad="38100" dist="38100" dir="2700000" algn="tl">
                    <a:srgbClr val="000000"/>
                  </a:outerShdw>
                </a:effectLst>
                <a:latin typeface="+mn-lt"/>
                <a:ea typeface="+mn-ea"/>
                <a:cs typeface="+mn-cs"/>
                <a:sym typeface="+mn-ea"/>
              </a:rPr>
              <a:t>一、燃</a:t>
            </a:r>
            <a:r>
              <a:rPr lang="zh-CN" altLang="en-US" sz="2000" kern="0" noProof="0" dirty="0" smtClean="0">
                <a:effectLst>
                  <a:outerShdw blurRad="38100" dist="38100" dir="2700000" algn="tl">
                    <a:srgbClr val="000000"/>
                  </a:outerShdw>
                </a:effectLst>
                <a:latin typeface="+mn-lt"/>
                <a:ea typeface="+mn-ea"/>
                <a:cs typeface="+mn-cs"/>
                <a:sym typeface="+mn-ea"/>
              </a:rPr>
              <a:t>气热水器的安全保护装置：</a:t>
            </a:r>
            <a:endParaRPr kumimoji="0" lang="en-US" altLang="zh-CN" sz="2000" kern="0" cap="none" spc="0" normalizeH="0" baseline="0" noProof="0" dirty="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r>
              <a:rPr lang="en-US" altLang="zh-CN" sz="2000" kern="0" noProof="0" dirty="0" smtClean="0">
                <a:effectLst>
                  <a:outerShdw blurRad="38100" dist="38100" dir="2700000" algn="tl">
                    <a:srgbClr val="000000"/>
                  </a:outerShdw>
                </a:effectLst>
                <a:latin typeface="+mn-lt"/>
                <a:ea typeface="+mn-ea"/>
                <a:cs typeface="+mn-cs"/>
                <a:sym typeface="+mn-ea"/>
              </a:rPr>
              <a:t>1.</a:t>
            </a:r>
            <a:r>
              <a:rPr lang="zh-CN" altLang="en-US" sz="2000" kern="0" noProof="0" dirty="0" smtClean="0">
                <a:solidFill>
                  <a:srgbClr val="FFFF00"/>
                </a:solidFill>
                <a:effectLst>
                  <a:outerShdw blurRad="38100" dist="38100" dir="2700000" algn="tl">
                    <a:srgbClr val="000000"/>
                  </a:outerShdw>
                </a:effectLst>
                <a:latin typeface="+mn-lt"/>
                <a:ea typeface="+mn-ea"/>
                <a:cs typeface="+mn-cs"/>
                <a:sym typeface="+mn-ea"/>
              </a:rPr>
              <a:t>熄火</a:t>
            </a:r>
            <a:r>
              <a:rPr lang="zh-CN" altLang="en-US" sz="2000" kern="0" noProof="0" dirty="0" smtClean="0">
                <a:effectLst>
                  <a:outerShdw blurRad="38100" dist="38100" dir="2700000" algn="tl">
                    <a:srgbClr val="000000"/>
                  </a:outerShdw>
                </a:effectLst>
                <a:latin typeface="+mn-lt"/>
                <a:ea typeface="+mn-ea"/>
                <a:cs typeface="+mn-cs"/>
                <a:sym typeface="+mn-ea"/>
              </a:rPr>
              <a:t>保护装置</a:t>
            </a:r>
            <a:endParaRPr kumimoji="0" lang="en-US" altLang="zh-CN" sz="2000" kern="0" cap="none" spc="0" normalizeH="0" baseline="0" noProof="0" dirty="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r>
              <a:rPr lang="en-US" altLang="zh-CN" sz="2000" kern="0" noProof="0" dirty="0" smtClean="0">
                <a:effectLst>
                  <a:outerShdw blurRad="38100" dist="38100" dir="2700000" algn="tl">
                    <a:srgbClr val="000000"/>
                  </a:outerShdw>
                </a:effectLst>
                <a:latin typeface="+mn-lt"/>
                <a:ea typeface="+mn-ea"/>
                <a:cs typeface="+mn-cs"/>
                <a:sym typeface="+mn-ea"/>
              </a:rPr>
              <a:t>2.</a:t>
            </a:r>
            <a:r>
              <a:rPr lang="zh-CN" altLang="en-US" sz="2000" kern="0" noProof="0" dirty="0" smtClean="0">
                <a:solidFill>
                  <a:srgbClr val="FFFF00"/>
                </a:solidFill>
                <a:effectLst>
                  <a:outerShdw blurRad="38100" dist="38100" dir="2700000" algn="tl">
                    <a:srgbClr val="000000"/>
                  </a:outerShdw>
                </a:effectLst>
                <a:latin typeface="+mn-lt"/>
                <a:ea typeface="+mn-ea"/>
                <a:cs typeface="+mn-cs"/>
                <a:sym typeface="+mn-ea"/>
              </a:rPr>
              <a:t>缺氧</a:t>
            </a:r>
            <a:r>
              <a:rPr lang="zh-CN" altLang="en-US" sz="2000" kern="0" noProof="0" dirty="0" smtClean="0">
                <a:effectLst>
                  <a:outerShdw blurRad="38100" dist="38100" dir="2700000" algn="tl">
                    <a:srgbClr val="000000"/>
                  </a:outerShdw>
                </a:effectLst>
                <a:latin typeface="+mn-lt"/>
                <a:ea typeface="+mn-ea"/>
                <a:cs typeface="+mn-cs"/>
                <a:sym typeface="+mn-ea"/>
              </a:rPr>
              <a:t>保护装置</a:t>
            </a:r>
            <a:endParaRPr kumimoji="0" lang="en-US" altLang="zh-CN" sz="2000" kern="0" cap="none" spc="0" normalizeH="0" baseline="0" noProof="0" dirty="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r>
              <a:rPr lang="en-US" altLang="zh-CN" sz="2000" kern="0" noProof="0" dirty="0" smtClean="0">
                <a:effectLst>
                  <a:outerShdw blurRad="38100" dist="38100" dir="2700000" algn="tl">
                    <a:srgbClr val="000000"/>
                  </a:outerShdw>
                </a:effectLst>
                <a:latin typeface="+mn-lt"/>
                <a:ea typeface="+mn-ea"/>
                <a:cs typeface="+mn-cs"/>
                <a:sym typeface="+mn-ea"/>
              </a:rPr>
              <a:t>3.</a:t>
            </a:r>
            <a:r>
              <a:rPr lang="zh-CN" altLang="en-US" sz="2000" kern="0" noProof="0" dirty="0" smtClean="0">
                <a:solidFill>
                  <a:srgbClr val="FFFF00"/>
                </a:solidFill>
                <a:effectLst>
                  <a:outerShdw blurRad="38100" dist="38100" dir="2700000" algn="tl">
                    <a:srgbClr val="000000"/>
                  </a:outerShdw>
                </a:effectLst>
                <a:latin typeface="+mn-lt"/>
                <a:ea typeface="+mn-ea"/>
                <a:cs typeface="+mn-cs"/>
                <a:sym typeface="+mn-ea"/>
              </a:rPr>
              <a:t>过压</a:t>
            </a:r>
            <a:r>
              <a:rPr lang="zh-CN" altLang="en-US" sz="2000" kern="0" noProof="0" dirty="0" smtClean="0">
                <a:effectLst>
                  <a:outerShdw blurRad="38100" dist="38100" dir="2700000" algn="tl">
                    <a:srgbClr val="000000"/>
                  </a:outerShdw>
                </a:effectLst>
                <a:latin typeface="+mn-lt"/>
                <a:ea typeface="+mn-ea"/>
                <a:cs typeface="+mn-cs"/>
                <a:sym typeface="+mn-ea"/>
              </a:rPr>
              <a:t>保护装置</a:t>
            </a:r>
            <a:endParaRPr kumimoji="0" lang="en-US" altLang="zh-CN" sz="2000" kern="0" cap="none" spc="0" normalizeH="0" baseline="0" noProof="0" dirty="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r>
              <a:rPr lang="en-US" altLang="zh-CN" sz="2000" kern="0" noProof="0" dirty="0" smtClean="0">
                <a:effectLst>
                  <a:outerShdw blurRad="38100" dist="38100" dir="2700000" algn="tl">
                    <a:srgbClr val="000000"/>
                  </a:outerShdw>
                </a:effectLst>
                <a:latin typeface="+mn-lt"/>
                <a:ea typeface="+mn-ea"/>
                <a:cs typeface="+mn-cs"/>
                <a:sym typeface="+mn-ea"/>
              </a:rPr>
              <a:t>4.</a:t>
            </a:r>
            <a:r>
              <a:rPr lang="zh-CN" altLang="en-US" sz="2000" kern="0" noProof="0" dirty="0" smtClean="0">
                <a:solidFill>
                  <a:srgbClr val="FFFF00"/>
                </a:solidFill>
                <a:effectLst>
                  <a:outerShdw blurRad="38100" dist="38100" dir="2700000" algn="tl">
                    <a:srgbClr val="000000"/>
                  </a:outerShdw>
                </a:effectLst>
                <a:latin typeface="+mn-lt"/>
                <a:ea typeface="+mn-ea"/>
                <a:cs typeface="+mn-cs"/>
                <a:sym typeface="+mn-ea"/>
              </a:rPr>
              <a:t>过热</a:t>
            </a:r>
            <a:r>
              <a:rPr lang="zh-CN" altLang="en-US" sz="2000" kern="0" noProof="0" dirty="0" smtClean="0">
                <a:effectLst>
                  <a:outerShdw blurRad="38100" dist="38100" dir="2700000" algn="tl">
                    <a:srgbClr val="000000"/>
                  </a:outerShdw>
                </a:effectLst>
                <a:latin typeface="+mn-lt"/>
                <a:ea typeface="+mn-ea"/>
                <a:cs typeface="+mn-cs"/>
                <a:sym typeface="+mn-ea"/>
              </a:rPr>
              <a:t>保护装置</a:t>
            </a:r>
            <a:endParaRPr kumimoji="0" lang="zh-CN" altLang="en-US" sz="2000" kern="0" cap="none" spc="0" normalizeH="0" baseline="0" noProof="0" dirty="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r>
              <a:rPr lang="zh-CN" altLang="en-US" sz="2000" kern="0" noProof="0" smtClean="0">
                <a:effectLst>
                  <a:outerShdw blurRad="38100" dist="38100" dir="2700000" algn="tl">
                    <a:srgbClr val="000000"/>
                  </a:outerShdw>
                </a:effectLst>
                <a:latin typeface="+mn-lt"/>
                <a:ea typeface="+mn-ea"/>
                <a:cs typeface="+mn-cs"/>
                <a:sym typeface="+mn-ea"/>
              </a:rPr>
              <a:t>二、经营性场所餐饮业使用燃气</a:t>
            </a:r>
            <a:endParaRPr kumimoji="0" lang="en-US" altLang="zh-CN" sz="2000" kern="0" cap="none" spc="0" normalizeH="0" baseline="0" noProof="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r>
              <a:rPr lang="en-US" altLang="zh-CN" sz="2000" kern="0" noProof="0" smtClean="0">
                <a:effectLst>
                  <a:outerShdw blurRad="38100" dist="38100" dir="2700000" algn="tl">
                    <a:srgbClr val="000000"/>
                  </a:outerShdw>
                </a:effectLst>
                <a:latin typeface="+mn-lt"/>
                <a:ea typeface="+mn-ea"/>
                <a:cs typeface="+mn-cs"/>
                <a:sym typeface="+mn-ea"/>
              </a:rPr>
              <a:t>1.</a:t>
            </a:r>
            <a:r>
              <a:rPr lang="zh-CN" altLang="en-US" sz="2000" kern="0" noProof="0" smtClean="0">
                <a:effectLst>
                  <a:outerShdw blurRad="38100" dist="38100" dir="2700000" algn="tl">
                    <a:srgbClr val="000000"/>
                  </a:outerShdw>
                </a:effectLst>
                <a:latin typeface="+mn-lt"/>
                <a:ea typeface="+mn-ea"/>
                <a:cs typeface="+mn-cs"/>
                <a:sym typeface="+mn-ea"/>
              </a:rPr>
              <a:t>安装可燃气体报警器（</a:t>
            </a:r>
            <a:r>
              <a:rPr lang="zh-CN" altLang="en-US" sz="2000" kern="0" noProof="0" smtClean="0">
                <a:solidFill>
                  <a:srgbClr val="FFFF00"/>
                </a:solidFill>
                <a:effectLst>
                  <a:outerShdw blurRad="38100" dist="38100" dir="2700000" algn="tl">
                    <a:srgbClr val="000000"/>
                  </a:outerShdw>
                </a:effectLst>
                <a:latin typeface="+mn-lt"/>
                <a:ea typeface="+mn-ea"/>
                <a:cs typeface="+mn-cs"/>
                <a:sym typeface="+mn-ea"/>
              </a:rPr>
              <a:t>有现场声光报警功能</a:t>
            </a:r>
            <a:r>
              <a:rPr lang="zh-CN" altLang="en-US" sz="2000" kern="0" noProof="0" smtClean="0">
                <a:effectLst>
                  <a:outerShdw blurRad="38100" dist="38100" dir="2700000" algn="tl">
                    <a:srgbClr val="000000"/>
                  </a:outerShdw>
                </a:effectLst>
                <a:latin typeface="+mn-lt"/>
                <a:ea typeface="+mn-ea"/>
                <a:cs typeface="+mn-cs"/>
                <a:sym typeface="+mn-ea"/>
              </a:rPr>
              <a:t>）</a:t>
            </a:r>
            <a:endParaRPr kumimoji="0" lang="en-US" altLang="zh-CN" sz="2000" kern="0" cap="none" spc="0" normalizeH="0" baseline="0" noProof="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r>
              <a:rPr lang="en-US" altLang="zh-CN" sz="2000" kern="0" noProof="0" smtClean="0">
                <a:effectLst>
                  <a:outerShdw blurRad="38100" dist="38100" dir="2700000" algn="tl">
                    <a:srgbClr val="000000"/>
                  </a:outerShdw>
                </a:effectLst>
                <a:latin typeface="+mn-lt"/>
                <a:ea typeface="+mn-ea"/>
                <a:cs typeface="+mn-cs"/>
                <a:sym typeface="+mn-ea"/>
              </a:rPr>
              <a:t>2.</a:t>
            </a:r>
            <a:r>
              <a:rPr lang="zh-CN" altLang="en-US" sz="2000" kern="0" noProof="0" smtClean="0">
                <a:effectLst>
                  <a:outerShdw blurRad="38100" dist="38100" dir="2700000" algn="tl">
                    <a:srgbClr val="000000"/>
                  </a:outerShdw>
                </a:effectLst>
                <a:latin typeface="+mn-lt"/>
                <a:ea typeface="+mn-ea"/>
                <a:cs typeface="+mn-cs"/>
                <a:sym typeface="+mn-ea"/>
              </a:rPr>
              <a:t>报警器与紧急切断阀门、排风扇起联锁作用</a:t>
            </a:r>
            <a:endParaRPr kumimoji="0" lang="en-US" altLang="zh-CN" sz="2000" kern="0" cap="none" spc="0" normalizeH="0" baseline="0" noProof="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r>
              <a:rPr lang="en-US" altLang="zh-CN" sz="2000" kern="0" noProof="0" smtClean="0">
                <a:effectLst>
                  <a:outerShdw blurRad="38100" dist="38100" dir="2700000" algn="tl">
                    <a:srgbClr val="000000"/>
                  </a:outerShdw>
                </a:effectLst>
                <a:latin typeface="+mn-lt"/>
                <a:ea typeface="+mn-ea"/>
                <a:cs typeface="+mn-cs"/>
                <a:sym typeface="+mn-ea"/>
              </a:rPr>
              <a:t>3.</a:t>
            </a:r>
            <a:r>
              <a:rPr lang="zh-CN" altLang="en-US" sz="2000" kern="0" noProof="0" smtClean="0">
                <a:solidFill>
                  <a:srgbClr val="FFFF00"/>
                </a:solidFill>
                <a:effectLst>
                  <a:outerShdw blurRad="38100" dist="38100" dir="2700000" algn="tl">
                    <a:srgbClr val="000000"/>
                  </a:outerShdw>
                </a:effectLst>
                <a:latin typeface="+mn-lt"/>
                <a:ea typeface="+mn-ea"/>
                <a:cs typeface="+mn-cs"/>
                <a:sym typeface="+mn-ea"/>
              </a:rPr>
              <a:t>燃气报警控制系统由可燃气体探测器、不完全燃烧探测器、可燃气体报警控制器、紧急切断装置、排气装置等组成的安全系统。</a:t>
            </a:r>
            <a:endParaRPr kumimoji="0" lang="zh-CN" altLang="en-US" sz="2000" kern="0" cap="none" spc="0" normalizeH="0" baseline="0" noProof="0" dirty="0" smtClean="0">
              <a:solidFill>
                <a:srgbClr val="FFFF00"/>
              </a:solidFill>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endParaRPr kumimoji="0" lang="en-US" altLang="zh-CN" sz="2000" kern="0" cap="none" spc="0" normalizeH="0" baseline="0" noProof="0" dirty="0" smtClean="0">
              <a:effectLst>
                <a:outerShdw blurRad="38100" dist="38100" dir="2700000" algn="tl">
                  <a:srgbClr val="000000"/>
                </a:outerShdw>
              </a:effectLst>
              <a:latin typeface="+mn-lt"/>
              <a:ea typeface="+mn-ea"/>
              <a:cs typeface="+mn-cs"/>
            </a:endParaRPr>
          </a:p>
          <a:p>
            <a:endParaRPr lang="zh-CN" altLang="en-US" sz="2000" noProof="1"/>
          </a:p>
        </p:txBody>
      </p:sp>
      <p:pic>
        <p:nvPicPr>
          <p:cNvPr id="101380" name="Picture 5"/>
          <p:cNvPicPr>
            <a:picLocks noChangeAspect="1"/>
          </p:cNvPicPr>
          <p:nvPr/>
        </p:nvPicPr>
        <p:blipFill>
          <a:blip r:embed="rId1"/>
          <a:stretch>
            <a:fillRect/>
          </a:stretch>
        </p:blipFill>
        <p:spPr>
          <a:xfrm>
            <a:off x="3708400" y="1412875"/>
            <a:ext cx="2357438" cy="1985963"/>
          </a:xfrm>
          <a:prstGeom prst="rect">
            <a:avLst/>
          </a:prstGeom>
          <a:noFill/>
          <a:ln w="9525">
            <a:noFill/>
          </a:ln>
          <a:effectLst>
            <a:prstShdw prst="shdw17" dist="17961" dir="2699999">
              <a:srgbClr val="000000"/>
            </a:prstShdw>
          </a:effectLst>
        </p:spPr>
      </p:pic>
      <p:pic>
        <p:nvPicPr>
          <p:cNvPr id="101381" name="Picture 4"/>
          <p:cNvPicPr>
            <a:picLocks noChangeAspect="1"/>
          </p:cNvPicPr>
          <p:nvPr/>
        </p:nvPicPr>
        <p:blipFill>
          <a:blip r:embed="rId2"/>
          <a:stretch>
            <a:fillRect/>
          </a:stretch>
        </p:blipFill>
        <p:spPr>
          <a:xfrm>
            <a:off x="6084888" y="549275"/>
            <a:ext cx="3070225" cy="3735388"/>
          </a:xfrm>
          <a:prstGeom prst="rect">
            <a:avLst/>
          </a:prstGeom>
          <a:noFill/>
          <a:ln w="9525">
            <a:noFill/>
          </a:ln>
          <a:effectLst>
            <a:prstShdw prst="shdw17" dist="17961" dir="2699999">
              <a:srgbClr val="000000"/>
            </a:prstShdw>
          </a:effectLst>
        </p:spPr>
      </p:pic>
    </p:spTree>
  </p:cSld>
  <p:clrMapOvr>
    <a:masterClrMapping/>
  </p:clrMapOvr>
  <p:transition spd="slow" advTm="5769">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38594" name="Picture 2"/>
          <p:cNvPicPr>
            <a:picLocks noChangeAspect="1" noChangeArrowheads="1"/>
          </p:cNvPicPr>
          <p:nvPr/>
        </p:nvPicPr>
        <p:blipFill>
          <a:blip r:embed="rId1"/>
          <a:srcRect/>
          <a:stretch>
            <a:fillRect/>
          </a:stretch>
        </p:blipFill>
        <p:spPr bwMode="auto">
          <a:xfrm>
            <a:off x="6588760" y="3717290"/>
            <a:ext cx="2459990" cy="2560955"/>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2" name="文本框 1"/>
          <p:cNvSpPr txBox="1"/>
          <p:nvPr/>
        </p:nvSpPr>
        <p:spPr>
          <a:xfrm>
            <a:off x="108585" y="1268730"/>
            <a:ext cx="9077325" cy="3247390"/>
          </a:xfrm>
          <a:prstGeom prst="rect">
            <a:avLst/>
          </a:prstGeom>
          <a:noFill/>
        </p:spPr>
        <p:txBody>
          <a:bodyPr wrap="square" rtlCol="0">
            <a:spAutoFit/>
          </a:bodyPr>
          <a:p>
            <a:pPr marL="571500" marR="0" indent="-571500" defTabSz="914400">
              <a:spcBef>
                <a:spcPct val="20000"/>
              </a:spcBef>
              <a:buClr>
                <a:schemeClr val="tx2"/>
              </a:buClr>
              <a:buSzTx/>
              <a:buFontTx/>
              <a:defRPr/>
            </a:pPr>
            <a:r>
              <a:rPr lang="zh-CN" altLang="en-US" kern="0" noProof="0" smtClean="0">
                <a:effectLst>
                  <a:outerShdw blurRad="38100" dist="38100" dir="2700000" algn="tl">
                    <a:srgbClr val="000000"/>
                  </a:outerShdw>
                </a:effectLst>
                <a:latin typeface="+mn-lt"/>
                <a:ea typeface="+mn-ea"/>
                <a:cs typeface="+mn-cs"/>
                <a:sym typeface="+mn-ea"/>
              </a:rPr>
              <a:t>二、经营性场所餐饮业使用燃气</a:t>
            </a:r>
            <a:endParaRPr kumimoji="0" lang="en-US" altLang="zh-CN" kern="0" cap="none" spc="0" normalizeH="0" baseline="0" noProof="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r>
              <a:rPr lang="en-US" altLang="zh-CN" kern="0" noProof="0" smtClean="0">
                <a:effectLst>
                  <a:outerShdw blurRad="38100" dist="38100" dir="2700000" algn="tl">
                    <a:srgbClr val="000000"/>
                  </a:outerShdw>
                </a:effectLst>
                <a:latin typeface="+mn-lt"/>
                <a:ea typeface="+mn-ea"/>
                <a:cs typeface="+mn-cs"/>
                <a:sym typeface="+mn-ea"/>
              </a:rPr>
              <a:t>1.</a:t>
            </a:r>
            <a:r>
              <a:rPr lang="zh-CN" altLang="en-US" kern="0" noProof="0" smtClean="0">
                <a:effectLst>
                  <a:outerShdw blurRad="38100" dist="38100" dir="2700000" algn="tl">
                    <a:srgbClr val="000000"/>
                  </a:outerShdw>
                </a:effectLst>
                <a:latin typeface="+mn-lt"/>
                <a:ea typeface="+mn-ea"/>
                <a:cs typeface="+mn-cs"/>
                <a:sym typeface="+mn-ea"/>
              </a:rPr>
              <a:t>安装可燃气体报警器（</a:t>
            </a:r>
            <a:r>
              <a:rPr lang="zh-CN" altLang="en-US" kern="0" noProof="0" smtClean="0">
                <a:solidFill>
                  <a:srgbClr val="FFFF00"/>
                </a:solidFill>
                <a:effectLst>
                  <a:outerShdw blurRad="38100" dist="38100" dir="2700000" algn="tl">
                    <a:srgbClr val="000000"/>
                  </a:outerShdw>
                </a:effectLst>
                <a:latin typeface="+mn-lt"/>
                <a:ea typeface="+mn-ea"/>
                <a:cs typeface="+mn-cs"/>
                <a:sym typeface="+mn-ea"/>
              </a:rPr>
              <a:t>有现场声光报警功能</a:t>
            </a:r>
            <a:r>
              <a:rPr lang="zh-CN" altLang="en-US" kern="0" noProof="0" smtClean="0">
                <a:effectLst>
                  <a:outerShdw blurRad="38100" dist="38100" dir="2700000" algn="tl">
                    <a:srgbClr val="000000"/>
                  </a:outerShdw>
                </a:effectLst>
                <a:latin typeface="+mn-lt"/>
                <a:ea typeface="+mn-ea"/>
                <a:cs typeface="+mn-cs"/>
                <a:sym typeface="+mn-ea"/>
              </a:rPr>
              <a:t>）</a:t>
            </a:r>
            <a:endParaRPr kumimoji="0" lang="en-US" altLang="zh-CN" kern="0" cap="none" spc="0" normalizeH="0" baseline="0" noProof="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r>
              <a:rPr lang="en-US" altLang="zh-CN" kern="0" noProof="0" smtClean="0">
                <a:effectLst>
                  <a:outerShdw blurRad="38100" dist="38100" dir="2700000" algn="tl">
                    <a:srgbClr val="000000"/>
                  </a:outerShdw>
                </a:effectLst>
                <a:latin typeface="+mn-lt"/>
                <a:ea typeface="+mn-ea"/>
                <a:cs typeface="+mn-cs"/>
                <a:sym typeface="+mn-ea"/>
              </a:rPr>
              <a:t>2.</a:t>
            </a:r>
            <a:r>
              <a:rPr lang="zh-CN" altLang="en-US" kern="0" noProof="0" smtClean="0">
                <a:effectLst>
                  <a:outerShdw blurRad="38100" dist="38100" dir="2700000" algn="tl">
                    <a:srgbClr val="000000"/>
                  </a:outerShdw>
                </a:effectLst>
                <a:latin typeface="+mn-lt"/>
                <a:ea typeface="+mn-ea"/>
                <a:cs typeface="+mn-cs"/>
                <a:sym typeface="+mn-ea"/>
              </a:rPr>
              <a:t>报警器与紧急切断阀门、排风扇起联锁作用</a:t>
            </a:r>
            <a:endParaRPr kumimoji="0" lang="en-US" altLang="zh-CN" kern="0" cap="none" spc="0" normalizeH="0" baseline="0" noProof="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r>
              <a:rPr lang="en-US" altLang="zh-CN" kern="0" noProof="0" smtClean="0">
                <a:effectLst>
                  <a:outerShdw blurRad="38100" dist="38100" dir="2700000" algn="tl">
                    <a:srgbClr val="000000"/>
                  </a:outerShdw>
                </a:effectLst>
                <a:latin typeface="+mn-lt"/>
                <a:ea typeface="+mn-ea"/>
                <a:cs typeface="+mn-cs"/>
                <a:sym typeface="+mn-ea"/>
              </a:rPr>
              <a:t>3.</a:t>
            </a:r>
            <a:r>
              <a:rPr lang="zh-CN" altLang="en-US" kern="0" noProof="0" smtClean="0">
                <a:effectLst>
                  <a:outerShdw blurRad="38100" dist="38100" dir="2700000" algn="tl">
                    <a:srgbClr val="000000"/>
                  </a:outerShdw>
                </a:effectLst>
                <a:latin typeface="+mn-lt"/>
                <a:ea typeface="+mn-ea"/>
                <a:cs typeface="+mn-cs"/>
                <a:sym typeface="+mn-ea"/>
              </a:rPr>
              <a:t>燃气报警控制系统由可燃气体探测器、不完全燃烧探测器、可燃气体报警控制器、紧急切断装置、排气装置等组成的安全系统。</a:t>
            </a:r>
            <a:endParaRPr kumimoji="0" lang="en-US" altLang="zh-CN" kern="0" cap="none" spc="0" normalizeH="0" baseline="0" noProof="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r>
              <a:rPr lang="en-US" altLang="zh-CN" kern="0" noProof="0" smtClean="0">
                <a:effectLst>
                  <a:outerShdw blurRad="38100" dist="38100" dir="2700000" algn="tl">
                    <a:srgbClr val="000000"/>
                  </a:outerShdw>
                </a:effectLst>
                <a:latin typeface="+mn-lt"/>
                <a:ea typeface="+mn-ea"/>
                <a:cs typeface="+mn-cs"/>
                <a:sym typeface="+mn-ea"/>
              </a:rPr>
              <a:t>4.</a:t>
            </a:r>
            <a:r>
              <a:rPr lang="zh-CN" altLang="en-US" kern="0" noProof="0" smtClean="0">
                <a:effectLst>
                  <a:outerShdw blurRad="38100" dist="38100" dir="2700000" algn="tl">
                    <a:srgbClr val="000000"/>
                  </a:outerShdw>
                </a:effectLst>
                <a:latin typeface="+mn-lt"/>
                <a:ea typeface="+mn-ea"/>
                <a:cs typeface="+mn-cs"/>
                <a:sym typeface="+mn-ea"/>
              </a:rPr>
              <a:t>报警器探头安装高度：距离地面</a:t>
            </a:r>
            <a:r>
              <a:rPr lang="en-US" altLang="zh-CN" kern="0" noProof="0" smtClean="0">
                <a:effectLst>
                  <a:outerShdw blurRad="38100" dist="38100" dir="2700000" algn="tl">
                    <a:srgbClr val="000000"/>
                  </a:outerShdw>
                </a:effectLst>
                <a:latin typeface="+mn-lt"/>
                <a:ea typeface="+mn-ea"/>
                <a:cs typeface="+mn-cs"/>
                <a:sym typeface="+mn-ea"/>
              </a:rPr>
              <a:t>300mm</a:t>
            </a:r>
            <a:r>
              <a:rPr lang="zh-CN" altLang="en-US" kern="0" noProof="0" smtClean="0">
                <a:effectLst>
                  <a:outerShdw blurRad="38100" dist="38100" dir="2700000" algn="tl">
                    <a:srgbClr val="000000"/>
                  </a:outerShdw>
                </a:effectLst>
                <a:latin typeface="+mn-lt"/>
                <a:ea typeface="+mn-ea"/>
                <a:cs typeface="+mn-cs"/>
                <a:sym typeface="+mn-ea"/>
              </a:rPr>
              <a:t>。</a:t>
            </a:r>
            <a:endParaRPr kumimoji="0" lang="en-US" altLang="zh-CN" kern="0" cap="none" spc="0" normalizeH="0" baseline="0" noProof="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r>
              <a:rPr lang="en-US" altLang="zh-CN" kern="0" noProof="0" smtClean="0">
                <a:effectLst>
                  <a:outerShdw blurRad="38100" dist="38100" dir="2700000" algn="tl">
                    <a:srgbClr val="000000"/>
                  </a:outerShdw>
                </a:effectLst>
                <a:latin typeface="+mn-lt"/>
                <a:ea typeface="+mn-ea"/>
                <a:cs typeface="+mn-cs"/>
                <a:sym typeface="+mn-ea"/>
              </a:rPr>
              <a:t>5.</a:t>
            </a:r>
            <a:r>
              <a:rPr lang="zh-CN" altLang="en-US" kern="0" noProof="0" smtClean="0">
                <a:effectLst>
                  <a:outerShdw blurRad="38100" dist="38100" dir="2700000" algn="tl">
                    <a:srgbClr val="000000"/>
                  </a:outerShdw>
                </a:effectLst>
                <a:latin typeface="+mn-lt"/>
                <a:ea typeface="+mn-ea"/>
                <a:cs typeface="+mn-cs"/>
                <a:sym typeface="+mn-ea"/>
              </a:rPr>
              <a:t>防爆风扇（通风口）下沿：距离地面</a:t>
            </a:r>
            <a:r>
              <a:rPr lang="en-US" altLang="zh-CN" kern="0" noProof="0" smtClean="0">
                <a:effectLst>
                  <a:outerShdw blurRad="38100" dist="38100" dir="2700000" algn="tl">
                    <a:srgbClr val="000000"/>
                  </a:outerShdw>
                </a:effectLst>
                <a:latin typeface="+mn-lt"/>
                <a:ea typeface="+mn-ea"/>
                <a:cs typeface="+mn-cs"/>
                <a:sym typeface="+mn-ea"/>
              </a:rPr>
              <a:t>200mm</a:t>
            </a:r>
            <a:r>
              <a:rPr lang="zh-CN" altLang="en-US" kern="0" noProof="0" smtClean="0">
                <a:effectLst>
                  <a:outerShdw blurRad="38100" dist="38100" dir="2700000" algn="tl">
                    <a:srgbClr val="000000"/>
                  </a:outerShdw>
                </a:effectLst>
                <a:latin typeface="+mn-lt"/>
                <a:ea typeface="+mn-ea"/>
                <a:cs typeface="+mn-cs"/>
                <a:sym typeface="+mn-ea"/>
              </a:rPr>
              <a:t>。</a:t>
            </a:r>
            <a:endParaRPr kumimoji="0" lang="zh-CN" altLang="en-US" kern="0" cap="none" spc="0" normalizeH="0" baseline="0" noProof="0" dirty="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endParaRPr kumimoji="0" lang="en-US" altLang="zh-CN" kern="0" cap="none" spc="0" normalizeH="0" baseline="0" noProof="0" dirty="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endParaRPr kumimoji="0" lang="en-US" altLang="zh-CN" kern="0" cap="none" spc="0" normalizeH="0" baseline="0" noProof="0" dirty="0" smtClean="0">
              <a:effectLst>
                <a:outerShdw blurRad="38100" dist="38100" dir="2700000" algn="tl">
                  <a:srgbClr val="000000"/>
                </a:outerShdw>
              </a:effectLst>
              <a:latin typeface="+mn-lt"/>
              <a:ea typeface="+mn-ea"/>
              <a:cs typeface="+mn-cs"/>
            </a:endParaRPr>
          </a:p>
          <a:p>
            <a:endParaRPr lang="zh-CN" altLang="en-US" noProof="1"/>
          </a:p>
        </p:txBody>
      </p:sp>
      <p:pic>
        <p:nvPicPr>
          <p:cNvPr id="102404" name="Picture 4"/>
          <p:cNvPicPr>
            <a:picLocks noChangeAspect="1"/>
          </p:cNvPicPr>
          <p:nvPr/>
        </p:nvPicPr>
        <p:blipFill>
          <a:blip r:embed="rId2"/>
          <a:stretch>
            <a:fillRect/>
          </a:stretch>
        </p:blipFill>
        <p:spPr>
          <a:xfrm>
            <a:off x="36830" y="3713480"/>
            <a:ext cx="2334895" cy="2797175"/>
          </a:xfrm>
          <a:prstGeom prst="rect">
            <a:avLst/>
          </a:prstGeom>
          <a:noFill/>
          <a:ln w="9525">
            <a:noFill/>
          </a:ln>
          <a:effectLst>
            <a:prstShdw prst="shdw17" dist="17961" dir="2699999">
              <a:srgbClr val="000000"/>
            </a:prstShdw>
          </a:effectLst>
        </p:spPr>
      </p:pic>
      <p:sp>
        <p:nvSpPr>
          <p:cNvPr id="7" name="圆角矩形标注 6"/>
          <p:cNvSpPr/>
          <p:nvPr/>
        </p:nvSpPr>
        <p:spPr>
          <a:xfrm>
            <a:off x="2422525" y="3914775"/>
            <a:ext cx="2516505" cy="2595245"/>
          </a:xfrm>
          <a:prstGeom prst="wedgeRoundRectCallout">
            <a:avLst>
              <a:gd name="adj1" fmla="val -115360"/>
              <a:gd name="adj2" fmla="val -23387"/>
              <a:gd name="adj3" fmla="val 16667"/>
            </a:avLst>
          </a:prstGeom>
          <a:gradFill>
            <a:gsLst>
              <a:gs pos="40000">
                <a:srgbClr val="AF1D5C"/>
              </a:gs>
              <a:gs pos="0">
                <a:schemeClr val="accent3"/>
              </a:gs>
              <a:gs pos="80000">
                <a:schemeClr val="accent3"/>
              </a:gs>
              <a:gs pos="100000">
                <a:schemeClr val="accent3"/>
              </a:gs>
            </a:gsLst>
            <a:lin ang="162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600" b="0" i="0" u="none" strike="noStrike" kern="1200" cap="none" spc="0" normalizeH="0" baseline="0" noProof="0" smtClean="0">
                <a:ln/>
                <a:solidFill>
                  <a:schemeClr val="accent1"/>
                </a:solidFill>
                <a:effectLst>
                  <a:outerShdw blurRad="38100" dist="25400" dir="5400000" algn="ctr" rotWithShape="0">
                    <a:srgbClr val="6E747A">
                      <a:alpha val="43000"/>
                    </a:srgbClr>
                  </a:outerShdw>
                </a:effectLst>
                <a:uLnTx/>
                <a:uFillTx/>
                <a:latin typeface="+mn-lt"/>
                <a:ea typeface="+mn-ea"/>
                <a:cs typeface="+mn-cs"/>
              </a:rPr>
              <a:t>注意：报</a:t>
            </a:r>
            <a:r>
              <a:rPr kumimoji="0" lang="zh-CN" altLang="en-US" sz="1600" b="0" i="0" u="none" strike="noStrike" kern="1200" cap="none" spc="0" normalizeH="0" baseline="0" noProof="0">
                <a:ln/>
                <a:solidFill>
                  <a:schemeClr val="accent1"/>
                </a:solidFill>
                <a:effectLst>
                  <a:outerShdw blurRad="38100" dist="25400" dir="5400000" algn="ctr" rotWithShape="0">
                    <a:srgbClr val="6E747A">
                      <a:alpha val="43000"/>
                    </a:srgbClr>
                  </a:outerShdw>
                </a:effectLst>
                <a:uLnTx/>
                <a:uFillTx/>
                <a:latin typeface="+mn-lt"/>
                <a:ea typeface="+mn-ea"/>
                <a:cs typeface="+mn-cs"/>
              </a:rPr>
              <a:t>警器主</a:t>
            </a:r>
            <a:r>
              <a:rPr kumimoji="0" lang="zh-CN" altLang="en-US" sz="1600" b="0" i="0" u="none" strike="noStrike" kern="1200" cap="none" spc="0" normalizeH="0" baseline="0" noProof="0" smtClean="0">
                <a:ln/>
                <a:solidFill>
                  <a:schemeClr val="accent1"/>
                </a:solidFill>
                <a:effectLst>
                  <a:outerShdw blurRad="38100" dist="25400" dir="5400000" algn="ctr" rotWithShape="0">
                    <a:srgbClr val="6E747A">
                      <a:alpha val="43000"/>
                    </a:srgbClr>
                  </a:outerShdw>
                </a:effectLst>
                <a:uLnTx/>
                <a:uFillTx/>
                <a:latin typeface="+mn-lt"/>
                <a:ea typeface="+mn-ea"/>
                <a:cs typeface="+mn-cs"/>
              </a:rPr>
              <a:t>机（可</a:t>
            </a:r>
            <a:r>
              <a:rPr kumimoji="0" lang="zh-CN" altLang="en-US" sz="1600" b="0" i="0" u="none" strike="noStrike" kern="1200" cap="none" spc="0" normalizeH="0" baseline="0" noProof="0">
                <a:ln/>
                <a:solidFill>
                  <a:schemeClr val="accent1"/>
                </a:solidFill>
                <a:effectLst>
                  <a:outerShdw blurRad="38100" dist="25400" dir="5400000" algn="ctr" rotWithShape="0">
                    <a:srgbClr val="6E747A">
                      <a:alpha val="43000"/>
                    </a:srgbClr>
                  </a:outerShdw>
                </a:effectLst>
                <a:uLnTx/>
                <a:uFillTx/>
                <a:latin typeface="+mn-lt"/>
                <a:ea typeface="+mn-ea"/>
                <a:cs typeface="+mn-cs"/>
              </a:rPr>
              <a:t>燃气体报警控制</a:t>
            </a:r>
            <a:r>
              <a:rPr kumimoji="0" lang="zh-CN" altLang="en-US" sz="1600" b="0" i="0" u="none" strike="noStrike" kern="1200" cap="none" spc="0" normalizeH="0" baseline="0" noProof="0" smtClean="0">
                <a:ln/>
                <a:solidFill>
                  <a:schemeClr val="accent1"/>
                </a:solidFill>
                <a:effectLst>
                  <a:outerShdw blurRad="38100" dist="25400" dir="5400000" algn="ctr" rotWithShape="0">
                    <a:srgbClr val="6E747A">
                      <a:alpha val="43000"/>
                    </a:srgbClr>
                  </a:outerShdw>
                </a:effectLst>
                <a:uLnTx/>
                <a:uFillTx/>
                <a:latin typeface="+mn-lt"/>
                <a:ea typeface="+mn-ea"/>
                <a:cs typeface="+mn-cs"/>
              </a:rPr>
              <a:t>器）不</a:t>
            </a:r>
            <a:r>
              <a:rPr kumimoji="0" lang="zh-CN" altLang="en-US" sz="1600" b="0" i="0" u="none" strike="noStrike" kern="1200" cap="none" spc="0" normalizeH="0" baseline="0" noProof="0">
                <a:ln/>
                <a:solidFill>
                  <a:schemeClr val="accent1"/>
                </a:solidFill>
                <a:effectLst>
                  <a:outerShdw blurRad="38100" dist="25400" dir="5400000" algn="ctr" rotWithShape="0">
                    <a:srgbClr val="6E747A">
                      <a:alpha val="43000"/>
                    </a:srgbClr>
                  </a:outerShdw>
                </a:effectLst>
                <a:uLnTx/>
                <a:uFillTx/>
                <a:latin typeface="+mn-lt"/>
                <a:ea typeface="+mn-ea"/>
                <a:cs typeface="+mn-cs"/>
              </a:rPr>
              <a:t>得安放在泄漏场所，应放在管理间或手机无线连接</a:t>
            </a:r>
            <a:r>
              <a:rPr kumimoji="0" lang="en-US" altLang="zh-CN" sz="1600" b="0" i="0" u="none" strike="noStrike" kern="1200" cap="none" spc="0" normalizeH="0" baseline="0" noProof="0">
                <a:ln/>
                <a:solidFill>
                  <a:schemeClr val="accent1"/>
                </a:solidFill>
                <a:effectLst>
                  <a:outerShdw blurRad="38100" dist="25400" dir="5400000" algn="ctr" rotWithShape="0">
                    <a:srgbClr val="6E747A">
                      <a:alpha val="43000"/>
                    </a:srgbClr>
                  </a:outerShdw>
                </a:effectLst>
                <a:uLnTx/>
                <a:uFillTx/>
                <a:latin typeface="+mn-lt"/>
                <a:ea typeface="+mn-ea"/>
                <a:cs typeface="+mn-cs"/>
              </a:rPr>
              <a:t>,</a:t>
            </a:r>
            <a:r>
              <a:rPr kumimoji="0" lang="zh-CN" altLang="en-US" sz="1600" b="0" i="0" u="none" strike="noStrike" kern="1200" cap="none" spc="0" normalizeH="0" baseline="0" noProof="0">
                <a:ln/>
                <a:solidFill>
                  <a:schemeClr val="accent1"/>
                </a:solidFill>
                <a:effectLst>
                  <a:outerShdw blurRad="38100" dist="25400" dir="5400000" algn="ctr" rotWithShape="0">
                    <a:srgbClr val="6E747A">
                      <a:alpha val="43000"/>
                    </a:srgbClr>
                  </a:outerShdw>
                </a:effectLst>
                <a:uLnTx/>
                <a:uFillTx/>
                <a:latin typeface="+mn-lt"/>
                <a:ea typeface="+mn-ea"/>
                <a:cs typeface="+mn-cs"/>
              </a:rPr>
              <a:t>声光报警浓度为爆炸下限的</a:t>
            </a:r>
            <a:r>
              <a:rPr kumimoji="0" lang="en-US" altLang="zh-CN" sz="1600" b="0" i="0" u="none" strike="noStrike" kern="1200" cap="none" spc="0" normalizeH="0" baseline="0" noProof="0">
                <a:ln/>
                <a:solidFill>
                  <a:schemeClr val="accent1"/>
                </a:solidFill>
                <a:effectLst>
                  <a:outerShdw blurRad="38100" dist="25400" dir="5400000" algn="ctr" rotWithShape="0">
                    <a:srgbClr val="6E747A">
                      <a:alpha val="43000"/>
                    </a:srgbClr>
                  </a:outerShdw>
                </a:effectLst>
                <a:uLnTx/>
                <a:uFillTx/>
                <a:latin typeface="+mn-lt"/>
                <a:ea typeface="+mn-ea"/>
                <a:cs typeface="+mn-cs"/>
              </a:rPr>
              <a:t>20%</a:t>
            </a:r>
            <a:r>
              <a:rPr kumimoji="0" lang="zh-CN" altLang="en-US" sz="1600" b="0" i="0" u="none" strike="noStrike" kern="1200" cap="none" spc="0" normalizeH="0" baseline="0" noProof="0">
                <a:ln/>
                <a:solidFill>
                  <a:schemeClr val="accent1"/>
                </a:solidFill>
                <a:effectLst>
                  <a:outerShdw blurRad="38100" dist="25400" dir="5400000" algn="ctr" rotWithShape="0">
                    <a:srgbClr val="6E747A">
                      <a:alpha val="43000"/>
                    </a:srgbClr>
                  </a:outerShdw>
                </a:effectLst>
                <a:uLnTx/>
                <a:uFillTx/>
                <a:latin typeface="+mn-lt"/>
                <a:ea typeface="+mn-ea"/>
                <a:cs typeface="+mn-cs"/>
              </a:rPr>
              <a:t>（液化石油气爆炸浓度范围（</a:t>
            </a:r>
            <a:r>
              <a:rPr kumimoji="0" lang="en-US" altLang="zh-CN" sz="1600" b="0" i="0" u="none" strike="noStrike" kern="1200" cap="none" spc="0" normalizeH="0" baseline="0" noProof="0">
                <a:ln/>
                <a:solidFill>
                  <a:schemeClr val="accent1"/>
                </a:solidFill>
                <a:effectLst>
                  <a:outerShdw blurRad="38100" dist="25400" dir="5400000" algn="ctr" rotWithShape="0">
                    <a:srgbClr val="6E747A">
                      <a:alpha val="43000"/>
                    </a:srgbClr>
                  </a:outerShdw>
                </a:effectLst>
                <a:uLnTx/>
                <a:uFillTx/>
                <a:latin typeface="+mn-lt"/>
                <a:ea typeface="+mn-ea"/>
                <a:cs typeface="+mn-cs"/>
              </a:rPr>
              <a:t>1.5-9.5%</a:t>
            </a:r>
            <a:r>
              <a:rPr kumimoji="0" lang="zh-CN" altLang="en-US" sz="1600" b="0" i="0" u="none" strike="noStrike" kern="1200" cap="none" spc="0" normalizeH="0" baseline="0" noProof="0">
                <a:ln/>
                <a:solidFill>
                  <a:schemeClr val="accent1"/>
                </a:solidFill>
                <a:effectLst>
                  <a:outerShdw blurRad="38100" dist="25400" dir="5400000" algn="ctr" rotWithShape="0">
                    <a:srgbClr val="6E747A">
                      <a:alpha val="43000"/>
                    </a:srgbClr>
                  </a:outerShdw>
                </a:effectLst>
                <a:uLnTx/>
                <a:uFillTx/>
                <a:latin typeface="+mn-lt"/>
                <a:ea typeface="+mn-ea"/>
                <a:cs typeface="+mn-cs"/>
              </a:rPr>
              <a:t>），天然气爆炸浓度范围（</a:t>
            </a:r>
            <a:r>
              <a:rPr kumimoji="0" lang="en-US" altLang="zh-CN" sz="1600" b="0" i="0" u="none" strike="noStrike" kern="1200" cap="none" spc="0" normalizeH="0" baseline="0" noProof="0">
                <a:ln/>
                <a:solidFill>
                  <a:schemeClr val="accent1"/>
                </a:solidFill>
                <a:effectLst>
                  <a:outerShdw blurRad="38100" dist="25400" dir="5400000" algn="ctr" rotWithShape="0">
                    <a:srgbClr val="6E747A">
                      <a:alpha val="43000"/>
                    </a:srgbClr>
                  </a:outerShdw>
                </a:effectLst>
                <a:uLnTx/>
                <a:uFillTx/>
                <a:latin typeface="+mn-lt"/>
                <a:ea typeface="+mn-ea"/>
                <a:cs typeface="+mn-cs"/>
              </a:rPr>
              <a:t>5-15%</a:t>
            </a:r>
            <a:r>
              <a:rPr kumimoji="0" lang="zh-CN" altLang="en-US" sz="1600" b="0" i="0" u="none" strike="noStrike" kern="1200" cap="none" spc="0" normalizeH="0" baseline="0" noProof="0">
                <a:ln/>
                <a:solidFill>
                  <a:schemeClr val="accent1"/>
                </a:solidFill>
                <a:effectLst>
                  <a:outerShdw blurRad="38100" dist="25400" dir="5400000" algn="ctr" rotWithShape="0">
                    <a:srgbClr val="6E747A">
                      <a:alpha val="43000"/>
                    </a:srgbClr>
                  </a:outerShdw>
                </a:effectLst>
                <a:uLnTx/>
                <a:uFillTx/>
                <a:latin typeface="+mn-lt"/>
                <a:ea typeface="+mn-ea"/>
                <a:cs typeface="+mn-cs"/>
              </a:rPr>
              <a:t>） ）</a:t>
            </a:r>
            <a:endParaRPr kumimoji="0" lang="zh-CN" altLang="en-US" sz="1600" b="0" i="0" u="none" strike="noStrike" kern="1200" cap="none" spc="0" normalizeH="0" baseline="0" noProof="0" dirty="0">
              <a:ln/>
              <a:solidFill>
                <a:schemeClr val="accent1"/>
              </a:solidFill>
              <a:effectLst>
                <a:outerShdw blurRad="38100" dist="25400" dir="5400000" algn="ctr" rotWithShape="0">
                  <a:srgbClr val="6E747A">
                    <a:alpha val="43000"/>
                  </a:srgbClr>
                </a:outerShdw>
              </a:effectLst>
              <a:uLnTx/>
              <a:uFillTx/>
              <a:latin typeface="+mn-lt"/>
              <a:ea typeface="+mn-ea"/>
              <a:cs typeface="+mn-cs"/>
            </a:endParaRPr>
          </a:p>
        </p:txBody>
      </p:sp>
      <p:sp>
        <p:nvSpPr>
          <p:cNvPr id="6" name="圆角矩形标注 5"/>
          <p:cNvSpPr/>
          <p:nvPr/>
        </p:nvSpPr>
        <p:spPr>
          <a:xfrm>
            <a:off x="5227955" y="3713480"/>
            <a:ext cx="1347470" cy="2153920"/>
          </a:xfrm>
          <a:prstGeom prst="wedgeRoundRectCallout">
            <a:avLst>
              <a:gd name="adj1" fmla="val 82764"/>
              <a:gd name="adj2" fmla="val 26822"/>
              <a:gd name="adj3" fmla="val 16667"/>
            </a:avLst>
          </a:prstGeom>
          <a:gradFill>
            <a:gsLst>
              <a:gs pos="40000">
                <a:srgbClr val="AF1D5C"/>
              </a:gs>
              <a:gs pos="0">
                <a:schemeClr val="accent3"/>
              </a:gs>
              <a:gs pos="80000">
                <a:schemeClr val="accent3"/>
              </a:gs>
              <a:gs pos="100000">
                <a:schemeClr val="accent3"/>
              </a:gs>
            </a:gsLst>
            <a:lin ang="16200000" scaled="0"/>
          </a:gra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800" b="0" i="0" u="none" strike="noStrike" kern="1200" cap="none" spc="0" normalizeH="0" baseline="0" noProof="0">
                <a:ln/>
                <a:solidFill>
                  <a:schemeClr val="accent1"/>
                </a:solidFill>
                <a:effectLst>
                  <a:outerShdw blurRad="38100" dist="25400" dir="5400000" algn="ctr" rotWithShape="0">
                    <a:srgbClr val="6E747A">
                      <a:alpha val="43000"/>
                    </a:srgbClr>
                  </a:outerShdw>
                </a:effectLst>
                <a:uLnTx/>
                <a:uFillTx/>
                <a:latin typeface="+mn-lt"/>
                <a:ea typeface="+mn-ea"/>
                <a:cs typeface="+mn-cs"/>
              </a:rPr>
              <a:t>报警</a:t>
            </a:r>
            <a:r>
              <a:rPr kumimoji="0" lang="zh-CN" altLang="en-US" sz="1800" b="0" i="0" u="none" strike="noStrike" kern="1200" cap="none" spc="0" normalizeH="0" baseline="0" noProof="0" smtClean="0">
                <a:ln/>
                <a:solidFill>
                  <a:schemeClr val="accent1"/>
                </a:solidFill>
                <a:effectLst>
                  <a:outerShdw blurRad="38100" dist="25400" dir="5400000" algn="ctr" rotWithShape="0">
                    <a:srgbClr val="6E747A">
                      <a:alpha val="43000"/>
                    </a:srgbClr>
                  </a:outerShdw>
                </a:effectLst>
                <a:uLnTx/>
                <a:uFillTx/>
                <a:latin typeface="+mn-lt"/>
                <a:ea typeface="+mn-ea"/>
                <a:cs typeface="+mn-cs"/>
              </a:rPr>
              <a:t>器</a:t>
            </a:r>
            <a:r>
              <a:rPr kumimoji="0" lang="zh-CN" altLang="en-US" sz="1800" b="0" i="0" u="none" strike="noStrike" kern="1200" cap="none" spc="0" normalizeH="0" baseline="0" noProof="0">
                <a:ln/>
                <a:solidFill>
                  <a:schemeClr val="accent1"/>
                </a:solidFill>
                <a:effectLst>
                  <a:outerShdw blurRad="38100" dist="25400" dir="5400000" algn="ctr" rotWithShape="0">
                    <a:srgbClr val="6E747A">
                      <a:alpha val="43000"/>
                    </a:srgbClr>
                  </a:outerShdw>
                </a:effectLst>
                <a:uLnTx/>
                <a:uFillTx/>
                <a:latin typeface="+mn-lt"/>
                <a:ea typeface="+mn-ea"/>
                <a:cs typeface="+mn-cs"/>
              </a:rPr>
              <a:t>探测</a:t>
            </a:r>
            <a:r>
              <a:rPr kumimoji="0" lang="zh-CN" altLang="en-US" sz="1800" b="0" i="0" u="none" strike="noStrike" kern="1200" cap="none" spc="0" normalizeH="0" baseline="0" noProof="0" smtClean="0">
                <a:ln/>
                <a:solidFill>
                  <a:schemeClr val="accent1"/>
                </a:solidFill>
                <a:effectLst>
                  <a:outerShdw blurRad="38100" dist="25400" dir="5400000" algn="ctr" rotWithShape="0">
                    <a:srgbClr val="6E747A">
                      <a:alpha val="43000"/>
                    </a:srgbClr>
                  </a:outerShdw>
                </a:effectLst>
                <a:uLnTx/>
                <a:uFillTx/>
                <a:latin typeface="+mn-lt"/>
                <a:ea typeface="+mn-ea"/>
                <a:cs typeface="+mn-cs"/>
              </a:rPr>
              <a:t>器（探头）：接</a:t>
            </a:r>
            <a:r>
              <a:rPr kumimoji="0" lang="zh-CN" altLang="en-US" sz="1800" b="0" i="0" u="none" strike="noStrike" kern="1200" cap="none" spc="0" normalizeH="0" baseline="0" noProof="0">
                <a:ln/>
                <a:solidFill>
                  <a:schemeClr val="accent1"/>
                </a:solidFill>
                <a:effectLst>
                  <a:outerShdw blurRad="38100" dist="25400" dir="5400000" algn="ctr" rotWithShape="0">
                    <a:srgbClr val="6E747A">
                      <a:alpha val="43000"/>
                    </a:srgbClr>
                  </a:outerShdw>
                </a:effectLst>
                <a:uLnTx/>
                <a:uFillTx/>
                <a:latin typeface="+mn-lt"/>
                <a:ea typeface="+mn-ea"/>
                <a:cs typeface="+mn-cs"/>
              </a:rPr>
              <a:t>管要用防爆管，安放在泄漏场所</a:t>
            </a:r>
            <a:endParaRPr kumimoji="0" lang="zh-CN" altLang="en-US" sz="1800" b="0" i="0" u="none" strike="noStrike" kern="1200" cap="none" spc="0" normalizeH="0" baseline="0" noProof="0" dirty="0">
              <a:ln/>
              <a:solidFill>
                <a:schemeClr val="accent1"/>
              </a:solidFill>
              <a:effectLst>
                <a:outerShdw blurRad="38100" dist="25400" dir="5400000" algn="ctr" rotWithShape="0">
                  <a:srgbClr val="6E747A">
                    <a:alpha val="43000"/>
                  </a:srgbClr>
                </a:outerShdw>
              </a:effectLst>
              <a:uLnTx/>
              <a:uFillTx/>
              <a:latin typeface="+mn-lt"/>
              <a:ea typeface="+mn-ea"/>
              <a:cs typeface="+mn-cs"/>
            </a:endParaRPr>
          </a:p>
        </p:txBody>
      </p:sp>
      <p:cxnSp>
        <p:nvCxnSpPr>
          <p:cNvPr id="9" name="直接连接符 8"/>
          <p:cNvCxnSpPr/>
          <p:nvPr/>
        </p:nvCxnSpPr>
        <p:spPr>
          <a:xfrm>
            <a:off x="8173085" y="4293235"/>
            <a:ext cx="73152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8028940" y="6021070"/>
            <a:ext cx="875665"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接箭头连接符 13"/>
          <p:cNvCxnSpPr/>
          <p:nvPr/>
        </p:nvCxnSpPr>
        <p:spPr>
          <a:xfrm>
            <a:off x="8604568" y="4293236"/>
            <a:ext cx="0" cy="1727835"/>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8695055" y="4440555"/>
            <a:ext cx="209550" cy="1433195"/>
          </a:xfrm>
          <a:prstGeom prst="rect">
            <a:avLst/>
          </a:prstGeom>
          <a:gradFill>
            <a:gsLst>
              <a:gs pos="100000">
                <a:srgbClr val="F9F8CA"/>
              </a:gs>
              <a:gs pos="6000">
                <a:srgbClr val="4EAADD"/>
              </a:gs>
            </a:gsLst>
            <a:lin ang="18900000" scaled="1"/>
          </a:gradFill>
        </p:spPr>
        <p:style>
          <a:lnRef idx="2">
            <a:schemeClr val="accent1">
              <a:shade val="50000"/>
            </a:schemeClr>
          </a:lnRef>
          <a:fillRef idx="1">
            <a:schemeClr val="accent1"/>
          </a:fillRef>
          <a:effectRef idx="0">
            <a:schemeClr val="accent1"/>
          </a:effectRef>
          <a:fontRef idx="minor">
            <a:schemeClr val="lt1"/>
          </a:fontRef>
        </p:style>
        <p:txBody>
          <a:bodyPr vert="vert270" anchor="ctr"/>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0">
                <a:ln>
                  <a:noFill/>
                </a:ln>
                <a:solidFill>
                  <a:schemeClr val="lt1"/>
                </a:solidFill>
                <a:effectLst/>
                <a:uLnTx/>
                <a:uFillTx/>
                <a:latin typeface="+mn-lt"/>
                <a:ea typeface="+mn-ea"/>
                <a:cs typeface="+mn-cs"/>
              </a:rPr>
              <a:t>300mm</a:t>
            </a:r>
            <a:endParaRPr kumimoji="0"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p:transition spd="slow" advTm="5769">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0" y="1339850"/>
            <a:ext cx="8035925" cy="4357688"/>
          </a:xfrm>
          <a:prstGeom prst="rect">
            <a:avLst/>
          </a:prstGeom>
          <a:noFill/>
        </p:spPr>
        <p:txBody>
          <a:bodyPr wrap="square" rtlCol="0">
            <a:spAutoFit/>
          </a:bodyPr>
          <a:p>
            <a:pPr marR="0" algn="ctr" defTabSz="914400" eaLnBrk="0" hangingPunct="0">
              <a:spcBef>
                <a:spcPct val="20000"/>
              </a:spcBef>
              <a:buClr>
                <a:schemeClr val="tx2"/>
              </a:buClr>
              <a:buSzTx/>
              <a:buFontTx/>
              <a:defRPr/>
            </a:pPr>
            <a:r>
              <a:rPr lang="zh-CN" altLang="en-US" b="1" kern="0" noProof="0" smtClean="0">
                <a:effectLst>
                  <a:outerShdw blurRad="38100" dist="38100" dir="2700000" algn="tl">
                    <a:srgbClr val="000000"/>
                  </a:outerShdw>
                </a:effectLst>
                <a:latin typeface="+mn-lt"/>
                <a:ea typeface="+mn-ea"/>
                <a:cs typeface="+mn-cs"/>
                <a:sym typeface="+mn-ea"/>
              </a:rPr>
              <a:t>如何正确安装燃气报警控制系统？</a:t>
            </a:r>
            <a:endParaRPr kumimoji="0" lang="zh-CN" altLang="en-US" kern="0" cap="none" spc="0" normalizeH="0" baseline="0" noProof="0" smtClean="0">
              <a:effectLst>
                <a:outerShdw blurRad="38100" dist="38100" dir="2700000" algn="tl">
                  <a:srgbClr val="000000"/>
                </a:outerShdw>
              </a:effectLst>
              <a:latin typeface="+mn-lt"/>
              <a:ea typeface="+mn-ea"/>
              <a:cs typeface="+mn-cs"/>
            </a:endParaRPr>
          </a:p>
          <a:p>
            <a:pPr marR="0" defTabSz="914400" eaLnBrk="0" hangingPunct="0">
              <a:spcBef>
                <a:spcPct val="20000"/>
              </a:spcBef>
              <a:buClr>
                <a:schemeClr val="tx2"/>
              </a:buClr>
              <a:buSzTx/>
              <a:buFontTx/>
              <a:defRPr/>
            </a:pPr>
            <a:r>
              <a:rPr lang="zh-CN" altLang="en-US" kern="0" noProof="0" smtClean="0">
                <a:effectLst>
                  <a:outerShdw blurRad="38100" dist="38100" dir="2700000" algn="tl">
                    <a:srgbClr val="000000"/>
                  </a:outerShdw>
                </a:effectLst>
                <a:latin typeface="+mn-lt"/>
                <a:ea typeface="+mn-ea"/>
                <a:cs typeface="+mn-cs"/>
                <a:sym typeface="+mn-ea"/>
              </a:rPr>
              <a:t>      </a:t>
            </a:r>
            <a:r>
              <a:rPr lang="en-US" altLang="zh-CN" kern="0" noProof="0" smtClean="0">
                <a:effectLst>
                  <a:outerShdw blurRad="38100" dist="38100" dir="2700000" algn="tl">
                    <a:srgbClr val="000000"/>
                  </a:outerShdw>
                </a:effectLst>
                <a:latin typeface="+mn-lt"/>
                <a:ea typeface="+mn-ea"/>
                <a:cs typeface="+mn-cs"/>
                <a:sym typeface="+mn-ea"/>
              </a:rPr>
              <a:t>2021</a:t>
            </a:r>
            <a:r>
              <a:rPr lang="zh-CN" altLang="en-US" kern="0" noProof="0" smtClean="0">
                <a:effectLst>
                  <a:outerShdw blurRad="38100" dist="38100" dir="2700000" algn="tl">
                    <a:srgbClr val="000000"/>
                  </a:outerShdw>
                </a:effectLst>
                <a:latin typeface="+mn-lt"/>
                <a:ea typeface="+mn-ea"/>
                <a:cs typeface="+mn-cs"/>
                <a:sym typeface="+mn-ea"/>
              </a:rPr>
              <a:t>年</a:t>
            </a:r>
            <a:r>
              <a:rPr lang="en-US" altLang="zh-CN" kern="0" noProof="0" smtClean="0">
                <a:effectLst>
                  <a:outerShdw blurRad="38100" dist="38100" dir="2700000" algn="tl">
                    <a:srgbClr val="000000"/>
                  </a:outerShdw>
                </a:effectLst>
                <a:latin typeface="+mn-lt"/>
                <a:ea typeface="+mn-ea"/>
                <a:cs typeface="+mn-cs"/>
                <a:sym typeface="+mn-ea"/>
              </a:rPr>
              <a:t>9</a:t>
            </a:r>
            <a:r>
              <a:rPr lang="zh-CN" altLang="en-US" kern="0" noProof="0" smtClean="0">
                <a:effectLst>
                  <a:outerShdw blurRad="38100" dist="38100" dir="2700000" algn="tl">
                    <a:srgbClr val="000000"/>
                  </a:outerShdw>
                </a:effectLst>
                <a:latin typeface="+mn-lt"/>
                <a:ea typeface="+mn-ea"/>
                <a:cs typeface="+mn-cs"/>
                <a:sym typeface="+mn-ea"/>
              </a:rPr>
              <a:t>月</a:t>
            </a:r>
            <a:r>
              <a:rPr lang="en-US" altLang="zh-CN" kern="0" noProof="0" smtClean="0">
                <a:effectLst>
                  <a:outerShdw blurRad="38100" dist="38100" dir="2700000" algn="tl">
                    <a:srgbClr val="000000"/>
                  </a:outerShdw>
                </a:effectLst>
                <a:latin typeface="+mn-lt"/>
                <a:ea typeface="+mn-ea"/>
                <a:cs typeface="+mn-cs"/>
                <a:sym typeface="+mn-ea"/>
              </a:rPr>
              <a:t>1</a:t>
            </a:r>
            <a:r>
              <a:rPr lang="zh-CN" altLang="en-US" kern="0" noProof="0" smtClean="0">
                <a:effectLst>
                  <a:outerShdw blurRad="38100" dist="38100" dir="2700000" algn="tl">
                    <a:srgbClr val="000000"/>
                  </a:outerShdw>
                </a:effectLst>
                <a:latin typeface="+mn-lt"/>
                <a:ea typeface="+mn-ea"/>
                <a:cs typeface="+mn-cs"/>
                <a:sym typeface="+mn-ea"/>
              </a:rPr>
              <a:t>日，新修改的</a:t>
            </a:r>
            <a:r>
              <a:rPr lang="en-US" altLang="zh-CN" b="1" kern="0" noProof="0" smtClean="0">
                <a:effectLst>
                  <a:outerShdw blurRad="38100" dist="38100" dir="2700000" algn="tl">
                    <a:srgbClr val="000000"/>
                  </a:outerShdw>
                </a:effectLst>
                <a:latin typeface="+mn-lt"/>
                <a:ea typeface="+mn-ea"/>
                <a:cs typeface="+mn-cs"/>
                <a:sym typeface="+mn-ea"/>
              </a:rPr>
              <a:t>《</a:t>
            </a:r>
            <a:r>
              <a:rPr lang="zh-CN" altLang="en-US" b="1" kern="0" noProof="0" smtClean="0">
                <a:effectLst>
                  <a:outerShdw blurRad="38100" dist="38100" dir="2700000" algn="tl">
                    <a:srgbClr val="000000"/>
                  </a:outerShdw>
                </a:effectLst>
                <a:latin typeface="+mn-lt"/>
                <a:ea typeface="+mn-ea"/>
                <a:cs typeface="+mn-cs"/>
                <a:sym typeface="+mn-ea"/>
              </a:rPr>
              <a:t>安全生产法</a:t>
            </a:r>
            <a:r>
              <a:rPr lang="en-US" altLang="zh-CN" b="1" kern="0" noProof="0" smtClean="0">
                <a:effectLst>
                  <a:outerShdw blurRad="38100" dist="38100" dir="2700000" algn="tl">
                    <a:srgbClr val="000000"/>
                  </a:outerShdw>
                </a:effectLst>
                <a:latin typeface="+mn-lt"/>
                <a:ea typeface="+mn-ea"/>
                <a:cs typeface="+mn-cs"/>
                <a:sym typeface="+mn-ea"/>
              </a:rPr>
              <a:t>》</a:t>
            </a:r>
            <a:r>
              <a:rPr lang="zh-CN" altLang="en-US" kern="0" noProof="0" smtClean="0">
                <a:effectLst>
                  <a:outerShdw blurRad="38100" dist="38100" dir="2700000" algn="tl">
                    <a:srgbClr val="000000"/>
                  </a:outerShdw>
                </a:effectLst>
                <a:latin typeface="+mn-lt"/>
                <a:ea typeface="+mn-ea"/>
                <a:cs typeface="+mn-cs"/>
                <a:sym typeface="+mn-ea"/>
              </a:rPr>
              <a:t>开始实施，其中第三十六条规定，</a:t>
            </a:r>
            <a:r>
              <a:rPr lang="zh-CN" altLang="en-US" b="1" i="1" kern="0" noProof="0" smtClean="0">
                <a:solidFill>
                  <a:srgbClr val="FFFF00"/>
                </a:solidFill>
                <a:effectLst>
                  <a:outerShdw blurRad="38100" dist="38100" dir="2700000" algn="tl">
                    <a:srgbClr val="000000"/>
                  </a:outerShdw>
                </a:effectLst>
                <a:latin typeface="黑体" panose="02010609060101010101" pitchFamily="49" charset="-122"/>
                <a:ea typeface="黑体" panose="02010609060101010101" pitchFamily="49" charset="-122"/>
                <a:cs typeface="+mn-cs"/>
                <a:sym typeface="+mn-ea"/>
              </a:rPr>
              <a:t>餐饮等行业的生产经营单位使用燃气的，应当安装可燃气体报警装置，并保障其正常使用</a:t>
            </a:r>
            <a:r>
              <a:rPr lang="zh-CN" altLang="en-US" i="1" kern="0" noProof="0" smtClean="0">
                <a:solidFill>
                  <a:srgbClr val="FFFF00"/>
                </a:solidFill>
                <a:effectLst>
                  <a:outerShdw blurRad="38100" dist="38100" dir="2700000" algn="tl">
                    <a:srgbClr val="000000"/>
                  </a:outerShdw>
                </a:effectLst>
                <a:latin typeface="黑体" panose="02010609060101010101" pitchFamily="49" charset="-122"/>
                <a:ea typeface="黑体" panose="02010609060101010101" pitchFamily="49" charset="-122"/>
                <a:cs typeface="+mn-cs"/>
                <a:sym typeface="+mn-ea"/>
              </a:rPr>
              <a:t>。</a:t>
            </a:r>
            <a:endParaRPr kumimoji="0" lang="en-US" altLang="zh-CN" i="1" kern="0" cap="none" spc="0" normalizeH="0" baseline="0" noProof="0" smtClean="0">
              <a:solidFill>
                <a:srgbClr val="FFFF00"/>
              </a:solidFill>
              <a:effectLst>
                <a:outerShdw blurRad="38100" dist="38100" dir="2700000" algn="tl">
                  <a:srgbClr val="000000"/>
                </a:outerShdw>
              </a:effectLst>
              <a:latin typeface="黑体" panose="02010609060101010101" pitchFamily="49" charset="-122"/>
              <a:ea typeface="黑体" panose="02010609060101010101" pitchFamily="49" charset="-122"/>
              <a:cs typeface="+mn-cs"/>
            </a:endParaRPr>
          </a:p>
          <a:p>
            <a:pPr marR="0" defTabSz="914400" eaLnBrk="0" hangingPunct="0">
              <a:spcBef>
                <a:spcPct val="20000"/>
              </a:spcBef>
              <a:buClr>
                <a:schemeClr val="tx2"/>
              </a:buClr>
              <a:buSzTx/>
              <a:buFontTx/>
              <a:defRPr/>
            </a:pPr>
            <a:r>
              <a:rPr lang="en-US" altLang="zh-CN" i="1" kern="0" noProof="0" smtClean="0">
                <a:solidFill>
                  <a:srgbClr val="FFFF00"/>
                </a:solidFill>
                <a:effectLst>
                  <a:outerShdw blurRad="38100" dist="38100" dir="2700000" algn="tl">
                    <a:srgbClr val="000000"/>
                  </a:outerShdw>
                </a:effectLst>
                <a:latin typeface="黑体" panose="02010609060101010101" pitchFamily="49" charset="-122"/>
                <a:ea typeface="黑体" panose="02010609060101010101" pitchFamily="49" charset="-122"/>
                <a:cs typeface="+mn-cs"/>
                <a:sym typeface="+mn-ea"/>
              </a:rPr>
              <a:t>     </a:t>
            </a:r>
            <a:r>
              <a:rPr lang="zh-CN" altLang="en-US" kern="0" noProof="0" smtClean="0">
                <a:effectLst>
                  <a:outerShdw blurRad="38100" dist="38100" dir="2700000" algn="tl">
                    <a:srgbClr val="000000"/>
                  </a:outerShdw>
                </a:effectLst>
                <a:latin typeface="+mn-lt"/>
                <a:ea typeface="+mn-ea"/>
                <a:cs typeface="+mn-cs"/>
                <a:sym typeface="+mn-ea"/>
              </a:rPr>
              <a:t>对于餐饮生产经营单位来说，购买什么样的可燃气体报警装置，若与排风装置、紧急切断装置联动的话，又如何安装造成困惑，以下为一般安装流程，仅供参考。</a:t>
            </a:r>
            <a:r>
              <a:rPr lang="en-US" altLang="zh-CN" b="1" kern="0" noProof="0" smtClean="0">
                <a:solidFill>
                  <a:srgbClr val="FFFF00"/>
                </a:solidFill>
                <a:effectLst>
                  <a:outerShdw blurRad="38100" dist="38100" dir="2700000" algn="tl">
                    <a:srgbClr val="000000"/>
                  </a:outerShdw>
                </a:effectLst>
                <a:latin typeface="+mn-lt"/>
                <a:ea typeface="+mn-ea"/>
                <a:cs typeface="+mn-cs"/>
                <a:sym typeface="+mn-ea"/>
              </a:rPr>
              <a:t>1.</a:t>
            </a:r>
            <a:r>
              <a:rPr lang="zh-CN" altLang="en-US" b="1" kern="0" noProof="0" smtClean="0">
                <a:solidFill>
                  <a:srgbClr val="FFFF00"/>
                </a:solidFill>
                <a:effectLst>
                  <a:outerShdw blurRad="38100" dist="38100" dir="2700000" algn="tl">
                    <a:srgbClr val="000000"/>
                  </a:outerShdw>
                </a:effectLst>
                <a:latin typeface="+mn-lt"/>
                <a:ea typeface="+mn-ea"/>
                <a:cs typeface="+mn-cs"/>
                <a:sym typeface="+mn-ea"/>
              </a:rPr>
              <a:t>购买环节。</a:t>
            </a:r>
            <a:r>
              <a:rPr lang="zh-CN" altLang="en-US" kern="0" noProof="0" smtClean="0">
                <a:effectLst>
                  <a:outerShdw blurRad="38100" dist="38100" dir="2700000" algn="tl">
                    <a:srgbClr val="000000"/>
                  </a:outerShdw>
                </a:effectLst>
                <a:latin typeface="+mn-lt"/>
                <a:ea typeface="+mn-ea"/>
                <a:cs typeface="+mn-cs"/>
                <a:sym typeface="+mn-ea"/>
              </a:rPr>
              <a:t>建设单位采购的</a:t>
            </a:r>
            <a:r>
              <a:rPr lang="zh-CN" altLang="en-US" u="sng" kern="0" noProof="0" smtClean="0">
                <a:effectLst>
                  <a:outerShdw blurRad="38100" dist="38100" dir="2700000" algn="tl">
                    <a:srgbClr val="000000"/>
                  </a:outerShdw>
                </a:effectLst>
                <a:latin typeface="+mn-lt"/>
                <a:ea typeface="+mn-ea"/>
                <a:cs typeface="+mn-cs"/>
                <a:sym typeface="+mn-ea"/>
              </a:rPr>
              <a:t>燃气报警控制系统中的相关设备应采用经国家有关产品质量监督检测单位检验合格，并取得国家相应的许可或认可的产品</a:t>
            </a:r>
            <a:r>
              <a:rPr lang="zh-CN" altLang="en-US" kern="0" noProof="0" smtClean="0">
                <a:effectLst>
                  <a:outerShdw blurRad="38100" dist="38100" dir="2700000" algn="tl">
                    <a:srgbClr val="000000"/>
                  </a:outerShdw>
                </a:effectLst>
                <a:latin typeface="+mn-lt"/>
                <a:ea typeface="+mn-ea"/>
                <a:cs typeface="+mn-cs"/>
                <a:sym typeface="+mn-ea"/>
              </a:rPr>
              <a:t>。所采购的产品应为工业及商业用途可燃气体探测器。</a:t>
            </a:r>
            <a:r>
              <a:rPr lang="en-US" altLang="zh-CN" b="1" kern="0" noProof="0" smtClean="0">
                <a:solidFill>
                  <a:srgbClr val="FFFF00"/>
                </a:solidFill>
                <a:effectLst>
                  <a:outerShdw blurRad="38100" dist="38100" dir="2700000" algn="tl">
                    <a:srgbClr val="000000"/>
                  </a:outerShdw>
                </a:effectLst>
                <a:latin typeface="+mn-lt"/>
                <a:ea typeface="+mn-ea"/>
                <a:cs typeface="+mn-cs"/>
                <a:sym typeface="+mn-ea"/>
              </a:rPr>
              <a:t>2.</a:t>
            </a:r>
            <a:r>
              <a:rPr lang="zh-CN" altLang="en-US" b="1" kern="0" noProof="0" smtClean="0">
                <a:solidFill>
                  <a:srgbClr val="FFFF00"/>
                </a:solidFill>
                <a:effectLst>
                  <a:outerShdw blurRad="38100" dist="38100" dir="2700000" algn="tl">
                    <a:srgbClr val="000000"/>
                  </a:outerShdw>
                </a:effectLst>
                <a:latin typeface="+mn-lt"/>
                <a:ea typeface="+mn-ea"/>
                <a:cs typeface="+mn-cs"/>
                <a:sym typeface="+mn-ea"/>
              </a:rPr>
              <a:t>设计环节。</a:t>
            </a:r>
            <a:r>
              <a:rPr lang="zh-CN" altLang="en-US" kern="0" noProof="0" smtClean="0">
                <a:effectLst>
                  <a:outerShdw blurRad="38100" dist="38100" dir="2700000" algn="tl">
                    <a:srgbClr val="000000"/>
                  </a:outerShdw>
                </a:effectLst>
                <a:latin typeface="+mn-lt"/>
                <a:ea typeface="+mn-ea"/>
                <a:cs typeface="+mn-cs"/>
                <a:sym typeface="+mn-ea"/>
              </a:rPr>
              <a:t>由具有</a:t>
            </a:r>
            <a:r>
              <a:rPr lang="zh-CN" altLang="en-US" u="sng" kern="0" noProof="0" smtClean="0">
                <a:effectLst>
                  <a:outerShdw blurRad="38100" dist="38100" dir="2700000" algn="tl">
                    <a:srgbClr val="000000"/>
                  </a:outerShdw>
                </a:effectLst>
                <a:latin typeface="+mn-lt"/>
                <a:ea typeface="+mn-ea"/>
                <a:cs typeface="+mn-cs"/>
                <a:sym typeface="+mn-ea"/>
              </a:rPr>
              <a:t>燃气工程设计资质</a:t>
            </a:r>
            <a:r>
              <a:rPr lang="zh-CN" altLang="en-US" kern="0" noProof="0" smtClean="0">
                <a:effectLst>
                  <a:outerShdw blurRad="38100" dist="38100" dir="2700000" algn="tl">
                    <a:srgbClr val="000000"/>
                  </a:outerShdw>
                </a:effectLst>
                <a:latin typeface="+mn-lt"/>
                <a:ea typeface="+mn-ea"/>
                <a:cs typeface="+mn-cs"/>
                <a:sym typeface="+mn-ea"/>
              </a:rPr>
              <a:t>的单位设计。</a:t>
            </a:r>
            <a:r>
              <a:rPr lang="en-US" altLang="zh-CN" b="1" kern="0" noProof="0" smtClean="0">
                <a:solidFill>
                  <a:srgbClr val="FFFF00"/>
                </a:solidFill>
                <a:effectLst>
                  <a:outerShdw blurRad="38100" dist="38100" dir="2700000" algn="tl">
                    <a:srgbClr val="000000"/>
                  </a:outerShdw>
                </a:effectLst>
                <a:latin typeface="+mn-lt"/>
                <a:ea typeface="+mn-ea"/>
                <a:cs typeface="+mn-cs"/>
                <a:sym typeface="+mn-ea"/>
              </a:rPr>
              <a:t>3.</a:t>
            </a:r>
            <a:r>
              <a:rPr lang="zh-CN" altLang="en-US" b="1" kern="0" noProof="0" smtClean="0">
                <a:solidFill>
                  <a:srgbClr val="FFFF00"/>
                </a:solidFill>
                <a:effectLst>
                  <a:outerShdw blurRad="38100" dist="38100" dir="2700000" algn="tl">
                    <a:srgbClr val="000000"/>
                  </a:outerShdw>
                </a:effectLst>
                <a:latin typeface="+mn-lt"/>
                <a:ea typeface="+mn-ea"/>
                <a:cs typeface="+mn-cs"/>
                <a:sym typeface="+mn-ea"/>
              </a:rPr>
              <a:t>施工环节。</a:t>
            </a:r>
            <a:r>
              <a:rPr lang="zh-CN" altLang="en-US" kern="0" noProof="0" smtClean="0">
                <a:effectLst>
                  <a:outerShdw blurRad="38100" dist="38100" dir="2700000" algn="tl">
                    <a:srgbClr val="000000"/>
                  </a:outerShdw>
                </a:effectLst>
                <a:latin typeface="+mn-lt"/>
                <a:ea typeface="+mn-ea"/>
                <a:cs typeface="+mn-cs"/>
                <a:sym typeface="+mn-ea"/>
              </a:rPr>
              <a:t>由具有</a:t>
            </a:r>
            <a:r>
              <a:rPr lang="zh-CN" altLang="en-US" u="sng" kern="0" noProof="0" smtClean="0">
                <a:effectLst>
                  <a:outerShdw blurRad="38100" dist="38100" dir="2700000" algn="tl">
                    <a:srgbClr val="000000"/>
                  </a:outerShdw>
                </a:effectLst>
                <a:latin typeface="+mn-lt"/>
                <a:ea typeface="+mn-ea"/>
                <a:cs typeface="+mn-cs"/>
                <a:sym typeface="+mn-ea"/>
              </a:rPr>
              <a:t>消防工程施工资质</a:t>
            </a:r>
            <a:r>
              <a:rPr lang="zh-CN" altLang="en-US" kern="0" noProof="0" smtClean="0">
                <a:effectLst>
                  <a:outerShdw blurRad="38100" dist="38100" dir="2700000" algn="tl">
                    <a:srgbClr val="000000"/>
                  </a:outerShdw>
                </a:effectLst>
                <a:latin typeface="+mn-lt"/>
                <a:ea typeface="+mn-ea"/>
                <a:cs typeface="+mn-cs"/>
                <a:sym typeface="+mn-ea"/>
              </a:rPr>
              <a:t>的单位施工。</a:t>
            </a:r>
            <a:r>
              <a:rPr lang="en-US" altLang="zh-CN" b="1" kern="0" noProof="0" smtClean="0">
                <a:solidFill>
                  <a:srgbClr val="FFFF00"/>
                </a:solidFill>
                <a:effectLst>
                  <a:outerShdw blurRad="38100" dist="38100" dir="2700000" algn="tl">
                    <a:srgbClr val="000000"/>
                  </a:outerShdw>
                </a:effectLst>
                <a:latin typeface="+mn-lt"/>
                <a:ea typeface="+mn-ea"/>
                <a:cs typeface="+mn-cs"/>
                <a:sym typeface="+mn-ea"/>
              </a:rPr>
              <a:t>4.</a:t>
            </a:r>
            <a:r>
              <a:rPr lang="zh-CN" altLang="en-US" b="1" kern="0" noProof="0" smtClean="0">
                <a:solidFill>
                  <a:srgbClr val="FFFF00"/>
                </a:solidFill>
                <a:effectLst>
                  <a:outerShdw blurRad="38100" dist="38100" dir="2700000" algn="tl">
                    <a:srgbClr val="000000"/>
                  </a:outerShdw>
                </a:effectLst>
                <a:latin typeface="+mn-lt"/>
                <a:ea typeface="+mn-ea"/>
                <a:cs typeface="+mn-cs"/>
                <a:sym typeface="+mn-ea"/>
              </a:rPr>
              <a:t>验收环节</a:t>
            </a:r>
            <a:r>
              <a:rPr lang="zh-CN" altLang="en-US" b="1" kern="0" noProof="0" smtClean="0">
                <a:effectLst>
                  <a:outerShdw blurRad="38100" dist="38100" dir="2700000" algn="tl">
                    <a:srgbClr val="000000"/>
                  </a:outerShdw>
                </a:effectLst>
                <a:latin typeface="+mn-lt"/>
                <a:ea typeface="+mn-ea"/>
                <a:cs typeface="+mn-cs"/>
                <a:sym typeface="+mn-ea"/>
              </a:rPr>
              <a:t>。</a:t>
            </a:r>
            <a:r>
              <a:rPr lang="zh-CN" altLang="en-US" kern="0" noProof="0" smtClean="0">
                <a:effectLst>
                  <a:outerShdw blurRad="38100" dist="38100" dir="2700000" algn="tl">
                    <a:srgbClr val="000000"/>
                  </a:outerShdw>
                </a:effectLst>
                <a:latin typeface="+mn-lt"/>
                <a:ea typeface="+mn-ea"/>
                <a:cs typeface="+mn-cs"/>
                <a:sym typeface="+mn-ea"/>
              </a:rPr>
              <a:t>安装完毕后，</a:t>
            </a:r>
            <a:r>
              <a:rPr lang="zh-CN" altLang="en-US" u="sng" kern="0" noProof="0" smtClean="0">
                <a:effectLst>
                  <a:outerShdw blurRad="38100" dist="38100" dir="2700000" algn="tl">
                    <a:srgbClr val="000000"/>
                  </a:outerShdw>
                </a:effectLst>
                <a:latin typeface="+mn-lt"/>
                <a:ea typeface="+mn-ea"/>
                <a:cs typeface="+mn-cs"/>
                <a:sym typeface="+mn-ea"/>
              </a:rPr>
              <a:t>建设单位</a:t>
            </a:r>
            <a:r>
              <a:rPr lang="zh-CN" altLang="en-US" kern="0" noProof="0" smtClean="0">
                <a:effectLst>
                  <a:outerShdw blurRad="38100" dist="38100" dir="2700000" algn="tl">
                    <a:srgbClr val="000000"/>
                  </a:outerShdw>
                </a:effectLst>
                <a:latin typeface="+mn-lt"/>
                <a:ea typeface="+mn-ea"/>
                <a:cs typeface="+mn-cs"/>
                <a:sym typeface="+mn-ea"/>
              </a:rPr>
              <a:t>应组织</a:t>
            </a:r>
            <a:r>
              <a:rPr lang="zh-CN" altLang="en-US" u="sng" kern="0" noProof="0" smtClean="0">
                <a:effectLst>
                  <a:outerShdw blurRad="38100" dist="38100" dir="2700000" algn="tl">
                    <a:srgbClr val="000000"/>
                  </a:outerShdw>
                </a:effectLst>
                <a:latin typeface="+mn-lt"/>
                <a:ea typeface="+mn-ea"/>
                <a:cs typeface="+mn-cs"/>
                <a:sym typeface="+mn-ea"/>
              </a:rPr>
              <a:t>安装、设计、监理</a:t>
            </a:r>
            <a:r>
              <a:rPr lang="zh-CN" altLang="en-US" kern="0" noProof="0" smtClean="0">
                <a:effectLst>
                  <a:outerShdw blurRad="38100" dist="38100" dir="2700000" algn="tl">
                    <a:srgbClr val="000000"/>
                  </a:outerShdw>
                </a:effectLst>
                <a:latin typeface="+mn-lt"/>
                <a:ea typeface="+mn-ea"/>
                <a:cs typeface="+mn-cs"/>
                <a:sym typeface="+mn-ea"/>
              </a:rPr>
              <a:t>等相关单位进行验收。其中还需要做必要的</a:t>
            </a:r>
            <a:r>
              <a:rPr lang="zh-CN" altLang="en-US" u="sng" kern="0" noProof="0" smtClean="0">
                <a:effectLst>
                  <a:outerShdw blurRad="38100" dist="38100" dir="2700000" algn="tl">
                    <a:srgbClr val="000000"/>
                  </a:outerShdw>
                </a:effectLst>
                <a:latin typeface="+mn-lt"/>
                <a:ea typeface="+mn-ea"/>
                <a:cs typeface="+mn-cs"/>
                <a:sym typeface="+mn-ea"/>
              </a:rPr>
              <a:t>系统性能测试</a:t>
            </a:r>
            <a:r>
              <a:rPr lang="zh-CN" altLang="en-US" kern="0" noProof="0" smtClean="0">
                <a:effectLst>
                  <a:outerShdw blurRad="38100" dist="38100" dir="2700000" algn="tl">
                    <a:srgbClr val="000000"/>
                  </a:outerShdw>
                </a:effectLst>
                <a:latin typeface="+mn-lt"/>
                <a:ea typeface="+mn-ea"/>
                <a:cs typeface="+mn-cs"/>
                <a:sym typeface="+mn-ea"/>
              </a:rPr>
              <a:t>。</a:t>
            </a:r>
            <a:r>
              <a:rPr lang="en-US" altLang="zh-CN" b="1" kern="0" noProof="0" smtClean="0">
                <a:solidFill>
                  <a:srgbClr val="FFFF00"/>
                </a:solidFill>
                <a:effectLst>
                  <a:outerShdw blurRad="38100" dist="38100" dir="2700000" algn="tl">
                    <a:srgbClr val="000000"/>
                  </a:outerShdw>
                </a:effectLst>
                <a:latin typeface="+mn-lt"/>
                <a:ea typeface="+mn-ea"/>
                <a:cs typeface="+mn-cs"/>
                <a:sym typeface="+mn-ea"/>
              </a:rPr>
              <a:t>5.</a:t>
            </a:r>
            <a:r>
              <a:rPr lang="zh-CN" altLang="en-US" b="1" kern="0" noProof="0" smtClean="0">
                <a:solidFill>
                  <a:srgbClr val="FFFF00"/>
                </a:solidFill>
                <a:effectLst>
                  <a:outerShdw blurRad="38100" dist="38100" dir="2700000" algn="tl">
                    <a:srgbClr val="000000"/>
                  </a:outerShdw>
                </a:effectLst>
                <a:latin typeface="+mn-lt"/>
                <a:ea typeface="+mn-ea"/>
                <a:cs typeface="+mn-cs"/>
                <a:sym typeface="+mn-ea"/>
              </a:rPr>
              <a:t>维护环节</a:t>
            </a:r>
            <a:r>
              <a:rPr lang="zh-CN" altLang="en-US" b="1" kern="0" noProof="0" smtClean="0">
                <a:effectLst>
                  <a:outerShdw blurRad="38100" dist="38100" dir="2700000" algn="tl">
                    <a:srgbClr val="000000"/>
                  </a:outerShdw>
                </a:effectLst>
                <a:latin typeface="+mn-lt"/>
                <a:ea typeface="+mn-ea"/>
                <a:cs typeface="+mn-cs"/>
                <a:sym typeface="+mn-ea"/>
              </a:rPr>
              <a:t>。</a:t>
            </a:r>
            <a:r>
              <a:rPr lang="zh-CN" altLang="en-US" kern="0" noProof="0" smtClean="0">
                <a:effectLst>
                  <a:outerShdw blurRad="38100" dist="38100" dir="2700000" algn="tl">
                    <a:srgbClr val="000000"/>
                  </a:outerShdw>
                </a:effectLst>
                <a:latin typeface="+mn-lt"/>
                <a:ea typeface="+mn-ea"/>
                <a:cs typeface="+mn-cs"/>
                <a:sym typeface="+mn-ea"/>
              </a:rPr>
              <a:t>由经过</a:t>
            </a:r>
            <a:r>
              <a:rPr lang="zh-CN" altLang="en-US" u="sng" kern="0" noProof="0" smtClean="0">
                <a:effectLst>
                  <a:outerShdw blurRad="38100" dist="38100" dir="2700000" algn="tl">
                    <a:srgbClr val="000000"/>
                  </a:outerShdw>
                </a:effectLst>
                <a:latin typeface="+mn-lt"/>
                <a:ea typeface="+mn-ea"/>
                <a:cs typeface="+mn-cs"/>
                <a:sym typeface="+mn-ea"/>
              </a:rPr>
              <a:t>专门培训的人员</a:t>
            </a:r>
            <a:r>
              <a:rPr lang="zh-CN" altLang="en-US" kern="0" noProof="0" smtClean="0">
                <a:effectLst>
                  <a:outerShdw blurRad="38100" dist="38100" dir="2700000" algn="tl">
                    <a:srgbClr val="000000"/>
                  </a:outerShdw>
                </a:effectLst>
                <a:latin typeface="+mn-lt"/>
                <a:ea typeface="+mn-ea"/>
                <a:cs typeface="+mn-cs"/>
                <a:sym typeface="+mn-ea"/>
              </a:rPr>
              <a:t>负责。由于专业性较强，所以管理、维护和操作人员上岗前一定要经过专门培训，以免由于不掌握相关知识造成误操作损坏设备。</a:t>
            </a:r>
            <a:endParaRPr kumimoji="0" lang="zh-CN" altLang="en-US" kern="0" cap="none" spc="0" normalizeH="0" baseline="0" noProof="0">
              <a:effectLst>
                <a:outerShdw blurRad="38100" dist="38100" dir="2700000" algn="tl">
                  <a:srgbClr val="000000"/>
                </a:outerShdw>
              </a:effectLst>
              <a:latin typeface="+mn-lt"/>
              <a:ea typeface="+mn-ea"/>
              <a:cs typeface="+mn-cs"/>
            </a:endParaRPr>
          </a:p>
          <a:p>
            <a:endParaRPr lang="zh-CN" altLang="en-US" noProof="1"/>
          </a:p>
        </p:txBody>
      </p:sp>
    </p:spTree>
  </p:cSld>
  <p:clrMapOvr>
    <a:masterClrMapping/>
  </p:clrMapOvr>
  <p:transition spd="slow" advTm="5769">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23850" y="1412875"/>
            <a:ext cx="7300913" cy="4800600"/>
          </a:xfrm>
          <a:prstGeom prst="rect">
            <a:avLst/>
          </a:prstGeom>
          <a:noFill/>
        </p:spPr>
        <p:txBody>
          <a:bodyPr wrap="square" rtlCol="0">
            <a:spAutoFit/>
          </a:bodyPr>
          <a:p>
            <a:r>
              <a:rPr lang="en-US" altLang="zh-CN" kern="0" noProof="0" smtClean="0">
                <a:solidFill>
                  <a:srgbClr val="FFFF00"/>
                </a:solidFill>
                <a:effectLst>
                  <a:outerShdw blurRad="38100" dist="38100" dir="2700000" algn="tl">
                    <a:srgbClr val="000000"/>
                  </a:outerShdw>
                </a:effectLst>
                <a:latin typeface="+mn-lt"/>
                <a:ea typeface="+mn-ea"/>
                <a:cs typeface="+mn-cs"/>
                <a:sym typeface="+mn-ea"/>
              </a:rPr>
              <a:t>6.</a:t>
            </a:r>
            <a:r>
              <a:rPr lang="zh-CN" altLang="en-US" kern="0" noProof="0" smtClean="0">
                <a:solidFill>
                  <a:srgbClr val="FFFF00"/>
                </a:solidFill>
                <a:effectLst>
                  <a:outerShdw blurRad="38100" dist="38100" dir="2700000" algn="tl">
                    <a:srgbClr val="000000"/>
                  </a:outerShdw>
                </a:effectLst>
                <a:latin typeface="+mn-lt"/>
                <a:ea typeface="+mn-ea"/>
                <a:cs typeface="+mn-cs"/>
                <a:sym typeface="+mn-ea"/>
              </a:rPr>
              <a:t>具体内容</a:t>
            </a:r>
            <a:r>
              <a:rPr lang="zh-CN" altLang="en-US" kern="0" noProof="0" smtClean="0">
                <a:effectLst>
                  <a:outerShdw blurRad="38100" dist="38100" dir="2700000" algn="tl">
                    <a:srgbClr val="000000"/>
                  </a:outerShdw>
                </a:effectLst>
                <a:latin typeface="+mn-lt"/>
                <a:ea typeface="+mn-ea"/>
                <a:cs typeface="+mn-cs"/>
                <a:sym typeface="+mn-ea"/>
              </a:rPr>
              <a:t>可依据</a:t>
            </a:r>
            <a:r>
              <a:rPr lang="en-US" altLang="zh-CN" u="sng" kern="0" noProof="0" smtClean="0">
                <a:effectLst>
                  <a:outerShdw blurRad="38100" dist="38100" dir="2700000" algn="tl">
                    <a:srgbClr val="000000"/>
                  </a:outerShdw>
                </a:effectLst>
                <a:latin typeface="+mn-lt"/>
                <a:ea typeface="+mn-ea"/>
                <a:cs typeface="+mn-cs"/>
                <a:sym typeface="+mn-ea"/>
              </a:rPr>
              <a:t>《</a:t>
            </a:r>
            <a:r>
              <a:rPr lang="zh-CN" altLang="en-US" u="sng" kern="0" noProof="0" smtClean="0">
                <a:effectLst>
                  <a:outerShdw blurRad="38100" dist="38100" dir="2700000" algn="tl">
                    <a:srgbClr val="000000"/>
                  </a:outerShdw>
                </a:effectLst>
                <a:latin typeface="+mn-lt"/>
                <a:ea typeface="+mn-ea"/>
                <a:cs typeface="+mn-cs"/>
                <a:sym typeface="+mn-ea"/>
              </a:rPr>
              <a:t>城镇燃气报警控制系统技术规程</a:t>
            </a:r>
            <a:r>
              <a:rPr lang="en-US" altLang="zh-CN" u="sng" kern="0" noProof="0" smtClean="0">
                <a:effectLst>
                  <a:outerShdw blurRad="38100" dist="38100" dir="2700000" algn="tl">
                    <a:srgbClr val="000000"/>
                  </a:outerShdw>
                </a:effectLst>
                <a:latin typeface="+mn-lt"/>
                <a:ea typeface="+mn-ea"/>
                <a:cs typeface="+mn-cs"/>
                <a:sym typeface="+mn-ea"/>
              </a:rPr>
              <a:t>》</a:t>
            </a:r>
            <a:r>
              <a:rPr lang="zh-CN" altLang="en-US" u="sng" kern="0" noProof="0" smtClean="0">
                <a:effectLst>
                  <a:outerShdw blurRad="38100" dist="38100" dir="2700000" algn="tl">
                    <a:srgbClr val="000000"/>
                  </a:outerShdw>
                </a:effectLst>
                <a:latin typeface="+mn-lt"/>
                <a:ea typeface="+mn-ea"/>
                <a:cs typeface="+mn-cs"/>
                <a:sym typeface="+mn-ea"/>
              </a:rPr>
              <a:t>（</a:t>
            </a:r>
            <a:r>
              <a:rPr lang="en-US" u="sng" kern="0" noProof="0" smtClean="0">
                <a:effectLst>
                  <a:outerShdw blurRad="38100" dist="38100" dir="2700000" algn="tl">
                    <a:srgbClr val="000000"/>
                  </a:outerShdw>
                </a:effectLst>
                <a:latin typeface="+mn-lt"/>
                <a:ea typeface="+mn-ea"/>
                <a:cs typeface="+mn-cs"/>
                <a:sym typeface="+mn-ea"/>
              </a:rPr>
              <a:t>CJJ/T 146 - 2011）、《</a:t>
            </a:r>
            <a:r>
              <a:rPr lang="zh-CN" altLang="en-US" u="sng" kern="0" noProof="0" smtClean="0">
                <a:effectLst>
                  <a:outerShdw blurRad="38100" dist="38100" dir="2700000" algn="tl">
                    <a:srgbClr val="000000"/>
                  </a:outerShdw>
                </a:effectLst>
                <a:latin typeface="+mn-lt"/>
                <a:ea typeface="+mn-ea"/>
                <a:cs typeface="+mn-cs"/>
                <a:sym typeface="+mn-ea"/>
              </a:rPr>
              <a:t>城镇燃气设计规范（</a:t>
            </a:r>
            <a:r>
              <a:rPr lang="en-US" altLang="zh-CN" u="sng" kern="0" noProof="0" smtClean="0">
                <a:effectLst>
                  <a:outerShdw blurRad="38100" dist="38100" dir="2700000" algn="tl">
                    <a:srgbClr val="000000"/>
                  </a:outerShdw>
                </a:effectLst>
                <a:latin typeface="+mn-lt"/>
                <a:ea typeface="+mn-ea"/>
                <a:cs typeface="+mn-cs"/>
                <a:sym typeface="+mn-ea"/>
              </a:rPr>
              <a:t>2020</a:t>
            </a:r>
            <a:r>
              <a:rPr lang="zh-CN" altLang="en-US" u="sng" kern="0" noProof="0" smtClean="0">
                <a:effectLst>
                  <a:outerShdw blurRad="38100" dist="38100" dir="2700000" algn="tl">
                    <a:srgbClr val="000000"/>
                  </a:outerShdw>
                </a:effectLst>
                <a:latin typeface="+mn-lt"/>
                <a:ea typeface="+mn-ea"/>
                <a:cs typeface="+mn-cs"/>
                <a:sym typeface="+mn-ea"/>
              </a:rPr>
              <a:t>版）</a:t>
            </a:r>
            <a:r>
              <a:rPr lang="en-US" altLang="zh-CN" u="sng" kern="0" noProof="0" smtClean="0">
                <a:effectLst>
                  <a:outerShdw blurRad="38100" dist="38100" dir="2700000" algn="tl">
                    <a:srgbClr val="000000"/>
                  </a:outerShdw>
                </a:effectLst>
                <a:latin typeface="+mn-lt"/>
                <a:ea typeface="+mn-ea"/>
                <a:cs typeface="+mn-cs"/>
                <a:sym typeface="+mn-ea"/>
              </a:rPr>
              <a:t>》</a:t>
            </a:r>
            <a:r>
              <a:rPr lang="zh-CN" altLang="en-US" u="sng" kern="0" noProof="0" smtClean="0">
                <a:effectLst>
                  <a:outerShdw blurRad="38100" dist="38100" dir="2700000" algn="tl">
                    <a:srgbClr val="000000"/>
                  </a:outerShdw>
                </a:effectLst>
                <a:latin typeface="+mn-lt"/>
                <a:ea typeface="+mn-ea"/>
                <a:cs typeface="+mn-cs"/>
                <a:sym typeface="+mn-ea"/>
              </a:rPr>
              <a:t>（</a:t>
            </a:r>
            <a:r>
              <a:rPr lang="en-US" u="sng" kern="0" noProof="0" smtClean="0">
                <a:effectLst>
                  <a:outerShdw blurRad="38100" dist="38100" dir="2700000" algn="tl">
                    <a:srgbClr val="000000"/>
                  </a:outerShdw>
                </a:effectLst>
                <a:latin typeface="+mn-lt"/>
                <a:ea typeface="+mn-ea"/>
                <a:cs typeface="+mn-cs"/>
                <a:sym typeface="+mn-ea"/>
              </a:rPr>
              <a:t>GB50028-2006）、《</a:t>
            </a:r>
            <a:r>
              <a:rPr lang="zh-CN" altLang="en-US" u="sng" kern="0" noProof="0" smtClean="0">
                <a:effectLst>
                  <a:outerShdw blurRad="38100" dist="38100" dir="2700000" algn="tl">
                    <a:srgbClr val="000000"/>
                  </a:outerShdw>
                </a:effectLst>
                <a:latin typeface="+mn-lt"/>
                <a:ea typeface="+mn-ea"/>
                <a:cs typeface="+mn-cs"/>
                <a:sym typeface="+mn-ea"/>
              </a:rPr>
              <a:t>燃气工程项目规范</a:t>
            </a:r>
            <a:r>
              <a:rPr lang="en-US" altLang="zh-CN" u="sng" kern="0" noProof="0" smtClean="0">
                <a:effectLst>
                  <a:outerShdw blurRad="38100" dist="38100" dir="2700000" algn="tl">
                    <a:srgbClr val="000000"/>
                  </a:outerShdw>
                </a:effectLst>
                <a:latin typeface="+mn-lt"/>
                <a:ea typeface="+mn-ea"/>
                <a:cs typeface="+mn-cs"/>
                <a:sym typeface="+mn-ea"/>
              </a:rPr>
              <a:t>》</a:t>
            </a:r>
            <a:r>
              <a:rPr lang="zh-CN" altLang="en-US" u="sng" kern="0" noProof="0" smtClean="0">
                <a:effectLst>
                  <a:outerShdw blurRad="38100" dist="38100" dir="2700000" algn="tl">
                    <a:srgbClr val="000000"/>
                  </a:outerShdw>
                </a:effectLst>
                <a:latin typeface="+mn-lt"/>
                <a:ea typeface="+mn-ea"/>
                <a:cs typeface="+mn-cs"/>
                <a:sym typeface="+mn-ea"/>
              </a:rPr>
              <a:t>（</a:t>
            </a:r>
            <a:r>
              <a:rPr lang="en-US" u="sng" kern="0" noProof="0" smtClean="0">
                <a:effectLst>
                  <a:outerShdw blurRad="38100" dist="38100" dir="2700000" algn="tl">
                    <a:srgbClr val="000000"/>
                  </a:outerShdw>
                </a:effectLst>
                <a:latin typeface="+mn-lt"/>
                <a:ea typeface="+mn-ea"/>
                <a:cs typeface="+mn-cs"/>
                <a:sym typeface="+mn-ea"/>
              </a:rPr>
              <a:t>GB55009-2021）</a:t>
            </a:r>
            <a:r>
              <a:rPr lang="zh-CN" altLang="en-US" kern="0" noProof="0" smtClean="0">
                <a:effectLst>
                  <a:outerShdw blurRad="38100" dist="38100" dir="2700000" algn="tl">
                    <a:srgbClr val="000000"/>
                  </a:outerShdw>
                </a:effectLst>
                <a:latin typeface="+mn-lt"/>
                <a:ea typeface="+mn-ea"/>
                <a:cs typeface="+mn-cs"/>
                <a:sym typeface="+mn-ea"/>
              </a:rPr>
              <a:t>等规范相关规定实施。 相关条款：</a:t>
            </a:r>
            <a:r>
              <a:rPr lang="en-US" altLang="zh-CN" b="1" kern="0" noProof="0" smtClean="0">
                <a:effectLst>
                  <a:outerShdw blurRad="38100" dist="38100" dir="2700000" algn="tl">
                    <a:srgbClr val="000000"/>
                  </a:outerShdw>
                </a:effectLst>
                <a:latin typeface="+mn-lt"/>
                <a:ea typeface="+mn-ea"/>
                <a:cs typeface="+mn-cs"/>
                <a:sym typeface="+mn-ea"/>
              </a:rPr>
              <a:t>《</a:t>
            </a:r>
            <a:r>
              <a:rPr lang="zh-CN" altLang="en-US" b="1" kern="0" noProof="0" smtClean="0">
                <a:effectLst>
                  <a:outerShdw blurRad="38100" dist="38100" dir="2700000" algn="tl">
                    <a:srgbClr val="000000"/>
                  </a:outerShdw>
                </a:effectLst>
                <a:latin typeface="+mn-lt"/>
                <a:ea typeface="+mn-ea"/>
                <a:cs typeface="+mn-cs"/>
                <a:sym typeface="+mn-ea"/>
              </a:rPr>
              <a:t>城镇燃气报警控制系统技术规程</a:t>
            </a:r>
            <a:r>
              <a:rPr lang="en-US" altLang="zh-CN" b="1" kern="0" noProof="0" smtClean="0">
                <a:effectLst>
                  <a:outerShdw blurRad="38100" dist="38100" dir="2700000" algn="tl">
                    <a:srgbClr val="000000"/>
                  </a:outerShdw>
                </a:effectLst>
                <a:latin typeface="+mn-lt"/>
                <a:ea typeface="+mn-ea"/>
                <a:cs typeface="+mn-cs"/>
                <a:sym typeface="+mn-ea"/>
              </a:rPr>
              <a:t>》</a:t>
            </a:r>
            <a:r>
              <a:rPr lang="zh-CN" altLang="en-US" b="1" kern="0" noProof="0" smtClean="0">
                <a:effectLst>
                  <a:outerShdw blurRad="38100" dist="38100" dir="2700000" algn="tl">
                    <a:srgbClr val="000000"/>
                  </a:outerShdw>
                </a:effectLst>
                <a:latin typeface="+mn-lt"/>
                <a:ea typeface="+mn-ea"/>
                <a:cs typeface="+mn-cs"/>
                <a:sym typeface="+mn-ea"/>
              </a:rPr>
              <a:t>（</a:t>
            </a:r>
            <a:r>
              <a:rPr lang="en-US" b="1" kern="0" noProof="0" smtClean="0">
                <a:effectLst>
                  <a:outerShdw blurRad="38100" dist="38100" dir="2700000" algn="tl">
                    <a:srgbClr val="000000"/>
                  </a:outerShdw>
                </a:effectLst>
                <a:latin typeface="+mn-lt"/>
                <a:ea typeface="+mn-ea"/>
                <a:cs typeface="+mn-cs"/>
                <a:sym typeface="+mn-ea"/>
              </a:rPr>
              <a:t>CJJ/T 146 - 2011）</a:t>
            </a:r>
            <a:r>
              <a:rPr lang="en-US" kern="0" noProof="0" smtClean="0">
                <a:effectLst>
                  <a:outerShdw blurRad="38100" dist="38100" dir="2700000" algn="tl">
                    <a:srgbClr val="000000"/>
                  </a:outerShdw>
                </a:effectLst>
                <a:latin typeface="+mn-lt"/>
                <a:ea typeface="+mn-ea"/>
                <a:cs typeface="+mn-cs"/>
                <a:sym typeface="+mn-ea"/>
              </a:rPr>
              <a:t>1.0.3 </a:t>
            </a:r>
            <a:r>
              <a:rPr lang="zh-CN" altLang="en-US" kern="0" noProof="0" smtClean="0">
                <a:effectLst>
                  <a:outerShdw blurRad="38100" dist="38100" dir="2700000" algn="tl">
                    <a:srgbClr val="000000"/>
                  </a:outerShdw>
                </a:effectLst>
                <a:latin typeface="+mn-lt"/>
                <a:ea typeface="+mn-ea"/>
                <a:cs typeface="+mn-cs"/>
                <a:sym typeface="+mn-ea"/>
              </a:rPr>
              <a:t>城镇燃气报警控制系统的设计、安装应由具有燃气工程设计资质和消防工程施工资质的单位承担。</a:t>
            </a:r>
            <a:r>
              <a:rPr lang="en-US" altLang="zh-CN" kern="0" noProof="0" smtClean="0">
                <a:effectLst>
                  <a:outerShdw blurRad="38100" dist="38100" dir="2700000" algn="tl">
                    <a:srgbClr val="000000"/>
                  </a:outerShdw>
                </a:effectLst>
                <a:latin typeface="+mn-lt"/>
                <a:ea typeface="+mn-ea"/>
                <a:cs typeface="+mn-cs"/>
                <a:sym typeface="+mn-ea"/>
              </a:rPr>
              <a:t>1.0.4 </a:t>
            </a:r>
            <a:r>
              <a:rPr lang="zh-CN" altLang="en-US" kern="0" noProof="0" smtClean="0">
                <a:effectLst>
                  <a:outerShdw blurRad="38100" dist="38100" dir="2700000" algn="tl">
                    <a:srgbClr val="000000"/>
                  </a:outerShdw>
                </a:effectLst>
                <a:latin typeface="+mn-lt"/>
                <a:ea typeface="+mn-ea"/>
                <a:cs typeface="+mn-cs"/>
                <a:sym typeface="+mn-ea"/>
              </a:rPr>
              <a:t>城镇燃气报警控制系统的设计、安装、验收、使用和维护，除应符合本规程的规定外，尚应符合国家现行有关标准的规定。</a:t>
            </a:r>
            <a:r>
              <a:rPr lang="en-US" altLang="zh-CN" kern="0" noProof="0" smtClean="0">
                <a:effectLst>
                  <a:outerShdw blurRad="38100" dist="38100" dir="2700000" algn="tl">
                    <a:srgbClr val="000000"/>
                  </a:outerShdw>
                </a:effectLst>
                <a:latin typeface="+mn-lt"/>
                <a:ea typeface="+mn-ea"/>
                <a:cs typeface="+mn-cs"/>
                <a:sym typeface="+mn-ea"/>
              </a:rPr>
              <a:t>2.0.1 </a:t>
            </a:r>
            <a:r>
              <a:rPr lang="zh-CN" altLang="en-US" kern="0" noProof="0" smtClean="0">
                <a:effectLst>
                  <a:outerShdw blurRad="38100" dist="38100" dir="2700000" algn="tl">
                    <a:srgbClr val="000000"/>
                  </a:outerShdw>
                </a:effectLst>
                <a:latin typeface="+mn-lt"/>
                <a:ea typeface="+mn-ea"/>
                <a:cs typeface="+mn-cs"/>
                <a:sym typeface="+mn-ea"/>
              </a:rPr>
              <a:t>燃气报警控制系统</a:t>
            </a:r>
            <a:r>
              <a:rPr lang="en-US" kern="0" noProof="0" smtClean="0">
                <a:effectLst>
                  <a:outerShdw blurRad="38100" dist="38100" dir="2700000" algn="tl">
                    <a:srgbClr val="000000"/>
                  </a:outerShdw>
                </a:effectLst>
                <a:latin typeface="+mn-lt"/>
                <a:ea typeface="+mn-ea"/>
                <a:cs typeface="+mn-cs"/>
                <a:sym typeface="+mn-ea"/>
              </a:rPr>
              <a:t>gas alarm and control system </a:t>
            </a:r>
            <a:r>
              <a:rPr lang="zh-CN" altLang="en-US" kern="0" noProof="0" smtClean="0">
                <a:effectLst>
                  <a:outerShdw blurRad="38100" dist="38100" dir="2700000" algn="tl">
                    <a:srgbClr val="000000"/>
                  </a:outerShdw>
                </a:effectLst>
                <a:latin typeface="+mn-lt"/>
                <a:ea typeface="+mn-ea"/>
                <a:cs typeface="+mn-cs"/>
                <a:sym typeface="+mn-ea"/>
              </a:rPr>
              <a:t>由可燃气体探测器、不完全燃烧探测器、可燃气体报警控制器、紧急切断装置、排气装置等组成的安全系统。分为集中和独立两种。</a:t>
            </a:r>
            <a:r>
              <a:rPr lang="en-US" altLang="zh-CN" kern="0" noProof="0" smtClean="0">
                <a:effectLst>
                  <a:outerShdw blurRad="38100" dist="38100" dir="2700000" algn="tl">
                    <a:srgbClr val="000000"/>
                  </a:outerShdw>
                </a:effectLst>
                <a:latin typeface="+mn-lt"/>
                <a:ea typeface="+mn-ea"/>
                <a:cs typeface="+mn-cs"/>
                <a:sym typeface="+mn-ea"/>
              </a:rPr>
              <a:t>3.1.1 </a:t>
            </a:r>
            <a:r>
              <a:rPr lang="zh-CN" altLang="en-US" kern="0" noProof="0" smtClean="0">
                <a:effectLst>
                  <a:outerShdw blurRad="38100" dist="38100" dir="2700000" algn="tl">
                    <a:srgbClr val="000000"/>
                  </a:outerShdw>
                </a:effectLst>
                <a:latin typeface="+mn-lt"/>
                <a:ea typeface="+mn-ea"/>
                <a:cs typeface="+mn-cs"/>
                <a:sym typeface="+mn-ea"/>
              </a:rPr>
              <a:t>城镇燃气报警控制系统中采用的相关设备应符合国家现行标准的规定，并应经国家有关产品质量监督检测单位检验合格，且取得国家相应许可或认可。</a:t>
            </a:r>
            <a:r>
              <a:rPr lang="en-US" altLang="zh-CN" kern="0" noProof="0" smtClean="0">
                <a:effectLst>
                  <a:outerShdw blurRad="38100" dist="38100" dir="2700000" algn="tl">
                    <a:srgbClr val="000000"/>
                  </a:outerShdw>
                </a:effectLst>
                <a:latin typeface="+mn-lt"/>
                <a:ea typeface="+mn-ea"/>
                <a:cs typeface="+mn-cs"/>
                <a:sym typeface="+mn-ea"/>
              </a:rPr>
              <a:t>5.0.1 </a:t>
            </a:r>
            <a:r>
              <a:rPr lang="zh-CN" altLang="en-US" kern="0" noProof="0" smtClean="0">
                <a:effectLst>
                  <a:outerShdw blurRad="38100" dist="38100" dir="2700000" algn="tl">
                    <a:srgbClr val="000000"/>
                  </a:outerShdw>
                </a:effectLst>
                <a:latin typeface="+mn-lt"/>
                <a:ea typeface="+mn-ea"/>
                <a:cs typeface="+mn-cs"/>
                <a:sym typeface="+mn-ea"/>
              </a:rPr>
              <a:t>城镇燃气报警控制系统安装完毕后，建设单位应组织安装、设计、监理等相关单位进行验收。验收不合格不得投入使用。</a:t>
            </a:r>
            <a:r>
              <a:rPr lang="en-US" altLang="zh-CN" kern="0" noProof="0" smtClean="0">
                <a:effectLst>
                  <a:outerShdw blurRad="38100" dist="38100" dir="2700000" algn="tl">
                    <a:srgbClr val="000000"/>
                  </a:outerShdw>
                </a:effectLst>
                <a:latin typeface="+mn-lt"/>
                <a:ea typeface="+mn-ea"/>
                <a:cs typeface="+mn-cs"/>
                <a:sym typeface="+mn-ea"/>
              </a:rPr>
              <a:t>6.0.1 </a:t>
            </a:r>
            <a:r>
              <a:rPr lang="zh-CN" altLang="en-US" kern="0" noProof="0" smtClean="0">
                <a:effectLst>
                  <a:outerShdw blurRad="38100" dist="38100" dir="2700000" algn="tl">
                    <a:srgbClr val="000000"/>
                  </a:outerShdw>
                </a:effectLst>
                <a:latin typeface="+mn-lt"/>
                <a:ea typeface="+mn-ea"/>
                <a:cs typeface="+mn-cs"/>
                <a:sym typeface="+mn-ea"/>
              </a:rPr>
              <a:t>城镇燃气报警控制系统的管理操作和维护应由经过专门培训的人员负责，不得私自改装、停用、损坏城镇燃气报警控制系统。</a:t>
            </a:r>
            <a:endParaRPr kumimoji="0" lang="zh-CN" altLang="en-US" kern="0" cap="none" spc="0" normalizeH="0" baseline="0" noProof="0">
              <a:effectLst>
                <a:outerShdw blurRad="38100" dist="38100" dir="2700000" algn="tl">
                  <a:srgbClr val="000000"/>
                </a:outerShdw>
              </a:effectLst>
              <a:latin typeface="+mn-lt"/>
              <a:ea typeface="+mn-ea"/>
              <a:cs typeface="+mn-cs"/>
            </a:endParaRPr>
          </a:p>
          <a:p>
            <a:endParaRPr lang="zh-CN" altLang="en-US" noProof="1"/>
          </a:p>
        </p:txBody>
      </p:sp>
    </p:spTree>
  </p:cSld>
  <p:clrMapOvr>
    <a:masterClrMapping/>
  </p:clrMapOvr>
  <p:transition spd="slow" advTm="5769">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612775" y="1412875"/>
            <a:ext cx="3298825" cy="1309688"/>
          </a:xfrm>
          <a:prstGeom prst="rect">
            <a:avLst/>
          </a:prstGeom>
          <a:noFill/>
        </p:spPr>
        <p:txBody>
          <a:bodyPr wrap="square" rtlCol="0">
            <a:spAutoFit/>
          </a:bodyPr>
          <a:p>
            <a:pPr marL="571500" marR="0" indent="-571500" defTabSz="914400">
              <a:spcBef>
                <a:spcPct val="20000"/>
              </a:spcBef>
              <a:buClr>
                <a:schemeClr val="tx2"/>
              </a:buClr>
              <a:buSzTx/>
              <a:buFontTx/>
              <a:defRPr/>
            </a:pPr>
            <a:r>
              <a:rPr lang="zh-CN" altLang="en-US" kern="0" noProof="0" dirty="0" smtClean="0">
                <a:effectLst>
                  <a:outerShdw blurRad="38100" dist="38100" dir="2700000" algn="tl">
                    <a:srgbClr val="000000"/>
                  </a:outerShdw>
                </a:effectLst>
                <a:latin typeface="+mn-lt"/>
                <a:ea typeface="+mn-ea"/>
                <a:cs typeface="+mn-cs"/>
                <a:sym typeface="+mn-ea"/>
              </a:rPr>
              <a:t>燃气灶具的安全保护装置：</a:t>
            </a:r>
            <a:endParaRPr kumimoji="0" lang="en-US" altLang="zh-CN" kern="0" cap="none" spc="0" normalizeH="0" baseline="0" noProof="0" dirty="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r>
              <a:rPr lang="en-US" altLang="zh-CN" kern="0" noProof="0" dirty="0" smtClean="0">
                <a:effectLst>
                  <a:outerShdw blurRad="38100" dist="38100" dir="2700000" algn="tl">
                    <a:srgbClr val="000000"/>
                  </a:outerShdw>
                </a:effectLst>
                <a:latin typeface="+mn-lt"/>
                <a:ea typeface="+mn-ea"/>
                <a:cs typeface="+mn-cs"/>
                <a:sym typeface="+mn-ea"/>
              </a:rPr>
              <a:t>1.</a:t>
            </a:r>
            <a:r>
              <a:rPr lang="zh-CN" altLang="en-US" kern="0" noProof="0" dirty="0" smtClean="0">
                <a:solidFill>
                  <a:srgbClr val="FFFF00"/>
                </a:solidFill>
                <a:effectLst>
                  <a:outerShdw blurRad="38100" dist="38100" dir="2700000" algn="tl">
                    <a:srgbClr val="000000"/>
                  </a:outerShdw>
                </a:effectLst>
                <a:latin typeface="+mn-lt"/>
                <a:ea typeface="+mn-ea"/>
                <a:cs typeface="+mn-cs"/>
                <a:sym typeface="+mn-ea"/>
              </a:rPr>
              <a:t>熄火</a:t>
            </a:r>
            <a:r>
              <a:rPr lang="zh-CN" altLang="en-US" kern="0" noProof="0" dirty="0" smtClean="0">
                <a:effectLst>
                  <a:outerShdw blurRad="38100" dist="38100" dir="2700000" algn="tl">
                    <a:srgbClr val="000000"/>
                  </a:outerShdw>
                </a:effectLst>
                <a:latin typeface="+mn-lt"/>
                <a:ea typeface="+mn-ea"/>
                <a:cs typeface="+mn-cs"/>
                <a:sym typeface="+mn-ea"/>
              </a:rPr>
              <a:t>保护装置</a:t>
            </a:r>
            <a:endParaRPr kumimoji="0" lang="en-US" altLang="zh-CN" kern="0" cap="none" spc="0" normalizeH="0" baseline="0" noProof="0" dirty="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endParaRPr kumimoji="0" lang="zh-CN" altLang="en-US" kern="0" cap="none" spc="0" normalizeH="0" baseline="0" noProof="0" dirty="0" smtClean="0">
              <a:effectLst>
                <a:outerShdw blurRad="38100" dist="38100" dir="2700000" algn="tl">
                  <a:srgbClr val="000000"/>
                </a:outerShdw>
              </a:effectLst>
              <a:latin typeface="+mn-lt"/>
              <a:ea typeface="+mn-ea"/>
              <a:cs typeface="+mn-cs"/>
            </a:endParaRPr>
          </a:p>
          <a:p>
            <a:endParaRPr lang="zh-CN" altLang="en-US" noProof="1"/>
          </a:p>
        </p:txBody>
      </p:sp>
      <p:pic>
        <p:nvPicPr>
          <p:cNvPr id="105476" name="Picture 3"/>
          <p:cNvPicPr>
            <a:picLocks noChangeAspect="1"/>
          </p:cNvPicPr>
          <p:nvPr/>
        </p:nvPicPr>
        <p:blipFill>
          <a:blip r:embed="rId1"/>
          <a:stretch>
            <a:fillRect/>
          </a:stretch>
        </p:blipFill>
        <p:spPr>
          <a:xfrm>
            <a:off x="3563938" y="2133600"/>
            <a:ext cx="4857750" cy="3387725"/>
          </a:xfrm>
          <a:prstGeom prst="rect">
            <a:avLst/>
          </a:prstGeom>
          <a:noFill/>
          <a:ln w="9525">
            <a:noFill/>
          </a:ln>
          <a:effectLst>
            <a:prstShdw prst="shdw17" dist="17961" dir="2699999">
              <a:srgbClr val="000000"/>
            </a:prstShdw>
          </a:effectLst>
        </p:spPr>
      </p:pic>
    </p:spTree>
  </p:cSld>
  <p:clrMapOvr>
    <a:masterClrMapping/>
  </p:clrMapOvr>
  <p:transition spd="slow" advTm="5769">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890588" y="1412875"/>
            <a:ext cx="7947025" cy="1585913"/>
          </a:xfrm>
          <a:prstGeom prst="rect">
            <a:avLst/>
          </a:prstGeom>
          <a:noFill/>
        </p:spPr>
        <p:txBody>
          <a:bodyPr wrap="square" rtlCol="0">
            <a:spAutoFit/>
          </a:bodyPr>
          <a:p>
            <a:pPr marL="571500" marR="0" indent="-571500" defTabSz="914400">
              <a:spcBef>
                <a:spcPct val="20000"/>
              </a:spcBef>
              <a:buClr>
                <a:schemeClr val="tx2"/>
              </a:buClr>
              <a:buSzTx/>
              <a:buFontTx/>
              <a:defRPr/>
            </a:pPr>
            <a:r>
              <a:rPr lang="zh-CN" altLang="en-US" kern="0" noProof="0" dirty="0" smtClean="0">
                <a:effectLst>
                  <a:outerShdw blurRad="38100" dist="38100" dir="2700000" algn="tl">
                    <a:srgbClr val="000000"/>
                  </a:outerShdw>
                </a:effectLst>
                <a:latin typeface="+mn-lt"/>
                <a:ea typeface="+mn-ea"/>
                <a:cs typeface="+mn-cs"/>
                <a:sym typeface="+mn-ea"/>
              </a:rPr>
              <a:t>三、调压器（减压阀）和燃气专用胶管</a:t>
            </a:r>
            <a:endParaRPr kumimoji="0" lang="en-US" altLang="zh-CN" kern="0" cap="none" spc="0" normalizeH="0" baseline="0" noProof="0" dirty="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r>
              <a:rPr lang="zh-CN" altLang="en-US" kern="0" noProof="0" smtClean="0">
                <a:effectLst>
                  <a:outerShdw blurRad="38100" dist="38100" dir="2700000" algn="tl">
                    <a:srgbClr val="000000"/>
                  </a:outerShdw>
                </a:effectLst>
                <a:latin typeface="+mn-lt"/>
                <a:ea typeface="+mn-ea"/>
                <a:cs typeface="+mn-cs"/>
                <a:sym typeface="+mn-ea"/>
              </a:rPr>
              <a:t>（一）</a:t>
            </a:r>
            <a:r>
              <a:rPr lang="en-US" altLang="zh-CN" kern="0" noProof="0" smtClean="0">
                <a:effectLst>
                  <a:outerShdw blurRad="38100" dist="38100" dir="2700000" algn="tl">
                    <a:srgbClr val="000000"/>
                  </a:outerShdw>
                </a:effectLst>
                <a:latin typeface="+mn-lt"/>
                <a:ea typeface="+mn-ea"/>
                <a:cs typeface="+mn-cs"/>
                <a:sym typeface="+mn-ea"/>
              </a:rPr>
              <a:t>《</a:t>
            </a:r>
            <a:r>
              <a:rPr lang="zh-CN" altLang="en-US" kern="0" noProof="0" dirty="0" smtClean="0">
                <a:effectLst>
                  <a:outerShdw blurRad="38100" dist="38100" dir="2700000" algn="tl">
                    <a:srgbClr val="000000"/>
                  </a:outerShdw>
                </a:effectLst>
                <a:latin typeface="+mn-lt"/>
                <a:ea typeface="+mn-ea"/>
                <a:cs typeface="+mn-cs"/>
                <a:sym typeface="+mn-ea"/>
              </a:rPr>
              <a:t>瓶装液化石油气调压器</a:t>
            </a:r>
            <a:r>
              <a:rPr lang="en-US" altLang="zh-CN" kern="0" noProof="0" dirty="0" smtClean="0">
                <a:effectLst>
                  <a:outerShdw blurRad="38100" dist="38100" dir="2700000" algn="tl">
                    <a:srgbClr val="000000"/>
                  </a:outerShdw>
                </a:effectLst>
                <a:latin typeface="+mn-lt"/>
                <a:ea typeface="+mn-ea"/>
                <a:cs typeface="+mn-cs"/>
                <a:sym typeface="+mn-ea"/>
              </a:rPr>
              <a:t>》CJ50-2008</a:t>
            </a:r>
            <a:endParaRPr kumimoji="0" lang="en-US" altLang="zh-CN" kern="0" cap="none" spc="0" normalizeH="0" baseline="0" noProof="0" dirty="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r>
              <a:rPr lang="en-US" altLang="zh-CN" kern="0" noProof="0" dirty="0" smtClean="0">
                <a:effectLst>
                  <a:outerShdw blurRad="38100" dist="38100" dir="2700000" algn="tl">
                    <a:srgbClr val="000000"/>
                  </a:outerShdw>
                </a:effectLst>
                <a:latin typeface="+mn-lt"/>
                <a:ea typeface="+mn-ea"/>
                <a:cs typeface="+mn-cs"/>
                <a:sym typeface="+mn-ea"/>
              </a:rPr>
              <a:t>1</a:t>
            </a:r>
            <a:r>
              <a:rPr lang="en-US" altLang="zh-CN" kern="0" noProof="0" smtClean="0">
                <a:effectLst>
                  <a:outerShdw blurRad="38100" dist="38100" dir="2700000" algn="tl">
                    <a:srgbClr val="000000"/>
                  </a:outerShdw>
                </a:effectLst>
                <a:latin typeface="+mn-lt"/>
                <a:ea typeface="+mn-ea"/>
                <a:cs typeface="+mn-cs"/>
                <a:sym typeface="+mn-ea"/>
              </a:rPr>
              <a:t>.</a:t>
            </a:r>
            <a:r>
              <a:rPr lang="zh-CN" altLang="en-US" kern="0" noProof="0" dirty="0" smtClean="0">
                <a:effectLst>
                  <a:outerShdw blurRad="38100" dist="38100" dir="2700000" algn="tl">
                    <a:srgbClr val="000000"/>
                  </a:outerShdw>
                </a:effectLst>
                <a:latin typeface="+mn-lt"/>
                <a:ea typeface="+mn-ea"/>
                <a:cs typeface="+mn-cs"/>
                <a:sym typeface="+mn-ea"/>
              </a:rPr>
              <a:t>减压阀使用寿命按产品说明书规定，没有说明书按：</a:t>
            </a:r>
            <a:r>
              <a:rPr lang="zh-CN" altLang="en-US" kern="0" noProof="0" dirty="0" smtClean="0">
                <a:solidFill>
                  <a:srgbClr val="FFFF00"/>
                </a:solidFill>
                <a:effectLst>
                  <a:outerShdw blurRad="38100" dist="38100" dir="2700000" algn="tl">
                    <a:srgbClr val="000000"/>
                  </a:outerShdw>
                </a:effectLst>
                <a:latin typeface="+mn-lt"/>
                <a:ea typeface="+mn-ea"/>
                <a:cs typeface="+mn-cs"/>
                <a:sym typeface="+mn-ea"/>
              </a:rPr>
              <a:t>自出厂日期起至少三年，包装合上有制造厂的生产许可证号、厂名等。</a:t>
            </a:r>
            <a:endParaRPr kumimoji="0" lang="en-US" altLang="zh-CN" kern="0" cap="none" spc="0" normalizeH="0" baseline="0" noProof="0" dirty="0" smtClean="0">
              <a:solidFill>
                <a:srgbClr val="FFFF00"/>
              </a:solidFill>
              <a:effectLst>
                <a:outerShdw blurRad="38100" dist="38100" dir="2700000" algn="tl">
                  <a:srgbClr val="000000"/>
                </a:outerShdw>
              </a:effectLst>
              <a:latin typeface="+mn-lt"/>
              <a:ea typeface="+mn-ea"/>
              <a:cs typeface="+mn-cs"/>
            </a:endParaRPr>
          </a:p>
          <a:p>
            <a:endParaRPr lang="zh-CN" altLang="en-US" noProof="1"/>
          </a:p>
        </p:txBody>
      </p:sp>
      <p:pic>
        <p:nvPicPr>
          <p:cNvPr id="106500" name="Picture 2"/>
          <p:cNvPicPr>
            <a:picLocks noChangeAspect="1"/>
          </p:cNvPicPr>
          <p:nvPr/>
        </p:nvPicPr>
        <p:blipFill>
          <a:blip r:embed="rId1"/>
          <a:stretch>
            <a:fillRect/>
          </a:stretch>
        </p:blipFill>
        <p:spPr>
          <a:xfrm>
            <a:off x="1260475" y="3213100"/>
            <a:ext cx="7299325" cy="3071813"/>
          </a:xfrm>
          <a:prstGeom prst="rect">
            <a:avLst/>
          </a:prstGeom>
          <a:noFill/>
          <a:ln w="12700" cap="flat" cmpd="sng">
            <a:solidFill>
              <a:srgbClr val="FF0000"/>
            </a:solidFill>
            <a:prstDash val="solid"/>
            <a:miter/>
            <a:headEnd type="none" w="med" len="med"/>
            <a:tailEnd type="none" w="med" len="med"/>
          </a:ln>
        </p:spPr>
      </p:pic>
    </p:spTree>
  </p:cSld>
  <p:clrMapOvr>
    <a:masterClrMapping/>
  </p:clrMapOvr>
  <p:transition spd="slow" advTm="5769">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76250" y="1514475"/>
            <a:ext cx="8669338" cy="3302000"/>
          </a:xfrm>
          <a:prstGeom prst="rect">
            <a:avLst/>
          </a:prstGeom>
          <a:noFill/>
        </p:spPr>
        <p:txBody>
          <a:bodyPr wrap="square" rtlCol="0">
            <a:spAutoFit/>
          </a:bodyPr>
          <a:p>
            <a:pPr marL="571500" marR="0" indent="-571500" defTabSz="914400">
              <a:spcBef>
                <a:spcPct val="20000"/>
              </a:spcBef>
              <a:buClr>
                <a:schemeClr val="tx2"/>
              </a:buClr>
              <a:buSzTx/>
              <a:buFontTx/>
              <a:defRPr/>
            </a:pPr>
            <a:r>
              <a:rPr lang="zh-CN" altLang="en-US" kern="0" noProof="0" smtClean="0">
                <a:effectLst>
                  <a:outerShdw blurRad="38100" dist="38100" dir="2700000" algn="tl">
                    <a:srgbClr val="000000"/>
                  </a:outerShdw>
                </a:effectLst>
                <a:latin typeface="+mn-lt"/>
                <a:ea typeface="+mn-ea"/>
                <a:cs typeface="+mn-cs"/>
                <a:sym typeface="+mn-ea"/>
              </a:rPr>
              <a:t>（二）调压器（减压阀）</a:t>
            </a:r>
            <a:endParaRPr kumimoji="0" lang="en-US" altLang="zh-CN" kern="0" cap="none" spc="0" normalizeH="0" baseline="0" noProof="0" dirty="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r>
              <a:rPr lang="en-US" altLang="zh-CN" kern="0" noProof="0" dirty="0" smtClean="0">
                <a:effectLst>
                  <a:outerShdw blurRad="38100" dist="38100" dir="2700000" algn="tl">
                    <a:srgbClr val="000000"/>
                  </a:outerShdw>
                </a:effectLst>
                <a:latin typeface="+mn-lt"/>
                <a:ea typeface="+mn-ea"/>
                <a:cs typeface="+mn-cs"/>
                <a:sym typeface="+mn-ea"/>
              </a:rPr>
              <a:t>《</a:t>
            </a:r>
            <a:r>
              <a:rPr lang="zh-CN" altLang="en-US" kern="0" noProof="0" dirty="0" smtClean="0">
                <a:effectLst>
                  <a:outerShdw blurRad="38100" dist="38100" dir="2700000" algn="tl">
                    <a:srgbClr val="000000"/>
                  </a:outerShdw>
                </a:effectLst>
                <a:latin typeface="+mn-lt"/>
                <a:ea typeface="+mn-ea"/>
                <a:cs typeface="+mn-cs"/>
                <a:sym typeface="+mn-ea"/>
              </a:rPr>
              <a:t>瓶装液化石油气调压器</a:t>
            </a:r>
            <a:r>
              <a:rPr lang="en-US" altLang="zh-CN" kern="0" noProof="0" dirty="0" smtClean="0">
                <a:effectLst>
                  <a:outerShdw blurRad="38100" dist="38100" dir="2700000" algn="tl">
                    <a:srgbClr val="000000"/>
                  </a:outerShdw>
                </a:effectLst>
                <a:latin typeface="+mn-lt"/>
                <a:ea typeface="+mn-ea"/>
                <a:cs typeface="+mn-cs"/>
                <a:sym typeface="+mn-ea"/>
              </a:rPr>
              <a:t>》CJ50-2008</a:t>
            </a:r>
            <a:endParaRPr kumimoji="0" lang="en-US" altLang="zh-CN" kern="0" cap="none" spc="0" normalizeH="0" baseline="0" noProof="0" dirty="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r>
              <a:rPr lang="zh-CN" altLang="en-US" kern="0" noProof="0" smtClean="0">
                <a:effectLst>
                  <a:outerShdw blurRad="38100" dist="38100" dir="2700000" algn="tl">
                    <a:srgbClr val="000000"/>
                  </a:outerShdw>
                </a:effectLst>
                <a:latin typeface="+mn-lt"/>
                <a:ea typeface="+mn-ea"/>
                <a:cs typeface="+mn-cs"/>
                <a:sym typeface="+mn-ea"/>
              </a:rPr>
              <a:t>（</a:t>
            </a:r>
            <a:r>
              <a:rPr lang="en-US" altLang="zh-CN" kern="0" noProof="0" smtClean="0">
                <a:effectLst>
                  <a:outerShdw blurRad="38100" dist="38100" dir="2700000" algn="tl">
                    <a:srgbClr val="000000"/>
                  </a:outerShdw>
                </a:effectLst>
                <a:latin typeface="+mn-lt"/>
                <a:ea typeface="+mn-ea"/>
                <a:cs typeface="+mn-cs"/>
                <a:sym typeface="+mn-ea"/>
              </a:rPr>
              <a:t>1</a:t>
            </a:r>
            <a:r>
              <a:rPr lang="zh-CN" altLang="en-US" kern="0" noProof="0" smtClean="0">
                <a:effectLst>
                  <a:outerShdw blurRad="38100" dist="38100" dir="2700000" algn="tl">
                    <a:srgbClr val="000000"/>
                  </a:outerShdw>
                </a:effectLst>
                <a:latin typeface="+mn-lt"/>
                <a:ea typeface="+mn-ea"/>
                <a:cs typeface="+mn-cs"/>
                <a:sym typeface="+mn-ea"/>
              </a:rPr>
              <a:t>）型</a:t>
            </a:r>
            <a:r>
              <a:rPr lang="zh-CN" altLang="en-US" kern="0" noProof="0" dirty="0" smtClean="0">
                <a:effectLst>
                  <a:outerShdw blurRad="38100" dist="38100" dir="2700000" algn="tl">
                    <a:srgbClr val="000000"/>
                  </a:outerShdw>
                </a:effectLst>
                <a:latin typeface="+mn-lt"/>
                <a:ea typeface="+mn-ea"/>
                <a:cs typeface="+mn-cs"/>
                <a:sym typeface="+mn-ea"/>
              </a:rPr>
              <a:t>号：</a:t>
            </a:r>
            <a:r>
              <a:rPr lang="en-US" altLang="zh-CN" kern="0" noProof="0" dirty="0" smtClean="0">
                <a:effectLst>
                  <a:outerShdw blurRad="38100" dist="38100" dir="2700000" algn="tl">
                    <a:srgbClr val="000000"/>
                  </a:outerShdw>
                </a:effectLst>
                <a:latin typeface="+mn-lt"/>
                <a:ea typeface="+mn-ea"/>
                <a:cs typeface="+mn-cs"/>
                <a:sym typeface="+mn-ea"/>
              </a:rPr>
              <a:t>JYT</a:t>
            </a:r>
            <a:r>
              <a:rPr lang="zh-CN" altLang="en-US" kern="0" noProof="0" dirty="0" smtClean="0">
                <a:effectLst>
                  <a:outerShdw blurRad="38100" dist="38100" dir="2700000" algn="tl">
                    <a:srgbClr val="000000"/>
                  </a:outerShdw>
                </a:effectLst>
                <a:latin typeface="+mn-lt"/>
                <a:ea typeface="+mn-ea"/>
                <a:cs typeface="+mn-cs"/>
                <a:sym typeface="+mn-ea"/>
              </a:rPr>
              <a:t>：家用调压器</a:t>
            </a:r>
            <a:endParaRPr kumimoji="0" lang="en-US" altLang="zh-CN" kern="0" cap="none" spc="0" normalizeH="0" baseline="0" noProof="0" dirty="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r>
              <a:rPr lang="en-US" altLang="zh-CN" kern="0" noProof="0" dirty="0" smtClean="0">
                <a:effectLst>
                  <a:outerShdw blurRad="38100" dist="38100" dir="2700000" algn="tl">
                    <a:srgbClr val="000000"/>
                  </a:outerShdw>
                </a:effectLst>
                <a:latin typeface="+mn-lt"/>
                <a:ea typeface="+mn-ea"/>
                <a:cs typeface="+mn-cs"/>
                <a:sym typeface="+mn-ea"/>
              </a:rPr>
              <a:t>              FYT</a:t>
            </a:r>
            <a:r>
              <a:rPr lang="zh-CN" altLang="en-US" kern="0" noProof="0" dirty="0" smtClean="0">
                <a:effectLst>
                  <a:outerShdw blurRad="38100" dist="38100" dir="2700000" algn="tl">
                    <a:srgbClr val="000000"/>
                  </a:outerShdw>
                </a:effectLst>
                <a:latin typeface="+mn-lt"/>
                <a:ea typeface="+mn-ea"/>
                <a:cs typeface="+mn-cs"/>
                <a:sym typeface="+mn-ea"/>
              </a:rPr>
              <a:t>：非家调压器</a:t>
            </a:r>
            <a:endParaRPr kumimoji="0" lang="en-US" altLang="zh-CN" kern="0" cap="none" spc="0" normalizeH="0" baseline="0" noProof="0" dirty="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r>
              <a:rPr lang="zh-CN" altLang="en-US" kern="0" noProof="0" smtClean="0">
                <a:effectLst>
                  <a:outerShdw blurRad="38100" dist="38100" dir="2700000" algn="tl">
                    <a:srgbClr val="000000"/>
                  </a:outerShdw>
                </a:effectLst>
                <a:latin typeface="+mn-lt"/>
                <a:ea typeface="+mn-ea"/>
                <a:cs typeface="+mn-cs"/>
                <a:sym typeface="+mn-ea"/>
              </a:rPr>
              <a:t>（</a:t>
            </a:r>
            <a:r>
              <a:rPr lang="en-US" altLang="zh-CN" kern="0" noProof="0" smtClean="0">
                <a:effectLst>
                  <a:outerShdw blurRad="38100" dist="38100" dir="2700000" algn="tl">
                    <a:srgbClr val="000000"/>
                  </a:outerShdw>
                </a:effectLst>
                <a:latin typeface="+mn-lt"/>
                <a:ea typeface="+mn-ea"/>
                <a:cs typeface="+mn-cs"/>
                <a:sym typeface="+mn-ea"/>
              </a:rPr>
              <a:t>2</a:t>
            </a:r>
            <a:r>
              <a:rPr lang="zh-CN" altLang="en-US" kern="0" noProof="0" smtClean="0">
                <a:effectLst>
                  <a:outerShdw blurRad="38100" dist="38100" dir="2700000" algn="tl">
                    <a:srgbClr val="000000"/>
                  </a:outerShdw>
                </a:effectLst>
                <a:latin typeface="+mn-lt"/>
                <a:ea typeface="+mn-ea"/>
                <a:cs typeface="+mn-cs"/>
                <a:sym typeface="+mn-ea"/>
              </a:rPr>
              <a:t>）调</a:t>
            </a:r>
            <a:r>
              <a:rPr lang="zh-CN" altLang="en-US" kern="0" noProof="0" dirty="0" smtClean="0">
                <a:effectLst>
                  <a:outerShdw blurRad="38100" dist="38100" dir="2700000" algn="tl">
                    <a:srgbClr val="000000"/>
                  </a:outerShdw>
                </a:effectLst>
                <a:latin typeface="+mn-lt"/>
                <a:ea typeface="+mn-ea"/>
                <a:cs typeface="+mn-cs"/>
                <a:sym typeface="+mn-ea"/>
              </a:rPr>
              <a:t>压器壳体上应设</a:t>
            </a:r>
            <a:endParaRPr kumimoji="0" lang="en-US" altLang="zh-CN" kern="0" cap="none" spc="0" normalizeH="0" baseline="0" noProof="0" dirty="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r>
              <a:rPr lang="en-US" altLang="zh-CN" kern="0" noProof="0" dirty="0" smtClean="0">
                <a:effectLst>
                  <a:outerShdw blurRad="38100" dist="38100" dir="2700000" algn="tl">
                    <a:srgbClr val="000000"/>
                  </a:outerShdw>
                </a:effectLst>
                <a:latin typeface="+mn-lt"/>
                <a:ea typeface="+mn-ea"/>
                <a:cs typeface="+mn-cs"/>
                <a:sym typeface="+mn-ea"/>
              </a:rPr>
              <a:t>   </a:t>
            </a:r>
            <a:r>
              <a:rPr lang="zh-CN" altLang="en-US" kern="0" noProof="0" dirty="0" smtClean="0">
                <a:solidFill>
                  <a:srgbClr val="FF0000"/>
                </a:solidFill>
                <a:effectLst>
                  <a:outerShdw blurRad="38100" dist="38100" dir="2700000" algn="tl">
                    <a:srgbClr val="000000"/>
                  </a:outerShdw>
                </a:effectLst>
                <a:latin typeface="+mn-lt"/>
                <a:ea typeface="+mn-ea"/>
                <a:cs typeface="+mn-cs"/>
                <a:sym typeface="+mn-ea"/>
              </a:rPr>
              <a:t>呼吸孔，</a:t>
            </a:r>
            <a:r>
              <a:rPr lang="zh-CN" altLang="en-US" kern="0" noProof="0" dirty="0" smtClean="0">
                <a:effectLst>
                  <a:outerShdw blurRad="38100" dist="38100" dir="2700000" algn="tl">
                    <a:srgbClr val="000000"/>
                  </a:outerShdw>
                </a:effectLst>
                <a:latin typeface="+mn-lt"/>
                <a:ea typeface="+mn-ea"/>
                <a:cs typeface="+mn-cs"/>
                <a:sym typeface="+mn-ea"/>
              </a:rPr>
              <a:t>位置在出</a:t>
            </a:r>
            <a:endParaRPr kumimoji="0" lang="en-US" altLang="zh-CN" kern="0" cap="none" spc="0" normalizeH="0" baseline="0" noProof="0" dirty="0" smtClean="0">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r>
              <a:rPr lang="zh-CN" altLang="en-US" kern="0" noProof="0" dirty="0" smtClean="0">
                <a:effectLst>
                  <a:outerShdw blurRad="38100" dist="38100" dir="2700000" algn="tl">
                    <a:srgbClr val="000000"/>
                  </a:outerShdw>
                </a:effectLst>
                <a:latin typeface="+mn-lt"/>
                <a:ea typeface="+mn-ea"/>
                <a:cs typeface="+mn-cs"/>
                <a:sym typeface="+mn-ea"/>
              </a:rPr>
              <a:t>  口侧方向，</a:t>
            </a:r>
            <a:r>
              <a:rPr lang="zh-CN" altLang="en-US" kern="0" noProof="0" dirty="0" smtClean="0">
                <a:solidFill>
                  <a:srgbClr val="FFFF00"/>
                </a:solidFill>
                <a:effectLst>
                  <a:outerShdw blurRad="38100" dist="38100" dir="2700000" algn="tl">
                    <a:srgbClr val="000000"/>
                  </a:outerShdw>
                </a:effectLst>
                <a:latin typeface="+mn-lt"/>
                <a:ea typeface="+mn-ea"/>
                <a:cs typeface="+mn-cs"/>
                <a:sym typeface="+mn-ea"/>
              </a:rPr>
              <a:t>不得堵塞！</a:t>
            </a:r>
            <a:endParaRPr kumimoji="0" lang="en-US" altLang="zh-CN" kern="0" cap="none" spc="0" normalizeH="0" baseline="0" noProof="0" dirty="0" smtClean="0">
              <a:solidFill>
                <a:srgbClr val="FFFF00"/>
              </a:solidFill>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r>
              <a:rPr lang="zh-CN" altLang="en-US" kern="0" noProof="0" smtClean="0">
                <a:effectLst>
                  <a:outerShdw blurRad="38100" dist="38100" dir="2700000" algn="tl">
                    <a:srgbClr val="000000"/>
                  </a:outerShdw>
                </a:effectLst>
                <a:latin typeface="+mn-lt"/>
                <a:ea typeface="+mn-ea"/>
                <a:cs typeface="+mn-cs"/>
                <a:sym typeface="+mn-ea"/>
              </a:rPr>
              <a:t>（</a:t>
            </a:r>
            <a:r>
              <a:rPr lang="en-US" altLang="zh-CN" kern="0" noProof="0" smtClean="0">
                <a:effectLst>
                  <a:outerShdw blurRad="38100" dist="38100" dir="2700000" algn="tl">
                    <a:srgbClr val="000000"/>
                  </a:outerShdw>
                </a:effectLst>
                <a:latin typeface="+mn-lt"/>
                <a:ea typeface="+mn-ea"/>
                <a:cs typeface="+mn-cs"/>
                <a:sym typeface="+mn-ea"/>
              </a:rPr>
              <a:t>3</a:t>
            </a:r>
            <a:r>
              <a:rPr lang="zh-CN" altLang="en-US" kern="0" noProof="0" smtClean="0">
                <a:effectLst>
                  <a:outerShdw blurRad="38100" dist="38100" dir="2700000" algn="tl">
                    <a:srgbClr val="000000"/>
                  </a:outerShdw>
                </a:effectLst>
                <a:latin typeface="+mn-lt"/>
                <a:ea typeface="+mn-ea"/>
                <a:cs typeface="+mn-cs"/>
                <a:sym typeface="+mn-ea"/>
              </a:rPr>
              <a:t>）</a:t>
            </a:r>
            <a:r>
              <a:rPr lang="zh-CN" altLang="en-US" kern="0" noProof="0" smtClean="0">
                <a:solidFill>
                  <a:srgbClr val="FFFF00"/>
                </a:solidFill>
                <a:effectLst>
                  <a:outerShdw blurRad="38100" dist="38100" dir="2700000" algn="tl">
                    <a:srgbClr val="000000"/>
                  </a:outerShdw>
                </a:effectLst>
                <a:latin typeface="+mn-lt"/>
                <a:ea typeface="+mn-ea"/>
                <a:cs typeface="+mn-cs"/>
                <a:sym typeface="+mn-ea"/>
              </a:rPr>
              <a:t>非</a:t>
            </a:r>
            <a:r>
              <a:rPr lang="zh-CN" altLang="en-US" kern="0" noProof="0" dirty="0" smtClean="0">
                <a:solidFill>
                  <a:srgbClr val="FFFF00"/>
                </a:solidFill>
                <a:effectLst>
                  <a:outerShdw blurRad="38100" dist="38100" dir="2700000" algn="tl">
                    <a:srgbClr val="000000"/>
                  </a:outerShdw>
                </a:effectLst>
                <a:latin typeface="+mn-lt"/>
                <a:ea typeface="+mn-ea"/>
                <a:cs typeface="+mn-cs"/>
                <a:sym typeface="+mn-ea"/>
              </a:rPr>
              <a:t>家用调压器外</a:t>
            </a:r>
            <a:r>
              <a:rPr lang="zh-CN" altLang="en-US" kern="0" noProof="0" smtClean="0">
                <a:solidFill>
                  <a:srgbClr val="FFFF00"/>
                </a:solidFill>
                <a:effectLst>
                  <a:outerShdw blurRad="38100" dist="38100" dir="2700000" algn="tl">
                    <a:srgbClr val="000000"/>
                  </a:outerShdw>
                </a:effectLst>
                <a:latin typeface="+mn-lt"/>
                <a:ea typeface="+mn-ea"/>
                <a:cs typeface="+mn-cs"/>
                <a:sym typeface="+mn-ea"/>
              </a:rPr>
              <a:t>观：</a:t>
            </a:r>
            <a:endParaRPr kumimoji="0" lang="en-US" altLang="zh-CN" kern="0" cap="none" spc="0" normalizeH="0" baseline="0" noProof="0" smtClean="0">
              <a:solidFill>
                <a:srgbClr val="FFFF00"/>
              </a:solidFill>
              <a:effectLst>
                <a:outerShdw blurRad="38100" dist="38100" dir="2700000" algn="tl">
                  <a:srgbClr val="000000"/>
                </a:outerShdw>
              </a:effectLst>
              <a:latin typeface="+mn-lt"/>
              <a:ea typeface="+mn-ea"/>
              <a:cs typeface="+mn-cs"/>
            </a:endParaRPr>
          </a:p>
          <a:p>
            <a:pPr marL="571500" marR="0" indent="-571500" defTabSz="914400">
              <a:spcBef>
                <a:spcPct val="20000"/>
              </a:spcBef>
              <a:buClr>
                <a:schemeClr val="tx2"/>
              </a:buClr>
              <a:buSzTx/>
              <a:buFontTx/>
              <a:defRPr/>
            </a:pPr>
            <a:r>
              <a:rPr lang="zh-CN" altLang="en-US" kern="0" noProof="0" smtClean="0">
                <a:solidFill>
                  <a:srgbClr val="FFFF00"/>
                </a:solidFill>
                <a:effectLst>
                  <a:outerShdw blurRad="38100" dist="38100" dir="2700000" algn="tl">
                    <a:srgbClr val="000000"/>
                  </a:outerShdw>
                </a:effectLst>
                <a:latin typeface="+mn-lt"/>
                <a:ea typeface="+mn-ea"/>
                <a:cs typeface="+mn-cs"/>
                <a:sym typeface="+mn-ea"/>
              </a:rPr>
              <a:t>统一用</a:t>
            </a:r>
            <a:r>
              <a:rPr lang="zh-CN" altLang="en-US" kern="0" noProof="0" dirty="0" smtClean="0">
                <a:solidFill>
                  <a:srgbClr val="FFFF00"/>
                </a:solidFill>
                <a:effectLst>
                  <a:outerShdw blurRad="38100" dist="38100" dir="2700000" algn="tl">
                    <a:srgbClr val="000000"/>
                  </a:outerShdw>
                </a:effectLst>
                <a:latin typeface="+mn-lt"/>
                <a:ea typeface="+mn-ea"/>
                <a:cs typeface="+mn-cs"/>
                <a:sym typeface="+mn-ea"/>
              </a:rPr>
              <a:t>桔红警示色</a:t>
            </a:r>
            <a:endParaRPr kumimoji="0" lang="en-US" altLang="zh-CN" kern="0" cap="none" spc="0" normalizeH="0" baseline="0" noProof="0" dirty="0" smtClean="0">
              <a:solidFill>
                <a:srgbClr val="FFFF00"/>
              </a:solidFill>
              <a:effectLst>
                <a:outerShdw blurRad="38100" dist="38100" dir="2700000" algn="tl">
                  <a:srgbClr val="000000"/>
                </a:outerShdw>
              </a:effectLst>
              <a:latin typeface="+mn-lt"/>
              <a:ea typeface="+mn-ea"/>
              <a:cs typeface="+mn-cs"/>
            </a:endParaRPr>
          </a:p>
          <a:p>
            <a:endParaRPr lang="zh-CN" altLang="en-US" noProof="1"/>
          </a:p>
        </p:txBody>
      </p:sp>
      <p:pic>
        <p:nvPicPr>
          <p:cNvPr id="107524" name="Picture 6"/>
          <p:cNvPicPr>
            <a:picLocks noChangeAspect="1"/>
          </p:cNvPicPr>
          <p:nvPr/>
        </p:nvPicPr>
        <p:blipFill>
          <a:blip r:embed="rId1"/>
          <a:stretch>
            <a:fillRect/>
          </a:stretch>
        </p:blipFill>
        <p:spPr>
          <a:xfrm>
            <a:off x="3708400" y="2255838"/>
            <a:ext cx="4816475" cy="4545012"/>
          </a:xfrm>
          <a:prstGeom prst="rect">
            <a:avLst/>
          </a:prstGeom>
          <a:noFill/>
          <a:ln w="9525">
            <a:noFill/>
          </a:ln>
        </p:spPr>
      </p:pic>
    </p:spTree>
  </p:cSld>
  <p:clrMapOvr>
    <a:masterClrMapping/>
  </p:clrMapOvr>
  <p:transition spd="slow" advTm="5769">
    <p:fade/>
  </p:transition>
</p:sld>
</file>

<file path=ppt/tags/tag1.xml><?xml version="1.0" encoding="utf-8"?>
<p:tagLst xmlns:p="http://schemas.openxmlformats.org/presentationml/2006/main">
  <p:tag name="resource_record_key" val="{&quot;13&quot;:[4364974]}"/>
</p:tagLst>
</file>

<file path=ppt/theme/theme1.xml><?xml version="1.0" encoding="utf-8"?>
<a:theme xmlns:a="http://schemas.openxmlformats.org/drawingml/2006/main" name="2_默认设计模板">
  <a:themeElements>
    <a:clrScheme name="">
      <a:dk1>
        <a:srgbClr val="FF9900"/>
      </a:dk1>
      <a:lt1>
        <a:srgbClr val="4D4D4D"/>
      </a:lt1>
      <a:dk2>
        <a:srgbClr val="C00000"/>
      </a:dk2>
      <a:lt2>
        <a:srgbClr val="DDDDDD"/>
      </a:lt2>
      <a:accent1>
        <a:srgbClr val="000000"/>
      </a:accent1>
      <a:accent2>
        <a:srgbClr val="FFFFFF"/>
      </a:accent2>
      <a:accent3>
        <a:srgbClr val="DCAAAA"/>
      </a:accent3>
      <a:accent4>
        <a:srgbClr val="404040"/>
      </a:accent4>
      <a:accent5>
        <a:srgbClr val="AAAAAA"/>
      </a:accent5>
      <a:accent6>
        <a:srgbClr val="E7E7E7"/>
      </a:accent6>
      <a:hlink>
        <a:srgbClr val="B3B3B3"/>
      </a:hlink>
      <a:folHlink>
        <a:srgbClr val="404040"/>
      </a:folHlink>
    </a:clrScheme>
    <a:fontScheme name="2_默认设计模板">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2_默认设计模板 1">
        <a:dk1>
          <a:srgbClr val="000000"/>
        </a:dk1>
        <a:lt1>
          <a:srgbClr val="FFFFFF"/>
        </a:lt1>
        <a:dk2>
          <a:srgbClr val="000000"/>
        </a:dk2>
        <a:lt2>
          <a:srgbClr val="808080"/>
        </a:lt2>
        <a:accent1>
          <a:srgbClr val="CFDEF3"/>
        </a:accent1>
        <a:accent2>
          <a:srgbClr val="333399"/>
        </a:accent2>
        <a:accent3>
          <a:srgbClr val="FFFFFF"/>
        </a:accent3>
        <a:accent4>
          <a:srgbClr val="000000"/>
        </a:accent4>
        <a:accent5>
          <a:srgbClr val="E4ECF8"/>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默认设计模板 3">
        <a:dk1>
          <a:srgbClr val="000000"/>
        </a:dk1>
        <a:lt1>
          <a:srgbClr val="FFFFFF"/>
        </a:lt1>
        <a:dk2>
          <a:srgbClr val="000000"/>
        </a:dk2>
        <a:lt2>
          <a:srgbClr val="808080"/>
        </a:lt2>
        <a:accent1>
          <a:srgbClr val="97CCFF"/>
        </a:accent1>
        <a:accent2>
          <a:srgbClr val="CCCCFF"/>
        </a:accent2>
        <a:accent3>
          <a:srgbClr val="FFFFFF"/>
        </a:accent3>
        <a:accent4>
          <a:srgbClr val="000000"/>
        </a:accent4>
        <a:accent5>
          <a:srgbClr val="C9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默认设计模板 13">
        <a:dk1>
          <a:srgbClr val="000000"/>
        </a:dk1>
        <a:lt1>
          <a:srgbClr val="FFFFD9"/>
        </a:lt1>
        <a:dk2>
          <a:srgbClr val="2B2E30"/>
        </a:dk2>
        <a:lt2>
          <a:srgbClr val="777777"/>
        </a:lt2>
        <a:accent1>
          <a:srgbClr val="7FBA00"/>
        </a:accent1>
        <a:accent2>
          <a:srgbClr val="FCDB00"/>
        </a:accent2>
        <a:accent3>
          <a:srgbClr val="FFFFE9"/>
        </a:accent3>
        <a:accent4>
          <a:srgbClr val="000000"/>
        </a:accent4>
        <a:accent5>
          <a:srgbClr val="C0D9AA"/>
        </a:accent5>
        <a:accent6>
          <a:srgbClr val="E4C600"/>
        </a:accent6>
        <a:hlink>
          <a:srgbClr val="21A3D0"/>
        </a:hlink>
        <a:folHlink>
          <a:srgbClr val="DA251D"/>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默认设计模板">
  <a:themeElements>
    <a:clrScheme name="">
      <a:dk1>
        <a:srgbClr val="FF9900"/>
      </a:dk1>
      <a:lt1>
        <a:srgbClr val="4D4D4D"/>
      </a:lt1>
      <a:dk2>
        <a:srgbClr val="C00000"/>
      </a:dk2>
      <a:lt2>
        <a:srgbClr val="DDDDDD"/>
      </a:lt2>
      <a:accent1>
        <a:srgbClr val="000000"/>
      </a:accent1>
      <a:accent2>
        <a:srgbClr val="FFFFFF"/>
      </a:accent2>
      <a:accent3>
        <a:srgbClr val="DCAAAA"/>
      </a:accent3>
      <a:accent4>
        <a:srgbClr val="404040"/>
      </a:accent4>
      <a:accent5>
        <a:srgbClr val="AAAAAA"/>
      </a:accent5>
      <a:accent6>
        <a:srgbClr val="E7E7E7"/>
      </a:accent6>
      <a:hlink>
        <a:srgbClr val="B3B3B3"/>
      </a:hlink>
      <a:folHlink>
        <a:srgbClr val="404040"/>
      </a:folHlink>
    </a:clrScheme>
    <a:fontScheme name="3_默认设计模板">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3_默认设计模板 1">
        <a:dk1>
          <a:srgbClr val="000000"/>
        </a:dk1>
        <a:lt1>
          <a:srgbClr val="FFFFFF"/>
        </a:lt1>
        <a:dk2>
          <a:srgbClr val="000000"/>
        </a:dk2>
        <a:lt2>
          <a:srgbClr val="808080"/>
        </a:lt2>
        <a:accent1>
          <a:srgbClr val="CFDEF3"/>
        </a:accent1>
        <a:accent2>
          <a:srgbClr val="333399"/>
        </a:accent2>
        <a:accent3>
          <a:srgbClr val="FFFFFF"/>
        </a:accent3>
        <a:accent4>
          <a:srgbClr val="000000"/>
        </a:accent4>
        <a:accent5>
          <a:srgbClr val="E4ECF8"/>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默认设计模板 3">
        <a:dk1>
          <a:srgbClr val="000000"/>
        </a:dk1>
        <a:lt1>
          <a:srgbClr val="FFFFFF"/>
        </a:lt1>
        <a:dk2>
          <a:srgbClr val="000000"/>
        </a:dk2>
        <a:lt2>
          <a:srgbClr val="808080"/>
        </a:lt2>
        <a:accent1>
          <a:srgbClr val="97CCFF"/>
        </a:accent1>
        <a:accent2>
          <a:srgbClr val="CCCCFF"/>
        </a:accent2>
        <a:accent3>
          <a:srgbClr val="FFFFFF"/>
        </a:accent3>
        <a:accent4>
          <a:srgbClr val="000000"/>
        </a:accent4>
        <a:accent5>
          <a:srgbClr val="C9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3_默认设计模板 13">
        <a:dk1>
          <a:srgbClr val="000000"/>
        </a:dk1>
        <a:lt1>
          <a:srgbClr val="FFFFD9"/>
        </a:lt1>
        <a:dk2>
          <a:srgbClr val="2B2E30"/>
        </a:dk2>
        <a:lt2>
          <a:srgbClr val="777777"/>
        </a:lt2>
        <a:accent1>
          <a:srgbClr val="7FBA00"/>
        </a:accent1>
        <a:accent2>
          <a:srgbClr val="FCDB00"/>
        </a:accent2>
        <a:accent3>
          <a:srgbClr val="FFFFE9"/>
        </a:accent3>
        <a:accent4>
          <a:srgbClr val="000000"/>
        </a:accent4>
        <a:accent5>
          <a:srgbClr val="C0D9AA"/>
        </a:accent5>
        <a:accent6>
          <a:srgbClr val="E4C600"/>
        </a:accent6>
        <a:hlink>
          <a:srgbClr val="21A3D0"/>
        </a:hlink>
        <a:folHlink>
          <a:srgbClr val="DA251D"/>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默认设计模板">
  <a:themeElements>
    <a:clrScheme name="">
      <a:dk1>
        <a:srgbClr val="FF9900"/>
      </a:dk1>
      <a:lt1>
        <a:srgbClr val="4D4D4D"/>
      </a:lt1>
      <a:dk2>
        <a:srgbClr val="C00000"/>
      </a:dk2>
      <a:lt2>
        <a:srgbClr val="DDDDDD"/>
      </a:lt2>
      <a:accent1>
        <a:srgbClr val="000000"/>
      </a:accent1>
      <a:accent2>
        <a:srgbClr val="FFFFFF"/>
      </a:accent2>
      <a:accent3>
        <a:srgbClr val="DCAAAA"/>
      </a:accent3>
      <a:accent4>
        <a:srgbClr val="404040"/>
      </a:accent4>
      <a:accent5>
        <a:srgbClr val="AAAAAA"/>
      </a:accent5>
      <a:accent6>
        <a:srgbClr val="E7E7E7"/>
      </a:accent6>
      <a:hlink>
        <a:srgbClr val="B3B3B3"/>
      </a:hlink>
      <a:folHlink>
        <a:srgbClr val="404040"/>
      </a:folHlink>
    </a:clrScheme>
    <a:fontScheme name="4_默认设计模板">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4_默认设计模板 1">
        <a:dk1>
          <a:srgbClr val="000000"/>
        </a:dk1>
        <a:lt1>
          <a:srgbClr val="FFFFFF"/>
        </a:lt1>
        <a:dk2>
          <a:srgbClr val="000000"/>
        </a:dk2>
        <a:lt2>
          <a:srgbClr val="808080"/>
        </a:lt2>
        <a:accent1>
          <a:srgbClr val="CFDEF3"/>
        </a:accent1>
        <a:accent2>
          <a:srgbClr val="333399"/>
        </a:accent2>
        <a:accent3>
          <a:srgbClr val="FFFFFF"/>
        </a:accent3>
        <a:accent4>
          <a:srgbClr val="000000"/>
        </a:accent4>
        <a:accent5>
          <a:srgbClr val="E4ECF8"/>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默认设计模板 3">
        <a:dk1>
          <a:srgbClr val="000000"/>
        </a:dk1>
        <a:lt1>
          <a:srgbClr val="FFFFFF"/>
        </a:lt1>
        <a:dk2>
          <a:srgbClr val="000000"/>
        </a:dk2>
        <a:lt2>
          <a:srgbClr val="808080"/>
        </a:lt2>
        <a:accent1>
          <a:srgbClr val="97CCFF"/>
        </a:accent1>
        <a:accent2>
          <a:srgbClr val="CCCCFF"/>
        </a:accent2>
        <a:accent3>
          <a:srgbClr val="FFFFFF"/>
        </a:accent3>
        <a:accent4>
          <a:srgbClr val="000000"/>
        </a:accent4>
        <a:accent5>
          <a:srgbClr val="C9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4_默认设计模板 13">
        <a:dk1>
          <a:srgbClr val="000000"/>
        </a:dk1>
        <a:lt1>
          <a:srgbClr val="FFFFD9"/>
        </a:lt1>
        <a:dk2>
          <a:srgbClr val="2B2E30"/>
        </a:dk2>
        <a:lt2>
          <a:srgbClr val="777777"/>
        </a:lt2>
        <a:accent1>
          <a:srgbClr val="7FBA00"/>
        </a:accent1>
        <a:accent2>
          <a:srgbClr val="FCDB00"/>
        </a:accent2>
        <a:accent3>
          <a:srgbClr val="FFFFE9"/>
        </a:accent3>
        <a:accent4>
          <a:srgbClr val="000000"/>
        </a:accent4>
        <a:accent5>
          <a:srgbClr val="C0D9AA"/>
        </a:accent5>
        <a:accent6>
          <a:srgbClr val="E4C600"/>
        </a:accent6>
        <a:hlink>
          <a:srgbClr val="21A3D0"/>
        </a:hlink>
        <a:folHlink>
          <a:srgbClr val="DA251D"/>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默认设计模板">
  <a:themeElements>
    <a:clrScheme name="">
      <a:dk1>
        <a:srgbClr val="FF9900"/>
      </a:dk1>
      <a:lt1>
        <a:srgbClr val="4D4D4D"/>
      </a:lt1>
      <a:dk2>
        <a:srgbClr val="C00000"/>
      </a:dk2>
      <a:lt2>
        <a:srgbClr val="DDDDDD"/>
      </a:lt2>
      <a:accent1>
        <a:srgbClr val="000000"/>
      </a:accent1>
      <a:accent2>
        <a:srgbClr val="FFFFFF"/>
      </a:accent2>
      <a:accent3>
        <a:srgbClr val="DCAAAA"/>
      </a:accent3>
      <a:accent4>
        <a:srgbClr val="404040"/>
      </a:accent4>
      <a:accent5>
        <a:srgbClr val="AAAAAA"/>
      </a:accent5>
      <a:accent6>
        <a:srgbClr val="E7E7E7"/>
      </a:accent6>
      <a:hlink>
        <a:srgbClr val="B3B3B3"/>
      </a:hlink>
      <a:folHlink>
        <a:srgbClr val="404040"/>
      </a:folHlink>
    </a:clrScheme>
    <a:fontScheme name="5_默认设计模板">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5_默认设计模板 1">
        <a:dk1>
          <a:srgbClr val="000000"/>
        </a:dk1>
        <a:lt1>
          <a:srgbClr val="FFFFFF"/>
        </a:lt1>
        <a:dk2>
          <a:srgbClr val="000000"/>
        </a:dk2>
        <a:lt2>
          <a:srgbClr val="808080"/>
        </a:lt2>
        <a:accent1>
          <a:srgbClr val="CFDEF3"/>
        </a:accent1>
        <a:accent2>
          <a:srgbClr val="333399"/>
        </a:accent2>
        <a:accent3>
          <a:srgbClr val="FFFFFF"/>
        </a:accent3>
        <a:accent4>
          <a:srgbClr val="000000"/>
        </a:accent4>
        <a:accent5>
          <a:srgbClr val="E4ECF8"/>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默认设计模板 3">
        <a:dk1>
          <a:srgbClr val="000000"/>
        </a:dk1>
        <a:lt1>
          <a:srgbClr val="FFFFFF"/>
        </a:lt1>
        <a:dk2>
          <a:srgbClr val="000000"/>
        </a:dk2>
        <a:lt2>
          <a:srgbClr val="808080"/>
        </a:lt2>
        <a:accent1>
          <a:srgbClr val="97CCFF"/>
        </a:accent1>
        <a:accent2>
          <a:srgbClr val="CCCCFF"/>
        </a:accent2>
        <a:accent3>
          <a:srgbClr val="FFFFFF"/>
        </a:accent3>
        <a:accent4>
          <a:srgbClr val="000000"/>
        </a:accent4>
        <a:accent5>
          <a:srgbClr val="C9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5_默认设计模板 13">
        <a:dk1>
          <a:srgbClr val="000000"/>
        </a:dk1>
        <a:lt1>
          <a:srgbClr val="FFFFD9"/>
        </a:lt1>
        <a:dk2>
          <a:srgbClr val="2B2E30"/>
        </a:dk2>
        <a:lt2>
          <a:srgbClr val="777777"/>
        </a:lt2>
        <a:accent1>
          <a:srgbClr val="7FBA00"/>
        </a:accent1>
        <a:accent2>
          <a:srgbClr val="FCDB00"/>
        </a:accent2>
        <a:accent3>
          <a:srgbClr val="FFFFE9"/>
        </a:accent3>
        <a:accent4>
          <a:srgbClr val="000000"/>
        </a:accent4>
        <a:accent5>
          <a:srgbClr val="C0D9AA"/>
        </a:accent5>
        <a:accent6>
          <a:srgbClr val="E4C600"/>
        </a:accent6>
        <a:hlink>
          <a:srgbClr val="21A3D0"/>
        </a:hlink>
        <a:folHlink>
          <a:srgbClr val="DA251D"/>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25240</Words>
  <Application>WPS 演示</Application>
  <PresentationFormat>自定义</PresentationFormat>
  <Paragraphs>1672</Paragraphs>
  <Slides>171</Slides>
  <Notes>5</Notes>
  <HiddenSlides>0</HiddenSlides>
  <MMClips>0</MMClips>
  <ScaleCrop>false</ScaleCrop>
  <HeadingPairs>
    <vt:vector size="6" baseType="variant">
      <vt:variant>
        <vt:lpstr>已用的字体</vt:lpstr>
      </vt:variant>
      <vt:variant>
        <vt:i4>24</vt:i4>
      </vt:variant>
      <vt:variant>
        <vt:lpstr>主题</vt:lpstr>
      </vt:variant>
      <vt:variant>
        <vt:i4>4</vt:i4>
      </vt:variant>
      <vt:variant>
        <vt:lpstr>幻灯片标题</vt:lpstr>
      </vt:variant>
      <vt:variant>
        <vt:i4>171</vt:i4>
      </vt:variant>
    </vt:vector>
  </HeadingPairs>
  <TitlesOfParts>
    <vt:vector size="199" baseType="lpstr">
      <vt:lpstr>Arial</vt:lpstr>
      <vt:lpstr>宋体</vt:lpstr>
      <vt:lpstr>Wingdings</vt:lpstr>
      <vt:lpstr>微软雅黑</vt:lpstr>
      <vt:lpstr>仿宋_GB2312</vt:lpstr>
      <vt:lpstr>仿宋</vt:lpstr>
      <vt:lpstr>仿宋_GB2312</vt:lpstr>
      <vt:lpstr>Calibri</vt:lpstr>
      <vt:lpstr>方正粗宋简体</vt:lpstr>
      <vt:lpstr>华文琥珀</vt:lpstr>
      <vt:lpstr>Arial Unicode MS</vt:lpstr>
      <vt:lpstr>黑体</vt:lpstr>
      <vt:lpstr>汉仪综艺体简</vt:lpstr>
      <vt:lpstr>Heiti SC Medium</vt:lpstr>
      <vt:lpstr>华文中宋</vt:lpstr>
      <vt:lpstr>Times New Roman</vt:lpstr>
      <vt:lpstr>华文行楷</vt:lpstr>
      <vt:lpstr>Perpetua</vt:lpstr>
      <vt:lpstr>Heiti SC Medium</vt:lpstr>
      <vt:lpstr>Wingdings</vt:lpstr>
      <vt:lpstr>仿宋_GB2312</vt:lpstr>
      <vt:lpstr>方正仿宋_GB2312</vt:lpstr>
      <vt:lpstr>Mona Medium</vt:lpstr>
      <vt:lpstr>Sweetie</vt:lpstr>
      <vt:lpstr>2_默认设计模板</vt:lpstr>
      <vt:lpstr>3_默认设计模板</vt:lpstr>
      <vt:lpstr>4_默认设计模板</vt:lpstr>
      <vt:lpstr>5_默认设计模板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成达素材</dc:creator>
  <cp:lastModifiedBy>汤汤汤汤汤</cp:lastModifiedBy>
  <cp:revision>908</cp:revision>
  <dcterms:created xsi:type="dcterms:W3CDTF">2013-01-25T01:44:00Z</dcterms:created>
  <dcterms:modified xsi:type="dcterms:W3CDTF">2026-02-23T04:24:17Z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2052-12.1.0.24657</vt:lpwstr>
  </property>
  <property fmtid="{D5CDD505-2E9C-101B-9397-08002B2CF9AE}" pid="3" name="ICV">
    <vt:lpwstr>A3BAF750223F44289C1FBC9888195DBF_13</vt:lpwstr>
  </property>
</Properties>
</file>