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55" r:id="rId3"/>
    <p:sldId id="272" r:id="rId5"/>
    <p:sldId id="495" r:id="rId6"/>
    <p:sldId id="496" r:id="rId7"/>
    <p:sldId id="497" r:id="rId8"/>
    <p:sldId id="536" r:id="rId9"/>
    <p:sldId id="979" r:id="rId10"/>
    <p:sldId id="980" r:id="rId11"/>
    <p:sldId id="885" r:id="rId12"/>
    <p:sldId id="939" r:id="rId13"/>
    <p:sldId id="937" r:id="rId14"/>
    <p:sldId id="518" r:id="rId15"/>
    <p:sldId id="606" r:id="rId16"/>
    <p:sldId id="978" r:id="rId17"/>
    <p:sldId id="501" r:id="rId18"/>
    <p:sldId id="696" r:id="rId19"/>
    <p:sldId id="986" r:id="rId20"/>
    <p:sldId id="988" r:id="rId21"/>
    <p:sldId id="990" r:id="rId22"/>
    <p:sldId id="992" r:id="rId23"/>
    <p:sldId id="994" r:id="rId24"/>
    <p:sldId id="996" r:id="rId25"/>
    <p:sldId id="998" r:id="rId26"/>
    <p:sldId id="952" r:id="rId27"/>
    <p:sldId id="949" r:id="rId28"/>
    <p:sldId id="955" r:id="rId29"/>
    <p:sldId id="510" r:id="rId30"/>
    <p:sldId id="522" r:id="rId31"/>
    <p:sldId id="517" r:id="rId32"/>
    <p:sldId id="1002" r:id="rId33"/>
    <p:sldId id="1004" r:id="rId34"/>
    <p:sldId id="1006" r:id="rId35"/>
    <p:sldId id="1007" r:id="rId36"/>
    <p:sldId id="1009" r:id="rId37"/>
    <p:sldId id="971" r:id="rId38"/>
    <p:sldId id="973" r:id="rId39"/>
    <p:sldId id="975" r:id="rId40"/>
    <p:sldId id="977" r:id="rId41"/>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9" userDrawn="1">
          <p15:clr>
            <a:srgbClr val="A4A3A4"/>
          </p15:clr>
        </p15:guide>
        <p15:guide id="2" pos="39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454737224@qq.com" initials="4" lastIdx="9" clrIdx="0"/>
  <p:cmAuthor id="2" name="凌 逸剑" initials="凌"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8D7CD"/>
    <a:srgbClr val="CCE8CF"/>
    <a:srgbClr val="E49C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howGuides="1">
      <p:cViewPr varScale="1">
        <p:scale>
          <a:sx n="73" d="100"/>
          <a:sy n="73" d="100"/>
        </p:scale>
        <p:origin x="72" y="350"/>
      </p:cViewPr>
      <p:guideLst>
        <p:guide orient="horz" pos="1979"/>
        <p:guide pos="3964"/>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142.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店铺：</a:t>
            </a:r>
            <a:r>
              <a:rPr lang="en-US" altLang="zh-CN" dirty="0"/>
              <a:t>BOSSPPT</a:t>
            </a:r>
            <a:r>
              <a:rPr lang="zh-CN" altLang="en-US" dirty="0"/>
              <a:t>顶尖职业文案</a:t>
            </a:r>
            <a:endParaRPr lang="zh-CN" altLang="en-US" dirty="0"/>
          </a:p>
          <a:p>
            <a:r>
              <a:rPr lang="en-US" altLang="zh-CN" dirty="0"/>
              <a:t>https://chinappt.taobao.com</a:t>
            </a:r>
            <a:endParaRPr lang="en-US" altLang="zh-CN" dirty="0"/>
          </a:p>
          <a:p>
            <a:r>
              <a:rPr lang="zh-CN" altLang="en-US" dirty="0"/>
              <a:t>（如果您购买此</a:t>
            </a:r>
            <a:r>
              <a:rPr lang="en-US" altLang="zh-CN" dirty="0"/>
              <a:t>PPT</a:t>
            </a:r>
            <a:r>
              <a:rPr lang="zh-CN" altLang="en-US" dirty="0"/>
              <a:t>非上述网址，视为盗版本店，可以要求退货）</a:t>
            </a:r>
            <a:endParaRPr lang="zh-CN" altLang="en-US" dirty="0"/>
          </a:p>
        </p:txBody>
      </p:sp>
      <p:sp>
        <p:nvSpPr>
          <p:cNvPr id="4" name="灯片编号占位符 3"/>
          <p:cNvSpPr>
            <a:spLocks noGrp="1"/>
          </p:cNvSpPr>
          <p:nvPr>
            <p:ph type="sldNum" sz="quarter" idx="10"/>
          </p:nvPr>
        </p:nvSpPr>
        <p:spPr/>
        <p:txBody>
          <a:bodyPr/>
          <a:lstStyle/>
          <a:p>
            <a:fld id="{503ACA81-74D7-4DD5-A71C-F090A9B34D5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店铺：</a:t>
            </a:r>
            <a:r>
              <a:rPr lang="en-US" altLang="zh-CN" dirty="0"/>
              <a:t>BOSSPPT</a:t>
            </a:r>
            <a:r>
              <a:rPr lang="zh-CN" altLang="en-US" dirty="0"/>
              <a:t>顶尖职业文案</a:t>
            </a:r>
            <a:endParaRPr lang="zh-CN" altLang="en-US" dirty="0"/>
          </a:p>
          <a:p>
            <a:r>
              <a:rPr lang="en-US" altLang="zh-CN" dirty="0"/>
              <a:t>https://chinappt.taobao.com</a:t>
            </a:r>
            <a:endParaRPr lang="en-US" altLang="zh-CN" dirty="0"/>
          </a:p>
          <a:p>
            <a:r>
              <a:rPr lang="zh-CN" altLang="en-US" dirty="0"/>
              <a:t>（如果您购买此</a:t>
            </a:r>
            <a:r>
              <a:rPr lang="en-US" altLang="zh-CN" dirty="0"/>
              <a:t>PPT</a:t>
            </a:r>
            <a:r>
              <a:rPr lang="zh-CN" altLang="en-US" dirty="0"/>
              <a:t>非上述网址，视为盗版本店，可以要求退货）</a:t>
            </a:r>
            <a:endParaRPr lang="zh-CN" altLang="en-US" dirty="0"/>
          </a:p>
        </p:txBody>
      </p:sp>
      <p:sp>
        <p:nvSpPr>
          <p:cNvPr id="4" name="灯片编号占位符 3"/>
          <p:cNvSpPr>
            <a:spLocks noGrp="1"/>
          </p:cNvSpPr>
          <p:nvPr>
            <p:ph type="sldNum" sz="quarter" idx="10"/>
          </p:nvPr>
        </p:nvSpPr>
        <p:spPr/>
        <p:txBody>
          <a:bodyPr/>
          <a:lstStyle/>
          <a:p>
            <a:fld id="{503ACA81-74D7-4DD5-A71C-F090A9B34D5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店铺：</a:t>
            </a:r>
            <a:r>
              <a:rPr lang="en-US" altLang="zh-CN" dirty="0"/>
              <a:t>BOSSPPT</a:t>
            </a:r>
            <a:r>
              <a:rPr lang="zh-CN" altLang="en-US" dirty="0"/>
              <a:t>顶尖职业文案</a:t>
            </a:r>
            <a:endParaRPr lang="zh-CN" altLang="en-US" dirty="0"/>
          </a:p>
          <a:p>
            <a:r>
              <a:rPr lang="en-US" altLang="zh-CN" dirty="0"/>
              <a:t>https://chinappt.taobao.com</a:t>
            </a:r>
            <a:endParaRPr lang="en-US" altLang="zh-CN" dirty="0"/>
          </a:p>
          <a:p>
            <a:r>
              <a:rPr lang="zh-CN" altLang="en-US" dirty="0"/>
              <a:t>（如果您购买此</a:t>
            </a:r>
            <a:r>
              <a:rPr lang="en-US" altLang="zh-CN" dirty="0"/>
              <a:t>PPT</a:t>
            </a:r>
            <a:r>
              <a:rPr lang="zh-CN" altLang="en-US" dirty="0"/>
              <a:t>非上述网址，视为盗版本店，可以要求退货）</a:t>
            </a:r>
            <a:endParaRPr lang="zh-CN" altLang="en-US" dirty="0"/>
          </a:p>
        </p:txBody>
      </p:sp>
      <p:sp>
        <p:nvSpPr>
          <p:cNvPr id="4" name="灯片编号占位符 3"/>
          <p:cNvSpPr>
            <a:spLocks noGrp="1"/>
          </p:cNvSpPr>
          <p:nvPr>
            <p:ph type="sldNum" sz="quarter" idx="10"/>
          </p:nvPr>
        </p:nvSpPr>
        <p:spPr/>
        <p:txBody>
          <a:bodyPr/>
          <a:lstStyle/>
          <a:p>
            <a:fld id="{503ACA81-74D7-4DD5-A71C-F090A9B34D5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店铺：</a:t>
            </a:r>
            <a:r>
              <a:rPr lang="en-US" altLang="zh-CN" dirty="0"/>
              <a:t>BOSSPPT</a:t>
            </a:r>
            <a:r>
              <a:rPr lang="zh-CN" altLang="en-US" dirty="0"/>
              <a:t>顶尖职业文案</a:t>
            </a:r>
            <a:endParaRPr lang="zh-CN" altLang="en-US" dirty="0"/>
          </a:p>
          <a:p>
            <a:r>
              <a:rPr lang="en-US" altLang="zh-CN" dirty="0"/>
              <a:t>https://chinappt.taobao.com</a:t>
            </a:r>
            <a:endParaRPr lang="en-US" altLang="zh-CN" dirty="0"/>
          </a:p>
          <a:p>
            <a:r>
              <a:rPr lang="zh-CN" altLang="en-US" dirty="0"/>
              <a:t>（如果您购买此</a:t>
            </a:r>
            <a:r>
              <a:rPr lang="en-US" altLang="zh-CN" dirty="0"/>
              <a:t>PPT</a:t>
            </a:r>
            <a:r>
              <a:rPr lang="zh-CN" altLang="en-US" dirty="0"/>
              <a:t>非上述网址，视为盗版本店，可以要求退货）</a:t>
            </a:r>
            <a:endParaRPr lang="zh-CN" altLang="en-US" dirty="0"/>
          </a:p>
        </p:txBody>
      </p:sp>
      <p:sp>
        <p:nvSpPr>
          <p:cNvPr id="4" name="灯片编号占位符 3"/>
          <p:cNvSpPr>
            <a:spLocks noGrp="1"/>
          </p:cNvSpPr>
          <p:nvPr>
            <p:ph type="sldNum" sz="quarter" idx="10"/>
          </p:nvPr>
        </p:nvSpPr>
        <p:spPr/>
        <p:txBody>
          <a:bodyPr/>
          <a:lstStyle/>
          <a:p>
            <a:fld id="{503ACA81-74D7-4DD5-A71C-F090A9B34D5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店铺：</a:t>
            </a:r>
            <a:r>
              <a:rPr lang="en-US" altLang="zh-CN" dirty="0"/>
              <a:t>BOSSPPT</a:t>
            </a:r>
            <a:r>
              <a:rPr lang="zh-CN" altLang="en-US" dirty="0"/>
              <a:t>顶尖职业文案</a:t>
            </a:r>
            <a:endParaRPr lang="zh-CN" altLang="en-US" dirty="0"/>
          </a:p>
          <a:p>
            <a:r>
              <a:rPr lang="en-US" altLang="zh-CN" dirty="0"/>
              <a:t>https://chinappt.taobao.com</a:t>
            </a:r>
            <a:endParaRPr lang="en-US" altLang="zh-CN" dirty="0"/>
          </a:p>
          <a:p>
            <a:r>
              <a:rPr lang="zh-CN" altLang="en-US" dirty="0"/>
              <a:t>（如果您购买此</a:t>
            </a:r>
            <a:r>
              <a:rPr lang="en-US" altLang="zh-CN" dirty="0"/>
              <a:t>PPT</a:t>
            </a:r>
            <a:r>
              <a:rPr lang="zh-CN" altLang="en-US" dirty="0"/>
              <a:t>非上述网址，视为盗版本店，可以要求退货）</a:t>
            </a:r>
            <a:endParaRPr lang="zh-CN" altLang="en-US" dirty="0"/>
          </a:p>
        </p:txBody>
      </p:sp>
      <p:sp>
        <p:nvSpPr>
          <p:cNvPr id="4" name="灯片编号占位符 3"/>
          <p:cNvSpPr>
            <a:spLocks noGrp="1"/>
          </p:cNvSpPr>
          <p:nvPr>
            <p:ph type="sldNum" sz="quarter" idx="10"/>
          </p:nvPr>
        </p:nvSpPr>
        <p:spPr/>
        <p:txBody>
          <a:bodyPr/>
          <a:lstStyle/>
          <a:p>
            <a:fld id="{503ACA81-74D7-4DD5-A71C-F090A9B34D5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48.xml"/><Relationship Id="rId2" Type="http://schemas.openxmlformats.org/officeDocument/2006/relationships/image" Target="../media/image20.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13.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image" Target="../media/image1.png"/><Relationship Id="rId22" Type="http://schemas.openxmlformats.org/officeDocument/2006/relationships/slideLayout" Target="../slideLayouts/slideLayout2.xml"/><Relationship Id="rId21" Type="http://schemas.openxmlformats.org/officeDocument/2006/relationships/image" Target="../media/image25.png"/><Relationship Id="rId20" Type="http://schemas.openxmlformats.org/officeDocument/2006/relationships/image" Target="../media/image24.png"/><Relationship Id="rId2" Type="http://schemas.openxmlformats.org/officeDocument/2006/relationships/tags" Target="../tags/tag51.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image" Target="../media/image23.png"/><Relationship Id="rId12" Type="http://schemas.openxmlformats.org/officeDocument/2006/relationships/image" Target="../media/image22.jpeg"/><Relationship Id="rId11" Type="http://schemas.openxmlformats.org/officeDocument/2006/relationships/tags" Target="../tags/tag58.xml"/><Relationship Id="rId10" Type="http://schemas.openxmlformats.org/officeDocument/2006/relationships/image" Target="../media/image21.jpeg"/><Relationship Id="rId1" Type="http://schemas.openxmlformats.org/officeDocument/2006/relationships/tags" Target="../tags/tag50.xml"/></Relationships>
</file>

<file path=ppt/slides/_rels/slide14.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6" Type="http://schemas.openxmlformats.org/officeDocument/2006/relationships/notesSlide" Target="../notesSlides/notesSlide6.xml"/><Relationship Id="rId15" Type="http://schemas.openxmlformats.org/officeDocument/2006/relationships/slideLayout" Target="../slideLayouts/slideLayout7.xml"/><Relationship Id="rId14" Type="http://schemas.openxmlformats.org/officeDocument/2006/relationships/image" Target="../media/image30.png"/><Relationship Id="rId13" Type="http://schemas.openxmlformats.org/officeDocument/2006/relationships/tags" Target="../tags/tag72.xml"/><Relationship Id="rId12" Type="http://schemas.openxmlformats.org/officeDocument/2006/relationships/image" Target="../media/image29.png"/><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image" Target="../media/image32.jpeg"/><Relationship Id="rId6" Type="http://schemas.openxmlformats.org/officeDocument/2006/relationships/image" Target="../media/image31.png"/><Relationship Id="rId5" Type="http://schemas.openxmlformats.org/officeDocument/2006/relationships/image" Target="../media/image22.jpeg"/><Relationship Id="rId4" Type="http://schemas.openxmlformats.org/officeDocument/2006/relationships/tags" Target="../tags/tag75.xml"/><Relationship Id="rId3" Type="http://schemas.openxmlformats.org/officeDocument/2006/relationships/image" Target="../media/image1.png"/><Relationship Id="rId2" Type="http://schemas.openxmlformats.org/officeDocument/2006/relationships/tags" Target="../tags/tag74.xml"/><Relationship Id="rId1" Type="http://schemas.openxmlformats.org/officeDocument/2006/relationships/tags" Target="../tags/tag73.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image" Target="../media/image1.png"/><Relationship Id="rId1" Type="http://schemas.openxmlformats.org/officeDocument/2006/relationships/tags" Target="../tags/tag76.xml"/></Relationships>
</file>

<file path=ppt/slides/_rels/slide17.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image" Target="../media/image1.png"/><Relationship Id="rId7" Type="http://schemas.openxmlformats.org/officeDocument/2006/relationships/tags" Target="../tags/tag8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tags" Target="../tags/tag79.xml"/><Relationship Id="rId2" Type="http://schemas.openxmlformats.org/officeDocument/2006/relationships/image" Target="../media/image35.png"/><Relationship Id="rId16" Type="http://schemas.openxmlformats.org/officeDocument/2006/relationships/slideLayout" Target="../slideLayouts/slideLayout2.xml"/><Relationship Id="rId15" Type="http://schemas.openxmlformats.org/officeDocument/2006/relationships/image" Target="../media/image25.png"/><Relationship Id="rId14" Type="http://schemas.openxmlformats.org/officeDocument/2006/relationships/image" Target="../media/image24.png"/><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image" Target="../media/image34.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image" Target="../media/image35.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tags" Target="../tags/tag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tags" Target="../tags/tag88.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tags" Target="../tags/tag87.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7.png"/><Relationship Id="rId7" Type="http://schemas.openxmlformats.org/officeDocument/2006/relationships/image" Target="../media/image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0" Type="http://schemas.openxmlformats.org/officeDocument/2006/relationships/notesSlide" Target="../notesSlides/notesSlide11.xml"/><Relationship Id="rId1" Type="http://schemas.openxmlformats.org/officeDocument/2006/relationships/tags" Target="../tags/tag89.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image" Target="../media/image5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1.png"/><Relationship Id="rId1" Type="http://schemas.openxmlformats.org/officeDocument/2006/relationships/tags" Target="../tags/tag9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image" Target="../media/image56.jpeg"/><Relationship Id="rId7" Type="http://schemas.openxmlformats.org/officeDocument/2006/relationships/tags" Target="../tags/tag97.xml"/><Relationship Id="rId6" Type="http://schemas.openxmlformats.org/officeDocument/2006/relationships/image" Target="../media/image55.jpeg"/><Relationship Id="rId5" Type="http://schemas.openxmlformats.org/officeDocument/2006/relationships/tags" Target="../tags/tag96.xml"/><Relationship Id="rId41" Type="http://schemas.openxmlformats.org/officeDocument/2006/relationships/slideLayout" Target="../slideLayouts/slideLayout2.xml"/><Relationship Id="rId40" Type="http://schemas.openxmlformats.org/officeDocument/2006/relationships/tags" Target="../tags/tag119.xml"/><Relationship Id="rId4" Type="http://schemas.openxmlformats.org/officeDocument/2006/relationships/image" Target="../media/image54.jpeg"/><Relationship Id="rId39" Type="http://schemas.openxmlformats.org/officeDocument/2006/relationships/tags" Target="../tags/tag118.xml"/><Relationship Id="rId38" Type="http://schemas.openxmlformats.org/officeDocument/2006/relationships/image" Target="../media/image63.jpeg"/><Relationship Id="rId37" Type="http://schemas.openxmlformats.org/officeDocument/2006/relationships/tags" Target="../tags/tag117.xml"/><Relationship Id="rId36" Type="http://schemas.openxmlformats.org/officeDocument/2006/relationships/tags" Target="../tags/tag116.xml"/><Relationship Id="rId35" Type="http://schemas.openxmlformats.org/officeDocument/2006/relationships/tags" Target="../tags/tag115.xml"/><Relationship Id="rId34" Type="http://schemas.openxmlformats.org/officeDocument/2006/relationships/tags" Target="../tags/tag114.xml"/><Relationship Id="rId33" Type="http://schemas.openxmlformats.org/officeDocument/2006/relationships/image" Target="../media/image62.jpeg"/><Relationship Id="rId32" Type="http://schemas.openxmlformats.org/officeDocument/2006/relationships/tags" Target="../tags/tag113.xml"/><Relationship Id="rId31" Type="http://schemas.openxmlformats.org/officeDocument/2006/relationships/tags" Target="../tags/tag112.xml"/><Relationship Id="rId30" Type="http://schemas.openxmlformats.org/officeDocument/2006/relationships/tags" Target="../tags/tag111.xml"/><Relationship Id="rId3" Type="http://schemas.openxmlformats.org/officeDocument/2006/relationships/tags" Target="../tags/tag95.xml"/><Relationship Id="rId29" Type="http://schemas.openxmlformats.org/officeDocument/2006/relationships/tags" Target="../tags/tag110.xml"/><Relationship Id="rId28" Type="http://schemas.openxmlformats.org/officeDocument/2006/relationships/image" Target="../media/image31.png"/><Relationship Id="rId27" Type="http://schemas.openxmlformats.org/officeDocument/2006/relationships/tags" Target="../tags/tag109.xml"/><Relationship Id="rId26" Type="http://schemas.openxmlformats.org/officeDocument/2006/relationships/image" Target="../media/image32.jpeg"/><Relationship Id="rId25" Type="http://schemas.openxmlformats.org/officeDocument/2006/relationships/image" Target="../media/image61.jpeg"/><Relationship Id="rId24" Type="http://schemas.openxmlformats.org/officeDocument/2006/relationships/image" Target="../media/image60.jpeg"/><Relationship Id="rId23" Type="http://schemas.openxmlformats.org/officeDocument/2006/relationships/image" Target="../media/image34.jpeg"/><Relationship Id="rId22" Type="http://schemas.openxmlformats.org/officeDocument/2006/relationships/tags" Target="../tags/tag108.xml"/><Relationship Id="rId21" Type="http://schemas.openxmlformats.org/officeDocument/2006/relationships/tags" Target="../tags/tag107.xml"/><Relationship Id="rId20" Type="http://schemas.openxmlformats.org/officeDocument/2006/relationships/tags" Target="../tags/tag106.xml"/><Relationship Id="rId2" Type="http://schemas.openxmlformats.org/officeDocument/2006/relationships/tags" Target="../tags/tag94.xml"/><Relationship Id="rId19" Type="http://schemas.openxmlformats.org/officeDocument/2006/relationships/tags" Target="../tags/tag105.xml"/><Relationship Id="rId18" Type="http://schemas.openxmlformats.org/officeDocument/2006/relationships/image" Target="../media/image59.jpeg"/><Relationship Id="rId17" Type="http://schemas.openxmlformats.org/officeDocument/2006/relationships/tags" Target="../tags/tag104.xml"/><Relationship Id="rId16" Type="http://schemas.openxmlformats.org/officeDocument/2006/relationships/image" Target="../media/image58.jpeg"/><Relationship Id="rId15" Type="http://schemas.openxmlformats.org/officeDocument/2006/relationships/tags" Target="../tags/tag103.xml"/><Relationship Id="rId14" Type="http://schemas.openxmlformats.org/officeDocument/2006/relationships/image" Target="../media/image57.jpeg"/><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tags" Target="../tags/tag93.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jpeg"/><Relationship Id="rId2" Type="http://schemas.openxmlformats.org/officeDocument/2006/relationships/tags" Target="../tags/tag121.xml"/><Relationship Id="rId1" Type="http://schemas.openxmlformats.org/officeDocument/2006/relationships/tags" Target="../tags/tag1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image" Target="../media/image76.png"/><Relationship Id="rId7" Type="http://schemas.openxmlformats.org/officeDocument/2006/relationships/image" Target="../media/image75.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tags" Target="../tags/tag124.xml"/><Relationship Id="rId2" Type="http://schemas.openxmlformats.org/officeDocument/2006/relationships/tags" Target="../tags/tag123.xml"/><Relationship Id="rId11" Type="http://schemas.openxmlformats.org/officeDocument/2006/relationships/slideLayout" Target="../slideLayouts/slideLayout2.xml"/><Relationship Id="rId10" Type="http://schemas.openxmlformats.org/officeDocument/2006/relationships/image" Target="../media/image78.png"/><Relationship Id="rId1" Type="http://schemas.openxmlformats.org/officeDocument/2006/relationships/tags" Target="../tags/tag122.xml"/></Relationships>
</file>

<file path=ppt/slides/_rels/slide31.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tags" Target="../tags/tag127.xml"/><Relationship Id="rId2" Type="http://schemas.openxmlformats.org/officeDocument/2006/relationships/tags" Target="../tags/tag126.xml"/><Relationship Id="rId11" Type="http://schemas.openxmlformats.org/officeDocument/2006/relationships/slideLayout" Target="../slideLayouts/slideLayout2.xml"/><Relationship Id="rId10" Type="http://schemas.openxmlformats.org/officeDocument/2006/relationships/image" Target="../media/image75.png"/><Relationship Id="rId1" Type="http://schemas.openxmlformats.org/officeDocument/2006/relationships/tags" Target="../tags/tag125.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6.png"/><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tags" Target="../tags/tag129.xml"/><Relationship Id="rId1" Type="http://schemas.openxmlformats.org/officeDocument/2006/relationships/tags" Target="../tags/tag128.xml"/></Relationships>
</file>

<file path=ppt/slides/_rels/slide33.xml.rels><?xml version="1.0" encoding="UTF-8" standalone="yes"?>
<Relationships xmlns="http://schemas.openxmlformats.org/package/2006/relationships"><Relationship Id="rId9" Type="http://schemas.openxmlformats.org/officeDocument/2006/relationships/image" Target="../media/image90.png"/><Relationship Id="rId8" Type="http://schemas.openxmlformats.org/officeDocument/2006/relationships/image" Target="../media/image89.png"/><Relationship Id="rId7" Type="http://schemas.openxmlformats.org/officeDocument/2006/relationships/image" Target="../media/image88.png"/><Relationship Id="rId6" Type="http://schemas.openxmlformats.org/officeDocument/2006/relationships/image" Target="../media/image62.jpeg"/><Relationship Id="rId5" Type="http://schemas.openxmlformats.org/officeDocument/2006/relationships/tags" Target="../tags/tag133.xml"/><Relationship Id="rId4" Type="http://schemas.openxmlformats.org/officeDocument/2006/relationships/image" Target="../media/image87.jpeg"/><Relationship Id="rId3" Type="http://schemas.openxmlformats.org/officeDocument/2006/relationships/tags" Target="../tags/tag132.xml"/><Relationship Id="rId2" Type="http://schemas.openxmlformats.org/officeDocument/2006/relationships/tags" Target="../tags/tag131.xml"/><Relationship Id="rId10" Type="http://schemas.openxmlformats.org/officeDocument/2006/relationships/slideLayout" Target="../slideLayouts/slideLayout2.xml"/><Relationship Id="rId1" Type="http://schemas.openxmlformats.org/officeDocument/2006/relationships/tags" Target="../tags/tag130.xml"/></Relationships>
</file>

<file path=ppt/slides/_rels/slide34.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3.png"/><Relationship Id="rId7" Type="http://schemas.openxmlformats.org/officeDocument/2006/relationships/image" Target="../media/image92.png"/><Relationship Id="rId6" Type="http://schemas.openxmlformats.org/officeDocument/2006/relationships/image" Target="../media/image91.jpeg"/><Relationship Id="rId5" Type="http://schemas.openxmlformats.org/officeDocument/2006/relationships/tags" Target="../tags/tag137.xml"/><Relationship Id="rId4" Type="http://schemas.openxmlformats.org/officeDocument/2006/relationships/image" Target="../media/image58.jpeg"/><Relationship Id="rId3" Type="http://schemas.openxmlformats.org/officeDocument/2006/relationships/tags" Target="../tags/tag136.xml"/><Relationship Id="rId2" Type="http://schemas.openxmlformats.org/officeDocument/2006/relationships/tags" Target="../tags/tag135.xml"/><Relationship Id="rId10" Type="http://schemas.openxmlformats.org/officeDocument/2006/relationships/slideLayout" Target="../slideLayouts/slideLayout2.xml"/><Relationship Id="rId1" Type="http://schemas.openxmlformats.org/officeDocument/2006/relationships/tags" Target="../tags/tag1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9" Type="http://schemas.openxmlformats.org/officeDocument/2006/relationships/image" Target="../media/image99.png"/><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tags" Target="../tags/tag139.xml"/><Relationship Id="rId3" Type="http://schemas.openxmlformats.org/officeDocument/2006/relationships/image" Target="../media/image96.png"/><Relationship Id="rId2" Type="http://schemas.openxmlformats.org/officeDocument/2006/relationships/image" Target="../media/image95.png"/><Relationship Id="rId14" Type="http://schemas.openxmlformats.org/officeDocument/2006/relationships/notesSlide" Target="../notesSlides/notesSlide15.xml"/><Relationship Id="rId13" Type="http://schemas.openxmlformats.org/officeDocument/2006/relationships/slideLayout" Target="../slideLayouts/slideLayout2.xml"/><Relationship Id="rId12" Type="http://schemas.openxmlformats.org/officeDocument/2006/relationships/image" Target="../media/image102.png"/><Relationship Id="rId11" Type="http://schemas.openxmlformats.org/officeDocument/2006/relationships/image" Target="../media/image101.png"/><Relationship Id="rId10" Type="http://schemas.openxmlformats.org/officeDocument/2006/relationships/image" Target="../media/image100.png"/><Relationship Id="rId1" Type="http://schemas.openxmlformats.org/officeDocument/2006/relationships/tags" Target="../tags/tag1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1.png"/><Relationship Id="rId21" Type="http://schemas.openxmlformats.org/officeDocument/2006/relationships/slideLayout" Target="../slideLayouts/slideLayout7.xml"/><Relationship Id="rId20" Type="http://schemas.openxmlformats.org/officeDocument/2006/relationships/image" Target="../media/image5.png"/><Relationship Id="rId2" Type="http://schemas.openxmlformats.org/officeDocument/2006/relationships/tags" Target="../tags/tag3.xml"/><Relationship Id="rId19" Type="http://schemas.openxmlformats.org/officeDocument/2006/relationships/image" Target="../media/image4.png"/><Relationship Id="rId18" Type="http://schemas.openxmlformats.org/officeDocument/2006/relationships/tags" Target="../tags/tag16.xml"/><Relationship Id="rId17" Type="http://schemas.openxmlformats.org/officeDocument/2006/relationships/image" Target="../media/image3.png"/><Relationship Id="rId16" Type="http://schemas.openxmlformats.org/officeDocument/2006/relationships/tags" Target="../tags/tag15.xml"/><Relationship Id="rId15" Type="http://schemas.openxmlformats.org/officeDocument/2006/relationships/image" Target="../media/image2.png"/><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image" Target="../media/image6.png"/><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1.png"/><Relationship Id="rId23" Type="http://schemas.openxmlformats.org/officeDocument/2006/relationships/notesSlide" Target="../notesSlides/notesSlide3.xml"/><Relationship Id="rId22" Type="http://schemas.openxmlformats.org/officeDocument/2006/relationships/slideLayout" Target="../slideLayouts/slideLayout7.xml"/><Relationship Id="rId21" Type="http://schemas.openxmlformats.org/officeDocument/2006/relationships/image" Target="../media/image9.png"/><Relationship Id="rId20" Type="http://schemas.openxmlformats.org/officeDocument/2006/relationships/tags" Target="../tags/tag32.xml"/><Relationship Id="rId2" Type="http://schemas.openxmlformats.org/officeDocument/2006/relationships/tags" Target="../tags/tag18.xml"/><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image" Target="../media/image8.jpeg"/><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image" Target="../media/image7.jpeg"/><Relationship Id="rId10" Type="http://schemas.openxmlformats.org/officeDocument/2006/relationships/tags" Target="../tags/tag24.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1.png"/><Relationship Id="rId22" Type="http://schemas.openxmlformats.org/officeDocument/2006/relationships/notesSlide" Target="../notesSlides/notesSlide4.xml"/><Relationship Id="rId21" Type="http://schemas.openxmlformats.org/officeDocument/2006/relationships/slideLayout" Target="../slideLayouts/slideLayout2.xml"/><Relationship Id="rId20" Type="http://schemas.openxmlformats.org/officeDocument/2006/relationships/image" Target="../media/image13.png"/><Relationship Id="rId2" Type="http://schemas.openxmlformats.org/officeDocument/2006/relationships/tags" Target="../tags/tag34.xml"/><Relationship Id="rId19" Type="http://schemas.openxmlformats.org/officeDocument/2006/relationships/image" Target="../media/image12.png"/><Relationship Id="rId18" Type="http://schemas.openxmlformats.org/officeDocument/2006/relationships/tags" Target="../tags/tag47.xml"/><Relationship Id="rId17" Type="http://schemas.openxmlformats.org/officeDocument/2006/relationships/image" Target="../media/image11.png"/><Relationship Id="rId16" Type="http://schemas.openxmlformats.org/officeDocument/2006/relationships/tags" Target="../tags/tag46.xml"/><Relationship Id="rId15" Type="http://schemas.openxmlformats.org/officeDocument/2006/relationships/image" Target="../media/image10.png"/><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a:spLocks noGrp="1" noChangeArrowheads="1"/>
          </p:cNvSpPr>
          <p:nvPr/>
        </p:nvSpPr>
        <p:spPr bwMode="auto">
          <a:xfrm>
            <a:off x="3200476" y="1124744"/>
            <a:ext cx="5791048"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defTabSz="914400">
              <a:buFontTx/>
              <a:buNone/>
            </a:pPr>
            <a:endParaRPr lang="zh-CN" altLang="en-US" sz="15335" b="1" dirty="0">
              <a:solidFill>
                <a:srgbClr val="231815"/>
              </a:solidFill>
              <a:latin typeface="+mj-lt"/>
              <a:ea typeface="微软雅黑" panose="020B0503020204020204" charset="-122"/>
              <a:cs typeface="Arial" panose="020B0604020202020204" pitchFamily="34" charset="0"/>
              <a:sym typeface="微软雅黑" panose="020B0503020204020204" charset="-122"/>
            </a:endParaRPr>
          </a:p>
        </p:txBody>
      </p:sp>
      <p:sp>
        <p:nvSpPr>
          <p:cNvPr id="6" name="矩形 5"/>
          <p:cNvSpPr/>
          <p:nvPr/>
        </p:nvSpPr>
        <p:spPr>
          <a:xfrm>
            <a:off x="0" y="1298132"/>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a:latin typeface="微软雅黑" panose="020B0503020204020204" charset="-122"/>
              <a:ea typeface="微软雅黑" panose="020B0503020204020204" charset="-122"/>
            </a:endParaRPr>
          </a:p>
        </p:txBody>
      </p:sp>
      <p:sp>
        <p:nvSpPr>
          <p:cNvPr id="7" name="矩形 6"/>
          <p:cNvSpPr/>
          <p:nvPr/>
        </p:nvSpPr>
        <p:spPr>
          <a:xfrm>
            <a:off x="2903471" y="2587665"/>
            <a:ext cx="6099983" cy="1106805"/>
          </a:xfrm>
          <a:prstGeom prst="rect">
            <a:avLst/>
          </a:prstGeom>
        </p:spPr>
        <p:txBody>
          <a:bodyPr wrap="square">
            <a:spAutoFit/>
          </a:bodyPr>
          <a:lstStyle/>
          <a:p>
            <a:pPr algn="ctr"/>
            <a:r>
              <a:rPr lang="zh-CN" altLang="en-US" sz="6600" b="1" dirty="0">
                <a:solidFill>
                  <a:schemeClr val="bg1"/>
                </a:solidFill>
                <a:latin typeface="等线 Light" panose="02010600030101010101" charset="-122"/>
                <a:ea typeface="等线 Light" panose="02010600030101010101" charset="-122"/>
              </a:rPr>
              <a:t>安检评估培训</a:t>
            </a:r>
            <a:endParaRPr lang="zh-CN" altLang="en-US" sz="6600" b="1" dirty="0">
              <a:solidFill>
                <a:schemeClr val="bg1"/>
              </a:solidFill>
              <a:latin typeface="等线 Light" panose="02010600030101010101" charset="-122"/>
              <a:ea typeface="等线 Light" panose="02010600030101010101" charset="-122"/>
            </a:endParaRPr>
          </a:p>
        </p:txBody>
      </p:sp>
      <p:sp>
        <p:nvSpPr>
          <p:cNvPr id="3" name="灯片编号占位符 2"/>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7431405" cy="460375"/>
          </a:xfrm>
          <a:prstGeom prst="rect">
            <a:avLst/>
          </a:prstGeom>
        </p:spPr>
        <p:txBody>
          <a:bodyPr wrap="square">
            <a:spAutoFit/>
          </a:bodyPr>
          <a:lstStyle/>
          <a:p>
            <a:pPr algn="l"/>
            <a:r>
              <a:rPr lang="en-US" altLang="zh-CN" sz="2400" b="1" dirty="0">
                <a:latin typeface="等线 Light" panose="02010600030101010101" charset="-122"/>
                <a:ea typeface="等线 Light" panose="02010600030101010101" charset="-122"/>
                <a:sym typeface="+mn-ea"/>
              </a:rPr>
              <a:t>4-1</a:t>
            </a:r>
            <a:r>
              <a:rPr lang="zh-CN" altLang="en-US" sz="2400" b="1" dirty="0">
                <a:latin typeface="等线 Light" panose="02010600030101010101" charset="-122"/>
                <a:ea typeface="等线 Light" panose="02010600030101010101" charset="-122"/>
                <a:sym typeface="+mn-ea"/>
              </a:rPr>
              <a:t>、系统指引</a:t>
            </a:r>
            <a:r>
              <a:rPr lang="en-US" altLang="zh-CN" sz="2400" b="1" dirty="0">
                <a:latin typeface="等线 Light" panose="02010600030101010101" charset="-122"/>
                <a:ea typeface="等线 Light" panose="02010600030101010101" charset="-122"/>
                <a:sym typeface="+mn-ea"/>
              </a:rPr>
              <a:t>-</a:t>
            </a:r>
            <a:r>
              <a:rPr lang="zh-CN" sz="2400" b="1" dirty="0">
                <a:solidFill>
                  <a:srgbClr val="FF0000"/>
                </a:solidFill>
                <a:latin typeface="等线 Light" panose="02010600030101010101" charset="-122"/>
                <a:ea typeface="等线 Light" panose="02010600030101010101" charset="-122"/>
                <a:sym typeface="+mn-ea"/>
              </a:rPr>
              <a:t>客服系统</a:t>
            </a:r>
            <a:r>
              <a:rPr lang="zh-CN" altLang="en-US" sz="2400" b="1" dirty="0">
                <a:solidFill>
                  <a:srgbClr val="FF0000"/>
                </a:solidFill>
                <a:latin typeface="等线 Light" panose="02010600030101010101" charset="-122"/>
                <a:ea typeface="等线 Light" panose="02010600030101010101" charset="-122"/>
                <a:sym typeface="+mn-ea"/>
              </a:rPr>
              <a:t>客户资料完善操作流程</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2" name="灯片编号占位符 1"/>
          <p:cNvSpPr>
            <a:spLocks noGrp="1"/>
          </p:cNvSpPr>
          <p:nvPr>
            <p:ph type="sldNum" sz="quarter" idx="12"/>
          </p:nvPr>
        </p:nvSpPr>
        <p:spPr>
          <a:xfrm>
            <a:off x="10980420" y="6356350"/>
            <a:ext cx="373380" cy="365125"/>
          </a:xfrm>
        </p:spPr>
        <p:txBody>
          <a:bodyPr/>
          <a:p>
            <a:fld id="{565CE74E-AB26-4998-AD42-012C4C1AD076}" type="slidenum">
              <a:rPr lang="zh-CN" altLang="en-US" smtClean="0"/>
            </a:fld>
            <a:endParaRPr lang="zh-CN" altLang="en-US"/>
          </a:p>
        </p:txBody>
      </p:sp>
      <p:pic>
        <p:nvPicPr>
          <p:cNvPr id="12" name="图片 11" descr="a9ba4d3b4e7548007d06cf8bf425992"/>
          <p:cNvPicPr>
            <a:picLocks noChangeAspect="1"/>
          </p:cNvPicPr>
          <p:nvPr/>
        </p:nvPicPr>
        <p:blipFill>
          <a:blip r:embed="rId1"/>
          <a:stretch>
            <a:fillRect/>
          </a:stretch>
        </p:blipFill>
        <p:spPr>
          <a:xfrm>
            <a:off x="695960" y="977900"/>
            <a:ext cx="8395335" cy="5189220"/>
          </a:xfrm>
          <a:prstGeom prst="rect">
            <a:avLst/>
          </a:prstGeom>
        </p:spPr>
      </p:pic>
      <p:pic>
        <p:nvPicPr>
          <p:cNvPr id="13" name="图片 12" descr="bda7308e029e4e70d703aa699b1ea08"/>
          <p:cNvPicPr>
            <a:picLocks noChangeAspect="1"/>
          </p:cNvPicPr>
          <p:nvPr/>
        </p:nvPicPr>
        <p:blipFill>
          <a:blip r:embed="rId2"/>
          <a:stretch>
            <a:fillRect/>
          </a:stretch>
        </p:blipFill>
        <p:spPr>
          <a:xfrm>
            <a:off x="695960" y="977900"/>
            <a:ext cx="8392160" cy="4400550"/>
          </a:xfrm>
          <a:prstGeom prst="rect">
            <a:avLst/>
          </a:prstGeom>
        </p:spPr>
      </p:pic>
      <p:sp>
        <p:nvSpPr>
          <p:cNvPr id="14" name="文本框 13"/>
          <p:cNvSpPr txBox="1"/>
          <p:nvPr/>
        </p:nvSpPr>
        <p:spPr>
          <a:xfrm>
            <a:off x="9125585" y="993140"/>
            <a:ext cx="2588895" cy="497205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marL="342900" indent="-342900" algn="l">
              <a:buFont typeface="+mj-lt"/>
              <a:buAutoNum type="arabicPeriod"/>
            </a:pPr>
            <a:r>
              <a:rPr lang="zh-CN" sz="1600" dirty="0"/>
              <a:t>客户列表</a:t>
            </a:r>
            <a:r>
              <a:rPr lang="en-US" altLang="zh-CN" sz="1600" dirty="0"/>
              <a:t>-</a:t>
            </a:r>
            <a:r>
              <a:rPr lang="zh-CN" altLang="en-US" sz="1600" dirty="0"/>
              <a:t>编辑</a:t>
            </a:r>
            <a:r>
              <a:rPr lang="en-US" altLang="zh-CN" sz="1600" dirty="0"/>
              <a:t> </a:t>
            </a:r>
            <a:r>
              <a:rPr lang="zh-CN" altLang="en-US" sz="1600" dirty="0"/>
              <a:t>客户资料；</a:t>
            </a:r>
            <a:endParaRPr lang="zh-CN" sz="1600" dirty="0"/>
          </a:p>
          <a:p>
            <a:pPr marL="342900" indent="-342900" algn="l">
              <a:buFont typeface="+mj-lt"/>
              <a:buAutoNum type="arabicPeriod"/>
            </a:pPr>
            <a:r>
              <a:rPr lang="zh-CN" sz="1600" dirty="0"/>
              <a:t>客户地址旁，点击</a:t>
            </a:r>
            <a:r>
              <a:rPr lang="en-US" altLang="zh-CN" sz="1600" dirty="0"/>
              <a:t>“</a:t>
            </a:r>
            <a:r>
              <a:rPr lang="zh-CN" altLang="en-US" sz="1600" dirty="0"/>
              <a:t>更多信息</a:t>
            </a:r>
            <a:r>
              <a:rPr lang="en-US" altLang="zh-CN" sz="1600" dirty="0"/>
              <a:t>”</a:t>
            </a:r>
            <a:r>
              <a:rPr lang="zh-CN" altLang="en-US" sz="1600" dirty="0"/>
              <a:t>进入客户资料完善界面</a:t>
            </a:r>
            <a:r>
              <a:rPr lang="zh-CN" sz="1600" dirty="0"/>
              <a:t>；</a:t>
            </a:r>
            <a:endParaRPr lang="zh-CN" sz="1600" dirty="0"/>
          </a:p>
          <a:p>
            <a:pPr marL="342900" indent="-342900" algn="l">
              <a:buFont typeface="+mj-lt"/>
              <a:buAutoNum type="arabicPeriod"/>
            </a:pPr>
            <a:r>
              <a:rPr sz="1600" dirty="0">
                <a:sym typeface="+mn-ea"/>
              </a:rPr>
              <a:t>建筑属性：商品房</a:t>
            </a:r>
            <a:r>
              <a:rPr lang="en-US" sz="1600" dirty="0">
                <a:sym typeface="+mn-ea"/>
              </a:rPr>
              <a:t>/自建房</a:t>
            </a:r>
            <a:endParaRPr lang="en-US" sz="1600" dirty="0"/>
          </a:p>
          <a:p>
            <a:pPr marL="342900" indent="-342900" algn="l">
              <a:buFont typeface="+mj-lt"/>
              <a:buAutoNum type="arabicPeriod"/>
            </a:pPr>
            <a:r>
              <a:rPr sz="1600" dirty="0">
                <a:sym typeface="+mn-ea"/>
              </a:rPr>
              <a:t>详细地址</a:t>
            </a:r>
            <a:r>
              <a:rPr lang="zh-CN" sz="1600" dirty="0">
                <a:sym typeface="+mn-ea"/>
              </a:rPr>
              <a:t>：</a:t>
            </a:r>
            <a:r>
              <a:rPr sz="1600" dirty="0">
                <a:sym typeface="+mn-ea"/>
              </a:rPr>
              <a:t>商品房详细地址填写规范：必须录入小区名称、楼栋号、单元、房间号</a:t>
            </a:r>
            <a:r>
              <a:rPr lang="zh-CN" sz="1600" dirty="0">
                <a:sym typeface="+mn-ea"/>
              </a:rPr>
              <a:t>；</a:t>
            </a:r>
            <a:r>
              <a:rPr sz="1600" dirty="0">
                <a:sym typeface="+mn-ea"/>
              </a:rPr>
              <a:t>独栋自建房需录入门牌号上的街道名称及编号多层出租自建房则需多录入房间号。</a:t>
            </a:r>
            <a:endParaRPr sz="1600" dirty="0">
              <a:sym typeface="+mn-ea"/>
            </a:endParaRPr>
          </a:p>
          <a:p>
            <a:pPr marL="342900" indent="-342900" algn="l">
              <a:buFont typeface="+mj-lt"/>
              <a:buAutoNum type="arabicPeriod"/>
            </a:pPr>
            <a:r>
              <a:rPr lang="zh-CN" altLang="en-US" sz="1600" dirty="0"/>
              <a:t>录入完成后，请点击保存，可在客户详情</a:t>
            </a:r>
            <a:r>
              <a:rPr lang="en-US" altLang="zh-CN" sz="1600" dirty="0"/>
              <a:t>-</a:t>
            </a:r>
            <a:r>
              <a:rPr lang="zh-CN" altLang="en-US" sz="1600" dirty="0"/>
              <a:t>客户信息</a:t>
            </a:r>
            <a:r>
              <a:rPr lang="en-US" altLang="zh-CN" sz="1600" dirty="0"/>
              <a:t>-</a:t>
            </a:r>
            <a:r>
              <a:rPr lang="zh-CN" altLang="en-US" sz="1600" dirty="0"/>
              <a:t>详情，查看。</a:t>
            </a:r>
            <a:endParaRPr lang="zh-CN" altLang="en-US" sz="1600" dirty="0"/>
          </a:p>
        </p:txBody>
      </p:sp>
      <p:pic>
        <p:nvPicPr>
          <p:cNvPr id="16" name="图片 15" descr="4fa4318ddc9666fc3cbf936cb733f76"/>
          <p:cNvPicPr>
            <a:picLocks noChangeAspect="1"/>
          </p:cNvPicPr>
          <p:nvPr/>
        </p:nvPicPr>
        <p:blipFill>
          <a:blip r:embed="rId3"/>
          <a:stretch>
            <a:fillRect/>
          </a:stretch>
        </p:blipFill>
        <p:spPr>
          <a:xfrm>
            <a:off x="695960" y="980440"/>
            <a:ext cx="8391525" cy="4422140"/>
          </a:xfrm>
          <a:prstGeom prst="rect">
            <a:avLst/>
          </a:prstGeom>
        </p:spPr>
      </p:pic>
      <p:pic>
        <p:nvPicPr>
          <p:cNvPr id="20" name="图片 19" descr="7cbb94982c207dfe6aa1c76fbc0a407"/>
          <p:cNvPicPr>
            <a:picLocks noChangeAspect="1"/>
          </p:cNvPicPr>
          <p:nvPr/>
        </p:nvPicPr>
        <p:blipFill>
          <a:blip r:embed="rId4"/>
          <a:stretch>
            <a:fillRect/>
          </a:stretch>
        </p:blipFill>
        <p:spPr>
          <a:xfrm>
            <a:off x="696595" y="1052830"/>
            <a:ext cx="8428990" cy="4018280"/>
          </a:xfrm>
          <a:prstGeom prst="rect">
            <a:avLst/>
          </a:prstGeom>
        </p:spPr>
      </p:pic>
      <p:pic>
        <p:nvPicPr>
          <p:cNvPr id="21" name="图片 20" descr="c72a1ba49c6899265e5c83874731d38"/>
          <p:cNvPicPr>
            <a:picLocks noChangeAspect="1"/>
          </p:cNvPicPr>
          <p:nvPr/>
        </p:nvPicPr>
        <p:blipFill>
          <a:blip r:embed="rId5"/>
          <a:stretch>
            <a:fillRect/>
          </a:stretch>
        </p:blipFill>
        <p:spPr>
          <a:xfrm>
            <a:off x="696595" y="981075"/>
            <a:ext cx="8405495" cy="46558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65" fill="hold" display="1" masterRel="nextClick" afterEffect="1"/>
                                        <p:tgtEl>
                                          <p:spTgt spid="1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set>
                                      <p:cBhvr override="childStyle">
                                        <p:cTn dur="65" fill="hold" display="1" masterRel="nextClick" afterEffect="1"/>
                                        <p:tgtEl>
                                          <p:spTgt spid="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65" fill="hold" display="1" masterRel="nextClick" afterEffect="1"/>
                                        <p:tgtEl>
                                          <p:spTgt spid="1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subTnLst>
                                    <p:set>
                                      <p:cBhvr override="childStyle">
                                        <p:cTn dur="65" fill="hold" display="1" masterRel="nextClick" afterEffect="1"/>
                                        <p:tgtEl>
                                          <p:spTgt spid="2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subTnLst>
                                    <p:set>
                                      <p:cBhvr override="childStyle">
                                        <p:cTn dur="65" fill="hold" display="1"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1"/>
          <a:stretch>
            <a:fillRect/>
          </a:stretch>
        </p:blipFill>
        <p:spPr>
          <a:xfrm>
            <a:off x="335915" y="1341120"/>
            <a:ext cx="8560800" cy="4384800"/>
          </a:xfrm>
          <a:prstGeom prst="rect">
            <a:avLst/>
          </a:prstGeom>
        </p:spPr>
      </p:pic>
      <p:pic>
        <p:nvPicPr>
          <p:cNvPr id="4" name="图片 3"/>
          <p:cNvPicPr/>
          <p:nvPr/>
        </p:nvPicPr>
        <p:blipFill>
          <a:blip r:embed="rId2"/>
          <a:stretch>
            <a:fillRect/>
          </a:stretch>
        </p:blipFill>
        <p:spPr>
          <a:xfrm>
            <a:off x="335915" y="1341120"/>
            <a:ext cx="8560800" cy="4384800"/>
          </a:xfrm>
          <a:prstGeom prst="rect">
            <a:avLst/>
          </a:prstGeom>
        </p:spPr>
      </p:pic>
      <p:sp>
        <p:nvSpPr>
          <p:cNvPr id="17" name="矩形 16"/>
          <p:cNvSpPr/>
          <p:nvPr/>
        </p:nvSpPr>
        <p:spPr>
          <a:xfrm>
            <a:off x="107315" y="116840"/>
            <a:ext cx="7644130" cy="460375"/>
          </a:xfrm>
          <a:prstGeom prst="rect">
            <a:avLst/>
          </a:prstGeom>
        </p:spPr>
        <p:txBody>
          <a:bodyPr wrap="square">
            <a:spAutoFit/>
          </a:bodyPr>
          <a:lstStyle/>
          <a:p>
            <a:pPr algn="l"/>
            <a:r>
              <a:rPr lang="en-US" altLang="zh-CN" sz="2400" b="1" dirty="0">
                <a:latin typeface="等线 Light" panose="02010600030101010101" charset="-122"/>
                <a:ea typeface="等线 Light" panose="02010600030101010101" charset="-122"/>
                <a:sym typeface="+mn-ea"/>
              </a:rPr>
              <a:t>4-1</a:t>
            </a:r>
            <a:r>
              <a:rPr lang="zh-CN" altLang="en-US" sz="2400" b="1" dirty="0">
                <a:latin typeface="等线 Light" panose="02010600030101010101" charset="-122"/>
                <a:ea typeface="等线 Light" panose="02010600030101010101" charset="-122"/>
                <a:sym typeface="+mn-ea"/>
              </a:rPr>
              <a:t>、系统指引</a:t>
            </a:r>
            <a:r>
              <a:rPr lang="en-US" altLang="zh-CN" sz="2400" b="1" dirty="0">
                <a:latin typeface="等线 Light" panose="02010600030101010101" charset="-122"/>
                <a:ea typeface="等线 Light" panose="02010600030101010101" charset="-122"/>
                <a:sym typeface="+mn-ea"/>
              </a:rPr>
              <a:t>-</a:t>
            </a:r>
            <a:r>
              <a:rPr lang="zh-CN" sz="2400" b="1" dirty="0">
                <a:solidFill>
                  <a:srgbClr val="FF0000"/>
                </a:solidFill>
                <a:latin typeface="等线 Light" panose="02010600030101010101" charset="-122"/>
                <a:ea typeface="等线 Light" panose="02010600030101010101" charset="-122"/>
                <a:sym typeface="+mn-ea"/>
              </a:rPr>
              <a:t>客服系统</a:t>
            </a:r>
            <a:r>
              <a:rPr lang="zh-CN" altLang="en-US" sz="2400" b="1" dirty="0">
                <a:solidFill>
                  <a:srgbClr val="FF0000"/>
                </a:solidFill>
                <a:latin typeface="等线 Light" panose="02010600030101010101" charset="-122"/>
                <a:ea typeface="等线 Light" panose="02010600030101010101" charset="-122"/>
                <a:sym typeface="+mn-ea"/>
              </a:rPr>
              <a:t>户资料供气协议操作流程</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
        <p:nvSpPr>
          <p:cNvPr id="16" name="文本框 15"/>
          <p:cNvSpPr txBox="1"/>
          <p:nvPr>
            <p:custDataLst>
              <p:tags r:id="rId3"/>
            </p:custDataLst>
          </p:nvPr>
        </p:nvSpPr>
        <p:spPr>
          <a:xfrm>
            <a:off x="9125585" y="993140"/>
            <a:ext cx="2588895" cy="497205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marL="342900" indent="-342900" algn="l">
              <a:buFont typeface="+mj-lt"/>
              <a:buAutoNum type="arabicPeriod"/>
            </a:pPr>
            <a:r>
              <a:rPr lang="zh-CN" sz="1600" dirty="0"/>
              <a:t>客户列表</a:t>
            </a:r>
            <a:r>
              <a:rPr lang="en-US" altLang="zh-CN" sz="1600" dirty="0"/>
              <a:t>-</a:t>
            </a:r>
            <a:r>
              <a:rPr lang="zh-CN" altLang="en-US" sz="1600" dirty="0"/>
              <a:t>客户详情</a:t>
            </a:r>
            <a:r>
              <a:rPr lang="en-US" altLang="zh-CN" sz="1600" dirty="0"/>
              <a:t>-</a:t>
            </a:r>
            <a:r>
              <a:rPr lang="zh-CN" altLang="en-US" sz="1600" dirty="0"/>
              <a:t>客户协议</a:t>
            </a:r>
            <a:r>
              <a:rPr lang="en-US" altLang="zh-CN" sz="1600" dirty="0"/>
              <a:t>-</a:t>
            </a:r>
            <a:r>
              <a:rPr lang="zh-CN" altLang="en-US" sz="1600" dirty="0"/>
              <a:t>新增，进行编辑；</a:t>
            </a:r>
            <a:endParaRPr lang="zh-CN" sz="1600" dirty="0"/>
          </a:p>
          <a:p>
            <a:pPr marL="342900" indent="-342900" algn="l">
              <a:buFont typeface="+mj-lt"/>
              <a:buAutoNum type="arabicPeriod"/>
            </a:pPr>
            <a:r>
              <a:rPr lang="zh-CN" altLang="en-US" sz="1600" dirty="0"/>
              <a:t>填写合同编号、签订的时间、结束时间（没有可以不填写）、用气合同照片；</a:t>
            </a:r>
            <a:endParaRPr lang="zh-CN" altLang="en-US" sz="1600" dirty="0"/>
          </a:p>
          <a:p>
            <a:pPr marL="342900" indent="-342900" algn="l">
              <a:buFont typeface="+mj-lt"/>
              <a:buAutoNum type="arabicPeriod"/>
            </a:pPr>
            <a:r>
              <a:rPr lang="zh-CN" altLang="en-US" sz="1600" dirty="0"/>
              <a:t>合同照片需所有页面全部进行拍照，且文字内容需清晰；</a:t>
            </a:r>
            <a:endParaRPr lang="zh-CN" altLang="en-US" sz="1600" dirty="0"/>
          </a:p>
          <a:p>
            <a:pPr marL="342900" indent="-342900" algn="l">
              <a:buFont typeface="+mj-lt"/>
              <a:buAutoNum type="arabicPeriod"/>
            </a:pPr>
            <a:r>
              <a:rPr lang="zh-CN" altLang="en-US" sz="1600" dirty="0"/>
              <a:t>编辑完成点击保存，客户下单时，师傅</a:t>
            </a:r>
            <a:r>
              <a:rPr lang="en-US" altLang="zh-CN" sz="1600" dirty="0"/>
              <a:t>APP</a:t>
            </a:r>
            <a:r>
              <a:rPr lang="zh-CN" altLang="en-US" sz="1600" dirty="0"/>
              <a:t>界面客户名字显示金黄色</a:t>
            </a:r>
            <a:r>
              <a:rPr lang="en-US" altLang="zh-CN" sz="1600" dirty="0"/>
              <a:t>,</a:t>
            </a:r>
            <a:r>
              <a:rPr lang="zh-CN" altLang="en-US" sz="1600" dirty="0"/>
              <a:t>任务列表有客户协议</a:t>
            </a:r>
            <a:r>
              <a:rPr lang="zh-CN" altLang="en-US" sz="1600" dirty="0"/>
              <a:t>标识。</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890" y="194845"/>
            <a:ext cx="4908163" cy="46166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1</a:t>
            </a:r>
            <a:r>
              <a:rPr lang="zh-CN" altLang="en-US" sz="2400" b="1" dirty="0">
                <a:latin typeface="等线 Light" panose="02010600030101010101" charset="-122"/>
                <a:ea typeface="等线 Light" panose="02010600030101010101" charset="-122"/>
                <a:sym typeface="+mn-ea"/>
              </a:rPr>
              <a:t>、安检类型分类</a:t>
            </a:r>
            <a:endParaRPr lang="zh-CN" altLang="en-US" sz="2400" b="1" dirty="0">
              <a:latin typeface="等线 Light" panose="02010600030101010101" charset="-122"/>
              <a:ea typeface="等线 Light" panose="02010600030101010101" charset="-122"/>
              <a:sym typeface="+mn-ea"/>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graphicFrame>
        <p:nvGraphicFramePr>
          <p:cNvPr id="7" name="表格 3"/>
          <p:cNvGraphicFramePr>
            <a:graphicFrameLocks noGrp="1"/>
          </p:cNvGraphicFramePr>
          <p:nvPr>
            <p:custDataLst>
              <p:tags r:id="rId1"/>
            </p:custDataLst>
          </p:nvPr>
        </p:nvGraphicFramePr>
        <p:xfrm>
          <a:off x="1918530" y="1509550"/>
          <a:ext cx="8208312" cy="4351655"/>
        </p:xfrm>
        <a:graphic>
          <a:graphicData uri="http://schemas.openxmlformats.org/drawingml/2006/table">
            <a:tbl>
              <a:tblPr firstRow="1" bandRow="1">
                <a:tableStyleId>{21E4AEA4-8DFA-4A89-87EB-49C32662AFE0}</a:tableStyleId>
              </a:tblPr>
              <a:tblGrid>
                <a:gridCol w="1823085"/>
                <a:gridCol w="1372208"/>
                <a:gridCol w="2506510"/>
                <a:gridCol w="2506509"/>
              </a:tblGrid>
              <a:tr h="386715">
                <a:tc>
                  <a:txBody>
                    <a:bodyPr/>
                    <a:p>
                      <a:pPr algn="ctr"/>
                      <a:r>
                        <a:rPr lang="zh-CN" altLang="en-US" dirty="0">
                          <a:latin typeface="微软雅黑" panose="020B0503020204020204" charset="-122"/>
                          <a:ea typeface="微软雅黑" panose="020B0503020204020204" charset="-122"/>
                        </a:rPr>
                        <a:t>安检类型</a:t>
                      </a:r>
                      <a:endParaRPr lang="zh-CN" altLang="en-US" dirty="0">
                        <a:latin typeface="微软雅黑" panose="020B0503020204020204" charset="-122"/>
                        <a:ea typeface="微软雅黑" panose="020B0503020204020204" charset="-122"/>
                      </a:endParaRPr>
                    </a:p>
                  </a:txBody>
                  <a:tcPr anchor="ctr" anchorCtr="0"/>
                </a:tc>
                <a:tc>
                  <a:txBody>
                    <a:bodyPr/>
                    <a:p>
                      <a:pPr algn="ctr"/>
                      <a:r>
                        <a:rPr lang="zh-CN" altLang="en-US" dirty="0">
                          <a:latin typeface="微软雅黑" panose="020B0503020204020204" charset="-122"/>
                          <a:ea typeface="微软雅黑" panose="020B0503020204020204" charset="-122"/>
                        </a:rPr>
                        <a:t>适用岗位</a:t>
                      </a:r>
                      <a:endParaRPr lang="zh-CN" altLang="en-US" dirty="0">
                        <a:latin typeface="微软雅黑" panose="020B0503020204020204" charset="-122"/>
                        <a:ea typeface="微软雅黑" panose="020B0503020204020204" charset="-122"/>
                      </a:endParaRPr>
                    </a:p>
                  </a:txBody>
                  <a:tcPr anchor="ctr" anchorCtr="0"/>
                </a:tc>
                <a:tc>
                  <a:txBody>
                    <a:bodyPr/>
                    <a:p>
                      <a:pPr algn="ctr">
                        <a:buNone/>
                      </a:pPr>
                      <a:r>
                        <a:rPr lang="zh-CN" altLang="en-US" dirty="0">
                          <a:latin typeface="微软雅黑" panose="020B0503020204020204" charset="-122"/>
                          <a:ea typeface="微软雅黑" panose="020B0503020204020204" charset="-122"/>
                        </a:rPr>
                        <a:t>安检项</a:t>
                      </a:r>
                      <a:endParaRPr lang="zh-CN" altLang="en-US" dirty="0">
                        <a:latin typeface="微软雅黑" panose="020B0503020204020204" charset="-122"/>
                        <a:ea typeface="微软雅黑" panose="020B0503020204020204" charset="-122"/>
                      </a:endParaRPr>
                    </a:p>
                  </a:txBody>
                  <a:tcPr anchor="ctr" anchorCtr="0"/>
                </a:tc>
                <a:tc>
                  <a:txBody>
                    <a:bodyPr/>
                    <a:p>
                      <a:pPr algn="ctr">
                        <a:buNone/>
                      </a:pPr>
                      <a:r>
                        <a:rPr lang="zh-CN" altLang="en-US" dirty="0">
                          <a:latin typeface="微软雅黑" panose="020B0503020204020204" charset="-122"/>
                          <a:ea typeface="微软雅黑" panose="020B0503020204020204" charset="-122"/>
                        </a:rPr>
                        <a:t>照片要求</a:t>
                      </a:r>
                      <a:endParaRPr lang="zh-CN" altLang="en-US" dirty="0">
                        <a:latin typeface="微软雅黑" panose="020B0503020204020204" charset="-122"/>
                        <a:ea typeface="微软雅黑" panose="020B0503020204020204" charset="-122"/>
                      </a:endParaRPr>
                    </a:p>
                  </a:txBody>
                  <a:tcPr anchor="ctr" anchorCtr="0"/>
                </a:tc>
              </a:tr>
              <a:tr h="430772">
                <a:tc>
                  <a:txBody>
                    <a:bodyPr/>
                    <a:p>
                      <a:pPr algn="ctr"/>
                      <a:r>
                        <a:rPr lang="zh-CN" altLang="zh-CN" sz="1600" kern="1200" dirty="0">
                          <a:solidFill>
                            <a:schemeClr val="dk1"/>
                          </a:solidFill>
                          <a:effectLst/>
                          <a:latin typeface="微软雅黑" panose="020B0503020204020204" charset="-122"/>
                          <a:ea typeface="微软雅黑" panose="020B0503020204020204" charset="-122"/>
                          <a:cs typeface="+mn-cs"/>
                        </a:rPr>
                        <a:t>维修安检</a:t>
                      </a:r>
                      <a:endParaRPr lang="zh-CN" altLang="zh-CN" sz="1600" kern="1200" dirty="0">
                        <a:solidFill>
                          <a:schemeClr val="dk1"/>
                        </a:solidFill>
                        <a:effectLst/>
                        <a:latin typeface="微软雅黑" panose="020B0503020204020204" charset="-122"/>
                        <a:ea typeface="微软雅黑" panose="020B0503020204020204" charset="-122"/>
                        <a:cs typeface="+mn-cs"/>
                      </a:endParaRPr>
                    </a:p>
                    <a:p>
                      <a:pPr algn="ctr"/>
                      <a:r>
                        <a:rPr lang="zh-CN" altLang="zh-CN" sz="1600" kern="1200" dirty="0">
                          <a:solidFill>
                            <a:schemeClr val="dk1"/>
                          </a:solidFill>
                          <a:effectLst/>
                          <a:latin typeface="微软雅黑" panose="020B0503020204020204" charset="-122"/>
                          <a:ea typeface="微软雅黑" panose="020B0503020204020204" charset="-122"/>
                          <a:cs typeface="+mn-cs"/>
                        </a:rPr>
                        <a:t>派单安检</a:t>
                      </a:r>
                      <a:endParaRPr lang="zh-CN" altLang="zh-CN" sz="1600" kern="1200" dirty="0">
                        <a:solidFill>
                          <a:schemeClr val="dk1"/>
                        </a:solidFill>
                        <a:effectLst/>
                        <a:latin typeface="微软雅黑" panose="020B0503020204020204" charset="-122"/>
                        <a:ea typeface="微软雅黑" panose="020B0503020204020204" charset="-122"/>
                        <a:cs typeface="+mn-cs"/>
                      </a:endParaRPr>
                    </a:p>
                    <a:p>
                      <a:pPr algn="ctr"/>
                      <a:r>
                        <a:rPr lang="zh-CN" altLang="zh-CN" sz="1600" kern="1200" dirty="0">
                          <a:solidFill>
                            <a:schemeClr val="dk1"/>
                          </a:solidFill>
                          <a:effectLst/>
                          <a:latin typeface="微软雅黑" panose="020B0503020204020204" charset="-122"/>
                          <a:ea typeface="微软雅黑" panose="020B0503020204020204" charset="-122"/>
                          <a:cs typeface="+mn-cs"/>
                        </a:rPr>
                        <a:t>自主安检</a:t>
                      </a:r>
                      <a:endParaRPr lang="zh-CN" altLang="en-US" sz="1600" dirty="0">
                        <a:latin typeface="微软雅黑" panose="020B0503020204020204" charset="-122"/>
                        <a:ea typeface="微软雅黑" panose="020B0503020204020204" charset="-122"/>
                      </a:endParaRPr>
                    </a:p>
                  </a:txBody>
                  <a:tcPr marT="108000" anchor="ctr" anchorCtr="0"/>
                </a:tc>
                <a:tc>
                  <a:txBody>
                    <a:bodyPr/>
                    <a:p>
                      <a:pPr marL="0" algn="ctr" defTabSz="914400" rtl="0" eaLnBrk="1" latinLnBrk="0" hangingPunct="1"/>
                      <a:r>
                        <a:rPr lang="zh-CN" altLang="en-US" sz="1600" kern="1200" dirty="0">
                          <a:solidFill>
                            <a:schemeClr val="dk1"/>
                          </a:solidFill>
                          <a:effectLst/>
                          <a:latin typeface="微软雅黑" panose="020B0503020204020204" charset="-122"/>
                          <a:ea typeface="微软雅黑" panose="020B0503020204020204" charset="-122"/>
                          <a:cs typeface="+mn-cs"/>
                        </a:rPr>
                        <a:t>业务岗</a:t>
                      </a:r>
                      <a:endParaRPr lang="zh-CN" altLang="en-US" sz="1600" kern="1200" dirty="0">
                        <a:solidFill>
                          <a:schemeClr val="dk1"/>
                        </a:solidFill>
                        <a:effectLst/>
                        <a:latin typeface="微软雅黑" panose="020B0503020204020204" charset="-122"/>
                        <a:ea typeface="微软雅黑" panose="020B0503020204020204" charset="-122"/>
                        <a:cs typeface="+mn-cs"/>
                      </a:endParaRPr>
                    </a:p>
                    <a:p>
                      <a:pPr marL="0" algn="ctr" defTabSz="914400" rtl="0" eaLnBrk="1" latinLnBrk="0" hangingPunct="1"/>
                      <a:r>
                        <a:rPr lang="zh-CN" altLang="en-US" sz="1600" kern="1200" dirty="0">
                          <a:solidFill>
                            <a:schemeClr val="dk1"/>
                          </a:solidFill>
                          <a:effectLst/>
                          <a:latin typeface="微软雅黑" panose="020B0503020204020204" charset="-122"/>
                          <a:ea typeface="微软雅黑" panose="020B0503020204020204" charset="-122"/>
                          <a:cs typeface="+mn-cs"/>
                        </a:rPr>
                        <a:t>维修岗</a:t>
                      </a:r>
                      <a:endParaRPr lang="zh-CN" altLang="en-US" sz="1600" kern="1200" dirty="0">
                        <a:solidFill>
                          <a:schemeClr val="dk1"/>
                        </a:solidFill>
                        <a:effectLst/>
                        <a:latin typeface="微软雅黑" panose="020B0503020204020204" charset="-122"/>
                        <a:ea typeface="微软雅黑" panose="020B0503020204020204" charset="-122"/>
                        <a:cs typeface="+mn-cs"/>
                      </a:endParaRPr>
                    </a:p>
                  </a:txBody>
                  <a:tcPr marR="108000" marT="108000" anchor="ctr" anchorCtr="0"/>
                </a:tc>
                <a:tc>
                  <a:txBody>
                    <a:bodyPr/>
                    <a:p>
                      <a:pPr marL="342900" indent="-342900" algn="l" defTabSz="914400" rtl="0" eaLnBrk="1" latinLnBrk="0" hangingPunct="1">
                        <a:buFont typeface="+mj-ea"/>
                        <a:buAutoNum type="circleNumDbPlain"/>
                      </a:pPr>
                      <a:r>
                        <a:rPr lang="zh-CN" altLang="en-US" sz="1600" kern="1200" dirty="0">
                          <a:effectLst/>
                          <a:latin typeface="微软雅黑" panose="020B0503020204020204" charset="-122"/>
                          <a:ea typeface="微软雅黑" panose="020B0503020204020204" charset="-122"/>
                          <a:cs typeface="+mn-cs"/>
                          <a:sym typeface="+mn-ea"/>
                        </a:rPr>
                        <a:t>气瓶及存放环境</a:t>
                      </a:r>
                      <a:endParaRPr lang="zh-CN" altLang="en-US" sz="1600" kern="1200" dirty="0">
                        <a:effectLst/>
                        <a:latin typeface="微软雅黑" panose="020B0503020204020204" charset="-122"/>
                        <a:ea typeface="微软雅黑" panose="020B0503020204020204" charset="-122"/>
                        <a:cs typeface="+mn-cs"/>
                        <a:sym typeface="+mn-ea"/>
                      </a:endParaRPr>
                    </a:p>
                    <a:p>
                      <a:pPr marL="342900" indent="-342900" algn="l" defTabSz="914400" rtl="0" eaLnBrk="1" latinLnBrk="0" hangingPunct="1">
                        <a:buFont typeface="+mj-ea"/>
                        <a:buAutoNum type="circleNumDbPlain"/>
                      </a:pPr>
                      <a:r>
                        <a:rPr lang="zh-CN" altLang="en-US" sz="1600" kern="1200" dirty="0">
                          <a:effectLst/>
                          <a:latin typeface="微软雅黑" panose="020B0503020204020204" charset="-122"/>
                          <a:ea typeface="微软雅黑" panose="020B0503020204020204" charset="-122"/>
                          <a:cs typeface="+mn-cs"/>
                          <a:sym typeface="+mn-ea"/>
                        </a:rPr>
                        <a:t>管、阀</a:t>
                      </a:r>
                      <a:endParaRPr lang="zh-CN" altLang="en-US" sz="1600" kern="1200" dirty="0">
                        <a:effectLst/>
                        <a:latin typeface="微软雅黑" panose="020B0503020204020204" charset="-122"/>
                        <a:ea typeface="微软雅黑" panose="020B0503020204020204" charset="-122"/>
                        <a:cs typeface="+mn-cs"/>
                        <a:sym typeface="+mn-ea"/>
                      </a:endParaRPr>
                    </a:p>
                    <a:p>
                      <a:pPr marL="342900" indent="-342900" algn="l" defTabSz="914400" rtl="0" eaLnBrk="1" latinLnBrk="0" hangingPunct="1">
                        <a:buFont typeface="+mj-ea"/>
                        <a:buAutoNum type="circleNumDbPlain"/>
                      </a:pPr>
                      <a:r>
                        <a:rPr lang="zh-CN" altLang="en-US" sz="1600" kern="1200" dirty="0">
                          <a:effectLst/>
                          <a:latin typeface="微软雅黑" panose="020B0503020204020204" charset="-122"/>
                          <a:ea typeface="微软雅黑" panose="020B0503020204020204" charset="-122"/>
                          <a:cs typeface="+mn-cs"/>
                          <a:sym typeface="+mn-ea"/>
                        </a:rPr>
                        <a:t>燃气泄漏报警器切断装置</a:t>
                      </a:r>
                      <a:r>
                        <a:rPr lang="zh-CN" altLang="en-US" sz="1600" dirty="0">
                          <a:effectLst/>
                          <a:latin typeface="微软雅黑" panose="020B0503020204020204" charset="-122"/>
                          <a:ea typeface="微软雅黑" panose="020B0503020204020204" charset="-122"/>
                          <a:sym typeface="+mn-ea"/>
                        </a:rPr>
                        <a:t>（商业户）</a:t>
                      </a:r>
                      <a:endParaRPr lang="zh-CN" altLang="en-US" sz="1600" kern="1200" dirty="0">
                        <a:solidFill>
                          <a:schemeClr val="dk1"/>
                        </a:solidFill>
                        <a:effectLst/>
                        <a:latin typeface="微软雅黑" panose="020B0503020204020204" charset="-122"/>
                        <a:ea typeface="微软雅黑" panose="020B0503020204020204" charset="-122"/>
                        <a:cs typeface="+mn-cs"/>
                      </a:endParaRPr>
                    </a:p>
                    <a:p>
                      <a:pPr marL="342900" indent="-342900" algn="l" defTabSz="914400" rtl="0" eaLnBrk="1" latinLnBrk="0" hangingPunct="1">
                        <a:buFont typeface="+mj-ea"/>
                        <a:buAutoNum type="circleNumDbPlain"/>
                      </a:pPr>
                      <a:r>
                        <a:rPr lang="zh-CN" altLang="en-US" sz="1600" kern="1200" dirty="0">
                          <a:effectLst/>
                          <a:latin typeface="微软雅黑" panose="020B0503020204020204" charset="-122"/>
                          <a:ea typeface="微软雅黑" panose="020B0503020204020204" charset="-122"/>
                          <a:cs typeface="+mn-cs"/>
                          <a:sym typeface="+mn-ea"/>
                        </a:rPr>
                        <a:t>燃气灶具</a:t>
                      </a:r>
                      <a:endParaRPr lang="zh-CN" altLang="en-US" sz="1600" kern="1200" dirty="0">
                        <a:effectLst/>
                        <a:latin typeface="微软雅黑" panose="020B0503020204020204" charset="-122"/>
                        <a:ea typeface="微软雅黑" panose="020B0503020204020204" charset="-122"/>
                        <a:cs typeface="+mn-cs"/>
                        <a:sym typeface="+mn-ea"/>
                      </a:endParaRPr>
                    </a:p>
                    <a:p>
                      <a:pPr marL="342900" indent="-342900" algn="l" defTabSz="914400" rtl="0" eaLnBrk="1" latinLnBrk="0" hangingPunct="1">
                        <a:buFont typeface="+mj-ea"/>
                        <a:buAutoNum type="circleNumDbPlain"/>
                      </a:pPr>
                      <a:r>
                        <a:rPr lang="zh-CN" altLang="en-US" sz="1600" kern="1200" dirty="0">
                          <a:effectLst/>
                          <a:latin typeface="微软雅黑" panose="020B0503020204020204" charset="-122"/>
                          <a:ea typeface="微软雅黑" panose="020B0503020204020204" charset="-122"/>
                          <a:cs typeface="+mn-cs"/>
                          <a:sym typeface="+mn-ea"/>
                        </a:rPr>
                        <a:t>燃气热水器</a:t>
                      </a:r>
                      <a:endParaRPr lang="zh-CN" altLang="en-US" sz="1600" kern="1200" dirty="0">
                        <a:effectLst/>
                        <a:latin typeface="微软雅黑" panose="020B0503020204020204" charset="-122"/>
                        <a:ea typeface="微软雅黑" panose="020B0503020204020204" charset="-122"/>
                        <a:cs typeface="+mn-cs"/>
                        <a:sym typeface="+mn-ea"/>
                      </a:endParaRPr>
                    </a:p>
                    <a:p>
                      <a:pPr marL="342900" indent="-342900" algn="l" defTabSz="914400" rtl="0" eaLnBrk="1" latinLnBrk="0" hangingPunct="1">
                        <a:buFont typeface="+mj-ea"/>
                        <a:buAutoNum type="circleNumDbPlain"/>
                      </a:pPr>
                      <a:r>
                        <a:rPr lang="zh-CN" altLang="en-US" sz="1600" kern="1200" dirty="0">
                          <a:effectLst/>
                          <a:latin typeface="微软雅黑" panose="020B0503020204020204" charset="-122"/>
                          <a:ea typeface="微软雅黑" panose="020B0503020204020204" charset="-122"/>
                          <a:cs typeface="+mn-cs"/>
                          <a:sym typeface="+mn-ea"/>
                        </a:rPr>
                        <a:t>隐患整改通知书</a:t>
                      </a:r>
                      <a:endParaRPr lang="zh-CN" altLang="en-US" sz="1600" kern="1200" dirty="0">
                        <a:solidFill>
                          <a:schemeClr val="dk1"/>
                        </a:solidFill>
                        <a:effectLst/>
                        <a:latin typeface="微软雅黑" panose="020B0503020204020204" charset="-122"/>
                        <a:ea typeface="微软雅黑" panose="020B0503020204020204" charset="-122"/>
                        <a:cs typeface="+mn-cs"/>
                      </a:endParaRPr>
                    </a:p>
                  </a:txBody>
                  <a:tcPr marR="108000" marT="108000" anchor="ctr" anchorCtr="0"/>
                </a:tc>
                <a:tc>
                  <a:txBody>
                    <a:bodyPr/>
                    <a:p>
                      <a:pPr indent="0" algn="ctr">
                        <a:buFont typeface="Arial" panose="020B0604020202020204" pitchFamily="34" charset="0"/>
                        <a:buNone/>
                      </a:pPr>
                      <a:r>
                        <a:rPr lang="zh-CN" altLang="en-US" sz="1600" b="1" dirty="0">
                          <a:latin typeface="微软雅黑" panose="020B0503020204020204" charset="-122"/>
                          <a:ea typeface="微软雅黑" panose="020B0503020204020204" charset="-122"/>
                          <a:sym typeface="+mn-ea"/>
                        </a:rPr>
                        <a:t>图片清晰</a:t>
                      </a:r>
                      <a:endParaRPr lang="en-US" altLang="zh-CN" sz="1600" b="1" dirty="0">
                        <a:latin typeface="微软雅黑" panose="020B0503020204020204" charset="-122"/>
                        <a:ea typeface="微软雅黑" panose="020B0503020204020204" charset="-122"/>
                      </a:endParaRPr>
                    </a:p>
                    <a:p>
                      <a:pPr indent="0" algn="ctr">
                        <a:buFont typeface="Arial" panose="020B0604020202020204" pitchFamily="34" charset="0"/>
                        <a:buNone/>
                      </a:pPr>
                      <a:r>
                        <a:rPr lang="zh-CN" altLang="en-US" sz="1600" b="1" dirty="0">
                          <a:latin typeface="微软雅黑" panose="020B0503020204020204" charset="-122"/>
                          <a:ea typeface="微软雅黑" panose="020B0503020204020204" charset="-122"/>
                          <a:sym typeface="+mn-ea"/>
                        </a:rPr>
                        <a:t>内容对应</a:t>
                      </a:r>
                      <a:endParaRPr lang="en-US" altLang="zh-CN" sz="1600" b="1" dirty="0">
                        <a:latin typeface="微软雅黑" panose="020B0503020204020204" charset="-122"/>
                        <a:ea typeface="微软雅黑" panose="020B0503020204020204" charset="-122"/>
                      </a:endParaRPr>
                    </a:p>
                    <a:p>
                      <a:pPr indent="0" algn="ctr">
                        <a:buFont typeface="Arial" panose="020B0604020202020204" pitchFamily="34" charset="0"/>
                        <a:buNone/>
                      </a:pPr>
                      <a:r>
                        <a:rPr lang="zh-CN" altLang="en-US" sz="1600" b="1" dirty="0">
                          <a:latin typeface="微软雅黑" panose="020B0503020204020204" charset="-122"/>
                          <a:ea typeface="微软雅黑" panose="020B0503020204020204" charset="-122"/>
                          <a:sym typeface="+mn-ea"/>
                        </a:rPr>
                        <a:t>要素齐全</a:t>
                      </a:r>
                      <a:endParaRPr lang="zh-CN" altLang="en-US" sz="1600" kern="1200" dirty="0">
                        <a:solidFill>
                          <a:schemeClr val="dk1"/>
                        </a:solidFill>
                        <a:effectLst/>
                        <a:latin typeface="微软雅黑" panose="020B0503020204020204" charset="-122"/>
                        <a:ea typeface="微软雅黑" panose="020B0503020204020204" charset="-122"/>
                        <a:cs typeface="+mn-cs"/>
                      </a:endParaRPr>
                    </a:p>
                  </a:txBody>
                  <a:tcPr marR="108000" marT="108000" anchor="ctr" anchorCtr="0"/>
                </a:tc>
              </a:tr>
              <a:tr h="430772">
                <a:tc>
                  <a:txBody>
                    <a:bodyPr/>
                    <a:p>
                      <a:pPr algn="ctr"/>
                      <a:r>
                        <a:rPr lang="zh-CN" altLang="en-US" sz="1600" dirty="0">
                          <a:latin typeface="微软雅黑" panose="020B0503020204020204" charset="-122"/>
                          <a:ea typeface="微软雅黑" panose="020B0503020204020204" charset="-122"/>
                        </a:rPr>
                        <a:t>订单安检</a:t>
                      </a:r>
                      <a:endParaRPr lang="zh-CN" altLang="en-US" sz="1600" dirty="0">
                        <a:latin typeface="微软雅黑" panose="020B0503020204020204" charset="-122"/>
                        <a:ea typeface="微软雅黑" panose="020B0503020204020204" charset="-122"/>
                      </a:endParaRPr>
                    </a:p>
                  </a:txBody>
                  <a:tcPr marT="108000" anchor="ctr" anchorCtr="0"/>
                </a:tc>
                <a:tc>
                  <a:txBody>
                    <a:bodyPr/>
                    <a:p>
                      <a:pPr marL="0" algn="ctr" defTabSz="914400" rtl="0" eaLnBrk="1" latinLnBrk="0" hangingPunct="1"/>
                      <a:r>
                        <a:rPr lang="zh-CN" altLang="en-US" sz="1600" kern="1200" dirty="0">
                          <a:solidFill>
                            <a:schemeClr val="dk1"/>
                          </a:solidFill>
                          <a:effectLst/>
                          <a:latin typeface="微软雅黑" panose="020B0503020204020204" charset="-122"/>
                          <a:ea typeface="微软雅黑" panose="020B0503020204020204" charset="-122"/>
                          <a:cs typeface="+mn-cs"/>
                        </a:rPr>
                        <a:t>配送岗</a:t>
                      </a:r>
                      <a:endParaRPr lang="zh-CN" altLang="en-US" sz="1600" kern="1200" dirty="0">
                        <a:solidFill>
                          <a:schemeClr val="dk1"/>
                        </a:solidFill>
                        <a:effectLst/>
                        <a:latin typeface="微软雅黑" panose="020B0503020204020204" charset="-122"/>
                        <a:ea typeface="微软雅黑" panose="020B0503020204020204" charset="-122"/>
                        <a:cs typeface="+mn-cs"/>
                      </a:endParaRPr>
                    </a:p>
                  </a:txBody>
                  <a:tcPr marR="108000" marT="108000" anchor="ctr" anchorCtr="0"/>
                </a:tc>
                <a:tc>
                  <a:txBody>
                    <a:bodyPr/>
                    <a:p>
                      <a:pPr marL="342900" indent="-342900" algn="l" defTabSz="914400" rtl="0" eaLnBrk="1" latinLnBrk="0" hangingPunct="1">
                        <a:buFont typeface="+mj-ea"/>
                        <a:buAutoNum type="circleNumDbPlain"/>
                      </a:pPr>
                      <a:r>
                        <a:rPr lang="zh-CN" altLang="en-US" sz="1600" dirty="0">
                          <a:solidFill>
                            <a:srgbClr val="FF0000"/>
                          </a:solidFill>
                          <a:effectLst/>
                          <a:latin typeface="微软雅黑" panose="020B0503020204020204" charset="-122"/>
                          <a:ea typeface="微软雅黑" panose="020B0503020204020204" charset="-122"/>
                          <a:sym typeface="+mn-ea"/>
                        </a:rPr>
                        <a:t>重空瓶及条码</a:t>
                      </a:r>
                      <a:endParaRPr lang="zh-CN" altLang="en-US" sz="1600" dirty="0">
                        <a:effectLst/>
                        <a:latin typeface="微软雅黑" panose="020B0503020204020204" charset="-122"/>
                        <a:ea typeface="微软雅黑" panose="020B0503020204020204" charset="-122"/>
                        <a:sym typeface="+mn-ea"/>
                      </a:endParaRPr>
                    </a:p>
                    <a:p>
                      <a:pPr marL="342900" indent="-342900" algn="l" defTabSz="914400" rtl="0" eaLnBrk="1" latinLnBrk="0" hangingPunct="1">
                        <a:buFont typeface="+mj-ea"/>
                        <a:buAutoNum type="circleNumDbPlain"/>
                      </a:pPr>
                      <a:r>
                        <a:rPr lang="zh-CN" altLang="en-US" sz="1600" dirty="0">
                          <a:effectLst/>
                          <a:latin typeface="微软雅黑" panose="020B0503020204020204" charset="-122"/>
                          <a:ea typeface="微软雅黑" panose="020B0503020204020204" charset="-122"/>
                          <a:sym typeface="+mn-ea"/>
                        </a:rPr>
                        <a:t>气瓶及存放环境</a:t>
                      </a:r>
                      <a:endParaRPr lang="zh-CN" altLang="en-US" sz="1600" kern="1200" dirty="0">
                        <a:effectLst/>
                        <a:latin typeface="微软雅黑" panose="020B0503020204020204" charset="-122"/>
                        <a:ea typeface="微软雅黑" panose="020B0503020204020204" charset="-122"/>
                        <a:cs typeface="+mn-cs"/>
                        <a:sym typeface="+mn-ea"/>
                      </a:endParaRPr>
                    </a:p>
                    <a:p>
                      <a:pPr marL="342900" indent="-342900" algn="l" defTabSz="914400" rtl="0" eaLnBrk="1" latinLnBrk="0" hangingPunct="1">
                        <a:buFont typeface="+mj-ea"/>
                        <a:buAutoNum type="circleNumDbPlain"/>
                      </a:pPr>
                      <a:r>
                        <a:rPr lang="zh-CN" altLang="en-US" sz="1600" dirty="0">
                          <a:effectLst/>
                          <a:latin typeface="微软雅黑" panose="020B0503020204020204" charset="-122"/>
                          <a:ea typeface="微软雅黑" panose="020B0503020204020204" charset="-122"/>
                          <a:sym typeface="+mn-ea"/>
                        </a:rPr>
                        <a:t>管、阀</a:t>
                      </a:r>
                      <a:endParaRPr lang="zh-CN" altLang="en-US" sz="1600" kern="1200" dirty="0">
                        <a:effectLst/>
                        <a:latin typeface="微软雅黑" panose="020B0503020204020204" charset="-122"/>
                        <a:ea typeface="微软雅黑" panose="020B0503020204020204" charset="-122"/>
                        <a:cs typeface="+mn-cs"/>
                        <a:sym typeface="+mn-ea"/>
                      </a:endParaRPr>
                    </a:p>
                    <a:p>
                      <a:pPr marL="342900" indent="-342900" algn="l" defTabSz="914400" rtl="0" eaLnBrk="1" latinLnBrk="0" hangingPunct="1">
                        <a:buFont typeface="+mj-ea"/>
                        <a:buAutoNum type="circleNumDbPlain"/>
                      </a:pPr>
                      <a:r>
                        <a:rPr lang="zh-CN" altLang="en-US" sz="1600" dirty="0">
                          <a:effectLst/>
                          <a:latin typeface="微软雅黑" panose="020B0503020204020204" charset="-122"/>
                          <a:ea typeface="微软雅黑" panose="020B0503020204020204" charset="-122"/>
                          <a:sym typeface="+mn-ea"/>
                        </a:rPr>
                        <a:t>燃气泄漏报警器切断装置（商业户）</a:t>
                      </a:r>
                      <a:endParaRPr lang="zh-CN" altLang="en-US" sz="1600" kern="1200" dirty="0">
                        <a:solidFill>
                          <a:schemeClr val="dk1"/>
                        </a:solidFill>
                        <a:effectLst/>
                        <a:latin typeface="微软雅黑" panose="020B0503020204020204" charset="-122"/>
                        <a:ea typeface="微软雅黑" panose="020B0503020204020204" charset="-122"/>
                        <a:cs typeface="+mn-cs"/>
                      </a:endParaRPr>
                    </a:p>
                    <a:p>
                      <a:pPr marL="342900" indent="-342900" algn="l" defTabSz="914400" rtl="0" eaLnBrk="1" latinLnBrk="0" hangingPunct="1">
                        <a:buFont typeface="+mj-ea"/>
                        <a:buAutoNum type="circleNumDbPlain"/>
                      </a:pPr>
                      <a:r>
                        <a:rPr lang="zh-CN" altLang="en-US" sz="1600" dirty="0">
                          <a:effectLst/>
                          <a:latin typeface="微软雅黑" panose="020B0503020204020204" charset="-122"/>
                          <a:ea typeface="微软雅黑" panose="020B0503020204020204" charset="-122"/>
                          <a:sym typeface="+mn-ea"/>
                        </a:rPr>
                        <a:t>燃气灶具</a:t>
                      </a:r>
                      <a:endParaRPr lang="zh-CN" altLang="en-US" sz="1600" kern="1200" dirty="0">
                        <a:effectLst/>
                        <a:latin typeface="微软雅黑" panose="020B0503020204020204" charset="-122"/>
                        <a:ea typeface="微软雅黑" panose="020B0503020204020204" charset="-122"/>
                        <a:cs typeface="+mn-cs"/>
                        <a:sym typeface="+mn-ea"/>
                      </a:endParaRPr>
                    </a:p>
                    <a:p>
                      <a:pPr marL="342900" indent="-342900" algn="l" defTabSz="914400" rtl="0" eaLnBrk="1" latinLnBrk="0" hangingPunct="1">
                        <a:buFont typeface="+mj-ea"/>
                        <a:buAutoNum type="circleNumDbPlain"/>
                      </a:pPr>
                      <a:r>
                        <a:rPr lang="zh-CN" altLang="en-US" sz="1600" dirty="0">
                          <a:effectLst/>
                          <a:latin typeface="微软雅黑" panose="020B0503020204020204" charset="-122"/>
                          <a:ea typeface="微软雅黑" panose="020B0503020204020204" charset="-122"/>
                          <a:sym typeface="+mn-ea"/>
                        </a:rPr>
                        <a:t>燃气热水器</a:t>
                      </a:r>
                      <a:endParaRPr lang="zh-CN" altLang="en-US" sz="1600" kern="1200" dirty="0">
                        <a:effectLst/>
                        <a:latin typeface="微软雅黑" panose="020B0503020204020204" charset="-122"/>
                        <a:ea typeface="微软雅黑" panose="020B0503020204020204" charset="-122"/>
                        <a:cs typeface="+mn-cs"/>
                        <a:sym typeface="+mn-ea"/>
                      </a:endParaRPr>
                    </a:p>
                    <a:p>
                      <a:pPr marL="342900" indent="-342900" algn="l" defTabSz="914400" rtl="0" eaLnBrk="1" latinLnBrk="0" hangingPunct="1">
                        <a:buFont typeface="+mj-ea"/>
                        <a:buAutoNum type="circleNumDbPlain"/>
                      </a:pPr>
                      <a:r>
                        <a:rPr lang="zh-CN" altLang="en-US" sz="1600" dirty="0">
                          <a:effectLst/>
                          <a:latin typeface="微软雅黑" panose="020B0503020204020204" charset="-122"/>
                          <a:ea typeface="微软雅黑" panose="020B0503020204020204" charset="-122"/>
                          <a:sym typeface="+mn-ea"/>
                        </a:rPr>
                        <a:t>隐患整改通知书</a:t>
                      </a:r>
                      <a:endParaRPr lang="zh-CN" altLang="en-US" sz="1600" kern="1200" dirty="0">
                        <a:solidFill>
                          <a:schemeClr val="dk1"/>
                        </a:solidFill>
                        <a:effectLst/>
                        <a:latin typeface="微软雅黑" panose="020B0503020204020204" charset="-122"/>
                        <a:ea typeface="微软雅黑" panose="020B0503020204020204" charset="-122"/>
                        <a:cs typeface="+mn-cs"/>
                      </a:endParaRPr>
                    </a:p>
                  </a:txBody>
                  <a:tcPr marR="108000" marT="108000" anchor="ctr" anchorCtr="0"/>
                </a:tc>
                <a:tc>
                  <a:txBody>
                    <a:bodyPr/>
                    <a:p>
                      <a:pPr indent="0" algn="ctr">
                        <a:buFont typeface="Arial" panose="020B0604020202020204" pitchFamily="34" charset="0"/>
                        <a:buNone/>
                      </a:pPr>
                      <a:r>
                        <a:rPr lang="zh-CN" altLang="en-US" sz="1600" b="1" dirty="0">
                          <a:latin typeface="微软雅黑" panose="020B0503020204020204" charset="-122"/>
                          <a:ea typeface="微软雅黑" panose="020B0503020204020204" charset="-122"/>
                          <a:sym typeface="+mn-ea"/>
                        </a:rPr>
                        <a:t>图片清晰</a:t>
                      </a:r>
                      <a:endParaRPr lang="en-US" altLang="zh-CN" sz="1600" b="1" dirty="0">
                        <a:latin typeface="微软雅黑" panose="020B0503020204020204" charset="-122"/>
                        <a:ea typeface="微软雅黑" panose="020B0503020204020204" charset="-122"/>
                      </a:endParaRPr>
                    </a:p>
                    <a:p>
                      <a:pPr indent="0" algn="ctr">
                        <a:buFont typeface="Arial" panose="020B0604020202020204" pitchFamily="34" charset="0"/>
                        <a:buNone/>
                      </a:pPr>
                      <a:r>
                        <a:rPr lang="zh-CN" altLang="en-US" sz="1600" b="1" dirty="0">
                          <a:latin typeface="微软雅黑" panose="020B0503020204020204" charset="-122"/>
                          <a:ea typeface="微软雅黑" panose="020B0503020204020204" charset="-122"/>
                          <a:sym typeface="+mn-ea"/>
                        </a:rPr>
                        <a:t>内容对应</a:t>
                      </a:r>
                      <a:endParaRPr lang="en-US" altLang="zh-CN" sz="1600" b="1" dirty="0">
                        <a:latin typeface="微软雅黑" panose="020B0503020204020204" charset="-122"/>
                        <a:ea typeface="微软雅黑" panose="020B0503020204020204" charset="-122"/>
                      </a:endParaRPr>
                    </a:p>
                    <a:p>
                      <a:pPr indent="0" algn="ctr">
                        <a:buFont typeface="Arial" panose="020B0604020202020204" pitchFamily="34" charset="0"/>
                        <a:buNone/>
                      </a:pPr>
                      <a:r>
                        <a:rPr lang="zh-CN" altLang="en-US" sz="1600" b="1" dirty="0">
                          <a:latin typeface="微软雅黑" panose="020B0503020204020204" charset="-122"/>
                          <a:ea typeface="微软雅黑" panose="020B0503020204020204" charset="-122"/>
                          <a:sym typeface="+mn-ea"/>
                        </a:rPr>
                        <a:t>要素齐全</a:t>
                      </a:r>
                      <a:endParaRPr lang="zh-CN" altLang="en-US" sz="1600" kern="1200" dirty="0">
                        <a:solidFill>
                          <a:schemeClr val="dk1"/>
                        </a:solidFill>
                        <a:effectLst/>
                        <a:latin typeface="微软雅黑" panose="020B0503020204020204" charset="-122"/>
                        <a:ea typeface="微软雅黑" panose="020B0503020204020204" charset="-122"/>
                        <a:cs typeface="+mn-cs"/>
                      </a:endParaRPr>
                    </a:p>
                  </a:txBody>
                  <a:tcPr marR="108000" marT="10800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5265420" cy="460375"/>
          </a:xfrm>
          <a:prstGeom prst="rect">
            <a:avLst/>
          </a:prstGeom>
        </p:spPr>
        <p:txBody>
          <a:bodyPr wrap="square">
            <a:spAutoFit/>
          </a:bodyPr>
          <a:lstStyle/>
          <a:p>
            <a:pPr algn="l"/>
            <a:r>
              <a:rPr lang="en-US" altLang="zh-CN" sz="2400" b="1" dirty="0">
                <a:latin typeface="等线 Light" panose="02010600030101010101" charset="-122"/>
                <a:ea typeface="等线 Light" panose="02010600030101010101" charset="-122"/>
                <a:sym typeface="+mn-ea"/>
              </a:rPr>
              <a:t>4-2</a:t>
            </a:r>
            <a:r>
              <a:rPr lang="zh-CN" altLang="en-US" sz="2400" b="1" dirty="0">
                <a:latin typeface="等线 Light" panose="02010600030101010101" charset="-122"/>
                <a:ea typeface="等线 Light" panose="02010600030101010101" charset="-122"/>
                <a:sym typeface="+mn-ea"/>
              </a:rPr>
              <a:t>、系统指引</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安检操作流程</a:t>
            </a:r>
            <a:endParaRPr lang="zh-CN" altLang="en-US" sz="2400" b="1" dirty="0">
              <a:solidFill>
                <a:srgbClr val="FF0000"/>
              </a:solidFill>
              <a:latin typeface="等线 Light" panose="02010600030101010101" charset="-122"/>
              <a:ea typeface="等线 Light" panose="02010600030101010101" charset="-122"/>
              <a:sym typeface="+mn-ea"/>
            </a:endParaRPr>
          </a:p>
        </p:txBody>
      </p:sp>
      <p:grpSp>
        <p:nvGrpSpPr>
          <p:cNvPr id="24" name="组合 23"/>
          <p:cNvGrpSpPr/>
          <p:nvPr>
            <p:custDataLst>
              <p:tags r:id="rId1"/>
            </p:custDataLst>
          </p:nvPr>
        </p:nvGrpSpPr>
        <p:grpSpPr>
          <a:xfrm>
            <a:off x="856615" y="1123950"/>
            <a:ext cx="5725795" cy="5232400"/>
            <a:chOff x="2027" y="1770"/>
            <a:chExt cx="9017" cy="8240"/>
          </a:xfrm>
        </p:grpSpPr>
        <p:pic>
          <p:nvPicPr>
            <p:cNvPr id="10" name="图片 9"/>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5138" y="1770"/>
              <a:ext cx="2795" cy="6236"/>
            </a:xfrm>
            <a:prstGeom prst="rect">
              <a:avLst/>
            </a:prstGeom>
            <a:effectLst>
              <a:outerShdw blurRad="50800" dist="38100" dir="8100000" algn="tr" rotWithShape="0">
                <a:prstClr val="black">
                  <a:alpha val="40000"/>
                </a:prstClr>
              </a:outerShdw>
            </a:effectLst>
          </p:spPr>
        </p:pic>
        <p:pic>
          <p:nvPicPr>
            <p:cNvPr id="14" name="图片 13"/>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a:off x="8249" y="1770"/>
              <a:ext cx="2795" cy="6236"/>
            </a:xfrm>
            <a:prstGeom prst="rect">
              <a:avLst/>
            </a:prstGeom>
            <a:effectLst>
              <a:outerShdw blurRad="50800" dist="38100" dir="8100000" algn="tr" rotWithShape="0">
                <a:prstClr val="black">
                  <a:alpha val="40000"/>
                </a:prstClr>
              </a:outerShdw>
            </a:effectLst>
          </p:spPr>
        </p:pic>
        <p:sp>
          <p:nvSpPr>
            <p:cNvPr id="40" name="文本框 39"/>
            <p:cNvSpPr txBox="1"/>
            <p:nvPr>
              <p:custDataLst>
                <p:tags r:id="rId5"/>
              </p:custDataLst>
            </p:nvPr>
          </p:nvSpPr>
          <p:spPr>
            <a:xfrm>
              <a:off x="5179" y="8106"/>
              <a:ext cx="2811"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600" dirty="0"/>
                <a:t>2</a:t>
              </a:r>
              <a:r>
                <a:rPr lang="zh-CN" altLang="en-US" sz="1600" dirty="0"/>
                <a:t>、</a:t>
              </a:r>
              <a:r>
                <a:rPr lang="zh-CN" altLang="en-US" sz="1600" dirty="0">
                  <a:sym typeface="+mn-ea"/>
                </a:rPr>
                <a:t>重空瓶及条码</a:t>
              </a:r>
              <a:endParaRPr lang="zh-CN" altLang="en-US" sz="1600" dirty="0">
                <a:sym typeface="+mn-ea"/>
              </a:endParaRPr>
            </a:p>
          </p:txBody>
        </p:sp>
        <p:sp>
          <p:nvSpPr>
            <p:cNvPr id="41" name="文本框 40"/>
            <p:cNvSpPr txBox="1"/>
            <p:nvPr>
              <p:custDataLst>
                <p:tags r:id="rId6"/>
              </p:custDataLst>
            </p:nvPr>
          </p:nvSpPr>
          <p:spPr>
            <a:xfrm>
              <a:off x="8265" y="8106"/>
              <a:ext cx="2706"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600" dirty="0"/>
                <a:t>3</a:t>
              </a:r>
              <a:r>
                <a:rPr lang="zh-CN" altLang="en-US" sz="1600" dirty="0"/>
                <a:t>、选择安检属性</a:t>
              </a:r>
              <a:endParaRPr lang="zh-CN" altLang="en-US" sz="1600" dirty="0"/>
            </a:p>
          </p:txBody>
        </p:sp>
        <p:pic>
          <p:nvPicPr>
            <p:cNvPr id="6" name="图片 5"/>
            <p:cNvPicPr>
              <a:picLocks noChangeAspect="1"/>
            </p:cNvPicPr>
            <p:nvPr>
              <p:custDataLst>
                <p:tags r:id="rId7"/>
              </p:custDataLst>
            </p:nvPr>
          </p:nvPicPr>
          <p:blipFill>
            <a:blip r:embed="rId3" cstate="print">
              <a:extLst>
                <a:ext uri="{28A0092B-C50C-407E-A947-70E740481C1C}">
                  <a14:useLocalDpi xmlns:a14="http://schemas.microsoft.com/office/drawing/2010/main" val="0"/>
                </a:ext>
              </a:extLst>
            </a:blip>
            <a:stretch>
              <a:fillRect/>
            </a:stretch>
          </p:blipFill>
          <p:spPr>
            <a:xfrm>
              <a:off x="2027" y="1770"/>
              <a:ext cx="2795" cy="6236"/>
            </a:xfrm>
            <a:prstGeom prst="rect">
              <a:avLst/>
            </a:prstGeom>
            <a:effectLst>
              <a:outerShdw blurRad="50800" dist="38100" dir="8100000" algn="tr" rotWithShape="0">
                <a:prstClr val="black">
                  <a:alpha val="40000"/>
                </a:prstClr>
              </a:outerShdw>
            </a:effectLst>
          </p:spPr>
        </p:pic>
        <p:sp>
          <p:nvSpPr>
            <p:cNvPr id="3" name="文本框 2"/>
            <p:cNvSpPr txBox="1"/>
            <p:nvPr>
              <p:custDataLst>
                <p:tags r:id="rId8"/>
              </p:custDataLst>
            </p:nvPr>
          </p:nvSpPr>
          <p:spPr>
            <a:xfrm>
              <a:off x="2156" y="8105"/>
              <a:ext cx="2551"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600" dirty="0"/>
                <a:t>1</a:t>
              </a:r>
              <a:r>
                <a:rPr lang="zh-CN" altLang="en-US" sz="1600" dirty="0"/>
                <a:t>、重空瓶扫码</a:t>
              </a:r>
              <a:endParaRPr lang="zh-CN" altLang="en-US" sz="1600" dirty="0"/>
            </a:p>
          </p:txBody>
        </p:sp>
        <p:sp>
          <p:nvSpPr>
            <p:cNvPr id="39" name="右大括号 38"/>
            <p:cNvSpPr/>
            <p:nvPr/>
          </p:nvSpPr>
          <p:spPr>
            <a:xfrm rot="5400000">
              <a:off x="6117" y="5821"/>
              <a:ext cx="488" cy="6258"/>
            </a:xfrm>
            <a:prstGeom prst="rightBrace">
              <a:avLst>
                <a:gd name="adj1" fmla="val 15370"/>
                <a:gd name="adj2" fmla="val 49632"/>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000" dirty="0"/>
            </a:p>
          </p:txBody>
        </p:sp>
        <p:sp>
          <p:nvSpPr>
            <p:cNvPr id="31" name="文本框 30"/>
            <p:cNvSpPr txBox="1"/>
            <p:nvPr/>
          </p:nvSpPr>
          <p:spPr>
            <a:xfrm>
              <a:off x="3590" y="9285"/>
              <a:ext cx="5776" cy="725"/>
            </a:xfrm>
            <a:prstGeom prst="rect">
              <a:avLst/>
            </a:prstGeom>
            <a:solidFill>
              <a:schemeClr val="accent5">
                <a:lumMod val="20000"/>
                <a:lumOff val="80000"/>
              </a:schemeClr>
            </a:solidFill>
          </p:spPr>
          <p:txBody>
            <a:bodyPr wrap="square" rtlCol="0">
              <a:spAutoFit/>
            </a:bodyPr>
            <a:p>
              <a:pPr algn="ctr">
                <a:lnSpc>
                  <a:spcPct val="150000"/>
                </a:lnSpc>
              </a:pPr>
              <a:r>
                <a:rPr lang="zh-CN" altLang="en-US" sz="1600" b="1" kern="100" dirty="0">
                  <a:effectLst/>
                  <a:latin typeface="+mj-ea"/>
                  <a:ea typeface="+mj-ea"/>
                  <a:cs typeface="Times New Roman" panose="02020603050405020304" pitchFamily="18" charset="0"/>
                </a:rPr>
                <a:t>步骤</a:t>
              </a:r>
              <a:r>
                <a:rPr lang="en-US" altLang="zh-CN" sz="1600" b="1" kern="100" dirty="0">
                  <a:solidFill>
                    <a:srgbClr val="FF0000"/>
                  </a:solidFill>
                  <a:effectLst/>
                  <a:latin typeface="+mj-ea"/>
                  <a:ea typeface="+mj-ea"/>
                  <a:cs typeface="Times New Roman" panose="02020603050405020304" pitchFamily="18" charset="0"/>
                </a:rPr>
                <a:t>1-3</a:t>
              </a:r>
              <a:r>
                <a:rPr lang="zh-CN" altLang="en-US" sz="1600" b="1" kern="100" dirty="0">
                  <a:effectLst/>
                  <a:latin typeface="+mj-ea"/>
                  <a:ea typeface="+mj-ea"/>
                  <a:cs typeface="Times New Roman" panose="02020603050405020304" pitchFamily="18" charset="0"/>
                </a:rPr>
                <a:t>仅适用：</a:t>
              </a:r>
              <a:r>
                <a:rPr lang="zh-CN" altLang="en-US" sz="1600" b="1" kern="100" dirty="0">
                  <a:solidFill>
                    <a:srgbClr val="FF0000"/>
                  </a:solidFill>
                  <a:effectLst/>
                  <a:latin typeface="+mj-ea"/>
                  <a:ea typeface="+mj-ea"/>
                  <a:cs typeface="Times New Roman" panose="02020603050405020304" pitchFamily="18" charset="0"/>
                </a:rPr>
                <a:t>订单安检（配送岗）</a:t>
              </a:r>
              <a:endParaRPr lang="zh-CN" altLang="en-US" sz="1600" b="1" kern="100" dirty="0">
                <a:solidFill>
                  <a:srgbClr val="FF0000"/>
                </a:solidFill>
                <a:effectLst/>
                <a:latin typeface="+mj-ea"/>
                <a:ea typeface="+mj-ea"/>
                <a:cs typeface="Times New Roman" panose="02020603050405020304" pitchFamily="18" charset="0"/>
              </a:endParaRPr>
            </a:p>
          </p:txBody>
        </p:sp>
        <p:pic>
          <p:nvPicPr>
            <p:cNvPr id="16" name="图片 15" descr="微信图片_20231004113127"/>
            <p:cNvPicPr>
              <a:picLocks noChangeAspect="1"/>
            </p:cNvPicPr>
            <p:nvPr>
              <p:custDataLst>
                <p:tags r:id="rId9"/>
              </p:custDataLst>
            </p:nvPr>
          </p:nvPicPr>
          <p:blipFill>
            <a:blip r:embed="rId10"/>
            <a:stretch>
              <a:fillRect/>
            </a:stretch>
          </p:blipFill>
          <p:spPr>
            <a:xfrm>
              <a:off x="2056" y="2339"/>
              <a:ext cx="2692" cy="5131"/>
            </a:xfrm>
            <a:prstGeom prst="rect">
              <a:avLst/>
            </a:prstGeom>
          </p:spPr>
        </p:pic>
        <p:pic>
          <p:nvPicPr>
            <p:cNvPr id="18" name="图片 17" descr="微信图片_20231004113126"/>
            <p:cNvPicPr>
              <a:picLocks noChangeAspect="1"/>
            </p:cNvPicPr>
            <p:nvPr>
              <p:custDataLst>
                <p:tags r:id="rId11"/>
              </p:custDataLst>
            </p:nvPr>
          </p:nvPicPr>
          <p:blipFill>
            <a:blip r:embed="rId12"/>
            <a:stretch>
              <a:fillRect/>
            </a:stretch>
          </p:blipFill>
          <p:spPr>
            <a:xfrm>
              <a:off x="5178" y="2339"/>
              <a:ext cx="2693" cy="5124"/>
            </a:xfrm>
            <a:prstGeom prst="rect">
              <a:avLst/>
            </a:prstGeom>
          </p:spPr>
        </p:pic>
      </p:grpSp>
      <p:sp>
        <p:nvSpPr>
          <p:cNvPr id="22" name="灯片编号占位符 21"/>
          <p:cNvSpPr>
            <a:spLocks noGrp="1"/>
          </p:cNvSpPr>
          <p:nvPr>
            <p:ph type="sldNum" sz="quarter" idx="12"/>
          </p:nvPr>
        </p:nvSpPr>
        <p:spPr>
          <a:xfrm>
            <a:off x="847090" y="3644900"/>
            <a:ext cx="2743200" cy="365125"/>
          </a:xfrm>
        </p:spPr>
        <p:txBody>
          <a:bodyPr/>
          <a:p>
            <a:fld id="{565CE74E-AB26-4998-AD42-012C4C1AD076}" type="slidenum">
              <a:rPr lang="zh-CN" altLang="en-US" smtClean="0"/>
            </a:fld>
            <a:endParaRPr lang="zh-CN" altLang="en-US"/>
          </a:p>
        </p:txBody>
      </p:sp>
      <p:pic>
        <p:nvPicPr>
          <p:cNvPr id="2" name="图片 1"/>
          <p:cNvPicPr/>
          <p:nvPr/>
        </p:nvPicPr>
        <p:blipFill>
          <a:blip r:embed="rId13"/>
          <a:stretch>
            <a:fillRect/>
          </a:stretch>
        </p:blipFill>
        <p:spPr>
          <a:xfrm>
            <a:off x="4841875" y="1477010"/>
            <a:ext cx="1699895" cy="3194050"/>
          </a:xfrm>
          <a:prstGeom prst="rect">
            <a:avLst/>
          </a:prstGeom>
        </p:spPr>
      </p:pic>
      <p:grpSp>
        <p:nvGrpSpPr>
          <p:cNvPr id="4" name="组合 3"/>
          <p:cNvGrpSpPr/>
          <p:nvPr/>
        </p:nvGrpSpPr>
        <p:grpSpPr>
          <a:xfrm>
            <a:off x="7087235" y="758190"/>
            <a:ext cx="3045460" cy="5150485"/>
            <a:chOff x="625" y="1501"/>
            <a:chExt cx="4796" cy="8111"/>
          </a:xfrm>
        </p:grpSpPr>
        <p:pic>
          <p:nvPicPr>
            <p:cNvPr id="5" name="图片 4"/>
            <p:cNvPicPr>
              <a:picLocks noChangeAspect="1"/>
            </p:cNvPicPr>
            <p:nvPr>
              <p:custDataLst>
                <p:tags r:id="rId14"/>
              </p:custDataLst>
            </p:nvPr>
          </p:nvPicPr>
          <p:blipFill>
            <a:blip r:embed="rId3" cstate="print">
              <a:extLst>
                <a:ext uri="{28A0092B-C50C-407E-A947-70E740481C1C}">
                  <a14:useLocalDpi xmlns:a14="http://schemas.microsoft.com/office/drawing/2010/main" val="0"/>
                </a:ext>
              </a:extLst>
            </a:blip>
            <a:stretch>
              <a:fillRect/>
            </a:stretch>
          </p:blipFill>
          <p:spPr>
            <a:xfrm>
              <a:off x="625" y="2087"/>
              <a:ext cx="2795" cy="6236"/>
            </a:xfrm>
            <a:prstGeom prst="rect">
              <a:avLst/>
            </a:prstGeom>
            <a:effectLst>
              <a:outerShdw blurRad="50800" dist="38100" dir="8100000" algn="tr" rotWithShape="0">
                <a:prstClr val="black">
                  <a:alpha val="40000"/>
                </a:prstClr>
              </a:outerShdw>
            </a:effectLst>
          </p:spPr>
        </p:pic>
        <p:sp>
          <p:nvSpPr>
            <p:cNvPr id="8" name="文本框 7"/>
            <p:cNvSpPr txBox="1"/>
            <p:nvPr>
              <p:custDataLst>
                <p:tags r:id="rId15"/>
              </p:custDataLst>
            </p:nvPr>
          </p:nvSpPr>
          <p:spPr>
            <a:xfrm>
              <a:off x="2693" y="9108"/>
              <a:ext cx="2728" cy="504"/>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4</a:t>
              </a:r>
              <a:r>
                <a:rPr lang="zh-CN" altLang="en-US" dirty="0"/>
                <a:t>、</a:t>
              </a:r>
              <a:r>
                <a:rPr lang="zh-CN" altLang="en-US" dirty="0">
                  <a:sym typeface="+mn-ea"/>
                </a:rPr>
                <a:t>气瓶及存放环境</a:t>
              </a:r>
              <a:endParaRPr lang="zh-CN" altLang="en-US" dirty="0">
                <a:sym typeface="+mn-ea"/>
              </a:endParaRPr>
            </a:p>
          </p:txBody>
        </p:sp>
        <p:sp>
          <p:nvSpPr>
            <p:cNvPr id="11" name="文本框 10"/>
            <p:cNvSpPr txBox="1"/>
            <p:nvPr>
              <p:custDataLst>
                <p:tags r:id="rId16"/>
              </p:custDataLst>
            </p:nvPr>
          </p:nvSpPr>
          <p:spPr>
            <a:xfrm>
              <a:off x="777"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sym typeface="+mn-ea"/>
                </a:rPr>
                <a:t>安检项目</a:t>
              </a:r>
              <a:r>
                <a:rPr lang="en-US" altLang="zh-CN" dirty="0">
                  <a:sym typeface="+mn-ea"/>
                </a:rPr>
                <a:t>1-</a:t>
              </a:r>
              <a:r>
                <a:rPr lang="zh-CN" altLang="en-US" dirty="0">
                  <a:sym typeface="+mn-ea"/>
                </a:rPr>
                <a:t>家庭</a:t>
              </a:r>
              <a:endParaRPr lang="zh-CN" altLang="en-US" dirty="0">
                <a:sym typeface="+mn-ea"/>
              </a:endParaRPr>
            </a:p>
          </p:txBody>
        </p:sp>
      </p:grpSp>
      <p:sp>
        <p:nvSpPr>
          <p:cNvPr id="28" name="文本框 27"/>
          <p:cNvSpPr txBox="1"/>
          <p:nvPr>
            <p:custDataLst>
              <p:tags r:id="rId17"/>
            </p:custDataLst>
          </p:nvPr>
        </p:nvSpPr>
        <p:spPr>
          <a:xfrm>
            <a:off x="8390255" y="2241550"/>
            <a:ext cx="422275" cy="14859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endParaRPr lang="zh-CN" altLang="en-US" sz="700" dirty="0"/>
          </a:p>
        </p:txBody>
      </p:sp>
      <p:grpSp>
        <p:nvGrpSpPr>
          <p:cNvPr id="15" name="组合 14"/>
          <p:cNvGrpSpPr/>
          <p:nvPr/>
        </p:nvGrpSpPr>
        <p:grpSpPr>
          <a:xfrm>
            <a:off x="9408160" y="752475"/>
            <a:ext cx="1774825" cy="4331970"/>
            <a:chOff x="625" y="1501"/>
            <a:chExt cx="2795" cy="6822"/>
          </a:xfrm>
        </p:grpSpPr>
        <p:pic>
          <p:nvPicPr>
            <p:cNvPr id="19" name="图片 18"/>
            <p:cNvPicPr>
              <a:picLocks noChangeAspect="1"/>
            </p:cNvPicPr>
            <p:nvPr>
              <p:custDataLst>
                <p:tags r:id="rId18"/>
              </p:custDataLst>
            </p:nvPr>
          </p:nvPicPr>
          <p:blipFill>
            <a:blip r:embed="rId3" cstate="print">
              <a:extLst>
                <a:ext uri="{28A0092B-C50C-407E-A947-70E740481C1C}">
                  <a14:useLocalDpi xmlns:a14="http://schemas.microsoft.com/office/drawing/2010/main" val="0"/>
                </a:ext>
              </a:extLst>
            </a:blip>
            <a:stretch>
              <a:fillRect/>
            </a:stretch>
          </p:blipFill>
          <p:spPr>
            <a:xfrm>
              <a:off x="625" y="2087"/>
              <a:ext cx="2795" cy="6236"/>
            </a:xfrm>
            <a:prstGeom prst="rect">
              <a:avLst/>
            </a:prstGeom>
            <a:effectLst>
              <a:outerShdw blurRad="50800" dist="38100" dir="8100000" algn="tr" rotWithShape="0">
                <a:prstClr val="black">
                  <a:alpha val="40000"/>
                </a:prstClr>
              </a:outerShdw>
            </a:effectLst>
          </p:spPr>
        </p:pic>
        <p:sp>
          <p:nvSpPr>
            <p:cNvPr id="21" name="文本框 20"/>
            <p:cNvSpPr txBox="1"/>
            <p:nvPr>
              <p:custDataLst>
                <p:tags r:id="rId19"/>
              </p:custDataLst>
            </p:nvPr>
          </p:nvSpPr>
          <p:spPr>
            <a:xfrm>
              <a:off x="777"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sym typeface="+mn-ea"/>
                </a:rPr>
                <a:t>安检项目</a:t>
              </a:r>
              <a:r>
                <a:rPr lang="en-US" altLang="zh-CN" dirty="0">
                  <a:sym typeface="+mn-ea"/>
                </a:rPr>
                <a:t>1-</a:t>
              </a:r>
              <a:r>
                <a:rPr lang="zh-CN" altLang="en-US" dirty="0">
                  <a:sym typeface="+mn-ea"/>
                </a:rPr>
                <a:t>商业</a:t>
              </a:r>
              <a:endParaRPr lang="zh-CN" altLang="en-US" dirty="0">
                <a:sym typeface="+mn-ea"/>
              </a:endParaRPr>
            </a:p>
          </p:txBody>
        </p:sp>
      </p:grpSp>
      <p:sp>
        <p:nvSpPr>
          <p:cNvPr id="25" name="右大括号 24"/>
          <p:cNvSpPr/>
          <p:nvPr/>
        </p:nvSpPr>
        <p:spPr>
          <a:xfrm rot="5400000">
            <a:off x="9063990" y="4204335"/>
            <a:ext cx="309880" cy="2214245"/>
          </a:xfrm>
          <a:prstGeom prst="rightBrace">
            <a:avLst>
              <a:gd name="adj1" fmla="val 15370"/>
              <a:gd name="adj2" fmla="val 49632"/>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p>
        </p:txBody>
      </p:sp>
      <p:pic>
        <p:nvPicPr>
          <p:cNvPr id="26" name="图片 25"/>
          <p:cNvPicPr>
            <a:picLocks noChangeAspect="1"/>
          </p:cNvPicPr>
          <p:nvPr/>
        </p:nvPicPr>
        <p:blipFill>
          <a:blip r:embed="rId20"/>
          <a:stretch>
            <a:fillRect/>
          </a:stretch>
        </p:blipFill>
        <p:spPr>
          <a:xfrm>
            <a:off x="9439910" y="1484630"/>
            <a:ext cx="1689735" cy="3281680"/>
          </a:xfrm>
          <a:prstGeom prst="rect">
            <a:avLst/>
          </a:prstGeom>
        </p:spPr>
      </p:pic>
      <p:pic>
        <p:nvPicPr>
          <p:cNvPr id="27" name="图片 26"/>
          <p:cNvPicPr>
            <a:picLocks noChangeAspect="1"/>
          </p:cNvPicPr>
          <p:nvPr/>
        </p:nvPicPr>
        <p:blipFill>
          <a:blip r:embed="rId21"/>
          <a:stretch>
            <a:fillRect/>
          </a:stretch>
        </p:blipFill>
        <p:spPr>
          <a:xfrm>
            <a:off x="7104380" y="1484630"/>
            <a:ext cx="1697355" cy="32746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79115" y="5516880"/>
            <a:ext cx="1619885" cy="316865"/>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6</a:t>
            </a:r>
            <a:r>
              <a:rPr lang="zh-CN" altLang="en-US" dirty="0"/>
              <a:t>、燃气灶具</a:t>
            </a:r>
            <a:endParaRPr lang="zh-CN" altLang="en-US" dirty="0"/>
          </a:p>
        </p:txBody>
      </p:sp>
      <p:grpSp>
        <p:nvGrpSpPr>
          <p:cNvPr id="24" name="组合 23"/>
          <p:cNvGrpSpPr/>
          <p:nvPr/>
        </p:nvGrpSpPr>
        <p:grpSpPr>
          <a:xfrm>
            <a:off x="2950210" y="1096645"/>
            <a:ext cx="1774190" cy="4331970"/>
            <a:chOff x="7145" y="1501"/>
            <a:chExt cx="2794" cy="6822"/>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45" y="2087"/>
              <a:ext cx="2795" cy="6236"/>
            </a:xfrm>
            <a:prstGeom prst="rect">
              <a:avLst/>
            </a:prstGeom>
            <a:effectLst>
              <a:outerShdw blurRad="50800" dist="38100" dir="8100000" algn="tr" rotWithShape="0">
                <a:prstClr val="black">
                  <a:alpha val="40000"/>
                </a:prstClr>
              </a:outerShdw>
            </a:effectLst>
          </p:spPr>
        </p:pic>
        <p:sp>
          <p:nvSpPr>
            <p:cNvPr id="5" name="文本框 4"/>
            <p:cNvSpPr txBox="1"/>
            <p:nvPr>
              <p:custDataLst>
                <p:tags r:id="rId2"/>
              </p:custDataLst>
            </p:nvPr>
          </p:nvSpPr>
          <p:spPr>
            <a:xfrm>
              <a:off x="7229"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t>安检项目</a:t>
              </a:r>
              <a:r>
                <a:rPr lang="en-US" altLang="zh-CN" dirty="0"/>
                <a:t>3</a:t>
              </a:r>
              <a:endParaRPr lang="zh-CN" altLang="en-US" dirty="0"/>
            </a:p>
          </p:txBody>
        </p:sp>
      </p:grpSp>
      <p:grpSp>
        <p:nvGrpSpPr>
          <p:cNvPr id="25" name="组合 24"/>
          <p:cNvGrpSpPr/>
          <p:nvPr/>
        </p:nvGrpSpPr>
        <p:grpSpPr>
          <a:xfrm>
            <a:off x="7063740" y="1096645"/>
            <a:ext cx="1774190" cy="4331970"/>
            <a:chOff x="10405" y="1501"/>
            <a:chExt cx="2794" cy="6822"/>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05" y="2087"/>
              <a:ext cx="2795" cy="6236"/>
            </a:xfrm>
            <a:prstGeom prst="rect">
              <a:avLst/>
            </a:prstGeom>
            <a:effectLst>
              <a:outerShdw blurRad="50800" dist="38100" dir="8100000" algn="tr" rotWithShape="0">
                <a:prstClr val="black">
                  <a:alpha val="40000"/>
                </a:prstClr>
              </a:outerShdw>
            </a:effectLst>
          </p:spPr>
        </p:pic>
        <p:sp>
          <p:nvSpPr>
            <p:cNvPr id="7" name="文本框 6"/>
            <p:cNvSpPr txBox="1"/>
            <p:nvPr>
              <p:custDataLst>
                <p:tags r:id="rId3"/>
              </p:custDataLst>
            </p:nvPr>
          </p:nvSpPr>
          <p:spPr>
            <a:xfrm>
              <a:off x="10517"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t>安检项目</a:t>
              </a:r>
              <a:r>
                <a:rPr lang="en-US" altLang="zh-CN" dirty="0"/>
                <a:t>5</a:t>
              </a:r>
              <a:endParaRPr lang="zh-CN" altLang="en-US" dirty="0"/>
            </a:p>
          </p:txBody>
        </p:sp>
      </p:grpSp>
      <p:sp>
        <p:nvSpPr>
          <p:cNvPr id="26" name="文本框 25"/>
          <p:cNvSpPr txBox="1"/>
          <p:nvPr/>
        </p:nvSpPr>
        <p:spPr>
          <a:xfrm>
            <a:off x="7104380" y="5516880"/>
            <a:ext cx="1795145" cy="445135"/>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8</a:t>
            </a:r>
            <a:r>
              <a:rPr lang="zh-CN" altLang="en-US" dirty="0"/>
              <a:t>、燃气热水器</a:t>
            </a:r>
            <a:endParaRPr lang="zh-CN" altLang="en-US" dirty="0"/>
          </a:p>
        </p:txBody>
      </p:sp>
      <p:grpSp>
        <p:nvGrpSpPr>
          <p:cNvPr id="13" name="组合 12"/>
          <p:cNvGrpSpPr/>
          <p:nvPr/>
        </p:nvGrpSpPr>
        <p:grpSpPr>
          <a:xfrm>
            <a:off x="9142095" y="1123315"/>
            <a:ext cx="1774190" cy="4331970"/>
            <a:chOff x="10405" y="1501"/>
            <a:chExt cx="2794" cy="6822"/>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05" y="2087"/>
              <a:ext cx="2795" cy="6236"/>
            </a:xfrm>
            <a:prstGeom prst="rect">
              <a:avLst/>
            </a:prstGeom>
            <a:effectLst>
              <a:outerShdw blurRad="50800" dist="38100" dir="8100000" algn="tr" rotWithShape="0">
                <a:prstClr val="black">
                  <a:alpha val="40000"/>
                </a:prstClr>
              </a:outerShdw>
            </a:effectLst>
          </p:spPr>
        </p:pic>
        <p:sp>
          <p:nvSpPr>
            <p:cNvPr id="16" name="文本框 15"/>
            <p:cNvSpPr txBox="1"/>
            <p:nvPr>
              <p:custDataLst>
                <p:tags r:id="rId4"/>
              </p:custDataLst>
            </p:nvPr>
          </p:nvSpPr>
          <p:spPr>
            <a:xfrm>
              <a:off x="10517"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t>安检项目</a:t>
              </a:r>
              <a:r>
                <a:rPr lang="en-US" altLang="zh-CN" dirty="0"/>
                <a:t>6</a:t>
              </a:r>
              <a:endParaRPr lang="zh-CN" altLang="en-US" dirty="0"/>
            </a:p>
          </p:txBody>
        </p:sp>
      </p:grpSp>
      <p:sp>
        <p:nvSpPr>
          <p:cNvPr id="17" name="文本框 16"/>
          <p:cNvSpPr txBox="1"/>
          <p:nvPr/>
        </p:nvSpPr>
        <p:spPr>
          <a:xfrm>
            <a:off x="9191625" y="5521960"/>
            <a:ext cx="1795145" cy="445135"/>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9</a:t>
            </a:r>
            <a:r>
              <a:rPr lang="zh-CN" altLang="en-US" dirty="0"/>
              <a:t>、</a:t>
            </a:r>
            <a:r>
              <a:rPr lang="zh-CN" altLang="en-US" dirty="0">
                <a:sym typeface="+mn-ea"/>
              </a:rPr>
              <a:t>隐患整改通知</a:t>
            </a:r>
            <a:r>
              <a:rPr lang="zh-CN" altLang="en-US" dirty="0">
                <a:sym typeface="+mn-ea"/>
              </a:rPr>
              <a:t>书</a:t>
            </a:r>
            <a:endParaRPr lang="zh-CN" altLang="en-US" dirty="0">
              <a:sym typeface="+mn-ea"/>
            </a:endParaRPr>
          </a:p>
        </p:txBody>
      </p:sp>
      <p:sp>
        <p:nvSpPr>
          <p:cNvPr id="29" name="矩形 28"/>
          <p:cNvSpPr/>
          <p:nvPr/>
        </p:nvSpPr>
        <p:spPr>
          <a:xfrm>
            <a:off x="107315" y="116840"/>
            <a:ext cx="4886325" cy="460375"/>
          </a:xfrm>
          <a:prstGeom prst="rect">
            <a:avLst/>
          </a:prstGeom>
        </p:spPr>
        <p:txBody>
          <a:bodyPr wrap="square">
            <a:spAutoFit/>
          </a:bodyPr>
          <a:p>
            <a:pPr algn="l"/>
            <a:r>
              <a:rPr lang="en-US" altLang="zh-CN" sz="2400" b="1" dirty="0">
                <a:latin typeface="等线 Light" panose="02010600030101010101" charset="-122"/>
                <a:ea typeface="等线 Light" panose="02010600030101010101" charset="-122"/>
                <a:sym typeface="+mn-ea"/>
              </a:rPr>
              <a:t>4-3</a:t>
            </a:r>
            <a:r>
              <a:rPr lang="zh-CN" altLang="en-US" sz="2400" b="1" dirty="0">
                <a:latin typeface="等线 Light" panose="02010600030101010101" charset="-122"/>
                <a:ea typeface="等线 Light" panose="02010600030101010101" charset="-122"/>
                <a:sym typeface="+mn-ea"/>
              </a:rPr>
              <a:t>、系统指引</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安检操作流程</a:t>
            </a:r>
            <a:endParaRPr lang="zh-CN" altLang="en-US" sz="2400" b="1" dirty="0">
              <a:solidFill>
                <a:srgbClr val="FF0000"/>
              </a:solidFill>
              <a:latin typeface="等线 Light" panose="02010600030101010101" charset="-122"/>
              <a:ea typeface="等线 Light" panose="02010600030101010101" charset="-122"/>
              <a:sym typeface="+mn-ea"/>
            </a:endParaRPr>
          </a:p>
        </p:txBody>
      </p:sp>
      <p:pic>
        <p:nvPicPr>
          <p:cNvPr id="31" name="图片 30"/>
          <p:cNvPicPr/>
          <p:nvPr/>
        </p:nvPicPr>
        <p:blipFill>
          <a:blip r:embed="rId5"/>
          <a:stretch>
            <a:fillRect/>
          </a:stretch>
        </p:blipFill>
        <p:spPr>
          <a:xfrm>
            <a:off x="2995295" y="1821815"/>
            <a:ext cx="1680210" cy="3275965"/>
          </a:xfrm>
          <a:prstGeom prst="rect">
            <a:avLst/>
          </a:prstGeom>
        </p:spPr>
      </p:pic>
      <p:pic>
        <p:nvPicPr>
          <p:cNvPr id="32" name="图片 31"/>
          <p:cNvPicPr/>
          <p:nvPr/>
        </p:nvPicPr>
        <p:blipFill>
          <a:blip r:embed="rId6"/>
          <a:stretch>
            <a:fillRect/>
          </a:stretch>
        </p:blipFill>
        <p:spPr>
          <a:xfrm>
            <a:off x="7106920" y="1832610"/>
            <a:ext cx="1689100" cy="3305810"/>
          </a:xfrm>
          <a:prstGeom prst="rect">
            <a:avLst/>
          </a:prstGeom>
        </p:spPr>
      </p:pic>
      <p:pic>
        <p:nvPicPr>
          <p:cNvPr id="33" name="图片 32"/>
          <p:cNvPicPr/>
          <p:nvPr/>
        </p:nvPicPr>
        <p:blipFill>
          <a:blip r:embed="rId7"/>
          <a:stretch>
            <a:fillRect/>
          </a:stretch>
        </p:blipFill>
        <p:spPr>
          <a:xfrm>
            <a:off x="9164955" y="1844675"/>
            <a:ext cx="1722755" cy="3298190"/>
          </a:xfrm>
          <a:prstGeom prst="rect">
            <a:avLst/>
          </a:prstGeom>
        </p:spPr>
      </p:pic>
      <p:grpSp>
        <p:nvGrpSpPr>
          <p:cNvPr id="12" name="组合 11"/>
          <p:cNvGrpSpPr/>
          <p:nvPr/>
        </p:nvGrpSpPr>
        <p:grpSpPr>
          <a:xfrm>
            <a:off x="5010150" y="1109980"/>
            <a:ext cx="1780540" cy="4909185"/>
            <a:chOff x="625" y="1501"/>
            <a:chExt cx="2804" cy="7731"/>
          </a:xfrm>
        </p:grpSpPr>
        <p:pic>
          <p:nvPicPr>
            <p:cNvPr id="18" name="图片 17"/>
            <p:cNvPicPr>
              <a:picLocks noChangeAspect="1"/>
            </p:cNvPicPr>
            <p:nvPr>
              <p:custDataLst>
                <p:tags r:id="rId8"/>
              </p:custDataLst>
            </p:nvPr>
          </p:nvPicPr>
          <p:blipFill>
            <a:blip r:embed="rId1" cstate="print">
              <a:extLst>
                <a:ext uri="{28A0092B-C50C-407E-A947-70E740481C1C}">
                  <a14:useLocalDpi xmlns:a14="http://schemas.microsoft.com/office/drawing/2010/main" val="0"/>
                </a:ext>
              </a:extLst>
            </a:blip>
            <a:stretch>
              <a:fillRect/>
            </a:stretch>
          </p:blipFill>
          <p:spPr>
            <a:xfrm>
              <a:off x="625" y="2087"/>
              <a:ext cx="2795" cy="6236"/>
            </a:xfrm>
            <a:prstGeom prst="rect">
              <a:avLst/>
            </a:prstGeom>
            <a:effectLst>
              <a:outerShdw blurRad="50800" dist="38100" dir="8100000" algn="tr" rotWithShape="0">
                <a:prstClr val="black">
                  <a:alpha val="40000"/>
                </a:prstClr>
              </a:outerShdw>
            </a:effectLst>
          </p:spPr>
        </p:pic>
        <p:sp>
          <p:nvSpPr>
            <p:cNvPr id="19" name="文本框 18"/>
            <p:cNvSpPr txBox="1"/>
            <p:nvPr>
              <p:custDataLst>
                <p:tags r:id="rId9"/>
              </p:custDataLst>
            </p:nvPr>
          </p:nvSpPr>
          <p:spPr>
            <a:xfrm>
              <a:off x="652" y="8462"/>
              <a:ext cx="2777" cy="77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7</a:t>
              </a:r>
              <a:r>
                <a:rPr lang="zh-CN" altLang="en-US" dirty="0"/>
                <a:t>、</a:t>
              </a:r>
              <a:r>
                <a:rPr lang="zh-CN" altLang="en-US" dirty="0">
                  <a:sym typeface="+mn-ea"/>
                </a:rPr>
                <a:t>燃气泄漏报警器切断装置</a:t>
              </a:r>
              <a:endParaRPr lang="zh-CN" altLang="en-US" dirty="0">
                <a:sym typeface="+mn-ea"/>
              </a:endParaRPr>
            </a:p>
          </p:txBody>
        </p:sp>
        <p:sp>
          <p:nvSpPr>
            <p:cNvPr id="20" name="文本框 19"/>
            <p:cNvSpPr txBox="1"/>
            <p:nvPr>
              <p:custDataLst>
                <p:tags r:id="rId10"/>
              </p:custDataLst>
            </p:nvPr>
          </p:nvSpPr>
          <p:spPr>
            <a:xfrm>
              <a:off x="777"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sym typeface="+mn-ea"/>
                </a:rPr>
                <a:t>安检项目</a:t>
              </a:r>
              <a:r>
                <a:rPr lang="en-US" altLang="zh-CN" dirty="0">
                  <a:sym typeface="+mn-ea"/>
                </a:rPr>
                <a:t>4</a:t>
              </a:r>
              <a:r>
                <a:rPr lang="en-US" altLang="zh-CN" dirty="0">
                  <a:sym typeface="+mn-ea"/>
                </a:rPr>
                <a:t>-</a:t>
              </a:r>
              <a:r>
                <a:rPr lang="zh-CN" altLang="en-US" dirty="0">
                  <a:sym typeface="+mn-ea"/>
                </a:rPr>
                <a:t>商业</a:t>
              </a:r>
              <a:r>
                <a:rPr lang="zh-CN" altLang="en-US" dirty="0">
                  <a:sym typeface="+mn-ea"/>
                </a:rPr>
                <a:t>户</a:t>
              </a:r>
              <a:endParaRPr lang="zh-CN" altLang="en-US" dirty="0">
                <a:sym typeface="+mn-ea"/>
              </a:endParaRPr>
            </a:p>
          </p:txBody>
        </p:sp>
      </p:grpSp>
      <p:sp>
        <p:nvSpPr>
          <p:cNvPr id="21" name="文本框 20"/>
          <p:cNvSpPr txBox="1"/>
          <p:nvPr>
            <p:custDataLst>
              <p:tags r:id="rId11"/>
            </p:custDataLst>
          </p:nvPr>
        </p:nvSpPr>
        <p:spPr>
          <a:xfrm>
            <a:off x="6313170" y="2593340"/>
            <a:ext cx="422275" cy="14859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endParaRPr lang="zh-CN" altLang="en-US" sz="700" dirty="0"/>
          </a:p>
        </p:txBody>
      </p:sp>
      <p:pic>
        <p:nvPicPr>
          <p:cNvPr id="27" name="图片 26"/>
          <p:cNvPicPr>
            <a:picLocks noChangeAspect="1"/>
          </p:cNvPicPr>
          <p:nvPr/>
        </p:nvPicPr>
        <p:blipFill>
          <a:blip r:embed="rId12"/>
          <a:stretch>
            <a:fillRect/>
          </a:stretch>
        </p:blipFill>
        <p:spPr>
          <a:xfrm>
            <a:off x="5027295" y="1844675"/>
            <a:ext cx="1705610" cy="3264535"/>
          </a:xfrm>
          <a:prstGeom prst="rect">
            <a:avLst/>
          </a:prstGeom>
        </p:spPr>
      </p:pic>
      <p:grpSp>
        <p:nvGrpSpPr>
          <p:cNvPr id="38" name="组合 37"/>
          <p:cNvGrpSpPr/>
          <p:nvPr/>
        </p:nvGrpSpPr>
        <p:grpSpPr>
          <a:xfrm>
            <a:off x="746125" y="1132840"/>
            <a:ext cx="1774825" cy="4728845"/>
            <a:chOff x="3885" y="1501"/>
            <a:chExt cx="2795" cy="7447"/>
          </a:xfrm>
        </p:grpSpPr>
        <p:pic>
          <p:nvPicPr>
            <p:cNvPr id="39" name="图片 3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85" y="2087"/>
              <a:ext cx="2795" cy="6236"/>
            </a:xfrm>
            <a:prstGeom prst="rect">
              <a:avLst/>
            </a:prstGeom>
            <a:effectLst>
              <a:outerShdw blurRad="50800" dist="38100" dir="8100000" algn="tr" rotWithShape="0">
                <a:prstClr val="black">
                  <a:alpha val="40000"/>
                </a:prstClr>
              </a:outerShdw>
            </a:effectLst>
          </p:spPr>
        </p:pic>
        <p:sp>
          <p:nvSpPr>
            <p:cNvPr id="41" name="文本框 40"/>
            <p:cNvSpPr txBox="1"/>
            <p:nvPr>
              <p:custDataLst>
                <p:tags r:id="rId13"/>
              </p:custDataLst>
            </p:nvPr>
          </p:nvSpPr>
          <p:spPr>
            <a:xfrm>
              <a:off x="4003"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t>安检项目</a:t>
              </a:r>
              <a:r>
                <a:rPr lang="en-US" altLang="zh-CN" dirty="0"/>
                <a:t>2</a:t>
              </a:r>
              <a:endParaRPr lang="en-US" altLang="zh-CN" dirty="0"/>
            </a:p>
          </p:txBody>
        </p:sp>
        <p:sp>
          <p:nvSpPr>
            <p:cNvPr id="42" name="文本框 41"/>
            <p:cNvSpPr txBox="1"/>
            <p:nvPr/>
          </p:nvSpPr>
          <p:spPr>
            <a:xfrm>
              <a:off x="4039" y="8449"/>
              <a:ext cx="2551"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5</a:t>
              </a:r>
              <a:r>
                <a:rPr lang="zh-CN" altLang="en-US" dirty="0"/>
                <a:t>、管、阀</a:t>
              </a:r>
              <a:endParaRPr lang="zh-CN" altLang="en-US" dirty="0"/>
            </a:p>
          </p:txBody>
        </p:sp>
      </p:grpSp>
      <p:pic>
        <p:nvPicPr>
          <p:cNvPr id="43" name="图片 42"/>
          <p:cNvPicPr/>
          <p:nvPr/>
        </p:nvPicPr>
        <p:blipFill>
          <a:blip r:embed="rId14"/>
          <a:stretch>
            <a:fillRect/>
          </a:stretch>
        </p:blipFill>
        <p:spPr>
          <a:xfrm>
            <a:off x="768350" y="1844675"/>
            <a:ext cx="1710690" cy="32696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6134735"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5-1</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重空瓶合照及条码</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4" name="文本框 3"/>
          <p:cNvSpPr txBox="1"/>
          <p:nvPr>
            <p:custDataLst>
              <p:tags r:id="rId1"/>
            </p:custDataLst>
          </p:nvPr>
        </p:nvSpPr>
        <p:spPr>
          <a:xfrm>
            <a:off x="1038225" y="5871845"/>
            <a:ext cx="2072005" cy="349885"/>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800" b="0" dirty="0">
                <a:latin typeface="微软雅黑" panose="020B0503020204020204" charset="-122"/>
                <a:ea typeface="微软雅黑" panose="020B0503020204020204" charset="-122"/>
                <a:cs typeface="微软雅黑" panose="020B0503020204020204" charset="-122"/>
              </a:rPr>
              <a:t>2</a:t>
            </a:r>
            <a:r>
              <a:rPr lang="zh-CN" altLang="en-US" sz="1800" b="0" dirty="0">
                <a:latin typeface="微软雅黑" panose="020B0503020204020204" charset="-122"/>
                <a:ea typeface="微软雅黑" panose="020B0503020204020204" charset="-122"/>
                <a:cs typeface="微软雅黑" panose="020B0503020204020204" charset="-122"/>
              </a:rPr>
              <a:t>、</a:t>
            </a:r>
            <a:r>
              <a:rPr lang="zh-CN" altLang="en-US" sz="1800" b="0" dirty="0">
                <a:latin typeface="微软雅黑" panose="020B0503020204020204" charset="-122"/>
                <a:ea typeface="微软雅黑" panose="020B0503020204020204" charset="-122"/>
                <a:cs typeface="微软雅黑" panose="020B0503020204020204" charset="-122"/>
                <a:sym typeface="+mn-ea"/>
              </a:rPr>
              <a:t>重空瓶及条码</a:t>
            </a:r>
            <a:endParaRPr lang="zh-CN" altLang="en-US" sz="1800" b="0" dirty="0">
              <a:latin typeface="微软雅黑" panose="020B0503020204020204" charset="-122"/>
              <a:ea typeface="微软雅黑" panose="020B0503020204020204" charset="-122"/>
              <a:cs typeface="微软雅黑" panose="020B0503020204020204" charset="-122"/>
              <a:sym typeface="+mn-ea"/>
            </a:endParaRPr>
          </a:p>
        </p:txBody>
      </p:sp>
      <p:grpSp>
        <p:nvGrpSpPr>
          <p:cNvPr id="6" name="组合 5"/>
          <p:cNvGrpSpPr/>
          <p:nvPr/>
        </p:nvGrpSpPr>
        <p:grpSpPr>
          <a:xfrm>
            <a:off x="1038225" y="1124585"/>
            <a:ext cx="2087880" cy="4658360"/>
            <a:chOff x="1550" y="1544"/>
            <a:chExt cx="3288" cy="7336"/>
          </a:xfrm>
        </p:grpSpPr>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550" y="1544"/>
              <a:ext cx="3288" cy="7336"/>
            </a:xfrm>
            <a:prstGeom prst="rect">
              <a:avLst/>
            </a:prstGeom>
            <a:effectLst>
              <a:outerShdw blurRad="50800" dist="38100" dir="8100000" algn="tr" rotWithShape="0">
                <a:prstClr val="black">
                  <a:alpha val="40000"/>
                </a:prstClr>
              </a:outerShdw>
            </a:effectLst>
          </p:spPr>
        </p:pic>
        <p:pic>
          <p:nvPicPr>
            <p:cNvPr id="5" name="图片 4" descr="微信图片_20231004113126"/>
            <p:cNvPicPr>
              <a:picLocks noChangeAspect="1"/>
            </p:cNvPicPr>
            <p:nvPr>
              <p:custDataLst>
                <p:tags r:id="rId4"/>
              </p:custDataLst>
            </p:nvPr>
          </p:nvPicPr>
          <p:blipFill>
            <a:blip r:embed="rId5"/>
            <a:stretch>
              <a:fillRect/>
            </a:stretch>
          </p:blipFill>
          <p:spPr>
            <a:xfrm>
              <a:off x="1635" y="2197"/>
              <a:ext cx="3118" cy="6053"/>
            </a:xfrm>
            <a:prstGeom prst="rect">
              <a:avLst/>
            </a:prstGeom>
          </p:spPr>
        </p:pic>
      </p:grpSp>
      <p:sp>
        <p:nvSpPr>
          <p:cNvPr id="9" name="灯片编号占位符 8"/>
          <p:cNvSpPr>
            <a:spLocks noGrp="1"/>
          </p:cNvSpPr>
          <p:nvPr>
            <p:ph type="sldNum" sz="quarter" idx="12"/>
          </p:nvPr>
        </p:nvSpPr>
        <p:spPr/>
        <p:txBody>
          <a:bodyPr/>
          <a:p>
            <a:fld id="{565CE74E-AB26-4998-AD42-012C4C1AD076}" type="slidenum">
              <a:rPr lang="zh-CN" altLang="en-US" smtClean="0"/>
            </a:fld>
            <a:endParaRPr lang="zh-CN" altLang="en-US"/>
          </a:p>
        </p:txBody>
      </p:sp>
      <p:sp>
        <p:nvSpPr>
          <p:cNvPr id="14" name="文本框 13"/>
          <p:cNvSpPr txBox="1"/>
          <p:nvPr/>
        </p:nvSpPr>
        <p:spPr>
          <a:xfrm>
            <a:off x="4519930" y="999490"/>
            <a:ext cx="6568440" cy="2213610"/>
          </a:xfrm>
          <a:prstGeom prst="rect">
            <a:avLst/>
          </a:prstGeom>
          <a:noFill/>
        </p:spPr>
        <p:txBody>
          <a:bodyPr wrap="square">
            <a:noAutofit/>
          </a:bodyPr>
          <a:p>
            <a:pPr lvl="0" algn="ctr">
              <a:lnSpc>
                <a:spcPct val="150000"/>
              </a:lnSpc>
            </a:pPr>
            <a:r>
              <a:rPr lang="zh-CN" altLang="en-US" b="1" kern="100" dirty="0">
                <a:effectLst/>
                <a:latin typeface="微软雅黑" panose="020B0503020204020204" charset="-122"/>
                <a:ea typeface="微软雅黑" panose="020B0503020204020204" charset="-122"/>
                <a:cs typeface="微软雅黑" panose="020B0503020204020204" charset="-122"/>
              </a:rPr>
              <a:t>重空瓶合照及条码标准</a:t>
            </a:r>
            <a:r>
              <a:rPr lang="zh-CN" altLang="en-US" kern="100" dirty="0">
                <a:effectLst/>
                <a:latin typeface="微软雅黑" panose="020B0503020204020204" charset="-122"/>
                <a:ea typeface="微软雅黑" panose="020B0503020204020204" charset="-122"/>
                <a:cs typeface="微软雅黑" panose="020B0503020204020204" charset="-122"/>
              </a:rPr>
              <a:t>（仅适用配送岗）</a:t>
            </a:r>
            <a:endParaRPr lang="en-US" altLang="zh-CN" kern="100" dirty="0">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rPr>
              <a:t>照片内容要素：</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rPr>
              <a:t>重空瓶全身</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合</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rPr>
              <a:t>照，体现出中空瓶，如果首次租瓶，必须要有重瓶照片；</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清晰</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rPr>
              <a:t>重瓶条码：一维码、二维码或数字清晰可见</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b="1" kern="100" dirty="0">
                <a:effectLst/>
                <a:latin typeface="微软雅黑" panose="020B0503020204020204" charset="-122"/>
                <a:ea typeface="微软雅黑" panose="020B0503020204020204" charset="-122"/>
                <a:cs typeface="微软雅黑" panose="020B0503020204020204" charset="-122"/>
              </a:rPr>
              <a:t>作用</a:t>
            </a:r>
            <a:r>
              <a:rPr lang="zh-CN" altLang="en-US" sz="1400" kern="100" dirty="0">
                <a:effectLst/>
                <a:latin typeface="微软雅黑" panose="020B0503020204020204" charset="-122"/>
                <a:ea typeface="微软雅黑" panose="020B0503020204020204" charset="-122"/>
                <a:cs typeface="微软雅黑" panose="020B0503020204020204" charset="-122"/>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确认送达重瓶与客户空瓶互换的重要</a:t>
            </a: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rPr>
              <a:t>环节。</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ctr">
              <a:lnSpc>
                <a:spcPct val="150000"/>
              </a:lnSpc>
            </a:pPr>
            <a:r>
              <a:rPr lang="zh-CN" altLang="en-US" sz="1400" b="1" kern="100" dirty="0">
                <a:latin typeface="微软雅黑" panose="020B0503020204020204" charset="-122"/>
                <a:ea typeface="微软雅黑" panose="020B0503020204020204" charset="-122"/>
                <a:cs typeface="微软雅黑" panose="020B0503020204020204" charset="-122"/>
              </a:rPr>
              <a:t>如图所示</a:t>
            </a:r>
            <a:endParaRPr lang="zh-CN" altLang="en-US" sz="1400" b="1" kern="100" dirty="0">
              <a:latin typeface="微软雅黑" panose="020B0503020204020204" charset="-122"/>
              <a:ea typeface="微软雅黑" panose="020B0503020204020204" charset="-122"/>
              <a:cs typeface="微软雅黑" panose="020B0503020204020204" charset="-122"/>
            </a:endParaRPr>
          </a:p>
        </p:txBody>
      </p:sp>
      <p:sp>
        <p:nvSpPr>
          <p:cNvPr id="15" name="矩形 14"/>
          <p:cNvSpPr/>
          <p:nvPr/>
        </p:nvSpPr>
        <p:spPr>
          <a:xfrm>
            <a:off x="4369435" y="955040"/>
            <a:ext cx="6820535" cy="505333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6"/>
          <a:stretch>
            <a:fillRect/>
          </a:stretch>
        </p:blipFill>
        <p:spPr>
          <a:xfrm>
            <a:off x="7823835" y="3068955"/>
            <a:ext cx="3183255" cy="2640965"/>
          </a:xfrm>
          <a:prstGeom prst="rect">
            <a:avLst/>
          </a:prstGeom>
        </p:spPr>
      </p:pic>
      <p:pic>
        <p:nvPicPr>
          <p:cNvPr id="18" name="图片 17" descr="1716992005643"/>
          <p:cNvPicPr>
            <a:picLocks noChangeAspect="1"/>
          </p:cNvPicPr>
          <p:nvPr/>
        </p:nvPicPr>
        <p:blipFill>
          <a:blip r:embed="rId7"/>
          <a:stretch>
            <a:fillRect/>
          </a:stretch>
        </p:blipFill>
        <p:spPr>
          <a:xfrm>
            <a:off x="4591685" y="3068955"/>
            <a:ext cx="3145790" cy="28428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592" y="117000"/>
            <a:ext cx="4476408"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5-2</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安检属性</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52" name="文本框 51"/>
          <p:cNvSpPr txBox="1"/>
          <p:nvPr/>
        </p:nvSpPr>
        <p:spPr>
          <a:xfrm>
            <a:off x="4878705" y="1287780"/>
            <a:ext cx="5354955" cy="4743450"/>
          </a:xfrm>
          <a:prstGeom prst="rect">
            <a:avLst/>
          </a:prstGeom>
          <a:noFill/>
        </p:spPr>
        <p:txBody>
          <a:bodyPr wrap="square">
            <a:noAutofit/>
          </a:bodyPr>
          <a:lstStyle/>
          <a:p>
            <a:pPr lvl="0" algn="ctr">
              <a:lnSpc>
                <a:spcPct val="150000"/>
              </a:lnSpc>
            </a:pPr>
            <a:r>
              <a:rPr lang="zh-CN" altLang="en-US" b="1" kern="100" dirty="0">
                <a:effectLst/>
                <a:latin typeface="微软雅黑" panose="020B0503020204020204" charset="-122"/>
                <a:ea typeface="微软雅黑" panose="020B0503020204020204" charset="-122"/>
                <a:cs typeface="微软雅黑" panose="020B0503020204020204" charset="-122"/>
              </a:rPr>
              <a:t>安检属性说明</a:t>
            </a:r>
            <a:endParaRPr lang="en-US" altLang="zh-CN" kern="100" dirty="0">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rPr>
              <a:t>正常安检：</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rPr>
              <a:t>正常更换客户在用钢瓶，正常为客户安装重瓶并进行安检；</a:t>
            </a:r>
            <a:endPar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b="1" kern="100" dirty="0">
                <a:effectLst/>
                <a:latin typeface="微软雅黑" panose="020B0503020204020204" charset="-122"/>
                <a:ea typeface="微软雅黑" panose="020B0503020204020204" charset="-122"/>
                <a:cs typeface="微软雅黑" panose="020B0503020204020204" charset="-122"/>
              </a:rPr>
              <a:t>备用瓶安检：</a:t>
            </a:r>
            <a:endParaRPr lang="zh-CN" altLang="en-US" sz="1400" b="1" kern="100" dirty="0">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配送重瓶为备用瓶，未给客户安装，安检客户在用钢瓶；</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b="1" kern="100" dirty="0">
                <a:latin typeface="微软雅黑" panose="020B0503020204020204" charset="-122"/>
                <a:ea typeface="微软雅黑" panose="020B0503020204020204" charset="-122"/>
                <a:cs typeface="微软雅黑" panose="020B0503020204020204" charset="-122"/>
              </a:rPr>
              <a:t>拒绝入户</a:t>
            </a:r>
            <a:r>
              <a:rPr lang="en-US" altLang="zh-CN" sz="1400" b="1" kern="100" dirty="0">
                <a:latin typeface="微软雅黑" panose="020B0503020204020204" charset="-122"/>
                <a:ea typeface="微软雅黑" panose="020B0503020204020204" charset="-122"/>
                <a:cs typeface="微软雅黑" panose="020B0503020204020204" charset="-122"/>
              </a:rPr>
              <a:t>/</a:t>
            </a:r>
            <a:r>
              <a:rPr lang="zh-CN" altLang="en-US" sz="1400" b="1" kern="100" dirty="0">
                <a:latin typeface="微软雅黑" panose="020B0503020204020204" charset="-122"/>
                <a:ea typeface="微软雅黑" panose="020B0503020204020204" charset="-122"/>
                <a:cs typeface="微软雅黑" panose="020B0503020204020204" charset="-122"/>
              </a:rPr>
              <a:t>安检：</a:t>
            </a:r>
            <a:endParaRPr lang="zh-CN" altLang="en-US" sz="1400" b="1" kern="100" dirty="0">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rPr>
              <a:t>客户拒绝入户；</a:t>
            </a:r>
            <a:endPar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rPr>
              <a:t>客户拒绝进行安检；</a:t>
            </a:r>
            <a:endPar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rPr>
              <a:t>客户未购买燃气具，未购买相关配件，未能给客户进行安装；</a:t>
            </a:r>
            <a:endPar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endPar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b="1" kern="100" dirty="0">
                <a:solidFill>
                  <a:srgbClr val="FF0000"/>
                </a:solidFill>
                <a:latin typeface="微软雅黑" panose="020B0503020204020204" charset="-122"/>
                <a:ea typeface="微软雅黑" panose="020B0503020204020204" charset="-122"/>
                <a:cs typeface="微软雅黑" panose="020B0503020204020204" charset="-122"/>
              </a:rPr>
              <a:t>此项不强制拍照，拍照不做强制审核</a:t>
            </a:r>
            <a:endParaRPr lang="zh-CN" altLang="en-US" sz="1400" b="1" kern="100"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4728210" y="1288415"/>
            <a:ext cx="5615940" cy="486537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289050" y="1288415"/>
            <a:ext cx="2087245" cy="4657090"/>
          </a:xfrm>
          <a:prstGeom prst="rect">
            <a:avLst/>
          </a:prstGeom>
          <a:effectLst>
            <a:outerShdw blurRad="50800" dist="38100" dir="8100000" algn="tr" rotWithShape="0">
              <a:prstClr val="black">
                <a:alpha val="40000"/>
              </a:prstClr>
            </a:outerShdw>
          </a:effectLst>
        </p:spPr>
      </p:pic>
      <p:sp>
        <p:nvSpPr>
          <p:cNvPr id="40" name="文本框 39"/>
          <p:cNvSpPr txBox="1"/>
          <p:nvPr>
            <p:custDataLst>
              <p:tags r:id="rId3"/>
            </p:custDataLst>
          </p:nvPr>
        </p:nvSpPr>
        <p:spPr>
          <a:xfrm>
            <a:off x="1232535" y="6005195"/>
            <a:ext cx="2061845" cy="354965"/>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800" dirty="0"/>
              <a:t>3</a:t>
            </a:r>
            <a:r>
              <a:rPr lang="zh-CN" altLang="en-US" sz="1800" dirty="0"/>
              <a:t>、选择</a:t>
            </a:r>
            <a:r>
              <a:rPr lang="zh-CN" altLang="en-US" sz="1800" dirty="0">
                <a:sym typeface="+mn-ea"/>
              </a:rPr>
              <a:t>安检属性</a:t>
            </a:r>
            <a:endParaRPr lang="zh-CN" altLang="en-US" sz="1800" dirty="0">
              <a:sym typeface="+mn-ea"/>
            </a:endParaRPr>
          </a:p>
        </p:txBody>
      </p:sp>
      <p:pic>
        <p:nvPicPr>
          <p:cNvPr id="20" name="图片 19" descr="1"/>
          <p:cNvPicPr>
            <a:picLocks noChangeAspect="1"/>
          </p:cNvPicPr>
          <p:nvPr>
            <p:custDataLst>
              <p:tags r:id="rId4"/>
            </p:custDataLst>
          </p:nvPr>
        </p:nvPicPr>
        <p:blipFill>
          <a:blip r:embed="rId5"/>
          <a:srcRect t="4722"/>
          <a:stretch>
            <a:fillRect/>
          </a:stretch>
        </p:blipFill>
        <p:spPr>
          <a:xfrm>
            <a:off x="1344295" y="1701165"/>
            <a:ext cx="1979930" cy="3834130"/>
          </a:xfrm>
          <a:prstGeom prst="rect">
            <a:avLst/>
          </a:prstGeom>
        </p:spPr>
      </p:pic>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6904990" cy="546735"/>
          </a:xfrm>
          <a:prstGeom prst="rect">
            <a:avLst/>
          </a:prstGeom>
        </p:spPr>
        <p:txBody>
          <a:bodyPr wrap="square">
            <a:noAutofit/>
          </a:bodyPr>
          <a:lstStyle/>
          <a:p>
            <a:r>
              <a:rPr lang="en-US" altLang="zh-CN" sz="2400" b="1" dirty="0">
                <a:latin typeface="等线 Light" panose="02010600030101010101" charset="-122"/>
                <a:ea typeface="等线 Light" panose="02010600030101010101" charset="-122"/>
                <a:sym typeface="+mn-ea"/>
              </a:rPr>
              <a:t>5-3</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dirty="0">
                <a:solidFill>
                  <a:srgbClr val="FF0000"/>
                </a:solidFill>
                <a:sym typeface="+mn-ea"/>
              </a:rPr>
              <a:t>气瓶及存放环境</a:t>
            </a:r>
            <a:r>
              <a:rPr lang="zh-CN" altLang="en-US" sz="2400" b="1" dirty="0">
                <a:solidFill>
                  <a:srgbClr val="FF0000"/>
                </a:solidFill>
                <a:latin typeface="等线 Light" panose="02010600030101010101" charset="-122"/>
                <a:ea typeface="等线 Light" panose="02010600030101010101" charset="-122"/>
                <a:sym typeface="+mn-ea"/>
              </a:rPr>
              <a:t>镜头及内容要求</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52" name="文本框 51"/>
          <p:cNvSpPr txBox="1"/>
          <p:nvPr/>
        </p:nvSpPr>
        <p:spPr>
          <a:xfrm>
            <a:off x="4668520" y="530860"/>
            <a:ext cx="7026275" cy="2630805"/>
          </a:xfrm>
          <a:prstGeom prst="rect">
            <a:avLst/>
          </a:prstGeom>
          <a:noFill/>
        </p:spPr>
        <p:txBody>
          <a:bodyPr wrap="square">
            <a:noAutofit/>
          </a:bodyPr>
          <a:lstStyle/>
          <a:p>
            <a:pPr lvl="0">
              <a:lnSpc>
                <a:spcPct val="150000"/>
              </a:lnSpc>
            </a:pPr>
            <a:endParaRPr lang="zh-CN" altLang="en-US" sz="1600" kern="100"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4078605" y="774065"/>
            <a:ext cx="7610475" cy="572198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a:xfrm>
            <a:off x="8897620" y="6428105"/>
            <a:ext cx="2743200" cy="365125"/>
          </a:xfrm>
        </p:spPr>
        <p:txBody>
          <a:bodyPr/>
          <a:p>
            <a:fld id="{565CE74E-AB26-4998-AD42-012C4C1AD076}" type="slidenum">
              <a:rPr lang="zh-CN" altLang="en-US" smtClean="0"/>
            </a:fld>
            <a:endParaRPr lang="zh-CN" altLang="en-US"/>
          </a:p>
        </p:txBody>
      </p:sp>
      <p:sp>
        <p:nvSpPr>
          <p:cNvPr id="12" name="文本框 11"/>
          <p:cNvSpPr txBox="1"/>
          <p:nvPr/>
        </p:nvSpPr>
        <p:spPr>
          <a:xfrm>
            <a:off x="4149090" y="690880"/>
            <a:ext cx="7585710" cy="2717165"/>
          </a:xfrm>
          <a:prstGeom prst="rect">
            <a:avLst/>
          </a:prstGeom>
          <a:noFill/>
        </p:spPr>
        <p:txBody>
          <a:bodyPr wrap="square">
            <a:noAutofit/>
          </a:bodyPr>
          <a:p>
            <a:pPr lvl="0" algn="ctr">
              <a:lnSpc>
                <a:spcPct val="150000"/>
              </a:lnSpc>
            </a:pPr>
            <a:r>
              <a:rPr lang="zh-CN" altLang="en-US" b="1" kern="100" dirty="0">
                <a:effectLst/>
                <a:latin typeface="微软雅黑" panose="020B0503020204020204" charset="-122"/>
                <a:ea typeface="微软雅黑" panose="020B0503020204020204" charset="-122"/>
                <a:cs typeface="微软雅黑" panose="020B0503020204020204" charset="-122"/>
                <a:sym typeface="+mn-ea"/>
              </a:rPr>
              <a:t>气瓶及存放环境</a:t>
            </a:r>
            <a:endParaRPr lang="zh-CN" altLang="en-US" b="1" kern="100" dirty="0">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rPr>
              <a:t>照片内容</a:t>
            </a:r>
            <a:r>
              <a:rPr lang="zh-CN" altLang="en-US" sz="1400" b="1" kern="100" dirty="0">
                <a:effectLst/>
                <a:latin typeface="微软雅黑" panose="020B0503020204020204" charset="-122"/>
                <a:ea typeface="微软雅黑" panose="020B0503020204020204" charset="-122"/>
                <a:cs typeface="微软雅黑" panose="020B0503020204020204" charset="-122"/>
              </a:rPr>
              <a:t>要求</a:t>
            </a:r>
            <a:r>
              <a:rPr lang="zh-CN" altLang="zh-CN" sz="1400" b="1" kern="100" dirty="0">
                <a:effectLst/>
                <a:latin typeface="微软雅黑" panose="020B0503020204020204" charset="-122"/>
                <a:ea typeface="微软雅黑" panose="020B0503020204020204" charset="-122"/>
                <a:cs typeface="微软雅黑" panose="020B0503020204020204" charset="-122"/>
              </a:rPr>
              <a:t>：</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rPr>
              <a:t>合格：</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rPr>
              <a:t>1</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、拍钢瓶全身入境，清晰展示钢瓶外观；（备用瓶安检的，拍客户在用的钢瓶）；</a:t>
            </a: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rPr>
              <a:t>2</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、拍存放环境</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需要拍到客户存放钢瓶的环境，远拍钢瓶全身入境，且可看到钢瓶四周的存放环境；</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en-US" sz="1400" b="1" kern="100" dirty="0">
                <a:solidFill>
                  <a:schemeClr val="tx1"/>
                </a:solidFill>
                <a:effectLst/>
                <a:latin typeface="微软雅黑" panose="020B0503020204020204" charset="-122"/>
                <a:ea typeface="微软雅黑" panose="020B0503020204020204" charset="-122"/>
                <a:cs typeface="微软雅黑" panose="020B0503020204020204" charset="-122"/>
              </a:rPr>
              <a:t>不合格项：</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近拍钢瓶全身入境，软管，</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减压阀清晰展示不合格区域，如无法一张照片体现的，可以多拍；</a:t>
            </a: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pPr lvl="0">
              <a:lnSpc>
                <a:spcPct val="150000"/>
              </a:lnSpc>
            </a:pPr>
            <a:r>
              <a:rPr lang="zh-CN" altLang="en-US" sz="1400" b="1" kern="100" dirty="0">
                <a:effectLst/>
                <a:latin typeface="微软雅黑" panose="020B0503020204020204" charset="-122"/>
                <a:ea typeface="微软雅黑" panose="020B0503020204020204" charset="-122"/>
                <a:cs typeface="微软雅黑" panose="020B0503020204020204" charset="-122"/>
              </a:rPr>
              <a:t>作用：</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rPr>
              <a:t>清晰展示</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用户原有钢瓶全身；</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钢瓶安装</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存放四周环境</a:t>
            </a: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pPr lvl="0" algn="ctr">
              <a:lnSpc>
                <a:spcPct val="150000"/>
              </a:lnSpc>
            </a:pP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sym typeface="+mn-ea"/>
              </a:rPr>
              <a:t>如图所示：</a:t>
            </a: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endParaRPr>
          </a:p>
          <a:p>
            <a:pPr lvl="0">
              <a:lnSpc>
                <a:spcPct val="150000"/>
              </a:lnSpc>
            </a:pP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13" name="图片 12" descr="1716992217493"/>
          <p:cNvPicPr>
            <a:picLocks noChangeAspect="1"/>
          </p:cNvPicPr>
          <p:nvPr/>
        </p:nvPicPr>
        <p:blipFill>
          <a:blip r:embed="rId1"/>
          <a:stretch>
            <a:fillRect/>
          </a:stretch>
        </p:blipFill>
        <p:spPr>
          <a:xfrm>
            <a:off x="4223385" y="4149090"/>
            <a:ext cx="1778000" cy="2199005"/>
          </a:xfrm>
          <a:prstGeom prst="rect">
            <a:avLst/>
          </a:prstGeom>
        </p:spPr>
      </p:pic>
      <p:pic>
        <p:nvPicPr>
          <p:cNvPr id="24" name="图片 23"/>
          <p:cNvPicPr>
            <a:picLocks noChangeAspect="1"/>
          </p:cNvPicPr>
          <p:nvPr/>
        </p:nvPicPr>
        <p:blipFill>
          <a:blip r:embed="rId2"/>
          <a:stretch>
            <a:fillRect/>
          </a:stretch>
        </p:blipFill>
        <p:spPr>
          <a:xfrm>
            <a:off x="6095365" y="4149090"/>
            <a:ext cx="1856105" cy="2202815"/>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8111490" y="5085080"/>
            <a:ext cx="1586865" cy="1303655"/>
          </a:xfrm>
          <a:prstGeom prst="rect">
            <a:avLst/>
          </a:prstGeom>
        </p:spPr>
      </p:pic>
      <p:pic>
        <p:nvPicPr>
          <p:cNvPr id="5" name="图片 4"/>
          <p:cNvPicPr/>
          <p:nvPr/>
        </p:nvPicPr>
        <p:blipFill>
          <a:blip r:embed="rId5"/>
          <a:stretch>
            <a:fillRect/>
          </a:stretch>
        </p:blipFill>
        <p:spPr>
          <a:xfrm>
            <a:off x="8111490" y="4149090"/>
            <a:ext cx="1608455" cy="898525"/>
          </a:xfrm>
          <a:prstGeom prst="rect">
            <a:avLst/>
          </a:prstGeom>
          <a:noFill/>
          <a:ln w="9525">
            <a:noFill/>
          </a:ln>
        </p:spPr>
      </p:pic>
      <p:pic>
        <p:nvPicPr>
          <p:cNvPr id="16" name="图片 15" descr="图片5"/>
          <p:cNvPicPr>
            <a:picLocks noChangeAspect="1"/>
          </p:cNvPicPr>
          <p:nvPr/>
        </p:nvPicPr>
        <p:blipFill>
          <a:blip r:embed="rId6"/>
          <a:stretch>
            <a:fillRect/>
          </a:stretch>
        </p:blipFill>
        <p:spPr>
          <a:xfrm>
            <a:off x="9839960" y="4149090"/>
            <a:ext cx="1555750" cy="2251075"/>
          </a:xfrm>
          <a:prstGeom prst="rect">
            <a:avLst/>
          </a:prstGeom>
        </p:spPr>
      </p:pic>
      <p:grpSp>
        <p:nvGrpSpPr>
          <p:cNvPr id="6" name="组合 5"/>
          <p:cNvGrpSpPr/>
          <p:nvPr/>
        </p:nvGrpSpPr>
        <p:grpSpPr>
          <a:xfrm>
            <a:off x="143510" y="1047115"/>
            <a:ext cx="2735580" cy="5304790"/>
            <a:chOff x="625" y="1501"/>
            <a:chExt cx="4308" cy="8354"/>
          </a:xfrm>
        </p:grpSpPr>
        <p:pic>
          <p:nvPicPr>
            <p:cNvPr id="8" name="图片 7"/>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625" y="2087"/>
              <a:ext cx="2795" cy="6236"/>
            </a:xfrm>
            <a:prstGeom prst="rect">
              <a:avLst/>
            </a:prstGeom>
            <a:effectLst>
              <a:outerShdw blurRad="50800" dist="38100" dir="8100000" algn="tr" rotWithShape="0">
                <a:prstClr val="black">
                  <a:alpha val="40000"/>
                </a:prstClr>
              </a:outerShdw>
            </a:effectLst>
          </p:spPr>
        </p:pic>
        <p:sp>
          <p:nvSpPr>
            <p:cNvPr id="10" name="文本框 9"/>
            <p:cNvSpPr txBox="1"/>
            <p:nvPr>
              <p:custDataLst>
                <p:tags r:id="rId9"/>
              </p:custDataLst>
            </p:nvPr>
          </p:nvSpPr>
          <p:spPr>
            <a:xfrm>
              <a:off x="1495" y="9108"/>
              <a:ext cx="3438" cy="747"/>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800" dirty="0"/>
                <a:t>4、</a:t>
              </a:r>
              <a:r>
                <a:rPr lang="en-US" altLang="zh-CN" sz="1800" dirty="0">
                  <a:sym typeface="+mn-ea"/>
                </a:rPr>
                <a:t>气瓶及存放环境</a:t>
              </a:r>
              <a:endParaRPr lang="zh-CN" altLang="en-US" dirty="0">
                <a:sym typeface="+mn-ea"/>
              </a:endParaRPr>
            </a:p>
          </p:txBody>
        </p:sp>
        <p:sp>
          <p:nvSpPr>
            <p:cNvPr id="11" name="文本框 10"/>
            <p:cNvSpPr txBox="1"/>
            <p:nvPr>
              <p:custDataLst>
                <p:tags r:id="rId10"/>
              </p:custDataLst>
            </p:nvPr>
          </p:nvSpPr>
          <p:spPr>
            <a:xfrm>
              <a:off x="777"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sym typeface="+mn-ea"/>
                </a:rPr>
                <a:t>家庭</a:t>
              </a:r>
              <a:endParaRPr lang="zh-CN" altLang="en-US" dirty="0">
                <a:sym typeface="+mn-ea"/>
              </a:endParaRPr>
            </a:p>
          </p:txBody>
        </p:sp>
      </p:grpSp>
      <p:sp>
        <p:nvSpPr>
          <p:cNvPr id="28" name="文本框 27"/>
          <p:cNvSpPr txBox="1"/>
          <p:nvPr>
            <p:custDataLst>
              <p:tags r:id="rId11"/>
            </p:custDataLst>
          </p:nvPr>
        </p:nvSpPr>
        <p:spPr>
          <a:xfrm>
            <a:off x="1446530" y="2530475"/>
            <a:ext cx="422275" cy="14859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endParaRPr lang="zh-CN" altLang="en-US" sz="700" dirty="0"/>
          </a:p>
        </p:txBody>
      </p:sp>
      <p:grpSp>
        <p:nvGrpSpPr>
          <p:cNvPr id="14" name="组合 13"/>
          <p:cNvGrpSpPr/>
          <p:nvPr/>
        </p:nvGrpSpPr>
        <p:grpSpPr>
          <a:xfrm>
            <a:off x="2105660" y="1041400"/>
            <a:ext cx="1774825" cy="4331970"/>
            <a:chOff x="625" y="1501"/>
            <a:chExt cx="2795" cy="6822"/>
          </a:xfrm>
        </p:grpSpPr>
        <p:pic>
          <p:nvPicPr>
            <p:cNvPr id="18" name="图片 17"/>
            <p:cNvPicPr>
              <a:picLocks noChangeAspect="1"/>
            </p:cNvPicPr>
            <p:nvPr>
              <p:custDataLst>
                <p:tags r:id="rId12"/>
              </p:custDataLst>
            </p:nvPr>
          </p:nvPicPr>
          <p:blipFill>
            <a:blip r:embed="rId8" cstate="print">
              <a:extLst>
                <a:ext uri="{28A0092B-C50C-407E-A947-70E740481C1C}">
                  <a14:useLocalDpi xmlns:a14="http://schemas.microsoft.com/office/drawing/2010/main" val="0"/>
                </a:ext>
              </a:extLst>
            </a:blip>
            <a:stretch>
              <a:fillRect/>
            </a:stretch>
          </p:blipFill>
          <p:spPr>
            <a:xfrm>
              <a:off x="625" y="2087"/>
              <a:ext cx="2795" cy="6236"/>
            </a:xfrm>
            <a:prstGeom prst="rect">
              <a:avLst/>
            </a:prstGeom>
            <a:effectLst>
              <a:outerShdw blurRad="50800" dist="38100" dir="8100000" algn="tr" rotWithShape="0">
                <a:prstClr val="black">
                  <a:alpha val="40000"/>
                </a:prstClr>
              </a:outerShdw>
            </a:effectLst>
          </p:spPr>
        </p:pic>
        <p:sp>
          <p:nvSpPr>
            <p:cNvPr id="20" name="文本框 19"/>
            <p:cNvSpPr txBox="1"/>
            <p:nvPr>
              <p:custDataLst>
                <p:tags r:id="rId13"/>
              </p:custDataLst>
            </p:nvPr>
          </p:nvSpPr>
          <p:spPr>
            <a:xfrm>
              <a:off x="777" y="1501"/>
              <a:ext cx="2551" cy="510"/>
            </a:xfrm>
            <a:prstGeom prst="rect">
              <a:avLst/>
            </a:prstGeom>
            <a:solidFill>
              <a:schemeClr val="accent5">
                <a:lumMod val="20000"/>
                <a:lumOff val="80000"/>
              </a:schemeClr>
            </a:solidFill>
          </p:spPr>
          <p:txBody>
            <a:bodyPr wrap="square" rtlCol="0" anchor="ctr" anchorCtr="0">
              <a:noAutofit/>
            </a:bodyPr>
            <a:lstStyle>
              <a:defPPr>
                <a:defRPr lang="zh-CN"/>
              </a:defPPr>
              <a:lvl1pPr algn="just">
                <a:defRPr sz="1400" b="1">
                  <a:solidFill>
                    <a:srgbClr val="FF0000"/>
                  </a:solidFill>
                </a:defRPr>
              </a:lvl1pPr>
            </a:lstStyle>
            <a:p>
              <a:pPr algn="ctr"/>
              <a:r>
                <a:rPr lang="zh-CN" altLang="en-US" dirty="0">
                  <a:sym typeface="+mn-ea"/>
                </a:rPr>
                <a:t>商业</a:t>
              </a:r>
              <a:endParaRPr lang="zh-CN" altLang="en-US" dirty="0">
                <a:sym typeface="+mn-ea"/>
              </a:endParaRPr>
            </a:p>
          </p:txBody>
        </p:sp>
      </p:grpSp>
      <p:sp>
        <p:nvSpPr>
          <p:cNvPr id="25" name="右大括号 24"/>
          <p:cNvSpPr/>
          <p:nvPr/>
        </p:nvSpPr>
        <p:spPr>
          <a:xfrm rot="5400000">
            <a:off x="1689735" y="4493260"/>
            <a:ext cx="309880" cy="2214245"/>
          </a:xfrm>
          <a:prstGeom prst="rightBrace">
            <a:avLst>
              <a:gd name="adj1" fmla="val 15370"/>
              <a:gd name="adj2" fmla="val 49632"/>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dirty="0"/>
          </a:p>
        </p:txBody>
      </p:sp>
      <p:pic>
        <p:nvPicPr>
          <p:cNvPr id="26" name="图片 25"/>
          <p:cNvPicPr>
            <a:picLocks noChangeAspect="1"/>
          </p:cNvPicPr>
          <p:nvPr/>
        </p:nvPicPr>
        <p:blipFill>
          <a:blip r:embed="rId14"/>
          <a:stretch>
            <a:fillRect/>
          </a:stretch>
        </p:blipFill>
        <p:spPr>
          <a:xfrm>
            <a:off x="2137410" y="1773555"/>
            <a:ext cx="1689735" cy="3281680"/>
          </a:xfrm>
          <a:prstGeom prst="rect">
            <a:avLst/>
          </a:prstGeom>
        </p:spPr>
      </p:pic>
      <p:pic>
        <p:nvPicPr>
          <p:cNvPr id="27" name="图片 26"/>
          <p:cNvPicPr>
            <a:picLocks noChangeAspect="1"/>
          </p:cNvPicPr>
          <p:nvPr/>
        </p:nvPicPr>
        <p:blipFill>
          <a:blip r:embed="rId15"/>
          <a:stretch>
            <a:fillRect/>
          </a:stretch>
        </p:blipFill>
        <p:spPr>
          <a:xfrm>
            <a:off x="160655" y="1773555"/>
            <a:ext cx="1697355" cy="32746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6443345"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5-4</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安检</a:t>
            </a:r>
            <a:r>
              <a:rPr lang="zh-CN" altLang="en-US" sz="2400" b="1" dirty="0">
                <a:solidFill>
                  <a:srgbClr val="FF0000"/>
                </a:solidFill>
                <a:latin typeface="等线 Light" panose="02010600030101010101" charset="-122"/>
                <a:ea typeface="等线 Light" panose="02010600030101010101" charset="-122"/>
                <a:sym typeface="+mn-ea"/>
              </a:rPr>
              <a:t>管、阀</a:t>
            </a:r>
            <a:r>
              <a:rPr lang="zh-CN" altLang="en-US" sz="2400" b="1" dirty="0">
                <a:solidFill>
                  <a:srgbClr val="FF0000"/>
                </a:solidFill>
                <a:latin typeface="等线 Light" panose="02010600030101010101" charset="-122"/>
                <a:ea typeface="等线 Light" panose="02010600030101010101" charset="-122"/>
                <a:sym typeface="+mn-ea"/>
              </a:rPr>
              <a:t>镜头及内容要求</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52" name="文本框 51"/>
          <p:cNvSpPr txBox="1"/>
          <p:nvPr/>
        </p:nvSpPr>
        <p:spPr>
          <a:xfrm>
            <a:off x="4668520" y="530860"/>
            <a:ext cx="7026275" cy="2630805"/>
          </a:xfrm>
          <a:prstGeom prst="rect">
            <a:avLst/>
          </a:prstGeom>
          <a:noFill/>
        </p:spPr>
        <p:txBody>
          <a:bodyPr wrap="square">
            <a:noAutofit/>
          </a:bodyPr>
          <a:lstStyle/>
          <a:p>
            <a:pPr lvl="0">
              <a:lnSpc>
                <a:spcPct val="150000"/>
              </a:lnSpc>
            </a:pPr>
            <a:endParaRPr lang="zh-CN" altLang="en-US" sz="1600" kern="100"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3742690" y="558800"/>
            <a:ext cx="8162925" cy="588073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p>
            <a:fld id="{565CE74E-AB26-4998-AD42-012C4C1AD076}" type="slidenum">
              <a:rPr lang="zh-CN" altLang="en-US" smtClean="0"/>
            </a:fld>
            <a:endParaRPr lang="zh-CN" altLang="en-US"/>
          </a:p>
        </p:txBody>
      </p:sp>
      <p:sp>
        <p:nvSpPr>
          <p:cNvPr id="12" name="文本框 11"/>
          <p:cNvSpPr txBox="1"/>
          <p:nvPr/>
        </p:nvSpPr>
        <p:spPr>
          <a:xfrm>
            <a:off x="4149090" y="731520"/>
            <a:ext cx="7634605" cy="2775585"/>
          </a:xfrm>
          <a:prstGeom prst="rect">
            <a:avLst/>
          </a:prstGeom>
          <a:noFill/>
        </p:spPr>
        <p:txBody>
          <a:bodyPr wrap="square">
            <a:noAutofit/>
          </a:bodyPr>
          <a:p>
            <a:pPr lvl="0" algn="ctr">
              <a:lnSpc>
                <a:spcPct val="150000"/>
              </a:lnSpc>
            </a:pPr>
            <a:r>
              <a:rPr lang="zh-CN" altLang="en-US" b="1" kern="100" dirty="0">
                <a:effectLst/>
                <a:latin typeface="微软雅黑" panose="020B0503020204020204" charset="-122"/>
                <a:ea typeface="微软雅黑" panose="020B0503020204020204" charset="-122"/>
                <a:cs typeface="微软雅黑" panose="020B0503020204020204" charset="-122"/>
              </a:rPr>
              <a:t>管、</a:t>
            </a:r>
            <a:r>
              <a:rPr lang="zh-CN" altLang="en-US" b="1" kern="100" dirty="0">
                <a:effectLst/>
                <a:latin typeface="微软雅黑" panose="020B0503020204020204" charset="-122"/>
                <a:ea typeface="微软雅黑" panose="020B0503020204020204" charset="-122"/>
                <a:cs typeface="微软雅黑" panose="020B0503020204020204" charset="-122"/>
              </a:rPr>
              <a:t>阀安检标准</a:t>
            </a:r>
            <a:endParaRPr lang="en-US" altLang="zh-CN" b="1" kern="100" dirty="0">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rPr>
              <a:t>照片内容</a:t>
            </a:r>
            <a:r>
              <a:rPr lang="zh-CN" altLang="en-US" sz="1400" b="1" kern="100" dirty="0">
                <a:effectLst/>
                <a:latin typeface="微软雅黑" panose="020B0503020204020204" charset="-122"/>
                <a:ea typeface="微软雅黑" panose="020B0503020204020204" charset="-122"/>
                <a:cs typeface="微软雅黑" panose="020B0503020204020204" charset="-122"/>
              </a:rPr>
              <a:t>要求</a:t>
            </a:r>
            <a:r>
              <a:rPr lang="zh-CN" altLang="zh-CN" sz="1400" b="1" kern="100" dirty="0">
                <a:effectLst/>
                <a:latin typeface="微软雅黑" panose="020B0503020204020204" charset="-122"/>
                <a:ea typeface="微软雅黑" panose="020B0503020204020204" charset="-122"/>
                <a:cs typeface="微软雅黑" panose="020B0503020204020204" charset="-122"/>
              </a:rPr>
              <a:t>：</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1</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近拍合格软管，体现客户使用的软管为合格软管类型（包覆软管、不锈钢</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金属波纹管）</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endPar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pPr lvl="0">
              <a:lnSpc>
                <a:spcPct val="150000"/>
              </a:lnSpc>
            </a:pP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2</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远拍软管长度，软管</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燃气具入境，</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避免软管过长</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过短</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存在安全隐患</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如特殊情况灶具和钢瓶不在同一地方，可分开拍</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endPar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pPr lvl="0">
              <a:lnSpc>
                <a:spcPct val="150000"/>
              </a:lnSpc>
            </a:pP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3</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近拍首轮</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减压阀正面</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软管喉码入境</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en-US" sz="1400" b="1" kern="100" dirty="0">
                <a:effectLst/>
                <a:latin typeface="微软雅黑" panose="020B0503020204020204" charset="-122"/>
                <a:ea typeface="微软雅黑" panose="020B0503020204020204" charset="-122"/>
                <a:cs typeface="微软雅黑" panose="020B0503020204020204" charset="-122"/>
              </a:rPr>
              <a:t>作用：</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rPr>
              <a:t>清晰展示</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易损配件，减少责任盲区；</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清晰</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展示各连接易漏部位，预防漏气</a:t>
            </a: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lvl="0" algn="ctr">
              <a:lnSpc>
                <a:spcPct val="150000"/>
              </a:lnSpc>
            </a:pPr>
            <a:r>
              <a:rPr lang="zh-CN" altLang="en-US" sz="1400" b="1">
                <a:latin typeface="微软雅黑" panose="020B0503020204020204" charset="-122"/>
                <a:ea typeface="微软雅黑" panose="020B0503020204020204" charset="-122"/>
                <a:sym typeface="+mn-ea"/>
              </a:rPr>
              <a:t>如图所示：</a:t>
            </a:r>
            <a:endParaRPr lang="zh-CN" altLang="en-US" sz="1400" b="1">
              <a:latin typeface="微软雅黑" panose="020B0503020204020204" charset="-122"/>
              <a:ea typeface="微软雅黑" panose="020B0503020204020204" charset="-122"/>
              <a:sym typeface="+mn-ea"/>
            </a:endParaRPr>
          </a:p>
          <a:p>
            <a:pPr lvl="0" algn="ctr">
              <a:lnSpc>
                <a:spcPct val="150000"/>
              </a:lnSpc>
            </a:pPr>
            <a:endParaRPr lang="zh-CN" altLang="en-US" sz="1600" kern="100" dirty="0">
              <a:solidFill>
                <a:srgbClr val="FF0000"/>
              </a:solidFill>
              <a:effectLst/>
              <a:latin typeface="微软雅黑" panose="020B0503020204020204" charset="-122"/>
              <a:ea typeface="微软雅黑" panose="020B0503020204020204" charset="-122"/>
              <a:cs typeface="微软雅黑" panose="020B0503020204020204" charset="-122"/>
            </a:endParaRPr>
          </a:p>
          <a:p>
            <a:pPr lvl="0">
              <a:lnSpc>
                <a:spcPct val="150000"/>
              </a:lnSpc>
            </a:pPr>
            <a:endParaRPr lang="zh-CN" altLang="en-US" sz="1600" kern="100"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13" name="图片 12" descr="1716992217493"/>
          <p:cNvPicPr>
            <a:picLocks noChangeAspect="1"/>
          </p:cNvPicPr>
          <p:nvPr/>
        </p:nvPicPr>
        <p:blipFill>
          <a:blip r:embed="rId1"/>
          <a:stretch>
            <a:fillRect/>
          </a:stretch>
        </p:blipFill>
        <p:spPr>
          <a:xfrm>
            <a:off x="3863975" y="3645535"/>
            <a:ext cx="1991995" cy="2463800"/>
          </a:xfrm>
          <a:prstGeom prst="rect">
            <a:avLst/>
          </a:prstGeom>
        </p:spPr>
      </p:pic>
      <p:pic>
        <p:nvPicPr>
          <p:cNvPr id="21" name="图片 20"/>
          <p:cNvPicPr>
            <a:picLocks noChangeAspect="1"/>
          </p:cNvPicPr>
          <p:nvPr/>
        </p:nvPicPr>
        <p:blipFill>
          <a:blip r:embed="rId2"/>
          <a:stretch>
            <a:fillRect/>
          </a:stretch>
        </p:blipFill>
        <p:spPr>
          <a:xfrm>
            <a:off x="5911850" y="3659505"/>
            <a:ext cx="1869440" cy="2497455"/>
          </a:xfrm>
          <a:prstGeom prst="rect">
            <a:avLst/>
          </a:prstGeom>
        </p:spPr>
      </p:pic>
      <p:pic>
        <p:nvPicPr>
          <p:cNvPr id="23" name="图片 22"/>
          <p:cNvPicPr>
            <a:picLocks noChangeAspect="1"/>
          </p:cNvPicPr>
          <p:nvPr/>
        </p:nvPicPr>
        <p:blipFill>
          <a:blip r:embed="rId3"/>
          <a:stretch>
            <a:fillRect/>
          </a:stretch>
        </p:blipFill>
        <p:spPr>
          <a:xfrm>
            <a:off x="9864090" y="3653155"/>
            <a:ext cx="1902460" cy="2520315"/>
          </a:xfrm>
          <a:prstGeom prst="rect">
            <a:avLst/>
          </a:prstGeom>
        </p:spPr>
      </p:pic>
      <p:pic>
        <p:nvPicPr>
          <p:cNvPr id="24" name="图片 23"/>
          <p:cNvPicPr>
            <a:picLocks noChangeAspect="1"/>
          </p:cNvPicPr>
          <p:nvPr/>
        </p:nvPicPr>
        <p:blipFill>
          <a:blip r:embed="rId4"/>
          <a:stretch>
            <a:fillRect/>
          </a:stretch>
        </p:blipFill>
        <p:spPr>
          <a:xfrm>
            <a:off x="7824470" y="3645535"/>
            <a:ext cx="1985645" cy="2482850"/>
          </a:xfrm>
          <a:prstGeom prst="rect">
            <a:avLst/>
          </a:prstGeom>
        </p:spPr>
      </p:pic>
      <p:grpSp>
        <p:nvGrpSpPr>
          <p:cNvPr id="38" name="组合 37"/>
          <p:cNvGrpSpPr/>
          <p:nvPr/>
        </p:nvGrpSpPr>
        <p:grpSpPr>
          <a:xfrm>
            <a:off x="746125" y="1241215"/>
            <a:ext cx="1988820" cy="4629360"/>
            <a:chOff x="3885" y="2087"/>
            <a:chExt cx="2795" cy="6861"/>
          </a:xfrm>
        </p:grpSpPr>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5" y="2087"/>
              <a:ext cx="2795" cy="6236"/>
            </a:xfrm>
            <a:prstGeom prst="rect">
              <a:avLst/>
            </a:prstGeom>
            <a:effectLst>
              <a:outerShdw blurRad="50800" dist="38100" dir="8100000" algn="tr" rotWithShape="0">
                <a:prstClr val="black">
                  <a:alpha val="40000"/>
                </a:prstClr>
              </a:outerShdw>
            </a:effectLst>
          </p:spPr>
        </p:pic>
        <p:sp>
          <p:nvSpPr>
            <p:cNvPr id="42" name="文本框 41"/>
            <p:cNvSpPr txBox="1"/>
            <p:nvPr/>
          </p:nvSpPr>
          <p:spPr>
            <a:xfrm>
              <a:off x="4039" y="8449"/>
              <a:ext cx="2551"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800" dirty="0"/>
                <a:t>5、管、阀</a:t>
              </a:r>
              <a:endParaRPr lang="en-US" altLang="zh-CN" sz="1800" dirty="0"/>
            </a:p>
          </p:txBody>
        </p:sp>
      </p:grpSp>
      <p:pic>
        <p:nvPicPr>
          <p:cNvPr id="43" name="图片 42"/>
          <p:cNvPicPr/>
          <p:nvPr/>
        </p:nvPicPr>
        <p:blipFill>
          <a:blip r:embed="rId6"/>
          <a:stretch>
            <a:fillRect/>
          </a:stretch>
        </p:blipFill>
        <p:spPr>
          <a:xfrm>
            <a:off x="768350" y="1629410"/>
            <a:ext cx="1917700" cy="34740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7086600" cy="499110"/>
          </a:xfrm>
          <a:prstGeom prst="rect">
            <a:avLst/>
          </a:prstGeom>
        </p:spPr>
        <p:txBody>
          <a:bodyPr wrap="square">
            <a:noAutofit/>
          </a:bodyPr>
          <a:lstStyle/>
          <a:p>
            <a:r>
              <a:rPr lang="en-US" altLang="zh-CN" sz="2400" b="1" dirty="0">
                <a:latin typeface="等线 Light" panose="02010600030101010101" charset="-122"/>
                <a:ea typeface="等线 Light" panose="02010600030101010101" charset="-122"/>
                <a:sym typeface="+mn-ea"/>
              </a:rPr>
              <a:t>5-5</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安检</a:t>
            </a:r>
            <a:r>
              <a:rPr lang="zh-CN" altLang="en-US" sz="2400" dirty="0">
                <a:solidFill>
                  <a:srgbClr val="FF0000"/>
                </a:solidFill>
                <a:sym typeface="+mn-ea"/>
              </a:rPr>
              <a:t>燃气灶具</a:t>
            </a:r>
            <a:r>
              <a:rPr lang="zh-CN" altLang="en-US" sz="2400" b="1" dirty="0">
                <a:solidFill>
                  <a:srgbClr val="FF0000"/>
                </a:solidFill>
                <a:latin typeface="等线 Light" panose="02010600030101010101" charset="-122"/>
                <a:ea typeface="等线 Light" panose="02010600030101010101" charset="-122"/>
                <a:sym typeface="+mn-ea"/>
              </a:rPr>
              <a:t>镜头及内容要求</a:t>
            </a:r>
            <a:endParaRPr lang="zh-CN" altLang="en-US" sz="2400" b="1" dirty="0">
              <a:solidFill>
                <a:srgbClr val="FF0000"/>
              </a:solidFill>
              <a:latin typeface="等线 Light" panose="02010600030101010101" charset="-122"/>
              <a:ea typeface="等线 Light" panose="02010600030101010101" charset="-122"/>
              <a:sym typeface="+mn-ea"/>
            </a:endParaRPr>
          </a:p>
          <a:p>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52" name="文本框 51"/>
          <p:cNvSpPr txBox="1"/>
          <p:nvPr/>
        </p:nvSpPr>
        <p:spPr>
          <a:xfrm>
            <a:off x="4077970" y="1054100"/>
            <a:ext cx="5180965" cy="2009140"/>
          </a:xfrm>
          <a:prstGeom prst="rect">
            <a:avLst/>
          </a:prstGeom>
          <a:noFill/>
        </p:spPr>
        <p:txBody>
          <a:bodyPr wrap="square">
            <a:noAutofit/>
          </a:bodyPr>
          <a:lstStyle/>
          <a:p>
            <a:pPr lvl="0" algn="ctr">
              <a:lnSpc>
                <a:spcPct val="150000"/>
              </a:lnSpc>
            </a:pPr>
            <a:r>
              <a:rPr lang="zh-CN" altLang="en-US" sz="1800" b="1" kern="100" dirty="0">
                <a:effectLst/>
                <a:latin typeface="微软雅黑" panose="020B0503020204020204" charset="-122"/>
                <a:ea typeface="微软雅黑" panose="020B0503020204020204" charset="-122"/>
                <a:cs typeface="微软雅黑" panose="020B0503020204020204" charset="-122"/>
                <a:sym typeface="+mn-ea"/>
              </a:rPr>
              <a:t>安检燃气灶具标准</a:t>
            </a:r>
            <a:endParaRPr lang="zh-CN" altLang="en-US" sz="1800" b="1" kern="100" dirty="0">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sym typeface="+mn-ea"/>
              </a:rPr>
              <a:t>照片内容要求：</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远拍灶具四周环境（可不含钢瓶）+近拍灶具试火+胶管与灶具接口处照片；</a:t>
            </a: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en-US" sz="1400" b="1" kern="100" dirty="0">
                <a:effectLst/>
                <a:latin typeface="微软雅黑" panose="020B0503020204020204" charset="-122"/>
                <a:ea typeface="微软雅黑" panose="020B0503020204020204" charset="-122"/>
                <a:cs typeface="微软雅黑" panose="020B0503020204020204" charset="-122"/>
                <a:sym typeface="+mn-ea"/>
              </a:rPr>
              <a:t>作用：</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清晰全面展示灶具用气环境，减少责任盲区。</a:t>
            </a: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pPr lvl="0" algn="ctr">
              <a:lnSpc>
                <a:spcPct val="150000"/>
              </a:lnSpc>
            </a:pPr>
            <a:r>
              <a:rPr lang="zh-CN" altLang="en-US" sz="1400" b="1" kern="100" dirty="0">
                <a:latin typeface="微软雅黑" panose="020B0503020204020204" charset="-122"/>
                <a:ea typeface="微软雅黑" panose="020B0503020204020204" charset="-122"/>
                <a:cs typeface="微软雅黑" panose="020B0503020204020204" charset="-122"/>
              </a:rPr>
              <a:t>如图所示</a:t>
            </a:r>
            <a:endParaRPr lang="zh-CN" altLang="en-US" sz="1400" b="1" kern="100" dirty="0">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4008120" y="1125220"/>
            <a:ext cx="6804660" cy="498030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1"/>
            </p:custDataLst>
          </p:nvPr>
        </p:nvSpPr>
        <p:spPr>
          <a:xfrm>
            <a:off x="1132205" y="6005195"/>
            <a:ext cx="2077085" cy="27940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800" dirty="0"/>
              <a:t>6</a:t>
            </a:r>
            <a:r>
              <a:rPr lang="zh-CN" altLang="en-US" sz="1800" dirty="0"/>
              <a:t>、</a:t>
            </a:r>
            <a:r>
              <a:rPr lang="zh-CN" altLang="en-US" sz="1800" dirty="0">
                <a:sym typeface="+mn-ea"/>
              </a:rPr>
              <a:t>安检</a:t>
            </a:r>
            <a:r>
              <a:rPr lang="zh-CN" altLang="en-US" sz="1800" dirty="0">
                <a:sym typeface="+mn-ea"/>
              </a:rPr>
              <a:t>燃气灶具</a:t>
            </a:r>
            <a:endParaRPr lang="zh-CN" altLang="en-US" sz="1800" dirty="0">
              <a:sym typeface="+mn-ea"/>
            </a:endParaRPr>
          </a:p>
        </p:txBody>
      </p:sp>
      <p:sp>
        <p:nvSpPr>
          <p:cNvPr id="5" name="灯片编号占位符 4"/>
          <p:cNvSpPr>
            <a:spLocks noGrp="1"/>
          </p:cNvSpPr>
          <p:nvPr>
            <p:ph type="sldNum" sz="quarter" idx="12"/>
          </p:nvPr>
        </p:nvSpPr>
        <p:spPr/>
        <p:txBody>
          <a:bodyPr/>
          <a:p>
            <a:fld id="{565CE74E-AB26-4998-AD42-012C4C1AD076}" type="slidenum">
              <a:rPr lang="zh-CN" altLang="en-US" smtClean="0"/>
            </a:fld>
            <a:endParaRPr lang="zh-CN" altLang="en-US"/>
          </a:p>
        </p:txBody>
      </p:sp>
      <p:pic>
        <p:nvPicPr>
          <p:cNvPr id="19" name="图片 18"/>
          <p:cNvPicPr>
            <a:picLocks noChangeAspect="1"/>
          </p:cNvPicPr>
          <p:nvPr/>
        </p:nvPicPr>
        <p:blipFill>
          <a:blip r:embed="rId2"/>
          <a:stretch>
            <a:fillRect/>
          </a:stretch>
        </p:blipFill>
        <p:spPr>
          <a:xfrm>
            <a:off x="4152265" y="3213100"/>
            <a:ext cx="2106000" cy="2791982"/>
          </a:xfrm>
          <a:prstGeom prst="rect">
            <a:avLst/>
          </a:prstGeom>
        </p:spPr>
      </p:pic>
      <p:pic>
        <p:nvPicPr>
          <p:cNvPr id="21" name="图片 20"/>
          <p:cNvPicPr>
            <a:picLocks noChangeAspect="1"/>
          </p:cNvPicPr>
          <p:nvPr/>
        </p:nvPicPr>
        <p:blipFill>
          <a:blip r:embed="rId3"/>
          <a:stretch>
            <a:fillRect/>
          </a:stretch>
        </p:blipFill>
        <p:spPr>
          <a:xfrm>
            <a:off x="6311900" y="3213100"/>
            <a:ext cx="2106000" cy="2766247"/>
          </a:xfrm>
          <a:prstGeom prst="rect">
            <a:avLst/>
          </a:prstGeom>
        </p:spPr>
      </p:pic>
      <p:pic>
        <p:nvPicPr>
          <p:cNvPr id="22" name="图片 21"/>
          <p:cNvPicPr>
            <a:picLocks noChangeAspect="1"/>
          </p:cNvPicPr>
          <p:nvPr/>
        </p:nvPicPr>
        <p:blipFill>
          <a:blip r:embed="rId4"/>
          <a:stretch>
            <a:fillRect/>
          </a:stretch>
        </p:blipFill>
        <p:spPr>
          <a:xfrm>
            <a:off x="8543925" y="3213100"/>
            <a:ext cx="2106000" cy="2804852"/>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3485" y="1468755"/>
            <a:ext cx="2004695" cy="4472940"/>
          </a:xfrm>
          <a:prstGeom prst="rect">
            <a:avLst/>
          </a:prstGeom>
          <a:effectLst>
            <a:outerShdw blurRad="50800" dist="38100" dir="8100000" algn="tr" rotWithShape="0">
              <a:prstClr val="black">
                <a:alpha val="40000"/>
              </a:prstClr>
            </a:outerShdw>
          </a:effectLst>
        </p:spPr>
      </p:pic>
      <p:pic>
        <p:nvPicPr>
          <p:cNvPr id="31" name="图片 30"/>
          <p:cNvPicPr/>
          <p:nvPr/>
        </p:nvPicPr>
        <p:blipFill>
          <a:blip r:embed="rId6"/>
          <a:stretch>
            <a:fillRect/>
          </a:stretch>
        </p:blipFill>
        <p:spPr>
          <a:xfrm>
            <a:off x="1249045" y="1844675"/>
            <a:ext cx="1905635" cy="37509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a:spLocks noGrp="1" noChangeArrowheads="1"/>
          </p:cNvSpPr>
          <p:nvPr/>
        </p:nvSpPr>
        <p:spPr bwMode="auto">
          <a:xfrm>
            <a:off x="3200476" y="1343818"/>
            <a:ext cx="5791048"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defTabSz="914400">
              <a:buFontTx/>
              <a:buNone/>
            </a:pPr>
            <a:endParaRPr lang="zh-CN" altLang="en-US" sz="15335" b="1" dirty="0">
              <a:solidFill>
                <a:srgbClr val="231815"/>
              </a:solidFill>
              <a:latin typeface="+mj-lt"/>
              <a:ea typeface="微软雅黑" panose="020B0503020204020204" charset="-122"/>
              <a:cs typeface="Arial" panose="020B0604020202020204" pitchFamily="34" charset="0"/>
              <a:sym typeface="微软雅黑" panose="020B0503020204020204" charset="-122"/>
            </a:endParaRPr>
          </a:p>
        </p:txBody>
      </p:sp>
      <p:sp>
        <p:nvSpPr>
          <p:cNvPr id="6" name="矩形 5"/>
          <p:cNvSpPr/>
          <p:nvPr/>
        </p:nvSpPr>
        <p:spPr>
          <a:xfrm>
            <a:off x="0" y="1562892"/>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dirty="0">
              <a:latin typeface="微软雅黑" panose="020B0503020204020204" charset="-122"/>
              <a:ea typeface="微软雅黑" panose="020B0503020204020204" charset="-122"/>
            </a:endParaRPr>
          </a:p>
        </p:txBody>
      </p:sp>
      <p:sp>
        <p:nvSpPr>
          <p:cNvPr id="8" name="标题 1"/>
          <p:cNvSpPr txBox="1"/>
          <p:nvPr/>
        </p:nvSpPr>
        <p:spPr>
          <a:xfrm>
            <a:off x="696000" y="14315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dirty="0">
                <a:latin typeface="等线 Light" panose="02010600030101010101" charset="-122"/>
                <a:ea typeface="等线 Light" panose="02010600030101010101" charset="-122"/>
              </a:rPr>
              <a:t>目录</a:t>
            </a:r>
            <a:endParaRPr lang="zh-CN" altLang="en-US" sz="4800" dirty="0">
              <a:latin typeface="等线 Light" panose="02010600030101010101" charset="-122"/>
              <a:ea typeface="等线 Light" panose="02010600030101010101" charset="-122"/>
            </a:endParaRPr>
          </a:p>
        </p:txBody>
      </p:sp>
      <p:sp>
        <p:nvSpPr>
          <p:cNvPr id="11" name="内容占位符 2"/>
          <p:cNvSpPr txBox="1"/>
          <p:nvPr/>
        </p:nvSpPr>
        <p:spPr>
          <a:xfrm>
            <a:off x="552000" y="1773000"/>
            <a:ext cx="10515600" cy="38263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nSpc>
                <a:spcPct val="150000"/>
              </a:lnSpc>
              <a:buFont typeface="+mj-lt"/>
              <a:buAutoNum type="arabicPeriod"/>
            </a:pPr>
            <a:r>
              <a:rPr lang="zh-CN" altLang="en-US" b="1" dirty="0">
                <a:solidFill>
                  <a:schemeClr val="bg1"/>
                </a:solidFill>
                <a:latin typeface="等线 Light" panose="02010600030101010101" charset="-122"/>
                <a:ea typeface="等线 Light" panose="02010600030101010101" charset="-122"/>
              </a:rPr>
              <a:t>安检意义</a:t>
            </a:r>
            <a:endParaRPr lang="en-US" altLang="zh-CN" b="1" dirty="0">
              <a:solidFill>
                <a:schemeClr val="bg1"/>
              </a:solidFill>
              <a:latin typeface="等线 Light" panose="02010600030101010101" charset="-122"/>
              <a:ea typeface="等线 Light" panose="02010600030101010101" charset="-122"/>
            </a:endParaRPr>
          </a:p>
          <a:p>
            <a:pPr marL="514350" indent="-514350">
              <a:lnSpc>
                <a:spcPct val="150000"/>
              </a:lnSpc>
              <a:buFont typeface="+mj-ea"/>
              <a:buAutoNum type="arabicPeriod"/>
            </a:pPr>
            <a:r>
              <a:rPr lang="zh-CN" altLang="en-US" b="1" dirty="0">
                <a:solidFill>
                  <a:schemeClr val="bg1"/>
                </a:solidFill>
                <a:latin typeface="等线 Light" panose="02010600030101010101" charset="-122"/>
                <a:ea typeface="等线 Light" panose="02010600030101010101" charset="-122"/>
              </a:rPr>
              <a:t>存在问题</a:t>
            </a:r>
            <a:endParaRPr lang="en-US" altLang="zh-CN" b="1" dirty="0">
              <a:solidFill>
                <a:schemeClr val="bg1"/>
              </a:solidFill>
              <a:latin typeface="等线 Light" panose="02010600030101010101" charset="-122"/>
              <a:ea typeface="等线 Light" panose="02010600030101010101" charset="-122"/>
            </a:endParaRPr>
          </a:p>
          <a:p>
            <a:pPr marL="514350" indent="-514350">
              <a:lnSpc>
                <a:spcPct val="150000"/>
              </a:lnSpc>
              <a:buFont typeface="+mj-ea"/>
              <a:buAutoNum type="arabicPeriod"/>
            </a:pPr>
            <a:r>
              <a:rPr lang="zh-CN" altLang="en-US" b="1" dirty="0">
                <a:solidFill>
                  <a:schemeClr val="bg1"/>
                </a:solidFill>
                <a:latin typeface="等线 Light" panose="02010600030101010101" charset="-122"/>
                <a:ea typeface="等线 Light" panose="02010600030101010101" charset="-122"/>
              </a:rPr>
              <a:t>目标要求</a:t>
            </a:r>
            <a:endParaRPr lang="en-US" altLang="zh-CN" b="1" dirty="0">
              <a:solidFill>
                <a:schemeClr val="bg1"/>
              </a:solidFill>
              <a:latin typeface="等线 Light" panose="02010600030101010101" charset="-122"/>
              <a:ea typeface="等线 Light" panose="02010600030101010101" charset="-122"/>
            </a:endParaRPr>
          </a:p>
          <a:p>
            <a:pPr marL="514350" indent="-514350">
              <a:lnSpc>
                <a:spcPct val="150000"/>
              </a:lnSpc>
              <a:buFont typeface="+mj-ea"/>
              <a:buAutoNum type="arabicPeriod"/>
            </a:pPr>
            <a:r>
              <a:rPr lang="zh-CN" altLang="en-US" b="1" dirty="0">
                <a:solidFill>
                  <a:schemeClr val="bg1"/>
                </a:solidFill>
                <a:latin typeface="等线 Light" panose="02010600030101010101" charset="-122"/>
                <a:ea typeface="等线 Light" panose="02010600030101010101" charset="-122"/>
              </a:rPr>
              <a:t>系统指引</a:t>
            </a:r>
            <a:endParaRPr lang="en-US" altLang="zh-CN" b="1" dirty="0">
              <a:solidFill>
                <a:schemeClr val="bg1"/>
              </a:solidFill>
              <a:latin typeface="等线 Light" panose="02010600030101010101" charset="-122"/>
              <a:ea typeface="等线 Light" panose="02010600030101010101" charset="-122"/>
            </a:endParaRPr>
          </a:p>
          <a:p>
            <a:pPr marL="514350" indent="-514350">
              <a:lnSpc>
                <a:spcPct val="150000"/>
              </a:lnSpc>
              <a:buFont typeface="+mj-ea"/>
              <a:buAutoNum type="arabicPeriod"/>
            </a:pPr>
            <a:r>
              <a:rPr lang="zh-CN" altLang="en-US" b="1" dirty="0">
                <a:solidFill>
                  <a:schemeClr val="bg1"/>
                </a:solidFill>
                <a:latin typeface="等线 Light" panose="02010600030101010101" charset="-122"/>
                <a:ea typeface="等线 Light" panose="02010600030101010101" charset="-122"/>
              </a:rPr>
              <a:t>安检标准</a:t>
            </a:r>
            <a:endParaRPr lang="zh-CN" altLang="en-US" b="1" dirty="0">
              <a:solidFill>
                <a:schemeClr val="bg1"/>
              </a:solidFill>
              <a:latin typeface="等线 Light" panose="02010600030101010101" charset="-122"/>
              <a:ea typeface="等线 Light" panose="02010600030101010101" charset="-122"/>
            </a:endParaRPr>
          </a:p>
          <a:p>
            <a:pPr marL="514350" indent="-514350">
              <a:buFont typeface="+mj-ea"/>
              <a:buAutoNum type="arabicPeriod"/>
            </a:pPr>
            <a:endParaRPr lang="zh-CN" altLang="en-US" b="1" dirty="0">
              <a:latin typeface="等线 Light" panose="02010600030101010101" charset="-122"/>
              <a:ea typeface="等线 Light" panose="02010600030101010101" charset="-122"/>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9351010"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5-6</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安检燃气泄漏报警器切断装置镜头及内容要求</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52" name="文本框 51"/>
          <p:cNvSpPr txBox="1"/>
          <p:nvPr/>
        </p:nvSpPr>
        <p:spPr>
          <a:xfrm>
            <a:off x="3281680" y="693420"/>
            <a:ext cx="8499475" cy="1825625"/>
          </a:xfrm>
          <a:prstGeom prst="rect">
            <a:avLst/>
          </a:prstGeom>
          <a:noFill/>
        </p:spPr>
        <p:txBody>
          <a:bodyPr wrap="square">
            <a:noAutofit/>
          </a:bodyPr>
          <a:lstStyle/>
          <a:p>
            <a:pPr lvl="0" algn="ctr">
              <a:lnSpc>
                <a:spcPct val="150000"/>
              </a:lnSpc>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mn-ea"/>
              </a:rPr>
              <a:t>安检</a:t>
            </a:r>
            <a:r>
              <a:rPr lang="zh-CN" altLang="en-US" b="1" dirty="0">
                <a:solidFill>
                  <a:schemeClr val="tx1"/>
                </a:solidFill>
                <a:latin typeface="微软雅黑" panose="020B0503020204020204" charset="-122"/>
                <a:ea typeface="微软雅黑" panose="020B0503020204020204" charset="-122"/>
                <a:sym typeface="+mn-ea"/>
              </a:rPr>
              <a:t>燃气泄漏报警器切断装置</a:t>
            </a:r>
            <a:r>
              <a:rPr lang="zh-CN" altLang="en-US" b="1" kern="100" dirty="0">
                <a:solidFill>
                  <a:schemeClr val="tx1"/>
                </a:solidFill>
                <a:effectLst/>
                <a:latin typeface="微软雅黑" panose="020B0503020204020204" charset="-122"/>
                <a:ea typeface="微软雅黑" panose="020B0503020204020204" charset="-122"/>
                <a:cs typeface="微软雅黑" panose="020B0503020204020204" charset="-122"/>
              </a:rPr>
              <a:t>标准</a:t>
            </a:r>
            <a:endParaRPr lang="en-US" altLang="zh-CN"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rPr>
              <a:t>照片内容要素：</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近拍</a:t>
            </a:r>
            <a:r>
              <a:rPr 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燃气泄漏报警器</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联动切断装置；</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b="1" kern="100" dirty="0">
                <a:effectLst/>
                <a:latin typeface="微软雅黑" panose="020B0503020204020204" charset="-122"/>
                <a:ea typeface="微软雅黑" panose="020B0503020204020204" charset="-122"/>
                <a:cs typeface="微软雅黑" panose="020B0503020204020204" charset="-122"/>
              </a:rPr>
              <a:t>作用</a:t>
            </a:r>
            <a:r>
              <a:rPr lang="zh-CN" altLang="en-US" sz="1400" kern="100" dirty="0">
                <a:effectLst/>
                <a:latin typeface="微软雅黑" panose="020B0503020204020204" charset="-122"/>
                <a:ea typeface="微软雅黑" panose="020B0503020204020204" charset="-122"/>
                <a:cs typeface="微软雅黑" panose="020B0503020204020204" charset="-122"/>
              </a:rPr>
              <a:t>：</a:t>
            </a:r>
            <a:r>
              <a:rPr lang="zh-CN" altLang="zh-CN" sz="1400" kern="100" dirty="0">
                <a:solidFill>
                  <a:srgbClr val="FF0000"/>
                </a:solidFill>
                <a:latin typeface="微软雅黑" panose="020B0503020204020204" charset="-122"/>
                <a:ea typeface="微软雅黑" panose="020B0503020204020204" charset="-122"/>
                <a:cs typeface="微软雅黑" panose="020B0503020204020204" charset="-122"/>
                <a:sym typeface="+mn-ea"/>
              </a:rPr>
              <a:t>清晰全面展示</a:t>
            </a: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sym typeface="+mn-ea"/>
              </a:rPr>
              <a:t>燃气泄漏报警器切断装置的正常及规范安装</a:t>
            </a: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ctr">
              <a:lnSpc>
                <a:spcPct val="150000"/>
              </a:lnSpc>
            </a:pPr>
            <a:r>
              <a:rPr lang="zh-CN" altLang="en-US" sz="1400" b="1" kern="100" dirty="0">
                <a:latin typeface="微软雅黑" panose="020B0503020204020204" charset="-122"/>
                <a:ea typeface="微软雅黑" panose="020B0503020204020204" charset="-122"/>
                <a:cs typeface="微软雅黑" panose="020B0503020204020204" charset="-122"/>
              </a:rPr>
              <a:t>如图所示</a:t>
            </a:r>
            <a:endParaRPr lang="zh-CN" altLang="en-US" sz="1400" b="1" kern="100" dirty="0">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3146425" y="693420"/>
            <a:ext cx="8202295" cy="568452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1"/>
            </p:custDataLst>
          </p:nvPr>
        </p:nvSpPr>
        <p:spPr>
          <a:xfrm>
            <a:off x="687705" y="5824220"/>
            <a:ext cx="2007235" cy="49657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600" dirty="0">
                <a:sym typeface="+mn-ea"/>
              </a:rPr>
              <a:t>7</a:t>
            </a:r>
            <a:r>
              <a:rPr lang="zh-CN" altLang="en-US" sz="1600" dirty="0">
                <a:sym typeface="+mn-ea"/>
              </a:rPr>
              <a:t>、安检燃气泄漏报警器切断装置</a:t>
            </a:r>
            <a:endParaRPr lang="zh-CN" altLang="en-US" sz="1600" dirty="0">
              <a:sym typeface="+mn-ea"/>
            </a:endParaRPr>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pic>
        <p:nvPicPr>
          <p:cNvPr id="8" name="图片 7"/>
          <p:cNvPicPr/>
          <p:nvPr/>
        </p:nvPicPr>
        <p:blipFill>
          <a:blip r:embed="rId2"/>
          <a:stretch>
            <a:fillRect/>
          </a:stretch>
        </p:blipFill>
        <p:spPr>
          <a:xfrm>
            <a:off x="7599680" y="2559050"/>
            <a:ext cx="2895600" cy="3620770"/>
          </a:xfrm>
          <a:prstGeom prst="rect">
            <a:avLst/>
          </a:prstGeom>
        </p:spPr>
      </p:pic>
      <p:pic>
        <p:nvPicPr>
          <p:cNvPr id="11" name="图片 10"/>
          <p:cNvPicPr>
            <a:picLocks noChangeAspect="1"/>
          </p:cNvPicPr>
          <p:nvPr/>
        </p:nvPicPr>
        <p:blipFill>
          <a:blip r:embed="rId3"/>
          <a:stretch>
            <a:fillRect/>
          </a:stretch>
        </p:blipFill>
        <p:spPr>
          <a:xfrm>
            <a:off x="3856990" y="2580005"/>
            <a:ext cx="3113405" cy="3598545"/>
          </a:xfrm>
          <a:prstGeom prst="rect">
            <a:avLst/>
          </a:prstGeom>
        </p:spPr>
      </p:pic>
      <p:pic>
        <p:nvPicPr>
          <p:cNvPr id="7" name="图片 6"/>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776605" y="1410335"/>
            <a:ext cx="1911350" cy="4264660"/>
          </a:xfrm>
          <a:prstGeom prst="rect">
            <a:avLst/>
          </a:prstGeom>
          <a:effectLst>
            <a:outerShdw blurRad="50800" dist="38100" dir="8100000" algn="tr" rotWithShape="0">
              <a:prstClr val="black">
                <a:alpha val="40000"/>
              </a:prstClr>
            </a:outerShdw>
          </a:effectLst>
        </p:spPr>
      </p:pic>
      <p:pic>
        <p:nvPicPr>
          <p:cNvPr id="14" name="图片 13"/>
          <p:cNvPicPr>
            <a:picLocks noChangeAspect="1"/>
          </p:cNvPicPr>
          <p:nvPr/>
        </p:nvPicPr>
        <p:blipFill>
          <a:blip r:embed="rId6"/>
          <a:stretch>
            <a:fillRect/>
          </a:stretch>
        </p:blipFill>
        <p:spPr>
          <a:xfrm>
            <a:off x="793750" y="1772920"/>
            <a:ext cx="1836420" cy="35147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7424420"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5-7</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安检燃气热水器镜头及内容要求</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52" name="文本框 51"/>
          <p:cNvSpPr txBox="1"/>
          <p:nvPr/>
        </p:nvSpPr>
        <p:spPr>
          <a:xfrm>
            <a:off x="2851150" y="946150"/>
            <a:ext cx="8499475" cy="1840865"/>
          </a:xfrm>
          <a:prstGeom prst="rect">
            <a:avLst/>
          </a:prstGeom>
          <a:noFill/>
        </p:spPr>
        <p:txBody>
          <a:bodyPr wrap="square">
            <a:noAutofit/>
          </a:bodyPr>
          <a:lstStyle/>
          <a:p>
            <a:pPr lvl="0" algn="ctr">
              <a:lnSpc>
                <a:spcPct val="150000"/>
              </a:lnSpc>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mn-ea"/>
              </a:rPr>
              <a:t>安检燃气热水器</a:t>
            </a:r>
            <a:r>
              <a:rPr lang="zh-CN" altLang="en-US" b="1" kern="100" dirty="0">
                <a:solidFill>
                  <a:schemeClr val="tx1"/>
                </a:solidFill>
                <a:effectLst/>
                <a:latin typeface="微软雅黑" panose="020B0503020204020204" charset="-122"/>
                <a:ea typeface="微软雅黑" panose="020B0503020204020204" charset="-122"/>
                <a:cs typeface="微软雅黑" panose="020B0503020204020204" charset="-122"/>
              </a:rPr>
              <a:t>标准</a:t>
            </a:r>
            <a:endParaRPr lang="en-US" altLang="zh-CN"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rPr>
              <a:t>照片内容要素：</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远拍热水器及四周环境（含烟管）</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近拍热水器试火照片</a:t>
            </a:r>
            <a:r>
              <a:rPr lang="en-US"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胶管与热水器接口处照片；</a:t>
            </a:r>
            <a:endPar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pPr lvl="0" algn="just">
              <a:lnSpc>
                <a:spcPct val="150000"/>
              </a:lnSpc>
            </a:pP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rPr>
              <a:t>直排式热水器</a:t>
            </a:r>
            <a:r>
              <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rPr>
              <a:t>主要辨识方式：无排烟道，使用电池，没有插头</a:t>
            </a: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b="1" kern="100" dirty="0">
                <a:effectLst/>
                <a:latin typeface="微软雅黑" panose="020B0503020204020204" charset="-122"/>
                <a:ea typeface="微软雅黑" panose="020B0503020204020204" charset="-122"/>
                <a:cs typeface="微软雅黑" panose="020B0503020204020204" charset="-122"/>
              </a:rPr>
              <a:t>作用</a:t>
            </a:r>
            <a:r>
              <a:rPr lang="zh-CN" altLang="en-US" sz="1400" kern="100" dirty="0">
                <a:effectLst/>
                <a:latin typeface="微软雅黑" panose="020B0503020204020204" charset="-122"/>
                <a:ea typeface="微软雅黑" panose="020B0503020204020204" charset="-122"/>
                <a:cs typeface="微软雅黑" panose="020B0503020204020204" charset="-122"/>
              </a:rPr>
              <a:t>：</a:t>
            </a:r>
            <a:r>
              <a:rPr lang="zh-CN" altLang="zh-CN" sz="1400" kern="100" dirty="0">
                <a:solidFill>
                  <a:srgbClr val="FF0000"/>
                </a:solidFill>
                <a:latin typeface="微软雅黑" panose="020B0503020204020204" charset="-122"/>
                <a:ea typeface="微软雅黑" panose="020B0503020204020204" charset="-122"/>
                <a:cs typeface="微软雅黑" panose="020B0503020204020204" charset="-122"/>
                <a:sym typeface="+mn-ea"/>
              </a:rPr>
              <a:t>清晰全面展示</a:t>
            </a: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sym typeface="+mn-ea"/>
              </a:rPr>
              <a:t>热水器</a:t>
            </a:r>
            <a:r>
              <a:rPr lang="zh-CN" altLang="zh-CN" sz="1400" kern="100" dirty="0">
                <a:solidFill>
                  <a:srgbClr val="FF0000"/>
                </a:solidFill>
                <a:latin typeface="微软雅黑" panose="020B0503020204020204" charset="-122"/>
                <a:ea typeface="微软雅黑" panose="020B0503020204020204" charset="-122"/>
                <a:cs typeface="微软雅黑" panose="020B0503020204020204" charset="-122"/>
                <a:sym typeface="+mn-ea"/>
              </a:rPr>
              <a:t>用气环境，减少责任盲区</a:t>
            </a:r>
            <a:r>
              <a:rPr lang="zh-CN" altLang="en-US" sz="1400" kern="100" dirty="0">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ctr">
              <a:lnSpc>
                <a:spcPct val="150000"/>
              </a:lnSpc>
            </a:pPr>
            <a:r>
              <a:rPr lang="zh-CN" altLang="en-US" sz="1400" b="1" kern="100" dirty="0">
                <a:latin typeface="微软雅黑" panose="020B0503020204020204" charset="-122"/>
                <a:ea typeface="微软雅黑" panose="020B0503020204020204" charset="-122"/>
                <a:cs typeface="微软雅黑" panose="020B0503020204020204" charset="-122"/>
              </a:rPr>
              <a:t>如图所示</a:t>
            </a:r>
            <a:endParaRPr lang="zh-CN" altLang="en-US" sz="1400" b="1" kern="100" dirty="0">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2715895" y="1003935"/>
            <a:ext cx="9320530" cy="531749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1"/>
            </p:custDataLst>
          </p:nvPr>
        </p:nvSpPr>
        <p:spPr>
          <a:xfrm>
            <a:off x="407670" y="6000750"/>
            <a:ext cx="2000250" cy="32004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600" dirty="0"/>
              <a:t>8</a:t>
            </a:r>
            <a:r>
              <a:rPr lang="zh-CN" altLang="en-US" sz="1600" dirty="0"/>
              <a:t>、</a:t>
            </a:r>
            <a:r>
              <a:rPr lang="zh-CN" altLang="en-US" sz="1600" dirty="0">
                <a:sym typeface="+mn-ea"/>
              </a:rPr>
              <a:t>安检燃气热水</a:t>
            </a:r>
            <a:r>
              <a:rPr lang="zh-CN" altLang="en-US" sz="1600" dirty="0">
                <a:sym typeface="+mn-ea"/>
              </a:rPr>
              <a:t>器</a:t>
            </a:r>
            <a:endParaRPr lang="zh-CN" altLang="en-US" sz="1600" dirty="0">
              <a:sym typeface="+mn-ea"/>
            </a:endParaRPr>
          </a:p>
        </p:txBody>
      </p:sp>
      <p:sp>
        <p:nvSpPr>
          <p:cNvPr id="8" name="灯片编号占位符 7"/>
          <p:cNvSpPr>
            <a:spLocks noGrp="1"/>
          </p:cNvSpPr>
          <p:nvPr>
            <p:ph type="sldNum" sz="quarter" idx="12"/>
          </p:nvPr>
        </p:nvSpPr>
        <p:spPr/>
        <p:txBody>
          <a:bodyPr/>
          <a:p>
            <a:fld id="{565CE74E-AB26-4998-AD42-012C4C1AD076}" type="slidenum">
              <a:rPr lang="zh-CN" altLang="en-US" smtClean="0"/>
            </a:fld>
            <a:endParaRPr lang="zh-CN" altLang="en-US"/>
          </a:p>
        </p:txBody>
      </p:sp>
      <p:pic>
        <p:nvPicPr>
          <p:cNvPr id="12" name="图片 11"/>
          <p:cNvPicPr>
            <a:picLocks noChangeAspect="1"/>
          </p:cNvPicPr>
          <p:nvPr/>
        </p:nvPicPr>
        <p:blipFill>
          <a:blip r:embed="rId2"/>
          <a:stretch>
            <a:fillRect/>
          </a:stretch>
        </p:blipFill>
        <p:spPr>
          <a:xfrm>
            <a:off x="2784475" y="3069590"/>
            <a:ext cx="2292985" cy="3025775"/>
          </a:xfrm>
          <a:prstGeom prst="rect">
            <a:avLst/>
          </a:prstGeom>
        </p:spPr>
      </p:pic>
      <p:pic>
        <p:nvPicPr>
          <p:cNvPr id="14" name="图片 13"/>
          <p:cNvPicPr>
            <a:picLocks noChangeAspect="1"/>
          </p:cNvPicPr>
          <p:nvPr/>
        </p:nvPicPr>
        <p:blipFill>
          <a:blip r:embed="rId3"/>
          <a:stretch>
            <a:fillRect/>
          </a:stretch>
        </p:blipFill>
        <p:spPr>
          <a:xfrm>
            <a:off x="5160645" y="3069590"/>
            <a:ext cx="2264410" cy="3001010"/>
          </a:xfrm>
          <a:prstGeom prst="rect">
            <a:avLst/>
          </a:prstGeom>
        </p:spPr>
      </p:pic>
      <p:pic>
        <p:nvPicPr>
          <p:cNvPr id="15" name="图片 14"/>
          <p:cNvPicPr/>
          <p:nvPr/>
        </p:nvPicPr>
        <p:blipFill>
          <a:blip r:embed="rId4"/>
          <a:stretch>
            <a:fillRect/>
          </a:stretch>
        </p:blipFill>
        <p:spPr>
          <a:xfrm>
            <a:off x="7464425" y="3069590"/>
            <a:ext cx="2160000" cy="2988000"/>
          </a:xfrm>
          <a:prstGeom prst="rect">
            <a:avLst/>
          </a:prstGeom>
        </p:spPr>
      </p:pic>
      <p:pic>
        <p:nvPicPr>
          <p:cNvPr id="16" name="图片 15"/>
          <p:cNvPicPr/>
          <p:nvPr/>
        </p:nvPicPr>
        <p:blipFill>
          <a:blip r:embed="rId5"/>
          <a:stretch>
            <a:fillRect/>
          </a:stretch>
        </p:blipFill>
        <p:spPr>
          <a:xfrm>
            <a:off x="9659620" y="3063875"/>
            <a:ext cx="2246630" cy="1380490"/>
          </a:xfrm>
          <a:prstGeom prst="rect">
            <a:avLst/>
          </a:prstGeom>
        </p:spPr>
      </p:pic>
      <p:pic>
        <p:nvPicPr>
          <p:cNvPr id="18" name="图片 17"/>
          <p:cNvPicPr/>
          <p:nvPr/>
        </p:nvPicPr>
        <p:blipFill>
          <a:blip r:embed="rId6"/>
          <a:stretch>
            <a:fillRect/>
          </a:stretch>
        </p:blipFill>
        <p:spPr>
          <a:xfrm>
            <a:off x="9672955" y="4561205"/>
            <a:ext cx="2242185" cy="1473200"/>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280" y="1468755"/>
            <a:ext cx="1958975" cy="4370705"/>
          </a:xfrm>
          <a:prstGeom prst="rect">
            <a:avLst/>
          </a:prstGeom>
          <a:effectLst>
            <a:outerShdw blurRad="50800" dist="38100" dir="8100000" algn="tr" rotWithShape="0">
              <a:prstClr val="black">
                <a:alpha val="40000"/>
              </a:prstClr>
            </a:outerShdw>
          </a:effectLst>
        </p:spPr>
      </p:pic>
      <p:pic>
        <p:nvPicPr>
          <p:cNvPr id="32" name="图片 31"/>
          <p:cNvPicPr/>
          <p:nvPr/>
        </p:nvPicPr>
        <p:blipFill>
          <a:blip r:embed="rId8"/>
          <a:stretch>
            <a:fillRect/>
          </a:stretch>
        </p:blipFill>
        <p:spPr>
          <a:xfrm>
            <a:off x="505460" y="1832610"/>
            <a:ext cx="1863725" cy="36233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 name="文本框 51"/>
          <p:cNvSpPr txBox="1"/>
          <p:nvPr/>
        </p:nvSpPr>
        <p:spPr>
          <a:xfrm>
            <a:off x="3783965" y="765175"/>
            <a:ext cx="7357745" cy="1825625"/>
          </a:xfrm>
          <a:prstGeom prst="rect">
            <a:avLst/>
          </a:prstGeom>
          <a:noFill/>
        </p:spPr>
        <p:txBody>
          <a:bodyPr wrap="square">
            <a:noAutofit/>
          </a:bodyPr>
          <a:lstStyle/>
          <a:p>
            <a:pPr lvl="0" algn="ctr">
              <a:lnSpc>
                <a:spcPct val="150000"/>
              </a:lnSpc>
            </a:pP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mn-ea"/>
              </a:rPr>
              <a:t>下达隐患整改通知书</a:t>
            </a:r>
            <a:r>
              <a:rPr lang="zh-CN" altLang="en-US" b="1" kern="100" dirty="0">
                <a:solidFill>
                  <a:schemeClr val="tx1"/>
                </a:solidFill>
                <a:effectLst/>
                <a:latin typeface="微软雅黑" panose="020B0503020204020204" charset="-122"/>
                <a:ea typeface="微软雅黑" panose="020B0503020204020204" charset="-122"/>
                <a:cs typeface="微软雅黑" panose="020B0503020204020204" charset="-122"/>
              </a:rPr>
              <a:t>标准</a:t>
            </a:r>
            <a:endParaRPr lang="en-US" altLang="zh-CN"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zh-CN" sz="1400" b="1" kern="100" dirty="0">
                <a:effectLst/>
                <a:latin typeface="微软雅黑" panose="020B0503020204020204" charset="-122"/>
                <a:ea typeface="微软雅黑" panose="020B0503020204020204" charset="-122"/>
                <a:cs typeface="微软雅黑" panose="020B0503020204020204" charset="-122"/>
              </a:rPr>
              <a:t>照片内容要素：</a:t>
            </a:r>
            <a:endParaRPr lang="zh-CN" altLang="zh-CN" sz="1400" b="1" kern="100" dirty="0">
              <a:effectLst/>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近拍客户签好名</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字</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的通知</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书；</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just">
              <a:lnSpc>
                <a:spcPct val="150000"/>
              </a:lnSpc>
            </a:pPr>
            <a:r>
              <a:rPr lang="zh-CN" altLang="en-US" sz="1400" b="1" kern="100" dirty="0">
                <a:effectLst/>
                <a:latin typeface="微软雅黑" panose="020B0503020204020204" charset="-122"/>
                <a:ea typeface="微软雅黑" panose="020B0503020204020204" charset="-122"/>
                <a:cs typeface="微软雅黑" panose="020B0503020204020204" charset="-122"/>
              </a:rPr>
              <a:t>作用</a:t>
            </a:r>
            <a:r>
              <a:rPr lang="zh-CN" altLang="en-US" sz="1400" kern="100" dirty="0">
                <a:effectLst/>
                <a:latin typeface="微软雅黑" panose="020B0503020204020204" charset="-122"/>
                <a:ea typeface="微软雅黑" panose="020B0503020204020204" charset="-122"/>
                <a:cs typeface="微软雅黑" panose="020B0503020204020204" charset="-122"/>
              </a:rPr>
              <a:t>：</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rPr>
              <a:t>检查出客户家有隐患项，下达通知书让客户知情并及时整改，减少隐患发生率，确保用气安全</a:t>
            </a:r>
            <a:endParaRPr lang="en-US" altLang="zh-CN" sz="1400" kern="100" dirty="0">
              <a:solidFill>
                <a:srgbClr val="FF0000"/>
              </a:solidFill>
              <a:latin typeface="微软雅黑" panose="020B0503020204020204" charset="-122"/>
              <a:ea typeface="微软雅黑" panose="020B0503020204020204" charset="-122"/>
              <a:cs typeface="微软雅黑" panose="020B0503020204020204" charset="-122"/>
            </a:endParaRPr>
          </a:p>
          <a:p>
            <a:pPr lvl="0" algn="ctr">
              <a:lnSpc>
                <a:spcPct val="150000"/>
              </a:lnSpc>
            </a:pPr>
            <a:r>
              <a:rPr lang="zh-CN" altLang="en-US" sz="1400" b="1" kern="100" dirty="0">
                <a:latin typeface="微软雅黑" panose="020B0503020204020204" charset="-122"/>
                <a:ea typeface="微软雅黑" panose="020B0503020204020204" charset="-122"/>
                <a:cs typeface="微软雅黑" panose="020B0503020204020204" charset="-122"/>
              </a:rPr>
              <a:t>如图所示</a:t>
            </a:r>
            <a:endParaRPr lang="zh-CN" altLang="en-US" sz="1400" b="1" kern="100" dirty="0">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3648710" y="743585"/>
            <a:ext cx="8148955" cy="565531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909955" y="5946775"/>
            <a:ext cx="2360930" cy="466725"/>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sz="1800" dirty="0"/>
              <a:t>9</a:t>
            </a:r>
            <a:r>
              <a:rPr lang="zh-CN" altLang="en-US" sz="1800" dirty="0"/>
              <a:t>、</a:t>
            </a:r>
            <a:r>
              <a:rPr lang="zh-CN" altLang="en-US" sz="1800" dirty="0">
                <a:sym typeface="+mn-ea"/>
              </a:rPr>
              <a:t>隐患整改通知书</a:t>
            </a:r>
            <a:endParaRPr lang="zh-CN" altLang="en-US" sz="1800" dirty="0">
              <a:sym typeface="+mn-ea"/>
            </a:endParaRPr>
          </a:p>
        </p:txBody>
      </p:sp>
      <p:pic>
        <p:nvPicPr>
          <p:cNvPr id="2" name="图片 1"/>
          <p:cNvPicPr>
            <a:picLocks noChangeAspect="1"/>
          </p:cNvPicPr>
          <p:nvPr/>
        </p:nvPicPr>
        <p:blipFill>
          <a:blip r:embed="rId1"/>
          <a:stretch>
            <a:fillRect/>
          </a:stretch>
        </p:blipFill>
        <p:spPr>
          <a:xfrm>
            <a:off x="4546600" y="2884170"/>
            <a:ext cx="2548890" cy="3422015"/>
          </a:xfrm>
          <a:prstGeom prst="rect">
            <a:avLst/>
          </a:prstGeom>
        </p:spPr>
      </p:pic>
      <p:pic>
        <p:nvPicPr>
          <p:cNvPr id="4" name="图片 3"/>
          <p:cNvPicPr>
            <a:picLocks noChangeAspect="1"/>
          </p:cNvPicPr>
          <p:nvPr/>
        </p:nvPicPr>
        <p:blipFill>
          <a:blip r:embed="rId2"/>
          <a:stretch>
            <a:fillRect/>
          </a:stretch>
        </p:blipFill>
        <p:spPr>
          <a:xfrm>
            <a:off x="7557135" y="2893695"/>
            <a:ext cx="2524125" cy="337058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535" y="1308100"/>
            <a:ext cx="2043430" cy="4560570"/>
          </a:xfrm>
          <a:prstGeom prst="rect">
            <a:avLst/>
          </a:prstGeom>
          <a:effectLst>
            <a:outerShdw blurRad="50800" dist="38100" dir="8100000" algn="tr" rotWithShape="0">
              <a:prstClr val="black">
                <a:alpha val="40000"/>
              </a:prstClr>
            </a:outerShdw>
          </a:effectLst>
        </p:spPr>
      </p:pic>
      <p:pic>
        <p:nvPicPr>
          <p:cNvPr id="33" name="图片 32"/>
          <p:cNvPicPr/>
          <p:nvPr/>
        </p:nvPicPr>
        <p:blipFill>
          <a:blip r:embed="rId4"/>
          <a:stretch>
            <a:fillRect/>
          </a:stretch>
        </p:blipFill>
        <p:spPr>
          <a:xfrm>
            <a:off x="1161415" y="1705610"/>
            <a:ext cx="1935480" cy="3804920"/>
          </a:xfrm>
          <a:prstGeom prst="rect">
            <a:avLst/>
          </a:prstGeom>
        </p:spPr>
      </p:pic>
      <p:sp>
        <p:nvSpPr>
          <p:cNvPr id="6" name="文本框 5"/>
          <p:cNvSpPr txBox="1"/>
          <p:nvPr/>
        </p:nvSpPr>
        <p:spPr>
          <a:xfrm>
            <a:off x="47625" y="45085"/>
            <a:ext cx="5944235" cy="679450"/>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noAutofit/>
          </a:bodyPr>
          <a:p>
            <a:pPr algn="l"/>
            <a:r>
              <a:rPr lang="en-US" altLang="zh-CN" sz="2400" b="1" dirty="0">
                <a:latin typeface="等线 Light" panose="02010600030101010101" charset="-122"/>
                <a:ea typeface="等线 Light" panose="02010600030101010101" charset="-122"/>
                <a:sym typeface="+mn-ea"/>
              </a:rPr>
              <a:t>5-8</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下达隐患整改通知书</a:t>
            </a:r>
            <a:endParaRPr lang="zh-CN" altLang="en-US" sz="2400" b="1" dirty="0">
              <a:solidFill>
                <a:srgbClr val="FF0000"/>
              </a:solidFill>
              <a:latin typeface="等线 Light" panose="02010600030101010101" charset="-122"/>
              <a:ea typeface="等线 Light" panose="0201060003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9245600"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5-9</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用户安检签名</a:t>
            </a:r>
            <a:r>
              <a:rPr lang="zh-CN" altLang="en-US" sz="2400" b="1" dirty="0">
                <a:solidFill>
                  <a:srgbClr val="FF0000"/>
                </a:solidFill>
                <a:latin typeface="等线 Light" panose="02010600030101010101" charset="-122"/>
                <a:ea typeface="等线 Light" panose="02010600030101010101" charset="-122"/>
                <a:sym typeface="+mn-ea"/>
              </a:rPr>
              <a:t>内容要求</a:t>
            </a:r>
            <a:endParaRPr lang="zh-CN" altLang="en-US" sz="2400" b="1" dirty="0">
              <a:solidFill>
                <a:srgbClr val="FF0000"/>
              </a:solidFill>
              <a:latin typeface="等线 Light" panose="02010600030101010101" charset="-122"/>
              <a:ea typeface="等线 Light" panose="02010600030101010101" charset="-122"/>
              <a:sym typeface="+mn-ea"/>
            </a:endParaRPr>
          </a:p>
        </p:txBody>
      </p:sp>
      <p:grpSp>
        <p:nvGrpSpPr>
          <p:cNvPr id="20" name="组合 19"/>
          <p:cNvGrpSpPr/>
          <p:nvPr/>
        </p:nvGrpSpPr>
        <p:grpSpPr>
          <a:xfrm>
            <a:off x="4026535" y="951865"/>
            <a:ext cx="6134100" cy="5068570"/>
            <a:chOff x="3817" y="1561"/>
            <a:chExt cx="3672" cy="7473"/>
          </a:xfrm>
        </p:grpSpPr>
        <p:sp>
          <p:nvSpPr>
            <p:cNvPr id="52" name="文本框 51"/>
            <p:cNvSpPr txBox="1"/>
            <p:nvPr/>
          </p:nvSpPr>
          <p:spPr>
            <a:xfrm>
              <a:off x="3818" y="1561"/>
              <a:ext cx="3626" cy="3446"/>
            </a:xfrm>
            <a:prstGeom prst="rect">
              <a:avLst/>
            </a:prstGeom>
            <a:noFill/>
          </p:spPr>
          <p:txBody>
            <a:bodyPr wrap="square">
              <a:noAutofit/>
            </a:bodyPr>
            <a:lstStyle/>
            <a:p>
              <a:pPr lvl="0" algn="ctr">
                <a:lnSpc>
                  <a:spcPct val="150000"/>
                </a:lnSpc>
              </a:pPr>
              <a:r>
                <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rPr>
                <a:t>用户签名标准</a:t>
              </a:r>
              <a:endParaRPr lang="zh-CN" altLang="en-US" sz="1600"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lvl="0">
                <a:lnSpc>
                  <a:spcPct val="150000"/>
                </a:lnSpc>
              </a:pPr>
              <a:r>
                <a:rPr lang="zh-CN" altLang="zh-CN" sz="1600" b="1" kern="100" dirty="0">
                  <a:solidFill>
                    <a:schemeClr val="tx1"/>
                  </a:solidFill>
                  <a:latin typeface="微软雅黑" panose="020B0503020204020204" charset="-122"/>
                  <a:ea typeface="微软雅黑" panose="020B0503020204020204" charset="-122"/>
                  <a:cs typeface="微软雅黑" panose="020B0503020204020204" charset="-122"/>
                  <a:sym typeface="+mn-ea"/>
                </a:rPr>
                <a:t>客户签名要素：</a:t>
              </a:r>
              <a:endParaRPr lang="zh-CN" altLang="zh-CN" sz="1600" b="1" kern="1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lvl="0" indent="-285750">
                <a:lnSpc>
                  <a:spcPct val="150000"/>
                </a:lnSpc>
                <a:buFont typeface="Wingdings" panose="05000000000000000000" charset="0"/>
                <a:buChar char="l"/>
              </a:pPr>
              <a:r>
                <a:rPr lang="zh-CN"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客户签名时有</a:t>
              </a:r>
              <a:r>
                <a:rPr lang="en-US" altLang="zh-CN" sz="1600" kern="100" dirty="0">
                  <a:solidFill>
                    <a:srgbClr val="FF0000"/>
                  </a:solidFill>
                  <a:latin typeface="微软雅黑" panose="020B0503020204020204" charset="-122"/>
                  <a:ea typeface="微软雅黑" panose="020B0503020204020204" charset="-122"/>
                  <a:cs typeface="微软雅黑" panose="020B0503020204020204" charset="-122"/>
                  <a:sym typeface="+mn-ea"/>
                </a:rPr>
                <a:t>“本人知悉用气注意事项，并认可安全检查结果”</a:t>
              </a:r>
              <a:r>
                <a:rPr lang="zh-CN" altLang="en-US"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提示语；</a:t>
              </a:r>
              <a:endParaRPr lang="zh-CN"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lvl="0" indent="-285750">
                <a:lnSpc>
                  <a:spcPct val="150000"/>
                </a:lnSpc>
                <a:buFont typeface="Wingdings" panose="05000000000000000000" charset="0"/>
                <a:buChar char="l"/>
              </a:pPr>
              <a:r>
                <a:rPr lang="zh-CN"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必须由客户自己签字，</a:t>
              </a:r>
              <a:r>
                <a:rPr lang="zh-CN" altLang="zh-CN" sz="1600" kern="100" dirty="0">
                  <a:latin typeface="微软雅黑" panose="020B0503020204020204" charset="-122"/>
                  <a:ea typeface="微软雅黑" panose="020B0503020204020204" charset="-122"/>
                  <a:cs typeface="微软雅黑" panose="020B0503020204020204" charset="-122"/>
                  <a:sym typeface="+mn-ea"/>
                </a:rPr>
                <a:t>尽可能让客户签全名，</a:t>
              </a:r>
              <a:r>
                <a:rPr lang="zh-CN"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不允许代签；</a:t>
              </a:r>
              <a:endParaRPr lang="zh-CN"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lvl="0" indent="-285750">
                <a:lnSpc>
                  <a:spcPct val="150000"/>
                </a:lnSpc>
                <a:buFont typeface="Wingdings" panose="05000000000000000000" charset="0"/>
                <a:buChar char="l"/>
              </a:pPr>
              <a:r>
                <a:rPr lang="zh-CN"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如客户拒绝签字，</a:t>
              </a:r>
              <a:r>
                <a:rPr lang="zh-CN" altLang="en-US"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选择“客户</a:t>
              </a:r>
              <a:r>
                <a:rPr lang="zh-CN"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拒签</a:t>
              </a:r>
              <a:r>
                <a:rPr lang="zh-CN" altLang="en-US"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”并</a:t>
              </a:r>
              <a:r>
                <a:rPr lang="zh-CN"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备注拒签原因</a:t>
              </a:r>
              <a:r>
                <a:rPr lang="zh-CN" altLang="en-US" sz="1600" kern="10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1600" kern="1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p:nvSpPr>
          <p:spPr>
            <a:xfrm>
              <a:off x="3817" y="1603"/>
              <a:ext cx="3672" cy="743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9" name="图片 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196975" y="981075"/>
            <a:ext cx="2040255" cy="4552315"/>
          </a:xfrm>
          <a:prstGeom prst="rect">
            <a:avLst/>
          </a:prstGeom>
          <a:effectLst>
            <a:outerShdw blurRad="50800" dist="38100" dir="8100000" algn="tr" rotWithShape="0">
              <a:prstClr val="black">
                <a:alpha val="40000"/>
              </a:prstClr>
            </a:outerShdw>
          </a:effectLst>
        </p:spPr>
      </p:pic>
      <p:sp>
        <p:nvSpPr>
          <p:cNvPr id="10" name="文本框 9"/>
          <p:cNvSpPr txBox="1"/>
          <p:nvPr>
            <p:custDataLst>
              <p:tags r:id="rId3"/>
            </p:custDataLst>
          </p:nvPr>
        </p:nvSpPr>
        <p:spPr>
          <a:xfrm>
            <a:off x="1269365" y="5612765"/>
            <a:ext cx="1861820" cy="36449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zh-CN" altLang="en-US" sz="1800" dirty="0"/>
              <a:t>用户签名</a:t>
            </a:r>
            <a:endParaRPr lang="zh-CN" altLang="en-US" sz="1800" dirty="0"/>
          </a:p>
        </p:txBody>
      </p:sp>
      <p:pic>
        <p:nvPicPr>
          <p:cNvPr id="12" name="图片 11" descr="2d068baced7c2105a46b602ee8ce2a4"/>
          <p:cNvPicPr>
            <a:picLocks noChangeAspect="1"/>
          </p:cNvPicPr>
          <p:nvPr>
            <p:custDataLst>
              <p:tags r:id="rId4"/>
            </p:custDataLst>
          </p:nvPr>
        </p:nvPicPr>
        <p:blipFill>
          <a:blip r:embed="rId5"/>
          <a:srcRect l="10007" t="6602" r="5087" b="2361"/>
          <a:stretch>
            <a:fillRect/>
          </a:stretch>
        </p:blipFill>
        <p:spPr>
          <a:xfrm>
            <a:off x="1226820" y="1384935"/>
            <a:ext cx="1978660" cy="3745230"/>
          </a:xfrm>
          <a:prstGeom prst="rect">
            <a:avLst/>
          </a:prstGeom>
        </p:spPr>
      </p:pic>
      <p:sp>
        <p:nvSpPr>
          <p:cNvPr id="13" name="灯片编号占位符 12"/>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9351010"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5-10</a:t>
            </a:r>
            <a:r>
              <a:rPr lang="zh-CN" altLang="en-US" sz="2400" b="1" dirty="0">
                <a:latin typeface="等线 Light" panose="02010600030101010101" charset="-122"/>
                <a:ea typeface="等线 Light" panose="02010600030101010101" charset="-122"/>
                <a:sym typeface="+mn-ea"/>
              </a:rPr>
              <a:t>、现成处置</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52" name="文本框 51"/>
          <p:cNvSpPr txBox="1"/>
          <p:nvPr/>
        </p:nvSpPr>
        <p:spPr>
          <a:xfrm>
            <a:off x="752475" y="765175"/>
            <a:ext cx="10598150" cy="5568950"/>
          </a:xfrm>
          <a:prstGeom prst="rect">
            <a:avLst/>
          </a:prstGeom>
          <a:noFill/>
        </p:spPr>
        <p:txBody>
          <a:bodyPr wrap="square">
            <a:noAutofit/>
          </a:bodyPr>
          <a:lstStyle/>
          <a:p>
            <a:pPr lvl="0" algn="ctr">
              <a:lnSpc>
                <a:spcPct val="150000"/>
              </a:lnSpc>
            </a:pPr>
            <a:r>
              <a:rPr lang="zh-CN" altLang="en-US" b="1" dirty="0">
                <a:latin typeface="微软雅黑" panose="020B0503020204020204" charset="-122"/>
                <a:ea typeface="微软雅黑" panose="020B0503020204020204" charset="-122"/>
                <a:cs typeface="微软雅黑" panose="020B0503020204020204" charset="-122"/>
                <a:sym typeface="+mn-ea"/>
              </a:rPr>
              <a:t>现场处置原则及</a:t>
            </a:r>
            <a:r>
              <a:rPr lang="zh-CN" altLang="en-US" b="1" kern="100" dirty="0">
                <a:solidFill>
                  <a:schemeClr val="tx1"/>
                </a:solidFill>
                <a:effectLst/>
                <a:latin typeface="微软雅黑" panose="020B0503020204020204" charset="-122"/>
                <a:ea typeface="微软雅黑" panose="020B0503020204020204" charset="-122"/>
                <a:cs typeface="微软雅黑" panose="020B0503020204020204" charset="-122"/>
              </a:rPr>
              <a:t>标准</a:t>
            </a:r>
            <a:endParaRPr lang="en-US" altLang="zh-CN" b="1" kern="100" dirty="0">
              <a:solidFill>
                <a:schemeClr val="tx1"/>
              </a:solidFill>
              <a:effectLst/>
              <a:latin typeface="微软雅黑" panose="020B0503020204020204" charset="-122"/>
              <a:ea typeface="微软雅黑" panose="020B0503020204020204" charset="-122"/>
              <a:cs typeface="微软雅黑" panose="020B0503020204020204" charset="-122"/>
            </a:endParaRPr>
          </a:p>
          <a:p>
            <a:pPr marL="342900" indent="-342900" algn="just">
              <a:lnSpc>
                <a:spcPct val="150000"/>
              </a:lnSpc>
              <a:buFont typeface="+mj-lt"/>
              <a:buAutoNum type="arabicPeriod"/>
            </a:pPr>
            <a:r>
              <a:rPr lang="zh-CN" altLang="en-US" sz="1600" dirty="0">
                <a:latin typeface="微软雅黑" panose="020B0503020204020204" charset="-122"/>
                <a:ea typeface="微软雅黑" panose="020B0503020204020204" charset="-122"/>
                <a:cs typeface="微软雅黑" panose="020B0503020204020204" charset="-122"/>
                <a:sym typeface="+mn-ea"/>
              </a:rPr>
              <a:t>安检照片要求：真实、清晰和准确（照片对应项）；</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marL="342900" indent="-342900" algn="just">
              <a:lnSpc>
                <a:spcPct val="150000"/>
              </a:lnSpc>
              <a:buFont typeface="+mj-lt"/>
              <a:buAutoNum type="arabicPeriod"/>
            </a:pPr>
            <a:r>
              <a:rPr lang="zh-CN" altLang="en-US" sz="1600" dirty="0">
                <a:latin typeface="微软雅黑" panose="020B0503020204020204" charset="-122"/>
                <a:ea typeface="微软雅黑" panose="020B0503020204020204" charset="-122"/>
                <a:cs typeface="微软雅黑" panose="020B0503020204020204" charset="-122"/>
                <a:sym typeface="+mn-ea"/>
              </a:rPr>
              <a:t>首先查看客户是否存在</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不合格”的选项，如无不合格选项方可勾选合格；</a:t>
            </a:r>
            <a:endParaRPr lang="en-US" altLang="zh-CN" sz="1600" dirty="0">
              <a:latin typeface="微软雅黑" panose="020B0503020204020204" charset="-122"/>
              <a:ea typeface="微软雅黑" panose="020B0503020204020204" charset="-122"/>
              <a:cs typeface="微软雅黑" panose="020B0503020204020204" charset="-122"/>
            </a:endParaRPr>
          </a:p>
          <a:p>
            <a:pPr marL="342900" indent="-342900" algn="just">
              <a:lnSpc>
                <a:spcPct val="150000"/>
              </a:lnSpc>
              <a:buFont typeface="+mj-lt"/>
              <a:buAutoNum type="arabicPeriod"/>
            </a:pPr>
            <a:r>
              <a:rPr lang="zh-CN" altLang="en-US" sz="1600" dirty="0">
                <a:latin typeface="微软雅黑" panose="020B0503020204020204" charset="-122"/>
                <a:ea typeface="微软雅黑" panose="020B0503020204020204" charset="-122"/>
                <a:cs typeface="微软雅黑" panose="020B0503020204020204" charset="-122"/>
                <a:sym typeface="+mn-ea"/>
              </a:rPr>
              <a:t>如存在可现场整改的项，直接整改后选择“合格”项，例如：客户无管夹，管夹为铁丝等，胶垫破损等建议现场为客户处理，杜绝安全隐患；</a:t>
            </a:r>
            <a:endParaRPr lang="en-US" altLang="zh-CN" sz="1600" dirty="0">
              <a:latin typeface="微软雅黑" panose="020B0503020204020204" charset="-122"/>
              <a:ea typeface="微软雅黑" panose="020B0503020204020204" charset="-122"/>
              <a:cs typeface="微软雅黑" panose="020B0503020204020204" charset="-122"/>
            </a:endParaRPr>
          </a:p>
          <a:p>
            <a:pPr marL="342900" indent="-342900" algn="just">
              <a:lnSpc>
                <a:spcPct val="150000"/>
              </a:lnSpc>
              <a:buFont typeface="+mj-lt"/>
              <a:buAutoNum type="arabicPeriod"/>
            </a:pPr>
            <a:r>
              <a:rPr lang="zh-CN" altLang="en-US" sz="1600" dirty="0">
                <a:latin typeface="微软雅黑" panose="020B0503020204020204" charset="-122"/>
                <a:ea typeface="微软雅黑" panose="020B0503020204020204" charset="-122"/>
                <a:cs typeface="微软雅黑" panose="020B0503020204020204" charset="-122"/>
                <a:sym typeface="+mn-ea"/>
              </a:rPr>
              <a:t>不可现场整改的项，如实选择对应项，并拍摄详细特写照片；</a:t>
            </a:r>
            <a:endParaRPr lang="en-US" altLang="zh-CN" sz="1600" dirty="0">
              <a:latin typeface="微软雅黑" panose="020B0503020204020204" charset="-122"/>
              <a:ea typeface="微软雅黑" panose="020B0503020204020204" charset="-122"/>
              <a:cs typeface="微软雅黑" panose="020B0503020204020204" charset="-122"/>
            </a:endParaRPr>
          </a:p>
          <a:p>
            <a:pPr marL="342900" indent="-342900" algn="just">
              <a:lnSpc>
                <a:spcPct val="150000"/>
              </a:lnSpc>
              <a:buFont typeface="+mj-lt"/>
              <a:buAutoNum type="arabicPeriod"/>
            </a:pPr>
            <a:r>
              <a:rPr lang="zh-CN" altLang="en-US" sz="1600" dirty="0">
                <a:latin typeface="微软雅黑" panose="020B0503020204020204" charset="-122"/>
                <a:ea typeface="微软雅黑" panose="020B0503020204020204" charset="-122"/>
                <a:cs typeface="微软雅黑" panose="020B0503020204020204" charset="-122"/>
                <a:sym typeface="+mn-ea"/>
              </a:rPr>
              <a:t>所有选项不限定拍照数量，如存在多个不合格项，如实勾选后，把所有不合格项拍下，如能一张照片拍全也可只拍一张。</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marL="342900" indent="-342900" algn="just">
              <a:lnSpc>
                <a:spcPct val="150000"/>
              </a:lnSpc>
              <a:buFont typeface="+mj-lt"/>
              <a:buAutoNum type="arabicPeriod"/>
            </a:pPr>
            <a:r>
              <a:rPr lang="zh-CN" altLang="en-US" sz="1600" kern="100" dirty="0">
                <a:latin typeface="微软雅黑" panose="020B0503020204020204" charset="-122"/>
                <a:ea typeface="微软雅黑" panose="020B0503020204020204" charset="-122"/>
                <a:cs typeface="微软雅黑" panose="020B0503020204020204" charset="-122"/>
                <a:sym typeface="+mn-ea"/>
              </a:rPr>
              <a:t>安检类型分值：</a:t>
            </a:r>
            <a:endParaRPr lang="zh-CN" altLang="en-US" sz="1600" kern="100" dirty="0">
              <a:latin typeface="微软雅黑" panose="020B0503020204020204" charset="-122"/>
              <a:ea typeface="微软雅黑" panose="020B0503020204020204" charset="-122"/>
              <a:cs typeface="微软雅黑" panose="020B0503020204020204" charset="-122"/>
              <a:sym typeface="+mn-ea"/>
            </a:endParaRPr>
          </a:p>
          <a:p>
            <a:pPr indent="0" algn="just">
              <a:lnSpc>
                <a:spcPct val="150000"/>
              </a:lnSpc>
              <a:buFont typeface="+mj-lt"/>
              <a:buNone/>
            </a:pPr>
            <a:r>
              <a:rPr lang="zh-CN" altLang="en-US" sz="1600" kern="100" dirty="0">
                <a:latin typeface="微软雅黑" panose="020B0503020204020204" charset="-122"/>
                <a:ea typeface="微软雅黑" panose="020B0503020204020204" charset="-122"/>
                <a:cs typeface="微软雅黑" panose="020B0503020204020204" charset="-122"/>
                <a:sym typeface="+mn-ea"/>
              </a:rPr>
              <a:t>绿色：</a:t>
            </a:r>
            <a:r>
              <a:rPr lang="en-US" altLang="zh-CN" sz="1600" kern="100" dirty="0">
                <a:latin typeface="微软雅黑" panose="020B0503020204020204" charset="-122"/>
                <a:ea typeface="微软雅黑" panose="020B0503020204020204" charset="-122"/>
                <a:cs typeface="微软雅黑" panose="020B0503020204020204" charset="-122"/>
                <a:sym typeface="+mn-ea"/>
              </a:rPr>
              <a:t>=0</a:t>
            </a:r>
            <a:r>
              <a:rPr lang="zh-CN" altLang="en-US" sz="1600" kern="100" dirty="0">
                <a:latin typeface="微软雅黑" panose="020B0503020204020204" charset="-122"/>
                <a:ea typeface="微软雅黑" panose="020B0503020204020204" charset="-122"/>
                <a:cs typeface="微软雅黑" panose="020B0503020204020204" charset="-122"/>
                <a:sym typeface="+mn-ea"/>
              </a:rPr>
              <a:t>分，即无</a:t>
            </a:r>
            <a:r>
              <a:rPr lang="en-US" altLang="zh-CN" sz="1600" kern="100" dirty="0">
                <a:latin typeface="微软雅黑" panose="020B0503020204020204" charset="-122"/>
                <a:ea typeface="微软雅黑" panose="020B0503020204020204" charset="-122"/>
                <a:cs typeface="微软雅黑" panose="020B0503020204020204" charset="-122"/>
                <a:sym typeface="+mn-ea"/>
              </a:rPr>
              <a:t>“</a:t>
            </a:r>
            <a:r>
              <a:rPr lang="zh-CN" altLang="en-US" sz="1600" kern="100" dirty="0">
                <a:latin typeface="微软雅黑" panose="020B0503020204020204" charset="-122"/>
                <a:ea typeface="微软雅黑" panose="020B0503020204020204" charset="-122"/>
                <a:cs typeface="微软雅黑" panose="020B0503020204020204" charset="-122"/>
                <a:sym typeface="+mn-ea"/>
              </a:rPr>
              <a:t>不合格</a:t>
            </a:r>
            <a:r>
              <a:rPr lang="en-US" altLang="zh-CN" sz="1600" kern="100" dirty="0">
                <a:latin typeface="微软雅黑" panose="020B0503020204020204" charset="-122"/>
                <a:ea typeface="微软雅黑" panose="020B0503020204020204" charset="-122"/>
                <a:cs typeface="微软雅黑" panose="020B0503020204020204" charset="-122"/>
                <a:sym typeface="+mn-ea"/>
              </a:rPr>
              <a:t>”</a:t>
            </a:r>
            <a:r>
              <a:rPr lang="zh-CN" altLang="en-US" sz="1600" kern="100" dirty="0">
                <a:latin typeface="微软雅黑" panose="020B0503020204020204" charset="-122"/>
                <a:ea typeface="微软雅黑" panose="020B0503020204020204" charset="-122"/>
                <a:cs typeface="微软雅黑" panose="020B0503020204020204" charset="-122"/>
                <a:sym typeface="+mn-ea"/>
              </a:rPr>
              <a:t>项；</a:t>
            </a:r>
            <a:endParaRPr lang="zh-CN" altLang="en-US" sz="1600" kern="100" dirty="0">
              <a:latin typeface="微软雅黑" panose="020B0503020204020204" charset="-122"/>
              <a:ea typeface="微软雅黑" panose="020B0503020204020204" charset="-122"/>
              <a:cs typeface="微软雅黑" panose="020B0503020204020204" charset="-122"/>
              <a:sym typeface="+mn-ea"/>
            </a:endParaRPr>
          </a:p>
          <a:p>
            <a:pPr indent="0" algn="just">
              <a:lnSpc>
                <a:spcPct val="150000"/>
              </a:lnSpc>
              <a:buFont typeface="+mj-lt"/>
              <a:buNone/>
            </a:pPr>
            <a:r>
              <a:rPr lang="zh-CN" altLang="en-US" sz="1600" kern="100" dirty="0">
                <a:latin typeface="微软雅黑" panose="020B0503020204020204" charset="-122"/>
                <a:ea typeface="微软雅黑" panose="020B0503020204020204" charset="-122"/>
                <a:cs typeface="微软雅黑" panose="020B0503020204020204" charset="-122"/>
                <a:sym typeface="+mn-ea"/>
              </a:rPr>
              <a:t>浅绿色：</a:t>
            </a:r>
            <a:r>
              <a:rPr lang="en-US" altLang="zh-CN" sz="1600" kern="100" dirty="0">
                <a:latin typeface="微软雅黑" panose="020B0503020204020204" charset="-122"/>
                <a:ea typeface="微软雅黑" panose="020B0503020204020204" charset="-122"/>
                <a:cs typeface="微软雅黑" panose="020B0503020204020204" charset="-122"/>
                <a:sym typeface="+mn-ea"/>
              </a:rPr>
              <a:t>&gt;0</a:t>
            </a:r>
            <a:r>
              <a:rPr lang="zh-CN" altLang="en-US" sz="1600" kern="100" dirty="0">
                <a:latin typeface="微软雅黑" panose="020B0503020204020204" charset="-122"/>
                <a:ea typeface="微软雅黑" panose="020B0503020204020204" charset="-122"/>
                <a:cs typeface="微软雅黑" panose="020B0503020204020204" charset="-122"/>
                <a:sym typeface="+mn-ea"/>
              </a:rPr>
              <a:t>分</a:t>
            </a:r>
            <a:r>
              <a:rPr lang="en-US" altLang="zh-CN" sz="1600" kern="100" dirty="0">
                <a:latin typeface="微软雅黑" panose="020B0503020204020204" charset="-122"/>
                <a:ea typeface="微软雅黑" panose="020B0503020204020204" charset="-122"/>
                <a:cs typeface="微软雅黑" panose="020B0503020204020204" charset="-122"/>
                <a:sym typeface="+mn-ea"/>
              </a:rPr>
              <a:t>&lt;5</a:t>
            </a:r>
            <a:r>
              <a:rPr lang="zh-CN" altLang="en-US" sz="1600" kern="100" dirty="0">
                <a:latin typeface="微软雅黑" panose="020B0503020204020204" charset="-122"/>
                <a:ea typeface="微软雅黑" panose="020B0503020204020204" charset="-122"/>
                <a:cs typeface="微软雅黑" panose="020B0503020204020204" charset="-122"/>
                <a:sym typeface="+mn-ea"/>
              </a:rPr>
              <a:t>分，有轻微</a:t>
            </a:r>
            <a:r>
              <a:rPr lang="en-US" altLang="zh-CN" sz="1600" kern="100" dirty="0">
                <a:latin typeface="微软雅黑" panose="020B0503020204020204" charset="-122"/>
                <a:ea typeface="微软雅黑" panose="020B0503020204020204" charset="-122"/>
                <a:cs typeface="微软雅黑" panose="020B0503020204020204" charset="-122"/>
                <a:sym typeface="+mn-ea"/>
              </a:rPr>
              <a:t>“</a:t>
            </a:r>
            <a:r>
              <a:rPr lang="zh-CN" altLang="en-US" sz="1600" kern="100" dirty="0">
                <a:latin typeface="微软雅黑" panose="020B0503020204020204" charset="-122"/>
                <a:ea typeface="微软雅黑" panose="020B0503020204020204" charset="-122"/>
                <a:cs typeface="微软雅黑" panose="020B0503020204020204" charset="-122"/>
                <a:sym typeface="+mn-ea"/>
              </a:rPr>
              <a:t>不合格</a:t>
            </a:r>
            <a:r>
              <a:rPr lang="en-US" altLang="zh-CN" sz="1600" kern="100" dirty="0">
                <a:latin typeface="微软雅黑" panose="020B0503020204020204" charset="-122"/>
                <a:ea typeface="微软雅黑" panose="020B0503020204020204" charset="-122"/>
                <a:cs typeface="微软雅黑" panose="020B0503020204020204" charset="-122"/>
                <a:sym typeface="+mn-ea"/>
              </a:rPr>
              <a:t>”</a:t>
            </a:r>
            <a:r>
              <a:rPr lang="zh-CN" altLang="en-US" sz="1600" kern="100" dirty="0">
                <a:latin typeface="微软雅黑" panose="020B0503020204020204" charset="-122"/>
                <a:ea typeface="微软雅黑" panose="020B0503020204020204" charset="-122"/>
                <a:cs typeface="微软雅黑" panose="020B0503020204020204" charset="-122"/>
                <a:sym typeface="+mn-ea"/>
              </a:rPr>
              <a:t>项；</a:t>
            </a:r>
            <a:endParaRPr lang="zh-CN" altLang="en-US" sz="1600" kern="100" dirty="0">
              <a:latin typeface="微软雅黑" panose="020B0503020204020204" charset="-122"/>
              <a:ea typeface="微软雅黑" panose="020B0503020204020204" charset="-122"/>
              <a:cs typeface="微软雅黑" panose="020B0503020204020204" charset="-122"/>
              <a:sym typeface="+mn-ea"/>
            </a:endParaRPr>
          </a:p>
          <a:p>
            <a:pPr indent="0" algn="just">
              <a:lnSpc>
                <a:spcPct val="150000"/>
              </a:lnSpc>
              <a:buFont typeface="+mj-lt"/>
              <a:buNone/>
            </a:pPr>
            <a:r>
              <a:rPr lang="zh-CN" altLang="en-US" sz="1600" kern="100" dirty="0">
                <a:latin typeface="微软雅黑" panose="020B0503020204020204" charset="-122"/>
                <a:ea typeface="微软雅黑" panose="020B0503020204020204" charset="-122"/>
                <a:cs typeface="微软雅黑" panose="020B0503020204020204" charset="-122"/>
                <a:sym typeface="+mn-ea"/>
              </a:rPr>
              <a:t>黄色：</a:t>
            </a:r>
            <a:r>
              <a:rPr lang="en-US" altLang="zh-CN" sz="1600" kern="100" dirty="0">
                <a:latin typeface="微软雅黑" panose="020B0503020204020204" charset="-122"/>
                <a:ea typeface="微软雅黑" panose="020B0503020204020204" charset="-122"/>
                <a:cs typeface="微软雅黑" panose="020B0503020204020204" charset="-122"/>
                <a:sym typeface="+mn-ea"/>
              </a:rPr>
              <a:t>&gt;=5</a:t>
            </a:r>
            <a:r>
              <a:rPr lang="zh-CN" altLang="en-US" sz="1600" kern="100" dirty="0">
                <a:latin typeface="微软雅黑" panose="020B0503020204020204" charset="-122"/>
                <a:ea typeface="微软雅黑" panose="020B0503020204020204" charset="-122"/>
                <a:cs typeface="微软雅黑" panose="020B0503020204020204" charset="-122"/>
                <a:sym typeface="+mn-ea"/>
              </a:rPr>
              <a:t>分</a:t>
            </a:r>
            <a:r>
              <a:rPr lang="en-US" altLang="zh-CN" sz="1600" kern="100" dirty="0">
                <a:latin typeface="微软雅黑" panose="020B0503020204020204" charset="-122"/>
                <a:ea typeface="微软雅黑" panose="020B0503020204020204" charset="-122"/>
                <a:cs typeface="微软雅黑" panose="020B0503020204020204" charset="-122"/>
                <a:sym typeface="+mn-ea"/>
              </a:rPr>
              <a:t>&lt;10</a:t>
            </a:r>
            <a:r>
              <a:rPr lang="zh-CN" altLang="en-US" sz="1600" kern="100" dirty="0">
                <a:latin typeface="微软雅黑" panose="020B0503020204020204" charset="-122"/>
                <a:ea typeface="微软雅黑" panose="020B0503020204020204" charset="-122"/>
                <a:cs typeface="微软雅黑" panose="020B0503020204020204" charset="-122"/>
                <a:sym typeface="+mn-ea"/>
              </a:rPr>
              <a:t>分，存在有隐患</a:t>
            </a:r>
            <a:r>
              <a:rPr lang="en-US" altLang="zh-CN" sz="1600" kern="100" dirty="0">
                <a:latin typeface="微软雅黑" panose="020B0503020204020204" charset="-122"/>
                <a:ea typeface="微软雅黑" panose="020B0503020204020204" charset="-122"/>
                <a:cs typeface="微软雅黑" panose="020B0503020204020204" charset="-122"/>
                <a:sym typeface="+mn-ea"/>
              </a:rPr>
              <a:t>“</a:t>
            </a:r>
            <a:r>
              <a:rPr lang="zh-CN" altLang="en-US" sz="1600" kern="100" dirty="0">
                <a:latin typeface="微软雅黑" panose="020B0503020204020204" charset="-122"/>
                <a:ea typeface="微软雅黑" panose="020B0503020204020204" charset="-122"/>
                <a:cs typeface="微软雅黑" panose="020B0503020204020204" charset="-122"/>
                <a:sym typeface="+mn-ea"/>
              </a:rPr>
              <a:t>不合格</a:t>
            </a:r>
            <a:r>
              <a:rPr lang="en-US" altLang="zh-CN" sz="1600" kern="100" dirty="0">
                <a:latin typeface="微软雅黑" panose="020B0503020204020204" charset="-122"/>
                <a:ea typeface="微软雅黑" panose="020B0503020204020204" charset="-122"/>
                <a:cs typeface="微软雅黑" panose="020B0503020204020204" charset="-122"/>
                <a:sym typeface="+mn-ea"/>
              </a:rPr>
              <a:t>”</a:t>
            </a:r>
            <a:r>
              <a:rPr lang="zh-CN" altLang="en-US" sz="1600" kern="100" dirty="0">
                <a:latin typeface="微软雅黑" panose="020B0503020204020204" charset="-122"/>
                <a:ea typeface="微软雅黑" panose="020B0503020204020204" charset="-122"/>
                <a:cs typeface="微软雅黑" panose="020B0503020204020204" charset="-122"/>
                <a:sym typeface="+mn-ea"/>
              </a:rPr>
              <a:t>项，建议整改；</a:t>
            </a:r>
            <a:endParaRPr lang="zh-CN" altLang="en-US" sz="1600" kern="100" dirty="0">
              <a:latin typeface="微软雅黑" panose="020B0503020204020204" charset="-122"/>
              <a:ea typeface="微软雅黑" panose="020B0503020204020204" charset="-122"/>
              <a:cs typeface="微软雅黑" panose="020B0503020204020204" charset="-122"/>
              <a:sym typeface="+mn-ea"/>
            </a:endParaRPr>
          </a:p>
          <a:p>
            <a:pPr indent="0" algn="just">
              <a:lnSpc>
                <a:spcPct val="150000"/>
              </a:lnSpc>
              <a:buFont typeface="+mj-lt"/>
              <a:buNone/>
            </a:pPr>
            <a:r>
              <a:rPr lang="zh-CN" altLang="en-US" sz="1600" kern="100" dirty="0">
                <a:latin typeface="微软雅黑" panose="020B0503020204020204" charset="-122"/>
                <a:ea typeface="微软雅黑" panose="020B0503020204020204" charset="-122"/>
                <a:cs typeface="微软雅黑" panose="020B0503020204020204" charset="-122"/>
                <a:sym typeface="+mn-ea"/>
              </a:rPr>
              <a:t>红色：</a:t>
            </a:r>
            <a:r>
              <a:rPr lang="en-US" altLang="zh-CN" sz="1600" kern="100" dirty="0">
                <a:latin typeface="微软雅黑" panose="020B0503020204020204" charset="-122"/>
                <a:ea typeface="微软雅黑" panose="020B0503020204020204" charset="-122"/>
                <a:cs typeface="微软雅黑" panose="020B0503020204020204" charset="-122"/>
                <a:sym typeface="+mn-ea"/>
              </a:rPr>
              <a:t>&gt;=10</a:t>
            </a:r>
            <a:r>
              <a:rPr lang="zh-CN" altLang="en-US" sz="1600" kern="100" dirty="0">
                <a:latin typeface="微软雅黑" panose="020B0503020204020204" charset="-122"/>
                <a:ea typeface="微软雅黑" panose="020B0503020204020204" charset="-122"/>
                <a:cs typeface="微软雅黑" panose="020B0503020204020204" charset="-122"/>
                <a:sym typeface="+mn-ea"/>
              </a:rPr>
              <a:t>分，存在严重安全隐患，需立马整改。</a:t>
            </a:r>
            <a:endParaRPr lang="en-US" altLang="zh-CN" sz="1600" kern="100" dirty="0">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p:nvSpPr>
        <p:spPr>
          <a:xfrm>
            <a:off x="610870" y="693420"/>
            <a:ext cx="10896600" cy="57054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565CE74E-AB26-4998-AD42-012C4C1AD076}" type="slidenum">
              <a:rPr lang="zh-CN" altLang="en-US" smtClean="0"/>
            </a:fld>
            <a:endParaRPr lang="zh-CN" altLang="en-US"/>
          </a:p>
        </p:txBody>
      </p:sp>
      <p:sp>
        <p:nvSpPr>
          <p:cNvPr id="17" name="矩形 16"/>
          <p:cNvSpPr/>
          <p:nvPr/>
        </p:nvSpPr>
        <p:spPr>
          <a:xfrm>
            <a:off x="107591" y="117000"/>
            <a:ext cx="4507477" cy="460375"/>
          </a:xfrm>
          <a:prstGeom prst="rect">
            <a:avLst/>
          </a:prstGeom>
        </p:spPr>
        <p:txBody>
          <a:bodyPr wrap="square">
            <a:spAutoFit/>
          </a:bodyPr>
          <a:p>
            <a:r>
              <a:rPr lang="en-US" altLang="zh-CN" sz="2400" b="1" dirty="0">
                <a:latin typeface="等线 Light" panose="02010600030101010101" charset="-122"/>
                <a:ea typeface="等线 Light" panose="02010600030101010101" charset="-122"/>
                <a:sym typeface="+mn-ea"/>
              </a:rPr>
              <a:t>5-11</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安检照片数量</a:t>
            </a:r>
            <a:endParaRPr lang="zh-CN" altLang="en-US" sz="2400" b="1" dirty="0">
              <a:solidFill>
                <a:srgbClr val="FF0000"/>
              </a:solidFill>
              <a:latin typeface="等线 Light" panose="02010600030101010101" charset="-122"/>
              <a:ea typeface="等线 Light" panose="02010600030101010101" charset="-122"/>
              <a:sym typeface="+mn-ea"/>
            </a:endParaRPr>
          </a:p>
        </p:txBody>
      </p:sp>
      <p:sp>
        <p:nvSpPr>
          <p:cNvPr id="90" name="文本框 89"/>
          <p:cNvSpPr txBox="1"/>
          <p:nvPr>
            <p:custDataLst>
              <p:tags r:id="rId1"/>
            </p:custDataLst>
          </p:nvPr>
        </p:nvSpPr>
        <p:spPr>
          <a:xfrm>
            <a:off x="1416050" y="3106420"/>
            <a:ext cx="1499235" cy="360045"/>
          </a:xfrm>
          <a:prstGeom prst="rect">
            <a:avLst/>
          </a:prstGeom>
          <a:noFill/>
        </p:spPr>
        <p:txBody>
          <a:bodyPr wrap="square">
            <a:noAutofit/>
          </a:bodyPr>
          <a:p>
            <a:r>
              <a:rPr lang="zh-CN" altLang="en-US" sz="1800" kern="100" dirty="0">
                <a:solidFill>
                  <a:srgbClr val="FF0000"/>
                </a:solidFill>
                <a:effectLst/>
                <a:ea typeface="等线 Light" panose="02010600030101010101" charset="-122"/>
                <a:cs typeface="Times New Roman" panose="02020603050405020304" pitchFamily="18" charset="0"/>
              </a:rPr>
              <a:t>重空瓶</a:t>
            </a:r>
            <a:r>
              <a:rPr lang="en-US" altLang="zh-CN" sz="1800" kern="100" dirty="0">
                <a:solidFill>
                  <a:srgbClr val="FF0000"/>
                </a:solidFill>
                <a:effectLst/>
                <a:ea typeface="等线 Light" panose="02010600030101010101" charset="-122"/>
                <a:cs typeface="Times New Roman" panose="02020603050405020304" pitchFamily="18" charset="0"/>
              </a:rPr>
              <a:t>+</a:t>
            </a:r>
            <a:r>
              <a:rPr lang="zh-CN" altLang="en-US" sz="1800" kern="100" dirty="0">
                <a:solidFill>
                  <a:srgbClr val="FF0000"/>
                </a:solidFill>
                <a:effectLst/>
                <a:ea typeface="等线 Light" panose="02010600030101010101" charset="-122"/>
                <a:cs typeface="Times New Roman" panose="02020603050405020304" pitchFamily="18" charset="0"/>
              </a:rPr>
              <a:t>条码</a:t>
            </a:r>
            <a:endParaRPr lang="en-US" altLang="zh-CN" sz="1800" kern="100" dirty="0">
              <a:solidFill>
                <a:srgbClr val="FF0000"/>
              </a:solidFill>
              <a:effectLst/>
              <a:ea typeface="等线 Light" panose="02010600030101010101" charset="-122"/>
              <a:cs typeface="Times New Roman" panose="02020603050405020304" pitchFamily="18" charset="0"/>
            </a:endParaRPr>
          </a:p>
        </p:txBody>
      </p:sp>
      <p:sp>
        <p:nvSpPr>
          <p:cNvPr id="91" name="文本框 90"/>
          <p:cNvSpPr txBox="1"/>
          <p:nvPr>
            <p:custDataLst>
              <p:tags r:id="rId2"/>
            </p:custDataLst>
          </p:nvPr>
        </p:nvSpPr>
        <p:spPr>
          <a:xfrm>
            <a:off x="5664200" y="3141345"/>
            <a:ext cx="1816100" cy="368300"/>
          </a:xfrm>
          <a:prstGeom prst="rect">
            <a:avLst/>
          </a:prstGeom>
          <a:noFill/>
        </p:spPr>
        <p:txBody>
          <a:bodyPr wrap="square">
            <a:spAutoFit/>
          </a:bodyPr>
          <a:p>
            <a:r>
              <a:rPr lang="zh-CN" altLang="en-US" sz="1800" kern="100" dirty="0">
                <a:solidFill>
                  <a:srgbClr val="FF0000"/>
                </a:solidFill>
                <a:effectLst/>
                <a:ea typeface="等线 Light" panose="02010600030101010101" charset="-122"/>
                <a:cs typeface="Times New Roman" panose="02020603050405020304" pitchFamily="18" charset="0"/>
              </a:rPr>
              <a:t>气瓶及存放环境</a:t>
            </a:r>
            <a:endParaRPr lang="zh-CN" altLang="en-US" sz="1800" kern="100" dirty="0">
              <a:solidFill>
                <a:srgbClr val="FF0000"/>
              </a:solidFill>
              <a:effectLst/>
              <a:ea typeface="等线 Light" panose="02010600030101010101" charset="-122"/>
              <a:cs typeface="Times New Roman" panose="02020603050405020304" pitchFamily="18" charset="0"/>
            </a:endParaRPr>
          </a:p>
        </p:txBody>
      </p:sp>
      <p:grpSp>
        <p:nvGrpSpPr>
          <p:cNvPr id="7" name="组合 6"/>
          <p:cNvGrpSpPr/>
          <p:nvPr/>
        </p:nvGrpSpPr>
        <p:grpSpPr>
          <a:xfrm>
            <a:off x="2202180" y="3651885"/>
            <a:ext cx="3919220" cy="2865755"/>
            <a:chOff x="3468" y="5751"/>
            <a:chExt cx="6172" cy="4513"/>
          </a:xfrm>
        </p:grpSpPr>
        <p:grpSp>
          <p:nvGrpSpPr>
            <p:cNvPr id="29" name="组合 28"/>
            <p:cNvGrpSpPr/>
            <p:nvPr/>
          </p:nvGrpSpPr>
          <p:grpSpPr>
            <a:xfrm>
              <a:off x="3468" y="5751"/>
              <a:ext cx="6172" cy="3969"/>
              <a:chOff x="5405" y="5958"/>
              <a:chExt cx="6642" cy="4438"/>
            </a:xfrm>
          </p:grpSpPr>
          <p:pic>
            <p:nvPicPr>
              <p:cNvPr id="21" name="图片 20" descr="灶具使用环境1"/>
              <p:cNvPicPr>
                <a:picLocks noChangeAspect="1"/>
              </p:cNvPicPr>
              <p:nvPr>
                <p:custDataLst>
                  <p:tags r:id="rId3"/>
                </p:custDataLst>
              </p:nvPr>
            </p:nvPicPr>
            <p:blipFill>
              <a:blip r:embed="rId4"/>
              <a:stretch>
                <a:fillRect/>
              </a:stretch>
            </p:blipFill>
            <p:spPr>
              <a:xfrm>
                <a:off x="5405" y="5958"/>
                <a:ext cx="3316" cy="4438"/>
              </a:xfrm>
              <a:prstGeom prst="rect">
                <a:avLst/>
              </a:prstGeom>
            </p:spPr>
          </p:pic>
          <p:grpSp>
            <p:nvGrpSpPr>
              <p:cNvPr id="28" name="组合 27"/>
              <p:cNvGrpSpPr/>
              <p:nvPr/>
            </p:nvGrpSpPr>
            <p:grpSpPr>
              <a:xfrm>
                <a:off x="8719" y="5966"/>
                <a:ext cx="3328" cy="4425"/>
                <a:chOff x="4232" y="5886"/>
                <a:chExt cx="3328" cy="4425"/>
              </a:xfrm>
            </p:grpSpPr>
            <p:pic>
              <p:nvPicPr>
                <p:cNvPr id="20" name="图片 19" descr="试火2"/>
                <p:cNvPicPr>
                  <a:picLocks noChangeAspect="1"/>
                </p:cNvPicPr>
                <p:nvPr>
                  <p:custDataLst>
                    <p:tags r:id="rId5"/>
                  </p:custDataLst>
                </p:nvPr>
              </p:nvPicPr>
              <p:blipFill>
                <a:blip r:embed="rId6"/>
                <a:srcRect t="28105"/>
                <a:stretch>
                  <a:fillRect/>
                </a:stretch>
              </p:blipFill>
              <p:spPr>
                <a:xfrm>
                  <a:off x="4234" y="5886"/>
                  <a:ext cx="3327" cy="2411"/>
                </a:xfrm>
                <a:prstGeom prst="rect">
                  <a:avLst/>
                </a:prstGeom>
              </p:spPr>
            </p:pic>
            <p:pic>
              <p:nvPicPr>
                <p:cNvPr id="22" name="图片 21" descr="胶管灶具"/>
                <p:cNvPicPr>
                  <a:picLocks noChangeAspect="1"/>
                </p:cNvPicPr>
                <p:nvPr>
                  <p:custDataLst>
                    <p:tags r:id="rId7"/>
                  </p:custDataLst>
                </p:nvPr>
              </p:nvPicPr>
              <p:blipFill>
                <a:blip r:embed="rId8"/>
                <a:srcRect t="24578" b="2929"/>
                <a:stretch>
                  <a:fillRect/>
                </a:stretch>
              </p:blipFill>
              <p:spPr>
                <a:xfrm>
                  <a:off x="4232" y="8263"/>
                  <a:ext cx="3329" cy="2049"/>
                </a:xfrm>
                <a:prstGeom prst="rect">
                  <a:avLst/>
                </a:prstGeom>
              </p:spPr>
            </p:pic>
          </p:grpSp>
        </p:grpSp>
        <p:sp>
          <p:nvSpPr>
            <p:cNvPr id="39" name="椭圆 38"/>
            <p:cNvSpPr/>
            <p:nvPr>
              <p:custDataLst>
                <p:tags r:id="rId9"/>
              </p:custDataLst>
            </p:nvPr>
          </p:nvSpPr>
          <p:spPr>
            <a:xfrm>
              <a:off x="6538" y="7914"/>
              <a:ext cx="826" cy="5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sz="1400" dirty="0"/>
                <a:t>10</a:t>
              </a:r>
              <a:endParaRPr lang="en-US" altLang="zh-CN" sz="1400" dirty="0"/>
            </a:p>
          </p:txBody>
        </p:sp>
        <p:sp>
          <p:nvSpPr>
            <p:cNvPr id="76" name="椭圆 75"/>
            <p:cNvSpPr/>
            <p:nvPr>
              <p:custDataLst>
                <p:tags r:id="rId10"/>
              </p:custDataLst>
            </p:nvPr>
          </p:nvSpPr>
          <p:spPr>
            <a:xfrm>
              <a:off x="6549" y="5798"/>
              <a:ext cx="567" cy="5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dirty="0"/>
                <a:t>9</a:t>
              </a:r>
              <a:endParaRPr lang="zh-CN" altLang="en-US" dirty="0"/>
            </a:p>
          </p:txBody>
        </p:sp>
        <p:sp>
          <p:nvSpPr>
            <p:cNvPr id="78" name="椭圆 77"/>
            <p:cNvSpPr/>
            <p:nvPr>
              <p:custDataLst>
                <p:tags r:id="rId11"/>
              </p:custDataLst>
            </p:nvPr>
          </p:nvSpPr>
          <p:spPr>
            <a:xfrm>
              <a:off x="3493" y="5798"/>
              <a:ext cx="567" cy="5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dirty="0"/>
                <a:t>8</a:t>
              </a:r>
              <a:endParaRPr lang="zh-CN" altLang="en-US" dirty="0"/>
            </a:p>
          </p:txBody>
        </p:sp>
        <p:sp>
          <p:nvSpPr>
            <p:cNvPr id="95" name="文本框 94"/>
            <p:cNvSpPr txBox="1"/>
            <p:nvPr>
              <p:custDataLst>
                <p:tags r:id="rId12"/>
              </p:custDataLst>
            </p:nvPr>
          </p:nvSpPr>
          <p:spPr>
            <a:xfrm>
              <a:off x="5745" y="9698"/>
              <a:ext cx="1742" cy="567"/>
            </a:xfrm>
            <a:prstGeom prst="rect">
              <a:avLst/>
            </a:prstGeom>
            <a:noFill/>
          </p:spPr>
          <p:txBody>
            <a:bodyPr wrap="square">
              <a:spAutoFit/>
            </a:bodyPr>
            <a:p>
              <a:pPr algn="ctr"/>
              <a:r>
                <a:rPr lang="zh-CN" altLang="en-US" sz="1800" kern="100" dirty="0">
                  <a:solidFill>
                    <a:srgbClr val="FF0000"/>
                  </a:solidFill>
                  <a:effectLst/>
                  <a:ea typeface="等线 Light" panose="02010600030101010101" charset="-122"/>
                  <a:cs typeface="Times New Roman" panose="02020603050405020304" pitchFamily="18" charset="0"/>
                </a:rPr>
                <a:t>燃气灶具</a:t>
              </a:r>
              <a:endParaRPr lang="zh-CN" altLang="en-US" sz="1800" kern="100" dirty="0">
                <a:solidFill>
                  <a:srgbClr val="FF0000"/>
                </a:solidFill>
                <a:effectLst/>
                <a:ea typeface="等线 Light" panose="02010600030101010101" charset="-122"/>
                <a:cs typeface="Times New Roman" panose="02020603050405020304" pitchFamily="18" charset="0"/>
              </a:endParaRPr>
            </a:p>
          </p:txBody>
        </p:sp>
      </p:grpSp>
      <p:grpSp>
        <p:nvGrpSpPr>
          <p:cNvPr id="8" name="组合 7"/>
          <p:cNvGrpSpPr/>
          <p:nvPr/>
        </p:nvGrpSpPr>
        <p:grpSpPr>
          <a:xfrm>
            <a:off x="6284595" y="3645535"/>
            <a:ext cx="3809365" cy="2865755"/>
            <a:chOff x="9774" y="5751"/>
            <a:chExt cx="5999" cy="4513"/>
          </a:xfrm>
        </p:grpSpPr>
        <p:grpSp>
          <p:nvGrpSpPr>
            <p:cNvPr id="27" name="组合 26"/>
            <p:cNvGrpSpPr/>
            <p:nvPr/>
          </p:nvGrpSpPr>
          <p:grpSpPr>
            <a:xfrm>
              <a:off x="9785" y="5751"/>
              <a:ext cx="5988" cy="3969"/>
              <a:chOff x="12314" y="5853"/>
              <a:chExt cx="6593" cy="4460"/>
            </a:xfrm>
          </p:grpSpPr>
          <p:pic>
            <p:nvPicPr>
              <p:cNvPr id="23" name="图片 22" descr="强排式热水器"/>
              <p:cNvPicPr>
                <a:picLocks noChangeAspect="1"/>
              </p:cNvPicPr>
              <p:nvPr>
                <p:custDataLst>
                  <p:tags r:id="rId13"/>
                </p:custDataLst>
              </p:nvPr>
            </p:nvPicPr>
            <p:blipFill>
              <a:blip r:embed="rId14"/>
              <a:stretch>
                <a:fillRect/>
              </a:stretch>
            </p:blipFill>
            <p:spPr>
              <a:xfrm>
                <a:off x="12314" y="5881"/>
                <a:ext cx="3281" cy="4432"/>
              </a:xfrm>
              <a:prstGeom prst="rect">
                <a:avLst/>
              </a:prstGeom>
            </p:spPr>
          </p:pic>
          <p:grpSp>
            <p:nvGrpSpPr>
              <p:cNvPr id="26" name="组合 25"/>
              <p:cNvGrpSpPr/>
              <p:nvPr/>
            </p:nvGrpSpPr>
            <p:grpSpPr>
              <a:xfrm>
                <a:off x="15595" y="5853"/>
                <a:ext cx="3312" cy="4458"/>
                <a:chOff x="15595" y="5853"/>
                <a:chExt cx="3312" cy="4458"/>
              </a:xfrm>
            </p:grpSpPr>
            <p:pic>
              <p:nvPicPr>
                <p:cNvPr id="24" name="图片 23" descr="试火及胶管"/>
                <p:cNvPicPr>
                  <a:picLocks noChangeAspect="1"/>
                </p:cNvPicPr>
                <p:nvPr>
                  <p:custDataLst>
                    <p:tags r:id="rId15"/>
                  </p:custDataLst>
                </p:nvPr>
              </p:nvPicPr>
              <p:blipFill>
                <a:blip r:embed="rId16"/>
                <a:srcRect t="54345"/>
                <a:stretch>
                  <a:fillRect/>
                </a:stretch>
              </p:blipFill>
              <p:spPr>
                <a:xfrm>
                  <a:off x="15595" y="8121"/>
                  <a:ext cx="3312" cy="2191"/>
                </a:xfrm>
                <a:prstGeom prst="rect">
                  <a:avLst/>
                </a:prstGeom>
              </p:spPr>
            </p:pic>
            <p:pic>
              <p:nvPicPr>
                <p:cNvPr id="25" name="图片 24" descr="试火"/>
                <p:cNvPicPr>
                  <a:picLocks noChangeAspect="1"/>
                </p:cNvPicPr>
                <p:nvPr>
                  <p:custDataLst>
                    <p:tags r:id="rId17"/>
                  </p:custDataLst>
                </p:nvPr>
              </p:nvPicPr>
              <p:blipFill>
                <a:blip r:embed="rId18"/>
                <a:srcRect l="4669" t="-975" r="16383" b="21620"/>
                <a:stretch>
                  <a:fillRect/>
                </a:stretch>
              </p:blipFill>
              <p:spPr>
                <a:xfrm>
                  <a:off x="15595" y="5853"/>
                  <a:ext cx="3297" cy="2280"/>
                </a:xfrm>
                <a:prstGeom prst="rect">
                  <a:avLst/>
                </a:prstGeom>
              </p:spPr>
            </p:pic>
          </p:grpSp>
        </p:grpSp>
        <p:sp>
          <p:nvSpPr>
            <p:cNvPr id="38" name="椭圆 37"/>
            <p:cNvSpPr/>
            <p:nvPr>
              <p:custDataLst>
                <p:tags r:id="rId19"/>
              </p:custDataLst>
            </p:nvPr>
          </p:nvSpPr>
          <p:spPr>
            <a:xfrm>
              <a:off x="9774" y="5798"/>
              <a:ext cx="850" cy="5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sz="1400" dirty="0"/>
                <a:t>11</a:t>
              </a:r>
              <a:endParaRPr lang="en-US" altLang="zh-CN" sz="1400" dirty="0"/>
            </a:p>
          </p:txBody>
        </p:sp>
        <p:sp>
          <p:nvSpPr>
            <p:cNvPr id="88" name="椭圆 87"/>
            <p:cNvSpPr/>
            <p:nvPr>
              <p:custDataLst>
                <p:tags r:id="rId20"/>
              </p:custDataLst>
            </p:nvPr>
          </p:nvSpPr>
          <p:spPr>
            <a:xfrm>
              <a:off x="12765" y="7780"/>
              <a:ext cx="850" cy="5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sz="1400" dirty="0"/>
                <a:t>13</a:t>
              </a:r>
              <a:endParaRPr lang="en-US" altLang="zh-CN" sz="1400" dirty="0"/>
            </a:p>
          </p:txBody>
        </p:sp>
        <p:sp>
          <p:nvSpPr>
            <p:cNvPr id="89" name="椭圆 88"/>
            <p:cNvSpPr/>
            <p:nvPr>
              <p:custDataLst>
                <p:tags r:id="rId21"/>
              </p:custDataLst>
            </p:nvPr>
          </p:nvSpPr>
          <p:spPr>
            <a:xfrm>
              <a:off x="12765" y="5798"/>
              <a:ext cx="850" cy="5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sz="1400" dirty="0"/>
                <a:t>12</a:t>
              </a:r>
              <a:endParaRPr lang="en-US" altLang="zh-CN" sz="1400" dirty="0"/>
            </a:p>
          </p:txBody>
        </p:sp>
        <p:sp>
          <p:nvSpPr>
            <p:cNvPr id="96" name="文本框 95"/>
            <p:cNvSpPr txBox="1"/>
            <p:nvPr>
              <p:custDataLst>
                <p:tags r:id="rId22"/>
              </p:custDataLst>
            </p:nvPr>
          </p:nvSpPr>
          <p:spPr>
            <a:xfrm>
              <a:off x="11530" y="9698"/>
              <a:ext cx="2548" cy="567"/>
            </a:xfrm>
            <a:prstGeom prst="rect">
              <a:avLst/>
            </a:prstGeom>
            <a:noFill/>
          </p:spPr>
          <p:txBody>
            <a:bodyPr wrap="square">
              <a:spAutoFit/>
            </a:bodyPr>
            <a:p>
              <a:pPr algn="ctr"/>
              <a:r>
                <a:rPr lang="zh-CN" altLang="en-US" sz="1800" kern="100" dirty="0">
                  <a:solidFill>
                    <a:srgbClr val="FF0000"/>
                  </a:solidFill>
                  <a:effectLst/>
                  <a:ea typeface="等线 Light" panose="02010600030101010101" charset="-122"/>
                  <a:cs typeface="Times New Roman" panose="02020603050405020304" pitchFamily="18" charset="0"/>
                </a:rPr>
                <a:t>燃气热水器</a:t>
              </a:r>
              <a:endParaRPr lang="zh-CN" altLang="en-US" sz="1800" kern="100" dirty="0">
                <a:solidFill>
                  <a:srgbClr val="FF0000"/>
                </a:solidFill>
                <a:effectLst/>
                <a:ea typeface="等线 Light" panose="02010600030101010101" charset="-122"/>
                <a:cs typeface="Times New Roman" panose="02020603050405020304" pitchFamily="18" charset="0"/>
              </a:endParaRPr>
            </a:p>
          </p:txBody>
        </p:sp>
      </p:grpSp>
      <p:pic>
        <p:nvPicPr>
          <p:cNvPr id="34" name="图片 33" descr="1716992217493"/>
          <p:cNvPicPr>
            <a:picLocks noChangeAspect="1"/>
          </p:cNvPicPr>
          <p:nvPr/>
        </p:nvPicPr>
        <p:blipFill>
          <a:blip r:embed="rId23"/>
          <a:stretch>
            <a:fillRect/>
          </a:stretch>
        </p:blipFill>
        <p:spPr>
          <a:xfrm>
            <a:off x="4223385" y="622300"/>
            <a:ext cx="2175510" cy="2509520"/>
          </a:xfrm>
          <a:prstGeom prst="rect">
            <a:avLst/>
          </a:prstGeom>
        </p:spPr>
      </p:pic>
      <p:pic>
        <p:nvPicPr>
          <p:cNvPr id="35" name="图片 34" descr="1716992313048"/>
          <p:cNvPicPr>
            <a:picLocks noChangeAspect="1"/>
          </p:cNvPicPr>
          <p:nvPr/>
        </p:nvPicPr>
        <p:blipFill>
          <a:blip r:embed="rId24"/>
          <a:stretch>
            <a:fillRect/>
          </a:stretch>
        </p:blipFill>
        <p:spPr>
          <a:xfrm>
            <a:off x="8616315" y="621030"/>
            <a:ext cx="1760855" cy="2524125"/>
          </a:xfrm>
          <a:prstGeom prst="rect">
            <a:avLst/>
          </a:prstGeom>
        </p:spPr>
      </p:pic>
      <p:pic>
        <p:nvPicPr>
          <p:cNvPr id="40" name="图片 39" descr="1716992423850"/>
          <p:cNvPicPr>
            <a:picLocks noChangeAspect="1"/>
          </p:cNvPicPr>
          <p:nvPr/>
        </p:nvPicPr>
        <p:blipFill>
          <a:blip r:embed="rId25"/>
          <a:stretch>
            <a:fillRect/>
          </a:stretch>
        </p:blipFill>
        <p:spPr>
          <a:xfrm>
            <a:off x="6448425" y="621030"/>
            <a:ext cx="2040255" cy="2513330"/>
          </a:xfrm>
          <a:prstGeom prst="rect">
            <a:avLst/>
          </a:prstGeom>
        </p:spPr>
      </p:pic>
      <p:pic>
        <p:nvPicPr>
          <p:cNvPr id="16" name="图片 15" descr="1716992005643"/>
          <p:cNvPicPr>
            <a:picLocks noChangeAspect="1"/>
          </p:cNvPicPr>
          <p:nvPr/>
        </p:nvPicPr>
        <p:blipFill>
          <a:blip r:embed="rId26"/>
          <a:stretch>
            <a:fillRect/>
          </a:stretch>
        </p:blipFill>
        <p:spPr>
          <a:xfrm>
            <a:off x="191770" y="621030"/>
            <a:ext cx="1776730" cy="2471420"/>
          </a:xfrm>
          <a:prstGeom prst="rect">
            <a:avLst/>
          </a:prstGeom>
        </p:spPr>
      </p:pic>
      <p:sp>
        <p:nvSpPr>
          <p:cNvPr id="9" name="椭圆 8"/>
          <p:cNvSpPr/>
          <p:nvPr>
            <p:custDataLst>
              <p:tags r:id="rId27"/>
            </p:custDataLst>
          </p:nvPr>
        </p:nvSpPr>
        <p:spPr>
          <a:xfrm>
            <a:off x="191770" y="692785"/>
            <a:ext cx="360045" cy="36004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dirty="0"/>
              <a:t>1</a:t>
            </a:r>
            <a:endParaRPr lang="zh-CN" altLang="en-US" dirty="0"/>
          </a:p>
        </p:txBody>
      </p:sp>
      <p:pic>
        <p:nvPicPr>
          <p:cNvPr id="10" name="图片 9"/>
          <p:cNvPicPr>
            <a:picLocks noChangeAspect="1"/>
          </p:cNvPicPr>
          <p:nvPr/>
        </p:nvPicPr>
        <p:blipFill>
          <a:blip r:embed="rId28"/>
          <a:stretch>
            <a:fillRect/>
          </a:stretch>
        </p:blipFill>
        <p:spPr>
          <a:xfrm>
            <a:off x="1991995" y="621030"/>
            <a:ext cx="2176145" cy="2455545"/>
          </a:xfrm>
          <a:prstGeom prst="rect">
            <a:avLst/>
          </a:prstGeom>
        </p:spPr>
      </p:pic>
      <p:sp>
        <p:nvSpPr>
          <p:cNvPr id="11" name="椭圆 10"/>
          <p:cNvSpPr/>
          <p:nvPr>
            <p:custDataLst>
              <p:tags r:id="rId29"/>
            </p:custDataLst>
          </p:nvPr>
        </p:nvSpPr>
        <p:spPr>
          <a:xfrm>
            <a:off x="2207895" y="634365"/>
            <a:ext cx="360045" cy="36004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dirty="0"/>
              <a:t>2</a:t>
            </a:r>
            <a:endParaRPr lang="zh-CN" altLang="en-US" dirty="0"/>
          </a:p>
        </p:txBody>
      </p:sp>
      <p:sp>
        <p:nvSpPr>
          <p:cNvPr id="12" name="椭圆 11"/>
          <p:cNvSpPr/>
          <p:nvPr>
            <p:custDataLst>
              <p:tags r:id="rId30"/>
            </p:custDataLst>
          </p:nvPr>
        </p:nvSpPr>
        <p:spPr>
          <a:xfrm>
            <a:off x="4236720" y="634365"/>
            <a:ext cx="360045" cy="36004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dirty="0"/>
              <a:t>3</a:t>
            </a:r>
            <a:endParaRPr lang="zh-CN" altLang="en-US" dirty="0"/>
          </a:p>
        </p:txBody>
      </p:sp>
      <p:sp>
        <p:nvSpPr>
          <p:cNvPr id="13" name="椭圆 12"/>
          <p:cNvSpPr/>
          <p:nvPr>
            <p:custDataLst>
              <p:tags r:id="rId31"/>
            </p:custDataLst>
          </p:nvPr>
        </p:nvSpPr>
        <p:spPr>
          <a:xfrm>
            <a:off x="6527800" y="634365"/>
            <a:ext cx="360045" cy="36004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dirty="0"/>
              <a:t>4</a:t>
            </a:r>
            <a:endParaRPr lang="zh-CN" altLang="en-US" dirty="0"/>
          </a:p>
        </p:txBody>
      </p:sp>
      <p:grpSp>
        <p:nvGrpSpPr>
          <p:cNvPr id="19" name="组合 18"/>
          <p:cNvGrpSpPr/>
          <p:nvPr/>
        </p:nvGrpSpPr>
        <p:grpSpPr>
          <a:xfrm>
            <a:off x="192405" y="3645535"/>
            <a:ext cx="1972310" cy="2879725"/>
            <a:chOff x="303" y="5741"/>
            <a:chExt cx="3106" cy="4535"/>
          </a:xfrm>
        </p:grpSpPr>
        <p:pic>
          <p:nvPicPr>
            <p:cNvPr id="31" name="图片 30" descr="报警器切断阀"/>
            <p:cNvPicPr>
              <a:picLocks noChangeAspect="1"/>
            </p:cNvPicPr>
            <p:nvPr>
              <p:custDataLst>
                <p:tags r:id="rId32"/>
              </p:custDataLst>
            </p:nvPr>
          </p:nvPicPr>
          <p:blipFill>
            <a:blip r:embed="rId33"/>
            <a:srcRect l="12605" t="32546"/>
            <a:stretch>
              <a:fillRect/>
            </a:stretch>
          </p:blipFill>
          <p:spPr>
            <a:xfrm>
              <a:off x="303" y="5741"/>
              <a:ext cx="3106" cy="3969"/>
            </a:xfrm>
            <a:prstGeom prst="rect">
              <a:avLst/>
            </a:prstGeom>
          </p:spPr>
        </p:pic>
        <p:sp>
          <p:nvSpPr>
            <p:cNvPr id="87" name="椭圆 86"/>
            <p:cNvSpPr/>
            <p:nvPr>
              <p:custDataLst>
                <p:tags r:id="rId34"/>
              </p:custDataLst>
            </p:nvPr>
          </p:nvSpPr>
          <p:spPr>
            <a:xfrm>
              <a:off x="416" y="5741"/>
              <a:ext cx="614" cy="590"/>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sz="1400" dirty="0"/>
                <a:t>7</a:t>
              </a:r>
              <a:endParaRPr lang="en-US" altLang="zh-CN" sz="1400" dirty="0"/>
            </a:p>
          </p:txBody>
        </p:sp>
        <p:sp>
          <p:nvSpPr>
            <p:cNvPr id="97" name="文本框 96"/>
            <p:cNvSpPr txBox="1"/>
            <p:nvPr>
              <p:custDataLst>
                <p:tags r:id="rId35"/>
              </p:custDataLst>
            </p:nvPr>
          </p:nvSpPr>
          <p:spPr>
            <a:xfrm>
              <a:off x="643" y="9709"/>
              <a:ext cx="2330" cy="567"/>
            </a:xfrm>
            <a:prstGeom prst="rect">
              <a:avLst/>
            </a:prstGeom>
            <a:noFill/>
          </p:spPr>
          <p:txBody>
            <a:bodyPr wrap="square">
              <a:spAutoFit/>
            </a:bodyPr>
            <a:p>
              <a:pPr algn="ctr"/>
              <a:r>
                <a:rPr lang="zh-CN" altLang="en-US" sz="1800" kern="100" dirty="0">
                  <a:solidFill>
                    <a:srgbClr val="FF0000"/>
                  </a:solidFill>
                  <a:effectLst/>
                  <a:ea typeface="等线 Light" panose="02010600030101010101" charset="-122"/>
                  <a:cs typeface="Times New Roman" panose="02020603050405020304" pitchFamily="18" charset="0"/>
                </a:rPr>
                <a:t>燃气报警器</a:t>
              </a:r>
              <a:endParaRPr lang="zh-CN" altLang="en-US" sz="1800" kern="100" dirty="0">
                <a:solidFill>
                  <a:srgbClr val="FF0000"/>
                </a:solidFill>
                <a:effectLst/>
                <a:ea typeface="等线 Light" panose="02010600030101010101" charset="-122"/>
                <a:cs typeface="Times New Roman" panose="02020603050405020304" pitchFamily="18" charset="0"/>
              </a:endParaRPr>
            </a:p>
          </p:txBody>
        </p:sp>
      </p:grpSp>
      <p:sp>
        <p:nvSpPr>
          <p:cNvPr id="32" name="文本框 31"/>
          <p:cNvSpPr txBox="1"/>
          <p:nvPr>
            <p:custDataLst>
              <p:tags r:id="rId36"/>
            </p:custDataLst>
          </p:nvPr>
        </p:nvSpPr>
        <p:spPr>
          <a:xfrm>
            <a:off x="9912350" y="3141345"/>
            <a:ext cx="1106170" cy="368300"/>
          </a:xfrm>
          <a:prstGeom prst="rect">
            <a:avLst/>
          </a:prstGeom>
          <a:noFill/>
        </p:spPr>
        <p:txBody>
          <a:bodyPr wrap="square">
            <a:spAutoFit/>
          </a:bodyPr>
          <a:p>
            <a:pPr algn="ctr"/>
            <a:r>
              <a:rPr lang="zh-CN" altLang="en-US" sz="1800" kern="100" dirty="0">
                <a:solidFill>
                  <a:srgbClr val="FF0000"/>
                </a:solidFill>
                <a:effectLst/>
                <a:ea typeface="等线 Light" panose="02010600030101010101" charset="-122"/>
                <a:cs typeface="Times New Roman" panose="02020603050405020304" pitchFamily="18" charset="0"/>
              </a:rPr>
              <a:t>管、阀</a:t>
            </a:r>
            <a:endParaRPr lang="zh-CN" altLang="en-US" sz="1800" kern="100" dirty="0">
              <a:solidFill>
                <a:srgbClr val="FF0000"/>
              </a:solidFill>
              <a:effectLst/>
              <a:ea typeface="等线 Light" panose="02010600030101010101" charset="-122"/>
              <a:cs typeface="Times New Roman" panose="02020603050405020304" pitchFamily="18" charset="0"/>
            </a:endParaRPr>
          </a:p>
        </p:txBody>
      </p:sp>
      <p:grpSp>
        <p:nvGrpSpPr>
          <p:cNvPr id="33" name="组合 32"/>
          <p:cNvGrpSpPr/>
          <p:nvPr/>
        </p:nvGrpSpPr>
        <p:grpSpPr>
          <a:xfrm>
            <a:off x="8688154" y="629285"/>
            <a:ext cx="3391451" cy="2512060"/>
            <a:chOff x="13438" y="978"/>
            <a:chExt cx="5358" cy="3969"/>
          </a:xfrm>
        </p:grpSpPr>
        <p:pic>
          <p:nvPicPr>
            <p:cNvPr id="36" name="图片 35" descr="减压阀家庭"/>
            <p:cNvPicPr>
              <a:picLocks noChangeAspect="1"/>
            </p:cNvPicPr>
            <p:nvPr>
              <p:custDataLst>
                <p:tags r:id="rId37"/>
              </p:custDataLst>
            </p:nvPr>
          </p:nvPicPr>
          <p:blipFill>
            <a:blip r:embed="rId38"/>
            <a:stretch>
              <a:fillRect/>
            </a:stretch>
          </p:blipFill>
          <p:spPr>
            <a:xfrm>
              <a:off x="16176" y="978"/>
              <a:ext cx="2620" cy="3969"/>
            </a:xfrm>
            <a:prstGeom prst="rect">
              <a:avLst/>
            </a:prstGeom>
          </p:spPr>
        </p:pic>
        <p:sp>
          <p:nvSpPr>
            <p:cNvPr id="37" name="椭圆 36"/>
            <p:cNvSpPr/>
            <p:nvPr>
              <p:custDataLst>
                <p:tags r:id="rId39"/>
              </p:custDataLst>
            </p:nvPr>
          </p:nvSpPr>
          <p:spPr>
            <a:xfrm>
              <a:off x="13438" y="1080"/>
              <a:ext cx="567" cy="567"/>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dirty="0"/>
                <a:t>5</a:t>
              </a:r>
              <a:endParaRPr lang="zh-CN" altLang="en-US" dirty="0"/>
            </a:p>
          </p:txBody>
        </p:sp>
      </p:grpSp>
      <p:sp>
        <p:nvSpPr>
          <p:cNvPr id="50" name="椭圆 49"/>
          <p:cNvSpPr/>
          <p:nvPr>
            <p:custDataLst>
              <p:tags r:id="rId40"/>
            </p:custDataLst>
          </p:nvPr>
        </p:nvSpPr>
        <p:spPr>
          <a:xfrm>
            <a:off x="10415905" y="693420"/>
            <a:ext cx="360045" cy="360045"/>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dirty="0"/>
              <a:t>6</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890" y="194845"/>
            <a:ext cx="5241110"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5-12</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latin typeface="等线 Light" panose="02010600030101010101" charset="-122"/>
                <a:ea typeface="等线 Light" panose="02010600030101010101" charset="-122"/>
                <a:sym typeface="+mn-ea"/>
              </a:rPr>
              <a:t>无效安检照片示例</a:t>
            </a:r>
            <a:endParaRPr lang="zh-CN" altLang="en-US" sz="2400" b="1" dirty="0">
              <a:latin typeface="等线 Light" panose="02010600030101010101" charset="-122"/>
              <a:ea typeface="等线 Light" panose="02010600030101010101" charset="-122"/>
              <a:sym typeface="+mn-ea"/>
            </a:endParaRPr>
          </a:p>
        </p:txBody>
      </p:sp>
      <p:grpSp>
        <p:nvGrpSpPr>
          <p:cNvPr id="3" name="组合 2"/>
          <p:cNvGrpSpPr/>
          <p:nvPr/>
        </p:nvGrpSpPr>
        <p:grpSpPr>
          <a:xfrm>
            <a:off x="2564325" y="1125000"/>
            <a:ext cx="3384001" cy="2232000"/>
            <a:chOff x="1659052" y="1052599"/>
            <a:chExt cx="3384001" cy="2232000"/>
          </a:xfrm>
        </p:grpSpPr>
        <p:pic>
          <p:nvPicPr>
            <p:cNvPr id="6" name="图片 5"/>
            <p:cNvPicPr/>
            <p:nvPr/>
          </p:nvPicPr>
          <p:blipFill>
            <a:blip r:embed="rId1"/>
            <a:stretch>
              <a:fillRect/>
            </a:stretch>
          </p:blipFill>
          <p:spPr>
            <a:xfrm>
              <a:off x="1659053" y="1052599"/>
              <a:ext cx="3384000" cy="2232000"/>
            </a:xfrm>
            <a:prstGeom prst="rect">
              <a:avLst/>
            </a:prstGeom>
          </p:spPr>
        </p:pic>
        <p:sp>
          <p:nvSpPr>
            <p:cNvPr id="2" name="矩形 1"/>
            <p:cNvSpPr/>
            <p:nvPr/>
          </p:nvSpPr>
          <p:spPr>
            <a:xfrm>
              <a:off x="1659052" y="1052599"/>
              <a:ext cx="2410648" cy="5764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无效安检照片</a:t>
              </a:r>
              <a:endParaRPr lang="zh-CN" altLang="en-US" dirty="0"/>
            </a:p>
          </p:txBody>
        </p:sp>
      </p:grpSp>
      <p:grpSp>
        <p:nvGrpSpPr>
          <p:cNvPr id="4" name="组合 3"/>
          <p:cNvGrpSpPr/>
          <p:nvPr/>
        </p:nvGrpSpPr>
        <p:grpSpPr>
          <a:xfrm>
            <a:off x="6425272" y="1125000"/>
            <a:ext cx="3603541" cy="2232000"/>
            <a:chOff x="5519999" y="1052599"/>
            <a:chExt cx="3603541" cy="2232000"/>
          </a:xfrm>
        </p:grpSpPr>
        <p:pic>
          <p:nvPicPr>
            <p:cNvPr id="12" name="图片 11"/>
            <p:cNvPicPr/>
            <p:nvPr/>
          </p:nvPicPr>
          <p:blipFill>
            <a:blip r:embed="rId2"/>
            <a:stretch>
              <a:fillRect/>
            </a:stretch>
          </p:blipFill>
          <p:spPr>
            <a:xfrm>
              <a:off x="5520000" y="1052599"/>
              <a:ext cx="3603540" cy="2232000"/>
            </a:xfrm>
            <a:prstGeom prst="rect">
              <a:avLst/>
            </a:prstGeom>
          </p:spPr>
        </p:pic>
        <p:sp>
          <p:nvSpPr>
            <p:cNvPr id="13" name="矩形 12"/>
            <p:cNvSpPr/>
            <p:nvPr/>
          </p:nvSpPr>
          <p:spPr>
            <a:xfrm>
              <a:off x="5519999" y="1052599"/>
              <a:ext cx="1607555" cy="7204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无效安检照片</a:t>
              </a:r>
              <a:endParaRPr lang="zh-CN" altLang="en-US" dirty="0"/>
            </a:p>
          </p:txBody>
        </p:sp>
      </p:grpSp>
      <p:grpSp>
        <p:nvGrpSpPr>
          <p:cNvPr id="7" name="组合 6"/>
          <p:cNvGrpSpPr/>
          <p:nvPr/>
        </p:nvGrpSpPr>
        <p:grpSpPr>
          <a:xfrm>
            <a:off x="2564325" y="4028034"/>
            <a:ext cx="3386145" cy="2232000"/>
            <a:chOff x="1659052" y="3955633"/>
            <a:chExt cx="3386145" cy="2232000"/>
          </a:xfrm>
        </p:grpSpPr>
        <p:pic>
          <p:nvPicPr>
            <p:cNvPr id="11" name="图片 10"/>
            <p:cNvPicPr/>
            <p:nvPr/>
          </p:nvPicPr>
          <p:blipFill>
            <a:blip r:embed="rId3"/>
            <a:stretch>
              <a:fillRect/>
            </a:stretch>
          </p:blipFill>
          <p:spPr>
            <a:xfrm>
              <a:off x="1669352" y="3955633"/>
              <a:ext cx="3375845" cy="2232000"/>
            </a:xfrm>
            <a:prstGeom prst="rect">
              <a:avLst/>
            </a:prstGeom>
          </p:spPr>
        </p:pic>
        <p:sp>
          <p:nvSpPr>
            <p:cNvPr id="14" name="矩形 13"/>
            <p:cNvSpPr/>
            <p:nvPr/>
          </p:nvSpPr>
          <p:spPr>
            <a:xfrm>
              <a:off x="1659052" y="3955633"/>
              <a:ext cx="1556947" cy="7204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模糊扭曲照片</a:t>
              </a:r>
              <a:endParaRPr lang="zh-CN" altLang="en-US" dirty="0"/>
            </a:p>
          </p:txBody>
        </p:sp>
      </p:grpSp>
      <p:grpSp>
        <p:nvGrpSpPr>
          <p:cNvPr id="17" name="组合 16"/>
          <p:cNvGrpSpPr/>
          <p:nvPr/>
        </p:nvGrpSpPr>
        <p:grpSpPr>
          <a:xfrm>
            <a:off x="6454957" y="4028034"/>
            <a:ext cx="3573856" cy="2232000"/>
            <a:chOff x="5549684" y="3955633"/>
            <a:chExt cx="3573856" cy="2232000"/>
          </a:xfrm>
        </p:grpSpPr>
        <p:pic>
          <p:nvPicPr>
            <p:cNvPr id="9" name="图片 8"/>
            <p:cNvPicPr/>
            <p:nvPr/>
          </p:nvPicPr>
          <p:blipFill>
            <a:blip r:embed="rId4"/>
            <a:stretch>
              <a:fillRect/>
            </a:stretch>
          </p:blipFill>
          <p:spPr>
            <a:xfrm>
              <a:off x="5549685" y="3955633"/>
              <a:ext cx="3573855" cy="2232000"/>
            </a:xfrm>
            <a:prstGeom prst="rect">
              <a:avLst/>
            </a:prstGeom>
          </p:spPr>
        </p:pic>
        <p:sp>
          <p:nvSpPr>
            <p:cNvPr id="15" name="矩形 14"/>
            <p:cNvSpPr/>
            <p:nvPr/>
          </p:nvSpPr>
          <p:spPr>
            <a:xfrm>
              <a:off x="5549684" y="3955633"/>
              <a:ext cx="1770315" cy="7204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模糊扭曲照片</a:t>
              </a:r>
              <a:endParaRPr lang="zh-CN" altLang="en-US" dirty="0"/>
            </a:p>
          </p:txBody>
        </p:sp>
      </p:grpSp>
      <p:sp>
        <p:nvSpPr>
          <p:cNvPr id="8" name="灯片编号占位符 7"/>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a:spLocks noGrp="1" noChangeArrowheads="1"/>
          </p:cNvSpPr>
          <p:nvPr/>
        </p:nvSpPr>
        <p:spPr bwMode="auto">
          <a:xfrm>
            <a:off x="3200476" y="1343818"/>
            <a:ext cx="5791048"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defTabSz="914400">
              <a:buFontTx/>
              <a:buNone/>
            </a:pPr>
            <a:endParaRPr lang="zh-CN" altLang="en-US" sz="15335" b="1" dirty="0">
              <a:solidFill>
                <a:srgbClr val="231815"/>
              </a:solidFill>
              <a:latin typeface="+mj-lt"/>
              <a:ea typeface="微软雅黑" panose="020B0503020204020204" charset="-122"/>
              <a:cs typeface="Arial" panose="020B0604020202020204" pitchFamily="34" charset="0"/>
              <a:sym typeface="微软雅黑" panose="020B0503020204020204" charset="-122"/>
            </a:endParaRPr>
          </a:p>
        </p:txBody>
      </p:sp>
      <p:sp>
        <p:nvSpPr>
          <p:cNvPr id="6" name="矩形 5"/>
          <p:cNvSpPr/>
          <p:nvPr/>
        </p:nvSpPr>
        <p:spPr>
          <a:xfrm>
            <a:off x="0" y="1562892"/>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dirty="0">
              <a:latin typeface="微软雅黑" panose="020B0503020204020204" charset="-122"/>
              <a:ea typeface="微软雅黑" panose="020B0503020204020204" charset="-122"/>
            </a:endParaRPr>
          </a:p>
        </p:txBody>
      </p:sp>
      <p:sp>
        <p:nvSpPr>
          <p:cNvPr id="11" name="内容占位符 2"/>
          <p:cNvSpPr txBox="1"/>
          <p:nvPr/>
        </p:nvSpPr>
        <p:spPr>
          <a:xfrm>
            <a:off x="4440000" y="2936087"/>
            <a:ext cx="3492000" cy="108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3600" b="1" dirty="0">
                <a:solidFill>
                  <a:schemeClr val="bg1"/>
                </a:solidFill>
                <a:latin typeface="等线 Light" panose="02010600030101010101" charset="-122"/>
                <a:ea typeface="等线 Light" panose="02010600030101010101" charset="-122"/>
              </a:rPr>
              <a:t>安检审核培训</a:t>
            </a:r>
            <a:endParaRPr lang="zh-CN" altLang="en-US" sz="3600" b="1" dirty="0">
              <a:solidFill>
                <a:schemeClr val="bg1"/>
              </a:solidFill>
              <a:latin typeface="等线 Light" panose="02010600030101010101" charset="-122"/>
              <a:ea typeface="等线 Light" panose="02010600030101010101" charset="-122"/>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a:spLocks noGrp="1" noChangeArrowheads="1"/>
          </p:cNvSpPr>
          <p:nvPr/>
        </p:nvSpPr>
        <p:spPr bwMode="auto">
          <a:xfrm>
            <a:off x="3200476" y="1343818"/>
            <a:ext cx="5791048"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defTabSz="914400">
              <a:buFontTx/>
              <a:buNone/>
            </a:pPr>
            <a:endParaRPr lang="zh-CN" altLang="en-US" sz="15335" b="1" dirty="0">
              <a:solidFill>
                <a:srgbClr val="231815"/>
              </a:solidFill>
              <a:latin typeface="+mj-lt"/>
              <a:ea typeface="微软雅黑" panose="020B0503020204020204" charset="-122"/>
              <a:cs typeface="Arial" panose="020B0604020202020204" pitchFamily="34" charset="0"/>
              <a:sym typeface="微软雅黑" panose="020B0503020204020204" charset="-122"/>
            </a:endParaRPr>
          </a:p>
        </p:txBody>
      </p:sp>
      <p:sp>
        <p:nvSpPr>
          <p:cNvPr id="6" name="矩形 5"/>
          <p:cNvSpPr/>
          <p:nvPr/>
        </p:nvSpPr>
        <p:spPr>
          <a:xfrm>
            <a:off x="0" y="1562892"/>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dirty="0">
              <a:latin typeface="微软雅黑" panose="020B0503020204020204" charset="-122"/>
              <a:ea typeface="微软雅黑" panose="020B0503020204020204" charset="-122"/>
            </a:endParaRPr>
          </a:p>
        </p:txBody>
      </p:sp>
      <p:sp>
        <p:nvSpPr>
          <p:cNvPr id="8" name="标题 1"/>
          <p:cNvSpPr txBox="1"/>
          <p:nvPr/>
        </p:nvSpPr>
        <p:spPr>
          <a:xfrm>
            <a:off x="696000" y="14315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dirty="0">
                <a:latin typeface="等线 Light" panose="02010600030101010101" charset="-122"/>
                <a:ea typeface="等线 Light" panose="02010600030101010101" charset="-122"/>
              </a:rPr>
              <a:t>目录</a:t>
            </a:r>
            <a:endParaRPr lang="zh-CN" altLang="en-US" sz="4800" dirty="0">
              <a:latin typeface="等线 Light" panose="02010600030101010101" charset="-122"/>
              <a:ea typeface="等线 Light" panose="02010600030101010101" charset="-122"/>
            </a:endParaRPr>
          </a:p>
        </p:txBody>
      </p:sp>
      <p:sp>
        <p:nvSpPr>
          <p:cNvPr id="11" name="内容占位符 2"/>
          <p:cNvSpPr txBox="1"/>
          <p:nvPr/>
        </p:nvSpPr>
        <p:spPr>
          <a:xfrm>
            <a:off x="552000" y="1928087"/>
            <a:ext cx="10515600" cy="309600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nSpc>
                <a:spcPct val="150000"/>
              </a:lnSpc>
              <a:buFont typeface="+mj-ea"/>
              <a:buAutoNum type="arabicPeriod"/>
            </a:pPr>
            <a:r>
              <a:rPr lang="zh-CN" altLang="en-US" b="1" dirty="0">
                <a:solidFill>
                  <a:schemeClr val="bg1"/>
                </a:solidFill>
                <a:latin typeface="等线 Light" panose="02010600030101010101" charset="-122"/>
                <a:ea typeface="等线 Light" panose="02010600030101010101" charset="-122"/>
              </a:rPr>
              <a:t>审核标准</a:t>
            </a:r>
            <a:endParaRPr lang="en-US" altLang="zh-CN" b="1" dirty="0">
              <a:solidFill>
                <a:schemeClr val="bg1"/>
              </a:solidFill>
              <a:latin typeface="等线 Light" panose="02010600030101010101" charset="-122"/>
              <a:ea typeface="等线 Light" panose="02010600030101010101" charset="-122"/>
            </a:endParaRPr>
          </a:p>
          <a:p>
            <a:pPr marL="514350" indent="-514350">
              <a:lnSpc>
                <a:spcPct val="150000"/>
              </a:lnSpc>
              <a:buFont typeface="+mj-ea"/>
              <a:buAutoNum type="arabicPeriod"/>
            </a:pPr>
            <a:r>
              <a:rPr lang="zh-CN" altLang="en-US" b="1" dirty="0">
                <a:solidFill>
                  <a:schemeClr val="bg1"/>
                </a:solidFill>
                <a:latin typeface="等线 Light" panose="02010600030101010101" charset="-122"/>
                <a:ea typeface="等线 Light" panose="02010600030101010101" charset="-122"/>
              </a:rPr>
              <a:t>案例展示</a:t>
            </a:r>
            <a:endParaRPr lang="en-US" altLang="zh-CN" b="1" dirty="0">
              <a:solidFill>
                <a:schemeClr val="bg1"/>
              </a:solidFill>
              <a:latin typeface="等线 Light" panose="02010600030101010101" charset="-122"/>
              <a:ea typeface="等线 Light" panose="02010600030101010101" charset="-122"/>
            </a:endParaRPr>
          </a:p>
          <a:p>
            <a:pPr marL="514350" indent="-514350">
              <a:lnSpc>
                <a:spcPct val="150000"/>
              </a:lnSpc>
              <a:buFont typeface="+mj-ea"/>
              <a:buAutoNum type="arabicPeriod"/>
            </a:pPr>
            <a:r>
              <a:rPr lang="zh-CN" altLang="en-US" b="1" dirty="0">
                <a:solidFill>
                  <a:schemeClr val="bg1"/>
                </a:solidFill>
                <a:latin typeface="等线 Light" panose="02010600030101010101" charset="-122"/>
                <a:ea typeface="等线 Light" panose="02010600030101010101" charset="-122"/>
              </a:rPr>
              <a:t>审核操作</a:t>
            </a:r>
            <a:endParaRPr lang="en-US" altLang="zh-CN" b="1" dirty="0">
              <a:solidFill>
                <a:schemeClr val="bg1"/>
              </a:solidFill>
              <a:latin typeface="等线 Light" panose="02010600030101010101" charset="-122"/>
              <a:ea typeface="等线 Light" panose="02010600030101010101" charset="-122"/>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890" y="194845"/>
            <a:ext cx="4908163"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2-1</a:t>
            </a:r>
            <a:r>
              <a:rPr lang="zh-CN" altLang="en-US" sz="2400" b="1" dirty="0">
                <a:latin typeface="等线 Light" panose="02010600030101010101" charset="-122"/>
                <a:ea typeface="等线 Light" panose="02010600030101010101" charset="-122"/>
                <a:sym typeface="+mn-ea"/>
              </a:rPr>
              <a:t>、案例展示</a:t>
            </a:r>
            <a:endParaRPr lang="zh-CN" altLang="en-US" sz="2400" b="1" dirty="0">
              <a:latin typeface="等线 Light" panose="02010600030101010101" charset="-122"/>
              <a:ea typeface="等线 Light" panose="02010600030101010101" charset="-122"/>
              <a:sym typeface="+mn-ea"/>
            </a:endParaRPr>
          </a:p>
        </p:txBody>
      </p:sp>
      <p:graphicFrame>
        <p:nvGraphicFramePr>
          <p:cNvPr id="3" name="表格 3"/>
          <p:cNvGraphicFramePr>
            <a:graphicFrameLocks noGrp="1"/>
          </p:cNvGraphicFramePr>
          <p:nvPr>
            <p:custDataLst>
              <p:tags r:id="rId1"/>
            </p:custDataLst>
          </p:nvPr>
        </p:nvGraphicFramePr>
        <p:xfrm>
          <a:off x="551180" y="1123950"/>
          <a:ext cx="11012805" cy="1612265"/>
        </p:xfrm>
        <a:graphic>
          <a:graphicData uri="http://schemas.openxmlformats.org/drawingml/2006/table">
            <a:tbl>
              <a:tblPr firstRow="1" bandRow="1">
                <a:tableStyleId>{21E4AEA4-8DFA-4A89-87EB-49C32662AFE0}</a:tableStyleId>
              </a:tblPr>
              <a:tblGrid>
                <a:gridCol w="953135"/>
                <a:gridCol w="1475105"/>
                <a:gridCol w="1840865"/>
                <a:gridCol w="6743700"/>
              </a:tblGrid>
              <a:tr h="483235">
                <a:tc>
                  <a:txBody>
                    <a:bodyPr/>
                    <a:lstStyle/>
                    <a:p>
                      <a:pPr algn="ctr"/>
                      <a:r>
                        <a:rPr lang="zh-CN" altLang="en-US" sz="1600" dirty="0">
                          <a:latin typeface="微软雅黑" panose="020B0503020204020204" charset="-122"/>
                          <a:ea typeface="微软雅黑" panose="020B0503020204020204" charset="-122"/>
                        </a:rPr>
                        <a:t>序号</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latin typeface="微软雅黑" panose="020B0503020204020204" charset="-122"/>
                          <a:ea typeface="微软雅黑" panose="020B0503020204020204" charset="-122"/>
                        </a:rPr>
                        <a:t>安检大项</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latin typeface="微软雅黑" panose="020B0503020204020204" charset="-122"/>
                          <a:ea typeface="微软雅黑" panose="020B0503020204020204" charset="-122"/>
                        </a:rPr>
                        <a:t>拍照需求</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effectLst/>
                          <a:latin typeface="微软雅黑" panose="020B0503020204020204" charset="-122"/>
                          <a:ea typeface="微软雅黑" panose="020B0503020204020204" charset="-122"/>
                          <a:sym typeface="+mn-ea"/>
                        </a:rPr>
                        <a:t>审核问题</a:t>
                      </a:r>
                      <a:endParaRPr lang="zh-CN" altLang="en-US" sz="1600" dirty="0">
                        <a:effectLst/>
                        <a:latin typeface="微软雅黑" panose="020B0503020204020204" charset="-122"/>
                        <a:ea typeface="微软雅黑" panose="020B0503020204020204" charset="-122"/>
                        <a:sym typeface="+mn-ea"/>
                      </a:endParaRPr>
                    </a:p>
                  </a:txBody>
                  <a:tcPr marT="108000" anchor="ctr" anchorCtr="0"/>
                </a:tc>
              </a:tr>
              <a:tr h="702310">
                <a:tc>
                  <a:txBody>
                    <a:bodyPr/>
                    <a:p>
                      <a:pPr algn="ctr">
                        <a:buNone/>
                      </a:pPr>
                      <a:r>
                        <a:rPr lang="en-US" altLang="zh-CN" sz="1600" dirty="0">
                          <a:latin typeface="微软雅黑" panose="020B0503020204020204" charset="-122"/>
                          <a:ea typeface="微软雅黑" panose="020B0503020204020204" charset="-122"/>
                        </a:rPr>
                        <a:t>1</a:t>
                      </a:r>
                      <a:endParaRPr lang="en-US" altLang="zh-CN" sz="1600" dirty="0">
                        <a:latin typeface="微软雅黑" panose="020B0503020204020204" charset="-122"/>
                        <a:ea typeface="微软雅黑" panose="020B0503020204020204" charset="-122"/>
                      </a:endParaRPr>
                    </a:p>
                  </a:txBody>
                  <a:tcPr marT="108000" anchor="ctr" anchorCtr="0"/>
                </a:tc>
                <a:tc>
                  <a:txBody>
                    <a:bodyPr/>
                    <a:p>
                      <a:pPr algn="ctr">
                        <a:buNone/>
                      </a:pPr>
                      <a:r>
                        <a:rPr lang="zh-CN" altLang="en-US" sz="1600" dirty="0">
                          <a:latin typeface="微软雅黑" panose="020B0503020204020204" charset="-122"/>
                          <a:ea typeface="微软雅黑" panose="020B0503020204020204" charset="-122"/>
                        </a:rPr>
                        <a:t>重空瓶及条码</a:t>
                      </a:r>
                      <a:endParaRPr lang="zh-CN" altLang="en-US" sz="1600" dirty="0">
                        <a:latin typeface="微软雅黑" panose="020B0503020204020204" charset="-122"/>
                        <a:ea typeface="微软雅黑" panose="020B0503020204020204" charset="-122"/>
                      </a:endParaRPr>
                    </a:p>
                  </a:txBody>
                  <a:tcPr marT="108000" anchor="ctr" anchorCtr="0"/>
                </a:tc>
                <a:tc>
                  <a:txBody>
                    <a:bodyPr/>
                    <a:p>
                      <a:pPr algn="ctr">
                        <a:buNone/>
                      </a:pPr>
                      <a:r>
                        <a:rPr lang="zh-CN" altLang="en-US" sz="1600" dirty="0">
                          <a:latin typeface="微软雅黑" panose="020B0503020204020204" charset="-122"/>
                          <a:ea typeface="微软雅黑" panose="020B0503020204020204" charset="-122"/>
                          <a:cs typeface="微软雅黑" panose="020B0503020204020204" charset="-122"/>
                        </a:rPr>
                        <a:t>至少拍</a:t>
                      </a:r>
                      <a:r>
                        <a:rPr lang="en-US" altLang="zh-CN" sz="1600" dirty="0">
                          <a:latin typeface="微软雅黑" panose="020B0503020204020204" charset="-122"/>
                          <a:ea typeface="微软雅黑" panose="020B0503020204020204" charset="-122"/>
                          <a:cs typeface="微软雅黑" panose="020B0503020204020204" charset="-122"/>
                        </a:rPr>
                        <a:t>2</a:t>
                      </a:r>
                      <a:r>
                        <a:rPr lang="zh-CN" altLang="en-US" sz="1600" dirty="0">
                          <a:latin typeface="微软雅黑" panose="020B0503020204020204" charset="-122"/>
                          <a:ea typeface="微软雅黑" panose="020B0503020204020204" charset="-122"/>
                          <a:cs typeface="微软雅黑" panose="020B0503020204020204" charset="-122"/>
                        </a:rPr>
                        <a:t>张</a:t>
                      </a:r>
                      <a:endParaRPr lang="zh-CN" altLang="en-US" sz="1600" dirty="0">
                        <a:latin typeface="微软雅黑" panose="020B0503020204020204" charset="-122"/>
                        <a:ea typeface="微软雅黑" panose="020B0503020204020204" charset="-122"/>
                        <a:cs typeface="微软雅黑" panose="020B0503020204020204" charset="-122"/>
                      </a:endParaRPr>
                    </a:p>
                  </a:txBody>
                  <a:tcPr marT="108000" anchor="ctr" anchorCtr="0"/>
                </a:tc>
                <a:tc>
                  <a:txBody>
                    <a:bodyPr/>
                    <a:p>
                      <a:pPr marL="342900" indent="-342900">
                        <a:buFont typeface="+mj-lt"/>
                        <a:buAutoNum type="alphaUcPeriod"/>
                      </a:pPr>
                      <a:r>
                        <a:rPr lang="zh-CN" altLang="zh-CN" sz="1600" dirty="0">
                          <a:solidFill>
                            <a:srgbClr val="FF0000"/>
                          </a:solidFill>
                          <a:latin typeface="微软雅黑" panose="020B0503020204020204" charset="-122"/>
                          <a:ea typeface="微软雅黑" panose="020B0503020204020204" charset="-122"/>
                          <a:cs typeface="微软雅黑" panose="020B0503020204020204" charset="-122"/>
                          <a:sym typeface="+mn-ea"/>
                        </a:rPr>
                        <a:t>近拍重空瓶钢瓶全身照，</a:t>
                      </a:r>
                      <a:r>
                        <a:rPr lang="zh-CN" altLang="en-US" sz="1600" dirty="0">
                          <a:solidFill>
                            <a:srgbClr val="FF0000"/>
                          </a:solidFill>
                          <a:latin typeface="微软雅黑" panose="020B0503020204020204" charset="-122"/>
                          <a:ea typeface="微软雅黑" panose="020B0503020204020204" charset="-122"/>
                          <a:cs typeface="微软雅黑" panose="020B0503020204020204" charset="-122"/>
                          <a:sym typeface="+mn-ea"/>
                        </a:rPr>
                        <a:t>清晰展示</a:t>
                      </a:r>
                      <a:r>
                        <a:rPr lang="zh-CN" altLang="zh-CN" sz="1600" dirty="0">
                          <a:solidFill>
                            <a:srgbClr val="FF0000"/>
                          </a:solidFill>
                          <a:latin typeface="微软雅黑" panose="020B0503020204020204" charset="-122"/>
                          <a:ea typeface="微软雅黑" panose="020B0503020204020204" charset="-122"/>
                          <a:cs typeface="微软雅黑" panose="020B0503020204020204" charset="-122"/>
                          <a:sym typeface="+mn-ea"/>
                        </a:rPr>
                        <a:t>已送达重瓶和回收的空瓶；近拍钢瓶一维码</a:t>
                      </a:r>
                      <a:r>
                        <a:rPr lang="en-US" altLang="zh-CN" sz="16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rgbClr val="FF0000"/>
                          </a:solidFill>
                          <a:latin typeface="微软雅黑" panose="020B0503020204020204" charset="-122"/>
                          <a:ea typeface="微软雅黑" panose="020B0503020204020204" charset="-122"/>
                          <a:cs typeface="微软雅黑" panose="020B0503020204020204" charset="-122"/>
                          <a:sym typeface="+mn-ea"/>
                        </a:rPr>
                        <a:t>二维码</a:t>
                      </a:r>
                      <a:r>
                        <a:rPr lang="en-US" altLang="zh-CN" sz="16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rgbClr val="FF0000"/>
                          </a:solidFill>
                          <a:latin typeface="微软雅黑" panose="020B0503020204020204" charset="-122"/>
                          <a:ea typeface="微软雅黑" panose="020B0503020204020204" charset="-122"/>
                          <a:cs typeface="微软雅黑" panose="020B0503020204020204" charset="-122"/>
                          <a:sym typeface="+mn-ea"/>
                        </a:rPr>
                        <a:t>数字编码；只看拍到部分钢瓶，重瓶码无一清晰的，视为不合格；</a:t>
                      </a:r>
                      <a:endParaRPr lang="zh-CN" altLang="en-US" sz="16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r>
                        <a:rPr lang="zh-CN" altLang="en-US" sz="1600" dirty="0">
                          <a:solidFill>
                            <a:srgbClr val="FF0000"/>
                          </a:solidFill>
                          <a:latin typeface="微软雅黑" panose="020B0503020204020204" charset="-122"/>
                          <a:ea typeface="微软雅黑" panose="020B0503020204020204" charset="-122"/>
                          <a:cs typeface="微软雅黑" panose="020B0503020204020204" charset="-122"/>
                          <a:sym typeface="+mn-ea"/>
                        </a:rPr>
                        <a:t>首次定气，或无空瓶的，必须拍重瓶和条码，可不拍空瓶；</a:t>
                      </a:r>
                      <a:endParaRPr lang="zh-CN" altLang="en-US" sz="1600" dirty="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sz="1600" dirty="0">
                          <a:latin typeface="微软雅黑" panose="020B0503020204020204" charset="-122"/>
                          <a:ea typeface="微软雅黑" panose="020B0503020204020204" charset="-122"/>
                          <a:cs typeface="微软雅黑" panose="020B0503020204020204" charset="-122"/>
                          <a:sym typeface="+mn-ea"/>
                        </a:rPr>
                        <a:t>重空瓶合照或重瓶码不全，不在对应项位置的，均不合格</a:t>
                      </a:r>
                      <a:r>
                        <a:rPr lang="zh-CN" altLang="en-US" sz="1600" dirty="0">
                          <a:latin typeface="微软雅黑" panose="020B0503020204020204" charset="-122"/>
                          <a:ea typeface="微软雅黑" panose="020B0503020204020204" charset="-122"/>
                          <a:cs typeface="微软雅黑" panose="020B0503020204020204" charset="-122"/>
                          <a:sym typeface="+mn-ea"/>
                        </a:rPr>
                        <a:t>。</a:t>
                      </a:r>
                      <a:endParaRPr lang="zh-CN" altLang="en-US" sz="1600" dirty="0">
                        <a:latin typeface="微软雅黑" panose="020B0503020204020204" charset="-122"/>
                        <a:ea typeface="微软雅黑" panose="020B0503020204020204" charset="-122"/>
                        <a:cs typeface="微软雅黑" panose="020B0503020204020204" charset="-122"/>
                        <a:sym typeface="+mn-ea"/>
                      </a:endParaRPr>
                    </a:p>
                  </a:txBody>
                  <a:tcPr marT="108000" anchor="ctr" anchorCtr="0"/>
                </a:tc>
              </a:tr>
            </a:tbl>
          </a:graphicData>
        </a:graphic>
      </p:graphicFrame>
      <p:graphicFrame>
        <p:nvGraphicFramePr>
          <p:cNvPr id="7" name="表格 6"/>
          <p:cNvGraphicFramePr/>
          <p:nvPr>
            <p:custDataLst>
              <p:tags r:id="rId2"/>
            </p:custDataLst>
          </p:nvPr>
        </p:nvGraphicFramePr>
        <p:xfrm>
          <a:off x="551180" y="2965450"/>
          <a:ext cx="11041380" cy="3132455"/>
        </p:xfrm>
        <a:graphic>
          <a:graphicData uri="http://schemas.openxmlformats.org/drawingml/2006/table">
            <a:tbl>
              <a:tblPr firstRow="1" bandRow="1">
                <a:tableStyleId>{5C22544A-7EE6-4342-B048-85BDC9FD1C3A}</a:tableStyleId>
              </a:tblPr>
              <a:tblGrid>
                <a:gridCol w="5520690"/>
                <a:gridCol w="5520690"/>
              </a:tblGrid>
              <a:tr h="460375">
                <a:tc>
                  <a:txBody>
                    <a:bodyPr/>
                    <a:p>
                      <a:pPr algn="ctr">
                        <a:buNone/>
                      </a:pPr>
                      <a:r>
                        <a:rPr lang="zh-CN" altLang="en-US"/>
                        <a:t>合格</a:t>
                      </a:r>
                      <a:endParaRPr lang="zh-CN" altLang="en-US"/>
                    </a:p>
                  </a:txBody>
                  <a:tcPr anchor="ctr" anchorCtr="0">
                    <a:solidFill>
                      <a:schemeClr val="accent2"/>
                    </a:solidFill>
                  </a:tcPr>
                </a:tc>
                <a:tc>
                  <a:txBody>
                    <a:bodyPr/>
                    <a:p>
                      <a:pPr algn="ctr">
                        <a:buNone/>
                      </a:pPr>
                      <a:r>
                        <a:rPr lang="zh-CN" altLang="en-US"/>
                        <a:t>不合格</a:t>
                      </a:r>
                      <a:endParaRPr lang="zh-CN" altLang="en-US"/>
                    </a:p>
                  </a:txBody>
                  <a:tcPr anchor="ctr" anchorCtr="0">
                    <a:solidFill>
                      <a:schemeClr val="accent2"/>
                    </a:solidFill>
                  </a:tcPr>
                </a:tc>
              </a:tr>
              <a:tr h="2672080">
                <a:tc>
                  <a:txBody>
                    <a:bodyPr/>
                    <a:p>
                      <a:pPr>
                        <a:buNone/>
                      </a:pPr>
                      <a:endParaRPr lang="zh-CN" altLang="en-US"/>
                    </a:p>
                  </a:txBody>
                  <a:tcPr>
                    <a:solidFill>
                      <a:srgbClr val="F8D7CD"/>
                    </a:solidFill>
                  </a:tcPr>
                </a:tc>
                <a:tc>
                  <a:txBody>
                    <a:bodyPr/>
                    <a:p>
                      <a:pPr>
                        <a:buNone/>
                      </a:pPr>
                      <a:endParaRPr lang="zh-CN" altLang="en-US"/>
                    </a:p>
                  </a:txBody>
                  <a:tcPr>
                    <a:solidFill>
                      <a:srgbClr val="F8D7CD"/>
                    </a:solidFill>
                  </a:tcPr>
                </a:tc>
              </a:tr>
            </a:tbl>
          </a:graphicData>
        </a:graphic>
      </p:graphicFrame>
      <p:pic>
        <p:nvPicPr>
          <p:cNvPr id="4" name="图片 3" descr="重空瓶不完整模糊"/>
          <p:cNvPicPr>
            <a:picLocks noChangeAspect="1"/>
          </p:cNvPicPr>
          <p:nvPr/>
        </p:nvPicPr>
        <p:blipFill>
          <a:blip r:embed="rId3"/>
          <a:stretch>
            <a:fillRect/>
          </a:stretch>
        </p:blipFill>
        <p:spPr>
          <a:xfrm>
            <a:off x="6652260" y="3591878"/>
            <a:ext cx="1958340" cy="2393315"/>
          </a:xfrm>
          <a:prstGeom prst="rect">
            <a:avLst/>
          </a:prstGeom>
        </p:spPr>
      </p:pic>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pic>
        <p:nvPicPr>
          <p:cNvPr id="9" name="图片 8"/>
          <p:cNvPicPr>
            <a:picLocks noChangeAspect="1"/>
          </p:cNvPicPr>
          <p:nvPr/>
        </p:nvPicPr>
        <p:blipFill>
          <a:blip r:embed="rId4"/>
          <a:stretch>
            <a:fillRect/>
          </a:stretch>
        </p:blipFill>
        <p:spPr>
          <a:xfrm rot="10800000" flipV="1">
            <a:off x="624205" y="3572510"/>
            <a:ext cx="2593340" cy="2463800"/>
          </a:xfrm>
          <a:prstGeom prst="rect">
            <a:avLst/>
          </a:prstGeom>
        </p:spPr>
      </p:pic>
      <p:pic>
        <p:nvPicPr>
          <p:cNvPr id="10" name="图片 9"/>
          <p:cNvPicPr>
            <a:picLocks noChangeAspect="1"/>
          </p:cNvPicPr>
          <p:nvPr/>
        </p:nvPicPr>
        <p:blipFill>
          <a:blip r:embed="rId5"/>
          <a:stretch>
            <a:fillRect/>
          </a:stretch>
        </p:blipFill>
        <p:spPr>
          <a:xfrm>
            <a:off x="3288030" y="3572510"/>
            <a:ext cx="2660015" cy="2437130"/>
          </a:xfrm>
          <a:prstGeom prst="rect">
            <a:avLst/>
          </a:prstGeom>
        </p:spPr>
      </p:pic>
      <p:pic>
        <p:nvPicPr>
          <p:cNvPr id="12" name="图片 11"/>
          <p:cNvPicPr>
            <a:picLocks noChangeAspect="1"/>
          </p:cNvPicPr>
          <p:nvPr/>
        </p:nvPicPr>
        <p:blipFill>
          <a:blip r:embed="rId6"/>
          <a:stretch>
            <a:fillRect/>
          </a:stretch>
        </p:blipFill>
        <p:spPr>
          <a:xfrm>
            <a:off x="8976360" y="3572510"/>
            <a:ext cx="1745615" cy="23082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13" y="1515804"/>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a:latin typeface="微软雅黑" panose="020B0503020204020204" charset="-122"/>
              <a:ea typeface="微软雅黑" panose="020B0503020204020204" charset="-122"/>
            </a:endParaRPr>
          </a:p>
        </p:txBody>
      </p:sp>
      <p:sp>
        <p:nvSpPr>
          <p:cNvPr id="13" name="文本框 12"/>
          <p:cNvSpPr txBox="1"/>
          <p:nvPr/>
        </p:nvSpPr>
        <p:spPr>
          <a:xfrm>
            <a:off x="1344000" y="1917000"/>
            <a:ext cx="9720000" cy="2676525"/>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zh-CN" altLang="en-US" sz="2800" b="1"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排除</a:t>
            </a:r>
            <a:r>
              <a:rPr lang="zh-CN" altLang="en-US"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安全隐患</a:t>
            </a:r>
            <a:r>
              <a:rPr lang="zh-CN"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，预防燃气事故发生</a:t>
            </a:r>
            <a:r>
              <a:rPr lang="zh-CN" altLang="en-US"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a:t>
            </a:r>
            <a:r>
              <a:rPr lang="zh-CN"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传递企业以人为本的服务理念；</a:t>
            </a:r>
            <a:endParaRPr lang="en-US"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a:p>
            <a:pPr marL="342900" indent="-342900">
              <a:lnSpc>
                <a:spcPct val="200000"/>
              </a:lnSpc>
              <a:buFont typeface="Wingdings" panose="05000000000000000000" pitchFamily="2" charset="2"/>
              <a:buChar char="Ø"/>
            </a:pPr>
            <a:r>
              <a:rPr lang="zh-CN" altLang="zh-CN" sz="2800" b="1" kern="100" dirty="0">
                <a:solidFill>
                  <a:schemeClr val="bg1"/>
                </a:solidFill>
                <a:latin typeface="微软雅黑" panose="020B0503020204020204" charset="-122"/>
                <a:ea typeface="微软雅黑" panose="020B0503020204020204" charset="-122"/>
                <a:cs typeface="Times New Roman" panose="02020603050405020304" pitchFamily="18" charset="0"/>
              </a:rPr>
              <a:t>建立</a:t>
            </a:r>
            <a:r>
              <a:rPr lang="zh-CN"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标准化、流程化、可视化的优质增值服务，树立企业良好品牌形象；</a:t>
            </a:r>
            <a:endParaRPr lang="zh-CN"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a:p>
            <a:pPr marL="342900" indent="-342900">
              <a:lnSpc>
                <a:spcPct val="200000"/>
              </a:lnSpc>
              <a:buFont typeface="Wingdings" panose="05000000000000000000" pitchFamily="2" charset="2"/>
              <a:buChar char="Ø"/>
            </a:pPr>
            <a:r>
              <a:rPr lang="zh-CN" altLang="zh-CN" sz="2800" b="1"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完</a:t>
            </a:r>
            <a:r>
              <a:rPr lang="zh-CN" altLang="en-US" sz="2800" b="1"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善</a:t>
            </a:r>
            <a:r>
              <a:rPr lang="zh-CN" altLang="en-US"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电</a:t>
            </a:r>
            <a:r>
              <a:rPr lang="zh-CN"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子安检档案，配合政府</a:t>
            </a:r>
            <a:r>
              <a:rPr lang="zh-CN" altLang="en-US"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督查</a:t>
            </a:r>
            <a:r>
              <a:rPr lang="zh-CN"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工作，有效保护企业</a:t>
            </a:r>
            <a:r>
              <a:rPr lang="zh-CN" altLang="en-US"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和员工</a:t>
            </a:r>
            <a:r>
              <a:rPr lang="zh-CN"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rPr>
              <a:t>的合法权益。</a:t>
            </a:r>
            <a:endParaRPr lang="zh-CN" altLang="zh-CN" sz="2000" kern="10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p:txBody>
      </p:sp>
      <p:sp>
        <p:nvSpPr>
          <p:cNvPr id="17" name="矩形 16"/>
          <p:cNvSpPr/>
          <p:nvPr/>
        </p:nvSpPr>
        <p:spPr>
          <a:xfrm>
            <a:off x="23184" y="984630"/>
            <a:ext cx="2040816" cy="461665"/>
          </a:xfrm>
          <a:prstGeom prst="rect">
            <a:avLst/>
          </a:prstGeom>
        </p:spPr>
        <p:txBody>
          <a:bodyPr wrap="square">
            <a:spAutoFit/>
          </a:bodyPr>
          <a:lstStyle/>
          <a:p>
            <a:pPr algn="ctr"/>
            <a:r>
              <a:rPr lang="en-US" altLang="zh-CN" sz="2400" b="1" dirty="0">
                <a:latin typeface="等线 Light" panose="02010600030101010101" charset="-122"/>
                <a:ea typeface="等线 Light" panose="02010600030101010101" charset="-122"/>
                <a:sym typeface="+mn-ea"/>
              </a:rPr>
              <a:t>1</a:t>
            </a:r>
            <a:r>
              <a:rPr lang="zh-CN" altLang="en-US" sz="2400" b="1" dirty="0">
                <a:latin typeface="等线 Light" panose="02010600030101010101" charset="-122"/>
                <a:ea typeface="等线 Light" panose="02010600030101010101" charset="-122"/>
                <a:sym typeface="+mn-ea"/>
              </a:rPr>
              <a:t>、安检意义</a:t>
            </a:r>
            <a:endParaRPr lang="zh-CN" altLang="en-US" sz="2400" b="1" dirty="0">
              <a:latin typeface="等线 Light" panose="02010600030101010101" charset="-122"/>
              <a:ea typeface="等线 Light" panose="02010600030101010101" charset="-122"/>
              <a:sym typeface="+mn-ea"/>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13"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p:nvPr>
            <p:custDataLst>
              <p:tags r:id="rId1"/>
            </p:custDataLst>
          </p:nvPr>
        </p:nvGraphicFramePr>
        <p:xfrm>
          <a:off x="551180" y="4357370"/>
          <a:ext cx="11095990" cy="2120900"/>
        </p:xfrm>
        <a:graphic>
          <a:graphicData uri="http://schemas.openxmlformats.org/drawingml/2006/table">
            <a:tbl>
              <a:tblPr firstRow="1" bandRow="1">
                <a:tableStyleId>{5C22544A-7EE6-4342-B048-85BDC9FD1C3A}</a:tableStyleId>
              </a:tblPr>
              <a:tblGrid>
                <a:gridCol w="6241415"/>
                <a:gridCol w="4854575"/>
              </a:tblGrid>
              <a:tr h="2120900">
                <a:tc>
                  <a:txBody>
                    <a:bodyPr/>
                    <a:p>
                      <a:pPr>
                        <a:buNone/>
                      </a:pPr>
                      <a:endParaRPr lang="zh-CN" altLang="en-US"/>
                    </a:p>
                  </a:txBody>
                  <a:tcPr>
                    <a:solidFill>
                      <a:srgbClr val="F8D7CD"/>
                    </a:solidFill>
                  </a:tcPr>
                </a:tc>
                <a:tc>
                  <a:txBody>
                    <a:bodyPr/>
                    <a:p>
                      <a:pPr>
                        <a:buNone/>
                      </a:pPr>
                      <a:endParaRPr lang="zh-CN" altLang="en-US"/>
                    </a:p>
                  </a:txBody>
                  <a:tcPr>
                    <a:solidFill>
                      <a:srgbClr val="F8D7CD"/>
                    </a:solidFill>
                  </a:tcPr>
                </a:tc>
              </a:tr>
            </a:tbl>
          </a:graphicData>
        </a:graphic>
      </p:graphicFrame>
      <p:sp>
        <p:nvSpPr>
          <p:cNvPr id="5" name="矩形 4"/>
          <p:cNvSpPr/>
          <p:nvPr/>
        </p:nvSpPr>
        <p:spPr>
          <a:xfrm>
            <a:off x="134890" y="194845"/>
            <a:ext cx="4908163"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2-2</a:t>
            </a:r>
            <a:r>
              <a:rPr lang="zh-CN" altLang="en-US" sz="2400" b="1" dirty="0">
                <a:latin typeface="等线 Light" panose="02010600030101010101" charset="-122"/>
                <a:ea typeface="等线 Light" panose="02010600030101010101" charset="-122"/>
                <a:sym typeface="+mn-ea"/>
              </a:rPr>
              <a:t>、案例展示</a:t>
            </a:r>
            <a:endParaRPr lang="zh-CN" altLang="en-US" sz="2400" b="1" dirty="0">
              <a:latin typeface="等线 Light" panose="02010600030101010101" charset="-122"/>
              <a:ea typeface="等线 Light" panose="02010600030101010101" charset="-122"/>
              <a:sym typeface="+mn-ea"/>
            </a:endParaRPr>
          </a:p>
        </p:txBody>
      </p:sp>
      <p:graphicFrame>
        <p:nvGraphicFramePr>
          <p:cNvPr id="3" name="表格 3"/>
          <p:cNvGraphicFramePr>
            <a:graphicFrameLocks noGrp="1"/>
          </p:cNvGraphicFramePr>
          <p:nvPr>
            <p:custDataLst>
              <p:tags r:id="rId2"/>
            </p:custDataLst>
          </p:nvPr>
        </p:nvGraphicFramePr>
        <p:xfrm>
          <a:off x="551180" y="836930"/>
          <a:ext cx="11054080" cy="3258185"/>
        </p:xfrm>
        <a:graphic>
          <a:graphicData uri="http://schemas.openxmlformats.org/drawingml/2006/table">
            <a:tbl>
              <a:tblPr firstRow="1" bandRow="1">
                <a:tableStyleId>{21E4AEA4-8DFA-4A89-87EB-49C32662AFE0}</a:tableStyleId>
              </a:tblPr>
              <a:tblGrid>
                <a:gridCol w="684530"/>
                <a:gridCol w="1059180"/>
                <a:gridCol w="3145155"/>
                <a:gridCol w="1322705"/>
                <a:gridCol w="4842510"/>
              </a:tblGrid>
              <a:tr h="502285">
                <a:tc>
                  <a:txBody>
                    <a:bodyPr/>
                    <a:lstStyle/>
                    <a:p>
                      <a:pPr algn="ctr"/>
                      <a:r>
                        <a:rPr lang="zh-CN" altLang="en-US" sz="1600" dirty="0">
                          <a:latin typeface="微软雅黑" panose="020B0503020204020204" charset="-122"/>
                          <a:ea typeface="微软雅黑" panose="020B0503020204020204" charset="-122"/>
                        </a:rPr>
                        <a:t>序号</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latin typeface="微软雅黑" panose="020B0503020204020204" charset="-122"/>
                          <a:ea typeface="微软雅黑" panose="020B0503020204020204" charset="-122"/>
                        </a:rPr>
                        <a:t>安检大项</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latin typeface="微软雅黑" panose="020B0503020204020204" charset="-122"/>
                          <a:ea typeface="微软雅黑" panose="020B0503020204020204" charset="-122"/>
                        </a:rPr>
                        <a:t>安检子项</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latin typeface="微软雅黑" panose="020B0503020204020204" charset="-122"/>
                          <a:ea typeface="微软雅黑" panose="020B0503020204020204" charset="-122"/>
                        </a:rPr>
                        <a:t>拍照需求</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effectLst/>
                          <a:latin typeface="微软雅黑" panose="020B0503020204020204" charset="-122"/>
                          <a:ea typeface="微软雅黑" panose="020B0503020204020204" charset="-122"/>
                          <a:sym typeface="+mn-ea"/>
                        </a:rPr>
                        <a:t>审核问题</a:t>
                      </a:r>
                      <a:endParaRPr lang="zh-CN" altLang="en-US" sz="1600" dirty="0">
                        <a:effectLst/>
                        <a:latin typeface="微软雅黑" panose="020B0503020204020204" charset="-122"/>
                        <a:ea typeface="微软雅黑" panose="020B0503020204020204" charset="-122"/>
                        <a:sym typeface="+mn-ea"/>
                      </a:endParaRPr>
                    </a:p>
                  </a:txBody>
                  <a:tcPr marT="108000" anchor="ctr" anchorCtr="0"/>
                </a:tc>
              </a:tr>
              <a:tr h="2755900">
                <a:tc>
                  <a:txBody>
                    <a:bodyPr/>
                    <a:p>
                      <a:pPr algn="ctr">
                        <a:buNone/>
                      </a:pPr>
                      <a:r>
                        <a:rPr lang="en-US" altLang="zh-CN" sz="1600" dirty="0">
                          <a:latin typeface="微软雅黑" panose="020B0503020204020204" charset="-122"/>
                          <a:ea typeface="微软雅黑" panose="020B0503020204020204" charset="-122"/>
                        </a:rPr>
                        <a:t>2</a:t>
                      </a:r>
                      <a:endParaRPr lang="en-US" altLang="zh-CN" sz="1600" dirty="0">
                        <a:latin typeface="微软雅黑" panose="020B0503020204020204" charset="-122"/>
                        <a:ea typeface="微软雅黑" panose="020B0503020204020204" charset="-122"/>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rPr>
                        <a:t>气瓶及存放环境</a:t>
                      </a:r>
                      <a:endParaRPr lang="zh-CN" altLang="en-US" sz="1400" dirty="0">
                        <a:latin typeface="微软雅黑" panose="020B0503020204020204" charset="-122"/>
                        <a:ea typeface="微软雅黑" panose="020B0503020204020204" charset="-122"/>
                      </a:endParaRPr>
                    </a:p>
                  </a:txBody>
                  <a:tcPr marT="108000" anchor="ctr" anchorCtr="0"/>
                </a:tc>
                <a:tc>
                  <a:txBody>
                    <a:bodyPr/>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气瓶漏气（腰箍</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底座</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角阀）</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属于黑点供气</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未在检测有效期内</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通风不良（密闭橱柜</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无窗）</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地上密闭空间、地下室或半地下室，无强制通风措施</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与其他燃料混用</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cs typeface="微软雅黑" panose="020B0503020204020204" charset="-122"/>
                        </a:rPr>
                        <a:t>至少拍</a:t>
                      </a:r>
                      <a:r>
                        <a:rPr lang="en-US" altLang="zh-CN" sz="1400" dirty="0">
                          <a:latin typeface="微软雅黑" panose="020B0503020204020204" charset="-122"/>
                          <a:ea typeface="微软雅黑" panose="020B0503020204020204" charset="-122"/>
                          <a:cs typeface="微软雅黑" panose="020B0503020204020204" charset="-122"/>
                        </a:rPr>
                        <a:t>1</a:t>
                      </a:r>
                      <a:r>
                        <a:rPr lang="zh-CN" altLang="en-US" sz="1400" dirty="0">
                          <a:latin typeface="微软雅黑" panose="020B0503020204020204" charset="-122"/>
                          <a:ea typeface="微软雅黑" panose="020B0503020204020204" charset="-122"/>
                          <a:cs typeface="微软雅黑" panose="020B0503020204020204" charset="-122"/>
                        </a:rPr>
                        <a:t>张</a:t>
                      </a:r>
                      <a:endParaRPr lang="zh-CN" altLang="en-US" sz="1400" dirty="0">
                        <a:latin typeface="微软雅黑" panose="020B0503020204020204" charset="-122"/>
                        <a:ea typeface="微软雅黑" panose="020B0503020204020204" charset="-122"/>
                        <a:cs typeface="微软雅黑" panose="020B0503020204020204" charset="-122"/>
                      </a:endParaRPr>
                    </a:p>
                  </a:txBody>
                  <a:tcPr marT="108000" anchor="ctr" anchorCtr="0"/>
                </a:tc>
                <a:tc>
                  <a:txBody>
                    <a:bodyPr/>
                    <a:p>
                      <a:pPr marL="342900" indent="-342900">
                        <a:buFont typeface="+mj-lt"/>
                        <a:buAutoNum type="alphaUcPeriod"/>
                      </a:pP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近拍钢瓶全身照，</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清晰展示</a:t>
                      </a: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钢瓶</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全身，只看到部分轮廓的均为不合格；远</a:t>
                      </a:r>
                      <a:r>
                        <a:rPr lang="zh-CN" altLang="en-US"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拍钢瓶存放环境</a:t>
                      </a:r>
                      <a:r>
                        <a:rPr lang="zh-CN" altLang="zh-CN" sz="1400" kern="1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需要体现钢瓶存放环境是否通风，模糊、近拍、看不到钢瓶四周位置的均视为不合格</a:t>
                      </a:r>
                      <a:endPar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气瓶漏气（腰箍</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底座</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角阀）</a:t>
                      </a:r>
                      <a:r>
                        <a:rPr lang="zh-CN" altLang="zh-CN"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（红色预警）</a:t>
                      </a:r>
                      <a:r>
                        <a:rPr lang="zh-CN" altLang="en-US" sz="1400" dirty="0">
                          <a:effectLst/>
                          <a:latin typeface="微软雅黑" panose="020B0503020204020204" charset="-122"/>
                          <a:ea typeface="微软雅黑" panose="020B0503020204020204" charset="-122"/>
                          <a:cs typeface="微软雅黑" panose="020B0503020204020204" charset="-122"/>
                          <a:sym typeface="+mn-ea"/>
                        </a:rPr>
                        <a:t>”选项</a:t>
                      </a:r>
                      <a:r>
                        <a:rPr lang="zh-CN" altLang="zh-CN" sz="1400" dirty="0">
                          <a:effectLst/>
                          <a:latin typeface="微软雅黑" panose="020B0503020204020204" charset="-122"/>
                          <a:ea typeface="微软雅黑" panose="020B0503020204020204" charset="-122"/>
                          <a:cs typeface="微软雅黑" panose="020B0503020204020204" charset="-122"/>
                          <a:sym typeface="+mn-ea"/>
                        </a:rPr>
                        <a:t>需要师傅立即处理或</a:t>
                      </a:r>
                      <a:r>
                        <a:rPr lang="zh-CN" altLang="en-US" sz="1400" dirty="0">
                          <a:effectLst/>
                          <a:latin typeface="微软雅黑" panose="020B0503020204020204" charset="-122"/>
                          <a:ea typeface="微软雅黑" panose="020B0503020204020204" charset="-122"/>
                          <a:cs typeface="微软雅黑" panose="020B0503020204020204" charset="-122"/>
                          <a:sym typeface="+mn-ea"/>
                        </a:rPr>
                        <a:t>报单</a:t>
                      </a:r>
                      <a:r>
                        <a:rPr lang="zh-CN" altLang="zh-CN" sz="1400" dirty="0">
                          <a:effectLst/>
                          <a:latin typeface="微软雅黑" panose="020B0503020204020204" charset="-122"/>
                          <a:ea typeface="微软雅黑" panose="020B0503020204020204" charset="-122"/>
                          <a:cs typeface="微软雅黑" panose="020B0503020204020204" charset="-122"/>
                          <a:sym typeface="+mn-ea"/>
                        </a:rPr>
                        <a:t>，如发现勾选该选项</a:t>
                      </a:r>
                      <a:r>
                        <a:rPr lang="zh-CN" altLang="en-US" sz="1400" dirty="0">
                          <a:effectLst/>
                          <a:latin typeface="微软雅黑" panose="020B0503020204020204" charset="-122"/>
                          <a:ea typeface="微软雅黑" panose="020B0503020204020204" charset="-122"/>
                          <a:cs typeface="微软雅黑" panose="020B0503020204020204" charset="-122"/>
                          <a:sym typeface="+mn-ea"/>
                        </a:rPr>
                        <a:t>且</a:t>
                      </a:r>
                      <a:r>
                        <a:rPr lang="zh-CN" altLang="zh-CN" sz="1400" dirty="0">
                          <a:effectLst/>
                          <a:latin typeface="微软雅黑" panose="020B0503020204020204" charset="-122"/>
                          <a:ea typeface="微软雅黑" panose="020B0503020204020204" charset="-122"/>
                          <a:cs typeface="微软雅黑" panose="020B0503020204020204" charset="-122"/>
                          <a:sym typeface="+mn-ea"/>
                        </a:rPr>
                        <a:t>查询未有工单，</a:t>
                      </a:r>
                      <a:r>
                        <a:rPr lang="zh-CN" altLang="en-US" sz="1400" dirty="0">
                          <a:effectLst/>
                          <a:latin typeface="微软雅黑" panose="020B0503020204020204" charset="-122"/>
                          <a:ea typeface="微软雅黑" panose="020B0503020204020204" charset="-122"/>
                          <a:cs typeface="微软雅黑" panose="020B0503020204020204" charset="-122"/>
                          <a:sym typeface="+mn-ea"/>
                        </a:rPr>
                        <a:t>该</a:t>
                      </a:r>
                      <a:r>
                        <a:rPr lang="zh-CN" altLang="zh-CN" sz="1400" dirty="0">
                          <a:effectLst/>
                          <a:latin typeface="微软雅黑" panose="020B0503020204020204" charset="-122"/>
                          <a:ea typeface="微软雅黑" panose="020B0503020204020204" charset="-122"/>
                          <a:cs typeface="微软雅黑" panose="020B0503020204020204" charset="-122"/>
                          <a:sym typeface="+mn-ea"/>
                        </a:rPr>
                        <a:t>安检单视为不合格</a:t>
                      </a: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勾选</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通风不良、地上密闭空间、地下室或半地下室，无强制通风措施</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选项，需粘贴警示标语贴。</a:t>
                      </a:r>
                      <a:endParaRPr lang="en-US" altLang="zh-CN" sz="1400" kern="1200" dirty="0">
                        <a:solidFill>
                          <a:schemeClr val="dk1"/>
                        </a:solidFill>
                        <a:effectLst/>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latin typeface="微软雅黑" panose="020B0503020204020204" charset="-122"/>
                          <a:ea typeface="微软雅黑" panose="020B0503020204020204" charset="-122"/>
                          <a:cs typeface="微软雅黑" panose="020B0503020204020204" charset="-122"/>
                          <a:sym typeface="+mn-ea"/>
                        </a:rPr>
                        <a:t>照片必须清晰看到钢瓶全身，且照片与勾选内容对应</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在备注处补充。</a:t>
                      </a:r>
                      <a:endParaRPr lang="zh-CN" altLang="en-US" sz="1400" dirty="0">
                        <a:latin typeface="微软雅黑" panose="020B0503020204020204" charset="-122"/>
                        <a:ea typeface="微软雅黑" panose="020B0503020204020204" charset="-122"/>
                        <a:cs typeface="微软雅黑" panose="020B0503020204020204" charset="-122"/>
                        <a:sym typeface="+mn-ea"/>
                      </a:endParaRPr>
                    </a:p>
                  </a:txBody>
                  <a:tcPr marT="108000" anchor="ctr" anchorCtr="0"/>
                </a:tc>
              </a:tr>
            </a:tbl>
          </a:graphicData>
        </a:graphic>
      </p:graphicFrame>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graphicFrame>
        <p:nvGraphicFramePr>
          <p:cNvPr id="13" name="表格 12"/>
          <p:cNvGraphicFramePr/>
          <p:nvPr>
            <p:custDataLst>
              <p:tags r:id="rId3"/>
            </p:custDataLst>
          </p:nvPr>
        </p:nvGraphicFramePr>
        <p:xfrm>
          <a:off x="552450" y="4076700"/>
          <a:ext cx="11062335" cy="398145"/>
        </p:xfrm>
        <a:graphic>
          <a:graphicData uri="http://schemas.openxmlformats.org/drawingml/2006/table">
            <a:tbl>
              <a:tblPr firstRow="1" bandRow="1">
                <a:tableStyleId>{5C22544A-7EE6-4342-B048-85BDC9FD1C3A}</a:tableStyleId>
              </a:tblPr>
              <a:tblGrid>
                <a:gridCol w="6215380"/>
                <a:gridCol w="4846955"/>
              </a:tblGrid>
              <a:tr h="398145">
                <a:tc>
                  <a:txBody>
                    <a:bodyPr/>
                    <a:p>
                      <a:pPr algn="ctr">
                        <a:buNone/>
                      </a:pPr>
                      <a:r>
                        <a:rPr lang="zh-CN" altLang="en-US" sz="1600"/>
                        <a:t>合格</a:t>
                      </a:r>
                      <a:endParaRPr lang="zh-CN" altLang="en-US" sz="1600"/>
                    </a:p>
                  </a:txBody>
                  <a:tcPr anchor="ctr" anchorCtr="0">
                    <a:solidFill>
                      <a:schemeClr val="accent2"/>
                    </a:solidFill>
                  </a:tcPr>
                </a:tc>
                <a:tc>
                  <a:txBody>
                    <a:bodyPr/>
                    <a:p>
                      <a:pPr algn="ctr">
                        <a:buNone/>
                      </a:pPr>
                      <a:r>
                        <a:rPr lang="zh-CN" altLang="en-US" sz="1600"/>
                        <a:t>不合格照片</a:t>
                      </a:r>
                      <a:endParaRPr lang="zh-CN" altLang="en-US" sz="1600"/>
                    </a:p>
                  </a:txBody>
                  <a:tcPr anchor="ctr" anchorCtr="0">
                    <a:solidFill>
                      <a:schemeClr val="accent2"/>
                    </a:solidFill>
                  </a:tcPr>
                </a:tc>
              </a:tr>
            </a:tbl>
          </a:graphicData>
        </a:graphic>
      </p:graphicFrame>
      <p:pic>
        <p:nvPicPr>
          <p:cNvPr id="16" name="图片 15"/>
          <p:cNvPicPr>
            <a:picLocks noChangeAspect="1"/>
          </p:cNvPicPr>
          <p:nvPr/>
        </p:nvPicPr>
        <p:blipFill>
          <a:blip r:embed="rId4"/>
          <a:stretch>
            <a:fillRect/>
          </a:stretch>
        </p:blipFill>
        <p:spPr>
          <a:xfrm>
            <a:off x="624205" y="4580255"/>
            <a:ext cx="1727200" cy="1829435"/>
          </a:xfrm>
          <a:prstGeom prst="rect">
            <a:avLst/>
          </a:prstGeom>
        </p:spPr>
      </p:pic>
      <p:pic>
        <p:nvPicPr>
          <p:cNvPr id="17" name="图片 16"/>
          <p:cNvPicPr>
            <a:picLocks noChangeAspect="1"/>
          </p:cNvPicPr>
          <p:nvPr/>
        </p:nvPicPr>
        <p:blipFill>
          <a:blip r:embed="rId5"/>
          <a:stretch>
            <a:fillRect/>
          </a:stretch>
        </p:blipFill>
        <p:spPr>
          <a:xfrm>
            <a:off x="2424430" y="4580255"/>
            <a:ext cx="1351280" cy="1824355"/>
          </a:xfrm>
          <a:prstGeom prst="rect">
            <a:avLst/>
          </a:prstGeom>
        </p:spPr>
      </p:pic>
      <p:pic>
        <p:nvPicPr>
          <p:cNvPr id="21" name="图片 20"/>
          <p:cNvPicPr>
            <a:picLocks noChangeAspect="1"/>
          </p:cNvPicPr>
          <p:nvPr/>
        </p:nvPicPr>
        <p:blipFill>
          <a:blip r:embed="rId6"/>
          <a:stretch>
            <a:fillRect/>
          </a:stretch>
        </p:blipFill>
        <p:spPr>
          <a:xfrm>
            <a:off x="8472170" y="4580255"/>
            <a:ext cx="1562735" cy="1823720"/>
          </a:xfrm>
          <a:prstGeom prst="rect">
            <a:avLst/>
          </a:prstGeom>
        </p:spPr>
      </p:pic>
      <p:pic>
        <p:nvPicPr>
          <p:cNvPr id="22" name="图片 21"/>
          <p:cNvPicPr>
            <a:picLocks noChangeAspect="1"/>
          </p:cNvPicPr>
          <p:nvPr/>
        </p:nvPicPr>
        <p:blipFill>
          <a:blip r:embed="rId7"/>
          <a:stretch>
            <a:fillRect/>
          </a:stretch>
        </p:blipFill>
        <p:spPr>
          <a:xfrm>
            <a:off x="10128250" y="4580255"/>
            <a:ext cx="1370965" cy="1842135"/>
          </a:xfrm>
          <a:prstGeom prst="rect">
            <a:avLst/>
          </a:prstGeom>
        </p:spPr>
      </p:pic>
      <p:pic>
        <p:nvPicPr>
          <p:cNvPr id="4" name="图片 3"/>
          <p:cNvPicPr>
            <a:picLocks noChangeAspect="1"/>
          </p:cNvPicPr>
          <p:nvPr/>
        </p:nvPicPr>
        <p:blipFill>
          <a:blip r:embed="rId8"/>
          <a:stretch>
            <a:fillRect/>
          </a:stretch>
        </p:blipFill>
        <p:spPr>
          <a:xfrm>
            <a:off x="6920230" y="4580890"/>
            <a:ext cx="1478280" cy="1846580"/>
          </a:xfrm>
          <a:prstGeom prst="rect">
            <a:avLst/>
          </a:prstGeom>
        </p:spPr>
      </p:pic>
      <p:pic>
        <p:nvPicPr>
          <p:cNvPr id="6" name="图片 5"/>
          <p:cNvPicPr>
            <a:picLocks noChangeAspect="1"/>
          </p:cNvPicPr>
          <p:nvPr/>
        </p:nvPicPr>
        <p:blipFill>
          <a:blip r:embed="rId9"/>
          <a:stretch>
            <a:fillRect/>
          </a:stretch>
        </p:blipFill>
        <p:spPr>
          <a:xfrm>
            <a:off x="3792855" y="4580890"/>
            <a:ext cx="1362710" cy="1802765"/>
          </a:xfrm>
          <a:prstGeom prst="rect">
            <a:avLst/>
          </a:prstGeom>
        </p:spPr>
      </p:pic>
      <p:pic>
        <p:nvPicPr>
          <p:cNvPr id="8" name="图片 7"/>
          <p:cNvPicPr>
            <a:picLocks noChangeAspect="1"/>
          </p:cNvPicPr>
          <p:nvPr/>
        </p:nvPicPr>
        <p:blipFill>
          <a:blip r:embed="rId10"/>
          <a:stretch>
            <a:fillRect/>
          </a:stretch>
        </p:blipFill>
        <p:spPr>
          <a:xfrm>
            <a:off x="5232400" y="4580890"/>
            <a:ext cx="1416685" cy="18446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p:nvPr>
            <p:custDataLst>
              <p:tags r:id="rId1"/>
            </p:custDataLst>
          </p:nvPr>
        </p:nvGraphicFramePr>
        <p:xfrm>
          <a:off x="551180" y="4285615"/>
          <a:ext cx="11015345" cy="1951355"/>
        </p:xfrm>
        <a:graphic>
          <a:graphicData uri="http://schemas.openxmlformats.org/drawingml/2006/table">
            <a:tbl>
              <a:tblPr firstRow="1" bandRow="1">
                <a:tableStyleId>{5C22544A-7EE6-4342-B048-85BDC9FD1C3A}</a:tableStyleId>
              </a:tblPr>
              <a:tblGrid>
                <a:gridCol w="4882515"/>
                <a:gridCol w="2919730"/>
                <a:gridCol w="3213100"/>
              </a:tblGrid>
              <a:tr h="1951355">
                <a:tc>
                  <a:txBody>
                    <a:bodyPr/>
                    <a:p>
                      <a:pPr>
                        <a:buNone/>
                      </a:pPr>
                      <a:endParaRPr lang="zh-CN" altLang="en-US"/>
                    </a:p>
                  </a:txBody>
                  <a:tcPr>
                    <a:solidFill>
                      <a:srgbClr val="F8D7CD"/>
                    </a:solidFill>
                  </a:tcPr>
                </a:tc>
                <a:tc>
                  <a:txBody>
                    <a:bodyPr/>
                    <a:p>
                      <a:pPr>
                        <a:buNone/>
                      </a:pPr>
                      <a:endParaRPr lang="zh-CN" altLang="en-US" sz="1800"/>
                    </a:p>
                    <a:p>
                      <a:pPr>
                        <a:buNone/>
                      </a:pPr>
                      <a:endParaRPr lang="zh-CN" altLang="en-US"/>
                    </a:p>
                  </a:txBody>
                  <a:tcPr>
                    <a:solidFill>
                      <a:srgbClr val="F8D7CD"/>
                    </a:solidFill>
                  </a:tcPr>
                </a:tc>
                <a:tc>
                  <a:txBody>
                    <a:bodyPr/>
                    <a:p>
                      <a:pPr>
                        <a:buNone/>
                      </a:pPr>
                      <a:endParaRPr lang="zh-CN" altLang="en-US"/>
                    </a:p>
                  </a:txBody>
                  <a:tcPr>
                    <a:solidFill>
                      <a:srgbClr val="F8D7CD"/>
                    </a:solidFill>
                  </a:tcPr>
                </a:tc>
              </a:tr>
            </a:tbl>
          </a:graphicData>
        </a:graphic>
      </p:graphicFrame>
      <p:sp>
        <p:nvSpPr>
          <p:cNvPr id="5" name="矩形 4"/>
          <p:cNvSpPr/>
          <p:nvPr/>
        </p:nvSpPr>
        <p:spPr>
          <a:xfrm>
            <a:off x="134890" y="194845"/>
            <a:ext cx="4908163"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2-3</a:t>
            </a:r>
            <a:r>
              <a:rPr lang="zh-CN" altLang="en-US" sz="2400" b="1" dirty="0">
                <a:latin typeface="等线 Light" panose="02010600030101010101" charset="-122"/>
                <a:ea typeface="等线 Light" panose="02010600030101010101" charset="-122"/>
                <a:sym typeface="+mn-ea"/>
              </a:rPr>
              <a:t>、案例展示</a:t>
            </a:r>
            <a:endParaRPr lang="zh-CN" altLang="en-US" sz="2400" b="1" dirty="0">
              <a:latin typeface="等线 Light" panose="02010600030101010101" charset="-122"/>
              <a:ea typeface="等线 Light" panose="02010600030101010101" charset="-122"/>
              <a:sym typeface="+mn-ea"/>
            </a:endParaRPr>
          </a:p>
        </p:txBody>
      </p:sp>
      <p:graphicFrame>
        <p:nvGraphicFramePr>
          <p:cNvPr id="3" name="表格 3"/>
          <p:cNvGraphicFramePr>
            <a:graphicFrameLocks noGrp="1"/>
          </p:cNvGraphicFramePr>
          <p:nvPr>
            <p:custDataLst>
              <p:tags r:id="rId2"/>
            </p:custDataLst>
          </p:nvPr>
        </p:nvGraphicFramePr>
        <p:xfrm>
          <a:off x="551180" y="836930"/>
          <a:ext cx="11040745" cy="2501900"/>
        </p:xfrm>
        <a:graphic>
          <a:graphicData uri="http://schemas.openxmlformats.org/drawingml/2006/table">
            <a:tbl>
              <a:tblPr firstRow="1" bandRow="1">
                <a:tableStyleId>{21E4AEA4-8DFA-4A89-87EB-49C32662AFE0}</a:tableStyleId>
              </a:tblPr>
              <a:tblGrid>
                <a:gridCol w="683895"/>
                <a:gridCol w="1057910"/>
                <a:gridCol w="3141345"/>
                <a:gridCol w="1320165"/>
                <a:gridCol w="4837430"/>
              </a:tblGrid>
              <a:tr h="397510">
                <a:tc>
                  <a:txBody>
                    <a:bodyPr/>
                    <a:lstStyle/>
                    <a:p>
                      <a:pPr algn="ctr"/>
                      <a:r>
                        <a:rPr lang="zh-CN" altLang="en-US" sz="1600" dirty="0">
                          <a:latin typeface="微软雅黑" panose="020B0503020204020204" charset="-122"/>
                          <a:ea typeface="微软雅黑" panose="020B0503020204020204" charset="-122"/>
                        </a:rPr>
                        <a:t>序号</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latin typeface="微软雅黑" panose="020B0503020204020204" charset="-122"/>
                          <a:ea typeface="微软雅黑" panose="020B0503020204020204" charset="-122"/>
                        </a:rPr>
                        <a:t>安检大项</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latin typeface="微软雅黑" panose="020B0503020204020204" charset="-122"/>
                          <a:ea typeface="微软雅黑" panose="020B0503020204020204" charset="-122"/>
                        </a:rPr>
                        <a:t>安检子项</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latin typeface="微软雅黑" panose="020B0503020204020204" charset="-122"/>
                          <a:ea typeface="微软雅黑" panose="020B0503020204020204" charset="-122"/>
                        </a:rPr>
                        <a:t>拍照需求</a:t>
                      </a:r>
                      <a:endParaRPr lang="zh-CN" altLang="en-US" sz="16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600" dirty="0">
                          <a:effectLst/>
                          <a:latin typeface="微软雅黑" panose="020B0503020204020204" charset="-122"/>
                          <a:ea typeface="微软雅黑" panose="020B0503020204020204" charset="-122"/>
                          <a:sym typeface="+mn-ea"/>
                        </a:rPr>
                        <a:t>审核问题</a:t>
                      </a:r>
                      <a:endParaRPr lang="zh-CN" altLang="en-US" sz="1600" dirty="0">
                        <a:effectLst/>
                        <a:latin typeface="微软雅黑" panose="020B0503020204020204" charset="-122"/>
                        <a:ea typeface="微软雅黑" panose="020B0503020204020204" charset="-122"/>
                        <a:sym typeface="+mn-ea"/>
                      </a:endParaRPr>
                    </a:p>
                  </a:txBody>
                  <a:tcPr marT="108000" anchor="ctr" anchorCtr="0"/>
                </a:tc>
              </a:tr>
              <a:tr h="2104390">
                <a:tc>
                  <a:txBody>
                    <a:bodyPr/>
                    <a:p>
                      <a:pPr algn="ctr">
                        <a:buNone/>
                      </a:pPr>
                      <a:r>
                        <a:rPr lang="en-US" altLang="zh-CN" sz="1600" dirty="0">
                          <a:latin typeface="微软雅黑" panose="020B0503020204020204" charset="-122"/>
                          <a:ea typeface="微软雅黑" panose="020B0503020204020204" charset="-122"/>
                        </a:rPr>
                        <a:t>3</a:t>
                      </a:r>
                      <a:endParaRPr lang="en-US" altLang="zh-CN" sz="1600" dirty="0">
                        <a:latin typeface="微软雅黑" panose="020B0503020204020204" charset="-122"/>
                        <a:ea typeface="微软雅黑" panose="020B0503020204020204" charset="-122"/>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rPr>
                        <a:t>管、</a:t>
                      </a:r>
                      <a:r>
                        <a:rPr lang="zh-CN" altLang="en-US" sz="1400" dirty="0">
                          <a:latin typeface="微软雅黑" panose="020B0503020204020204" charset="-122"/>
                          <a:ea typeface="微软雅黑" panose="020B0503020204020204" charset="-122"/>
                        </a:rPr>
                        <a:t>阀</a:t>
                      </a:r>
                      <a:endParaRPr lang="zh-CN" altLang="en-US" sz="1400" dirty="0">
                        <a:latin typeface="微软雅黑" panose="020B0503020204020204" charset="-122"/>
                        <a:ea typeface="微软雅黑" panose="020B0503020204020204" charset="-122"/>
                      </a:endParaRPr>
                    </a:p>
                  </a:txBody>
                  <a:tcPr marT="108000" anchor="ctr" anchorCtr="0"/>
                </a:tc>
                <a:tc>
                  <a:txBody>
                    <a:bodyPr/>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连接管</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减压阀漏气</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连接管不合格</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连接管损坏、老化、龟裂</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连接管私接三通</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双阀单用</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可调式减压阀</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双通减压阀</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cs typeface="微软雅黑" panose="020B0503020204020204" charset="-122"/>
                        </a:rPr>
                        <a:t>至少拍</a:t>
                      </a:r>
                      <a:r>
                        <a:rPr lang="en-US" altLang="zh-CN" sz="1400" dirty="0">
                          <a:latin typeface="微软雅黑" panose="020B0503020204020204" charset="-122"/>
                          <a:ea typeface="微软雅黑" panose="020B0503020204020204" charset="-122"/>
                          <a:cs typeface="微软雅黑" panose="020B0503020204020204" charset="-122"/>
                        </a:rPr>
                        <a:t>1</a:t>
                      </a:r>
                      <a:r>
                        <a:rPr lang="zh-CN" altLang="en-US" sz="1400" dirty="0">
                          <a:latin typeface="微软雅黑" panose="020B0503020204020204" charset="-122"/>
                          <a:ea typeface="微软雅黑" panose="020B0503020204020204" charset="-122"/>
                          <a:cs typeface="微软雅黑" panose="020B0503020204020204" charset="-122"/>
                        </a:rPr>
                        <a:t>张</a:t>
                      </a:r>
                      <a:endParaRPr lang="zh-CN" altLang="en-US" sz="1400" dirty="0">
                        <a:latin typeface="微软雅黑" panose="020B0503020204020204" charset="-122"/>
                        <a:ea typeface="微软雅黑" panose="020B0503020204020204" charset="-122"/>
                        <a:cs typeface="微软雅黑" panose="020B0503020204020204" charset="-122"/>
                      </a:endParaRPr>
                    </a:p>
                  </a:txBody>
                  <a:tcPr marT="108000" anchor="ctr" anchorCtr="0"/>
                </a:tc>
                <a:tc>
                  <a:txBody>
                    <a:bodyPr/>
                    <a:p>
                      <a:pPr marL="342900" indent="-342900">
                        <a:buFont typeface="+mj-lt"/>
                        <a:buAutoNum type="alphaUcPeriod"/>
                      </a:pP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近拍软管，</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清晰展示软管类型，远拍软管连接钢瓶及灶具距离，确保软管在安全长度范围内合格使用</a:t>
                      </a:r>
                      <a:r>
                        <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近拍</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减压阀已安装正面</a:t>
                      </a: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清晰展示减压阀和管夹，及各易漏连接处，未安装、看不到减压阀正面或手轮均视为不合格</a:t>
                      </a:r>
                      <a:endPar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非金属包覆管和不锈钢波纹管判定为“</a:t>
                      </a:r>
                      <a:r>
                        <a:rPr lang="zh-CN" altLang="en-US"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连接管不合格</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rPr>
                        <a:t>；穿墙使用需勾选</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连接管私接三通</a:t>
                      </a:r>
                      <a:r>
                        <a:rPr lang="en-US" altLang="zh-CN"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双阀单用</a:t>
                      </a: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1400" dirty="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连接管</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减压阀漏气</a:t>
                      </a:r>
                      <a:r>
                        <a:rPr lang="zh-CN" altLang="zh-CN"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（红色预警）</a:t>
                      </a:r>
                      <a:r>
                        <a:rPr lang="zh-CN" altLang="en-US" sz="1400" dirty="0">
                          <a:effectLst/>
                          <a:latin typeface="微软雅黑" panose="020B0503020204020204" charset="-122"/>
                          <a:ea typeface="微软雅黑" panose="020B0503020204020204" charset="-122"/>
                          <a:cs typeface="微软雅黑" panose="020B0503020204020204" charset="-122"/>
                          <a:sym typeface="+mn-ea"/>
                        </a:rPr>
                        <a:t>”选项</a:t>
                      </a:r>
                      <a:r>
                        <a:rPr lang="zh-CN" altLang="zh-CN" sz="1400" dirty="0">
                          <a:effectLst/>
                          <a:latin typeface="微软雅黑" panose="020B0503020204020204" charset="-122"/>
                          <a:ea typeface="微软雅黑" panose="020B0503020204020204" charset="-122"/>
                          <a:cs typeface="微软雅黑" panose="020B0503020204020204" charset="-122"/>
                          <a:sym typeface="+mn-ea"/>
                        </a:rPr>
                        <a:t>需要师傅立即处理或</a:t>
                      </a:r>
                      <a:r>
                        <a:rPr lang="zh-CN" altLang="en-US" sz="1400" dirty="0">
                          <a:effectLst/>
                          <a:latin typeface="微软雅黑" panose="020B0503020204020204" charset="-122"/>
                          <a:ea typeface="微软雅黑" panose="020B0503020204020204" charset="-122"/>
                          <a:cs typeface="微软雅黑" panose="020B0503020204020204" charset="-122"/>
                          <a:sym typeface="+mn-ea"/>
                        </a:rPr>
                        <a:t>报单</a:t>
                      </a:r>
                      <a:r>
                        <a:rPr lang="zh-CN" altLang="zh-CN" sz="1400" dirty="0">
                          <a:effectLst/>
                          <a:latin typeface="微软雅黑" panose="020B0503020204020204" charset="-122"/>
                          <a:ea typeface="微软雅黑" panose="020B0503020204020204" charset="-122"/>
                          <a:cs typeface="微软雅黑" panose="020B0503020204020204" charset="-122"/>
                          <a:sym typeface="+mn-ea"/>
                        </a:rPr>
                        <a:t>，如发现勾选该选项</a:t>
                      </a:r>
                      <a:r>
                        <a:rPr lang="zh-CN" altLang="en-US" sz="1400" dirty="0">
                          <a:effectLst/>
                          <a:latin typeface="微软雅黑" panose="020B0503020204020204" charset="-122"/>
                          <a:ea typeface="微软雅黑" panose="020B0503020204020204" charset="-122"/>
                          <a:cs typeface="微软雅黑" panose="020B0503020204020204" charset="-122"/>
                          <a:sym typeface="+mn-ea"/>
                        </a:rPr>
                        <a:t>且</a:t>
                      </a:r>
                      <a:r>
                        <a:rPr lang="zh-CN" altLang="zh-CN" sz="1400" dirty="0">
                          <a:effectLst/>
                          <a:latin typeface="微软雅黑" panose="020B0503020204020204" charset="-122"/>
                          <a:ea typeface="微软雅黑" panose="020B0503020204020204" charset="-122"/>
                          <a:cs typeface="微软雅黑" panose="020B0503020204020204" charset="-122"/>
                          <a:sym typeface="+mn-ea"/>
                        </a:rPr>
                        <a:t>查询未有工单，</a:t>
                      </a:r>
                      <a:r>
                        <a:rPr lang="zh-CN" altLang="en-US" sz="1400" dirty="0">
                          <a:effectLst/>
                          <a:latin typeface="微软雅黑" panose="020B0503020204020204" charset="-122"/>
                          <a:ea typeface="微软雅黑" panose="020B0503020204020204" charset="-122"/>
                          <a:cs typeface="微软雅黑" panose="020B0503020204020204" charset="-122"/>
                          <a:sym typeface="+mn-ea"/>
                        </a:rPr>
                        <a:t>该</a:t>
                      </a:r>
                      <a:r>
                        <a:rPr lang="zh-CN" altLang="zh-CN" sz="1400" dirty="0">
                          <a:effectLst/>
                          <a:latin typeface="微软雅黑" panose="020B0503020204020204" charset="-122"/>
                          <a:ea typeface="微软雅黑" panose="020B0503020204020204" charset="-122"/>
                          <a:cs typeface="微软雅黑" panose="020B0503020204020204" charset="-122"/>
                          <a:sym typeface="+mn-ea"/>
                        </a:rPr>
                        <a:t>安检单视为不合格</a:t>
                      </a: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endParaRPr lang="en-US" altLang="zh-CN" sz="1400" kern="1200" dirty="0">
                        <a:solidFill>
                          <a:schemeClr val="dk1"/>
                        </a:solidFill>
                        <a:effectLst/>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latin typeface="微软雅黑" panose="020B0503020204020204" charset="-122"/>
                          <a:ea typeface="微软雅黑" panose="020B0503020204020204" charset="-122"/>
                          <a:cs typeface="微软雅黑" panose="020B0503020204020204" charset="-122"/>
                          <a:sym typeface="+mn-ea"/>
                        </a:rPr>
                        <a:t>照片必须清晰看到钢瓶全身，</a:t>
                      </a:r>
                      <a:r>
                        <a:rPr lang="zh-CN" altLang="en-US" sz="1400" dirty="0">
                          <a:latin typeface="微软雅黑" panose="020B0503020204020204" charset="-122"/>
                          <a:ea typeface="微软雅黑" panose="020B0503020204020204" charset="-122"/>
                          <a:cs typeface="微软雅黑" panose="020B0503020204020204" charset="-122"/>
                          <a:sym typeface="+mn-ea"/>
                        </a:rPr>
                        <a:t>胶管类型，</a:t>
                      </a:r>
                      <a:r>
                        <a:rPr lang="zh-CN" altLang="en-US" sz="1400" dirty="0">
                          <a:latin typeface="微软雅黑" panose="020B0503020204020204" charset="-122"/>
                          <a:ea typeface="微软雅黑" panose="020B0503020204020204" charset="-122"/>
                          <a:cs typeface="微软雅黑" panose="020B0503020204020204" charset="-122"/>
                          <a:sym typeface="+mn-ea"/>
                        </a:rPr>
                        <a:t>已完成安装的减压阀，且照片与勾选内容对应</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在备注处补充。</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endParaRPr lang="zh-CN" altLang="en-US" sz="1400" dirty="0">
                        <a:latin typeface="微软雅黑" panose="020B0503020204020204" charset="-122"/>
                        <a:ea typeface="微软雅黑" panose="020B0503020204020204" charset="-122"/>
                        <a:cs typeface="微软雅黑" panose="020B0503020204020204" charset="-122"/>
                        <a:sym typeface="+mn-ea"/>
                      </a:endParaRPr>
                    </a:p>
                  </a:txBody>
                  <a:tcPr marT="108000" anchor="ctr" anchorCtr="0"/>
                </a:tc>
              </a:tr>
            </a:tbl>
          </a:graphicData>
        </a:graphic>
      </p:graphicFrame>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graphicFrame>
        <p:nvGraphicFramePr>
          <p:cNvPr id="13" name="表格 12"/>
          <p:cNvGraphicFramePr/>
          <p:nvPr>
            <p:custDataLst>
              <p:tags r:id="rId3"/>
            </p:custDataLst>
          </p:nvPr>
        </p:nvGraphicFramePr>
        <p:xfrm>
          <a:off x="515620" y="3932555"/>
          <a:ext cx="11078210" cy="335280"/>
        </p:xfrm>
        <a:graphic>
          <a:graphicData uri="http://schemas.openxmlformats.org/drawingml/2006/table">
            <a:tbl>
              <a:tblPr firstRow="1" bandRow="1">
                <a:tableStyleId>{5C22544A-7EE6-4342-B048-85BDC9FD1C3A}</a:tableStyleId>
              </a:tblPr>
              <a:tblGrid>
                <a:gridCol w="4919980"/>
                <a:gridCol w="2907665"/>
                <a:gridCol w="3250565"/>
              </a:tblGrid>
              <a:tr h="335280">
                <a:tc>
                  <a:txBody>
                    <a:bodyPr/>
                    <a:p>
                      <a:pPr algn="ctr">
                        <a:buNone/>
                      </a:pPr>
                      <a:r>
                        <a:rPr lang="zh-CN" altLang="en-US" sz="1600"/>
                        <a:t>合格</a:t>
                      </a:r>
                      <a:endParaRPr lang="zh-CN" altLang="en-US" sz="1600"/>
                    </a:p>
                  </a:txBody>
                  <a:tcPr anchor="ctr" anchorCtr="0">
                    <a:solidFill>
                      <a:schemeClr val="accent2"/>
                    </a:solidFill>
                  </a:tcPr>
                </a:tc>
                <a:tc>
                  <a:txBody>
                    <a:bodyPr/>
                    <a:p>
                      <a:pPr algn="ctr">
                        <a:buNone/>
                      </a:pPr>
                      <a:r>
                        <a:rPr lang="zh-CN" altLang="en-US" sz="1600"/>
                        <a:t>不合格项</a:t>
                      </a:r>
                      <a:endParaRPr lang="en-US" altLang="zh-CN" sz="1600"/>
                    </a:p>
                  </a:txBody>
                  <a:tcPr anchor="ctr" anchorCtr="0">
                    <a:solidFill>
                      <a:schemeClr val="accent2"/>
                    </a:solidFill>
                  </a:tcPr>
                </a:tc>
                <a:tc>
                  <a:txBody>
                    <a:bodyPr/>
                    <a:p>
                      <a:pPr algn="ctr">
                        <a:buNone/>
                      </a:pPr>
                      <a:r>
                        <a:rPr lang="zh-CN" altLang="en-US" sz="1600"/>
                        <a:t>不合格照片</a:t>
                      </a:r>
                      <a:endParaRPr lang="zh-CN" altLang="en-US" sz="1600"/>
                    </a:p>
                  </a:txBody>
                  <a:tcPr anchor="ctr" anchorCtr="0">
                    <a:solidFill>
                      <a:schemeClr val="accent2"/>
                    </a:solidFill>
                  </a:tcPr>
                </a:tc>
              </a:tr>
            </a:tbl>
          </a:graphicData>
        </a:graphic>
      </p:graphicFrame>
      <p:pic>
        <p:nvPicPr>
          <p:cNvPr id="16" name="图片 15"/>
          <p:cNvPicPr>
            <a:picLocks noChangeAspect="1"/>
          </p:cNvPicPr>
          <p:nvPr/>
        </p:nvPicPr>
        <p:blipFill>
          <a:blip r:embed="rId4"/>
          <a:stretch>
            <a:fillRect/>
          </a:stretch>
        </p:blipFill>
        <p:spPr>
          <a:xfrm>
            <a:off x="624205" y="4364990"/>
            <a:ext cx="1727200" cy="1829435"/>
          </a:xfrm>
          <a:prstGeom prst="rect">
            <a:avLst/>
          </a:prstGeom>
        </p:spPr>
      </p:pic>
      <p:pic>
        <p:nvPicPr>
          <p:cNvPr id="17" name="图片 16"/>
          <p:cNvPicPr>
            <a:picLocks noChangeAspect="1"/>
          </p:cNvPicPr>
          <p:nvPr/>
        </p:nvPicPr>
        <p:blipFill>
          <a:blip r:embed="rId5"/>
          <a:stretch>
            <a:fillRect/>
          </a:stretch>
        </p:blipFill>
        <p:spPr>
          <a:xfrm>
            <a:off x="2424430" y="4364990"/>
            <a:ext cx="1351280" cy="1824355"/>
          </a:xfrm>
          <a:prstGeom prst="rect">
            <a:avLst/>
          </a:prstGeom>
        </p:spPr>
      </p:pic>
      <p:pic>
        <p:nvPicPr>
          <p:cNvPr id="18" name="图片 17"/>
          <p:cNvPicPr>
            <a:picLocks noChangeAspect="1"/>
          </p:cNvPicPr>
          <p:nvPr/>
        </p:nvPicPr>
        <p:blipFill>
          <a:blip r:embed="rId6"/>
          <a:stretch>
            <a:fillRect/>
          </a:stretch>
        </p:blipFill>
        <p:spPr>
          <a:xfrm>
            <a:off x="3792220" y="4364990"/>
            <a:ext cx="1555115" cy="1793875"/>
          </a:xfrm>
          <a:prstGeom prst="rect">
            <a:avLst/>
          </a:prstGeom>
        </p:spPr>
      </p:pic>
      <p:pic>
        <p:nvPicPr>
          <p:cNvPr id="19" name="图片 18"/>
          <p:cNvPicPr>
            <a:picLocks noChangeAspect="1"/>
          </p:cNvPicPr>
          <p:nvPr/>
        </p:nvPicPr>
        <p:blipFill>
          <a:blip r:embed="rId7"/>
          <a:stretch>
            <a:fillRect/>
          </a:stretch>
        </p:blipFill>
        <p:spPr>
          <a:xfrm>
            <a:off x="5448300" y="4364990"/>
            <a:ext cx="1405255" cy="1860550"/>
          </a:xfrm>
          <a:prstGeom prst="rect">
            <a:avLst/>
          </a:prstGeom>
        </p:spPr>
      </p:pic>
      <p:pic>
        <p:nvPicPr>
          <p:cNvPr id="20" name="图片 19"/>
          <p:cNvPicPr>
            <a:picLocks noChangeAspect="1"/>
          </p:cNvPicPr>
          <p:nvPr/>
        </p:nvPicPr>
        <p:blipFill>
          <a:blip r:embed="rId8"/>
          <a:stretch>
            <a:fillRect/>
          </a:stretch>
        </p:blipFill>
        <p:spPr>
          <a:xfrm>
            <a:off x="6888480" y="4364990"/>
            <a:ext cx="1387475" cy="1837690"/>
          </a:xfrm>
          <a:prstGeom prst="rect">
            <a:avLst/>
          </a:prstGeom>
        </p:spPr>
      </p:pic>
      <p:pic>
        <p:nvPicPr>
          <p:cNvPr id="21" name="图片 20"/>
          <p:cNvPicPr>
            <a:picLocks noChangeAspect="1"/>
          </p:cNvPicPr>
          <p:nvPr/>
        </p:nvPicPr>
        <p:blipFill>
          <a:blip r:embed="rId9"/>
          <a:stretch>
            <a:fillRect/>
          </a:stretch>
        </p:blipFill>
        <p:spPr>
          <a:xfrm>
            <a:off x="8472170" y="4364990"/>
            <a:ext cx="1562735" cy="1823720"/>
          </a:xfrm>
          <a:prstGeom prst="rect">
            <a:avLst/>
          </a:prstGeom>
        </p:spPr>
      </p:pic>
      <p:pic>
        <p:nvPicPr>
          <p:cNvPr id="22" name="图片 21"/>
          <p:cNvPicPr>
            <a:picLocks noChangeAspect="1"/>
          </p:cNvPicPr>
          <p:nvPr/>
        </p:nvPicPr>
        <p:blipFill>
          <a:blip r:embed="rId10"/>
          <a:stretch>
            <a:fillRect/>
          </a:stretch>
        </p:blipFill>
        <p:spPr>
          <a:xfrm>
            <a:off x="10128250" y="4364990"/>
            <a:ext cx="1370965" cy="1842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890" y="194845"/>
            <a:ext cx="4908163"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2-4</a:t>
            </a:r>
            <a:r>
              <a:rPr lang="zh-CN" altLang="en-US" sz="2400" b="1" dirty="0">
                <a:latin typeface="等线 Light" panose="02010600030101010101" charset="-122"/>
                <a:ea typeface="等线 Light" panose="02010600030101010101" charset="-122"/>
                <a:sym typeface="+mn-ea"/>
              </a:rPr>
              <a:t>、案例展示</a:t>
            </a:r>
            <a:endParaRPr lang="zh-CN" altLang="en-US" sz="2400" b="1" dirty="0">
              <a:latin typeface="等线 Light" panose="02010600030101010101" charset="-122"/>
              <a:ea typeface="等线 Light" panose="02010600030101010101" charset="-122"/>
              <a:sym typeface="+mn-ea"/>
            </a:endParaRPr>
          </a:p>
        </p:txBody>
      </p:sp>
      <p:graphicFrame>
        <p:nvGraphicFramePr>
          <p:cNvPr id="3" name="表格 3"/>
          <p:cNvGraphicFramePr>
            <a:graphicFrameLocks noGrp="1"/>
          </p:cNvGraphicFramePr>
          <p:nvPr>
            <p:custDataLst>
              <p:tags r:id="rId1"/>
            </p:custDataLst>
          </p:nvPr>
        </p:nvGraphicFramePr>
        <p:xfrm>
          <a:off x="551180" y="908685"/>
          <a:ext cx="11040745" cy="2417445"/>
        </p:xfrm>
        <a:graphic>
          <a:graphicData uri="http://schemas.openxmlformats.org/drawingml/2006/table">
            <a:tbl>
              <a:tblPr firstRow="1" bandRow="1">
                <a:tableStyleId>{21E4AEA4-8DFA-4A89-87EB-49C32662AFE0}</a:tableStyleId>
              </a:tblPr>
              <a:tblGrid>
                <a:gridCol w="683895"/>
                <a:gridCol w="1057910"/>
                <a:gridCol w="3175000"/>
                <a:gridCol w="1029970"/>
                <a:gridCol w="5093970"/>
              </a:tblGrid>
              <a:tr h="499110">
                <a:tc>
                  <a:txBody>
                    <a:bodyPr/>
                    <a:lstStyle/>
                    <a:p>
                      <a:pPr algn="ctr"/>
                      <a:r>
                        <a:rPr lang="zh-CN" altLang="en-US" sz="1400" dirty="0">
                          <a:latin typeface="微软雅黑" panose="020B0503020204020204" charset="-122"/>
                          <a:ea typeface="微软雅黑" panose="020B0503020204020204" charset="-122"/>
                        </a:rPr>
                        <a:t>序号</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安检大项</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安检子项</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拍照需求</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effectLst/>
                          <a:latin typeface="微软雅黑" panose="020B0503020204020204" charset="-122"/>
                          <a:ea typeface="微软雅黑" panose="020B0503020204020204" charset="-122"/>
                          <a:sym typeface="+mn-ea"/>
                        </a:rPr>
                        <a:t>审核问题</a:t>
                      </a:r>
                      <a:endParaRPr lang="zh-CN" altLang="en-US" sz="1400" dirty="0">
                        <a:effectLst/>
                        <a:latin typeface="微软雅黑" panose="020B0503020204020204" charset="-122"/>
                        <a:ea typeface="微软雅黑" panose="020B0503020204020204" charset="-122"/>
                        <a:sym typeface="+mn-ea"/>
                      </a:endParaRPr>
                    </a:p>
                  </a:txBody>
                  <a:tcPr marT="108000" anchor="ctr" anchorCtr="0"/>
                </a:tc>
              </a:tr>
              <a:tr h="1918335">
                <a:tc>
                  <a:txBody>
                    <a:bodyPr/>
                    <a:p>
                      <a:pPr algn="ctr">
                        <a:buNone/>
                      </a:pPr>
                      <a:r>
                        <a:rPr lang="en-US" altLang="zh-CN" sz="1400" dirty="0">
                          <a:latin typeface="微软雅黑" panose="020B0503020204020204" charset="-122"/>
                          <a:ea typeface="微软雅黑" panose="020B0503020204020204" charset="-122"/>
                        </a:rPr>
                        <a:t>4</a:t>
                      </a:r>
                      <a:endParaRPr lang="en-US" altLang="zh-CN" sz="1400" dirty="0">
                        <a:latin typeface="微软雅黑" panose="020B0503020204020204" charset="-122"/>
                        <a:ea typeface="微软雅黑" panose="020B0503020204020204" charset="-122"/>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rPr>
                        <a:t>燃气灶具</a:t>
                      </a:r>
                      <a:endParaRPr lang="zh-CN" altLang="en-US" sz="1400" dirty="0">
                        <a:latin typeface="微软雅黑" panose="020B0503020204020204" charset="-122"/>
                        <a:ea typeface="微软雅黑" panose="020B0503020204020204" charset="-122"/>
                      </a:endParaRPr>
                    </a:p>
                  </a:txBody>
                  <a:tcPr marT="108000" anchor="ctr" anchorCtr="0"/>
                </a:tc>
                <a:tc>
                  <a:txBody>
                    <a:bodyPr/>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未使用</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灶具漏气</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无熄火保护装置</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特殊燃具设备</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灶具故障（火苗不正常</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打不起火）</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与使用燃气种类不匹配</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灶具使用环境为密闭空间</a:t>
                      </a:r>
                      <a:endParaRPr lang="zh-CN" altLang="en-US" sz="1400" dirty="0">
                        <a:latin typeface="微软雅黑" panose="020B0503020204020204" charset="-122"/>
                        <a:ea typeface="微软雅黑" panose="020B0503020204020204" charset="-122"/>
                        <a:cs typeface="微软雅黑" panose="020B0503020204020204" charset="-122"/>
                        <a:sym typeface="+mn-ea"/>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cs typeface="微软雅黑" panose="020B0503020204020204" charset="-122"/>
                        </a:rPr>
                        <a:t>至少拍</a:t>
                      </a:r>
                      <a:r>
                        <a:rPr lang="en-US" altLang="zh-CN" sz="1400" dirty="0">
                          <a:latin typeface="微软雅黑" panose="020B0503020204020204" charset="-122"/>
                          <a:ea typeface="微软雅黑" panose="020B0503020204020204" charset="-122"/>
                          <a:cs typeface="微软雅黑" panose="020B0503020204020204" charset="-122"/>
                        </a:rPr>
                        <a:t>2</a:t>
                      </a:r>
                      <a:r>
                        <a:rPr lang="zh-CN" altLang="en-US" sz="1400" dirty="0">
                          <a:latin typeface="微软雅黑" panose="020B0503020204020204" charset="-122"/>
                          <a:ea typeface="微软雅黑" panose="020B0503020204020204" charset="-122"/>
                          <a:cs typeface="微软雅黑" panose="020B0503020204020204" charset="-122"/>
                        </a:rPr>
                        <a:t>张</a:t>
                      </a:r>
                      <a:endParaRPr lang="zh-CN" altLang="en-US" sz="1400" dirty="0">
                        <a:latin typeface="微软雅黑" panose="020B0503020204020204" charset="-122"/>
                        <a:ea typeface="微软雅黑" panose="020B0503020204020204" charset="-122"/>
                        <a:cs typeface="微软雅黑" panose="020B0503020204020204" charset="-122"/>
                      </a:endParaRPr>
                    </a:p>
                  </a:txBody>
                  <a:tcPr marT="108000" anchor="ctr" anchorCtr="0"/>
                </a:tc>
                <a:tc>
                  <a:txBody>
                    <a:bodyPr/>
                    <a:p>
                      <a:pPr marL="342900" indent="-342900">
                        <a:buFont typeface="+mj-lt"/>
                        <a:buAutoNum type="alphaUcPeriod"/>
                      </a:pP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近拍试火，</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清晰展示重瓶安装后正常可用；远拍客户灶具的使用环境，确保在通风良好的安全环境内使用（不强制要求钢瓶入境）；近拍灶具与管线接口处，确保正常连接；</a:t>
                      </a:r>
                      <a:endParaRPr lang="zh-CN" altLang="en-US" sz="1400" dirty="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灶具漏气</a:t>
                      </a:r>
                      <a:r>
                        <a:rPr lang="zh-CN" altLang="zh-CN"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（红色预警）</a:t>
                      </a:r>
                      <a:r>
                        <a:rPr lang="zh-CN" altLang="en-US" sz="1400" dirty="0">
                          <a:effectLst/>
                          <a:latin typeface="微软雅黑" panose="020B0503020204020204" charset="-122"/>
                          <a:ea typeface="微软雅黑" panose="020B0503020204020204" charset="-122"/>
                          <a:cs typeface="微软雅黑" panose="020B0503020204020204" charset="-122"/>
                          <a:sym typeface="+mn-ea"/>
                        </a:rPr>
                        <a:t>”选项</a:t>
                      </a:r>
                      <a:r>
                        <a:rPr lang="zh-CN" altLang="zh-CN" sz="1400" dirty="0">
                          <a:effectLst/>
                          <a:latin typeface="微软雅黑" panose="020B0503020204020204" charset="-122"/>
                          <a:ea typeface="微软雅黑" panose="020B0503020204020204" charset="-122"/>
                          <a:cs typeface="微软雅黑" panose="020B0503020204020204" charset="-122"/>
                          <a:sym typeface="+mn-ea"/>
                        </a:rPr>
                        <a:t>需要师傅立即处理或</a:t>
                      </a:r>
                      <a:r>
                        <a:rPr lang="zh-CN" altLang="en-US" sz="1400" dirty="0">
                          <a:effectLst/>
                          <a:latin typeface="微软雅黑" panose="020B0503020204020204" charset="-122"/>
                          <a:ea typeface="微软雅黑" panose="020B0503020204020204" charset="-122"/>
                          <a:cs typeface="微软雅黑" panose="020B0503020204020204" charset="-122"/>
                          <a:sym typeface="+mn-ea"/>
                        </a:rPr>
                        <a:t>报单</a:t>
                      </a:r>
                      <a:r>
                        <a:rPr lang="zh-CN" altLang="zh-CN" sz="1400" dirty="0">
                          <a:effectLst/>
                          <a:latin typeface="微软雅黑" panose="020B0503020204020204" charset="-122"/>
                          <a:ea typeface="微软雅黑" panose="020B0503020204020204" charset="-122"/>
                          <a:cs typeface="微软雅黑" panose="020B0503020204020204" charset="-122"/>
                          <a:sym typeface="+mn-ea"/>
                        </a:rPr>
                        <a:t>，如发现勾选该选项</a:t>
                      </a:r>
                      <a:r>
                        <a:rPr lang="zh-CN" altLang="en-US" sz="1400" dirty="0">
                          <a:effectLst/>
                          <a:latin typeface="微软雅黑" panose="020B0503020204020204" charset="-122"/>
                          <a:ea typeface="微软雅黑" panose="020B0503020204020204" charset="-122"/>
                          <a:cs typeface="微软雅黑" panose="020B0503020204020204" charset="-122"/>
                          <a:sym typeface="+mn-ea"/>
                        </a:rPr>
                        <a:t>且</a:t>
                      </a:r>
                      <a:r>
                        <a:rPr lang="zh-CN" altLang="zh-CN" sz="1400" dirty="0">
                          <a:effectLst/>
                          <a:latin typeface="微软雅黑" panose="020B0503020204020204" charset="-122"/>
                          <a:ea typeface="微软雅黑" panose="020B0503020204020204" charset="-122"/>
                          <a:cs typeface="微软雅黑" panose="020B0503020204020204" charset="-122"/>
                          <a:sym typeface="+mn-ea"/>
                        </a:rPr>
                        <a:t>查询未有工单，</a:t>
                      </a:r>
                      <a:r>
                        <a:rPr lang="zh-CN" altLang="en-US" sz="1400" dirty="0">
                          <a:effectLst/>
                          <a:latin typeface="微软雅黑" panose="020B0503020204020204" charset="-122"/>
                          <a:ea typeface="微软雅黑" panose="020B0503020204020204" charset="-122"/>
                          <a:cs typeface="微软雅黑" panose="020B0503020204020204" charset="-122"/>
                          <a:sym typeface="+mn-ea"/>
                        </a:rPr>
                        <a:t>该</a:t>
                      </a:r>
                      <a:r>
                        <a:rPr lang="zh-CN" altLang="zh-CN" sz="1400" dirty="0">
                          <a:effectLst/>
                          <a:latin typeface="微软雅黑" panose="020B0503020204020204" charset="-122"/>
                          <a:ea typeface="微软雅黑" panose="020B0503020204020204" charset="-122"/>
                          <a:cs typeface="微软雅黑" panose="020B0503020204020204" charset="-122"/>
                          <a:sym typeface="+mn-ea"/>
                        </a:rPr>
                        <a:t>安检单视为不合格</a:t>
                      </a: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endParaRPr lang="en-US" altLang="zh-CN" sz="1400" kern="1200" dirty="0">
                        <a:solidFill>
                          <a:schemeClr val="dk1"/>
                        </a:solidFill>
                        <a:effectLst/>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latin typeface="微软雅黑" panose="020B0503020204020204" charset="-122"/>
                          <a:ea typeface="微软雅黑" panose="020B0503020204020204" charset="-122"/>
                          <a:cs typeface="微软雅黑" panose="020B0503020204020204" charset="-122"/>
                          <a:sym typeface="+mn-ea"/>
                        </a:rPr>
                        <a:t>勾选</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无熄火保护装置</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选项，需粘贴警示标语贴。</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r>
                        <a:rPr lang="zh-CN" altLang="en-US" sz="1400" dirty="0">
                          <a:latin typeface="微软雅黑" panose="020B0503020204020204" charset="-122"/>
                          <a:ea typeface="微软雅黑" panose="020B0503020204020204" charset="-122"/>
                          <a:cs typeface="微软雅黑" panose="020B0503020204020204" charset="-122"/>
                          <a:sym typeface="+mn-ea"/>
                        </a:rPr>
                        <a:t>照片必须清晰客户灶具正常和使用环境，且照片与勾选内容对应</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在备注处补充。</a:t>
                      </a:r>
                      <a:endParaRPr lang="zh-CN" altLang="en-US" sz="1400" dirty="0">
                        <a:latin typeface="微软雅黑" panose="020B0503020204020204" charset="-122"/>
                        <a:ea typeface="微软雅黑" panose="020B0503020204020204" charset="-122"/>
                        <a:cs typeface="微软雅黑" panose="020B0503020204020204" charset="-122"/>
                        <a:sym typeface="+mn-ea"/>
                      </a:endParaRPr>
                    </a:p>
                  </a:txBody>
                  <a:tcPr marT="108000" anchor="ctr" anchorCtr="0"/>
                </a:tc>
              </a:tr>
            </a:tbl>
          </a:graphicData>
        </a:graphic>
      </p:graphicFrame>
      <p:graphicFrame>
        <p:nvGraphicFramePr>
          <p:cNvPr id="7" name="表格 6"/>
          <p:cNvGraphicFramePr/>
          <p:nvPr>
            <p:custDataLst>
              <p:tags r:id="rId2"/>
            </p:custDataLst>
          </p:nvPr>
        </p:nvGraphicFramePr>
        <p:xfrm>
          <a:off x="551180" y="3325495"/>
          <a:ext cx="11041380" cy="3131185"/>
        </p:xfrm>
        <a:graphic>
          <a:graphicData uri="http://schemas.openxmlformats.org/drawingml/2006/table">
            <a:tbl>
              <a:tblPr firstRow="1" bandRow="1">
                <a:tableStyleId>{5C22544A-7EE6-4342-B048-85BDC9FD1C3A}</a:tableStyleId>
              </a:tblPr>
              <a:tblGrid>
                <a:gridCol w="5937885"/>
                <a:gridCol w="5103495"/>
              </a:tblGrid>
              <a:tr h="460375">
                <a:tc>
                  <a:txBody>
                    <a:bodyPr/>
                    <a:p>
                      <a:pPr algn="ctr">
                        <a:buNone/>
                      </a:pPr>
                      <a:r>
                        <a:rPr lang="zh-CN" altLang="en-US"/>
                        <a:t>合格</a:t>
                      </a:r>
                      <a:endParaRPr lang="zh-CN" altLang="en-US"/>
                    </a:p>
                  </a:txBody>
                  <a:tcPr anchor="ctr" anchorCtr="0">
                    <a:solidFill>
                      <a:schemeClr val="accent2"/>
                    </a:solidFill>
                  </a:tcPr>
                </a:tc>
                <a:tc>
                  <a:txBody>
                    <a:bodyPr/>
                    <a:p>
                      <a:pPr algn="ctr">
                        <a:buNone/>
                      </a:pPr>
                      <a:r>
                        <a:rPr lang="zh-CN" altLang="en-US"/>
                        <a:t>不合格</a:t>
                      </a:r>
                      <a:r>
                        <a:rPr lang="zh-CN" altLang="en-US" sz="1800">
                          <a:sym typeface="+mn-ea"/>
                        </a:rPr>
                        <a:t>照片</a:t>
                      </a:r>
                      <a:endParaRPr lang="zh-CN" altLang="en-US"/>
                    </a:p>
                  </a:txBody>
                  <a:tcPr anchor="ctr" anchorCtr="0">
                    <a:solidFill>
                      <a:schemeClr val="accent2"/>
                    </a:solidFill>
                  </a:tcPr>
                </a:tc>
              </a:tr>
              <a:tr h="2670810">
                <a:tc>
                  <a:txBody>
                    <a:bodyPr/>
                    <a:p>
                      <a:pPr>
                        <a:buNone/>
                      </a:pPr>
                      <a:endParaRPr lang="zh-CN" altLang="en-US"/>
                    </a:p>
                  </a:txBody>
                  <a:tcPr>
                    <a:solidFill>
                      <a:srgbClr val="F8D7CD"/>
                    </a:solidFill>
                  </a:tcPr>
                </a:tc>
                <a:tc>
                  <a:txBody>
                    <a:bodyPr/>
                    <a:p>
                      <a:pPr>
                        <a:buNone/>
                      </a:pPr>
                      <a:endParaRPr lang="zh-CN" altLang="en-US"/>
                    </a:p>
                  </a:txBody>
                  <a:tcPr>
                    <a:solidFill>
                      <a:srgbClr val="F8D7CD"/>
                    </a:solidFill>
                  </a:tcPr>
                </a:tc>
              </a:tr>
            </a:tbl>
          </a:graphicData>
        </a:graphic>
      </p:graphicFrame>
      <p:sp>
        <p:nvSpPr>
          <p:cNvPr id="8" name="灯片编号占位符 7"/>
          <p:cNvSpPr>
            <a:spLocks noGrp="1"/>
          </p:cNvSpPr>
          <p:nvPr>
            <p:ph type="sldNum" sz="quarter" idx="12"/>
          </p:nvPr>
        </p:nvSpPr>
        <p:spPr/>
        <p:txBody>
          <a:bodyPr/>
          <a:p>
            <a:fld id="{565CE74E-AB26-4998-AD42-012C4C1AD076}" type="slidenum">
              <a:rPr lang="zh-CN" altLang="en-US" smtClean="0"/>
            </a:fld>
            <a:endParaRPr lang="zh-CN" altLang="en-US"/>
          </a:p>
        </p:txBody>
      </p:sp>
      <p:pic>
        <p:nvPicPr>
          <p:cNvPr id="9" name="图片 8"/>
          <p:cNvPicPr>
            <a:picLocks noChangeAspect="1"/>
          </p:cNvPicPr>
          <p:nvPr/>
        </p:nvPicPr>
        <p:blipFill>
          <a:blip r:embed="rId3"/>
          <a:stretch>
            <a:fillRect/>
          </a:stretch>
        </p:blipFill>
        <p:spPr>
          <a:xfrm>
            <a:off x="624205" y="3860800"/>
            <a:ext cx="1867535" cy="2479040"/>
          </a:xfrm>
          <a:prstGeom prst="rect">
            <a:avLst/>
          </a:prstGeom>
        </p:spPr>
      </p:pic>
      <p:pic>
        <p:nvPicPr>
          <p:cNvPr id="10" name="图片 9"/>
          <p:cNvPicPr>
            <a:picLocks noChangeAspect="1"/>
          </p:cNvPicPr>
          <p:nvPr/>
        </p:nvPicPr>
        <p:blipFill>
          <a:blip r:embed="rId4"/>
          <a:stretch>
            <a:fillRect/>
          </a:stretch>
        </p:blipFill>
        <p:spPr>
          <a:xfrm>
            <a:off x="2567940" y="3846830"/>
            <a:ext cx="1875155" cy="2506980"/>
          </a:xfrm>
          <a:prstGeom prst="rect">
            <a:avLst/>
          </a:prstGeom>
        </p:spPr>
      </p:pic>
      <p:pic>
        <p:nvPicPr>
          <p:cNvPr id="13" name="图片 12"/>
          <p:cNvPicPr>
            <a:picLocks noChangeAspect="1"/>
          </p:cNvPicPr>
          <p:nvPr/>
        </p:nvPicPr>
        <p:blipFill>
          <a:blip r:embed="rId5"/>
          <a:stretch>
            <a:fillRect/>
          </a:stretch>
        </p:blipFill>
        <p:spPr>
          <a:xfrm>
            <a:off x="4584065" y="3860800"/>
            <a:ext cx="1847215" cy="2456815"/>
          </a:xfrm>
          <a:prstGeom prst="rect">
            <a:avLst/>
          </a:prstGeom>
        </p:spPr>
      </p:pic>
      <p:pic>
        <p:nvPicPr>
          <p:cNvPr id="14" name="图片 13"/>
          <p:cNvPicPr>
            <a:picLocks noChangeAspect="1"/>
          </p:cNvPicPr>
          <p:nvPr/>
        </p:nvPicPr>
        <p:blipFill>
          <a:blip r:embed="rId6"/>
          <a:stretch>
            <a:fillRect/>
          </a:stretch>
        </p:blipFill>
        <p:spPr>
          <a:xfrm>
            <a:off x="6744335" y="3860800"/>
            <a:ext cx="1784985" cy="2515235"/>
          </a:xfrm>
          <a:prstGeom prst="rect">
            <a:avLst/>
          </a:prstGeom>
        </p:spPr>
      </p:pic>
      <p:pic>
        <p:nvPicPr>
          <p:cNvPr id="15" name="图片 14"/>
          <p:cNvPicPr>
            <a:picLocks noChangeAspect="1"/>
          </p:cNvPicPr>
          <p:nvPr/>
        </p:nvPicPr>
        <p:blipFill>
          <a:blip r:embed="rId7"/>
          <a:stretch>
            <a:fillRect/>
          </a:stretch>
        </p:blipFill>
        <p:spPr>
          <a:xfrm>
            <a:off x="8903970" y="3860800"/>
            <a:ext cx="1899285" cy="2505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890" y="194845"/>
            <a:ext cx="4908163"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2-5</a:t>
            </a:r>
            <a:r>
              <a:rPr lang="zh-CN" altLang="en-US" sz="2400" b="1" dirty="0">
                <a:latin typeface="等线 Light" panose="02010600030101010101" charset="-122"/>
                <a:ea typeface="等线 Light" panose="02010600030101010101" charset="-122"/>
                <a:sym typeface="+mn-ea"/>
              </a:rPr>
              <a:t>、案例展示</a:t>
            </a:r>
            <a:endParaRPr lang="zh-CN" altLang="en-US" sz="2400" b="1" dirty="0">
              <a:latin typeface="等线 Light" panose="02010600030101010101" charset="-122"/>
              <a:ea typeface="等线 Light" panose="02010600030101010101" charset="-122"/>
              <a:sym typeface="+mn-ea"/>
            </a:endParaRPr>
          </a:p>
        </p:txBody>
      </p:sp>
      <p:graphicFrame>
        <p:nvGraphicFramePr>
          <p:cNvPr id="3" name="表格 3"/>
          <p:cNvGraphicFramePr>
            <a:graphicFrameLocks noGrp="1"/>
          </p:cNvGraphicFramePr>
          <p:nvPr>
            <p:custDataLst>
              <p:tags r:id="rId1"/>
            </p:custDataLst>
          </p:nvPr>
        </p:nvGraphicFramePr>
        <p:xfrm>
          <a:off x="551815" y="621030"/>
          <a:ext cx="11040745" cy="2847340"/>
        </p:xfrm>
        <a:graphic>
          <a:graphicData uri="http://schemas.openxmlformats.org/drawingml/2006/table">
            <a:tbl>
              <a:tblPr firstRow="1" bandRow="1">
                <a:tableStyleId>{21E4AEA4-8DFA-4A89-87EB-49C32662AFE0}</a:tableStyleId>
              </a:tblPr>
              <a:tblGrid>
                <a:gridCol w="683895"/>
                <a:gridCol w="1057910"/>
                <a:gridCol w="3380105"/>
                <a:gridCol w="1143635"/>
                <a:gridCol w="4775200"/>
              </a:tblGrid>
              <a:tr h="429895">
                <a:tc>
                  <a:txBody>
                    <a:bodyPr/>
                    <a:lstStyle/>
                    <a:p>
                      <a:pPr algn="ctr"/>
                      <a:r>
                        <a:rPr lang="zh-CN" altLang="en-US" sz="1400" dirty="0">
                          <a:latin typeface="微软雅黑" panose="020B0503020204020204" charset="-122"/>
                          <a:ea typeface="微软雅黑" panose="020B0503020204020204" charset="-122"/>
                        </a:rPr>
                        <a:t>序号</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安检大项</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安检子项</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拍照需求</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effectLst/>
                          <a:latin typeface="微软雅黑" panose="020B0503020204020204" charset="-122"/>
                          <a:ea typeface="微软雅黑" panose="020B0503020204020204" charset="-122"/>
                          <a:sym typeface="+mn-ea"/>
                        </a:rPr>
                        <a:t>审核问题</a:t>
                      </a:r>
                      <a:endParaRPr lang="zh-CN" altLang="en-US" sz="1400" dirty="0">
                        <a:effectLst/>
                        <a:latin typeface="微软雅黑" panose="020B0503020204020204" charset="-122"/>
                        <a:ea typeface="微软雅黑" panose="020B0503020204020204" charset="-122"/>
                        <a:sym typeface="+mn-ea"/>
                      </a:endParaRPr>
                    </a:p>
                  </a:txBody>
                  <a:tcPr marT="108000" anchor="ctr" anchorCtr="0"/>
                </a:tc>
              </a:tr>
              <a:tr h="2417445">
                <a:tc>
                  <a:txBody>
                    <a:bodyPr/>
                    <a:p>
                      <a:pPr algn="ctr">
                        <a:buNone/>
                      </a:pPr>
                      <a:r>
                        <a:rPr lang="en-US" altLang="zh-CN" sz="1400" dirty="0">
                          <a:latin typeface="微软雅黑" panose="020B0503020204020204" charset="-122"/>
                          <a:ea typeface="微软雅黑" panose="020B0503020204020204" charset="-122"/>
                        </a:rPr>
                        <a:t>5</a:t>
                      </a:r>
                      <a:endParaRPr lang="en-US" altLang="zh-CN" sz="1400" dirty="0">
                        <a:latin typeface="微软雅黑" panose="020B0503020204020204" charset="-122"/>
                        <a:ea typeface="微软雅黑" panose="020B0503020204020204" charset="-122"/>
                      </a:endParaRPr>
                    </a:p>
                  </a:txBody>
                  <a:tcPr marT="108000" anchor="ctr" anchorCtr="0"/>
                </a:tc>
                <a:tc>
                  <a:txBody>
                    <a:bodyPr/>
                    <a:p>
                      <a:pPr algn="ctr">
                        <a:buNone/>
                      </a:pPr>
                      <a:r>
                        <a:rPr lang="zh-CN" altLang="zh-CN" sz="1400" dirty="0">
                          <a:effectLst/>
                          <a:latin typeface="微软雅黑" panose="020B0503020204020204" charset="-122"/>
                          <a:ea typeface="微软雅黑" panose="020B0503020204020204" charset="-122"/>
                          <a:cs typeface="微软雅黑" panose="020B0503020204020204" charset="-122"/>
                          <a:sym typeface="+mn-ea"/>
                        </a:rPr>
                        <a:t>燃气泄漏报警器切断装置</a:t>
                      </a:r>
                      <a:endParaRPr lang="zh-CN" altLang="zh-CN" sz="1400" dirty="0">
                        <a:effectLst/>
                        <a:latin typeface="微软雅黑" panose="020B0503020204020204" charset="-122"/>
                        <a:ea typeface="微软雅黑" panose="020B0503020204020204" charset="-122"/>
                        <a:cs typeface="微软雅黑" panose="020B0503020204020204" charset="-122"/>
                        <a:sym typeface="+mn-ea"/>
                      </a:endParaRPr>
                    </a:p>
                  </a:txBody>
                  <a:tcPr marT="108000" anchor="ctr" anchorCtr="0"/>
                </a:tc>
                <a:tc>
                  <a:txBody>
                    <a:bodyPr/>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流动摊点</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非商业用址</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未安装燃气泄漏报警切断装置</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无自动联锁切断阀门</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未能正常使用，有故障或未接电</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effectLst/>
                          <a:latin typeface="微软雅黑" panose="020B0503020204020204" charset="-122"/>
                          <a:ea typeface="微软雅黑" panose="020B0503020204020204" charset="-122"/>
                          <a:cs typeface="微软雅黑" panose="020B0503020204020204" charset="-122"/>
                          <a:sym typeface="+mn-ea"/>
                        </a:rPr>
                        <a:t>安装不规范</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cs typeface="微软雅黑" panose="020B0503020204020204" charset="-122"/>
                        </a:rPr>
                        <a:t>至少拍</a:t>
                      </a:r>
                      <a:r>
                        <a:rPr lang="en-US" altLang="zh-CN" sz="1400" dirty="0">
                          <a:latin typeface="微软雅黑" panose="020B0503020204020204" charset="-122"/>
                          <a:ea typeface="微软雅黑" panose="020B0503020204020204" charset="-122"/>
                          <a:cs typeface="微软雅黑" panose="020B0503020204020204" charset="-122"/>
                        </a:rPr>
                        <a:t>1</a:t>
                      </a:r>
                      <a:r>
                        <a:rPr lang="zh-CN" altLang="en-US" sz="1400" dirty="0">
                          <a:latin typeface="微软雅黑" panose="020B0503020204020204" charset="-122"/>
                          <a:ea typeface="微软雅黑" panose="020B0503020204020204" charset="-122"/>
                          <a:cs typeface="微软雅黑" panose="020B0503020204020204" charset="-122"/>
                        </a:rPr>
                        <a:t>张</a:t>
                      </a:r>
                      <a:endParaRPr lang="zh-CN" altLang="en-US" sz="1400" dirty="0">
                        <a:latin typeface="微软雅黑" panose="020B0503020204020204" charset="-122"/>
                        <a:ea typeface="微软雅黑" panose="020B0503020204020204" charset="-122"/>
                        <a:cs typeface="微软雅黑" panose="020B0503020204020204" charset="-122"/>
                      </a:endParaRPr>
                    </a:p>
                  </a:txBody>
                  <a:tcPr marT="108000" anchor="ctr" anchorCtr="0"/>
                </a:tc>
                <a:tc>
                  <a:txBody>
                    <a:bodyPr/>
                    <a:p>
                      <a:pPr marL="342900" indent="-342900">
                        <a:buFont typeface="+mj-lt"/>
                        <a:buAutoNum type="alphaUcPeriod"/>
                      </a:pP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近拍</a:t>
                      </a:r>
                      <a:r>
                        <a:rPr lang="zh-CN" altLang="en-US" sz="1400" dirty="0">
                          <a:solidFill>
                            <a:srgbClr val="FF0000"/>
                          </a:solidFill>
                          <a:latin typeface="微软雅黑" panose="020B0503020204020204" charset="-122"/>
                          <a:ea typeface="微软雅黑" panose="020B0503020204020204" charset="-122"/>
                          <a:sym typeface="+mn-ea"/>
                        </a:rPr>
                        <a:t>燃气泄漏报警器及切断装置，报警器低于切断阀，并已匹配正常显示在用，商业防爆报警器；</a:t>
                      </a:r>
                      <a:endParaRPr lang="zh-CN" altLang="en-US" sz="1400" dirty="0">
                        <a:latin typeface="微软雅黑" panose="020B0503020204020204" charset="-122"/>
                        <a:ea typeface="微软雅黑" panose="020B0503020204020204" charset="-122"/>
                      </a:endParaRPr>
                    </a:p>
                    <a:p>
                      <a:pPr marL="342900" indent="-342900">
                        <a:buFont typeface="+mj-lt"/>
                        <a:buAutoNum type="alphaUcPeriod"/>
                      </a:pP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照片模糊，未全面拍到</a:t>
                      </a:r>
                      <a:r>
                        <a:rPr lang="zh-CN" altLang="en-US" sz="1400" dirty="0">
                          <a:solidFill>
                            <a:srgbClr val="FF0000"/>
                          </a:solidFill>
                          <a:latin typeface="微软雅黑" panose="020B0503020204020204" charset="-122"/>
                          <a:ea typeface="微软雅黑" panose="020B0503020204020204" charset="-122"/>
                          <a:sym typeface="+mn-ea"/>
                        </a:rPr>
                        <a:t>燃气泄漏报警器及切断装置的均不合格</a:t>
                      </a:r>
                      <a:r>
                        <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1400" dirty="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未安装燃气泄漏报警切断装置</a:t>
                      </a:r>
                      <a:r>
                        <a:rPr lang="zh-CN" altLang="zh-CN"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（红色预警）</a:t>
                      </a: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endParaRPr lang="en-US" altLang="zh-CN" sz="1400" kern="1200" dirty="0">
                        <a:solidFill>
                          <a:schemeClr val="dk1"/>
                        </a:solidFill>
                        <a:effectLst/>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latin typeface="微软雅黑" panose="020B0503020204020204" charset="-122"/>
                          <a:ea typeface="微软雅黑" panose="020B0503020204020204" charset="-122"/>
                          <a:cs typeface="微软雅黑" panose="020B0503020204020204" charset="-122"/>
                          <a:sym typeface="+mn-ea"/>
                        </a:rPr>
                        <a:t>照片必须清晰</a:t>
                      </a:r>
                      <a:r>
                        <a:rPr lang="zh-CN" altLang="zh-CN" sz="1400" dirty="0">
                          <a:effectLst/>
                          <a:latin typeface="微软雅黑" panose="020B0503020204020204" charset="-122"/>
                          <a:ea typeface="微软雅黑" panose="020B0503020204020204" charset="-122"/>
                          <a:cs typeface="微软雅黑" panose="020B0503020204020204" charset="-122"/>
                          <a:sym typeface="+mn-ea"/>
                        </a:rPr>
                        <a:t>安装燃气泄漏报警切断装置</a:t>
                      </a:r>
                      <a:r>
                        <a:rPr lang="zh-CN" altLang="en-US" sz="1400" dirty="0">
                          <a:latin typeface="微软雅黑" panose="020B0503020204020204" charset="-122"/>
                          <a:ea typeface="微软雅黑" panose="020B0503020204020204" charset="-122"/>
                          <a:cs typeface="微软雅黑" panose="020B0503020204020204" charset="-122"/>
                          <a:sym typeface="+mn-ea"/>
                        </a:rPr>
                        <a:t>，并正常使用，且照片与勾选内容对应</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在备注处补充；</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r>
                        <a:rPr lang="zh-CN" altLang="en-US" sz="1400" dirty="0">
                          <a:latin typeface="微软雅黑" panose="020B0503020204020204" charset="-122"/>
                          <a:ea typeface="微软雅黑" panose="020B0503020204020204" charset="-122"/>
                          <a:cs typeface="微软雅黑" panose="020B0503020204020204" charset="-122"/>
                          <a:sym typeface="+mn-ea"/>
                        </a:rPr>
                        <a:t>如报警器和切断阀无法一起拍，可分开拍；</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报警器为家庭报警器、报警设备高于切断阀等问题，请勾选</a:t>
                      </a:r>
                      <a:r>
                        <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安装不规范</a:t>
                      </a:r>
                      <a:r>
                        <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endParaRPr>
                    </a:p>
                  </a:txBody>
                  <a:tcPr marT="108000" anchor="ctr" anchorCtr="0"/>
                </a:tc>
              </a:tr>
            </a:tbl>
          </a:graphicData>
        </a:graphic>
      </p:graphicFrame>
      <p:graphicFrame>
        <p:nvGraphicFramePr>
          <p:cNvPr id="7" name="表格 6"/>
          <p:cNvGraphicFramePr/>
          <p:nvPr>
            <p:custDataLst>
              <p:tags r:id="rId2"/>
            </p:custDataLst>
          </p:nvPr>
        </p:nvGraphicFramePr>
        <p:xfrm>
          <a:off x="551180" y="3467735"/>
          <a:ext cx="11041380" cy="2830195"/>
        </p:xfrm>
        <a:graphic>
          <a:graphicData uri="http://schemas.openxmlformats.org/drawingml/2006/table">
            <a:tbl>
              <a:tblPr firstRow="1" bandRow="1">
                <a:tableStyleId>{5C22544A-7EE6-4342-B048-85BDC9FD1C3A}</a:tableStyleId>
              </a:tblPr>
              <a:tblGrid>
                <a:gridCol w="4127500"/>
                <a:gridCol w="6913880"/>
              </a:tblGrid>
              <a:tr h="365760">
                <a:tc>
                  <a:txBody>
                    <a:bodyPr/>
                    <a:p>
                      <a:pPr algn="ctr">
                        <a:buNone/>
                      </a:pPr>
                      <a:r>
                        <a:rPr lang="zh-CN" altLang="en-US"/>
                        <a:t>合格</a:t>
                      </a:r>
                      <a:endParaRPr lang="zh-CN" altLang="en-US"/>
                    </a:p>
                  </a:txBody>
                  <a:tcPr anchor="ctr" anchorCtr="0">
                    <a:solidFill>
                      <a:schemeClr val="accent2"/>
                    </a:solidFill>
                  </a:tcPr>
                </a:tc>
                <a:tc>
                  <a:txBody>
                    <a:bodyPr/>
                    <a:p>
                      <a:pPr algn="ctr">
                        <a:buNone/>
                      </a:pPr>
                      <a:r>
                        <a:rPr lang="zh-CN" altLang="en-US"/>
                        <a:t>不合格</a:t>
                      </a:r>
                      <a:r>
                        <a:rPr lang="zh-CN" altLang="en-US" sz="1800">
                          <a:sym typeface="+mn-ea"/>
                        </a:rPr>
                        <a:t>照片</a:t>
                      </a:r>
                      <a:endParaRPr lang="zh-CN" altLang="en-US"/>
                    </a:p>
                  </a:txBody>
                  <a:tcPr anchor="ctr" anchorCtr="0">
                    <a:solidFill>
                      <a:schemeClr val="accent2"/>
                    </a:solidFill>
                  </a:tcPr>
                </a:tc>
              </a:tr>
              <a:tr h="2464435">
                <a:tc>
                  <a:txBody>
                    <a:bodyPr/>
                    <a:p>
                      <a:pPr>
                        <a:buNone/>
                      </a:pPr>
                      <a:endParaRPr lang="zh-CN" altLang="en-US"/>
                    </a:p>
                  </a:txBody>
                  <a:tcPr>
                    <a:solidFill>
                      <a:srgbClr val="F8D7CD"/>
                    </a:solidFill>
                  </a:tcPr>
                </a:tc>
                <a:tc>
                  <a:txBody>
                    <a:bodyPr/>
                    <a:p>
                      <a:pPr>
                        <a:buNone/>
                      </a:pPr>
                      <a:endParaRPr lang="zh-CN" altLang="en-US"/>
                    </a:p>
                  </a:txBody>
                  <a:tcPr>
                    <a:solidFill>
                      <a:srgbClr val="F8D7CD"/>
                    </a:solidFill>
                  </a:tcPr>
                </a:tc>
              </a:tr>
            </a:tbl>
          </a:graphicData>
        </a:graphic>
      </p:graphicFrame>
      <p:pic>
        <p:nvPicPr>
          <p:cNvPr id="6" name="图片 -2147482609" descr="da7f5b7f806685fa46ad8a6bf1a32f7"/>
          <p:cNvPicPr>
            <a:picLocks noChangeAspect="1"/>
          </p:cNvPicPr>
          <p:nvPr>
            <p:custDataLst>
              <p:tags r:id="rId3"/>
            </p:custDataLst>
          </p:nvPr>
        </p:nvPicPr>
        <p:blipFill>
          <a:blip r:embed="rId4"/>
          <a:srcRect l="22655" r="22655"/>
          <a:stretch>
            <a:fillRect/>
          </a:stretch>
        </p:blipFill>
        <p:spPr>
          <a:xfrm>
            <a:off x="9116060" y="3940175"/>
            <a:ext cx="1817370" cy="2283460"/>
          </a:xfrm>
          <a:prstGeom prst="rect">
            <a:avLst/>
          </a:prstGeom>
          <a:noFill/>
          <a:ln w="9525">
            <a:noFill/>
          </a:ln>
        </p:spPr>
      </p:pic>
      <p:pic>
        <p:nvPicPr>
          <p:cNvPr id="10" name="图片 9" descr="报警器切断阀"/>
          <p:cNvPicPr>
            <a:picLocks noChangeAspect="1"/>
          </p:cNvPicPr>
          <p:nvPr>
            <p:custDataLst>
              <p:tags r:id="rId5"/>
            </p:custDataLst>
          </p:nvPr>
        </p:nvPicPr>
        <p:blipFill>
          <a:blip r:embed="rId6"/>
          <a:srcRect l="12605" t="32546"/>
          <a:stretch>
            <a:fillRect/>
          </a:stretch>
        </p:blipFill>
        <p:spPr>
          <a:xfrm>
            <a:off x="2712085" y="3947795"/>
            <a:ext cx="1857375" cy="2283460"/>
          </a:xfrm>
          <a:prstGeom prst="rect">
            <a:avLst/>
          </a:prstGeom>
        </p:spPr>
      </p:pic>
      <p:sp>
        <p:nvSpPr>
          <p:cNvPr id="11" name="灯片编号占位符 10"/>
          <p:cNvSpPr>
            <a:spLocks noGrp="1"/>
          </p:cNvSpPr>
          <p:nvPr>
            <p:ph type="sldNum" sz="quarter" idx="12"/>
          </p:nvPr>
        </p:nvSpPr>
        <p:spPr/>
        <p:txBody>
          <a:bodyPr/>
          <a:p>
            <a:fld id="{565CE74E-AB26-4998-AD42-012C4C1AD076}" type="slidenum">
              <a:rPr lang="zh-CN" altLang="en-US" smtClean="0"/>
            </a:fld>
            <a:endParaRPr lang="zh-CN" altLang="en-US"/>
          </a:p>
        </p:txBody>
      </p:sp>
      <p:pic>
        <p:nvPicPr>
          <p:cNvPr id="9" name="图片 8"/>
          <p:cNvPicPr>
            <a:picLocks noChangeAspect="1"/>
          </p:cNvPicPr>
          <p:nvPr/>
        </p:nvPicPr>
        <p:blipFill>
          <a:blip r:embed="rId7"/>
          <a:stretch>
            <a:fillRect/>
          </a:stretch>
        </p:blipFill>
        <p:spPr>
          <a:xfrm>
            <a:off x="552450" y="4148455"/>
            <a:ext cx="1982470" cy="1714500"/>
          </a:xfrm>
          <a:prstGeom prst="rect">
            <a:avLst/>
          </a:prstGeom>
        </p:spPr>
      </p:pic>
      <p:pic>
        <p:nvPicPr>
          <p:cNvPr id="12" name="图片 11"/>
          <p:cNvPicPr>
            <a:picLocks noChangeAspect="1"/>
          </p:cNvPicPr>
          <p:nvPr/>
        </p:nvPicPr>
        <p:blipFill>
          <a:blip r:embed="rId8"/>
          <a:stretch>
            <a:fillRect/>
          </a:stretch>
        </p:blipFill>
        <p:spPr>
          <a:xfrm>
            <a:off x="5016500" y="3932555"/>
            <a:ext cx="1727200" cy="2306955"/>
          </a:xfrm>
          <a:prstGeom prst="rect">
            <a:avLst/>
          </a:prstGeom>
        </p:spPr>
      </p:pic>
      <p:pic>
        <p:nvPicPr>
          <p:cNvPr id="14" name="图片 13"/>
          <p:cNvPicPr>
            <a:picLocks noChangeAspect="1"/>
          </p:cNvPicPr>
          <p:nvPr/>
        </p:nvPicPr>
        <p:blipFill>
          <a:blip r:embed="rId9"/>
          <a:stretch>
            <a:fillRect/>
          </a:stretch>
        </p:blipFill>
        <p:spPr>
          <a:xfrm>
            <a:off x="6960235" y="3932555"/>
            <a:ext cx="1725930" cy="22942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890" y="194845"/>
            <a:ext cx="4908163"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2-6</a:t>
            </a:r>
            <a:r>
              <a:rPr lang="zh-CN" altLang="en-US" sz="2400" b="1" dirty="0">
                <a:latin typeface="等线 Light" panose="02010600030101010101" charset="-122"/>
                <a:ea typeface="等线 Light" panose="02010600030101010101" charset="-122"/>
                <a:sym typeface="+mn-ea"/>
              </a:rPr>
              <a:t>、案例展示</a:t>
            </a:r>
            <a:endParaRPr lang="zh-CN" altLang="en-US" sz="2400" b="1" dirty="0">
              <a:latin typeface="等线 Light" panose="02010600030101010101" charset="-122"/>
              <a:ea typeface="等线 Light" panose="02010600030101010101" charset="-122"/>
              <a:sym typeface="+mn-ea"/>
            </a:endParaRPr>
          </a:p>
        </p:txBody>
      </p:sp>
      <p:graphicFrame>
        <p:nvGraphicFramePr>
          <p:cNvPr id="3" name="表格 3"/>
          <p:cNvGraphicFramePr>
            <a:graphicFrameLocks noGrp="1"/>
          </p:cNvGraphicFramePr>
          <p:nvPr>
            <p:custDataLst>
              <p:tags r:id="rId1"/>
            </p:custDataLst>
          </p:nvPr>
        </p:nvGraphicFramePr>
        <p:xfrm>
          <a:off x="551180" y="693420"/>
          <a:ext cx="11040745" cy="2710815"/>
        </p:xfrm>
        <a:graphic>
          <a:graphicData uri="http://schemas.openxmlformats.org/drawingml/2006/table">
            <a:tbl>
              <a:tblPr firstRow="1" bandRow="1">
                <a:tableStyleId>{21E4AEA4-8DFA-4A89-87EB-49C32662AFE0}</a:tableStyleId>
              </a:tblPr>
              <a:tblGrid>
                <a:gridCol w="598170"/>
                <a:gridCol w="1094740"/>
                <a:gridCol w="2312670"/>
                <a:gridCol w="1103630"/>
                <a:gridCol w="5931535"/>
              </a:tblGrid>
              <a:tr h="367030">
                <a:tc>
                  <a:txBody>
                    <a:bodyPr/>
                    <a:lstStyle/>
                    <a:p>
                      <a:pPr algn="ctr"/>
                      <a:r>
                        <a:rPr lang="zh-CN" altLang="en-US" sz="1400" dirty="0">
                          <a:latin typeface="微软雅黑" panose="020B0503020204020204" charset="-122"/>
                          <a:ea typeface="微软雅黑" panose="020B0503020204020204" charset="-122"/>
                        </a:rPr>
                        <a:t>序号</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安检大项</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安检子项</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latin typeface="微软雅黑" panose="020B0503020204020204" charset="-122"/>
                          <a:ea typeface="微软雅黑" panose="020B0503020204020204" charset="-122"/>
                        </a:rPr>
                        <a:t>拍照需求</a:t>
                      </a:r>
                      <a:endParaRPr lang="zh-CN" altLang="en-US" sz="1400" dirty="0">
                        <a:latin typeface="微软雅黑" panose="020B0503020204020204" charset="-122"/>
                        <a:ea typeface="微软雅黑" panose="020B0503020204020204" charset="-122"/>
                      </a:endParaRPr>
                    </a:p>
                  </a:txBody>
                  <a:tcPr marT="108000" anchor="ctr" anchorCtr="0"/>
                </a:tc>
                <a:tc>
                  <a:txBody>
                    <a:bodyPr/>
                    <a:lstStyle/>
                    <a:p>
                      <a:pPr algn="ctr"/>
                      <a:r>
                        <a:rPr lang="zh-CN" altLang="en-US" sz="1400" dirty="0">
                          <a:effectLst/>
                          <a:latin typeface="微软雅黑" panose="020B0503020204020204" charset="-122"/>
                          <a:ea typeface="微软雅黑" panose="020B0503020204020204" charset="-122"/>
                          <a:sym typeface="+mn-ea"/>
                        </a:rPr>
                        <a:t>审核问题</a:t>
                      </a:r>
                      <a:endParaRPr lang="zh-CN" altLang="en-US" sz="1400" dirty="0">
                        <a:effectLst/>
                        <a:latin typeface="微软雅黑" panose="020B0503020204020204" charset="-122"/>
                        <a:ea typeface="微软雅黑" panose="020B0503020204020204" charset="-122"/>
                        <a:sym typeface="+mn-ea"/>
                      </a:endParaRPr>
                    </a:p>
                  </a:txBody>
                  <a:tcPr marT="108000" anchor="ctr" anchorCtr="0"/>
                </a:tc>
              </a:tr>
              <a:tr h="2343785">
                <a:tc>
                  <a:txBody>
                    <a:bodyPr/>
                    <a:p>
                      <a:pPr algn="ctr">
                        <a:buNone/>
                      </a:pPr>
                      <a:r>
                        <a:rPr lang="en-US" altLang="zh-CN" sz="1400" dirty="0">
                          <a:latin typeface="微软雅黑" panose="020B0503020204020204" charset="-122"/>
                          <a:ea typeface="微软雅黑" panose="020B0503020204020204" charset="-122"/>
                        </a:rPr>
                        <a:t>6</a:t>
                      </a:r>
                      <a:endParaRPr lang="en-US" altLang="zh-CN" sz="1400" dirty="0">
                        <a:latin typeface="微软雅黑" panose="020B0503020204020204" charset="-122"/>
                        <a:ea typeface="微软雅黑" panose="020B0503020204020204" charset="-122"/>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rPr>
                        <a:t>热水器</a:t>
                      </a:r>
                      <a:endParaRPr lang="zh-CN" altLang="en-US" sz="1400" dirty="0">
                        <a:latin typeface="微软雅黑" panose="020B0503020204020204" charset="-122"/>
                        <a:ea typeface="微软雅黑" panose="020B0503020204020204" charset="-122"/>
                      </a:endParaRPr>
                    </a:p>
                  </a:txBody>
                  <a:tcPr marT="108000" anchor="ctr" anchorCtr="0"/>
                </a:tc>
                <a:tc>
                  <a:txBody>
                    <a:bodyPr/>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存未使用</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燃气热水器漏气</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直排式热水器</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未安装烟管或安装不合格（未伸出窗外、破损、脱落）</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设置在浴室</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卧室内</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pPr marL="342900" lvl="0" indent="-342900">
                        <a:buFont typeface="+mj-ea"/>
                        <a:buAutoNum type="circleNumDbPlain"/>
                      </a:pPr>
                      <a:r>
                        <a:rPr lang="zh-CN" altLang="en-US" sz="1400" dirty="0">
                          <a:latin typeface="微软雅黑" panose="020B0503020204020204" charset="-122"/>
                          <a:ea typeface="微软雅黑" panose="020B0503020204020204" charset="-122"/>
                          <a:cs typeface="微软雅黑" panose="020B0503020204020204" charset="-122"/>
                          <a:sym typeface="+mn-ea"/>
                        </a:rPr>
                        <a:t>热水器故障</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打不起火</a:t>
                      </a:r>
                      <a:endParaRPr lang="zh-CN" altLang="en-US" sz="1400" dirty="0">
                        <a:latin typeface="微软雅黑" panose="020B0503020204020204" charset="-122"/>
                        <a:ea typeface="微软雅黑" panose="020B0503020204020204" charset="-122"/>
                        <a:cs typeface="微软雅黑" panose="020B0503020204020204" charset="-122"/>
                        <a:sym typeface="+mn-ea"/>
                      </a:endParaRPr>
                    </a:p>
                  </a:txBody>
                  <a:tcPr marT="108000" anchor="ctr" anchorCtr="0"/>
                </a:tc>
                <a:tc>
                  <a:txBody>
                    <a:bodyPr/>
                    <a:p>
                      <a:pPr algn="ctr">
                        <a:buNone/>
                      </a:pPr>
                      <a:r>
                        <a:rPr lang="zh-CN" altLang="en-US" sz="1400" dirty="0">
                          <a:latin typeface="微软雅黑" panose="020B0503020204020204" charset="-122"/>
                          <a:ea typeface="微软雅黑" panose="020B0503020204020204" charset="-122"/>
                          <a:cs typeface="微软雅黑" panose="020B0503020204020204" charset="-122"/>
                        </a:rPr>
                        <a:t>至少拍</a:t>
                      </a:r>
                      <a:r>
                        <a:rPr lang="en-US" altLang="zh-CN" sz="1400" dirty="0">
                          <a:latin typeface="微软雅黑" panose="020B0503020204020204" charset="-122"/>
                          <a:ea typeface="微软雅黑" panose="020B0503020204020204" charset="-122"/>
                          <a:cs typeface="微软雅黑" panose="020B0503020204020204" charset="-122"/>
                        </a:rPr>
                        <a:t>2</a:t>
                      </a:r>
                      <a:r>
                        <a:rPr lang="zh-CN" altLang="en-US" sz="1400" dirty="0">
                          <a:latin typeface="微软雅黑" panose="020B0503020204020204" charset="-122"/>
                          <a:ea typeface="微软雅黑" panose="020B0503020204020204" charset="-122"/>
                          <a:cs typeface="微软雅黑" panose="020B0503020204020204" charset="-122"/>
                        </a:rPr>
                        <a:t>张</a:t>
                      </a:r>
                      <a:endParaRPr lang="zh-CN" altLang="en-US" sz="1400" dirty="0">
                        <a:latin typeface="微软雅黑" panose="020B0503020204020204" charset="-122"/>
                        <a:ea typeface="微软雅黑" panose="020B0503020204020204" charset="-122"/>
                        <a:cs typeface="微软雅黑" panose="020B0503020204020204" charset="-122"/>
                      </a:endParaRPr>
                    </a:p>
                  </a:txBody>
                  <a:tcPr marT="108000" anchor="ctr" anchorCtr="0"/>
                </a:tc>
                <a:tc>
                  <a:txBody>
                    <a:bodyPr/>
                    <a:p>
                      <a:pPr marL="342900" indent="-342900">
                        <a:buFont typeface="+mj-lt"/>
                        <a:buAutoNum type="alphaUcPeriod"/>
                      </a:pP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远</a:t>
                      </a: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拍</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热水器四周（含烟管）</a:t>
                      </a:r>
                      <a:r>
                        <a:rPr lang="zh-CN"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近拍热水器试火照片和热水器与软管接口处</a:t>
                      </a:r>
                      <a:endParaRPr lang="zh-CN" altLang="en-US" sz="1400" dirty="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看不到热水器全身（含烟管）、四周环境和试火照片均视为不合格</a:t>
                      </a:r>
                      <a:r>
                        <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1400" dirty="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mj-lt"/>
                        <a:buAutoNum type="alphaUcPeriod"/>
                      </a:pP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r>
                        <a:rPr lang="zh-CN" sz="1400" dirty="0">
                          <a:latin typeface="微软雅黑" panose="020B0503020204020204" charset="-122"/>
                          <a:ea typeface="微软雅黑" panose="020B0503020204020204" charset="-122"/>
                          <a:cs typeface="微软雅黑" panose="020B0503020204020204" charset="-122"/>
                          <a:sym typeface="+mn-ea"/>
                        </a:rPr>
                        <a:t>燃气热水器</a:t>
                      </a:r>
                      <a:r>
                        <a:rPr lang="zh-CN" altLang="zh-CN" sz="1400" dirty="0">
                          <a:effectLst/>
                          <a:latin typeface="微软雅黑" panose="020B0503020204020204" charset="-122"/>
                          <a:ea typeface="微软雅黑" panose="020B0503020204020204" charset="-122"/>
                          <a:cs typeface="微软雅黑" panose="020B0503020204020204" charset="-122"/>
                          <a:sym typeface="+mn-ea"/>
                        </a:rPr>
                        <a:t>漏气</a:t>
                      </a:r>
                      <a:r>
                        <a:rPr lang="zh-CN" altLang="zh-CN" sz="1400" dirty="0">
                          <a:solidFill>
                            <a:srgbClr val="FF0000"/>
                          </a:solidFill>
                          <a:effectLst/>
                          <a:latin typeface="微软雅黑" panose="020B0503020204020204" charset="-122"/>
                          <a:ea typeface="微软雅黑" panose="020B0503020204020204" charset="-122"/>
                          <a:cs typeface="微软雅黑" panose="020B0503020204020204" charset="-122"/>
                          <a:sym typeface="+mn-ea"/>
                        </a:rPr>
                        <a:t>（红色预警）</a:t>
                      </a:r>
                      <a:r>
                        <a:rPr lang="zh-CN" altLang="en-US" sz="1400" dirty="0">
                          <a:effectLst/>
                          <a:latin typeface="微软雅黑" panose="020B0503020204020204" charset="-122"/>
                          <a:ea typeface="微软雅黑" panose="020B0503020204020204" charset="-122"/>
                          <a:cs typeface="微软雅黑" panose="020B0503020204020204" charset="-122"/>
                          <a:sym typeface="+mn-ea"/>
                        </a:rPr>
                        <a:t>”选项</a:t>
                      </a:r>
                      <a:r>
                        <a:rPr lang="zh-CN" altLang="zh-CN" sz="1400" dirty="0">
                          <a:effectLst/>
                          <a:latin typeface="微软雅黑" panose="020B0503020204020204" charset="-122"/>
                          <a:ea typeface="微软雅黑" panose="020B0503020204020204" charset="-122"/>
                          <a:cs typeface="微软雅黑" panose="020B0503020204020204" charset="-122"/>
                          <a:sym typeface="+mn-ea"/>
                        </a:rPr>
                        <a:t>需要师傅立即处理或</a:t>
                      </a:r>
                      <a:r>
                        <a:rPr lang="zh-CN" altLang="en-US" sz="1400" dirty="0">
                          <a:effectLst/>
                          <a:latin typeface="微软雅黑" panose="020B0503020204020204" charset="-122"/>
                          <a:ea typeface="微软雅黑" panose="020B0503020204020204" charset="-122"/>
                          <a:cs typeface="微软雅黑" panose="020B0503020204020204" charset="-122"/>
                          <a:sym typeface="+mn-ea"/>
                        </a:rPr>
                        <a:t>报单</a:t>
                      </a:r>
                      <a:r>
                        <a:rPr lang="zh-CN" altLang="zh-CN" sz="1400" dirty="0">
                          <a:effectLst/>
                          <a:latin typeface="微软雅黑" panose="020B0503020204020204" charset="-122"/>
                          <a:ea typeface="微软雅黑" panose="020B0503020204020204" charset="-122"/>
                          <a:cs typeface="微软雅黑" panose="020B0503020204020204" charset="-122"/>
                          <a:sym typeface="+mn-ea"/>
                        </a:rPr>
                        <a:t>，如发现勾选该选项</a:t>
                      </a:r>
                      <a:r>
                        <a:rPr lang="zh-CN" altLang="en-US" sz="1400" dirty="0">
                          <a:effectLst/>
                          <a:latin typeface="微软雅黑" panose="020B0503020204020204" charset="-122"/>
                          <a:ea typeface="微软雅黑" panose="020B0503020204020204" charset="-122"/>
                          <a:cs typeface="微软雅黑" panose="020B0503020204020204" charset="-122"/>
                          <a:sym typeface="+mn-ea"/>
                        </a:rPr>
                        <a:t>且</a:t>
                      </a:r>
                      <a:r>
                        <a:rPr lang="zh-CN" altLang="zh-CN" sz="1400" dirty="0">
                          <a:effectLst/>
                          <a:latin typeface="微软雅黑" panose="020B0503020204020204" charset="-122"/>
                          <a:ea typeface="微软雅黑" panose="020B0503020204020204" charset="-122"/>
                          <a:cs typeface="微软雅黑" panose="020B0503020204020204" charset="-122"/>
                          <a:sym typeface="+mn-ea"/>
                        </a:rPr>
                        <a:t>查询未有工单，</a:t>
                      </a:r>
                      <a:r>
                        <a:rPr lang="zh-CN" altLang="en-US" sz="1400" dirty="0">
                          <a:effectLst/>
                          <a:latin typeface="微软雅黑" panose="020B0503020204020204" charset="-122"/>
                          <a:ea typeface="微软雅黑" panose="020B0503020204020204" charset="-122"/>
                          <a:cs typeface="微软雅黑" panose="020B0503020204020204" charset="-122"/>
                          <a:sym typeface="+mn-ea"/>
                        </a:rPr>
                        <a:t>该</a:t>
                      </a:r>
                      <a:r>
                        <a:rPr lang="zh-CN" altLang="zh-CN" sz="1400" dirty="0">
                          <a:effectLst/>
                          <a:latin typeface="微软雅黑" panose="020B0503020204020204" charset="-122"/>
                          <a:ea typeface="微软雅黑" panose="020B0503020204020204" charset="-122"/>
                          <a:cs typeface="微软雅黑" panose="020B0503020204020204" charset="-122"/>
                          <a:sym typeface="+mn-ea"/>
                        </a:rPr>
                        <a:t>安检单视为不合格</a:t>
                      </a:r>
                      <a:r>
                        <a:rPr lang="zh-CN" altLang="en-US" sz="1400" dirty="0">
                          <a:effectLst/>
                          <a:latin typeface="微软雅黑" panose="020B0503020204020204" charset="-122"/>
                          <a:ea typeface="微软雅黑" panose="020B0503020204020204" charset="-122"/>
                          <a:cs typeface="微软雅黑" panose="020B0503020204020204" charset="-122"/>
                          <a:sym typeface="+mn-ea"/>
                        </a:rPr>
                        <a:t>；</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r>
                        <a:rPr lang="zh-CN" altLang="zh-CN" sz="1400" dirty="0">
                          <a:effectLst/>
                          <a:latin typeface="微软雅黑" panose="020B0503020204020204" charset="-122"/>
                          <a:ea typeface="微软雅黑" panose="020B0503020204020204" charset="-122"/>
                          <a:cs typeface="微软雅黑" panose="020B0503020204020204" charset="-122"/>
                          <a:sym typeface="+mn-ea"/>
                        </a:rPr>
                        <a:t>照片</a:t>
                      </a:r>
                      <a:r>
                        <a:rPr lang="zh-CN" altLang="en-US" sz="1400" dirty="0">
                          <a:effectLst/>
                          <a:latin typeface="微软雅黑" panose="020B0503020204020204" charset="-122"/>
                          <a:ea typeface="微软雅黑" panose="020B0503020204020204" charset="-122"/>
                          <a:cs typeface="微软雅黑" panose="020B0503020204020204" charset="-122"/>
                          <a:sym typeface="+mn-ea"/>
                        </a:rPr>
                        <a:t>必须</a:t>
                      </a:r>
                      <a:r>
                        <a:rPr lang="zh-CN" altLang="zh-CN" sz="1400" dirty="0">
                          <a:effectLst/>
                          <a:latin typeface="微软雅黑" panose="020B0503020204020204" charset="-122"/>
                          <a:ea typeface="微软雅黑" panose="020B0503020204020204" charset="-122"/>
                          <a:cs typeface="微软雅黑" panose="020B0503020204020204" charset="-122"/>
                          <a:sym typeface="+mn-ea"/>
                        </a:rPr>
                        <a:t>需</a:t>
                      </a:r>
                      <a:r>
                        <a:rPr lang="zh-CN" altLang="en-US" sz="1400" dirty="0">
                          <a:effectLst/>
                          <a:latin typeface="微软雅黑" panose="020B0503020204020204" charset="-122"/>
                          <a:ea typeface="微软雅黑" panose="020B0503020204020204" charset="-122"/>
                          <a:cs typeface="微软雅黑" panose="020B0503020204020204" charset="-122"/>
                          <a:sym typeface="+mn-ea"/>
                        </a:rPr>
                        <a:t>清晰</a:t>
                      </a:r>
                      <a:r>
                        <a:rPr lang="zh-CN" altLang="zh-CN" sz="1400" dirty="0">
                          <a:effectLst/>
                          <a:latin typeface="微软雅黑" panose="020B0503020204020204" charset="-122"/>
                          <a:ea typeface="微软雅黑" panose="020B0503020204020204" charset="-122"/>
                          <a:cs typeface="微软雅黑" panose="020B0503020204020204" charset="-122"/>
                          <a:sym typeface="+mn-ea"/>
                        </a:rPr>
                        <a:t>看到</a:t>
                      </a:r>
                      <a:r>
                        <a:rPr lang="zh-CN" altLang="en-US" sz="1400" dirty="0">
                          <a:effectLst/>
                          <a:latin typeface="微软雅黑" panose="020B0503020204020204" charset="-122"/>
                          <a:ea typeface="微软雅黑" panose="020B0503020204020204" charset="-122"/>
                          <a:cs typeface="微软雅黑" panose="020B0503020204020204" charset="-122"/>
                          <a:sym typeface="+mn-ea"/>
                        </a:rPr>
                        <a:t>热水器四周环境、试火和胶管与热水器连接处照片，且照片与勾选内容对应</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在备注处补充。</a:t>
                      </a:r>
                      <a:endParaRPr lang="zh-CN" altLang="en-US" sz="1400" dirty="0">
                        <a:effectLst/>
                        <a:latin typeface="微软雅黑" panose="020B0503020204020204" charset="-122"/>
                        <a:ea typeface="微软雅黑" panose="020B0503020204020204" charset="-122"/>
                        <a:cs typeface="微软雅黑" panose="020B0503020204020204" charset="-122"/>
                        <a:sym typeface="+mn-ea"/>
                      </a:endParaRPr>
                    </a:p>
                    <a:p>
                      <a:pPr marL="342900" indent="-342900">
                        <a:buFont typeface="+mj-lt"/>
                        <a:buAutoNum type="alphaUcPeriod"/>
                      </a:pPr>
                      <a:r>
                        <a:rPr lang="zh-CN" altLang="en-US" sz="1400" dirty="0">
                          <a:effectLst/>
                          <a:latin typeface="微软雅黑" panose="020B0503020204020204" charset="-122"/>
                          <a:ea typeface="微软雅黑" panose="020B0503020204020204" charset="-122"/>
                          <a:cs typeface="微软雅黑" panose="020B0503020204020204" charset="-122"/>
                          <a:sym typeface="+mn-ea"/>
                        </a:rPr>
                        <a:t>直排式热水器可仅勾选</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直排式热水器</a:t>
                      </a:r>
                      <a:r>
                        <a:rPr lang="en-US" altLang="zh-CN" sz="1400" dirty="0">
                          <a:effectLst/>
                          <a:latin typeface="微软雅黑" panose="020B0503020204020204" charset="-122"/>
                          <a:ea typeface="微软雅黑" panose="020B0503020204020204" charset="-122"/>
                          <a:cs typeface="微软雅黑" panose="020B0503020204020204" charset="-122"/>
                          <a:sym typeface="+mn-ea"/>
                        </a:rPr>
                        <a:t>”</a:t>
                      </a:r>
                      <a:r>
                        <a:rPr lang="zh-CN" altLang="en-US" sz="1400" dirty="0">
                          <a:effectLst/>
                          <a:latin typeface="微软雅黑" panose="020B0503020204020204" charset="-122"/>
                          <a:ea typeface="微软雅黑" panose="020B0503020204020204" charset="-122"/>
                          <a:cs typeface="微软雅黑" panose="020B0503020204020204" charset="-122"/>
                          <a:sym typeface="+mn-ea"/>
                        </a:rPr>
                        <a:t>选项</a:t>
                      </a:r>
                      <a:endParaRPr lang="en-US" altLang="zh-CN" sz="1400" dirty="0">
                        <a:effectLst/>
                        <a:latin typeface="微软雅黑" panose="020B0503020204020204" charset="-122"/>
                        <a:ea typeface="微软雅黑" panose="020B0503020204020204" charset="-122"/>
                        <a:cs typeface="微软雅黑" panose="020B0503020204020204" charset="-122"/>
                        <a:sym typeface="+mn-ea"/>
                      </a:endParaRPr>
                    </a:p>
                  </a:txBody>
                  <a:tcPr marT="108000" anchor="ctr" anchorCtr="0"/>
                </a:tc>
              </a:tr>
            </a:tbl>
          </a:graphicData>
        </a:graphic>
      </p:graphicFrame>
      <p:graphicFrame>
        <p:nvGraphicFramePr>
          <p:cNvPr id="7" name="表格 6"/>
          <p:cNvGraphicFramePr/>
          <p:nvPr>
            <p:custDataLst>
              <p:tags r:id="rId2"/>
            </p:custDataLst>
          </p:nvPr>
        </p:nvGraphicFramePr>
        <p:xfrm>
          <a:off x="551815" y="3450590"/>
          <a:ext cx="11041380" cy="2782570"/>
        </p:xfrm>
        <a:graphic>
          <a:graphicData uri="http://schemas.openxmlformats.org/drawingml/2006/table">
            <a:tbl>
              <a:tblPr firstRow="1" bandRow="1">
                <a:tableStyleId>{5C22544A-7EE6-4342-B048-85BDC9FD1C3A}</a:tableStyleId>
              </a:tblPr>
              <a:tblGrid>
                <a:gridCol w="6216650"/>
                <a:gridCol w="4824730"/>
              </a:tblGrid>
              <a:tr h="365760">
                <a:tc>
                  <a:txBody>
                    <a:bodyPr/>
                    <a:p>
                      <a:pPr algn="ctr">
                        <a:buNone/>
                      </a:pPr>
                      <a:r>
                        <a:rPr lang="zh-CN" altLang="en-US"/>
                        <a:t>合格</a:t>
                      </a:r>
                      <a:endParaRPr lang="zh-CN" altLang="en-US"/>
                    </a:p>
                  </a:txBody>
                  <a:tcPr anchor="ctr" anchorCtr="0">
                    <a:solidFill>
                      <a:schemeClr val="accent2"/>
                    </a:solidFill>
                  </a:tcPr>
                </a:tc>
                <a:tc>
                  <a:txBody>
                    <a:bodyPr/>
                    <a:p>
                      <a:pPr algn="ctr">
                        <a:buNone/>
                      </a:pPr>
                      <a:r>
                        <a:rPr lang="zh-CN" altLang="en-US"/>
                        <a:t>不合格</a:t>
                      </a:r>
                      <a:r>
                        <a:rPr lang="zh-CN" altLang="en-US" sz="1800">
                          <a:sym typeface="+mn-ea"/>
                        </a:rPr>
                        <a:t>照片</a:t>
                      </a:r>
                      <a:endParaRPr lang="zh-CN" altLang="en-US"/>
                    </a:p>
                  </a:txBody>
                  <a:tcPr anchor="ctr" anchorCtr="0">
                    <a:solidFill>
                      <a:schemeClr val="accent2"/>
                    </a:solidFill>
                  </a:tcPr>
                </a:tc>
              </a:tr>
              <a:tr h="2416810">
                <a:tc>
                  <a:txBody>
                    <a:bodyPr/>
                    <a:p>
                      <a:pPr>
                        <a:buNone/>
                      </a:pPr>
                      <a:endParaRPr lang="zh-CN" altLang="en-US"/>
                    </a:p>
                  </a:txBody>
                  <a:tcPr>
                    <a:solidFill>
                      <a:srgbClr val="F8D7CD"/>
                    </a:solidFill>
                  </a:tcPr>
                </a:tc>
                <a:tc>
                  <a:txBody>
                    <a:bodyPr/>
                    <a:p>
                      <a:pPr>
                        <a:buNone/>
                      </a:pPr>
                      <a:endParaRPr lang="zh-CN" altLang="en-US"/>
                    </a:p>
                  </a:txBody>
                  <a:tcPr>
                    <a:solidFill>
                      <a:srgbClr val="F8D7CD"/>
                    </a:solidFill>
                  </a:tcPr>
                </a:tc>
              </a:tr>
            </a:tbl>
          </a:graphicData>
        </a:graphic>
      </p:graphicFrame>
      <p:pic>
        <p:nvPicPr>
          <p:cNvPr id="8" name="图片 7" descr="试火及胶管"/>
          <p:cNvPicPr>
            <a:picLocks noChangeAspect="1"/>
          </p:cNvPicPr>
          <p:nvPr>
            <p:custDataLst>
              <p:tags r:id="rId3"/>
            </p:custDataLst>
          </p:nvPr>
        </p:nvPicPr>
        <p:blipFill>
          <a:blip r:embed="rId4"/>
          <a:srcRect t="47260"/>
          <a:stretch>
            <a:fillRect/>
          </a:stretch>
        </p:blipFill>
        <p:spPr>
          <a:xfrm>
            <a:off x="2711450" y="3862705"/>
            <a:ext cx="1730375" cy="2304415"/>
          </a:xfrm>
          <a:prstGeom prst="rect">
            <a:avLst/>
          </a:prstGeom>
        </p:spPr>
      </p:pic>
      <p:pic>
        <p:nvPicPr>
          <p:cNvPr id="16" name="图片 15" descr="IMG_256"/>
          <p:cNvPicPr/>
          <p:nvPr>
            <p:custDataLst>
              <p:tags r:id="rId5"/>
            </p:custDataLst>
          </p:nvPr>
        </p:nvPicPr>
        <p:blipFill>
          <a:blip r:embed="rId6"/>
          <a:srcRect t="26415"/>
          <a:stretch>
            <a:fillRect/>
          </a:stretch>
        </p:blipFill>
        <p:spPr>
          <a:xfrm>
            <a:off x="7102475" y="3867150"/>
            <a:ext cx="1914525" cy="2295525"/>
          </a:xfrm>
          <a:prstGeom prst="rect">
            <a:avLst/>
          </a:prstGeom>
          <a:noFill/>
          <a:ln w="9525">
            <a:noFill/>
          </a:ln>
        </p:spPr>
      </p:pic>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pic>
        <p:nvPicPr>
          <p:cNvPr id="4" name="图片 3"/>
          <p:cNvPicPr>
            <a:picLocks noChangeAspect="1"/>
          </p:cNvPicPr>
          <p:nvPr/>
        </p:nvPicPr>
        <p:blipFill>
          <a:blip r:embed="rId7"/>
          <a:stretch>
            <a:fillRect/>
          </a:stretch>
        </p:blipFill>
        <p:spPr>
          <a:xfrm>
            <a:off x="839470" y="3860800"/>
            <a:ext cx="1760220" cy="2356485"/>
          </a:xfrm>
          <a:prstGeom prst="rect">
            <a:avLst/>
          </a:prstGeom>
        </p:spPr>
      </p:pic>
      <p:pic>
        <p:nvPicPr>
          <p:cNvPr id="9" name="图片 8"/>
          <p:cNvPicPr>
            <a:picLocks noChangeAspect="1"/>
          </p:cNvPicPr>
          <p:nvPr/>
        </p:nvPicPr>
        <p:blipFill>
          <a:blip r:embed="rId8"/>
          <a:stretch>
            <a:fillRect/>
          </a:stretch>
        </p:blipFill>
        <p:spPr>
          <a:xfrm>
            <a:off x="4656455" y="3860800"/>
            <a:ext cx="1726565" cy="2326005"/>
          </a:xfrm>
          <a:prstGeom prst="rect">
            <a:avLst/>
          </a:prstGeom>
        </p:spPr>
      </p:pic>
      <p:pic>
        <p:nvPicPr>
          <p:cNvPr id="12" name="图片 11"/>
          <p:cNvPicPr>
            <a:picLocks noChangeAspect="1"/>
          </p:cNvPicPr>
          <p:nvPr/>
        </p:nvPicPr>
        <p:blipFill>
          <a:blip r:embed="rId9"/>
          <a:stretch>
            <a:fillRect/>
          </a:stretch>
        </p:blipFill>
        <p:spPr>
          <a:xfrm>
            <a:off x="9408160" y="3860800"/>
            <a:ext cx="1699895" cy="23285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080" y="1515745"/>
            <a:ext cx="12192000" cy="4663440"/>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a:latin typeface="微软雅黑" panose="020B0503020204020204" charset="-122"/>
              <a:ea typeface="微软雅黑" panose="020B0503020204020204" charset="-122"/>
            </a:endParaRPr>
          </a:p>
        </p:txBody>
      </p:sp>
      <p:sp>
        <p:nvSpPr>
          <p:cNvPr id="13" name="文本框 12"/>
          <p:cNvSpPr txBox="1"/>
          <p:nvPr/>
        </p:nvSpPr>
        <p:spPr>
          <a:xfrm>
            <a:off x="108585" y="1515745"/>
            <a:ext cx="12038330" cy="4657725"/>
          </a:xfrm>
          <a:prstGeom prst="rect">
            <a:avLst/>
          </a:prstGeom>
          <a:noFill/>
        </p:spPr>
        <p:txBody>
          <a:bodyPr wrap="square" rtlCol="0" anchor="ctr" anchorCtr="0">
            <a:noAutofit/>
          </a:bodyPr>
          <a:lstStyle/>
          <a:p>
            <a:pPr marL="285750" indent="-285750" algn="just">
              <a:lnSpc>
                <a:spcPct val="200000"/>
              </a:lnSpc>
              <a:buFont typeface="Arial" panose="020B0604020202020204" pitchFamily="34" charset="0"/>
              <a:buChar char="•"/>
            </a:pPr>
            <a:r>
              <a:rPr lang="zh-CN" altLang="zh-CN" sz="1700" b="1" kern="100" dirty="0">
                <a:solidFill>
                  <a:schemeClr val="bg1"/>
                </a:solidFill>
                <a:effectLst/>
                <a:latin typeface="微软雅黑" panose="020B0503020204020204" charset="-122"/>
                <a:ea typeface="微软雅黑" panose="020B0503020204020204" charset="-122"/>
                <a:cs typeface="微软雅黑" panose="020B0503020204020204" charset="-122"/>
              </a:rPr>
              <a:t>每个镜头拍照的数量不限，但拍照内容必须与选项对应，例如：选择“未使用”选项，照片却出现</a:t>
            </a:r>
            <a:r>
              <a:rPr lang="zh-CN" altLang="en-US" sz="1700" b="1" kern="100" dirty="0">
                <a:solidFill>
                  <a:schemeClr val="bg1"/>
                </a:solidFill>
                <a:effectLst/>
                <a:latin typeface="微软雅黑" panose="020B0503020204020204" charset="-122"/>
                <a:ea typeface="微软雅黑" panose="020B0503020204020204" charset="-122"/>
                <a:cs typeface="微软雅黑" panose="020B0503020204020204" charset="-122"/>
              </a:rPr>
              <a:t>安装图片</a:t>
            </a:r>
            <a:r>
              <a:rPr lang="zh-CN" altLang="zh-CN" sz="1700" b="1" kern="100" dirty="0">
                <a:solidFill>
                  <a:schemeClr val="bg1"/>
                </a:solidFill>
                <a:effectLst/>
                <a:latin typeface="微软雅黑" panose="020B0503020204020204" charset="-122"/>
                <a:ea typeface="微软雅黑" panose="020B0503020204020204" charset="-122"/>
                <a:cs typeface="微软雅黑" panose="020B0503020204020204" charset="-122"/>
              </a:rPr>
              <a:t>视为不合格；</a:t>
            </a:r>
            <a:endParaRPr lang="zh-CN" altLang="zh-CN" sz="1700" b="1" kern="1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indent="-285750" algn="just">
              <a:lnSpc>
                <a:spcPct val="200000"/>
              </a:lnSpc>
              <a:buFont typeface="Arial" panose="020B0604020202020204" pitchFamily="34" charset="0"/>
              <a:buChar char="•"/>
            </a:pPr>
            <a:r>
              <a:rPr lang="zh-CN" altLang="en-US" sz="1700" b="1" kern="100" dirty="0">
                <a:solidFill>
                  <a:schemeClr val="bg1"/>
                </a:solidFill>
                <a:effectLst/>
                <a:latin typeface="微软雅黑" panose="020B0503020204020204" charset="-122"/>
                <a:ea typeface="微软雅黑" panose="020B0503020204020204" charset="-122"/>
                <a:cs typeface="微软雅黑" panose="020B0503020204020204" charset="-122"/>
              </a:rPr>
              <a:t>如灶具和热水器均勾选未使用，该安检单不合格，需真实体现用户在用燃气具；</a:t>
            </a:r>
            <a:endParaRPr lang="zh-CN" altLang="en-US" sz="1700" b="1" kern="1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indent="-285750" algn="just">
              <a:lnSpc>
                <a:spcPct val="200000"/>
              </a:lnSpc>
              <a:buFont typeface="Arial" panose="020B0604020202020204" pitchFamily="34" charset="0"/>
              <a:buChar char="•"/>
            </a:pPr>
            <a:r>
              <a:rPr lang="zh-CN" altLang="en-US" sz="1700" b="1" kern="100" dirty="0">
                <a:solidFill>
                  <a:schemeClr val="bg1"/>
                </a:solidFill>
                <a:effectLst/>
                <a:latin typeface="微软雅黑" panose="020B0503020204020204" charset="-122"/>
                <a:ea typeface="微软雅黑" panose="020B0503020204020204" charset="-122"/>
                <a:cs typeface="微软雅黑" panose="020B0503020204020204" charset="-122"/>
                <a:sym typeface="+mn-ea"/>
              </a:rPr>
              <a:t>勾选</a:t>
            </a:r>
            <a:r>
              <a:rPr lang="en-US" altLang="zh-CN" sz="1700" b="1" kern="1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700" b="1" kern="100" dirty="0">
                <a:solidFill>
                  <a:schemeClr val="bg1"/>
                </a:solidFill>
                <a:effectLst/>
                <a:latin typeface="微软雅黑" panose="020B0503020204020204" charset="-122"/>
                <a:ea typeface="微软雅黑" panose="020B0503020204020204" charset="-122"/>
                <a:cs typeface="微软雅黑" panose="020B0503020204020204" charset="-122"/>
                <a:sym typeface="+mn-ea"/>
              </a:rPr>
              <a:t>漏气</a:t>
            </a:r>
            <a:r>
              <a:rPr lang="en-US" altLang="zh-CN" sz="1700" b="1" kern="1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700" b="1" kern="100" dirty="0">
                <a:solidFill>
                  <a:schemeClr val="bg1"/>
                </a:solidFill>
                <a:effectLst/>
                <a:latin typeface="微软雅黑" panose="020B0503020204020204" charset="-122"/>
                <a:ea typeface="微软雅黑" panose="020B0503020204020204" charset="-122"/>
                <a:cs typeface="微软雅黑" panose="020B0503020204020204" charset="-122"/>
                <a:sym typeface="+mn-ea"/>
              </a:rPr>
              <a:t>选项，燃气具可以不用试火，但必须有工单，无工单该安检单不合格；</a:t>
            </a:r>
            <a:endParaRPr lang="en-US" altLang="zh-CN" sz="1700" b="1" kern="1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indent="-285750" algn="just">
              <a:lnSpc>
                <a:spcPct val="200000"/>
              </a:lnSpc>
              <a:buFont typeface="Arial" panose="020B0604020202020204" pitchFamily="34" charset="0"/>
              <a:buChar char="•"/>
            </a:pPr>
            <a:r>
              <a:rPr lang="zh-CN" altLang="en-US" sz="1700" b="1" kern="100" dirty="0">
                <a:solidFill>
                  <a:schemeClr val="bg1"/>
                </a:solidFill>
                <a:latin typeface="微软雅黑" panose="020B0503020204020204" charset="-122"/>
                <a:ea typeface="微软雅黑" panose="020B0503020204020204" charset="-122"/>
                <a:cs typeface="微软雅黑" panose="020B0503020204020204" charset="-122"/>
              </a:rPr>
              <a:t>要求的所有镜头，需全部有对应照片，如无对应镜头照片，安检单不合格；</a:t>
            </a:r>
            <a:endParaRPr lang="en-US" altLang="zh-CN" sz="1700" b="1" kern="1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indent="-285750" algn="just">
              <a:lnSpc>
                <a:spcPct val="200000"/>
              </a:lnSpc>
              <a:buFont typeface="Arial" panose="020B0604020202020204" pitchFamily="34" charset="0"/>
              <a:buChar char="•"/>
            </a:pPr>
            <a:r>
              <a:rPr lang="zh-CN" altLang="zh-CN" sz="1700" b="1" kern="100" dirty="0">
                <a:solidFill>
                  <a:schemeClr val="bg1"/>
                </a:solidFill>
                <a:latin typeface="微软雅黑" panose="020B0503020204020204" charset="-122"/>
                <a:ea typeface="微软雅黑" panose="020B0503020204020204" charset="-122"/>
                <a:cs typeface="微软雅黑" panose="020B0503020204020204" charset="-122"/>
              </a:rPr>
              <a:t>视频要求：必须清晰拍到与照片同样部位同样要求，且不可剧烈晃动，方可符合要求；</a:t>
            </a:r>
            <a:endParaRPr lang="en-US" altLang="zh-CN" sz="1700" b="1" kern="100" dirty="0">
              <a:solidFill>
                <a:schemeClr val="bg1"/>
              </a:solidFill>
              <a:latin typeface="微软雅黑" panose="020B0503020204020204" charset="-122"/>
              <a:ea typeface="微软雅黑" panose="020B0503020204020204" charset="-122"/>
              <a:cs typeface="微软雅黑" panose="020B0503020204020204" charset="-122"/>
            </a:endParaRPr>
          </a:p>
          <a:p>
            <a:pPr marL="285750" indent="-285750" algn="just">
              <a:lnSpc>
                <a:spcPct val="200000"/>
              </a:lnSpc>
              <a:buFont typeface="Arial" panose="020B0604020202020204" pitchFamily="34" charset="0"/>
              <a:buChar char="•"/>
            </a:pPr>
            <a:r>
              <a:rPr lang="zh-CN" altLang="zh-CN" sz="1700" b="1" kern="100" dirty="0">
                <a:solidFill>
                  <a:schemeClr val="bg1"/>
                </a:solidFill>
                <a:latin typeface="微软雅黑" panose="020B0503020204020204" charset="-122"/>
                <a:ea typeface="微软雅黑" panose="020B0503020204020204" charset="-122"/>
                <a:cs typeface="微软雅黑" panose="020B0503020204020204" charset="-122"/>
              </a:rPr>
              <a:t>客户签字：必须由客户自己签字，不允许代签，尽可能让客户签全名，如客户拒绝签字，</a:t>
            </a:r>
            <a:r>
              <a:rPr lang="zh-CN" altLang="en-US" sz="1700" b="1" kern="100" dirty="0">
                <a:solidFill>
                  <a:schemeClr val="bg1"/>
                </a:solidFill>
                <a:latin typeface="微软雅黑" panose="020B0503020204020204" charset="-122"/>
                <a:ea typeface="微软雅黑" panose="020B0503020204020204" charset="-122"/>
                <a:cs typeface="微软雅黑" panose="020B0503020204020204" charset="-122"/>
              </a:rPr>
              <a:t>选择“客户</a:t>
            </a:r>
            <a:r>
              <a:rPr lang="zh-CN" altLang="zh-CN" sz="1700" b="1" kern="100" dirty="0">
                <a:solidFill>
                  <a:schemeClr val="bg1"/>
                </a:solidFill>
                <a:latin typeface="微软雅黑" panose="020B0503020204020204" charset="-122"/>
                <a:ea typeface="微软雅黑" panose="020B0503020204020204" charset="-122"/>
                <a:cs typeface="微软雅黑" panose="020B0503020204020204" charset="-122"/>
              </a:rPr>
              <a:t>拒签</a:t>
            </a:r>
            <a:r>
              <a:rPr lang="zh-CN" altLang="en-US" sz="1700" b="1" kern="100" dirty="0">
                <a:solidFill>
                  <a:schemeClr val="bg1"/>
                </a:solidFill>
                <a:latin typeface="微软雅黑" panose="020B0503020204020204" charset="-122"/>
                <a:ea typeface="微软雅黑" panose="020B0503020204020204" charset="-122"/>
                <a:cs typeface="微软雅黑" panose="020B0503020204020204" charset="-122"/>
              </a:rPr>
              <a:t>”并</a:t>
            </a:r>
            <a:r>
              <a:rPr lang="zh-CN" altLang="zh-CN" sz="1700" b="1" kern="100" dirty="0">
                <a:solidFill>
                  <a:schemeClr val="bg1"/>
                </a:solidFill>
                <a:latin typeface="微软雅黑" panose="020B0503020204020204" charset="-122"/>
                <a:ea typeface="微软雅黑" panose="020B0503020204020204" charset="-122"/>
                <a:cs typeface="微软雅黑" panose="020B0503020204020204" charset="-122"/>
              </a:rPr>
              <a:t>备注拒签原因</a:t>
            </a:r>
            <a:r>
              <a:rPr lang="zh-CN" altLang="en-US" sz="1700" b="1" kern="100" dirty="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1700" b="1" kern="1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35836" y="876115"/>
            <a:ext cx="4548163"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3</a:t>
            </a:r>
            <a:r>
              <a:rPr lang="zh-CN" altLang="en-US" sz="2400" b="1" dirty="0">
                <a:latin typeface="等线 Light" panose="02010600030101010101" charset="-122"/>
                <a:ea typeface="等线 Light" panose="02010600030101010101" charset="-122"/>
                <a:sym typeface="+mn-ea"/>
              </a:rPr>
              <a:t>、安检标准</a:t>
            </a:r>
            <a:r>
              <a:rPr lang="en-US" altLang="zh-CN" sz="2400" b="1" dirty="0">
                <a:latin typeface="等线 Light" panose="02010600030101010101" charset="-122"/>
                <a:ea typeface="等线 Light" panose="02010600030101010101" charset="-122"/>
                <a:sym typeface="+mn-ea"/>
              </a:rPr>
              <a:t>-</a:t>
            </a:r>
            <a:r>
              <a:rPr lang="zh-CN" altLang="en-US" sz="2400" b="1" dirty="0">
                <a:latin typeface="等线 Light" panose="02010600030101010101" charset="-122"/>
                <a:ea typeface="等线 Light" panose="02010600030101010101" charset="-122"/>
                <a:sym typeface="+mn-ea"/>
              </a:rPr>
              <a:t>抽检说明及事项</a:t>
            </a:r>
            <a:endParaRPr lang="zh-CN" altLang="en-US" sz="2400" b="1" dirty="0">
              <a:latin typeface="等线 Light" panose="02010600030101010101" charset="-122"/>
              <a:ea typeface="等线 Light" panose="02010600030101010101" charset="-122"/>
              <a:sym typeface="+mn-ea"/>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1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891" y="194845"/>
            <a:ext cx="3582920"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4</a:t>
            </a:r>
            <a:r>
              <a:rPr lang="zh-CN" altLang="en-US" sz="2400" b="1" dirty="0">
                <a:latin typeface="等线 Light" panose="02010600030101010101" charset="-122"/>
                <a:ea typeface="等线 Light" panose="02010600030101010101" charset="-122"/>
                <a:sym typeface="+mn-ea"/>
              </a:rPr>
              <a:t>、合格整改照片示例</a:t>
            </a:r>
            <a:endParaRPr lang="zh-CN" altLang="en-US" sz="2400" b="1" dirty="0">
              <a:latin typeface="等线 Light" panose="02010600030101010101" charset="-122"/>
              <a:ea typeface="等线 Light" panose="02010600030101010101" charset="-122"/>
              <a:sym typeface="+mn-ea"/>
            </a:endParaRPr>
          </a:p>
        </p:txBody>
      </p:sp>
      <p:graphicFrame>
        <p:nvGraphicFramePr>
          <p:cNvPr id="15" name="表格 3"/>
          <p:cNvGraphicFramePr>
            <a:graphicFrameLocks noGrp="1"/>
          </p:cNvGraphicFramePr>
          <p:nvPr>
            <p:custDataLst>
              <p:tags r:id="rId1"/>
            </p:custDataLst>
          </p:nvPr>
        </p:nvGraphicFramePr>
        <p:xfrm>
          <a:off x="1487170" y="709930"/>
          <a:ext cx="4319905" cy="2709545"/>
        </p:xfrm>
        <a:graphic>
          <a:graphicData uri="http://schemas.openxmlformats.org/drawingml/2006/table">
            <a:tbl>
              <a:tblPr firstRow="1" bandRow="1">
                <a:tableStyleId>{21E4AEA4-8DFA-4A89-87EB-49C32662AFE0}</a:tableStyleId>
              </a:tblPr>
              <a:tblGrid>
                <a:gridCol w="2160270"/>
                <a:gridCol w="2159635"/>
              </a:tblGrid>
              <a:tr h="427990">
                <a:tc>
                  <a:txBody>
                    <a:bodyPr/>
                    <a:lstStyle/>
                    <a:p>
                      <a:pPr algn="ctr"/>
                      <a:r>
                        <a:rPr lang="zh-CN" altLang="en-US" sz="1800" dirty="0"/>
                        <a:t>整改前</a:t>
                      </a:r>
                      <a:endParaRPr lang="zh-CN" altLang="en-US" sz="1800" dirty="0"/>
                    </a:p>
                  </a:txBody>
                  <a:tcPr marT="108000"/>
                </a:tc>
                <a:tc>
                  <a:txBody>
                    <a:bodyPr/>
                    <a:lstStyle/>
                    <a:p>
                      <a:pPr algn="ctr"/>
                      <a:r>
                        <a:rPr lang="zh-CN" altLang="en-US" sz="1800" dirty="0"/>
                        <a:t>整改后</a:t>
                      </a:r>
                      <a:endParaRPr lang="zh-CN" altLang="en-US" sz="1800" dirty="0"/>
                    </a:p>
                  </a:txBody>
                  <a:tcPr marT="108000"/>
                </a:tc>
              </a:tr>
              <a:tr h="2281555">
                <a:tc>
                  <a:txBody>
                    <a:bodyPr/>
                    <a:lstStyle/>
                    <a:p>
                      <a:endParaRPr lang="zh-CN" altLang="en-US" dirty="0"/>
                    </a:p>
                  </a:txBody>
                  <a:tcPr marR="108000" marT="540000"/>
                </a:tc>
                <a:tc>
                  <a:txBody>
                    <a:bodyPr/>
                    <a:lstStyle/>
                    <a:p>
                      <a:endParaRPr lang="zh-CN" altLang="en-US" dirty="0"/>
                    </a:p>
                  </a:txBody>
                  <a:tcPr marR="108000" marT="540000"/>
                </a:tc>
              </a:tr>
            </a:tbl>
          </a:graphicData>
        </a:graphic>
      </p:graphicFrame>
      <p:pic>
        <p:nvPicPr>
          <p:cNvPr id="8" name="图片 7"/>
          <p:cNvPicPr>
            <a:picLocks noChangeAspect="1"/>
          </p:cNvPicPr>
          <p:nvPr/>
        </p:nvPicPr>
        <p:blipFill>
          <a:blip r:embed="rId2"/>
          <a:srcRect t="15834" r="10755" b="18608"/>
          <a:stretch>
            <a:fillRect/>
          </a:stretch>
        </p:blipFill>
        <p:spPr>
          <a:xfrm>
            <a:off x="1560195" y="1200785"/>
            <a:ext cx="2016125" cy="2190115"/>
          </a:xfrm>
          <a:prstGeom prst="rect">
            <a:avLst/>
          </a:prstGeom>
        </p:spPr>
      </p:pic>
      <p:pic>
        <p:nvPicPr>
          <p:cNvPr id="22" name="图片 21"/>
          <p:cNvPicPr>
            <a:picLocks noChangeAspect="1"/>
          </p:cNvPicPr>
          <p:nvPr/>
        </p:nvPicPr>
        <p:blipFill>
          <a:blip r:embed="rId3"/>
          <a:srcRect b="18608"/>
          <a:stretch>
            <a:fillRect/>
          </a:stretch>
        </p:blipFill>
        <p:spPr>
          <a:xfrm>
            <a:off x="3771265" y="1203325"/>
            <a:ext cx="2019300" cy="2186940"/>
          </a:xfrm>
          <a:prstGeom prst="rect">
            <a:avLst/>
          </a:prstGeom>
        </p:spPr>
      </p:pic>
      <p:graphicFrame>
        <p:nvGraphicFramePr>
          <p:cNvPr id="31" name="表格 3"/>
          <p:cNvGraphicFramePr>
            <a:graphicFrameLocks noGrp="1"/>
          </p:cNvGraphicFramePr>
          <p:nvPr>
            <p:custDataLst>
              <p:tags r:id="rId4"/>
            </p:custDataLst>
          </p:nvPr>
        </p:nvGraphicFramePr>
        <p:xfrm>
          <a:off x="5984875" y="709930"/>
          <a:ext cx="4319905" cy="2727325"/>
        </p:xfrm>
        <a:graphic>
          <a:graphicData uri="http://schemas.openxmlformats.org/drawingml/2006/table">
            <a:tbl>
              <a:tblPr firstRow="1" bandRow="1">
                <a:tableStyleId>{21E4AEA4-8DFA-4A89-87EB-49C32662AFE0}</a:tableStyleId>
              </a:tblPr>
              <a:tblGrid>
                <a:gridCol w="2160270"/>
                <a:gridCol w="2159635"/>
              </a:tblGrid>
              <a:tr h="427990">
                <a:tc>
                  <a:txBody>
                    <a:bodyPr/>
                    <a:lstStyle/>
                    <a:p>
                      <a:pPr algn="ctr"/>
                      <a:r>
                        <a:rPr lang="zh-CN" altLang="en-US" sz="1800" dirty="0"/>
                        <a:t>整改前</a:t>
                      </a:r>
                      <a:endParaRPr lang="zh-CN" altLang="en-US" sz="1800" dirty="0"/>
                    </a:p>
                  </a:txBody>
                  <a:tcPr marT="108000"/>
                </a:tc>
                <a:tc>
                  <a:txBody>
                    <a:bodyPr/>
                    <a:lstStyle/>
                    <a:p>
                      <a:pPr algn="ctr"/>
                      <a:r>
                        <a:rPr lang="zh-CN" altLang="en-US" sz="1800" dirty="0"/>
                        <a:t>整改后</a:t>
                      </a:r>
                      <a:endParaRPr lang="zh-CN" altLang="en-US" sz="1800" dirty="0"/>
                    </a:p>
                  </a:txBody>
                  <a:tcPr marT="108000"/>
                </a:tc>
              </a:tr>
              <a:tr h="2299335">
                <a:tc>
                  <a:txBody>
                    <a:bodyPr/>
                    <a:lstStyle/>
                    <a:p>
                      <a:endParaRPr lang="zh-CN" altLang="en-US" dirty="0"/>
                    </a:p>
                  </a:txBody>
                  <a:tcPr marR="108000" marT="540000"/>
                </a:tc>
                <a:tc>
                  <a:txBody>
                    <a:bodyPr/>
                    <a:lstStyle/>
                    <a:p>
                      <a:endParaRPr lang="zh-CN" altLang="en-US" dirty="0"/>
                    </a:p>
                  </a:txBody>
                  <a:tcPr marR="108000" marT="540000"/>
                </a:tc>
              </a:tr>
            </a:tbl>
          </a:graphicData>
        </a:graphic>
      </p:graphicFrame>
      <p:pic>
        <p:nvPicPr>
          <p:cNvPr id="26" name="图片 25"/>
          <p:cNvPicPr>
            <a:picLocks noChangeAspect="1"/>
          </p:cNvPicPr>
          <p:nvPr/>
        </p:nvPicPr>
        <p:blipFill>
          <a:blip r:embed="rId5"/>
          <a:srcRect b="18419"/>
          <a:stretch>
            <a:fillRect/>
          </a:stretch>
        </p:blipFill>
        <p:spPr>
          <a:xfrm>
            <a:off x="6056630" y="1200785"/>
            <a:ext cx="2016125" cy="2192020"/>
          </a:xfrm>
          <a:prstGeom prst="rect">
            <a:avLst/>
          </a:prstGeom>
        </p:spPr>
      </p:pic>
      <p:pic>
        <p:nvPicPr>
          <p:cNvPr id="28" name="图片 27"/>
          <p:cNvPicPr>
            <a:picLocks noChangeAspect="1"/>
          </p:cNvPicPr>
          <p:nvPr/>
        </p:nvPicPr>
        <p:blipFill>
          <a:blip r:embed="rId6"/>
          <a:srcRect b="18419"/>
          <a:stretch>
            <a:fillRect/>
          </a:stretch>
        </p:blipFill>
        <p:spPr>
          <a:xfrm>
            <a:off x="8216900" y="1200785"/>
            <a:ext cx="2016125" cy="2192020"/>
          </a:xfrm>
          <a:prstGeom prst="rect">
            <a:avLst/>
          </a:prstGeom>
        </p:spPr>
      </p:pic>
      <p:graphicFrame>
        <p:nvGraphicFramePr>
          <p:cNvPr id="38" name="表格 3"/>
          <p:cNvGraphicFramePr>
            <a:graphicFrameLocks noGrp="1"/>
          </p:cNvGraphicFramePr>
          <p:nvPr>
            <p:custDataLst>
              <p:tags r:id="rId7"/>
            </p:custDataLst>
          </p:nvPr>
        </p:nvGraphicFramePr>
        <p:xfrm>
          <a:off x="1487170" y="3627755"/>
          <a:ext cx="4319905" cy="2816860"/>
        </p:xfrm>
        <a:graphic>
          <a:graphicData uri="http://schemas.openxmlformats.org/drawingml/2006/table">
            <a:tbl>
              <a:tblPr firstRow="1" bandRow="1">
                <a:tableStyleId>{21E4AEA4-8DFA-4A89-87EB-49C32662AFE0}</a:tableStyleId>
              </a:tblPr>
              <a:tblGrid>
                <a:gridCol w="2160270"/>
                <a:gridCol w="2159635"/>
              </a:tblGrid>
              <a:tr h="431165">
                <a:tc>
                  <a:txBody>
                    <a:bodyPr/>
                    <a:lstStyle/>
                    <a:p>
                      <a:pPr algn="ctr"/>
                      <a:r>
                        <a:rPr lang="zh-CN" altLang="en-US" sz="1800" dirty="0"/>
                        <a:t>整改前</a:t>
                      </a:r>
                      <a:endParaRPr lang="zh-CN" altLang="en-US" sz="1800" dirty="0"/>
                    </a:p>
                  </a:txBody>
                  <a:tcPr marT="108000"/>
                </a:tc>
                <a:tc>
                  <a:txBody>
                    <a:bodyPr/>
                    <a:lstStyle/>
                    <a:p>
                      <a:pPr algn="ctr"/>
                      <a:r>
                        <a:rPr lang="zh-CN" altLang="en-US" sz="1800" dirty="0"/>
                        <a:t>整改后</a:t>
                      </a:r>
                      <a:endParaRPr lang="zh-CN" altLang="en-US" sz="1800" dirty="0"/>
                    </a:p>
                  </a:txBody>
                  <a:tcPr marT="108000"/>
                </a:tc>
              </a:tr>
              <a:tr h="2385695">
                <a:tc>
                  <a:txBody>
                    <a:bodyPr/>
                    <a:lstStyle/>
                    <a:p>
                      <a:endParaRPr lang="zh-CN" altLang="en-US" dirty="0"/>
                    </a:p>
                  </a:txBody>
                  <a:tcPr marR="108000" marT="540000"/>
                </a:tc>
                <a:tc>
                  <a:txBody>
                    <a:bodyPr/>
                    <a:lstStyle/>
                    <a:p>
                      <a:endParaRPr lang="zh-CN" altLang="en-US" dirty="0"/>
                    </a:p>
                  </a:txBody>
                  <a:tcPr marR="108000" marT="540000"/>
                </a:tc>
              </a:tr>
            </a:tbl>
          </a:graphicData>
        </a:graphic>
      </p:graphicFrame>
      <p:graphicFrame>
        <p:nvGraphicFramePr>
          <p:cNvPr id="41" name="表格 3"/>
          <p:cNvGraphicFramePr>
            <a:graphicFrameLocks noGrp="1"/>
          </p:cNvGraphicFramePr>
          <p:nvPr>
            <p:custDataLst>
              <p:tags r:id="rId8"/>
            </p:custDataLst>
          </p:nvPr>
        </p:nvGraphicFramePr>
        <p:xfrm>
          <a:off x="5984875" y="3627755"/>
          <a:ext cx="4319905" cy="2808605"/>
        </p:xfrm>
        <a:graphic>
          <a:graphicData uri="http://schemas.openxmlformats.org/drawingml/2006/table">
            <a:tbl>
              <a:tblPr firstRow="1" bandRow="1">
                <a:tableStyleId>{21E4AEA4-8DFA-4A89-87EB-49C32662AFE0}</a:tableStyleId>
              </a:tblPr>
              <a:tblGrid>
                <a:gridCol w="2160270"/>
                <a:gridCol w="2159635"/>
              </a:tblGrid>
              <a:tr h="436880">
                <a:tc>
                  <a:txBody>
                    <a:bodyPr/>
                    <a:lstStyle/>
                    <a:p>
                      <a:pPr algn="ctr"/>
                      <a:r>
                        <a:rPr lang="zh-CN" altLang="en-US" sz="1800" dirty="0"/>
                        <a:t>整改前</a:t>
                      </a:r>
                      <a:endParaRPr lang="zh-CN" altLang="en-US" sz="1800" dirty="0"/>
                    </a:p>
                  </a:txBody>
                  <a:tcPr marT="108000"/>
                </a:tc>
                <a:tc>
                  <a:txBody>
                    <a:bodyPr/>
                    <a:lstStyle/>
                    <a:p>
                      <a:pPr algn="ctr"/>
                      <a:r>
                        <a:rPr lang="zh-CN" altLang="en-US" sz="1800" dirty="0"/>
                        <a:t>整改后</a:t>
                      </a:r>
                      <a:endParaRPr lang="zh-CN" altLang="en-US" sz="1800" dirty="0"/>
                    </a:p>
                  </a:txBody>
                  <a:tcPr marT="108000"/>
                </a:tc>
              </a:tr>
              <a:tr h="2371725">
                <a:tc>
                  <a:txBody>
                    <a:bodyPr/>
                    <a:lstStyle/>
                    <a:p>
                      <a:endParaRPr lang="zh-CN" altLang="en-US" dirty="0"/>
                    </a:p>
                  </a:txBody>
                  <a:tcPr marR="108000" marT="540000"/>
                </a:tc>
                <a:tc>
                  <a:txBody>
                    <a:bodyPr/>
                    <a:lstStyle/>
                    <a:p>
                      <a:endParaRPr lang="zh-CN" altLang="en-US" dirty="0"/>
                    </a:p>
                  </a:txBody>
                  <a:tcPr marR="108000" marT="540000"/>
                </a:tc>
              </a:tr>
            </a:tbl>
          </a:graphicData>
        </a:graphic>
      </p:graphicFrame>
      <p:sp>
        <p:nvSpPr>
          <p:cNvPr id="7" name="灯片编号占位符 6"/>
          <p:cNvSpPr>
            <a:spLocks noGrp="1"/>
          </p:cNvSpPr>
          <p:nvPr>
            <p:ph type="sldNum" sz="quarter" idx="12"/>
          </p:nvPr>
        </p:nvSpPr>
        <p:spPr/>
        <p:txBody>
          <a:bodyPr/>
          <a:p>
            <a:fld id="{565CE74E-AB26-4998-AD42-012C4C1AD076}" type="slidenum">
              <a:rPr lang="zh-CN" altLang="en-US" smtClean="0"/>
            </a:fld>
            <a:endParaRPr lang="zh-CN" altLang="en-US"/>
          </a:p>
        </p:txBody>
      </p:sp>
      <p:pic>
        <p:nvPicPr>
          <p:cNvPr id="9" name="图片 8"/>
          <p:cNvPicPr/>
          <p:nvPr/>
        </p:nvPicPr>
        <p:blipFill>
          <a:blip r:embed="rId9"/>
          <a:stretch>
            <a:fillRect/>
          </a:stretch>
        </p:blipFill>
        <p:spPr>
          <a:xfrm>
            <a:off x="1631950" y="4148455"/>
            <a:ext cx="1980000" cy="2232000"/>
          </a:xfrm>
          <a:prstGeom prst="rect">
            <a:avLst/>
          </a:prstGeom>
        </p:spPr>
      </p:pic>
      <p:pic>
        <p:nvPicPr>
          <p:cNvPr id="10" name="图片 9"/>
          <p:cNvPicPr/>
          <p:nvPr/>
        </p:nvPicPr>
        <p:blipFill>
          <a:blip r:embed="rId10"/>
          <a:stretch>
            <a:fillRect/>
          </a:stretch>
        </p:blipFill>
        <p:spPr>
          <a:xfrm>
            <a:off x="3792220" y="4148455"/>
            <a:ext cx="1890000" cy="2232000"/>
          </a:xfrm>
          <a:prstGeom prst="rect">
            <a:avLst/>
          </a:prstGeom>
        </p:spPr>
      </p:pic>
      <p:pic>
        <p:nvPicPr>
          <p:cNvPr id="11" name="图片 10"/>
          <p:cNvPicPr/>
          <p:nvPr/>
        </p:nvPicPr>
        <p:blipFill>
          <a:blip r:embed="rId11"/>
          <a:stretch>
            <a:fillRect/>
          </a:stretch>
        </p:blipFill>
        <p:spPr>
          <a:xfrm>
            <a:off x="6168390" y="4148455"/>
            <a:ext cx="1890000" cy="2232000"/>
          </a:xfrm>
          <a:prstGeom prst="rect">
            <a:avLst/>
          </a:prstGeom>
        </p:spPr>
      </p:pic>
      <p:pic>
        <p:nvPicPr>
          <p:cNvPr id="12" name="图片 11"/>
          <p:cNvPicPr/>
          <p:nvPr/>
        </p:nvPicPr>
        <p:blipFill>
          <a:blip r:embed="rId12"/>
          <a:stretch>
            <a:fillRect/>
          </a:stretch>
        </p:blipFill>
        <p:spPr>
          <a:xfrm>
            <a:off x="8256270" y="4148455"/>
            <a:ext cx="1890000" cy="2232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13" y="1515804"/>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a:latin typeface="微软雅黑" panose="020B0503020204020204" charset="-122"/>
              <a:ea typeface="微软雅黑" panose="020B0503020204020204" charset="-122"/>
            </a:endParaRPr>
          </a:p>
        </p:txBody>
      </p:sp>
      <p:sp>
        <p:nvSpPr>
          <p:cNvPr id="13" name="文本框 12"/>
          <p:cNvSpPr txBox="1"/>
          <p:nvPr/>
        </p:nvSpPr>
        <p:spPr>
          <a:xfrm>
            <a:off x="134620" y="1772920"/>
            <a:ext cx="11922760" cy="3128010"/>
          </a:xfrm>
          <a:prstGeom prst="rect">
            <a:avLst/>
          </a:prstGeom>
          <a:noFill/>
        </p:spPr>
        <p:txBody>
          <a:bodyPr wrap="square" rtlCol="0" anchor="ctr" anchorCtr="0">
            <a:noAutofit/>
          </a:bodyPr>
          <a:lstStyle/>
          <a:p>
            <a:pPr marL="285750" indent="-285750" algn="just">
              <a:lnSpc>
                <a:spcPct val="200000"/>
              </a:lnSpc>
              <a:buFont typeface="Arial" panose="020B0604020202020204" pitchFamily="34" charset="0"/>
              <a:buChar char="•"/>
            </a:pPr>
            <a:r>
              <a:rPr lang="zh-CN" altLang="en-US" sz="1800" b="1" kern="100" dirty="0">
                <a:solidFill>
                  <a:schemeClr val="bg1"/>
                </a:solidFill>
                <a:effectLst/>
                <a:ea typeface="等线 Light" panose="02010600030101010101" charset="-122"/>
                <a:cs typeface="Times New Roman" panose="02020603050405020304" pitchFamily="18" charset="0"/>
              </a:rPr>
              <a:t>整改的照片必须含有时间、定位水印，且</a:t>
            </a:r>
            <a:r>
              <a:rPr lang="zh-CN" altLang="zh-CN" sz="1800" b="1" kern="100" dirty="0">
                <a:solidFill>
                  <a:schemeClr val="bg1"/>
                </a:solidFill>
                <a:effectLst/>
                <a:ea typeface="等线 Light" panose="02010600030101010101" charset="-122"/>
                <a:cs typeface="Times New Roman" panose="02020603050405020304" pitchFamily="18" charset="0"/>
              </a:rPr>
              <a:t>拍照内容必须与</a:t>
            </a:r>
            <a:r>
              <a:rPr lang="zh-CN" altLang="en-US" sz="1800" b="1" kern="100" dirty="0">
                <a:solidFill>
                  <a:schemeClr val="bg1"/>
                </a:solidFill>
                <a:effectLst/>
                <a:ea typeface="等线 Light" panose="02010600030101010101" charset="-122"/>
                <a:cs typeface="Times New Roman" panose="02020603050405020304" pitchFamily="18" charset="0"/>
              </a:rPr>
              <a:t>整改项</a:t>
            </a:r>
            <a:r>
              <a:rPr lang="zh-CN" altLang="zh-CN" sz="1800" b="1" kern="100" dirty="0">
                <a:solidFill>
                  <a:schemeClr val="bg1"/>
                </a:solidFill>
                <a:effectLst/>
                <a:ea typeface="等线 Light" panose="02010600030101010101" charset="-122"/>
                <a:cs typeface="Times New Roman" panose="02020603050405020304" pitchFamily="18" charset="0"/>
              </a:rPr>
              <a:t>对应，例如：</a:t>
            </a:r>
            <a:r>
              <a:rPr lang="zh-CN" altLang="en-US" sz="1800" b="1" kern="100" dirty="0">
                <a:solidFill>
                  <a:schemeClr val="bg1"/>
                </a:solidFill>
                <a:effectLst/>
                <a:ea typeface="等线 Light" panose="02010600030101010101" charset="-122"/>
                <a:cs typeface="Times New Roman" panose="02020603050405020304" pitchFamily="18" charset="0"/>
              </a:rPr>
              <a:t>整改项为</a:t>
            </a:r>
            <a:r>
              <a:rPr lang="zh-CN" altLang="zh-CN" sz="1800" b="1" kern="100" dirty="0">
                <a:solidFill>
                  <a:schemeClr val="bg1"/>
                </a:solidFill>
                <a:effectLst/>
                <a:ea typeface="等线 Light" panose="02010600030101010101" charset="-122"/>
                <a:cs typeface="Times New Roman" panose="02020603050405020304" pitchFamily="18" charset="0"/>
              </a:rPr>
              <a:t>“</a:t>
            </a:r>
            <a:r>
              <a:rPr lang="zh-CN" altLang="zh-CN" b="1" kern="100" dirty="0">
                <a:solidFill>
                  <a:schemeClr val="bg1"/>
                </a:solidFill>
                <a:ea typeface="等线 Light" panose="02010600030101010101" charset="-122"/>
                <a:cs typeface="Times New Roman" panose="02020603050405020304" pitchFamily="18" charset="0"/>
              </a:rPr>
              <a:t>未安装烟管</a:t>
            </a:r>
            <a:r>
              <a:rPr lang="zh-CN" altLang="zh-CN" sz="1800" b="1" kern="100" dirty="0">
                <a:solidFill>
                  <a:schemeClr val="bg1"/>
                </a:solidFill>
                <a:effectLst/>
                <a:ea typeface="等线 Light" panose="02010600030101010101" charset="-122"/>
                <a:cs typeface="Times New Roman" panose="02020603050405020304" pitchFamily="18" charset="0"/>
              </a:rPr>
              <a:t>”选项，</a:t>
            </a:r>
            <a:r>
              <a:rPr lang="zh-CN" altLang="en-US" sz="1800" b="1" kern="100" dirty="0">
                <a:solidFill>
                  <a:schemeClr val="bg1"/>
                </a:solidFill>
                <a:effectLst/>
                <a:ea typeface="等线 Light" panose="02010600030101010101" charset="-122"/>
                <a:cs typeface="Times New Roman" panose="02020603050405020304" pitchFamily="18" charset="0"/>
              </a:rPr>
              <a:t>整改后的</a:t>
            </a:r>
            <a:r>
              <a:rPr lang="zh-CN" altLang="zh-CN" sz="1800" b="1" kern="100" dirty="0">
                <a:solidFill>
                  <a:schemeClr val="bg1"/>
                </a:solidFill>
                <a:effectLst/>
                <a:ea typeface="等线 Light" panose="02010600030101010101" charset="-122"/>
                <a:cs typeface="Times New Roman" panose="02020603050405020304" pitchFamily="18" charset="0"/>
              </a:rPr>
              <a:t>照片</a:t>
            </a:r>
            <a:r>
              <a:rPr lang="zh-CN" altLang="en-US" sz="1800" b="1" kern="100" dirty="0">
                <a:solidFill>
                  <a:schemeClr val="bg1"/>
                </a:solidFill>
                <a:effectLst/>
                <a:ea typeface="等线 Light" panose="02010600030101010101" charset="-122"/>
                <a:cs typeface="Times New Roman" panose="02020603050405020304" pitchFamily="18" charset="0"/>
              </a:rPr>
              <a:t>拍的却是灶具，该安检单审核也不合格</a:t>
            </a:r>
            <a:r>
              <a:rPr lang="zh-CN" altLang="zh-CN" sz="1800" b="1" kern="100" dirty="0">
                <a:solidFill>
                  <a:schemeClr val="bg1"/>
                </a:solidFill>
                <a:effectLst/>
                <a:ea typeface="等线 Light" panose="02010600030101010101" charset="-122"/>
                <a:cs typeface="Times New Roman" panose="02020603050405020304" pitchFamily="18" charset="0"/>
              </a:rPr>
              <a:t>；</a:t>
            </a:r>
            <a:endParaRPr lang="zh-CN" altLang="zh-CN" sz="1800" b="1" kern="100" dirty="0">
              <a:solidFill>
                <a:schemeClr val="bg1"/>
              </a:solidFill>
              <a:effectLst/>
              <a:ea typeface="等线 Light" panose="02010600030101010101" charset="-122"/>
              <a:cs typeface="Times New Roman" panose="02020603050405020304" pitchFamily="18" charset="0"/>
            </a:endParaRPr>
          </a:p>
          <a:p>
            <a:pPr marL="285750" indent="-285750" algn="just">
              <a:lnSpc>
                <a:spcPct val="200000"/>
              </a:lnSpc>
              <a:buFont typeface="Arial" panose="020B0604020202020204" pitchFamily="34" charset="0"/>
              <a:buChar char="•"/>
            </a:pPr>
            <a:r>
              <a:rPr lang="zh-CN" altLang="en-US" sz="1800" b="1" kern="100" dirty="0">
                <a:solidFill>
                  <a:schemeClr val="bg1"/>
                </a:solidFill>
                <a:effectLst/>
                <a:ea typeface="等线 Light" panose="02010600030101010101" charset="-122"/>
                <a:cs typeface="Times New Roman" panose="02020603050405020304" pitchFamily="18" charset="0"/>
              </a:rPr>
              <a:t>整改后的照片中，整改内容必须明显区别于未整改前的内容，如前后照片无区别，该安检单审核不合格；</a:t>
            </a:r>
            <a:endParaRPr lang="en-US" altLang="zh-CN" sz="1800" b="1" kern="100" dirty="0">
              <a:solidFill>
                <a:schemeClr val="bg1"/>
              </a:solidFill>
              <a:effectLst/>
              <a:ea typeface="等线 Light" panose="02010600030101010101" charset="-122"/>
              <a:cs typeface="Times New Roman" panose="02020603050405020304" pitchFamily="18" charset="0"/>
            </a:endParaRPr>
          </a:p>
          <a:p>
            <a:pPr marL="285750" indent="-285750" algn="just">
              <a:lnSpc>
                <a:spcPct val="200000"/>
              </a:lnSpc>
              <a:buFont typeface="Arial" panose="020B0604020202020204" pitchFamily="34" charset="0"/>
              <a:buChar char="•"/>
            </a:pPr>
            <a:r>
              <a:rPr lang="zh-CN" altLang="en-US" sz="1800" b="1" kern="100" dirty="0">
                <a:solidFill>
                  <a:schemeClr val="bg1"/>
                </a:solidFill>
                <a:effectLst/>
                <a:ea typeface="等线 Light" panose="02010600030101010101" charset="-122"/>
                <a:cs typeface="Times New Roman" panose="02020603050405020304" pitchFamily="18" charset="0"/>
              </a:rPr>
              <a:t>整改后提交的照片必须符合安检照片的标准要求，如整改后提交的照片不符合安检照片的标准，该安检单不合格；</a:t>
            </a:r>
            <a:endParaRPr lang="en-US" altLang="zh-CN" sz="1800" b="1" kern="100" dirty="0">
              <a:solidFill>
                <a:schemeClr val="bg1"/>
              </a:solidFill>
              <a:effectLst/>
              <a:ea typeface="等线 Light" panose="02010600030101010101" charset="-122"/>
              <a:cs typeface="Times New Roman" panose="02020603050405020304" pitchFamily="18" charset="0"/>
            </a:endParaRPr>
          </a:p>
        </p:txBody>
      </p:sp>
      <p:sp>
        <p:nvSpPr>
          <p:cNvPr id="5" name="矩形 4"/>
          <p:cNvSpPr/>
          <p:nvPr/>
        </p:nvSpPr>
        <p:spPr>
          <a:xfrm>
            <a:off x="35837" y="876115"/>
            <a:ext cx="4332408" cy="46037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4-1</a:t>
            </a:r>
            <a:r>
              <a:rPr lang="zh-CN" altLang="en-US" sz="2400" b="1" dirty="0">
                <a:latin typeface="等线 Light" panose="02010600030101010101" charset="-122"/>
                <a:ea typeface="等线 Light" panose="02010600030101010101" charset="-122"/>
                <a:sym typeface="+mn-ea"/>
              </a:rPr>
              <a:t>、整改标准说明及注意事项</a:t>
            </a:r>
            <a:endParaRPr lang="zh-CN" altLang="en-US" sz="2400" b="1" dirty="0">
              <a:latin typeface="等线 Light" panose="02010600030101010101" charset="-122"/>
              <a:ea typeface="等线 Light" panose="02010600030101010101" charset="-122"/>
              <a:sym typeface="+mn-ea"/>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1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a:spLocks noGrp="1" noChangeArrowheads="1"/>
          </p:cNvSpPr>
          <p:nvPr/>
        </p:nvSpPr>
        <p:spPr bwMode="auto">
          <a:xfrm>
            <a:off x="3200476" y="1124744"/>
            <a:ext cx="5791048"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defTabSz="914400">
              <a:buFontTx/>
              <a:buNone/>
            </a:pPr>
            <a:endParaRPr lang="zh-CN" altLang="en-US" sz="15335" b="1" dirty="0">
              <a:solidFill>
                <a:srgbClr val="231815"/>
              </a:solidFill>
              <a:latin typeface="+mj-lt"/>
              <a:ea typeface="微软雅黑" panose="020B0503020204020204" charset="-122"/>
              <a:cs typeface="Arial" panose="020B0604020202020204" pitchFamily="34" charset="0"/>
              <a:sym typeface="微软雅黑" panose="020B0503020204020204" charset="-122"/>
            </a:endParaRPr>
          </a:p>
        </p:txBody>
      </p:sp>
      <p:sp>
        <p:nvSpPr>
          <p:cNvPr id="6" name="矩形 5"/>
          <p:cNvSpPr/>
          <p:nvPr/>
        </p:nvSpPr>
        <p:spPr>
          <a:xfrm>
            <a:off x="0" y="1298132"/>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a:latin typeface="微软雅黑" panose="020B0503020204020204" charset="-122"/>
              <a:ea typeface="微软雅黑" panose="020B0503020204020204" charset="-122"/>
            </a:endParaRPr>
          </a:p>
        </p:txBody>
      </p:sp>
      <p:sp>
        <p:nvSpPr>
          <p:cNvPr id="7" name="矩形 6"/>
          <p:cNvSpPr/>
          <p:nvPr/>
        </p:nvSpPr>
        <p:spPr>
          <a:xfrm>
            <a:off x="4751387" y="2633933"/>
            <a:ext cx="2897505" cy="748030"/>
          </a:xfrm>
          <a:prstGeom prst="rect">
            <a:avLst/>
          </a:prstGeom>
        </p:spPr>
        <p:txBody>
          <a:bodyPr wrap="none">
            <a:spAutoFit/>
          </a:bodyPr>
          <a:lstStyle/>
          <a:p>
            <a:pPr algn="ctr"/>
            <a:r>
              <a:rPr lang="zh-CN" altLang="en-US" sz="4265" b="1" dirty="0">
                <a:solidFill>
                  <a:schemeClr val="bg1"/>
                </a:solidFill>
                <a:latin typeface="等线 Light" panose="02010600030101010101" charset="-122"/>
                <a:ea typeface="等线 Light" panose="02010600030101010101" charset="-122"/>
              </a:rPr>
              <a:t>感谢聆听！</a:t>
            </a:r>
            <a:endParaRPr lang="zh-CN" altLang="en-US" sz="4265" b="1" dirty="0">
              <a:solidFill>
                <a:schemeClr val="bg1"/>
              </a:solidFill>
              <a:latin typeface="等线 Light" panose="02010600030101010101" charset="-122"/>
              <a:ea typeface="等线 Light" panose="02010600030101010101" charset="-122"/>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13" y="1515804"/>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a:latin typeface="微软雅黑" panose="020B0503020204020204" charset="-122"/>
              <a:ea typeface="微软雅黑" panose="020B0503020204020204" charset="-122"/>
            </a:endParaRPr>
          </a:p>
        </p:txBody>
      </p:sp>
      <p:sp>
        <p:nvSpPr>
          <p:cNvPr id="17" name="矩形 16"/>
          <p:cNvSpPr/>
          <p:nvPr/>
        </p:nvSpPr>
        <p:spPr>
          <a:xfrm>
            <a:off x="23184" y="984630"/>
            <a:ext cx="2112816" cy="461665"/>
          </a:xfrm>
          <a:prstGeom prst="rect">
            <a:avLst/>
          </a:prstGeom>
        </p:spPr>
        <p:txBody>
          <a:bodyPr wrap="square">
            <a:spAutoFit/>
          </a:bodyPr>
          <a:lstStyle/>
          <a:p>
            <a:pPr algn="ctr"/>
            <a:r>
              <a:rPr lang="en-US" altLang="zh-CN" sz="2400" b="1" dirty="0">
                <a:latin typeface="等线 Light" panose="02010600030101010101" charset="-122"/>
                <a:ea typeface="等线 Light" panose="02010600030101010101" charset="-122"/>
                <a:sym typeface="+mn-ea"/>
              </a:rPr>
              <a:t>2</a:t>
            </a:r>
            <a:r>
              <a:rPr lang="zh-CN" altLang="en-US" sz="2400" b="1" dirty="0">
                <a:latin typeface="等线 Light" panose="02010600030101010101" charset="-122"/>
                <a:ea typeface="等线 Light" panose="02010600030101010101" charset="-122"/>
                <a:sym typeface="+mn-ea"/>
              </a:rPr>
              <a:t>、存在问题</a:t>
            </a:r>
            <a:endParaRPr lang="zh-CN" altLang="en-US" sz="2400" b="1" dirty="0">
              <a:latin typeface="等线 Light" panose="02010600030101010101" charset="-122"/>
              <a:ea typeface="等线 Light" panose="02010600030101010101" charset="-122"/>
              <a:sym typeface="+mn-ea"/>
            </a:endParaRPr>
          </a:p>
        </p:txBody>
      </p:sp>
      <p:sp>
        <p:nvSpPr>
          <p:cNvPr id="2" name="文本框 1"/>
          <p:cNvSpPr txBox="1"/>
          <p:nvPr>
            <p:custDataLst>
              <p:tags r:id="rId1"/>
            </p:custDataLst>
          </p:nvPr>
        </p:nvSpPr>
        <p:spPr>
          <a:xfrm>
            <a:off x="4511675" y="1905635"/>
            <a:ext cx="3491230" cy="3046095"/>
          </a:xfrm>
          <a:prstGeom prst="rect">
            <a:avLst/>
          </a:prstGeom>
          <a:noFill/>
        </p:spPr>
        <p:txBody>
          <a:bodyPr wrap="square" rtlCol="0">
            <a:spAutoFit/>
          </a:bodyPr>
          <a:p>
            <a:pPr marL="285750" indent="-285750" algn="just">
              <a:lnSpc>
                <a:spcPct val="200000"/>
              </a:lnSpc>
              <a:buFont typeface="Wingdings" panose="05000000000000000000" charset="0"/>
              <a:buChar char="u"/>
            </a:pPr>
            <a:r>
              <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乱勾乱选现象</a:t>
            </a:r>
            <a:endParaRPr lang="en-US" altLang="zh-CN" sz="24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a:p>
            <a:pPr marL="285750" indent="-285750" algn="just">
              <a:lnSpc>
                <a:spcPct val="200000"/>
              </a:lnSpc>
              <a:buFont typeface="Wingdings" panose="05000000000000000000" charset="0"/>
              <a:buChar char="u"/>
            </a:pPr>
            <a:r>
              <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上传虚假安检图片</a:t>
            </a:r>
            <a:endParaRPr lang="en-US" altLang="zh-CN" sz="24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a:p>
            <a:pPr marL="285750" indent="-285750" algn="just">
              <a:lnSpc>
                <a:spcPct val="200000"/>
              </a:lnSpc>
              <a:buFont typeface="Wingdings" panose="05000000000000000000" charset="0"/>
              <a:buChar char="u"/>
            </a:pPr>
            <a:r>
              <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评估现场能力不足</a:t>
            </a:r>
            <a:endParaRPr lang="en-US" altLang="zh-CN" sz="24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a:p>
            <a:pPr marL="285750" indent="-285750" algn="just">
              <a:lnSpc>
                <a:spcPct val="200000"/>
              </a:lnSpc>
              <a:buFont typeface="Wingdings" panose="05000000000000000000" charset="0"/>
              <a:buChar char="u"/>
            </a:pPr>
            <a:r>
              <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无法判定复杂场景</a:t>
            </a:r>
            <a:endPar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灯片编号占位符 2"/>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1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13" y="1515804"/>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a:latin typeface="微软雅黑" panose="020B0503020204020204" charset="-122"/>
              <a:ea typeface="微软雅黑" panose="020B0503020204020204" charset="-122"/>
            </a:endParaRPr>
          </a:p>
        </p:txBody>
      </p:sp>
      <p:sp>
        <p:nvSpPr>
          <p:cNvPr id="13" name="文本框 12"/>
          <p:cNvSpPr txBox="1"/>
          <p:nvPr/>
        </p:nvSpPr>
        <p:spPr>
          <a:xfrm>
            <a:off x="470889" y="1845000"/>
            <a:ext cx="11250222" cy="3046095"/>
          </a:xfrm>
          <a:prstGeom prst="rect">
            <a:avLst/>
          </a:prstGeom>
          <a:noFill/>
        </p:spPr>
        <p:txBody>
          <a:bodyPr wrap="square" rtlCol="0">
            <a:spAutoFit/>
          </a:bodyPr>
          <a:lstStyle/>
          <a:p>
            <a:pPr algn="just">
              <a:lnSpc>
                <a:spcPct val="200000"/>
              </a:lnSpc>
            </a:pPr>
            <a:r>
              <a:rPr lang="zh-CN"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服务公司所有入户行为</a:t>
            </a:r>
            <a:r>
              <a:rPr lang="zh-CN" altLang="en-US"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a:t>
            </a:r>
            <a:endParaRPr lang="en-US"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endParaRPr>
          </a:p>
          <a:p>
            <a:pPr marL="342900" indent="-342900" algn="just">
              <a:lnSpc>
                <a:spcPct val="200000"/>
              </a:lnSpc>
              <a:buFont typeface="Wingdings" panose="05000000000000000000" pitchFamily="2" charset="2"/>
              <a:buChar char="u"/>
            </a:pPr>
            <a:r>
              <a:rPr lang="zh-CN"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订单配送</a:t>
            </a:r>
            <a:r>
              <a:rPr lang="zh-CN" altLang="en-US"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（配送岗）</a:t>
            </a:r>
            <a:r>
              <a:rPr lang="zh-CN"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、派单维修</a:t>
            </a:r>
            <a:r>
              <a:rPr lang="en-US"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a:t>
            </a:r>
            <a:r>
              <a:rPr lang="zh-CN" altLang="en-US"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安检（维修岗）</a:t>
            </a:r>
            <a:r>
              <a:rPr lang="zh-CN"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、自主安检</a:t>
            </a:r>
            <a:r>
              <a:rPr lang="zh-CN" altLang="en-US"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（业务岗）</a:t>
            </a:r>
            <a:endParaRPr lang="en-US"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endParaRPr>
          </a:p>
          <a:p>
            <a:pPr algn="just">
              <a:lnSpc>
                <a:spcPct val="200000"/>
              </a:lnSpc>
            </a:pPr>
            <a:r>
              <a:rPr lang="zh-CN"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执行全覆盖规范安检，实现入户百分百安检，杜绝燃气安全事故</a:t>
            </a:r>
            <a:r>
              <a:rPr lang="zh-CN" altLang="en-US"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a:t>
            </a:r>
            <a:endParaRPr lang="en-US"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endParaRPr>
          </a:p>
          <a:p>
            <a:pPr marL="342900" indent="-342900" algn="just">
              <a:lnSpc>
                <a:spcPct val="200000"/>
              </a:lnSpc>
              <a:buFont typeface="Wingdings" panose="05000000000000000000" pitchFamily="2" charset="2"/>
              <a:buChar char="u"/>
            </a:pPr>
            <a:r>
              <a:rPr lang="zh-CN" altLang="en-US"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执行安检单抽查审核制度，</a:t>
            </a:r>
            <a:r>
              <a:rPr lang="zh-CN"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以客户好评结果为导向，提升服务质量</a:t>
            </a:r>
            <a:r>
              <a:rPr lang="zh-CN" altLang="en-US"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a:t>
            </a:r>
            <a:endParaRPr lang="zh-CN" altLang="zh-CN" sz="2400" b="1" kern="100" dirty="0">
              <a:solidFill>
                <a:schemeClr val="bg1"/>
              </a:solidFill>
              <a:latin typeface="等线" panose="02010600030101010101" pitchFamily="2" charset="-122"/>
              <a:ea typeface="等线 Light" panose="02010600030101010101" charset="-122"/>
              <a:cs typeface="Times New Roman" panose="02020603050405020304" pitchFamily="18" charset="0"/>
            </a:endParaRPr>
          </a:p>
        </p:txBody>
      </p:sp>
      <p:sp>
        <p:nvSpPr>
          <p:cNvPr id="17" name="矩形 16"/>
          <p:cNvSpPr/>
          <p:nvPr/>
        </p:nvSpPr>
        <p:spPr>
          <a:xfrm>
            <a:off x="23184" y="984630"/>
            <a:ext cx="2184816" cy="461665"/>
          </a:xfrm>
          <a:prstGeom prst="rect">
            <a:avLst/>
          </a:prstGeom>
        </p:spPr>
        <p:txBody>
          <a:bodyPr wrap="square">
            <a:spAutoFit/>
          </a:bodyPr>
          <a:lstStyle/>
          <a:p>
            <a:pPr algn="ctr"/>
            <a:r>
              <a:rPr lang="en-US" altLang="zh-CN" sz="2400" b="1" dirty="0">
                <a:latin typeface="等线 Light" panose="02010600030101010101" charset="-122"/>
                <a:ea typeface="等线 Light" panose="02010600030101010101" charset="-122"/>
                <a:sym typeface="+mn-ea"/>
              </a:rPr>
              <a:t>3</a:t>
            </a:r>
            <a:r>
              <a:rPr lang="zh-CN" altLang="en-US" sz="2400" b="1" dirty="0">
                <a:latin typeface="等线 Light" panose="02010600030101010101" charset="-122"/>
                <a:ea typeface="等线 Light" panose="02010600030101010101" charset="-122"/>
                <a:sym typeface="+mn-ea"/>
              </a:rPr>
              <a:t>、目标要求</a:t>
            </a:r>
            <a:endParaRPr lang="zh-CN" altLang="en-US" sz="2400" b="1" dirty="0">
              <a:latin typeface="等线 Light" panose="02010600030101010101" charset="-122"/>
              <a:ea typeface="等线 Light" panose="02010600030101010101" charset="-122"/>
              <a:sym typeface="+mn-ea"/>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1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13" y="1515804"/>
            <a:ext cx="12192000" cy="382639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5">
              <a:latin typeface="微软雅黑" panose="020B0503020204020204" charset="-122"/>
              <a:ea typeface="微软雅黑" panose="020B0503020204020204" charset="-122"/>
            </a:endParaRPr>
          </a:p>
        </p:txBody>
      </p:sp>
      <p:sp>
        <p:nvSpPr>
          <p:cNvPr id="13" name="文本框 12"/>
          <p:cNvSpPr txBox="1"/>
          <p:nvPr/>
        </p:nvSpPr>
        <p:spPr>
          <a:xfrm>
            <a:off x="4008000" y="1917000"/>
            <a:ext cx="4032000" cy="2584673"/>
          </a:xfrm>
          <a:prstGeom prst="rect">
            <a:avLst/>
          </a:prstGeom>
          <a:noFill/>
        </p:spPr>
        <p:txBody>
          <a:bodyPr wrap="square" tIns="0" rtlCol="0">
            <a:spAutoFit/>
          </a:bodyPr>
          <a:lstStyle/>
          <a:p>
            <a:pPr marL="342900" indent="-342900">
              <a:lnSpc>
                <a:spcPct val="200000"/>
              </a:lnSpc>
              <a:buFont typeface="Wingdings" panose="05000000000000000000" pitchFamily="2" charset="2"/>
              <a:buChar char="Ø"/>
            </a:pPr>
            <a:r>
              <a:rPr lang="zh-CN" altLang="en-US" sz="28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安检系统：流程操作</a:t>
            </a:r>
            <a:endParaRPr lang="zh-CN" altLang="zh-CN" sz="2800" b="1" kern="100" dirty="0">
              <a:solidFill>
                <a:schemeClr val="bg1"/>
              </a:solidFill>
              <a:latin typeface="等线" panose="02010600030101010101" pitchFamily="2" charset="-122"/>
              <a:ea typeface="等线 Light" panose="02010600030101010101" charset="-122"/>
              <a:cs typeface="Times New Roman" panose="02020603050405020304" pitchFamily="18" charset="0"/>
            </a:endParaRPr>
          </a:p>
          <a:p>
            <a:pPr marL="342900" indent="-342900">
              <a:lnSpc>
                <a:spcPct val="200000"/>
              </a:lnSpc>
              <a:buFont typeface="Wingdings" panose="05000000000000000000" pitchFamily="2" charset="2"/>
              <a:buChar char="Ø"/>
            </a:pPr>
            <a:r>
              <a:rPr lang="zh-CN" altLang="en-US" sz="28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安检照片：清晰展示</a:t>
            </a:r>
            <a:endParaRPr lang="en-US" altLang="zh-CN" sz="2800" b="1" kern="100" dirty="0">
              <a:solidFill>
                <a:schemeClr val="bg1"/>
              </a:solidFill>
              <a:latin typeface="等线" panose="02010600030101010101" pitchFamily="2" charset="-122"/>
              <a:ea typeface="等线 Light" panose="02010600030101010101" charset="-122"/>
              <a:cs typeface="Times New Roman" panose="02020603050405020304" pitchFamily="18" charset="0"/>
            </a:endParaRPr>
          </a:p>
          <a:p>
            <a:pPr marL="342900" indent="-342900">
              <a:lnSpc>
                <a:spcPct val="200000"/>
              </a:lnSpc>
              <a:buFont typeface="Wingdings" panose="05000000000000000000" pitchFamily="2" charset="2"/>
              <a:buChar char="Ø"/>
            </a:pPr>
            <a:r>
              <a:rPr lang="zh-CN" altLang="en-US" sz="2800" b="1" kern="100" dirty="0">
                <a:solidFill>
                  <a:schemeClr val="bg1"/>
                </a:solidFill>
                <a:latin typeface="等线" panose="02010600030101010101" pitchFamily="2" charset="-122"/>
                <a:ea typeface="等线 Light" panose="02010600030101010101" charset="-122"/>
                <a:cs typeface="Times New Roman" panose="02020603050405020304" pitchFamily="18" charset="0"/>
              </a:rPr>
              <a:t>安检内容：准确对应</a:t>
            </a:r>
            <a:endParaRPr lang="en-US" altLang="zh-CN" sz="2800" b="1" kern="100" dirty="0">
              <a:solidFill>
                <a:schemeClr val="bg1"/>
              </a:solidFill>
              <a:latin typeface="等线" panose="02010600030101010101" pitchFamily="2" charset="-122"/>
              <a:ea typeface="等线 Light" panose="02010600030101010101" charset="-122"/>
              <a:cs typeface="Times New Roman" panose="02020603050405020304" pitchFamily="18" charset="0"/>
            </a:endParaRPr>
          </a:p>
        </p:txBody>
      </p:sp>
      <p:sp>
        <p:nvSpPr>
          <p:cNvPr id="17" name="矩形 16"/>
          <p:cNvSpPr/>
          <p:nvPr/>
        </p:nvSpPr>
        <p:spPr>
          <a:xfrm>
            <a:off x="23184" y="984630"/>
            <a:ext cx="2832816" cy="461665"/>
          </a:xfrm>
          <a:prstGeom prst="rect">
            <a:avLst/>
          </a:prstGeom>
        </p:spPr>
        <p:txBody>
          <a:bodyPr wrap="square">
            <a:spAutoFit/>
          </a:bodyPr>
          <a:lstStyle/>
          <a:p>
            <a:r>
              <a:rPr lang="en-US" altLang="zh-CN" sz="2400" b="1" dirty="0">
                <a:latin typeface="等线 Light" panose="02010600030101010101" charset="-122"/>
                <a:ea typeface="等线 Light" panose="02010600030101010101" charset="-122"/>
                <a:sym typeface="+mn-ea"/>
              </a:rPr>
              <a:t>4</a:t>
            </a:r>
            <a:r>
              <a:rPr lang="zh-CN" altLang="en-US" sz="2400" b="1" dirty="0">
                <a:latin typeface="等线 Light" panose="02010600030101010101" charset="-122"/>
                <a:ea typeface="等线 Light" panose="02010600030101010101" charset="-122"/>
                <a:sym typeface="+mn-ea"/>
              </a:rPr>
              <a:t>、安检标准概述</a:t>
            </a:r>
            <a:endParaRPr lang="zh-CN" altLang="en-US" sz="2400" b="1" dirty="0">
              <a:latin typeface="等线 Light" panose="02010600030101010101" charset="-122"/>
              <a:ea typeface="等线 Light" panose="02010600030101010101" charset="-122"/>
              <a:sym typeface="+mn-ea"/>
            </a:endParaRPr>
          </a:p>
        </p:txBody>
      </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1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custDataLst>
              <p:tags r:id="rId1"/>
            </p:custDataLst>
          </p:nvPr>
        </p:nvGrpSpPr>
        <p:grpSpPr>
          <a:xfrm>
            <a:off x="563245" y="655955"/>
            <a:ext cx="1833245" cy="4344035"/>
            <a:chOff x="12580" y="1318"/>
            <a:chExt cx="2887" cy="6841"/>
          </a:xfrm>
        </p:grpSpPr>
        <p:pic>
          <p:nvPicPr>
            <p:cNvPr id="111" name="图片 110"/>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2672" y="1318"/>
              <a:ext cx="2795" cy="6236"/>
            </a:xfrm>
            <a:prstGeom prst="rect">
              <a:avLst/>
            </a:prstGeom>
            <a:effectLst>
              <a:outerShdw blurRad="50800" dist="38100" dir="8100000" algn="tr" rotWithShape="0">
                <a:prstClr val="black">
                  <a:alpha val="40000"/>
                </a:prstClr>
              </a:outerShdw>
            </a:effectLst>
          </p:spPr>
        </p:pic>
        <p:sp>
          <p:nvSpPr>
            <p:cNvPr id="113" name="文本框 112"/>
            <p:cNvSpPr txBox="1"/>
            <p:nvPr>
              <p:custDataLst>
                <p:tags r:id="rId4"/>
              </p:custDataLst>
            </p:nvPr>
          </p:nvSpPr>
          <p:spPr>
            <a:xfrm>
              <a:off x="12580" y="7660"/>
              <a:ext cx="2876"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1</a:t>
              </a:r>
              <a:r>
                <a:rPr lang="zh-CN" altLang="en-US" dirty="0"/>
                <a:t>、新建客户信息</a:t>
              </a:r>
              <a:endParaRPr lang="zh-CN" altLang="en-US" dirty="0"/>
            </a:p>
          </p:txBody>
        </p:sp>
      </p:grpSp>
      <p:grpSp>
        <p:nvGrpSpPr>
          <p:cNvPr id="3" name="组合 2"/>
          <p:cNvGrpSpPr/>
          <p:nvPr>
            <p:custDataLst>
              <p:tags r:id="rId5"/>
            </p:custDataLst>
          </p:nvPr>
        </p:nvGrpSpPr>
        <p:grpSpPr>
          <a:xfrm>
            <a:off x="2725420" y="655955"/>
            <a:ext cx="1833245" cy="4344035"/>
            <a:chOff x="12580" y="1318"/>
            <a:chExt cx="2887" cy="6841"/>
          </a:xfrm>
        </p:grpSpPr>
        <p:pic>
          <p:nvPicPr>
            <p:cNvPr id="4" name="图片 3"/>
            <p:cNvPicPr>
              <a:picLocks noChangeAspect="1"/>
            </p:cNvPicPr>
            <p:nvPr>
              <p:custDataLst>
                <p:tags r:id="rId6"/>
              </p:custDataLst>
            </p:nvPr>
          </p:nvPicPr>
          <p:blipFill>
            <a:blip r:embed="rId3" cstate="print">
              <a:extLst>
                <a:ext uri="{28A0092B-C50C-407E-A947-70E740481C1C}">
                  <a14:useLocalDpi xmlns:a14="http://schemas.microsoft.com/office/drawing/2010/main" val="0"/>
                </a:ext>
              </a:extLst>
            </a:blip>
            <a:stretch>
              <a:fillRect/>
            </a:stretch>
          </p:blipFill>
          <p:spPr>
            <a:xfrm>
              <a:off x="12672" y="1318"/>
              <a:ext cx="2795" cy="6236"/>
            </a:xfrm>
            <a:prstGeom prst="rect">
              <a:avLst/>
            </a:prstGeom>
            <a:effectLst>
              <a:outerShdw blurRad="50800" dist="38100" dir="8100000" algn="tr" rotWithShape="0">
                <a:prstClr val="black">
                  <a:alpha val="40000"/>
                </a:prstClr>
              </a:outerShdw>
            </a:effectLst>
          </p:spPr>
        </p:pic>
        <p:sp>
          <p:nvSpPr>
            <p:cNvPr id="5" name="文本框 4"/>
            <p:cNvSpPr txBox="1"/>
            <p:nvPr>
              <p:custDataLst>
                <p:tags r:id="rId7"/>
              </p:custDataLst>
            </p:nvPr>
          </p:nvSpPr>
          <p:spPr>
            <a:xfrm>
              <a:off x="12580" y="7660"/>
              <a:ext cx="2876"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5</a:t>
              </a:r>
              <a:r>
                <a:rPr lang="zh-CN" altLang="en-US" dirty="0"/>
                <a:t>、新建客户信息</a:t>
              </a:r>
              <a:endParaRPr lang="zh-CN" altLang="en-US" dirty="0"/>
            </a:p>
          </p:txBody>
        </p:sp>
      </p:grpSp>
      <p:grpSp>
        <p:nvGrpSpPr>
          <p:cNvPr id="7" name="组合 6"/>
          <p:cNvGrpSpPr/>
          <p:nvPr>
            <p:custDataLst>
              <p:tags r:id="rId8"/>
            </p:custDataLst>
          </p:nvPr>
        </p:nvGrpSpPr>
        <p:grpSpPr>
          <a:xfrm>
            <a:off x="4833620" y="655955"/>
            <a:ext cx="1831975" cy="4544695"/>
            <a:chOff x="12582" y="1318"/>
            <a:chExt cx="2885" cy="7157"/>
          </a:xfrm>
        </p:grpSpPr>
        <p:pic>
          <p:nvPicPr>
            <p:cNvPr id="8" name="图片 7"/>
            <p:cNvPicPr>
              <a:picLocks noChangeAspect="1"/>
            </p:cNvPicPr>
            <p:nvPr>
              <p:custDataLst>
                <p:tags r:id="rId9"/>
              </p:custDataLst>
            </p:nvPr>
          </p:nvPicPr>
          <p:blipFill>
            <a:blip r:embed="rId3" cstate="print">
              <a:extLst>
                <a:ext uri="{28A0092B-C50C-407E-A947-70E740481C1C}">
                  <a14:useLocalDpi xmlns:a14="http://schemas.microsoft.com/office/drawing/2010/main" val="0"/>
                </a:ext>
              </a:extLst>
            </a:blip>
            <a:stretch>
              <a:fillRect/>
            </a:stretch>
          </p:blipFill>
          <p:spPr>
            <a:xfrm>
              <a:off x="12672" y="1318"/>
              <a:ext cx="2795" cy="6236"/>
            </a:xfrm>
            <a:prstGeom prst="rect">
              <a:avLst/>
            </a:prstGeom>
            <a:effectLst>
              <a:outerShdw blurRad="50800" dist="38100" dir="8100000" algn="tr" rotWithShape="0">
                <a:prstClr val="black">
                  <a:alpha val="40000"/>
                </a:prstClr>
              </a:outerShdw>
            </a:effectLst>
          </p:spPr>
        </p:pic>
        <p:sp>
          <p:nvSpPr>
            <p:cNvPr id="9" name="文本框 8"/>
            <p:cNvSpPr txBox="1"/>
            <p:nvPr>
              <p:custDataLst>
                <p:tags r:id="rId10"/>
              </p:custDataLst>
            </p:nvPr>
          </p:nvSpPr>
          <p:spPr>
            <a:xfrm>
              <a:off x="12582" y="7704"/>
              <a:ext cx="2662" cy="771"/>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2</a:t>
              </a:r>
              <a:r>
                <a:rPr lang="zh-CN" altLang="en-US" dirty="0"/>
                <a:t>、新建客户信息</a:t>
              </a:r>
              <a:r>
                <a:rPr lang="en-US" altLang="zh-CN" dirty="0"/>
                <a:t>-</a:t>
              </a:r>
              <a:r>
                <a:rPr lang="zh-CN" altLang="en-US" dirty="0"/>
                <a:t>家庭</a:t>
              </a:r>
              <a:r>
                <a:rPr lang="zh-CN" altLang="en-US" dirty="0"/>
                <a:t>客户</a:t>
              </a:r>
              <a:endParaRPr lang="zh-CN" altLang="en-US" dirty="0"/>
            </a:p>
          </p:txBody>
        </p:sp>
      </p:grpSp>
      <p:grpSp>
        <p:nvGrpSpPr>
          <p:cNvPr id="11" name="组合 10"/>
          <p:cNvGrpSpPr/>
          <p:nvPr>
            <p:custDataLst>
              <p:tags r:id="rId11"/>
            </p:custDataLst>
          </p:nvPr>
        </p:nvGrpSpPr>
        <p:grpSpPr>
          <a:xfrm>
            <a:off x="6993255" y="626745"/>
            <a:ext cx="1833245" cy="4547870"/>
            <a:chOff x="12580" y="1318"/>
            <a:chExt cx="2887" cy="7162"/>
          </a:xfrm>
        </p:grpSpPr>
        <p:pic>
          <p:nvPicPr>
            <p:cNvPr id="13" name="图片 12"/>
            <p:cNvPicPr>
              <a:picLocks noChangeAspect="1"/>
            </p:cNvPicPr>
            <p:nvPr>
              <p:custDataLst>
                <p:tags r:id="rId12"/>
              </p:custDataLst>
            </p:nvPr>
          </p:nvPicPr>
          <p:blipFill>
            <a:blip r:embed="rId3" cstate="print">
              <a:extLst>
                <a:ext uri="{28A0092B-C50C-407E-A947-70E740481C1C}">
                  <a14:useLocalDpi xmlns:a14="http://schemas.microsoft.com/office/drawing/2010/main" val="0"/>
                </a:ext>
              </a:extLst>
            </a:blip>
            <a:stretch>
              <a:fillRect/>
            </a:stretch>
          </p:blipFill>
          <p:spPr>
            <a:xfrm>
              <a:off x="12672" y="1318"/>
              <a:ext cx="2795" cy="6236"/>
            </a:xfrm>
            <a:prstGeom prst="rect">
              <a:avLst/>
            </a:prstGeom>
            <a:effectLst>
              <a:outerShdw blurRad="50800" dist="38100" dir="8100000" algn="tr" rotWithShape="0">
                <a:prstClr val="black">
                  <a:alpha val="40000"/>
                </a:prstClr>
              </a:outerShdw>
            </a:effectLst>
          </p:spPr>
        </p:pic>
        <p:sp>
          <p:nvSpPr>
            <p:cNvPr id="14" name="文本框 13"/>
            <p:cNvSpPr txBox="1"/>
            <p:nvPr>
              <p:custDataLst>
                <p:tags r:id="rId13"/>
              </p:custDataLst>
            </p:nvPr>
          </p:nvSpPr>
          <p:spPr>
            <a:xfrm>
              <a:off x="12580" y="7660"/>
              <a:ext cx="2876" cy="82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3</a:t>
              </a:r>
              <a:r>
                <a:rPr lang="zh-CN" altLang="en-US" dirty="0"/>
                <a:t>、新建客户信息</a:t>
              </a:r>
              <a:r>
                <a:rPr lang="en-US" altLang="zh-CN" dirty="0"/>
                <a:t>-</a:t>
              </a:r>
              <a:endParaRPr lang="en-US" altLang="zh-CN" dirty="0"/>
            </a:p>
            <a:p>
              <a:pPr algn="ctr"/>
              <a:r>
                <a:rPr lang="zh-CN" altLang="en-US" dirty="0"/>
                <a:t>商业</a:t>
              </a:r>
              <a:r>
                <a:rPr lang="zh-CN" altLang="en-US" dirty="0"/>
                <a:t>客户</a:t>
              </a:r>
              <a:endParaRPr lang="zh-CN" altLang="en-US" dirty="0"/>
            </a:p>
          </p:txBody>
        </p:sp>
      </p:grpSp>
      <p:pic>
        <p:nvPicPr>
          <p:cNvPr id="16" name="图片 15"/>
          <p:cNvPicPr/>
          <p:nvPr>
            <p:custDataLst>
              <p:tags r:id="rId14"/>
            </p:custDataLst>
          </p:nvPr>
        </p:nvPicPr>
        <p:blipFill>
          <a:blip r:embed="rId15"/>
          <a:stretch>
            <a:fillRect/>
          </a:stretch>
        </p:blipFill>
        <p:spPr>
          <a:xfrm>
            <a:off x="648970" y="1017270"/>
            <a:ext cx="1692275" cy="3312000"/>
          </a:xfrm>
          <a:prstGeom prst="rect">
            <a:avLst/>
          </a:prstGeom>
        </p:spPr>
      </p:pic>
      <p:pic>
        <p:nvPicPr>
          <p:cNvPr id="18" name="图片 17"/>
          <p:cNvPicPr/>
          <p:nvPr>
            <p:custDataLst>
              <p:tags r:id="rId16"/>
            </p:custDataLst>
          </p:nvPr>
        </p:nvPicPr>
        <p:blipFill>
          <a:blip r:embed="rId17"/>
          <a:stretch>
            <a:fillRect/>
          </a:stretch>
        </p:blipFill>
        <p:spPr>
          <a:xfrm>
            <a:off x="4916170" y="1028065"/>
            <a:ext cx="1692000" cy="3312000"/>
          </a:xfrm>
          <a:prstGeom prst="rect">
            <a:avLst/>
          </a:prstGeom>
        </p:spPr>
      </p:pic>
      <p:pic>
        <p:nvPicPr>
          <p:cNvPr id="19" name="图片 18"/>
          <p:cNvPicPr/>
          <p:nvPr>
            <p:custDataLst>
              <p:tags r:id="rId18"/>
            </p:custDataLst>
          </p:nvPr>
        </p:nvPicPr>
        <p:blipFill>
          <a:blip r:embed="rId19"/>
          <a:stretch>
            <a:fillRect/>
          </a:stretch>
        </p:blipFill>
        <p:spPr>
          <a:xfrm>
            <a:off x="7092950" y="982345"/>
            <a:ext cx="1692000" cy="3312000"/>
          </a:xfrm>
          <a:prstGeom prst="rect">
            <a:avLst/>
          </a:prstGeom>
        </p:spPr>
      </p:pic>
      <p:sp>
        <p:nvSpPr>
          <p:cNvPr id="108" name="文本框 107"/>
          <p:cNvSpPr txBox="1"/>
          <p:nvPr/>
        </p:nvSpPr>
        <p:spPr>
          <a:xfrm>
            <a:off x="408305" y="5048885"/>
            <a:ext cx="11234420" cy="182372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marL="171450" indent="-171450" algn="l">
              <a:buFont typeface="Wingdings" panose="05000000000000000000" charset="0"/>
              <a:buChar char="l"/>
            </a:pPr>
            <a:r>
              <a:rPr dirty="0"/>
              <a:t>建筑属性：商品房</a:t>
            </a:r>
            <a:r>
              <a:rPr lang="en-US" dirty="0"/>
              <a:t>/自建房</a:t>
            </a:r>
            <a:endParaRPr lang="en-US" dirty="0"/>
          </a:p>
          <a:p>
            <a:pPr marL="171450" indent="-171450" algn="l">
              <a:buFont typeface="Wingdings" panose="05000000000000000000" charset="0"/>
              <a:buChar char="l"/>
            </a:pPr>
            <a:r>
              <a:rPr dirty="0"/>
              <a:t>详细地址</a:t>
            </a:r>
            <a:r>
              <a:rPr lang="zh-CN" dirty="0"/>
              <a:t>：点定位按钮获取客户家</a:t>
            </a:r>
            <a:r>
              <a:rPr lang="zh-CN" dirty="0"/>
              <a:t>地址</a:t>
            </a:r>
            <a:endParaRPr lang="zh-CN" dirty="0"/>
          </a:p>
          <a:p>
            <a:pPr indent="0" algn="l">
              <a:buFont typeface="Wingdings" panose="05000000000000000000" charset="0"/>
              <a:buNone/>
            </a:pPr>
            <a:r>
              <a:rPr dirty="0"/>
              <a:t>商品房详细地址填写规范：必须录入小区名称、楼栋号、单元、房间号</a:t>
            </a:r>
            <a:r>
              <a:rPr lang="zh-CN" dirty="0"/>
              <a:t>；</a:t>
            </a:r>
            <a:endParaRPr lang="zh-CN" dirty="0"/>
          </a:p>
          <a:p>
            <a:pPr indent="0" algn="l">
              <a:buFont typeface="Wingdings" panose="05000000000000000000" charset="0"/>
              <a:buNone/>
            </a:pPr>
            <a:r>
              <a:rPr dirty="0"/>
              <a:t>独栋自建房需录入门牌号上的街道名称及编号多层出租自建房则需多录入房间号。</a:t>
            </a:r>
            <a:endParaRPr dirty="0"/>
          </a:p>
          <a:p>
            <a:pPr marL="171450" indent="-171450" algn="l">
              <a:buFont typeface="Wingdings" panose="05000000000000000000" charset="0"/>
              <a:buChar char="l"/>
            </a:pPr>
            <a:r>
              <a:rPr dirty="0"/>
              <a:t>用户区域类型：城市用户：指在市区或县城内的居民</a:t>
            </a:r>
            <a:r>
              <a:rPr lang="zh-CN" dirty="0"/>
              <a:t>；</a:t>
            </a:r>
            <a:r>
              <a:rPr dirty="0"/>
              <a:t>乡镇用户：指在乡镇镇上的居民</a:t>
            </a:r>
            <a:r>
              <a:rPr lang="zh-CN" dirty="0"/>
              <a:t>；</a:t>
            </a:r>
            <a:r>
              <a:rPr dirty="0"/>
              <a:t>农村用户：指自然村屯居民。</a:t>
            </a:r>
            <a:r>
              <a:rPr lang="zh-CN" dirty="0"/>
              <a:t>客户类型：家庭客户，需要拍客户家门头照、用气环境；商业客户，要填写主体单位类型、商业用户类型、门头</a:t>
            </a:r>
            <a:r>
              <a:rPr lang="zh-CN" dirty="0"/>
              <a:t>照</a:t>
            </a:r>
            <a:endParaRPr lang="zh-CN" dirty="0"/>
          </a:p>
          <a:p>
            <a:pPr marL="171450" indent="-171450" algn="l">
              <a:buFont typeface="Wingdings" panose="05000000000000000000" charset="0"/>
              <a:buChar char="l"/>
            </a:pPr>
            <a:endParaRPr lang="zh-CN" dirty="0"/>
          </a:p>
        </p:txBody>
      </p:sp>
      <p:pic>
        <p:nvPicPr>
          <p:cNvPr id="20" name="图片 19"/>
          <p:cNvPicPr/>
          <p:nvPr/>
        </p:nvPicPr>
        <p:blipFill>
          <a:blip r:embed="rId20"/>
          <a:stretch>
            <a:fillRect/>
          </a:stretch>
        </p:blipFill>
        <p:spPr>
          <a:xfrm>
            <a:off x="2817495" y="1028065"/>
            <a:ext cx="1692000" cy="3312000"/>
          </a:xfrm>
          <a:prstGeom prst="rect">
            <a:avLst/>
          </a:prstGeom>
        </p:spPr>
      </p:pic>
      <p:sp>
        <p:nvSpPr>
          <p:cNvPr id="6" name="矩形 5"/>
          <p:cNvSpPr/>
          <p:nvPr/>
        </p:nvSpPr>
        <p:spPr>
          <a:xfrm>
            <a:off x="107315" y="116840"/>
            <a:ext cx="7431405" cy="460375"/>
          </a:xfrm>
          <a:prstGeom prst="rect">
            <a:avLst/>
          </a:prstGeom>
        </p:spPr>
        <p:txBody>
          <a:bodyPr wrap="square">
            <a:spAutoFit/>
          </a:bodyPr>
          <a:lstStyle/>
          <a:p>
            <a:pPr algn="l"/>
            <a:r>
              <a:rPr lang="en-US" altLang="zh-CN" sz="2400" b="1" dirty="0">
                <a:latin typeface="等线 Light" panose="02010600030101010101" charset="-122"/>
                <a:ea typeface="等线 Light" panose="02010600030101010101" charset="-122"/>
                <a:sym typeface="+mn-ea"/>
              </a:rPr>
              <a:t>4-1</a:t>
            </a:r>
            <a:r>
              <a:rPr lang="zh-CN" altLang="en-US" sz="2400" b="1" dirty="0">
                <a:latin typeface="等线 Light" panose="02010600030101010101" charset="-122"/>
                <a:ea typeface="等线 Light" panose="02010600030101010101" charset="-122"/>
                <a:sym typeface="+mn-ea"/>
              </a:rPr>
              <a:t>、系统指引</a:t>
            </a:r>
            <a:r>
              <a:rPr lang="en-US" altLang="zh-CN" sz="2400" b="1" dirty="0">
                <a:latin typeface="等线 Light" panose="02010600030101010101" charset="-122"/>
                <a:ea typeface="等线 Light" panose="02010600030101010101" charset="-122"/>
                <a:sym typeface="+mn-ea"/>
              </a:rPr>
              <a:t>-</a:t>
            </a:r>
            <a:r>
              <a:rPr lang="zh-CN" altLang="en-US" sz="2400">
                <a:solidFill>
                  <a:srgbClr val="FF0000"/>
                </a:solidFill>
                <a:sym typeface="+mn-ea"/>
              </a:rPr>
              <a:t>配送</a:t>
            </a:r>
            <a:r>
              <a:rPr lang="en-US" altLang="zh-CN" sz="2400">
                <a:solidFill>
                  <a:srgbClr val="FF0000"/>
                </a:solidFill>
                <a:sym typeface="+mn-ea"/>
              </a:rPr>
              <a:t>APP</a:t>
            </a:r>
            <a:r>
              <a:rPr lang="zh-CN" altLang="en-US" sz="2400">
                <a:solidFill>
                  <a:srgbClr val="FF0000"/>
                </a:solidFill>
                <a:sym typeface="+mn-ea"/>
              </a:rPr>
              <a:t>添加客户资料</a:t>
            </a:r>
            <a:endParaRPr lang="zh-CN" altLang="en-US" sz="2400" b="1" dirty="0">
              <a:solidFill>
                <a:srgbClr val="FF0000"/>
              </a:solidFill>
              <a:latin typeface="等线 Light" panose="02010600030101010101" charset="-122"/>
              <a:ea typeface="等线 Light" panose="0201060003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892175" y="818198"/>
            <a:ext cx="1774190" cy="4338955"/>
            <a:chOff x="1010" y="1318"/>
            <a:chExt cx="2794" cy="6833"/>
          </a:xfrm>
        </p:grpSpPr>
        <p:pic>
          <p:nvPicPr>
            <p:cNvPr id="6" name="图片 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010" y="1318"/>
              <a:ext cx="2795" cy="6236"/>
            </a:xfrm>
            <a:prstGeom prst="rect">
              <a:avLst/>
            </a:prstGeom>
            <a:effectLst>
              <a:outerShdw blurRad="50800" dist="38100" dir="8100000" algn="tr" rotWithShape="0">
                <a:prstClr val="black">
                  <a:alpha val="40000"/>
                </a:prstClr>
              </a:outerShdw>
            </a:effectLst>
          </p:spPr>
        </p:pic>
        <p:sp>
          <p:nvSpPr>
            <p:cNvPr id="5" name="文本框 4"/>
            <p:cNvSpPr txBox="1"/>
            <p:nvPr>
              <p:custDataLst>
                <p:tags r:id="rId4"/>
              </p:custDataLst>
            </p:nvPr>
          </p:nvSpPr>
          <p:spPr>
            <a:xfrm>
              <a:off x="1139" y="7653"/>
              <a:ext cx="2551"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1</a:t>
              </a:r>
              <a:r>
                <a:rPr lang="zh-CN" altLang="en-US" dirty="0"/>
                <a:t>、点击客户名字</a:t>
              </a:r>
              <a:endParaRPr lang="zh-CN" altLang="en-US" dirty="0"/>
            </a:p>
          </p:txBody>
        </p:sp>
        <p:pic>
          <p:nvPicPr>
            <p:cNvPr id="22" name="图片 21" descr="54eec5c1a6ec71fe3756930fbed33b6"/>
            <p:cNvPicPr>
              <a:picLocks noChangeAspect="1"/>
            </p:cNvPicPr>
            <p:nvPr>
              <p:custDataLst>
                <p:tags r:id="rId5"/>
              </p:custDataLst>
            </p:nvPr>
          </p:nvPicPr>
          <p:blipFill>
            <a:blip r:embed="rId6"/>
            <a:srcRect/>
            <a:stretch>
              <a:fillRect/>
            </a:stretch>
          </p:blipFill>
          <p:spPr>
            <a:xfrm>
              <a:off x="1100" y="1887"/>
              <a:ext cx="2658" cy="5208"/>
            </a:xfrm>
            <a:prstGeom prst="rect">
              <a:avLst/>
            </a:prstGeom>
          </p:spPr>
        </p:pic>
      </p:grpSp>
      <p:grpSp>
        <p:nvGrpSpPr>
          <p:cNvPr id="9" name="组合 8"/>
          <p:cNvGrpSpPr/>
          <p:nvPr>
            <p:custDataLst>
              <p:tags r:id="rId7"/>
            </p:custDataLst>
          </p:nvPr>
        </p:nvGrpSpPr>
        <p:grpSpPr>
          <a:xfrm>
            <a:off x="5095875" y="816293"/>
            <a:ext cx="1877060" cy="4342765"/>
            <a:chOff x="6812" y="1318"/>
            <a:chExt cx="2956" cy="6839"/>
          </a:xfrm>
        </p:grpSpPr>
        <p:pic>
          <p:nvPicPr>
            <p:cNvPr id="19" name="图片 18"/>
            <p:cNvPicPr>
              <a:picLocks noChangeAspect="1"/>
            </p:cNvPicPr>
            <p:nvPr>
              <p:custDataLst>
                <p:tags r:id="rId8"/>
              </p:custDataLst>
            </p:nvPr>
          </p:nvPicPr>
          <p:blipFill>
            <a:blip r:embed="rId3" cstate="print">
              <a:extLst>
                <a:ext uri="{28A0092B-C50C-407E-A947-70E740481C1C}">
                  <a14:useLocalDpi xmlns:a14="http://schemas.microsoft.com/office/drawing/2010/main" val="0"/>
                </a:ext>
              </a:extLst>
            </a:blip>
            <a:stretch>
              <a:fillRect/>
            </a:stretch>
          </p:blipFill>
          <p:spPr>
            <a:xfrm>
              <a:off x="6953" y="1318"/>
              <a:ext cx="2795" cy="6236"/>
            </a:xfrm>
            <a:prstGeom prst="rect">
              <a:avLst/>
            </a:prstGeom>
            <a:effectLst>
              <a:outerShdw blurRad="50800" dist="38100" dir="8100000" algn="tr" rotWithShape="0">
                <a:prstClr val="black">
                  <a:alpha val="40000"/>
                </a:prstClr>
              </a:outerShdw>
            </a:effectLst>
          </p:spPr>
        </p:pic>
        <p:sp>
          <p:nvSpPr>
            <p:cNvPr id="42" name="文本框 41"/>
            <p:cNvSpPr txBox="1"/>
            <p:nvPr>
              <p:custDataLst>
                <p:tags r:id="rId9"/>
              </p:custDataLst>
            </p:nvPr>
          </p:nvSpPr>
          <p:spPr>
            <a:xfrm>
              <a:off x="6812" y="7659"/>
              <a:ext cx="2956"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3</a:t>
              </a:r>
              <a:r>
                <a:rPr lang="zh-CN" altLang="en-US" dirty="0"/>
                <a:t>、商品房客户信息</a:t>
              </a:r>
              <a:endParaRPr lang="zh-CN" altLang="en-US" dirty="0"/>
            </a:p>
          </p:txBody>
        </p:sp>
        <p:pic>
          <p:nvPicPr>
            <p:cNvPr id="28" name="图片 27" descr="cc8bb49ce930ac6e4f13ad284d72fef"/>
            <p:cNvPicPr>
              <a:picLocks noChangeAspect="1"/>
            </p:cNvPicPr>
            <p:nvPr>
              <p:custDataLst>
                <p:tags r:id="rId10"/>
              </p:custDataLst>
            </p:nvPr>
          </p:nvPicPr>
          <p:blipFill>
            <a:blip r:embed="rId11"/>
            <a:srcRect t="3722"/>
            <a:stretch>
              <a:fillRect/>
            </a:stretch>
          </p:blipFill>
          <p:spPr>
            <a:xfrm>
              <a:off x="7008" y="1887"/>
              <a:ext cx="2685" cy="5216"/>
            </a:xfrm>
            <a:prstGeom prst="rect">
              <a:avLst/>
            </a:prstGeom>
          </p:spPr>
        </p:pic>
      </p:grpSp>
      <p:grpSp>
        <p:nvGrpSpPr>
          <p:cNvPr id="10" name="组合 9"/>
          <p:cNvGrpSpPr/>
          <p:nvPr>
            <p:custDataLst>
              <p:tags r:id="rId12"/>
            </p:custDataLst>
          </p:nvPr>
        </p:nvGrpSpPr>
        <p:grpSpPr>
          <a:xfrm>
            <a:off x="7299960" y="815975"/>
            <a:ext cx="1832610" cy="4343400"/>
            <a:chOff x="9746" y="1318"/>
            <a:chExt cx="2886" cy="6840"/>
          </a:xfrm>
        </p:grpSpPr>
        <p:pic>
          <p:nvPicPr>
            <p:cNvPr id="25" name="图片 24"/>
            <p:cNvPicPr>
              <a:picLocks noChangeAspect="1"/>
            </p:cNvPicPr>
            <p:nvPr>
              <p:custDataLst>
                <p:tags r:id="rId13"/>
              </p:custDataLst>
            </p:nvPr>
          </p:nvPicPr>
          <p:blipFill>
            <a:blip r:embed="rId3" cstate="print">
              <a:extLst>
                <a:ext uri="{28A0092B-C50C-407E-A947-70E740481C1C}">
                  <a14:useLocalDpi xmlns:a14="http://schemas.microsoft.com/office/drawing/2010/main" val="0"/>
                </a:ext>
              </a:extLst>
            </a:blip>
            <a:stretch>
              <a:fillRect/>
            </a:stretch>
          </p:blipFill>
          <p:spPr>
            <a:xfrm>
              <a:off x="9838" y="1318"/>
              <a:ext cx="2795" cy="6236"/>
            </a:xfrm>
            <a:prstGeom prst="rect">
              <a:avLst/>
            </a:prstGeom>
            <a:effectLst>
              <a:outerShdw blurRad="50800" dist="38100" dir="8100000" algn="tr" rotWithShape="0">
                <a:prstClr val="black">
                  <a:alpha val="40000"/>
                </a:prstClr>
              </a:outerShdw>
            </a:effectLst>
          </p:spPr>
        </p:pic>
        <p:pic>
          <p:nvPicPr>
            <p:cNvPr id="29" name="图片 28" descr="00310aee12f620f9d0207e365ad0dd2"/>
            <p:cNvPicPr>
              <a:picLocks noChangeAspect="1"/>
            </p:cNvPicPr>
            <p:nvPr>
              <p:custDataLst>
                <p:tags r:id="rId14"/>
              </p:custDataLst>
            </p:nvPr>
          </p:nvPicPr>
          <p:blipFill>
            <a:blip r:embed="rId15"/>
            <a:stretch>
              <a:fillRect/>
            </a:stretch>
          </p:blipFill>
          <p:spPr>
            <a:xfrm>
              <a:off x="9885" y="1887"/>
              <a:ext cx="2675" cy="5216"/>
            </a:xfrm>
            <a:prstGeom prst="rect">
              <a:avLst/>
            </a:prstGeom>
          </p:spPr>
        </p:pic>
        <p:sp>
          <p:nvSpPr>
            <p:cNvPr id="104" name="文本框 103"/>
            <p:cNvSpPr txBox="1"/>
            <p:nvPr>
              <p:custDataLst>
                <p:tags r:id="rId16"/>
              </p:custDataLst>
            </p:nvPr>
          </p:nvSpPr>
          <p:spPr>
            <a:xfrm>
              <a:off x="9746" y="7660"/>
              <a:ext cx="2876"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4</a:t>
              </a:r>
              <a:r>
                <a:rPr lang="zh-CN" altLang="en-US" dirty="0"/>
                <a:t>、自建房客户信息</a:t>
              </a:r>
              <a:endParaRPr lang="zh-CN" altLang="en-US" dirty="0"/>
            </a:p>
          </p:txBody>
        </p:sp>
      </p:grpSp>
      <p:grpSp>
        <p:nvGrpSpPr>
          <p:cNvPr id="13" name="组合 12"/>
          <p:cNvGrpSpPr/>
          <p:nvPr>
            <p:custDataLst>
              <p:tags r:id="rId17"/>
            </p:custDataLst>
          </p:nvPr>
        </p:nvGrpSpPr>
        <p:grpSpPr>
          <a:xfrm>
            <a:off x="2993390" y="818198"/>
            <a:ext cx="1775460" cy="4338955"/>
            <a:chOff x="3895" y="1318"/>
            <a:chExt cx="2796" cy="6833"/>
          </a:xfrm>
        </p:grpSpPr>
        <p:pic>
          <p:nvPicPr>
            <p:cNvPr id="14" name="图片 13"/>
            <p:cNvPicPr>
              <a:picLocks noChangeAspect="1"/>
            </p:cNvPicPr>
            <p:nvPr>
              <p:custDataLst>
                <p:tags r:id="rId18"/>
              </p:custDataLst>
            </p:nvPr>
          </p:nvPicPr>
          <p:blipFill>
            <a:blip r:embed="rId3" cstate="print">
              <a:extLst>
                <a:ext uri="{28A0092B-C50C-407E-A947-70E740481C1C}">
                  <a14:useLocalDpi xmlns:a14="http://schemas.microsoft.com/office/drawing/2010/main" val="0"/>
                </a:ext>
              </a:extLst>
            </a:blip>
            <a:stretch>
              <a:fillRect/>
            </a:stretch>
          </p:blipFill>
          <p:spPr>
            <a:xfrm>
              <a:off x="3895" y="1318"/>
              <a:ext cx="2795" cy="6236"/>
            </a:xfrm>
            <a:prstGeom prst="rect">
              <a:avLst/>
            </a:prstGeom>
            <a:effectLst>
              <a:outerShdw blurRad="50800" dist="38100" dir="8100000" algn="tr" rotWithShape="0">
                <a:prstClr val="black">
                  <a:alpha val="40000"/>
                </a:prstClr>
              </a:outerShdw>
            </a:effectLst>
          </p:spPr>
        </p:pic>
        <p:sp>
          <p:nvSpPr>
            <p:cNvPr id="40" name="文本框 39"/>
            <p:cNvSpPr txBox="1"/>
            <p:nvPr>
              <p:custDataLst>
                <p:tags r:id="rId19"/>
              </p:custDataLst>
            </p:nvPr>
          </p:nvSpPr>
          <p:spPr>
            <a:xfrm>
              <a:off x="3933" y="7653"/>
              <a:ext cx="2759"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2</a:t>
              </a:r>
              <a:r>
                <a:rPr lang="zh-CN" altLang="en-US" dirty="0"/>
                <a:t>、</a:t>
              </a:r>
              <a:r>
                <a:rPr lang="zh-CN" altLang="en-US" dirty="0">
                  <a:sym typeface="+mn-ea"/>
                </a:rPr>
                <a:t>选择需编辑内容</a:t>
              </a:r>
              <a:endParaRPr lang="zh-CN" altLang="en-US" dirty="0"/>
            </a:p>
          </p:txBody>
        </p:sp>
        <p:pic>
          <p:nvPicPr>
            <p:cNvPr id="15" name="图片 14" descr="4aab7ad2288f96981a629803aa3934b"/>
            <p:cNvPicPr>
              <a:picLocks noChangeAspect="1"/>
            </p:cNvPicPr>
            <p:nvPr>
              <p:custDataLst>
                <p:tags r:id="rId20"/>
              </p:custDataLst>
            </p:nvPr>
          </p:nvPicPr>
          <p:blipFill>
            <a:blip r:embed="rId21"/>
            <a:stretch>
              <a:fillRect/>
            </a:stretch>
          </p:blipFill>
          <p:spPr>
            <a:xfrm>
              <a:off x="3951" y="1885"/>
              <a:ext cx="2684" cy="5210"/>
            </a:xfrm>
            <a:prstGeom prst="rect">
              <a:avLst/>
            </a:prstGeom>
          </p:spPr>
        </p:pic>
      </p:grpSp>
      <p:sp>
        <p:nvSpPr>
          <p:cNvPr id="108" name="文本框 107"/>
          <p:cNvSpPr txBox="1"/>
          <p:nvPr/>
        </p:nvSpPr>
        <p:spPr>
          <a:xfrm>
            <a:off x="408305" y="5242560"/>
            <a:ext cx="11234420" cy="1254125"/>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marL="171450" indent="-171450" algn="l">
              <a:buFont typeface="Wingdings" panose="05000000000000000000" charset="0"/>
              <a:buChar char="l"/>
            </a:pPr>
            <a:r>
              <a:rPr dirty="0"/>
              <a:t>建筑属性：商品房</a:t>
            </a:r>
            <a:r>
              <a:rPr lang="en-US" dirty="0"/>
              <a:t>/自建房</a:t>
            </a:r>
            <a:endParaRPr lang="en-US" dirty="0"/>
          </a:p>
          <a:p>
            <a:pPr marL="171450" indent="-171450" algn="l">
              <a:buFont typeface="Wingdings" panose="05000000000000000000" charset="0"/>
              <a:buChar char="l"/>
            </a:pPr>
            <a:r>
              <a:rPr dirty="0"/>
              <a:t>详细地址</a:t>
            </a:r>
            <a:r>
              <a:rPr lang="zh-CN" dirty="0"/>
              <a:t>：</a:t>
            </a:r>
            <a:endParaRPr lang="zh-CN" dirty="0"/>
          </a:p>
          <a:p>
            <a:pPr indent="0" algn="l">
              <a:buFont typeface="Wingdings" panose="05000000000000000000" charset="0"/>
              <a:buNone/>
            </a:pPr>
            <a:r>
              <a:rPr dirty="0"/>
              <a:t>商品房详细地址填写规范：必须录入小区名称、楼栋号、单元、房间号</a:t>
            </a:r>
            <a:r>
              <a:rPr lang="zh-CN" dirty="0"/>
              <a:t>；</a:t>
            </a:r>
            <a:endParaRPr lang="zh-CN" dirty="0"/>
          </a:p>
          <a:p>
            <a:pPr indent="0" algn="l">
              <a:buFont typeface="Wingdings" panose="05000000000000000000" charset="0"/>
              <a:buNone/>
            </a:pPr>
            <a:r>
              <a:rPr dirty="0"/>
              <a:t>独栋自建房需录入门牌号上的街道名称及编号多层出租自建房则需多录入房间号</a:t>
            </a:r>
            <a:endParaRPr dirty="0"/>
          </a:p>
          <a:p>
            <a:pPr marL="285750" indent="-285750" algn="l">
              <a:buFont typeface="Wingdings" panose="05000000000000000000" charset="0"/>
              <a:buChar char="l"/>
            </a:pPr>
            <a:r>
              <a:rPr lang="zh-CN" dirty="0"/>
              <a:t>补充客户门头照、用气</a:t>
            </a:r>
            <a:r>
              <a:rPr lang="zh-CN" dirty="0"/>
              <a:t>环境</a:t>
            </a:r>
            <a:endParaRPr lang="zh-CN" dirty="0"/>
          </a:p>
        </p:txBody>
      </p:sp>
      <p:sp>
        <p:nvSpPr>
          <p:cNvPr id="17" name="矩形 16"/>
          <p:cNvSpPr/>
          <p:nvPr/>
        </p:nvSpPr>
        <p:spPr>
          <a:xfrm>
            <a:off x="107315" y="116840"/>
            <a:ext cx="7431405" cy="460375"/>
          </a:xfrm>
          <a:prstGeom prst="rect">
            <a:avLst/>
          </a:prstGeom>
        </p:spPr>
        <p:txBody>
          <a:bodyPr wrap="square">
            <a:spAutoFit/>
          </a:bodyPr>
          <a:p>
            <a:pPr algn="l"/>
            <a:r>
              <a:rPr lang="en-US" altLang="zh-CN" sz="2400" b="1" dirty="0">
                <a:latin typeface="等线 Light" panose="02010600030101010101" charset="-122"/>
                <a:ea typeface="等线 Light" panose="02010600030101010101" charset="-122"/>
                <a:sym typeface="+mn-ea"/>
              </a:rPr>
              <a:t>4-1</a:t>
            </a:r>
            <a:r>
              <a:rPr lang="zh-CN" altLang="en-US" sz="2400" b="1" dirty="0">
                <a:latin typeface="等线 Light" panose="02010600030101010101" charset="-122"/>
                <a:ea typeface="等线 Light" panose="02010600030101010101" charset="-122"/>
                <a:sym typeface="+mn-ea"/>
              </a:rPr>
              <a:t>、系统指引</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配送</a:t>
            </a:r>
            <a:r>
              <a:rPr lang="en-US" altLang="zh-CN" sz="2400" b="1" dirty="0">
                <a:solidFill>
                  <a:srgbClr val="FF0000"/>
                </a:solidFill>
                <a:latin typeface="等线 Light" panose="02010600030101010101" charset="-122"/>
                <a:ea typeface="等线 Light" panose="02010600030101010101" charset="-122"/>
                <a:sym typeface="+mn-ea"/>
              </a:rPr>
              <a:t>APP</a:t>
            </a:r>
            <a:r>
              <a:rPr lang="zh-CN" altLang="en-US" sz="2400" b="1" dirty="0">
                <a:solidFill>
                  <a:srgbClr val="FF0000"/>
                </a:solidFill>
                <a:latin typeface="等线 Light" panose="02010600030101010101" charset="-122"/>
                <a:ea typeface="等线 Light" panose="02010600030101010101" charset="-122"/>
                <a:sym typeface="+mn-ea"/>
              </a:rPr>
              <a:t>客户资料完善操作流程</a:t>
            </a:r>
            <a:endParaRPr lang="zh-CN" altLang="en-US" sz="2400" b="1" dirty="0">
              <a:solidFill>
                <a:srgbClr val="FF0000"/>
              </a:solidFill>
              <a:latin typeface="等线 Light" panose="02010600030101010101" charset="-122"/>
              <a:ea typeface="等线 Light" panose="0201060003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advClick="0">
        <p159:morph option="byObject"/>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07315" y="116840"/>
            <a:ext cx="7644130" cy="460375"/>
          </a:xfrm>
          <a:prstGeom prst="rect">
            <a:avLst/>
          </a:prstGeom>
        </p:spPr>
        <p:txBody>
          <a:bodyPr wrap="square">
            <a:spAutoFit/>
          </a:bodyPr>
          <a:lstStyle/>
          <a:p>
            <a:pPr algn="l"/>
            <a:r>
              <a:rPr lang="en-US" altLang="zh-CN" sz="2400" b="1" dirty="0">
                <a:latin typeface="等线 Light" panose="02010600030101010101" charset="-122"/>
                <a:ea typeface="等线 Light" panose="02010600030101010101" charset="-122"/>
                <a:sym typeface="+mn-ea"/>
              </a:rPr>
              <a:t>4-1</a:t>
            </a:r>
            <a:r>
              <a:rPr lang="zh-CN" altLang="en-US" sz="2400" b="1" dirty="0">
                <a:latin typeface="等线 Light" panose="02010600030101010101" charset="-122"/>
                <a:ea typeface="等线 Light" panose="02010600030101010101" charset="-122"/>
                <a:sym typeface="+mn-ea"/>
              </a:rPr>
              <a:t>、系统指引</a:t>
            </a:r>
            <a:r>
              <a:rPr lang="en-US" altLang="zh-CN" sz="2400" b="1" dirty="0">
                <a:latin typeface="等线 Light" panose="02010600030101010101" charset="-122"/>
                <a:ea typeface="等线 Light" panose="02010600030101010101" charset="-122"/>
                <a:sym typeface="+mn-ea"/>
              </a:rPr>
              <a:t>-</a:t>
            </a:r>
            <a:r>
              <a:rPr lang="zh-CN" altLang="en-US" sz="2400" b="1" dirty="0">
                <a:solidFill>
                  <a:srgbClr val="FF0000"/>
                </a:solidFill>
                <a:latin typeface="等线 Light" panose="02010600030101010101" charset="-122"/>
                <a:ea typeface="等线 Light" panose="02010600030101010101" charset="-122"/>
                <a:sym typeface="+mn-ea"/>
              </a:rPr>
              <a:t>配送</a:t>
            </a:r>
            <a:r>
              <a:rPr lang="en-US" altLang="zh-CN" sz="2400" b="1" dirty="0">
                <a:solidFill>
                  <a:srgbClr val="FF0000"/>
                </a:solidFill>
                <a:latin typeface="等线 Light" panose="02010600030101010101" charset="-122"/>
                <a:ea typeface="等线 Light" panose="02010600030101010101" charset="-122"/>
                <a:sym typeface="+mn-ea"/>
              </a:rPr>
              <a:t>APP</a:t>
            </a:r>
            <a:r>
              <a:rPr lang="zh-CN" altLang="en-US" sz="2400" b="1" dirty="0">
                <a:solidFill>
                  <a:srgbClr val="FF0000"/>
                </a:solidFill>
                <a:latin typeface="等线 Light" panose="02010600030101010101" charset="-122"/>
                <a:ea typeface="等线 Light" panose="02010600030101010101" charset="-122"/>
                <a:sym typeface="+mn-ea"/>
              </a:rPr>
              <a:t>客户资料供气协议操作流程</a:t>
            </a:r>
            <a:endParaRPr lang="zh-CN" altLang="en-US" sz="2400" b="1" dirty="0">
              <a:solidFill>
                <a:srgbClr val="FF0000"/>
              </a:solidFill>
              <a:latin typeface="等线 Light" panose="02010600030101010101" charset="-122"/>
              <a:ea typeface="等线 Light" panose="02010600030101010101" charset="-122"/>
              <a:sym typeface="+mn-ea"/>
            </a:endParaRPr>
          </a:p>
        </p:txBody>
      </p:sp>
      <p:grpSp>
        <p:nvGrpSpPr>
          <p:cNvPr id="13" name="组合 12"/>
          <p:cNvGrpSpPr/>
          <p:nvPr>
            <p:custDataLst>
              <p:tags r:id="rId1"/>
            </p:custDataLst>
          </p:nvPr>
        </p:nvGrpSpPr>
        <p:grpSpPr>
          <a:xfrm>
            <a:off x="784860" y="836930"/>
            <a:ext cx="1774825" cy="4339590"/>
            <a:chOff x="1010" y="1318"/>
            <a:chExt cx="2795" cy="6834"/>
          </a:xfrm>
        </p:grpSpPr>
        <p:pic>
          <p:nvPicPr>
            <p:cNvPr id="6" name="图片 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010" y="1318"/>
              <a:ext cx="2795" cy="6236"/>
            </a:xfrm>
            <a:prstGeom prst="rect">
              <a:avLst/>
            </a:prstGeom>
            <a:effectLst>
              <a:outerShdw blurRad="50800" dist="38100" dir="8100000" algn="tr" rotWithShape="0">
                <a:prstClr val="black">
                  <a:alpha val="40000"/>
                </a:prstClr>
              </a:outerShdw>
            </a:effectLst>
          </p:spPr>
        </p:pic>
        <p:sp>
          <p:nvSpPr>
            <p:cNvPr id="3" name="文本框 2"/>
            <p:cNvSpPr txBox="1"/>
            <p:nvPr>
              <p:custDataLst>
                <p:tags r:id="rId4"/>
              </p:custDataLst>
            </p:nvPr>
          </p:nvSpPr>
          <p:spPr>
            <a:xfrm>
              <a:off x="1139" y="7653"/>
              <a:ext cx="2551"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1</a:t>
              </a:r>
              <a:r>
                <a:rPr lang="zh-CN" altLang="en-US" dirty="0"/>
                <a:t>、点击客户名字</a:t>
              </a:r>
              <a:endParaRPr lang="zh-CN" altLang="en-US" dirty="0"/>
            </a:p>
          </p:txBody>
        </p:sp>
      </p:grpSp>
      <p:sp>
        <p:nvSpPr>
          <p:cNvPr id="108" name="文本框 107"/>
          <p:cNvSpPr txBox="1"/>
          <p:nvPr/>
        </p:nvSpPr>
        <p:spPr>
          <a:xfrm>
            <a:off x="480060" y="5239385"/>
            <a:ext cx="11234420" cy="1195070"/>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marL="171450" indent="-171450" algn="l">
              <a:buFont typeface="Wingdings" panose="05000000000000000000" charset="0"/>
              <a:buChar char="l"/>
            </a:pPr>
            <a:r>
              <a:rPr lang="zh-CN" sz="1600" dirty="0"/>
              <a:t>供气协议：新增供气协议需填写完整相关信息，并将协议所有页面拍照上传；</a:t>
            </a:r>
            <a:endParaRPr lang="zh-CN" sz="1600" dirty="0"/>
          </a:p>
          <a:p>
            <a:pPr marL="171450" indent="-171450" algn="l">
              <a:buFont typeface="Wingdings" panose="05000000000000000000" charset="0"/>
              <a:buChar char="l"/>
            </a:pPr>
            <a:r>
              <a:rPr lang="zh-CN" sz="1600" dirty="0"/>
              <a:t>新增后客户名字会显示其他颜色，在任务列表显示</a:t>
            </a:r>
            <a:r>
              <a:rPr lang="zh-CN" sz="1600" dirty="0"/>
              <a:t>协议图</a:t>
            </a:r>
            <a:r>
              <a:rPr lang="zh-CN" sz="1600" dirty="0"/>
              <a:t>标，显示已有供气协议；</a:t>
            </a:r>
            <a:endParaRPr lang="zh-CN" sz="1600" dirty="0"/>
          </a:p>
          <a:p>
            <a:pPr marL="171450" indent="-171450" algn="l">
              <a:buFont typeface="Wingdings" panose="05000000000000000000" charset="0"/>
              <a:buChar char="l"/>
            </a:pPr>
            <a:r>
              <a:rPr lang="zh-CN" sz="1600" dirty="0"/>
              <a:t>配送员、营业员和客服岗位均可为客户添加供气协议资料，添加要求一致。</a:t>
            </a:r>
            <a:endParaRPr lang="zh-CN" sz="1600" dirty="0"/>
          </a:p>
        </p:txBody>
      </p:sp>
      <p:grpSp>
        <p:nvGrpSpPr>
          <p:cNvPr id="12" name="组合 11"/>
          <p:cNvGrpSpPr/>
          <p:nvPr>
            <p:custDataLst>
              <p:tags r:id="rId5"/>
            </p:custDataLst>
          </p:nvPr>
        </p:nvGrpSpPr>
        <p:grpSpPr>
          <a:xfrm>
            <a:off x="2975610" y="836930"/>
            <a:ext cx="1776095" cy="4339590"/>
            <a:chOff x="3895" y="1318"/>
            <a:chExt cx="2797" cy="6834"/>
          </a:xfrm>
        </p:grpSpPr>
        <p:pic>
          <p:nvPicPr>
            <p:cNvPr id="10" name="图片 9"/>
            <p:cNvPicPr>
              <a:picLocks noChangeAspect="1"/>
            </p:cNvPicPr>
            <p:nvPr>
              <p:custDataLst>
                <p:tags r:id="rId6"/>
              </p:custDataLst>
            </p:nvPr>
          </p:nvPicPr>
          <p:blipFill>
            <a:blip r:embed="rId3" cstate="print">
              <a:extLst>
                <a:ext uri="{28A0092B-C50C-407E-A947-70E740481C1C}">
                  <a14:useLocalDpi xmlns:a14="http://schemas.microsoft.com/office/drawing/2010/main" val="0"/>
                </a:ext>
              </a:extLst>
            </a:blip>
            <a:stretch>
              <a:fillRect/>
            </a:stretch>
          </p:blipFill>
          <p:spPr>
            <a:xfrm>
              <a:off x="3895" y="1318"/>
              <a:ext cx="2795" cy="6236"/>
            </a:xfrm>
            <a:prstGeom prst="rect">
              <a:avLst/>
            </a:prstGeom>
            <a:effectLst>
              <a:outerShdw blurRad="50800" dist="38100" dir="8100000" algn="tr" rotWithShape="0">
                <a:prstClr val="black">
                  <a:alpha val="40000"/>
                </a:prstClr>
              </a:outerShdw>
            </a:effectLst>
          </p:spPr>
        </p:pic>
        <p:sp>
          <p:nvSpPr>
            <p:cNvPr id="40" name="文本框 39"/>
            <p:cNvSpPr txBox="1"/>
            <p:nvPr>
              <p:custDataLst>
                <p:tags r:id="rId7"/>
              </p:custDataLst>
            </p:nvPr>
          </p:nvSpPr>
          <p:spPr>
            <a:xfrm>
              <a:off x="3933" y="7653"/>
              <a:ext cx="2759"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2</a:t>
              </a:r>
              <a:r>
                <a:rPr lang="zh-CN" altLang="en-US" dirty="0"/>
                <a:t>、</a:t>
              </a:r>
              <a:r>
                <a:rPr lang="zh-CN" altLang="en-US" dirty="0">
                  <a:sym typeface="+mn-ea"/>
                </a:rPr>
                <a:t>选择新增</a:t>
              </a:r>
              <a:r>
                <a:rPr lang="zh-CN" altLang="en-US" dirty="0">
                  <a:sym typeface="+mn-ea"/>
                </a:rPr>
                <a:t>协议</a:t>
              </a:r>
              <a:endParaRPr lang="zh-CN" altLang="en-US" dirty="0">
                <a:sym typeface="+mn-ea"/>
              </a:endParaRPr>
            </a:p>
          </p:txBody>
        </p:sp>
      </p:grpSp>
      <p:grpSp>
        <p:nvGrpSpPr>
          <p:cNvPr id="9" name="组合 8"/>
          <p:cNvGrpSpPr/>
          <p:nvPr>
            <p:custDataLst>
              <p:tags r:id="rId8"/>
            </p:custDataLst>
          </p:nvPr>
        </p:nvGrpSpPr>
        <p:grpSpPr>
          <a:xfrm>
            <a:off x="4948555" y="836930"/>
            <a:ext cx="1877060" cy="4343400"/>
            <a:chOff x="9524" y="1318"/>
            <a:chExt cx="2956" cy="6840"/>
          </a:xfrm>
        </p:grpSpPr>
        <p:pic>
          <p:nvPicPr>
            <p:cNvPr id="19" name="图片 18"/>
            <p:cNvPicPr>
              <a:picLocks noChangeAspect="1"/>
            </p:cNvPicPr>
            <p:nvPr>
              <p:custDataLst>
                <p:tags r:id="rId9"/>
              </p:custDataLst>
            </p:nvPr>
          </p:nvPicPr>
          <p:blipFill>
            <a:blip r:embed="rId3" cstate="print">
              <a:extLst>
                <a:ext uri="{28A0092B-C50C-407E-A947-70E740481C1C}">
                  <a14:useLocalDpi xmlns:a14="http://schemas.microsoft.com/office/drawing/2010/main" val="0"/>
                </a:ext>
              </a:extLst>
            </a:blip>
            <a:stretch>
              <a:fillRect/>
            </a:stretch>
          </p:blipFill>
          <p:spPr>
            <a:xfrm>
              <a:off x="9665" y="1318"/>
              <a:ext cx="2795" cy="6236"/>
            </a:xfrm>
            <a:prstGeom prst="rect">
              <a:avLst/>
            </a:prstGeom>
            <a:effectLst>
              <a:outerShdw blurRad="50800" dist="38100" dir="8100000" algn="tr" rotWithShape="0">
                <a:prstClr val="black">
                  <a:alpha val="40000"/>
                </a:prstClr>
              </a:outerShdw>
            </a:effectLst>
          </p:spPr>
        </p:pic>
        <p:sp>
          <p:nvSpPr>
            <p:cNvPr id="42" name="文本框 41"/>
            <p:cNvSpPr txBox="1"/>
            <p:nvPr>
              <p:custDataLst>
                <p:tags r:id="rId10"/>
              </p:custDataLst>
            </p:nvPr>
          </p:nvSpPr>
          <p:spPr>
            <a:xfrm>
              <a:off x="9524" y="7659"/>
              <a:ext cx="2956"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3</a:t>
              </a:r>
              <a:r>
                <a:rPr lang="zh-CN" altLang="en-US" dirty="0"/>
                <a:t>、添加客户</a:t>
              </a:r>
              <a:r>
                <a:rPr lang="zh-CN" altLang="en-US" dirty="0"/>
                <a:t>协议</a:t>
              </a:r>
              <a:endParaRPr lang="zh-CN" altLang="en-US" dirty="0"/>
            </a:p>
          </p:txBody>
        </p:sp>
      </p:grpSp>
      <p:grpSp>
        <p:nvGrpSpPr>
          <p:cNvPr id="8" name="组合 7"/>
          <p:cNvGrpSpPr/>
          <p:nvPr>
            <p:custDataLst>
              <p:tags r:id="rId11"/>
            </p:custDataLst>
          </p:nvPr>
        </p:nvGrpSpPr>
        <p:grpSpPr>
          <a:xfrm>
            <a:off x="7193280" y="836930"/>
            <a:ext cx="1833245" cy="4344035"/>
            <a:chOff x="12458" y="1318"/>
            <a:chExt cx="2887" cy="6841"/>
          </a:xfrm>
        </p:grpSpPr>
        <p:pic>
          <p:nvPicPr>
            <p:cNvPr id="25" name="图片 24"/>
            <p:cNvPicPr>
              <a:picLocks noChangeAspect="1"/>
            </p:cNvPicPr>
            <p:nvPr>
              <p:custDataLst>
                <p:tags r:id="rId12"/>
              </p:custDataLst>
            </p:nvPr>
          </p:nvPicPr>
          <p:blipFill>
            <a:blip r:embed="rId3" cstate="print">
              <a:extLst>
                <a:ext uri="{28A0092B-C50C-407E-A947-70E740481C1C}">
                  <a14:useLocalDpi xmlns:a14="http://schemas.microsoft.com/office/drawing/2010/main" val="0"/>
                </a:ext>
              </a:extLst>
            </a:blip>
            <a:stretch>
              <a:fillRect/>
            </a:stretch>
          </p:blipFill>
          <p:spPr>
            <a:xfrm>
              <a:off x="12550" y="1318"/>
              <a:ext cx="2795" cy="6236"/>
            </a:xfrm>
            <a:prstGeom prst="rect">
              <a:avLst/>
            </a:prstGeom>
            <a:effectLst>
              <a:outerShdw blurRad="50800" dist="38100" dir="8100000" algn="tr" rotWithShape="0">
                <a:prstClr val="black">
                  <a:alpha val="40000"/>
                </a:prstClr>
              </a:outerShdw>
            </a:effectLst>
          </p:spPr>
        </p:pic>
        <p:sp>
          <p:nvSpPr>
            <p:cNvPr id="104" name="文本框 103"/>
            <p:cNvSpPr txBox="1"/>
            <p:nvPr>
              <p:custDataLst>
                <p:tags r:id="rId13"/>
              </p:custDataLst>
            </p:nvPr>
          </p:nvSpPr>
          <p:spPr>
            <a:xfrm>
              <a:off x="12458" y="7660"/>
              <a:ext cx="2876" cy="499"/>
            </a:xfrm>
            <a:prstGeom prst="rect">
              <a:avLst/>
            </a:prstGeom>
            <a:noFill/>
          </p:spPr>
          <p:txBody>
            <a:bodyPr wrap="square" rtlCol="0" anchor="ctr" anchorCtr="0">
              <a:noAutofit/>
            </a:bodyPr>
            <a:lstStyle>
              <a:defPPr>
                <a:defRPr lang="zh-CN"/>
              </a:defPPr>
              <a:lvl1pPr algn="just">
                <a:defRPr sz="1400" b="1">
                  <a:solidFill>
                    <a:srgbClr val="FF0000"/>
                  </a:solidFill>
                </a:defRPr>
              </a:lvl1pPr>
            </a:lstStyle>
            <a:p>
              <a:pPr algn="ctr"/>
              <a:r>
                <a:rPr lang="en-US" altLang="zh-CN" dirty="0"/>
                <a:t>5</a:t>
              </a:r>
              <a:r>
                <a:rPr lang="zh-CN" altLang="en-US" dirty="0"/>
                <a:t>、客户协议</a:t>
              </a:r>
              <a:r>
                <a:rPr lang="zh-CN" altLang="en-US" dirty="0"/>
                <a:t>标识</a:t>
              </a:r>
              <a:endParaRPr lang="zh-CN" altLang="en-US" dirty="0"/>
            </a:p>
          </p:txBody>
        </p:sp>
      </p:grpSp>
      <p:sp>
        <p:nvSpPr>
          <p:cNvPr id="2" name="灯片编号占位符 1"/>
          <p:cNvSpPr>
            <a:spLocks noGrp="1"/>
          </p:cNvSpPr>
          <p:nvPr>
            <p:ph type="sldNum" sz="quarter" idx="12"/>
          </p:nvPr>
        </p:nvSpPr>
        <p:spPr/>
        <p:txBody>
          <a:bodyPr/>
          <a:p>
            <a:fld id="{565CE74E-AB26-4998-AD42-012C4C1AD076}" type="slidenum">
              <a:rPr lang="zh-CN" altLang="en-US" smtClean="0"/>
            </a:fld>
            <a:endParaRPr lang="zh-CN" altLang="en-US"/>
          </a:p>
        </p:txBody>
      </p:sp>
      <p:pic>
        <p:nvPicPr>
          <p:cNvPr id="20" name="图片 19"/>
          <p:cNvPicPr/>
          <p:nvPr>
            <p:custDataLst>
              <p:tags r:id="rId14"/>
            </p:custDataLst>
          </p:nvPr>
        </p:nvPicPr>
        <p:blipFill>
          <a:blip r:embed="rId15"/>
          <a:stretch>
            <a:fillRect/>
          </a:stretch>
        </p:blipFill>
        <p:spPr>
          <a:xfrm>
            <a:off x="804545" y="1196975"/>
            <a:ext cx="1706245" cy="3305175"/>
          </a:xfrm>
          <a:prstGeom prst="rect">
            <a:avLst/>
          </a:prstGeom>
        </p:spPr>
      </p:pic>
      <p:pic>
        <p:nvPicPr>
          <p:cNvPr id="21" name="图片 20"/>
          <p:cNvPicPr/>
          <p:nvPr>
            <p:custDataLst>
              <p:tags r:id="rId16"/>
            </p:custDataLst>
          </p:nvPr>
        </p:nvPicPr>
        <p:blipFill>
          <a:blip r:embed="rId17"/>
          <a:stretch>
            <a:fillRect/>
          </a:stretch>
        </p:blipFill>
        <p:spPr>
          <a:xfrm>
            <a:off x="3000375" y="1125220"/>
            <a:ext cx="1702800" cy="3506400"/>
          </a:xfrm>
          <a:prstGeom prst="rect">
            <a:avLst/>
          </a:prstGeom>
        </p:spPr>
      </p:pic>
      <p:pic>
        <p:nvPicPr>
          <p:cNvPr id="23" name="图片 22"/>
          <p:cNvPicPr/>
          <p:nvPr>
            <p:custDataLst>
              <p:tags r:id="rId18"/>
            </p:custDataLst>
          </p:nvPr>
        </p:nvPicPr>
        <p:blipFill>
          <a:blip r:embed="rId19"/>
          <a:stretch>
            <a:fillRect/>
          </a:stretch>
        </p:blipFill>
        <p:spPr>
          <a:xfrm>
            <a:off x="7277735" y="1196975"/>
            <a:ext cx="1706880" cy="3290570"/>
          </a:xfrm>
          <a:prstGeom prst="rect">
            <a:avLst/>
          </a:prstGeom>
        </p:spPr>
      </p:pic>
      <p:pic>
        <p:nvPicPr>
          <p:cNvPr id="24" name="图片 23"/>
          <p:cNvPicPr>
            <a:picLocks noChangeAspect="1"/>
          </p:cNvPicPr>
          <p:nvPr/>
        </p:nvPicPr>
        <p:blipFill>
          <a:blip r:embed="rId20"/>
          <a:stretch>
            <a:fillRect/>
          </a:stretch>
        </p:blipFill>
        <p:spPr>
          <a:xfrm>
            <a:off x="5088255" y="1196975"/>
            <a:ext cx="1679575" cy="33102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par>
    </p:tnLst>
    <p:bldLst>
      <p:bldP spid="108"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DIAGRAM_VIRTUALLY_FRAME" val="{&quot;height&quot;:370.85,&quot;left&quot;:67.45,&quot;top&quot;:60.65,&quot;width&quot;:821.7}"/>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370.85,&quot;left&quot;:67.45,&quot;top&quot;:60.65,&quot;width&quot;:821.7}"/>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 name="KSO_WM_DIAGRAM_VIRTUALLY_FRAME" val="{&quot;height&quot;:370.85,&quot;left&quot;:67.45,&quot;top&quot;:60.65,&quot;width&quot;:821.7}"/>
</p:tagLst>
</file>

<file path=ppt/tags/tag120.xml><?xml version="1.0" encoding="utf-8"?>
<p:tagLst xmlns:p="http://schemas.openxmlformats.org/presentationml/2006/main">
  <p:tag name="KSO_WM_UNIT_TABLE_BEAUTIFY" val="smartTable{ac26ab5c-16f7-4a73-b7ee-2d901bc5871f}"/>
  <p:tag name="TABLE_ENDDRAG_ORIGIN_RECT" val="867*184"/>
  <p:tag name="TABLE_ENDDRAG_RECT" val="43*71*867*184"/>
</p:tagLst>
</file>

<file path=ppt/tags/tag121.xml><?xml version="1.0" encoding="utf-8"?>
<p:tagLst xmlns:p="http://schemas.openxmlformats.org/presentationml/2006/main">
  <p:tag name="KSO_WM_UNIT_TABLE_BEAUTIFY" val="smartTable{a4256588-fb97-4111-b56d-4d5691a091f1}"/>
  <p:tag name="TABLE_ENDDRAG_ORIGIN_RECT" val="869*246"/>
  <p:tag name="TABLE_ENDDRAG_RECT" val="20*256*869*246"/>
</p:tagLst>
</file>

<file path=ppt/tags/tag122.xml><?xml version="1.0" encoding="utf-8"?>
<p:tagLst xmlns:p="http://schemas.openxmlformats.org/presentationml/2006/main">
  <p:tag name="TABLE_ENDDRAG_ORIGIN_RECT" val="873*167"/>
  <p:tag name="TABLE_ENDDRAG_RECT" val="43*348*873*167"/>
</p:tagLst>
</file>

<file path=ppt/tags/tag123.xml><?xml version="1.0" encoding="utf-8"?>
<p:tagLst xmlns:p="http://schemas.openxmlformats.org/presentationml/2006/main">
  <p:tag name="KSO_WM_UNIT_TABLE_BEAUTIFY" val="smartTable{88d26ccc-f5fe-4ad9-82f5-89465a744b2f}"/>
  <p:tag name="TABLE_ENDDRAG_ORIGIN_RECT" val="870*256"/>
  <p:tag name="TABLE_ENDDRAG_RECT" val="43*65*870*256"/>
</p:tagLst>
</file>

<file path=ppt/tags/tag124.xml><?xml version="1.0" encoding="utf-8"?>
<p:tagLst xmlns:p="http://schemas.openxmlformats.org/presentationml/2006/main">
  <p:tag name="TABLE_ENDDRAG_ORIGIN_RECT" val="871*31"/>
  <p:tag name="TABLE_ENDDRAG_RECT" val="43*326*871*31"/>
</p:tagLst>
</file>

<file path=ppt/tags/tag125.xml><?xml version="1.0" encoding="utf-8"?>
<p:tagLst xmlns:p="http://schemas.openxmlformats.org/presentationml/2006/main">
  <p:tag name="TABLE_ENDDRAG_ORIGIN_RECT" val="864*156"/>
  <p:tag name="TABLE_ENDDRAG_RECT" val="43*348*864*157"/>
</p:tagLst>
</file>

<file path=ppt/tags/tag126.xml><?xml version="1.0" encoding="utf-8"?>
<p:tagLst xmlns:p="http://schemas.openxmlformats.org/presentationml/2006/main">
  <p:tag name="KSO_WM_UNIT_TABLE_BEAUTIFY" val="smartTable{2f4092bf-67b8-4904-b644-9fde1f26760d}"/>
  <p:tag name="TABLE_ENDDRAG_ORIGIN_RECT" val="869*192"/>
  <p:tag name="TABLE_ENDDRAG_RECT" val="43*71*869*192"/>
</p:tagLst>
</file>

<file path=ppt/tags/tag127.xml><?xml version="1.0" encoding="utf-8"?>
<p:tagLst xmlns:p="http://schemas.openxmlformats.org/presentationml/2006/main">
  <p:tag name="TABLE_ENDDRAG_ORIGIN_RECT" val="872*26"/>
  <p:tag name="TABLE_ENDDRAG_RECT" val="40*309*872*26"/>
</p:tagLst>
</file>

<file path=ppt/tags/tag128.xml><?xml version="1.0" encoding="utf-8"?>
<p:tagLst xmlns:p="http://schemas.openxmlformats.org/presentationml/2006/main">
  <p:tag name="KSO_WM_UNIT_TABLE_BEAUTIFY" val="smartTable{88bcfee7-f1d5-401d-b194-a922a1030aa1}"/>
  <p:tag name="TABLE_ENDDRAG_ORIGIN_RECT" val="869*190"/>
  <p:tag name="TABLE_ENDDRAG_RECT" val="43*71*869*190"/>
</p:tagLst>
</file>

<file path=ppt/tags/tag129.xml><?xml version="1.0" encoding="utf-8"?>
<p:tagLst xmlns:p="http://schemas.openxmlformats.org/presentationml/2006/main">
  <p:tag name="KSO_WM_UNIT_TABLE_BEAUTIFY" val="smartTable{60ebf416-78a3-463d-9605-2a4adaf02438}"/>
  <p:tag name="TABLE_ENDDRAG_ORIGIN_RECT" val="869*243"/>
  <p:tag name="TABLE_ENDDRAG_RECT" val="43*259*869*243"/>
</p:tagLst>
</file>

<file path=ppt/tags/tag13.xml><?xml version="1.0" encoding="utf-8"?>
<p:tagLst xmlns:p="http://schemas.openxmlformats.org/presentationml/2006/main">
  <p:tag name="KSO_WM_BEAUTIFY_FLAG" val=""/>
  <p:tag name="KSO_WM_DIAGRAM_VIRTUALLY_FRAME" val="{&quot;height&quot;:370.85,&quot;left&quot;:67.45,&quot;top&quot;:60.65,&quot;width&quot;:821.7}"/>
</p:tagLst>
</file>

<file path=ppt/tags/tag130.xml><?xml version="1.0" encoding="utf-8"?>
<p:tagLst xmlns:p="http://schemas.openxmlformats.org/presentationml/2006/main">
  <p:tag name="KSO_WM_UNIT_TABLE_BEAUTIFY" val="smartTable{d459d59f-9175-4154-9f5c-685147b4ed42}"/>
  <p:tag name="TABLE_ENDDRAG_ORIGIN_RECT" val="869*224"/>
  <p:tag name="TABLE_ENDDRAG_RECT" val="43*48*869*224"/>
</p:tagLst>
</file>

<file path=ppt/tags/tag131.xml><?xml version="1.0" encoding="utf-8"?>
<p:tagLst xmlns:p="http://schemas.openxmlformats.org/presentationml/2006/main">
  <p:tag name="KSO_WM_UNIT_TABLE_BEAUTIFY" val="smartTable{0711269b-1c79-4f06-8161-1da35139f516}"/>
  <p:tag name="TABLE_ENDDRAG_ORIGIN_RECT" val="869*222"/>
  <p:tag name="TABLE_ENDDRAG_RECT" val="43*273*869*222"/>
</p:tagLst>
</file>

<file path=ppt/tags/tag132.xml><?xml version="1.0" encoding="utf-8"?>
<p:tagLst xmlns:p="http://schemas.openxmlformats.org/presentationml/2006/main">
  <p:tag name="KSO_WM_BEAUTIFY_FLAG" val=""/>
  <p:tag name="KSO_WM_UNIT_PLACING_PICTURE_USER_VIEWPORT" val="{&quot;height&quot;:3596,&quot;width&quot;:2862}"/>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UNIT_TABLE_BEAUTIFY" val="smartTable{2c5fc832-fd6e-4797-9744-35ce7ab3fe7c}"/>
  <p:tag name="TABLE_ENDDRAG_ORIGIN_RECT" val="869*191"/>
  <p:tag name="TABLE_ENDDRAG_RECT" val="20*71*869*191"/>
</p:tagLst>
</file>

<file path=ppt/tags/tag135.xml><?xml version="1.0" encoding="utf-8"?>
<p:tagLst xmlns:p="http://schemas.openxmlformats.org/presentationml/2006/main">
  <p:tag name="KSO_WM_UNIT_TABLE_BEAUTIFY" val="smartTable{e38bd674-66e6-4799-b329-880739380edf}"/>
  <p:tag name="TABLE_ENDDRAG_ORIGIN_RECT" val="869*218"/>
  <p:tag name="TABLE_ENDDRAG_RECT" val="43*290*869*218"/>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UNIT_TABLE_BEAUTIFY" val="smartTable{f3bdd4a2-517b-465b-bb2e-c3d350228599}"/>
  <p:tag name="TABLE_ENDDRAG_ORIGIN_RECT" val="340*235"/>
  <p:tag name="TABLE_ENDDRAG_RECT" val="100*67*340*235"/>
</p:tagLst>
</file>

<file path=ppt/tags/tag139.xml><?xml version="1.0" encoding="utf-8"?>
<p:tagLst xmlns:p="http://schemas.openxmlformats.org/presentationml/2006/main">
  <p:tag name="KSO_WM_UNIT_TABLE_BEAUTIFY" val="smartTable{9d82be61-4424-4f5d-b0bd-6c3e4b2f18a8}"/>
  <p:tag name="TABLE_ENDDRAG_ORIGIN_RECT" val="340*235"/>
  <p:tag name="TABLE_ENDDRAG_RECT" val="454*67*340*235"/>
</p:tagLst>
</file>

<file path=ppt/tags/tag14.xml><?xml version="1.0" encoding="utf-8"?>
<p:tagLst xmlns:p="http://schemas.openxmlformats.org/presentationml/2006/main">
  <p:tag name="KSO_WM_DIAGRAM_VIRTUALLY_FRAME" val="{&quot;height&quot;:370.85,&quot;left&quot;:67.45,&quot;top&quot;:60.65,&quot;width&quot;:821.7}"/>
</p:tagLst>
</file>

<file path=ppt/tags/tag140.xml><?xml version="1.0" encoding="utf-8"?>
<p:tagLst xmlns:p="http://schemas.openxmlformats.org/presentationml/2006/main">
  <p:tag name="KSO_WM_UNIT_TABLE_BEAUTIFY" val="smartTable{27b8d64e-c84c-44c7-be1d-311ce4d8e291}"/>
  <p:tag name="TABLE_ENDDRAG_ORIGIN_RECT" val="340*266"/>
  <p:tag name="TABLE_ENDDRAG_RECT" val="100*251*340*266"/>
</p:tagLst>
</file>

<file path=ppt/tags/tag141.xml><?xml version="1.0" encoding="utf-8"?>
<p:tagLst xmlns:p="http://schemas.openxmlformats.org/presentationml/2006/main">
  <p:tag name="KSO_WM_UNIT_TABLE_BEAUTIFY" val="smartTable{55550afd-2533-4370-89cc-6276ba80a117}"/>
  <p:tag name="TABLE_ENDDRAG_ORIGIN_RECT" val="340*250"/>
  <p:tag name="TABLE_ENDDRAG_RECT" val="454*251*340*250"/>
</p:tagLst>
</file>

<file path=ppt/tags/tag142.xml><?xml version="1.0" encoding="utf-8"?>
<p:tagLst xmlns:p="http://schemas.openxmlformats.org/presentationml/2006/main">
  <p:tag name="KSO_WPP_MARK_KEY" val="f190f23d-7ea6-4d51-8696-9a0fff3a8518"/>
  <p:tag name="COMMONDATA" val="eyJoZGlkIjoiNDk5ZTg0MGQ5MzFiNjZmMzgwMjFlNTVmYjBhZjk5MTAifQ=="/>
  <p:tag name="commondata" val="eyJoZGlkIjoiOGE3N2YwY2VhODQxMjg5Nzk5YzQ4NzgyZWRlZjY2ZDYifQ=="/>
</p:tagLst>
</file>

<file path=ppt/tags/tag15.xml><?xml version="1.0" encoding="utf-8"?>
<p:tagLst xmlns:p="http://schemas.openxmlformats.org/presentationml/2006/main">
  <p:tag name="KSO_WM_DIAGRAM_VIRTUALLY_FRAME" val="{&quot;height&quot;:370.85,&quot;left&quot;:67.45,&quot;top&quot;:60.65,&quot;width&quot;:821.7}"/>
</p:tagLst>
</file>

<file path=ppt/tags/tag16.xml><?xml version="1.0" encoding="utf-8"?>
<p:tagLst xmlns:p="http://schemas.openxmlformats.org/presentationml/2006/main">
  <p:tag name="KSO_WM_DIAGRAM_VIRTUALLY_FRAME" val="{&quot;height&quot;:370.85,&quot;left&quot;:67.45,&quot;top&quot;:60.65,&quot;width&quot;:821.7}"/>
</p:tagLst>
</file>

<file path=ppt/tags/tag17.xml><?xml version="1.0" encoding="utf-8"?>
<p:tagLst xmlns:p="http://schemas.openxmlformats.org/presentationml/2006/main">
  <p:tag name="KSO_WM_DIAGRAM_VIRTUALLY_FRAME" val="{&quot;height&quot;:343.65,&quot;left&quot;:67.45,&quot;top&quot;:64.25,&quot;width&quot;:821.7}"/>
</p:tagLst>
</file>

<file path=ppt/tags/tag18.xml><?xml version="1.0" encoding="utf-8"?>
<p:tagLst xmlns:p="http://schemas.openxmlformats.org/presentationml/2006/main">
  <p:tag name="KSO_WM_DIAGRAM_VIRTUALLY_FRAME" val="{&quot;height&quot;:343.65,&quot;left&quot;:67.45,&quot;top&quot;:64.25,&quot;width&quot;:821.7}"/>
</p:tagLst>
</file>

<file path=ppt/tags/tag19.xml><?xml version="1.0" encoding="utf-8"?>
<p:tagLst xmlns:p="http://schemas.openxmlformats.org/presentationml/2006/main">
  <p:tag name="KSO_WM_DIAGRAM_VIRTUALLY_FRAME" val="{&quot;height&quot;:343.65,&quot;left&quot;:67.45,&quot;top&quot;:64.25,&quot;width&quot;:821.7}"/>
</p:tagLst>
</file>

<file path=ppt/tags/tag2.xml><?xml version="1.0" encoding="utf-8"?>
<p:tagLst xmlns:p="http://schemas.openxmlformats.org/presentationml/2006/main">
  <p:tag name="KSO_WM_DIAGRAM_VIRTUALLY_FRAME" val="{&quot;height&quot;:370.85,&quot;left&quot;:67.45,&quot;top&quot;:60.65,&quot;width&quot;:821.7}"/>
</p:tagLst>
</file>

<file path=ppt/tags/tag20.xml><?xml version="1.0" encoding="utf-8"?>
<p:tagLst xmlns:p="http://schemas.openxmlformats.org/presentationml/2006/main">
  <p:tag name="KSO_WM_DIAGRAM_VIRTUALLY_FRAME" val="{&quot;height&quot;:343.65,&quot;left&quot;:67.45,&quot;top&quot;:64.25,&quot;width&quot;:821.7}"/>
</p:tagLst>
</file>

<file path=ppt/tags/tag21.xml><?xml version="1.0" encoding="utf-8"?>
<p:tagLst xmlns:p="http://schemas.openxmlformats.org/presentationml/2006/main">
  <p:tag name="KSO_WM_DIAGRAM_VIRTUALLY_FRAME" val="{&quot;height&quot;:343.65,&quot;left&quot;:67.45,&quot;top&quot;:64.25,&quot;width&quot;:821.7}"/>
</p:tagLst>
</file>

<file path=ppt/tags/tag22.xml><?xml version="1.0" encoding="utf-8"?>
<p:tagLst xmlns:p="http://schemas.openxmlformats.org/presentationml/2006/main">
  <p:tag name="KSO_WM_DIAGRAM_VIRTUALLY_FRAME" val="{&quot;height&quot;:343.65,&quot;left&quot;:67.45,&quot;top&quot;:64.25,&quot;width&quot;:821.7}"/>
</p:tagLst>
</file>

<file path=ppt/tags/tag23.xml><?xml version="1.0" encoding="utf-8"?>
<p:tagLst xmlns:p="http://schemas.openxmlformats.org/presentationml/2006/main">
  <p:tag name="KSO_WM_DIAGRAM_VIRTUALLY_FRAME" val="{&quot;height&quot;:343.65,&quot;left&quot;:67.45,&quot;top&quot;:64.25,&quot;width&quot;:821.7}"/>
</p:tagLst>
</file>

<file path=ppt/tags/tag24.xml><?xml version="1.0" encoding="utf-8"?>
<p:tagLst xmlns:p="http://schemas.openxmlformats.org/presentationml/2006/main">
  <p:tag name="KSO_WM_DIAGRAM_VIRTUALLY_FRAME" val="{&quot;height&quot;:343.65,&quot;left&quot;:67.45,&quot;top&quot;:64.25,&quot;width&quot;:821.7}"/>
</p:tagLst>
</file>

<file path=ppt/tags/tag25.xml><?xml version="1.0" encoding="utf-8"?>
<p:tagLst xmlns:p="http://schemas.openxmlformats.org/presentationml/2006/main">
  <p:tag name="KSO_WM_DIAGRAM_VIRTUALLY_FRAME" val="{&quot;height&quot;:343.65,&quot;left&quot;:67.45,&quot;top&quot;:64.25,&quot;width&quot;:821.7}"/>
</p:tagLst>
</file>

<file path=ppt/tags/tag26.xml><?xml version="1.0" encoding="utf-8"?>
<p:tagLst xmlns:p="http://schemas.openxmlformats.org/presentationml/2006/main">
  <p:tag name="KSO_WM_DIAGRAM_VIRTUALLY_FRAME" val="{&quot;height&quot;:343.65,&quot;left&quot;:67.45,&quot;top&quot;:64.25,&quot;width&quot;:821.7}"/>
</p:tagLst>
</file>

<file path=ppt/tags/tag27.xml><?xml version="1.0" encoding="utf-8"?>
<p:tagLst xmlns:p="http://schemas.openxmlformats.org/presentationml/2006/main">
  <p:tag name="KSO_WM_DIAGRAM_VIRTUALLY_FRAME" val="{&quot;height&quot;:343.65,&quot;left&quot;:67.45,&quot;top&quot;:64.25,&quot;width&quot;:821.7}"/>
</p:tagLst>
</file>

<file path=ppt/tags/tag28.xml><?xml version="1.0" encoding="utf-8"?>
<p:tagLst xmlns:p="http://schemas.openxmlformats.org/presentationml/2006/main">
  <p:tag name="KSO_WM_BEAUTIFY_FLAG" val=""/>
  <p:tag name="KSO_WM_DIAGRAM_VIRTUALLY_FRAME" val="{&quot;height&quot;:343.65,&quot;left&quot;:67.45,&quot;top&quot;:64.25,&quot;width&quot;:821.7}"/>
</p:tagLst>
</file>

<file path=ppt/tags/tag29.xml><?xml version="1.0" encoding="utf-8"?>
<p:tagLst xmlns:p="http://schemas.openxmlformats.org/presentationml/2006/main">
  <p:tag name="KSO_WM_DIAGRAM_VIRTUALLY_FRAME" val="{&quot;height&quot;:343.65,&quot;left&quot;:67.45,&quot;top&quot;:64.25,&quot;width&quot;:821.7}"/>
</p:tagLst>
</file>

<file path=ppt/tags/tag3.xml><?xml version="1.0" encoding="utf-8"?>
<p:tagLst xmlns:p="http://schemas.openxmlformats.org/presentationml/2006/main">
  <p:tag name="KSO_WM_BEAUTIFY_FLAG" val=""/>
  <p:tag name="KSO_WM_DIAGRAM_VIRTUALLY_FRAME" val="{&quot;height&quot;:370.85,&quot;left&quot;:67.45,&quot;top&quot;:60.65,&quot;width&quot;:821.7}"/>
</p:tagLst>
</file>

<file path=ppt/tags/tag30.xml><?xml version="1.0" encoding="utf-8"?>
<p:tagLst xmlns:p="http://schemas.openxmlformats.org/presentationml/2006/main">
  <p:tag name="KSO_WM_DIAGRAM_VIRTUALLY_FRAME" val="{&quot;height&quot;:343.65,&quot;left&quot;:67.45,&quot;top&quot;:64.25,&quot;width&quot;:821.7}"/>
</p:tagLst>
</file>

<file path=ppt/tags/tag31.xml><?xml version="1.0" encoding="utf-8"?>
<p:tagLst xmlns:p="http://schemas.openxmlformats.org/presentationml/2006/main">
  <p:tag name="KSO_WM_DIAGRAM_VIRTUALLY_FRAME" val="{&quot;height&quot;:343.65,&quot;left&quot;:67.45,&quot;top&quot;:64.25,&quot;width&quot;:821.7}"/>
</p:tagLst>
</file>

<file path=ppt/tags/tag32.xml><?xml version="1.0" encoding="utf-8"?>
<p:tagLst xmlns:p="http://schemas.openxmlformats.org/presentationml/2006/main">
  <p:tag name="KSO_WM_DIAGRAM_VIRTUALLY_FRAME" val="{&quot;height&quot;:343.65,&quot;left&quot;:67.45,&quot;top&quot;:64.25,&quot;width&quot;:821.7}"/>
</p:tagLst>
</file>

<file path=ppt/tags/tag33.xml><?xml version="1.0" encoding="utf-8"?>
<p:tagLst xmlns:p="http://schemas.openxmlformats.org/presentationml/2006/main">
  <p:tag name="KSO_WM_DIAGRAM_VIRTUALLY_FRAME" val="{&quot;height&quot;:342.05,&quot;left&quot;:61.8,&quot;top&quot;:65.9,&quot;width&quot;:824.1}"/>
</p:tagLst>
</file>

<file path=ppt/tags/tag34.xml><?xml version="1.0" encoding="utf-8"?>
<p:tagLst xmlns:p="http://schemas.openxmlformats.org/presentationml/2006/main">
  <p:tag name="KSO_WM_DIAGRAM_VIRTUALLY_FRAME" val="{&quot;height&quot;:342.05,&quot;left&quot;:61.8,&quot;top&quot;:65.9,&quot;width&quot;:824.1}"/>
</p:tagLst>
</file>

<file path=ppt/tags/tag35.xml><?xml version="1.0" encoding="utf-8"?>
<p:tagLst xmlns:p="http://schemas.openxmlformats.org/presentationml/2006/main">
  <p:tag name="KSO_WM_DIAGRAM_VIRTUALLY_FRAME" val="{&quot;height&quot;:342.05,&quot;left&quot;:61.8,&quot;top&quot;:65.9,&quot;width&quot;:824.1}"/>
</p:tagLst>
</file>

<file path=ppt/tags/tag36.xml><?xml version="1.0" encoding="utf-8"?>
<p:tagLst xmlns:p="http://schemas.openxmlformats.org/presentationml/2006/main">
  <p:tag name="KSO_WM_DIAGRAM_VIRTUALLY_FRAME" val="{&quot;height&quot;:342.05,&quot;left&quot;:61.8,&quot;top&quot;:65.9,&quot;width&quot;:824.1}"/>
</p:tagLst>
</file>

<file path=ppt/tags/tag37.xml><?xml version="1.0" encoding="utf-8"?>
<p:tagLst xmlns:p="http://schemas.openxmlformats.org/presentationml/2006/main">
  <p:tag name="KSO_WM_DIAGRAM_VIRTUALLY_FRAME" val="{&quot;height&quot;:342.05,&quot;left&quot;:61.8,&quot;top&quot;:65.9,&quot;width&quot;:824.1}"/>
</p:tagLst>
</file>

<file path=ppt/tags/tag38.xml><?xml version="1.0" encoding="utf-8"?>
<p:tagLst xmlns:p="http://schemas.openxmlformats.org/presentationml/2006/main">
  <p:tag name="KSO_WM_DIAGRAM_VIRTUALLY_FRAME" val="{&quot;height&quot;:342.05,&quot;left&quot;:61.8,&quot;top&quot;:65.9,&quot;width&quot;:824.1}"/>
</p:tagLst>
</file>

<file path=ppt/tags/tag39.xml><?xml version="1.0" encoding="utf-8"?>
<p:tagLst xmlns:p="http://schemas.openxmlformats.org/presentationml/2006/main">
  <p:tag name="KSO_WM_DIAGRAM_VIRTUALLY_FRAME" val="{&quot;height&quot;:342.05,&quot;left&quot;:61.8,&quot;top&quot;:65.9,&quot;width&quot;:824.1}"/>
</p:tagLst>
</file>

<file path=ppt/tags/tag4.xml><?xml version="1.0" encoding="utf-8"?>
<p:tagLst xmlns:p="http://schemas.openxmlformats.org/presentationml/2006/main">
  <p:tag name="KSO_WM_BEAUTIFY_FLAG" val=""/>
  <p:tag name="KSO_WM_DIAGRAM_VIRTUALLY_FRAME" val="{&quot;height&quot;:370.85,&quot;left&quot;:67.45,&quot;top&quot;:60.65,&quot;width&quot;:821.7}"/>
</p:tagLst>
</file>

<file path=ppt/tags/tag40.xml><?xml version="1.0" encoding="utf-8"?>
<p:tagLst xmlns:p="http://schemas.openxmlformats.org/presentationml/2006/main">
  <p:tag name="KSO_WM_DIAGRAM_VIRTUALLY_FRAME" val="{&quot;height&quot;:342.05,&quot;left&quot;:61.8,&quot;top&quot;:65.9,&quot;width&quot;:824.1}"/>
</p:tagLst>
</file>

<file path=ppt/tags/tag41.xml><?xml version="1.0" encoding="utf-8"?>
<p:tagLst xmlns:p="http://schemas.openxmlformats.org/presentationml/2006/main">
  <p:tag name="KSO_WM_DIAGRAM_VIRTUALLY_FRAME" val="{&quot;height&quot;:342.05,&quot;left&quot;:61.8,&quot;top&quot;:65.9,&quot;width&quot;:824.1}"/>
</p:tagLst>
</file>

<file path=ppt/tags/tag42.xml><?xml version="1.0" encoding="utf-8"?>
<p:tagLst xmlns:p="http://schemas.openxmlformats.org/presentationml/2006/main">
  <p:tag name="KSO_WM_DIAGRAM_VIRTUALLY_FRAME" val="{&quot;height&quot;:342.05,&quot;left&quot;:61.8,&quot;top&quot;:65.9,&quot;width&quot;:824.1}"/>
</p:tagLst>
</file>

<file path=ppt/tags/tag43.xml><?xml version="1.0" encoding="utf-8"?>
<p:tagLst xmlns:p="http://schemas.openxmlformats.org/presentationml/2006/main">
  <p:tag name="KSO_WM_DIAGRAM_VIRTUALLY_FRAME" val="{&quot;height&quot;:342.05,&quot;left&quot;:61.8,&quot;top&quot;:65.9,&quot;width&quot;:824.1}"/>
</p:tagLst>
</file>

<file path=ppt/tags/tag44.xml><?xml version="1.0" encoding="utf-8"?>
<p:tagLst xmlns:p="http://schemas.openxmlformats.org/presentationml/2006/main">
  <p:tag name="KSO_WM_BEAUTIFY_FLAG" val=""/>
  <p:tag name="KSO_WM_DIAGRAM_VIRTUALLY_FRAME" val="{&quot;height&quot;:342.05,&quot;left&quot;:61.8,&quot;top&quot;:65.9,&quot;width&quot;:824.1}"/>
</p:tagLst>
</file>

<file path=ppt/tags/tag45.xml><?xml version="1.0" encoding="utf-8"?>
<p:tagLst xmlns:p="http://schemas.openxmlformats.org/presentationml/2006/main">
  <p:tag name="KSO_WM_DIAGRAM_VIRTUALLY_FRAME" val="{&quot;height&quot;:342.05,&quot;left&quot;:61.8,&quot;top&quot;:65.9,&quot;width&quot;:824.1}"/>
</p:tagLst>
</file>

<file path=ppt/tags/tag46.xml><?xml version="1.0" encoding="utf-8"?>
<p:tagLst xmlns:p="http://schemas.openxmlformats.org/presentationml/2006/main">
  <p:tag name="KSO_WM_DIAGRAM_VIRTUALLY_FRAME" val="{&quot;height&quot;:342.05,&quot;left&quot;:61.8,&quot;top&quot;:65.9,&quot;width&quot;:824.1}"/>
</p:tagLst>
</file>

<file path=ppt/tags/tag47.xml><?xml version="1.0" encoding="utf-8"?>
<p:tagLst xmlns:p="http://schemas.openxmlformats.org/presentationml/2006/main">
  <p:tag name="KSO_WM_DIAGRAM_VIRTUALLY_FRAME" val="{&quot;height&quot;:342.05,&quot;left&quot;:61.8,&quot;top&quot;:65.9,&quot;width&quot;:824.1}"/>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UNIT_TABLE_BEAUTIFY" val="smartTable{55242df3-222a-4296-8ba5-b8bf399d42de}"/>
</p:tagLst>
</file>

<file path=ppt/tags/tag5.xml><?xml version="1.0" encoding="utf-8"?>
<p:tagLst xmlns:p="http://schemas.openxmlformats.org/presentationml/2006/main">
  <p:tag name="KSO_WM_DIAGRAM_VIRTUALLY_FRAME" val="{&quot;height&quot;:370.85,&quot;left&quot;:67.45,&quot;top&quot;:60.65,&quot;width&quot;:821.7}"/>
</p:tagLst>
</file>

<file path=ppt/tags/tag50.xml><?xml version="1.0" encoding="utf-8"?>
<p:tagLst xmlns:p="http://schemas.openxmlformats.org/presentationml/2006/main">
  <p:tag name="KSO_WM_DIAGRAM_VIRTUALLY_FRAME" val="{&quot;height&quot;:412,&quot;left&quot;:225.65,&quot;top&quot;:88.5,&quot;width&quot;:450.85}"/>
</p:tagLst>
</file>

<file path=ppt/tags/tag51.xml><?xml version="1.0" encoding="utf-8"?>
<p:tagLst xmlns:p="http://schemas.openxmlformats.org/presentationml/2006/main">
  <p:tag name="KSO_WM_DIAGRAM_VIRTUALLY_FRAME" val="{&quot;height&quot;:412,&quot;left&quot;:225.65,&quot;top&quot;:88.5,&quot;width&quot;:450.85}"/>
</p:tagLst>
</file>

<file path=ppt/tags/tag52.xml><?xml version="1.0" encoding="utf-8"?>
<p:tagLst xmlns:p="http://schemas.openxmlformats.org/presentationml/2006/main">
  <p:tag name="KSO_WM_DIAGRAM_VIRTUALLY_FRAME" val="{&quot;height&quot;:412,&quot;left&quot;:225.65,&quot;top&quot;:88.5,&quot;width&quot;:450.85}"/>
</p:tagLst>
</file>

<file path=ppt/tags/tag53.xml><?xml version="1.0" encoding="utf-8"?>
<p:tagLst xmlns:p="http://schemas.openxmlformats.org/presentationml/2006/main">
  <p:tag name="KSO_WM_DIAGRAM_VIRTUALLY_FRAME" val="{&quot;height&quot;:412,&quot;left&quot;:225.65,&quot;top&quot;:88.5,&quot;width&quot;:450.85}"/>
</p:tagLst>
</file>

<file path=ppt/tags/tag54.xml><?xml version="1.0" encoding="utf-8"?>
<p:tagLst xmlns:p="http://schemas.openxmlformats.org/presentationml/2006/main">
  <p:tag name="KSO_WM_DIAGRAM_VIRTUALLY_FRAME" val="{&quot;height&quot;:412,&quot;left&quot;:225.65,&quot;top&quot;:88.5,&quot;width&quot;:450.85}"/>
</p:tagLst>
</file>

<file path=ppt/tags/tag55.xml><?xml version="1.0" encoding="utf-8"?>
<p:tagLst xmlns:p="http://schemas.openxmlformats.org/presentationml/2006/main">
  <p:tag name="KSO_WM_DIAGRAM_VIRTUALLY_FRAME" val="{&quot;height&quot;:412,&quot;left&quot;:225.65,&quot;top&quot;:88.5,&quot;width&quot;:450.85}"/>
</p:tagLst>
</file>

<file path=ppt/tags/tag56.xml><?xml version="1.0" encoding="utf-8"?>
<p:tagLst xmlns:p="http://schemas.openxmlformats.org/presentationml/2006/main">
  <p:tag name="KSO_WM_DIAGRAM_VIRTUALLY_FRAME" val="{&quot;height&quot;:412,&quot;left&quot;:225.65,&quot;top&quot;:88.5,&quot;width&quot;:450.85}"/>
</p:tagLst>
</file>

<file path=ppt/tags/tag57.xml><?xml version="1.0" encoding="utf-8"?>
<p:tagLst xmlns:p="http://schemas.openxmlformats.org/presentationml/2006/main">
  <p:tag name="KSO_WM_DIAGRAM_VIRTUALLY_FRAME" val="{&quot;height&quot;:412,&quot;left&quot;:225.65,&quot;top&quot;:88.5,&quot;width&quot;:450.85}"/>
</p:tagLst>
</file>

<file path=ppt/tags/tag58.xml><?xml version="1.0" encoding="utf-8"?>
<p:tagLst xmlns:p="http://schemas.openxmlformats.org/presentationml/2006/main">
  <p:tag name="KSO_WM_DIAGRAM_VIRTUALLY_FRAME" val="{&quot;height&quot;:412,&quot;left&quot;:225.65,&quot;top&quot;:88.5,&quot;width&quot;:450.85}"/>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DIAGRAM_VIRTUALLY_FRAME" val="{&quot;height&quot;:370.85,&quot;left&quot;:67.45,&quot;top&quot;:60.65,&quot;width&quot;:821.7}"/>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 name="KSO_WM_DIAGRAM_VIRTUALLY_FRAME" val="{&quot;height&quot;:370.85,&quot;left&quot;:67.45,&quot;top&quot;:60.65,&quot;width&quot;:821.7}"/>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 name="KSO_WM_UNIT_PLACING_PICTURE_USER_VIEWPORT" val="{&quot;height&quot;:7334,&quot;width&quot;:3287}"/>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 name="KSO_WM_UNIT_PLACING_PICTURE_USER_VIEWPORT" val="{&quot;height&quot;:5127,&quot;width&quot;:2655}"/>
</p:tagLst>
</file>

<file path=ppt/tags/tag79.xml><?xml version="1.0" encoding="utf-8"?>
<p:tagLst xmlns:p="http://schemas.openxmlformats.org/presentationml/2006/main">
  <p:tag name="KSO_WM_BEAUTIFY_FLAG" val=""/>
  <p:tag name="KSO_WM_UNIT_PLACING_PICTURE_USER_VIEWPORT" val="{&quot;height&quot;:3029,&quot;width&quot;:2568}"/>
</p:tagLst>
</file>

<file path=ppt/tags/tag8.xml><?xml version="1.0" encoding="utf-8"?>
<p:tagLst xmlns:p="http://schemas.openxmlformats.org/presentationml/2006/main">
  <p:tag name="KSO_WM_DIAGRAM_VIRTUALLY_FRAME" val="{&quot;height&quot;:370.85,&quot;left&quot;:67.45,&quot;top&quot;:60.65,&quot;width&quot;:821.7}"/>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 name="KSO_WM_DIAGRAM_VIRTUALLY_FRAME" val="{&quot;height&quot;:370.85,&quot;left&quot;:67.45,&quot;top&quot;:60.65,&quot;width&quot;:821.7}"/>
</p:tagLst>
</file>

<file path=ppt/tags/tag90.xml><?xml version="1.0" encoding="utf-8"?>
<p:tagLst xmlns:p="http://schemas.openxmlformats.org/presentationml/2006/main">
  <p:tag name="KSO_WM_BEAUTIFY_FLAG" val=""/>
  <p:tag name="KSO_WM_UNIT_PLACING_PICTURE_USER_VIEWPORT" val="{&quot;height&quot;:7169,&quot;width&quot;:3213}"/>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 name="KSO_WM_UNIT_PLACING_PICTURE_USER_VIEWPORT" val="{&quot;height&quot;:5898,&quot;width&quot;:3116}"/>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5">
            <a:lumMod val="20000"/>
            <a:lumOff val="80000"/>
          </a:schemeClr>
        </a:solidFill>
      </a:spPr>
      <a:bodyPr wrap="square" rtlCol="0">
        <a:noAutofit/>
      </a:bodyPr>
      <a:lstStyle>
        <a:defPPr algn="ctr">
          <a:defRPr lang="en-US" altLang="zh-CN"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5479</Words>
  <Application>WPS 演示</Application>
  <PresentationFormat>宽屏</PresentationFormat>
  <Paragraphs>669</Paragraphs>
  <Slides>38</Slides>
  <Notes>12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38</vt:i4>
      </vt:variant>
    </vt:vector>
  </HeadingPairs>
  <TitlesOfParts>
    <vt:vector size="49" baseType="lpstr">
      <vt:lpstr>Arial</vt:lpstr>
      <vt:lpstr>宋体</vt:lpstr>
      <vt:lpstr>Wingdings</vt:lpstr>
      <vt:lpstr>微软雅黑</vt:lpstr>
      <vt:lpstr>等线 Light</vt:lpstr>
      <vt:lpstr>Times New Roman</vt:lpstr>
      <vt:lpstr>Wingdings</vt:lpstr>
      <vt:lpstr>等线</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汤汤汤汤汤</cp:lastModifiedBy>
  <cp:revision>18</cp:revision>
  <dcterms:created xsi:type="dcterms:W3CDTF">2025-05-27T10:40:00Z</dcterms:created>
  <dcterms:modified xsi:type="dcterms:W3CDTF">2025-10-26T15:06:25Z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04F90B3182C14AB28FFC9913EF2347E3_13</vt:lpwstr>
  </property>
</Properties>
</file>